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9.xml" ContentType="application/vnd.openxmlformats-officedocument.presentationml.notesSlide+xml"/>
  <Override PartName="/ppt/embeddings/oleObject4.bin" ContentType="application/vnd.openxmlformats-officedocument.oleObject"/>
  <Override PartName="/ppt/notesSlides/notesSlide10.xml" ContentType="application/vnd.openxmlformats-officedocument.presentationml.notesSlide+xml"/>
  <Override PartName="/ppt/embeddings/oleObject5.bin" ContentType="application/vnd.openxmlformats-officedocument.oleObject"/>
  <Override PartName="/ppt/notesSlides/notesSlide11.xml" ContentType="application/vnd.openxmlformats-officedocument.presentationml.notesSlide+xml"/>
  <Override PartName="/ppt/embeddings/oleObject6.bin" ContentType="application/vnd.openxmlformats-officedocument.oleObject"/>
  <Override PartName="/ppt/notesSlides/notesSlide12.xml" ContentType="application/vnd.openxmlformats-officedocument.presentationml.notesSlide+xml"/>
  <Override PartName="/ppt/embeddings/oleObject7.bin" ContentType="application/vnd.openxmlformats-officedocument.oleObject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embeddings/oleObject8.bin" ContentType="application/vnd.openxmlformats-officedocument.oleObject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embeddings/oleObject9.bin" ContentType="application/vnd.openxmlformats-officedocument.oleObject"/>
  <Override PartName="/ppt/notesSlides/notesSlide27.xml" ContentType="application/vnd.openxmlformats-officedocument.presentationml.notesSlide+xml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embeddings/oleObject15.bin" ContentType="application/vnd.openxmlformats-officedocument.oleObject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embeddings/oleObject20.bin" ContentType="application/vnd.openxmlformats-officedocument.oleObject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notesSlides/notesSlide39.xml" ContentType="application/vnd.openxmlformats-officedocument.presentationml.notesSlide+xml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embeddings/oleObject27.bin" ContentType="application/vnd.openxmlformats-officedocument.oleObject"/>
  <Override PartName="/ppt/notesSlides/notesSlide43.xml" ContentType="application/vnd.openxmlformats-officedocument.presentationml.notesSlide+xml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notesSlides/notesSlide44.xml" ContentType="application/vnd.openxmlformats-officedocument.presentationml.notesSlide+xml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notesSlides/notesSlide45.xml" ContentType="application/vnd.openxmlformats-officedocument.presentationml.notesSlide+xml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notesSlides/notesSlide46.xml" ContentType="application/vnd.openxmlformats-officedocument.presentationml.notesSlide+xml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notesSlides/notesSlide49.xml" ContentType="application/vnd.openxmlformats-officedocument.presentationml.notesSlide+xml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notesSlides/notesSlide50.xml" ContentType="application/vnd.openxmlformats-officedocument.presentationml.notesSlide+xml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notesSlides/notesSlide51.xml" ContentType="application/vnd.openxmlformats-officedocument.presentationml.notesSlide+xml"/>
  <Override PartName="/ppt/embeddings/oleObject47.bin" ContentType="application/vnd.openxmlformats-officedocument.oleObject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embeddings/oleObject48.bin" ContentType="application/vnd.openxmlformats-officedocument.oleObject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notesSlides/notesSlide56.xml" ContentType="application/vnd.openxmlformats-officedocument.presentationml.notesSlide+xml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notesSlides/notesSlide57.xml" ContentType="application/vnd.openxmlformats-officedocument.presentationml.notesSlide+xml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notesSlides/notesSlide58.xml" ContentType="application/vnd.openxmlformats-officedocument.presentationml.notesSlide+xml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ppt/embeddings/oleObject83.bin" ContentType="application/vnd.openxmlformats-officedocument.oleObject"/>
  <Override PartName="/ppt/embeddings/oleObject84.bin" ContentType="application/vnd.openxmlformats-officedocument.oleObject"/>
  <Override PartName="/ppt/embeddings/oleObject85.bin" ContentType="application/vnd.openxmlformats-officedocument.oleObject"/>
  <Override PartName="/ppt/embeddings/oleObject86.bin" ContentType="application/vnd.openxmlformats-officedocument.oleObject"/>
  <Override PartName="/ppt/embeddings/oleObject87.bin" ContentType="application/vnd.openxmlformats-officedocument.oleObject"/>
  <Override PartName="/ppt/embeddings/oleObject88.bin" ContentType="application/vnd.openxmlformats-officedocument.oleObject"/>
  <Override PartName="/ppt/embeddings/oleObject89.bin" ContentType="application/vnd.openxmlformats-officedocument.oleObject"/>
  <Override PartName="/ppt/embeddings/oleObject90.bin" ContentType="application/vnd.openxmlformats-officedocument.oleObject"/>
  <Override PartName="/ppt/embeddings/oleObject91.bin" ContentType="application/vnd.openxmlformats-officedocument.oleObject"/>
  <Override PartName="/ppt/embeddings/oleObject92.bin" ContentType="application/vnd.openxmlformats-officedocument.oleObject"/>
  <Override PartName="/ppt/embeddings/oleObject93.bin" ContentType="application/vnd.openxmlformats-officedocument.oleObject"/>
  <Override PartName="/ppt/embeddings/oleObject94.bin" ContentType="application/vnd.openxmlformats-officedocument.oleObject"/>
  <Override PartName="/ppt/embeddings/oleObject95.bin" ContentType="application/vnd.openxmlformats-officedocument.oleObject"/>
  <Override PartName="/ppt/notesSlides/notesSlide59.xml" ContentType="application/vnd.openxmlformats-officedocument.presentationml.notesSlide+xml"/>
  <Override PartName="/ppt/embeddings/oleObject96.bin" ContentType="application/vnd.openxmlformats-officedocument.oleObject"/>
  <Override PartName="/ppt/embeddings/oleObject97.bin" ContentType="application/vnd.openxmlformats-officedocument.oleObject"/>
  <Override PartName="/ppt/embeddings/oleObject98.bin" ContentType="application/vnd.openxmlformats-officedocument.oleObject"/>
  <Override PartName="/ppt/embeddings/oleObject99.bin" ContentType="application/vnd.openxmlformats-officedocument.oleObject"/>
  <Override PartName="/ppt/embeddings/oleObject100.bin" ContentType="application/vnd.openxmlformats-officedocument.oleObject"/>
  <Override PartName="/ppt/embeddings/oleObject101.bin" ContentType="application/vnd.openxmlformats-officedocument.oleObject"/>
  <Override PartName="/ppt/embeddings/oleObject102.bin" ContentType="application/vnd.openxmlformats-officedocument.oleObject"/>
  <Override PartName="/ppt/notesSlides/notesSlide60.xml" ContentType="application/vnd.openxmlformats-officedocument.presentationml.notesSlide+xml"/>
  <Override PartName="/ppt/embeddings/oleObject103.bin" ContentType="application/vnd.openxmlformats-officedocument.oleObject"/>
  <Override PartName="/ppt/embeddings/oleObject104.bin" ContentType="application/vnd.openxmlformats-officedocument.oleObject"/>
  <Override PartName="/ppt/embeddings/oleObject105.bin" ContentType="application/vnd.openxmlformats-officedocument.oleObject"/>
  <Override PartName="/ppt/embeddings/oleObject106.bin" ContentType="application/vnd.openxmlformats-officedocument.oleObject"/>
  <Override PartName="/ppt/embeddings/oleObject107.bin" ContentType="application/vnd.openxmlformats-officedocument.oleObject"/>
  <Override PartName="/ppt/embeddings/oleObject108.bin" ContentType="application/vnd.openxmlformats-officedocument.oleObject"/>
  <Override PartName="/ppt/embeddings/oleObject109.bin" ContentType="application/vnd.openxmlformats-officedocument.oleObject"/>
  <Override PartName="/ppt/embeddings/oleObject110.bin" ContentType="application/vnd.openxmlformats-officedocument.oleObject"/>
  <Override PartName="/ppt/embeddings/oleObject111.bin" ContentType="application/vnd.openxmlformats-officedocument.oleObject"/>
  <Override PartName="/ppt/embeddings/oleObject112.bin" ContentType="application/vnd.openxmlformats-officedocument.oleObject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embeddings/oleObject113.bin" ContentType="application/vnd.openxmlformats-officedocument.oleObject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  <p:sldMasterId id="2147483904" r:id="rId3"/>
  </p:sldMasterIdLst>
  <p:notesMasterIdLst>
    <p:notesMasterId r:id="rId79"/>
  </p:notesMasterIdLst>
  <p:handoutMasterIdLst>
    <p:handoutMasterId r:id="rId80"/>
  </p:handoutMasterIdLst>
  <p:sldIdLst>
    <p:sldId id="256" r:id="rId4"/>
    <p:sldId id="355" r:id="rId5"/>
    <p:sldId id="353" r:id="rId6"/>
    <p:sldId id="352" r:id="rId7"/>
    <p:sldId id="487" r:id="rId8"/>
    <p:sldId id="488" r:id="rId9"/>
    <p:sldId id="354" r:id="rId10"/>
    <p:sldId id="437" r:id="rId11"/>
    <p:sldId id="468" r:id="rId12"/>
    <p:sldId id="469" r:id="rId13"/>
    <p:sldId id="470" r:id="rId14"/>
    <p:sldId id="471" r:id="rId15"/>
    <p:sldId id="490" r:id="rId16"/>
    <p:sldId id="473" r:id="rId17"/>
    <p:sldId id="474" r:id="rId18"/>
    <p:sldId id="475" r:id="rId19"/>
    <p:sldId id="476" r:id="rId20"/>
    <p:sldId id="477" r:id="rId21"/>
    <p:sldId id="478" r:id="rId22"/>
    <p:sldId id="479" r:id="rId23"/>
    <p:sldId id="480" r:id="rId24"/>
    <p:sldId id="481" r:id="rId25"/>
    <p:sldId id="482" r:id="rId26"/>
    <p:sldId id="483" r:id="rId27"/>
    <p:sldId id="484" r:id="rId28"/>
    <p:sldId id="485" r:id="rId29"/>
    <p:sldId id="489" r:id="rId30"/>
    <p:sldId id="438" r:id="rId31"/>
    <p:sldId id="274" r:id="rId32"/>
    <p:sldId id="365" r:id="rId33"/>
    <p:sldId id="356" r:id="rId34"/>
    <p:sldId id="366" r:id="rId35"/>
    <p:sldId id="379" r:id="rId36"/>
    <p:sldId id="414" r:id="rId37"/>
    <p:sldId id="373" r:id="rId38"/>
    <p:sldId id="404" r:id="rId39"/>
    <p:sldId id="413" r:id="rId40"/>
    <p:sldId id="416" r:id="rId41"/>
    <p:sldId id="367" r:id="rId42"/>
    <p:sldId id="279" r:id="rId43"/>
    <p:sldId id="283" r:id="rId44"/>
    <p:sldId id="363" r:id="rId45"/>
    <p:sldId id="284" r:id="rId46"/>
    <p:sldId id="371" r:id="rId47"/>
    <p:sldId id="357" r:id="rId48"/>
    <p:sldId id="282" r:id="rId49"/>
    <p:sldId id="288" r:id="rId50"/>
    <p:sldId id="465" r:id="rId51"/>
    <p:sldId id="289" r:id="rId52"/>
    <p:sldId id="417" r:id="rId53"/>
    <p:sldId id="297" r:id="rId54"/>
    <p:sldId id="291" r:id="rId55"/>
    <p:sldId id="285" r:id="rId56"/>
    <p:sldId id="298" r:id="rId57"/>
    <p:sldId id="293" r:id="rId58"/>
    <p:sldId id="294" r:id="rId59"/>
    <p:sldId id="295" r:id="rId60"/>
    <p:sldId id="420" r:id="rId61"/>
    <p:sldId id="301" r:id="rId62"/>
    <p:sldId id="299" r:id="rId63"/>
    <p:sldId id="300" r:id="rId64"/>
    <p:sldId id="304" r:id="rId65"/>
    <p:sldId id="418" r:id="rId66"/>
    <p:sldId id="305" r:id="rId67"/>
    <p:sldId id="443" r:id="rId68"/>
    <p:sldId id="309" r:id="rId69"/>
    <p:sldId id="310" r:id="rId70"/>
    <p:sldId id="412" r:id="rId71"/>
    <p:sldId id="306" r:id="rId72"/>
    <p:sldId id="308" r:id="rId73"/>
    <p:sldId id="374" r:id="rId74"/>
    <p:sldId id="378" r:id="rId75"/>
    <p:sldId id="372" r:id="rId76"/>
    <p:sldId id="491" r:id="rId77"/>
    <p:sldId id="466" r:id="rId78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A7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55" autoAdjust="0"/>
    <p:restoredTop sz="67899" autoAdjust="0"/>
  </p:normalViewPr>
  <p:slideViewPr>
    <p:cSldViewPr>
      <p:cViewPr varScale="1">
        <p:scale>
          <a:sx n="65" d="100"/>
          <a:sy n="65" d="100"/>
        </p:scale>
        <p:origin x="-18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63" Type="http://schemas.openxmlformats.org/officeDocument/2006/relationships/slide" Target="slides/slide60.xml"/><Relationship Id="rId64" Type="http://schemas.openxmlformats.org/officeDocument/2006/relationships/slide" Target="slides/slide61.xml"/><Relationship Id="rId65" Type="http://schemas.openxmlformats.org/officeDocument/2006/relationships/slide" Target="slides/slide62.xml"/><Relationship Id="rId66" Type="http://schemas.openxmlformats.org/officeDocument/2006/relationships/slide" Target="slides/slide63.xml"/><Relationship Id="rId67" Type="http://schemas.openxmlformats.org/officeDocument/2006/relationships/slide" Target="slides/slide64.xml"/><Relationship Id="rId68" Type="http://schemas.openxmlformats.org/officeDocument/2006/relationships/slide" Target="slides/slide65.xml"/><Relationship Id="rId69" Type="http://schemas.openxmlformats.org/officeDocument/2006/relationships/slide" Target="slides/slide66.xml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slide" Target="slides/slide49.xml"/><Relationship Id="rId53" Type="http://schemas.openxmlformats.org/officeDocument/2006/relationships/slide" Target="slides/slide50.xml"/><Relationship Id="rId54" Type="http://schemas.openxmlformats.org/officeDocument/2006/relationships/slide" Target="slides/slide51.xml"/><Relationship Id="rId55" Type="http://schemas.openxmlformats.org/officeDocument/2006/relationships/slide" Target="slides/slide52.xml"/><Relationship Id="rId56" Type="http://schemas.openxmlformats.org/officeDocument/2006/relationships/slide" Target="slides/slide53.xml"/><Relationship Id="rId57" Type="http://schemas.openxmlformats.org/officeDocument/2006/relationships/slide" Target="slides/slide54.xml"/><Relationship Id="rId58" Type="http://schemas.openxmlformats.org/officeDocument/2006/relationships/slide" Target="slides/slide55.xml"/><Relationship Id="rId59" Type="http://schemas.openxmlformats.org/officeDocument/2006/relationships/slide" Target="slides/slide5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80" Type="http://schemas.openxmlformats.org/officeDocument/2006/relationships/handoutMaster" Target="handoutMasters/handoutMaster1.xml"/><Relationship Id="rId81" Type="http://schemas.openxmlformats.org/officeDocument/2006/relationships/printerSettings" Target="printerSettings/printerSettings1.bin"/><Relationship Id="rId82" Type="http://schemas.openxmlformats.org/officeDocument/2006/relationships/presProps" Target="presProps.xml"/><Relationship Id="rId83" Type="http://schemas.openxmlformats.org/officeDocument/2006/relationships/viewProps" Target="viewProps.xml"/><Relationship Id="rId84" Type="http://schemas.openxmlformats.org/officeDocument/2006/relationships/theme" Target="theme/theme1.xml"/><Relationship Id="rId85" Type="http://schemas.openxmlformats.org/officeDocument/2006/relationships/tableStyles" Target="tableStyles.xml"/><Relationship Id="rId70" Type="http://schemas.openxmlformats.org/officeDocument/2006/relationships/slide" Target="slides/slide67.xml"/><Relationship Id="rId71" Type="http://schemas.openxmlformats.org/officeDocument/2006/relationships/slide" Target="slides/slide68.xml"/><Relationship Id="rId72" Type="http://schemas.openxmlformats.org/officeDocument/2006/relationships/slide" Target="slides/slide69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73" Type="http://schemas.openxmlformats.org/officeDocument/2006/relationships/slide" Target="slides/slide70.xml"/><Relationship Id="rId74" Type="http://schemas.openxmlformats.org/officeDocument/2006/relationships/slide" Target="slides/slide71.xml"/><Relationship Id="rId75" Type="http://schemas.openxmlformats.org/officeDocument/2006/relationships/slide" Target="slides/slide72.xml"/><Relationship Id="rId76" Type="http://schemas.openxmlformats.org/officeDocument/2006/relationships/slide" Target="slides/slide73.xml"/><Relationship Id="rId77" Type="http://schemas.openxmlformats.org/officeDocument/2006/relationships/slide" Target="slides/slide74.xml"/><Relationship Id="rId78" Type="http://schemas.openxmlformats.org/officeDocument/2006/relationships/slide" Target="slides/slide75.xml"/><Relationship Id="rId79" Type="http://schemas.openxmlformats.org/officeDocument/2006/relationships/notesMaster" Target="notesMasters/notesMaster1.xml"/><Relationship Id="rId60" Type="http://schemas.openxmlformats.org/officeDocument/2006/relationships/slide" Target="slides/slide57.xml"/><Relationship Id="rId61" Type="http://schemas.openxmlformats.org/officeDocument/2006/relationships/slide" Target="slides/slide58.xml"/><Relationship Id="rId62" Type="http://schemas.openxmlformats.org/officeDocument/2006/relationships/slide" Target="slides/slide59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Relationship Id="rId2" Type="http://schemas.openxmlformats.org/officeDocument/2006/relationships/image" Target="../media/image22.wmf"/><Relationship Id="rId3" Type="http://schemas.openxmlformats.org/officeDocument/2006/relationships/image" Target="../media/image2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4" Type="http://schemas.openxmlformats.org/officeDocument/2006/relationships/image" Target="../media/image55.wmf"/><Relationship Id="rId1" Type="http://schemas.openxmlformats.org/officeDocument/2006/relationships/image" Target="../media/image52.wmf"/><Relationship Id="rId2" Type="http://schemas.openxmlformats.org/officeDocument/2006/relationships/image" Target="../media/image5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Relationship Id="rId2" Type="http://schemas.openxmlformats.org/officeDocument/2006/relationships/image" Target="../media/image59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4" Type="http://schemas.openxmlformats.org/officeDocument/2006/relationships/image" Target="../media/image67.wmf"/><Relationship Id="rId1" Type="http://schemas.openxmlformats.org/officeDocument/2006/relationships/image" Target="../media/image64.wmf"/><Relationship Id="rId2" Type="http://schemas.openxmlformats.org/officeDocument/2006/relationships/image" Target="../media/image65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4" Type="http://schemas.openxmlformats.org/officeDocument/2006/relationships/image" Target="../media/image76.wmf"/><Relationship Id="rId1" Type="http://schemas.openxmlformats.org/officeDocument/2006/relationships/image" Target="../media/image73.wmf"/><Relationship Id="rId2" Type="http://schemas.openxmlformats.org/officeDocument/2006/relationships/image" Target="../media/image74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wmf"/><Relationship Id="rId2" Type="http://schemas.openxmlformats.org/officeDocument/2006/relationships/image" Target="../media/image79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wmf"/><Relationship Id="rId2" Type="http://schemas.openxmlformats.org/officeDocument/2006/relationships/image" Target="../media/image81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wmf"/><Relationship Id="rId2" Type="http://schemas.openxmlformats.org/officeDocument/2006/relationships/image" Target="../media/image82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wmf"/><Relationship Id="rId2" Type="http://schemas.openxmlformats.org/officeDocument/2006/relationships/image" Target="../media/image8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wmf"/><Relationship Id="rId2" Type="http://schemas.openxmlformats.org/officeDocument/2006/relationships/image" Target="../media/image90.wmf"/><Relationship Id="rId3" Type="http://schemas.openxmlformats.org/officeDocument/2006/relationships/image" Target="../media/image67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6.wmf"/><Relationship Id="rId4" Type="http://schemas.openxmlformats.org/officeDocument/2006/relationships/image" Target="../media/image97.wmf"/><Relationship Id="rId5" Type="http://schemas.openxmlformats.org/officeDocument/2006/relationships/image" Target="../media/image98.wmf"/><Relationship Id="rId6" Type="http://schemas.openxmlformats.org/officeDocument/2006/relationships/image" Target="../media/image99.wmf"/><Relationship Id="rId7" Type="http://schemas.openxmlformats.org/officeDocument/2006/relationships/image" Target="../media/image100.wmf"/><Relationship Id="rId1" Type="http://schemas.openxmlformats.org/officeDocument/2006/relationships/image" Target="../media/image38.png"/><Relationship Id="rId2" Type="http://schemas.openxmlformats.org/officeDocument/2006/relationships/image" Target="../media/image95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1.wmf"/><Relationship Id="rId2" Type="http://schemas.openxmlformats.org/officeDocument/2006/relationships/image" Target="../media/image102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wmf"/><Relationship Id="rId4" Type="http://schemas.openxmlformats.org/officeDocument/2006/relationships/image" Target="../media/image106.wmf"/><Relationship Id="rId5" Type="http://schemas.openxmlformats.org/officeDocument/2006/relationships/image" Target="../media/image107.wmf"/><Relationship Id="rId6" Type="http://schemas.openxmlformats.org/officeDocument/2006/relationships/image" Target="../media/image108.wmf"/><Relationship Id="rId7" Type="http://schemas.openxmlformats.org/officeDocument/2006/relationships/image" Target="../media/image109.wmf"/><Relationship Id="rId1" Type="http://schemas.openxmlformats.org/officeDocument/2006/relationships/image" Target="../media/image103.wmf"/><Relationship Id="rId2" Type="http://schemas.openxmlformats.org/officeDocument/2006/relationships/image" Target="../media/image104.wmf"/></Relationships>
</file>

<file path=ppt/drawings/_rels/vmlDrawing27.vml.rels><?xml version="1.0" encoding="UTF-8" standalone="yes"?>
<Relationships xmlns="http://schemas.openxmlformats.org/package/2006/relationships"><Relationship Id="rId9" Type="http://schemas.openxmlformats.org/officeDocument/2006/relationships/image" Target="../media/image118.wmf"/><Relationship Id="rId20" Type="http://schemas.openxmlformats.org/officeDocument/2006/relationships/image" Target="../media/image129.wmf"/><Relationship Id="rId21" Type="http://schemas.openxmlformats.org/officeDocument/2006/relationships/image" Target="../media/image130.wmf"/><Relationship Id="rId22" Type="http://schemas.openxmlformats.org/officeDocument/2006/relationships/image" Target="../media/image131.wmf"/><Relationship Id="rId23" Type="http://schemas.openxmlformats.org/officeDocument/2006/relationships/image" Target="../media/image132.wmf"/><Relationship Id="rId24" Type="http://schemas.openxmlformats.org/officeDocument/2006/relationships/image" Target="../media/image133.wmf"/><Relationship Id="rId25" Type="http://schemas.openxmlformats.org/officeDocument/2006/relationships/image" Target="../media/image134.wmf"/><Relationship Id="rId26" Type="http://schemas.openxmlformats.org/officeDocument/2006/relationships/image" Target="../media/image95.wmf"/><Relationship Id="rId27" Type="http://schemas.openxmlformats.org/officeDocument/2006/relationships/image" Target="../media/image96.wmf"/><Relationship Id="rId28" Type="http://schemas.openxmlformats.org/officeDocument/2006/relationships/image" Target="../media/image97.wmf"/><Relationship Id="rId29" Type="http://schemas.openxmlformats.org/officeDocument/2006/relationships/image" Target="../media/image98.wmf"/><Relationship Id="rId30" Type="http://schemas.openxmlformats.org/officeDocument/2006/relationships/image" Target="../media/image135.wmf"/><Relationship Id="rId31" Type="http://schemas.openxmlformats.org/officeDocument/2006/relationships/image" Target="../media/image136.wmf"/><Relationship Id="rId10" Type="http://schemas.openxmlformats.org/officeDocument/2006/relationships/image" Target="../media/image119.wmf"/><Relationship Id="rId11" Type="http://schemas.openxmlformats.org/officeDocument/2006/relationships/image" Target="../media/image120.wmf"/><Relationship Id="rId12" Type="http://schemas.openxmlformats.org/officeDocument/2006/relationships/image" Target="../media/image121.wmf"/><Relationship Id="rId13" Type="http://schemas.openxmlformats.org/officeDocument/2006/relationships/image" Target="../media/image122.wmf"/><Relationship Id="rId14" Type="http://schemas.openxmlformats.org/officeDocument/2006/relationships/image" Target="../media/image123.wmf"/><Relationship Id="rId15" Type="http://schemas.openxmlformats.org/officeDocument/2006/relationships/image" Target="../media/image124.wmf"/><Relationship Id="rId16" Type="http://schemas.openxmlformats.org/officeDocument/2006/relationships/image" Target="../media/image125.wmf"/><Relationship Id="rId17" Type="http://schemas.openxmlformats.org/officeDocument/2006/relationships/image" Target="../media/image126.wmf"/><Relationship Id="rId18" Type="http://schemas.openxmlformats.org/officeDocument/2006/relationships/image" Target="../media/image127.wmf"/><Relationship Id="rId19" Type="http://schemas.openxmlformats.org/officeDocument/2006/relationships/image" Target="../media/image128.wmf"/><Relationship Id="rId1" Type="http://schemas.openxmlformats.org/officeDocument/2006/relationships/image" Target="../media/image110.wmf"/><Relationship Id="rId2" Type="http://schemas.openxmlformats.org/officeDocument/2006/relationships/image" Target="../media/image111.wmf"/><Relationship Id="rId3" Type="http://schemas.openxmlformats.org/officeDocument/2006/relationships/image" Target="../media/image112.wmf"/><Relationship Id="rId4" Type="http://schemas.openxmlformats.org/officeDocument/2006/relationships/image" Target="../media/image113.wmf"/><Relationship Id="rId5" Type="http://schemas.openxmlformats.org/officeDocument/2006/relationships/image" Target="../media/image114.wmf"/><Relationship Id="rId6" Type="http://schemas.openxmlformats.org/officeDocument/2006/relationships/image" Target="../media/image115.wmf"/><Relationship Id="rId7" Type="http://schemas.openxmlformats.org/officeDocument/2006/relationships/image" Target="../media/image116.wmf"/><Relationship Id="rId8" Type="http://schemas.openxmlformats.org/officeDocument/2006/relationships/image" Target="../media/image117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6.wmf"/><Relationship Id="rId4" Type="http://schemas.openxmlformats.org/officeDocument/2006/relationships/image" Target="../media/image97.wmf"/><Relationship Id="rId5" Type="http://schemas.openxmlformats.org/officeDocument/2006/relationships/image" Target="../media/image98.wmf"/><Relationship Id="rId6" Type="http://schemas.openxmlformats.org/officeDocument/2006/relationships/image" Target="../media/image99.wmf"/><Relationship Id="rId7" Type="http://schemas.openxmlformats.org/officeDocument/2006/relationships/image" Target="../media/image100.wmf"/><Relationship Id="rId1" Type="http://schemas.openxmlformats.org/officeDocument/2006/relationships/image" Target="../media/image38.png"/><Relationship Id="rId2" Type="http://schemas.openxmlformats.org/officeDocument/2006/relationships/image" Target="../media/image95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wmf"/><Relationship Id="rId4" Type="http://schemas.openxmlformats.org/officeDocument/2006/relationships/image" Target="../media/image140.wmf"/><Relationship Id="rId5" Type="http://schemas.openxmlformats.org/officeDocument/2006/relationships/image" Target="../media/image141.wmf"/><Relationship Id="rId6" Type="http://schemas.openxmlformats.org/officeDocument/2006/relationships/image" Target="../media/image142.wmf"/><Relationship Id="rId7" Type="http://schemas.openxmlformats.org/officeDocument/2006/relationships/image" Target="../media/image143.wmf"/><Relationship Id="rId8" Type="http://schemas.openxmlformats.org/officeDocument/2006/relationships/image" Target="../media/image144.wmf"/><Relationship Id="rId1" Type="http://schemas.openxmlformats.org/officeDocument/2006/relationships/image" Target="../media/image137.wmf"/><Relationship Id="rId2" Type="http://schemas.openxmlformats.org/officeDocument/2006/relationships/image" Target="../media/image13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47" tIns="48325" rIns="96647" bIns="48325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47" tIns="48325" rIns="96647" bIns="48325" rtlCol="0"/>
          <a:lstStyle>
            <a:lvl1pPr algn="r">
              <a:defRPr sz="1300"/>
            </a:lvl1pPr>
          </a:lstStyle>
          <a:p>
            <a:fld id="{116CFE54-17EE-4EB9-A4C1-30DA30287B3C}" type="datetimeFigureOut">
              <a:rPr lang="en-US" smtClean="0"/>
              <a:pPr/>
              <a:t>9/22/15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47" tIns="48325" rIns="96647" bIns="48325" rtlCol="0" anchor="b"/>
          <a:lstStyle>
            <a:lvl1pPr algn="l">
              <a:defRPr sz="1300"/>
            </a:lvl1pPr>
          </a:lstStyle>
          <a:p>
            <a:r>
              <a:rPr lang="fr-FR" smtClean="0"/>
              <a:t>CS376 Lecture 10 K. Grauman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47" tIns="48325" rIns="96647" bIns="48325" rtlCol="0" anchor="b"/>
          <a:lstStyle>
            <a:lvl1pPr algn="r">
              <a:defRPr sz="1300"/>
            </a:lvl1pPr>
          </a:lstStyle>
          <a:p>
            <a:fld id="{E2160343-FB1F-4549-AC0C-6CDDC33B96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91287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47" tIns="48325" rIns="96647" bIns="4832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47" tIns="48325" rIns="96647" bIns="4832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9D29FA2D-EF88-43C8-8189-07221871BC33}" type="datetimeFigureOut">
              <a:rPr lang="en-US"/>
              <a:pPr>
                <a:defRPr/>
              </a:pPr>
              <a:t>9/22/15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2313"/>
            <a:ext cx="4797425" cy="3598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7" tIns="48325" rIns="96647" bIns="4832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vert="horz" lIns="96647" tIns="48325" rIns="96647" bIns="48325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47" tIns="48325" rIns="96647" bIns="4832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47" tIns="48325" rIns="96647" bIns="4832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9CAD1436-A6CB-4D91-9AC0-0AC23CB01E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74235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689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424F9EE-679E-4AEE-94DF-61482A146C1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69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67A68ADE-D0CF-4841-A44D-BCC2957125A2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8 Fitting</a:t>
            </a:r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69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67A68ADE-D0CF-4841-A44D-BCC2957125A2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8 Fitting</a:t>
            </a:r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69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67A68ADE-D0CF-4841-A44D-BCC2957125A2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8 Fitting</a:t>
            </a:r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1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120000"/>
              </a:lnSpc>
            </a:pPr>
            <a:endParaRPr lang="en-US" dirty="0" smtClean="0">
              <a:solidFill>
                <a:srgbClr val="000000"/>
              </a:solidFill>
              <a:latin typeface="Helvetica" pitchFamily="34" charset="0"/>
            </a:endParaRPr>
          </a:p>
        </p:txBody>
      </p:sp>
      <p:sp>
        <p:nvSpPr>
          <p:cNvPr id="171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3EA9A9B7-852E-4FE9-ADC0-4D5CDF6208E9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8 Fitting</a:t>
            </a:r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39579042-ABAB-42FC-ADC9-9CBC67D14FFA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 wrap="none" anchor="ctr"/>
          <a:lstStyle/>
          <a:p>
            <a:pPr eaLnBrk="1" hangingPunct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8 Fitting</a:t>
            </a:r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39579042-ABAB-42FC-ADC9-9CBC67D14FFA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 wrap="none" anchor="ctr"/>
          <a:lstStyle/>
          <a:p>
            <a:pPr eaLnBrk="1" hangingPunct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8 Fitting</a:t>
            </a:r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47EF5-16AF-45AD-90D9-27382333A367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376 Lecture 8 Fitting</a:t>
            </a:r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BD68ACD3-F762-47B4-B86B-0A5292667085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8 Fitting</a:t>
            </a:r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C1ABAACE-DD07-44CF-AFE0-CAEB14790866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8 Fitting</a:t>
            </a:r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66612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C6C01-5097-4EFA-ACFD-07FDC1D804AC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376 Lecture 8 Fitting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730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C322AB3-F8DF-46BD-BC92-0A7D942E381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8 Fitting</a:t>
            </a:r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8 Fitting</a:t>
            </a:r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19981008-ADBE-4873-AE9D-D0F1866C4705}" type="slidenum">
              <a:rPr lang="en-US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4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8 Fitting</a:t>
            </a:r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A1F162F4-B372-41D2-8526-B17C4CC57920}" type="slidenum">
              <a:rPr lang="en-US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5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8 Fitting</a:t>
            </a:r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ABB4D7A8-20D6-4DDB-BFEC-01E606D4E1AB}" type="slidenum">
              <a:rPr lang="en-US">
                <a:solidFill>
                  <a:prstClr val="black"/>
                </a:solidFill>
                <a:latin typeface="Calibri"/>
              </a:rPr>
              <a:pPr algn="r" rtl="0"/>
              <a:t>26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376 Lecture 8 Fitting</a:t>
            </a:r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5677166-B2EC-EC4B-9532-025C8FD6FE5D}" type="slidenum">
              <a:rPr lang="en-US" sz="1300" b="0"/>
              <a:pPr eaLnBrk="1" hangingPunct="1"/>
              <a:t>27</a:t>
            </a:fld>
            <a:endParaRPr lang="en-US" sz="1300" b="0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81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2181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D5323A8B-F28B-49D4-B382-A91B1C156833}" type="slidenum">
              <a:rPr lang="en-US" sz="1200">
                <a:solidFill>
                  <a:srgbClr val="000000"/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76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4976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16D218DD-D17F-4B97-9E67-E1F6B263CEA1}" type="slidenum">
              <a:rPr lang="en-US" sz="1200">
                <a:solidFill>
                  <a:srgbClr val="000000"/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07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007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B35C4C6-11AF-421A-843E-0DC3C463964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869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51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751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FE2665F-3EE2-440F-B06A-33EFDF2B485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2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32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2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32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2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32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0FE297-77BC-48BE-A751-A5DF9A33258B}" type="slidenum">
              <a:rPr lang="en-US"/>
              <a:pPr/>
              <a:t>36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AD1436-A6CB-4D91-9AC0-0AC23CB01EDC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585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097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30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130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797B9E4-468C-463F-A883-899FBC14660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60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160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EB076179-4AF9-46DC-B05D-E361A988AA89}" type="slidenum">
              <a:rPr lang="en-US" sz="1200">
                <a:solidFill>
                  <a:srgbClr val="000000"/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71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771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EF4F4F6-C8E2-486D-80A2-3B77EAD5B7B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71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81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181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5299491-2863-4CE3-8F00-B1AAEF64C71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12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defTabSz="914270">
              <a:spcBef>
                <a:spcPct val="0"/>
              </a:spcBef>
              <a:defRPr/>
            </a:pPr>
            <a:endParaRPr lang="en-US" dirty="0" smtClean="0">
              <a:latin typeface="Arial" charset="0"/>
            </a:endParaRPr>
          </a:p>
        </p:txBody>
      </p:sp>
      <p:sp>
        <p:nvSpPr>
          <p:cNvPr id="5212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D4048E7-F782-4035-ADAF-ED4B599C8882}" type="slidenum">
              <a:rPr lang="en-US" sz="1200">
                <a:solidFill>
                  <a:srgbClr val="000000"/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5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535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EAA54775-58D8-4E75-AA5A-8C7CC00AA784}" type="slidenum">
              <a:rPr lang="en-US" sz="1200">
                <a:solidFill>
                  <a:srgbClr val="000000"/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AD1436-A6CB-4D91-9AC0-0AC23CB01EDC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23699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862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>
              <a:spcBef>
                <a:spcPct val="50000"/>
              </a:spcBef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862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326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784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63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5263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6CA3D70F-7664-445F-8A8B-3BAB28B0187D}" type="slidenum">
              <a:rPr lang="en-US" sz="1200">
                <a:solidFill>
                  <a:srgbClr val="000000"/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53</a:t>
            </a:fld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5677166-B2EC-EC4B-9532-025C8FD6FE5D}" type="slidenum">
              <a:rPr lang="en-US" sz="1300" b="0"/>
              <a:pPr eaLnBrk="1" hangingPunct="1"/>
              <a:t>6</a:t>
            </a:fld>
            <a:endParaRPr lang="en-US" sz="1300" b="0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477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193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98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6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spcBef>
                <a:spcPct val="0"/>
              </a:spcBef>
            </a:pPr>
            <a:endParaRPr lang="en-US" sz="2300" dirty="0"/>
          </a:p>
        </p:txBody>
      </p:sp>
      <p:sp>
        <p:nvSpPr>
          <p:cNvPr id="556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1BDCD052-8E84-48F5-AB22-237089094431}" type="slidenum">
              <a:rPr lang="en-US" sz="1200">
                <a:solidFill>
                  <a:srgbClr val="000000"/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57</a:t>
            </a:fld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98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52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652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EC803E5F-1536-470C-8D12-73D639C2777A}" type="slidenum">
              <a:rPr lang="en-US" sz="1200">
                <a:solidFill>
                  <a:srgbClr val="000000"/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59</a:t>
            </a:fld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910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217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4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270">
              <a:spcBef>
                <a:spcPct val="0"/>
              </a:spcBef>
              <a:defRPr/>
            </a:pP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52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5652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EC803E5F-1536-470C-8D12-73D639C2777A}" type="slidenum">
              <a:rPr lang="en-US" sz="1200">
                <a:solidFill>
                  <a:srgbClr val="000000"/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63</a:t>
            </a:fld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92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792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74183AD-41C3-410B-8108-C452C782234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latin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825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270">
              <a:spcBef>
                <a:spcPct val="0"/>
              </a:spcBef>
              <a:defRPr/>
            </a:pPr>
            <a:endParaRPr lang="en-US" b="1" dirty="0" smtClean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3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23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>
                <a:latin typeface="Arial" charset="0"/>
              </a:rPr>
              <a:t>http://www.robots.ox.ac.uk/~vdg/dynamics.html</a:t>
            </a:r>
          </a:p>
          <a:p>
            <a:pPr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6123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1FD803E9-6EB9-4E9B-871B-B5D71E5D44FD}" type="slidenum">
              <a:rPr lang="en-US" sz="1200">
                <a:solidFill>
                  <a:srgbClr val="000000"/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67</a:t>
            </a:fld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defTabSz="914270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AD1436-A6CB-4D91-9AC0-0AC23CB01EDC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00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6000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E191F12B-1C12-4A21-84B7-23304AB4E33C}" type="slidenum">
              <a:rPr lang="en-US" sz="1200">
                <a:solidFill>
                  <a:srgbClr val="000000"/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69</a:t>
            </a:fld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621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2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52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AD1436-A6CB-4D91-9AC0-0AC23CB01EDC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1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91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5677166-B2EC-EC4B-9532-025C8FD6FE5D}" type="slidenum">
              <a:rPr lang="en-US" sz="1300" b="0"/>
              <a:pPr eaLnBrk="1" hangingPunct="1"/>
              <a:t>74</a:t>
            </a:fld>
            <a:endParaRPr lang="en-US" sz="1300" b="0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AD1436-A6CB-4D91-9AC0-0AC23CB01ED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69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67A68ADE-D0CF-4841-A44D-BCC2957125A2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8 Fitting</a:t>
            </a:r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69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67A68ADE-D0CF-4841-A44D-BCC2957125A2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8 Fitting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13169-B0AF-F043-9B90-E245EA3253A2}" type="datetime1">
              <a:rPr lang="en-US" smtClean="0"/>
              <a:pPr>
                <a:defRPr/>
              </a:pPr>
              <a:t>9/22/15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2C17C-0944-4492-8633-FEE2876063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50DA1-343E-6245-BA65-3ECD1E672082}" type="datetime1">
              <a:rPr lang="en-US" smtClean="0"/>
              <a:pPr>
                <a:defRPr/>
              </a:pPr>
              <a:t>9/22/15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C5A63-A8B2-409E-97AA-2237790EB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78297-6D7F-994F-900B-30CB78DFA061}" type="datetime1">
              <a:rPr lang="en-US" smtClean="0"/>
              <a:pPr>
                <a:defRPr/>
              </a:pPr>
              <a:t>9/22/15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C1E0B-AAA6-41AB-BB1E-A81453E9E3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31334-81D1-5A40-B9ED-410608D5B150}" type="datetime1">
              <a:rPr lang="en-US" smtClean="0"/>
              <a:pPr>
                <a:defRPr/>
              </a:pPr>
              <a:t>9/22/15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42E28-4505-4D7E-B551-6BDC041E57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114C3-76F6-2747-8D2D-58AC9FA9A8EA}" type="datetime1">
              <a:rPr lang="en-US" smtClean="0"/>
              <a:pPr>
                <a:defRPr/>
              </a:pPr>
              <a:t>9/22/15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B6392-078D-4450-A240-BFDE83E999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045869-7888-4C4F-9E54-BB9D98927FCE}" type="datetime1">
              <a:rPr lang="en-US" smtClean="0"/>
              <a:pPr>
                <a:defRPr/>
              </a:pPr>
              <a:t>9/22/15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EDC10-8AFF-41D4-9049-F608307433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84B02-5DA4-7345-A2DF-0D53262EB42F}" type="datetime1">
              <a:rPr lang="en-US" smtClean="0"/>
              <a:pPr>
                <a:defRPr/>
              </a:pPr>
              <a:t>9/22/15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C6B51-F827-4850-A478-E42271B8F8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E0F50-EAB7-CE4E-BC55-668622F1DB83}" type="datetime1">
              <a:rPr lang="en-US" smtClean="0"/>
              <a:pPr>
                <a:defRPr/>
              </a:pPr>
              <a:t>9/22/15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92A4B-BB3D-44E3-8F3C-A07EC7B80F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3CA12-F44A-2941-BBA9-29DD8517F6DD}" type="datetime1">
              <a:rPr lang="en-US" smtClean="0"/>
              <a:pPr>
                <a:defRPr/>
              </a:pPr>
              <a:t>9/22/15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CC909-FDA4-4558-BB7A-B9A4BC0E8A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0A91DF-4268-FD48-BCED-6F64A54C0B9C}" type="datetime1">
              <a:rPr lang="en-US" smtClean="0"/>
              <a:pPr>
                <a:defRPr/>
              </a:pPr>
              <a:t>9/22/15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100F4-55C6-49EE-89DE-565F950551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BD427-53D3-F14A-ADDB-5C6D1A02DA77}" type="datetime1">
              <a:rPr lang="en-US" smtClean="0"/>
              <a:pPr>
                <a:defRPr/>
              </a:pPr>
              <a:t>9/22/15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AC3DDA-570D-41A3-8CE9-2802200A01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B1A68-210A-4647-99F7-A7C1846707A2}" type="datetime1">
              <a:rPr lang="en-US" smtClean="0"/>
              <a:pPr>
                <a:defRPr/>
              </a:pPr>
              <a:t>9/22/15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4E5C9-572B-434B-B5A8-C78A5BE08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2F4E5-D82A-944B-9CDB-A919A8BA4947}" type="datetime1">
              <a:rPr lang="en-US" smtClean="0"/>
              <a:pPr>
                <a:defRPr/>
              </a:pPr>
              <a:t>9/22/15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AD246-E28E-4B9D-AFA3-6E7B80DA91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392BF-BB26-CE40-A0BD-00502BF045AB}" type="datetime1">
              <a:rPr lang="en-US" smtClean="0"/>
              <a:pPr>
                <a:defRPr/>
              </a:pPr>
              <a:t>9/22/15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C7745-09E0-4DD0-BC14-656DC1C235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A6867-8FED-5640-8D95-87F64FB1066E}" type="datetime1">
              <a:rPr lang="en-US" smtClean="0"/>
              <a:pPr>
                <a:defRPr/>
              </a:pPr>
              <a:t>9/22/15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19481-1261-4608-A7FE-247660FBD7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400F83D4-3813-CB40-B6E3-D07ABEC23B97}" type="datetime1">
              <a:rPr lang="en-US" sz="1400" b="1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9/22/15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59EA4D7B-2183-4474-AC85-CFE887036050}" type="slidenum">
              <a:rPr lang="en-US" sz="1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BBE657A1-6986-604D-9C17-5471F5F36A9D}" type="datetime1">
              <a:rPr lang="en-US" sz="1400" b="1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9/22/15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7873D751-AA72-4E66-8CAE-CB9373F7C715}" type="slidenum">
              <a:rPr lang="en-US" sz="1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A9981BE0-B0D1-1A4D-A16C-B080142601A6}" type="datetime1">
              <a:rPr lang="en-US" sz="1400" b="1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9/22/15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C78DCEBF-97A1-4438-960C-7E4846D8A15F}" type="slidenum">
              <a:rPr lang="en-US" sz="1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CBE615E5-B219-EA48-8F5E-654E5E805D6F}" type="datetime1">
              <a:rPr lang="en-US" sz="1400" b="1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9/22/15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ADE830BF-EB12-477B-BE67-B620E5820261}" type="slidenum">
              <a:rPr lang="en-US" sz="1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F07B8B00-D9D6-D04D-A104-31D56D84CD6F}" type="datetime1">
              <a:rPr lang="en-US" sz="1400" b="1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9/22/15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C48A53EB-13AD-466F-ACFE-F600C5095DCA}" type="slidenum">
              <a:rPr lang="en-US" sz="1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42096AAA-86F6-A44D-AB05-3A4BCD0E6F81}" type="datetime1">
              <a:rPr lang="en-US" sz="1400" b="1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9/22/15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E3E62B17-2529-404C-94E2-5CFDA5836046}" type="slidenum">
              <a:rPr lang="en-US" sz="1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99363542-CE0D-1042-821E-EE4FE96B03FC}" type="datetime1">
              <a:rPr lang="en-US" sz="1400" b="1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9/22/15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F2D9C110-41A0-4013-BEE6-5C837F41CB02}" type="slidenum">
              <a:rPr lang="en-US" sz="1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2D2C8-41A8-524E-9D6D-AFC14063CCC1}" type="datetime1">
              <a:rPr lang="en-US" smtClean="0"/>
              <a:pPr>
                <a:defRPr/>
              </a:pPr>
              <a:t>9/22/15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F3497-883E-4D84-90FB-0FFA5E5C18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D32F9F43-5D5E-AF42-9437-279A1ACEAEBB}" type="datetime1">
              <a:rPr lang="en-US" sz="1400" b="1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9/22/15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C7A46CF9-A81B-41FD-9FDE-DE1570193C5C}" type="slidenum">
              <a:rPr lang="en-US" sz="1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77E72048-23A2-4043-B0C5-5B529CBF677C}" type="datetime1">
              <a:rPr lang="en-US" sz="1400" b="1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9/22/15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30FAFEED-BA70-4E0E-9865-1F195539B6F1}" type="slidenum">
              <a:rPr lang="en-US" sz="1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BD9F9798-22BD-F748-A29F-1A8DDDB557A0}" type="datetime1">
              <a:rPr lang="en-US" sz="1400" b="1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9/22/15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4470D30C-C8B1-4990-984E-274A9093BAC5}" type="slidenum">
              <a:rPr lang="en-US" sz="1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5D7C583D-201A-5E47-8C44-3A47BDF6FBEF}" type="datetime1">
              <a:rPr lang="en-US" sz="1400" b="1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9/22/15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1B9B1C23-57AA-4B87-9872-2E436EBE668A}" type="slidenum">
              <a:rPr lang="en-US" sz="1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02FE82AE-CBB5-204D-A87C-A916CFAA2960}" type="datetime1">
              <a:rPr lang="en-US" sz="1400" b="1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9/22/15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34DE1292-6C00-44D6-BA04-CC8E59DC497E}" type="slidenum">
              <a:rPr lang="en-US" sz="1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D253D-4B96-E746-ACEA-F16654F0B411}" type="datetime1">
              <a:rPr lang="en-US" smtClean="0"/>
              <a:pPr>
                <a:defRPr/>
              </a:pPr>
              <a:t>9/22/15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AF6C1-526E-4B4F-BC80-553E8D57A3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42E9D-9DD3-594E-8FE2-73BF5E2AFE4F}" type="datetime1">
              <a:rPr lang="en-US" smtClean="0"/>
              <a:pPr>
                <a:defRPr/>
              </a:pPr>
              <a:t>9/22/15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9C9CB-3148-469F-8D0D-8BF2924F4A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C59EC-D2F6-B14D-8EB6-67324A8A351F}" type="datetime1">
              <a:rPr lang="en-US" smtClean="0"/>
              <a:pPr>
                <a:defRPr/>
              </a:pPr>
              <a:t>9/22/15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BCA96-892F-452C-9E80-EB1259CFF4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74ACF-A3A7-B74F-8C66-E4D055626209}" type="datetime1">
              <a:rPr lang="en-US" smtClean="0"/>
              <a:pPr>
                <a:defRPr/>
              </a:pPr>
              <a:t>9/22/15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0EEEF-2BAF-4855-AE48-D3B9A6995D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27FA7-397A-734E-AFFB-3CA8C3C6092B}" type="datetime1">
              <a:rPr lang="en-US" smtClean="0"/>
              <a:pPr>
                <a:defRPr/>
              </a:pPr>
              <a:t>9/22/15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A79FA-86E5-431F-93F3-5C17680E71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FCF19-FB5F-5543-90FB-6C063DAB4FD0}" type="datetime1">
              <a:rPr lang="en-US" smtClean="0"/>
              <a:pPr>
                <a:defRPr/>
              </a:pPr>
              <a:t>9/22/15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8136A-850D-4570-B4ED-ADE2C76297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70459B2-FF62-1A47-AB79-A6BC074FE691}" type="datetime1">
              <a:rPr lang="en-US" smtClean="0"/>
              <a:pPr>
                <a:defRPr/>
              </a:pPr>
              <a:t>9/22/15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6EBE0F-1AF6-4AE3-B2E3-5897EB70AD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2" r:id="rId2"/>
    <p:sldLayoutId id="2147483821" r:id="rId3"/>
    <p:sldLayoutId id="2147483820" r:id="rId4"/>
    <p:sldLayoutId id="2147483819" r:id="rId5"/>
    <p:sldLayoutId id="2147483818" r:id="rId6"/>
    <p:sldLayoutId id="2147483817" r:id="rId7"/>
    <p:sldLayoutId id="2147483816" r:id="rId8"/>
    <p:sldLayoutId id="2147483815" r:id="rId9"/>
    <p:sldLayoutId id="2147483814" r:id="rId10"/>
    <p:sldLayoutId id="2147483813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9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87A1A2DF-9281-444E-8F72-EAFE7FBAD4BB}" type="datetime1">
              <a:rPr lang="en-US" smtClean="0"/>
              <a:pPr>
                <a:defRPr/>
              </a:pPr>
              <a:t>9/22/15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0A22FD97-CCB3-4702-9884-69BDE83B8F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3" r:id="rId2"/>
    <p:sldLayoutId id="2147483832" r:id="rId3"/>
    <p:sldLayoutId id="2147483831" r:id="rId4"/>
    <p:sldLayoutId id="2147483830" r:id="rId5"/>
    <p:sldLayoutId id="2147483829" r:id="rId6"/>
    <p:sldLayoutId id="2147483828" r:id="rId7"/>
    <p:sldLayoutId id="2147483827" r:id="rId8"/>
    <p:sldLayoutId id="2147483826" r:id="rId9"/>
    <p:sldLayoutId id="2147483825" r:id="rId10"/>
    <p:sldLayoutId id="214748382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99FBF8F2-0750-084C-857A-2988778EDADE}" type="datetime1">
              <a:rPr lang="en-US" b="1" kern="1200" smtClean="0"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9/22/15</a:t>
            </a:fld>
            <a:endParaRPr lang="en-US" b="1" kern="1200"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kern="1200"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4D118023-76F0-4A65-B5EA-7F49B8BF1369}" type="slidenum">
              <a:rPr lang="en-US" b="1" kern="1200"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="1" kern="1200"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  <p:sldLayoutId id="2147483916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1.gif"/><Relationship Id="rId6" Type="http://schemas.openxmlformats.org/officeDocument/2006/relationships/image" Target="../media/image2.jpeg"/><Relationship Id="rId7" Type="http://schemas.openxmlformats.org/officeDocument/2006/relationships/image" Target="../media/image3.png"/><Relationship Id="rId1" Type="http://schemas.microsoft.com/office/2007/relationships/media" Target="file://localhost/Users/parikh/Documents/work/non_research/Teaching/F15ECE5554ECE4984/lectures/leafmv.mpg" TargetMode="External"/><Relationship Id="rId2" Type="http://schemas.openxmlformats.org/officeDocument/2006/relationships/video" Target="file://localhost/Users/parikh/Documents/work/non_research/Teaching/F15ECE5554ECE4984/lectures/leafmv.mp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21.wmf"/><Relationship Id="rId6" Type="http://schemas.openxmlformats.org/officeDocument/2006/relationships/image" Target="../media/image20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21.wmf"/><Relationship Id="rId6" Type="http://schemas.openxmlformats.org/officeDocument/2006/relationships/image" Target="../media/image20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21.wmf"/><Relationship Id="rId6" Type="http://schemas.openxmlformats.org/officeDocument/2006/relationships/image" Target="../media/image24.png"/><Relationship Id="rId7" Type="http://schemas.openxmlformats.org/officeDocument/2006/relationships/image" Target="../media/image20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21.wmf"/><Relationship Id="rId6" Type="http://schemas.openxmlformats.org/officeDocument/2006/relationships/image" Target="../media/image20.png"/><Relationship Id="rId7" Type="http://schemas.openxmlformats.org/officeDocument/2006/relationships/image" Target="../media/image25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www.markschulze.net/java/hough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5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5" Type="http://schemas.openxmlformats.org/officeDocument/2006/relationships/image" Target="../media/image28.jpeg"/><Relationship Id="rId6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4" Type="http://schemas.openxmlformats.org/officeDocument/2006/relationships/image" Target="../media/image31.jpeg"/><Relationship Id="rId5" Type="http://schemas.openxmlformats.org/officeDocument/2006/relationships/image" Target="../media/image32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hyperlink" Target="http://www.pascal-network.org/challenges/VOC/pubs/leibe04.pdf" TargetMode="External"/><Relationship Id="rId5" Type="http://schemas.openxmlformats.org/officeDocument/2006/relationships/image" Target="../media/image36.wmf"/><Relationship Id="rId6" Type="http://schemas.openxmlformats.org/officeDocument/2006/relationships/oleObject" Target="../embeddings/oleObject8.bin"/><Relationship Id="rId7" Type="http://schemas.openxmlformats.org/officeDocument/2006/relationships/image" Target="../media/image35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hyperlink" Target="http://www.pascal-network.org/challenges/VOC/pubs/leibe04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38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4" Type="http://schemas.openxmlformats.org/officeDocument/2006/relationships/oleObject" Target="../embeddings/oleObject10.bin"/><Relationship Id="rId5" Type="http://schemas.openxmlformats.org/officeDocument/2006/relationships/image" Target="../media/image38.png"/><Relationship Id="rId6" Type="http://schemas.openxmlformats.org/officeDocument/2006/relationships/oleObject" Target="../embeddings/oleObject11.bin"/><Relationship Id="rId7" Type="http://schemas.openxmlformats.org/officeDocument/2006/relationships/oleObject" Target="../embeddings/oleObject12.bin"/><Relationship Id="rId8" Type="http://schemas.openxmlformats.org/officeDocument/2006/relationships/oleObject" Target="../embeddings/oleObject13.bin"/><Relationship Id="rId9" Type="http://schemas.openxmlformats.org/officeDocument/2006/relationships/oleObject" Target="../embeddings/oleObject14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9.jpeg"/><Relationship Id="rId5" Type="http://schemas.openxmlformats.org/officeDocument/2006/relationships/image" Target="../media/image40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4" Type="http://schemas.openxmlformats.org/officeDocument/2006/relationships/oleObject" Target="../embeddings/oleObject15.bin"/><Relationship Id="rId5" Type="http://schemas.openxmlformats.org/officeDocument/2006/relationships/image" Target="../media/image41.pn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4" Type="http://schemas.openxmlformats.org/officeDocument/2006/relationships/image" Target="../media/image43.jpeg"/><Relationship Id="rId5" Type="http://schemas.openxmlformats.org/officeDocument/2006/relationships/image" Target="../media/image44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5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4" Type="http://schemas.openxmlformats.org/officeDocument/2006/relationships/image" Target="../media/image47.jpeg"/><Relationship Id="rId5" Type="http://schemas.openxmlformats.org/officeDocument/2006/relationships/image" Target="../media/image48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4" Type="http://schemas.openxmlformats.org/officeDocument/2006/relationships/image" Target="../media/image50.gif"/><Relationship Id="rId5" Type="http://schemas.openxmlformats.org/officeDocument/2006/relationships/image" Target="../media/image51.gi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9.bin"/><Relationship Id="rId12" Type="http://schemas.openxmlformats.org/officeDocument/2006/relationships/image" Target="../media/image55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34.xml"/><Relationship Id="rId4" Type="http://schemas.openxmlformats.org/officeDocument/2006/relationships/image" Target="../media/image56.png"/><Relationship Id="rId5" Type="http://schemas.openxmlformats.org/officeDocument/2006/relationships/oleObject" Target="../embeddings/oleObject16.bin"/><Relationship Id="rId6" Type="http://schemas.openxmlformats.org/officeDocument/2006/relationships/image" Target="../media/image52.wmf"/><Relationship Id="rId7" Type="http://schemas.openxmlformats.org/officeDocument/2006/relationships/oleObject" Target="../embeddings/oleObject17.bin"/><Relationship Id="rId8" Type="http://schemas.openxmlformats.org/officeDocument/2006/relationships/image" Target="../media/image53.wmf"/><Relationship Id="rId9" Type="http://schemas.openxmlformats.org/officeDocument/2006/relationships/oleObject" Target="../embeddings/oleObject18.bin"/><Relationship Id="rId10" Type="http://schemas.openxmlformats.org/officeDocument/2006/relationships/image" Target="../media/image54.w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12.jpeg"/><Relationship Id="rId7" Type="http://schemas.openxmlformats.org/officeDocument/2006/relationships/image" Target="../media/image13.jpeg"/><Relationship Id="rId8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4" Type="http://schemas.openxmlformats.org/officeDocument/2006/relationships/image" Target="../media/image56.png"/><Relationship Id="rId5" Type="http://schemas.openxmlformats.org/officeDocument/2006/relationships/oleObject" Target="../embeddings/oleObject20.bin"/><Relationship Id="rId6" Type="http://schemas.openxmlformats.org/officeDocument/2006/relationships/image" Target="../media/image57.w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4" Type="http://schemas.openxmlformats.org/officeDocument/2006/relationships/image" Target="../media/image60.jpeg"/><Relationship Id="rId5" Type="http://schemas.openxmlformats.org/officeDocument/2006/relationships/image" Target="../media/image61.jpeg"/><Relationship Id="rId6" Type="http://schemas.openxmlformats.org/officeDocument/2006/relationships/image" Target="../media/image62.jpeg"/><Relationship Id="rId7" Type="http://schemas.openxmlformats.org/officeDocument/2006/relationships/image" Target="../media/image63.jpeg"/><Relationship Id="rId8" Type="http://schemas.openxmlformats.org/officeDocument/2006/relationships/oleObject" Target="../embeddings/oleObject21.bin"/><Relationship Id="rId9" Type="http://schemas.openxmlformats.org/officeDocument/2006/relationships/image" Target="../media/image58.wmf"/><Relationship Id="rId10" Type="http://schemas.openxmlformats.org/officeDocument/2006/relationships/oleObject" Target="../embeddings/oleObject22.bin"/><Relationship Id="rId11" Type="http://schemas.openxmlformats.org/officeDocument/2006/relationships/image" Target="../media/image59.w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6.png"/><Relationship Id="rId12" Type="http://schemas.openxmlformats.org/officeDocument/2006/relationships/oleObject" Target="../embeddings/oleObject26.bin"/><Relationship Id="rId13" Type="http://schemas.openxmlformats.org/officeDocument/2006/relationships/image" Target="../media/image67.w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39.xml"/><Relationship Id="rId4" Type="http://schemas.openxmlformats.org/officeDocument/2006/relationships/oleObject" Target="../embeddings/oleObject23.bin"/><Relationship Id="rId5" Type="http://schemas.openxmlformats.org/officeDocument/2006/relationships/image" Target="../media/image64.wmf"/><Relationship Id="rId6" Type="http://schemas.openxmlformats.org/officeDocument/2006/relationships/oleObject" Target="../embeddings/oleObject24.bin"/><Relationship Id="rId7" Type="http://schemas.openxmlformats.org/officeDocument/2006/relationships/image" Target="../media/image65.wmf"/><Relationship Id="rId8" Type="http://schemas.openxmlformats.org/officeDocument/2006/relationships/oleObject" Target="../embeddings/oleObject25.bin"/><Relationship Id="rId9" Type="http://schemas.openxmlformats.org/officeDocument/2006/relationships/image" Target="../media/image66.wmf"/><Relationship Id="rId10" Type="http://schemas.openxmlformats.org/officeDocument/2006/relationships/image" Target="../media/image6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69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4" Type="http://schemas.openxmlformats.org/officeDocument/2006/relationships/oleObject" Target="../embeddings/oleObject27.bin"/><Relationship Id="rId5" Type="http://schemas.openxmlformats.org/officeDocument/2006/relationships/image" Target="../media/image70.wmf"/><Relationship Id="rId6" Type="http://schemas.openxmlformats.org/officeDocument/2006/relationships/image" Target="../media/image71.jpeg"/><Relationship Id="rId7" Type="http://schemas.openxmlformats.org/officeDocument/2006/relationships/image" Target="../media/image72.jpeg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6.wmf"/><Relationship Id="rId12" Type="http://schemas.openxmlformats.org/officeDocument/2006/relationships/image" Target="../media/image77.png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43.xml"/><Relationship Id="rId4" Type="http://schemas.openxmlformats.org/officeDocument/2006/relationships/oleObject" Target="../embeddings/oleObject28.bin"/><Relationship Id="rId5" Type="http://schemas.openxmlformats.org/officeDocument/2006/relationships/image" Target="../media/image73.wmf"/><Relationship Id="rId6" Type="http://schemas.openxmlformats.org/officeDocument/2006/relationships/oleObject" Target="../embeddings/oleObject29.bin"/><Relationship Id="rId7" Type="http://schemas.openxmlformats.org/officeDocument/2006/relationships/image" Target="../media/image74.wmf"/><Relationship Id="rId8" Type="http://schemas.openxmlformats.org/officeDocument/2006/relationships/oleObject" Target="../embeddings/oleObject30.bin"/><Relationship Id="rId9" Type="http://schemas.openxmlformats.org/officeDocument/2006/relationships/image" Target="../media/image75.wmf"/><Relationship Id="rId10" Type="http://schemas.openxmlformats.org/officeDocument/2006/relationships/oleObject" Target="../embeddings/oleObject31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4" Type="http://schemas.openxmlformats.org/officeDocument/2006/relationships/oleObject" Target="../embeddings/oleObject32.bin"/><Relationship Id="rId5" Type="http://schemas.openxmlformats.org/officeDocument/2006/relationships/image" Target="../media/image78.wmf"/><Relationship Id="rId6" Type="http://schemas.openxmlformats.org/officeDocument/2006/relationships/image" Target="../media/image62.png"/><Relationship Id="rId7" Type="http://schemas.openxmlformats.org/officeDocument/2006/relationships/image" Target="../media/image63.png"/><Relationship Id="rId8" Type="http://schemas.openxmlformats.org/officeDocument/2006/relationships/image" Target="../media/image64.png"/><Relationship Id="rId9" Type="http://schemas.openxmlformats.org/officeDocument/2006/relationships/image" Target="../media/image65.png"/><Relationship Id="rId10" Type="http://schemas.openxmlformats.org/officeDocument/2006/relationships/oleObject" Target="../embeddings/oleObject33.bin"/><Relationship Id="rId11" Type="http://schemas.openxmlformats.org/officeDocument/2006/relationships/image" Target="../media/image79.w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4" Type="http://schemas.openxmlformats.org/officeDocument/2006/relationships/image" Target="../media/image56.png"/><Relationship Id="rId5" Type="http://schemas.openxmlformats.org/officeDocument/2006/relationships/oleObject" Target="../embeddings/oleObject34.bin"/><Relationship Id="rId6" Type="http://schemas.openxmlformats.org/officeDocument/2006/relationships/image" Target="../media/image80.wmf"/><Relationship Id="rId7" Type="http://schemas.openxmlformats.org/officeDocument/2006/relationships/oleObject" Target="../embeddings/oleObject35.bin"/><Relationship Id="rId8" Type="http://schemas.openxmlformats.org/officeDocument/2006/relationships/image" Target="../media/image81.w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4" Type="http://schemas.openxmlformats.org/officeDocument/2006/relationships/oleObject" Target="../embeddings/oleObject36.bin"/><Relationship Id="rId5" Type="http://schemas.openxmlformats.org/officeDocument/2006/relationships/image" Target="../media/image81.wmf"/><Relationship Id="rId6" Type="http://schemas.openxmlformats.org/officeDocument/2006/relationships/image" Target="../media/image56.png"/><Relationship Id="rId7" Type="http://schemas.openxmlformats.org/officeDocument/2006/relationships/oleObject" Target="../embeddings/oleObject37.bin"/><Relationship Id="rId8" Type="http://schemas.openxmlformats.org/officeDocument/2006/relationships/image" Target="../media/image82.w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4" Type="http://schemas.openxmlformats.org/officeDocument/2006/relationships/image" Target="../media/image84.png"/><Relationship Id="rId5" Type="http://schemas.openxmlformats.org/officeDocument/2006/relationships/image" Target="../media/image85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4" Type="http://schemas.openxmlformats.org/officeDocument/2006/relationships/oleObject" Target="../embeddings/oleObject38.bin"/><Relationship Id="rId5" Type="http://schemas.openxmlformats.org/officeDocument/2006/relationships/image" Target="../media/image86.wmf"/><Relationship Id="rId6" Type="http://schemas.openxmlformats.org/officeDocument/2006/relationships/image" Target="../media/image88.png"/><Relationship Id="rId7" Type="http://schemas.openxmlformats.org/officeDocument/2006/relationships/oleObject" Target="../embeddings/oleObject39.bin"/><Relationship Id="rId8" Type="http://schemas.openxmlformats.org/officeDocument/2006/relationships/image" Target="../media/image87.wmf"/><Relationship Id="rId9" Type="http://schemas.openxmlformats.org/officeDocument/2006/relationships/image" Target="../media/image19.png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4" Type="http://schemas.openxmlformats.org/officeDocument/2006/relationships/oleObject" Target="../embeddings/oleObject40.bin"/><Relationship Id="rId5" Type="http://schemas.openxmlformats.org/officeDocument/2006/relationships/image" Target="../media/image89.wmf"/><Relationship Id="rId6" Type="http://schemas.openxmlformats.org/officeDocument/2006/relationships/oleObject" Target="../embeddings/oleObject41.bin"/><Relationship Id="rId7" Type="http://schemas.openxmlformats.org/officeDocument/2006/relationships/image" Target="../media/image90.wmf"/><Relationship Id="rId8" Type="http://schemas.openxmlformats.org/officeDocument/2006/relationships/oleObject" Target="../embeddings/oleObject42.bin"/><Relationship Id="rId9" Type="http://schemas.openxmlformats.org/officeDocument/2006/relationships/image" Target="../media/image67.w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4" Type="http://schemas.openxmlformats.org/officeDocument/2006/relationships/image" Target="../media/image92.png"/><Relationship Id="rId5" Type="http://schemas.openxmlformats.org/officeDocument/2006/relationships/image" Target="../media/image93.png"/><Relationship Id="rId6" Type="http://schemas.openxmlformats.org/officeDocument/2006/relationships/image" Target="../media/image94.png"/><Relationship Id="rId7" Type="http://schemas.openxmlformats.org/officeDocument/2006/relationships/oleObject" Target="../embeddings/oleObject43.bin"/><Relationship Id="rId8" Type="http://schemas.openxmlformats.org/officeDocument/2006/relationships/image" Target="../media/image91.wmf"/><Relationship Id="rId9" Type="http://schemas.openxmlformats.org/officeDocument/2006/relationships/oleObject" Target="../embeddings/oleObject44.bin"/><Relationship Id="rId10" Type="http://schemas.openxmlformats.org/officeDocument/2006/relationships/oleObject" Target="../embeddings/oleObject45.bin"/><Relationship Id="rId11" Type="http://schemas.openxmlformats.org/officeDocument/2006/relationships/oleObject" Target="../embeddings/oleObject46.bin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4" Type="http://schemas.openxmlformats.org/officeDocument/2006/relationships/oleObject" Target="../embeddings/oleObject47.bin"/><Relationship Id="rId5" Type="http://schemas.openxmlformats.org/officeDocument/2006/relationships/image" Target="../media/image38.png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4" Type="http://schemas.openxmlformats.org/officeDocument/2006/relationships/oleObject" Target="../embeddings/oleObject48.bin"/><Relationship Id="rId5" Type="http://schemas.openxmlformats.org/officeDocument/2006/relationships/image" Target="../media/image38.png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4.xml"/></Relationships>
</file>

<file path=ppt/slides/_rels/slide5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7.wmf"/><Relationship Id="rId12" Type="http://schemas.openxmlformats.org/officeDocument/2006/relationships/oleObject" Target="../embeddings/oleObject53.bin"/><Relationship Id="rId13" Type="http://schemas.openxmlformats.org/officeDocument/2006/relationships/image" Target="../media/image98.wmf"/><Relationship Id="rId14" Type="http://schemas.openxmlformats.org/officeDocument/2006/relationships/oleObject" Target="../embeddings/oleObject54.bin"/><Relationship Id="rId15" Type="http://schemas.openxmlformats.org/officeDocument/2006/relationships/image" Target="../media/image99.wmf"/><Relationship Id="rId16" Type="http://schemas.openxmlformats.org/officeDocument/2006/relationships/oleObject" Target="../embeddings/oleObject55.bin"/><Relationship Id="rId17" Type="http://schemas.openxmlformats.org/officeDocument/2006/relationships/image" Target="../media/image100.wmf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55.xml"/><Relationship Id="rId4" Type="http://schemas.openxmlformats.org/officeDocument/2006/relationships/oleObject" Target="../embeddings/oleObject49.bin"/><Relationship Id="rId5" Type="http://schemas.openxmlformats.org/officeDocument/2006/relationships/image" Target="../media/image38.png"/><Relationship Id="rId6" Type="http://schemas.openxmlformats.org/officeDocument/2006/relationships/oleObject" Target="../embeddings/oleObject50.bin"/><Relationship Id="rId7" Type="http://schemas.openxmlformats.org/officeDocument/2006/relationships/image" Target="../media/image95.wmf"/><Relationship Id="rId8" Type="http://schemas.openxmlformats.org/officeDocument/2006/relationships/oleObject" Target="../embeddings/oleObject51.bin"/><Relationship Id="rId9" Type="http://schemas.openxmlformats.org/officeDocument/2006/relationships/image" Target="../media/image96.wmf"/><Relationship Id="rId10" Type="http://schemas.openxmlformats.org/officeDocument/2006/relationships/oleObject" Target="../embeddings/oleObject52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4" Type="http://schemas.openxmlformats.org/officeDocument/2006/relationships/oleObject" Target="../embeddings/oleObject56.bin"/><Relationship Id="rId5" Type="http://schemas.openxmlformats.org/officeDocument/2006/relationships/image" Target="../media/image101.wmf"/><Relationship Id="rId6" Type="http://schemas.openxmlformats.org/officeDocument/2006/relationships/oleObject" Target="../embeddings/oleObject57.bin"/><Relationship Id="rId7" Type="http://schemas.openxmlformats.org/officeDocument/2006/relationships/image" Target="../media/image102.wmf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6.wmf"/><Relationship Id="rId12" Type="http://schemas.openxmlformats.org/officeDocument/2006/relationships/oleObject" Target="../embeddings/oleObject62.bin"/><Relationship Id="rId13" Type="http://schemas.openxmlformats.org/officeDocument/2006/relationships/image" Target="../media/image107.wmf"/><Relationship Id="rId14" Type="http://schemas.openxmlformats.org/officeDocument/2006/relationships/oleObject" Target="../embeddings/oleObject63.bin"/><Relationship Id="rId15" Type="http://schemas.openxmlformats.org/officeDocument/2006/relationships/image" Target="../media/image108.wmf"/><Relationship Id="rId16" Type="http://schemas.openxmlformats.org/officeDocument/2006/relationships/oleObject" Target="../embeddings/oleObject64.bin"/><Relationship Id="rId17" Type="http://schemas.openxmlformats.org/officeDocument/2006/relationships/image" Target="../media/image109.wmf"/><Relationship Id="rId1" Type="http://schemas.openxmlformats.org/officeDocument/2006/relationships/vmlDrawing" Target="../drawings/vmlDrawing26.vml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57.xml"/><Relationship Id="rId4" Type="http://schemas.openxmlformats.org/officeDocument/2006/relationships/oleObject" Target="../embeddings/oleObject58.bin"/><Relationship Id="rId5" Type="http://schemas.openxmlformats.org/officeDocument/2006/relationships/image" Target="../media/image103.wmf"/><Relationship Id="rId6" Type="http://schemas.openxmlformats.org/officeDocument/2006/relationships/oleObject" Target="../embeddings/oleObject59.bin"/><Relationship Id="rId7" Type="http://schemas.openxmlformats.org/officeDocument/2006/relationships/image" Target="../media/image104.wmf"/><Relationship Id="rId8" Type="http://schemas.openxmlformats.org/officeDocument/2006/relationships/oleObject" Target="../embeddings/oleObject60.bin"/><Relationship Id="rId9" Type="http://schemas.openxmlformats.org/officeDocument/2006/relationships/image" Target="../media/image105.wmf"/><Relationship Id="rId10" Type="http://schemas.openxmlformats.org/officeDocument/2006/relationships/oleObject" Target="../embeddings/oleObject61.bin"/></Relationships>
</file>

<file path=ppt/slides/_rels/slide6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4.wmf"/><Relationship Id="rId14" Type="http://schemas.openxmlformats.org/officeDocument/2006/relationships/oleObject" Target="../embeddings/oleObject70.bin"/><Relationship Id="rId15" Type="http://schemas.openxmlformats.org/officeDocument/2006/relationships/image" Target="../media/image115.wmf"/><Relationship Id="rId16" Type="http://schemas.openxmlformats.org/officeDocument/2006/relationships/oleObject" Target="../embeddings/oleObject71.bin"/><Relationship Id="rId17" Type="http://schemas.openxmlformats.org/officeDocument/2006/relationships/image" Target="../media/image116.wmf"/><Relationship Id="rId18" Type="http://schemas.openxmlformats.org/officeDocument/2006/relationships/oleObject" Target="../embeddings/oleObject72.bin"/><Relationship Id="rId19" Type="http://schemas.openxmlformats.org/officeDocument/2006/relationships/image" Target="../media/image117.wmf"/><Relationship Id="rId63" Type="http://schemas.openxmlformats.org/officeDocument/2006/relationships/image" Target="../media/image135.wmf"/><Relationship Id="rId64" Type="http://schemas.openxmlformats.org/officeDocument/2006/relationships/oleObject" Target="../embeddings/oleObject95.bin"/><Relationship Id="rId65" Type="http://schemas.openxmlformats.org/officeDocument/2006/relationships/image" Target="../media/image136.wmf"/><Relationship Id="rId50" Type="http://schemas.openxmlformats.org/officeDocument/2006/relationships/oleObject" Target="../embeddings/oleObject88.bin"/><Relationship Id="rId51" Type="http://schemas.openxmlformats.org/officeDocument/2006/relationships/image" Target="../media/image133.wmf"/><Relationship Id="rId52" Type="http://schemas.openxmlformats.org/officeDocument/2006/relationships/oleObject" Target="../embeddings/oleObject89.bin"/><Relationship Id="rId53" Type="http://schemas.openxmlformats.org/officeDocument/2006/relationships/image" Target="../media/image134.wmf"/><Relationship Id="rId54" Type="http://schemas.openxmlformats.org/officeDocument/2006/relationships/oleObject" Target="../embeddings/oleObject90.bin"/><Relationship Id="rId55" Type="http://schemas.openxmlformats.org/officeDocument/2006/relationships/image" Target="../media/image95.wmf"/><Relationship Id="rId56" Type="http://schemas.openxmlformats.org/officeDocument/2006/relationships/oleObject" Target="../embeddings/oleObject91.bin"/><Relationship Id="rId57" Type="http://schemas.openxmlformats.org/officeDocument/2006/relationships/image" Target="../media/image96.wmf"/><Relationship Id="rId58" Type="http://schemas.openxmlformats.org/officeDocument/2006/relationships/oleObject" Target="../embeddings/oleObject92.bin"/><Relationship Id="rId59" Type="http://schemas.openxmlformats.org/officeDocument/2006/relationships/image" Target="../media/image97.wmf"/><Relationship Id="rId40" Type="http://schemas.openxmlformats.org/officeDocument/2006/relationships/oleObject" Target="../embeddings/oleObject83.bin"/><Relationship Id="rId41" Type="http://schemas.openxmlformats.org/officeDocument/2006/relationships/image" Target="../media/image128.wmf"/><Relationship Id="rId42" Type="http://schemas.openxmlformats.org/officeDocument/2006/relationships/oleObject" Target="../embeddings/oleObject84.bin"/><Relationship Id="rId43" Type="http://schemas.openxmlformats.org/officeDocument/2006/relationships/image" Target="../media/image129.wmf"/><Relationship Id="rId44" Type="http://schemas.openxmlformats.org/officeDocument/2006/relationships/oleObject" Target="../embeddings/oleObject85.bin"/><Relationship Id="rId45" Type="http://schemas.openxmlformats.org/officeDocument/2006/relationships/image" Target="../media/image130.wmf"/><Relationship Id="rId46" Type="http://schemas.openxmlformats.org/officeDocument/2006/relationships/oleObject" Target="../embeddings/oleObject86.bin"/><Relationship Id="rId47" Type="http://schemas.openxmlformats.org/officeDocument/2006/relationships/image" Target="../media/image131.wmf"/><Relationship Id="rId48" Type="http://schemas.openxmlformats.org/officeDocument/2006/relationships/oleObject" Target="../embeddings/oleObject87.bin"/><Relationship Id="rId49" Type="http://schemas.openxmlformats.org/officeDocument/2006/relationships/image" Target="../media/image132.wmf"/><Relationship Id="rId1" Type="http://schemas.openxmlformats.org/officeDocument/2006/relationships/vmlDrawing" Target="../drawings/vmlDrawing27.vml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58.xml"/><Relationship Id="rId4" Type="http://schemas.openxmlformats.org/officeDocument/2006/relationships/oleObject" Target="../embeddings/oleObject65.bin"/><Relationship Id="rId5" Type="http://schemas.openxmlformats.org/officeDocument/2006/relationships/image" Target="../media/image110.wmf"/><Relationship Id="rId6" Type="http://schemas.openxmlformats.org/officeDocument/2006/relationships/oleObject" Target="../embeddings/oleObject66.bin"/><Relationship Id="rId7" Type="http://schemas.openxmlformats.org/officeDocument/2006/relationships/image" Target="../media/image111.wmf"/><Relationship Id="rId8" Type="http://schemas.openxmlformats.org/officeDocument/2006/relationships/oleObject" Target="../embeddings/oleObject67.bin"/><Relationship Id="rId9" Type="http://schemas.openxmlformats.org/officeDocument/2006/relationships/image" Target="../media/image112.wmf"/><Relationship Id="rId30" Type="http://schemas.openxmlformats.org/officeDocument/2006/relationships/oleObject" Target="../embeddings/oleObject78.bin"/><Relationship Id="rId31" Type="http://schemas.openxmlformats.org/officeDocument/2006/relationships/image" Target="../media/image123.wmf"/><Relationship Id="rId32" Type="http://schemas.openxmlformats.org/officeDocument/2006/relationships/oleObject" Target="../embeddings/oleObject79.bin"/><Relationship Id="rId33" Type="http://schemas.openxmlformats.org/officeDocument/2006/relationships/image" Target="../media/image124.wmf"/><Relationship Id="rId34" Type="http://schemas.openxmlformats.org/officeDocument/2006/relationships/oleObject" Target="../embeddings/oleObject80.bin"/><Relationship Id="rId35" Type="http://schemas.openxmlformats.org/officeDocument/2006/relationships/image" Target="../media/image125.wmf"/><Relationship Id="rId36" Type="http://schemas.openxmlformats.org/officeDocument/2006/relationships/oleObject" Target="../embeddings/oleObject81.bin"/><Relationship Id="rId37" Type="http://schemas.openxmlformats.org/officeDocument/2006/relationships/image" Target="../media/image126.wmf"/><Relationship Id="rId38" Type="http://schemas.openxmlformats.org/officeDocument/2006/relationships/oleObject" Target="../embeddings/oleObject82.bin"/><Relationship Id="rId39" Type="http://schemas.openxmlformats.org/officeDocument/2006/relationships/image" Target="../media/image127.wmf"/><Relationship Id="rId20" Type="http://schemas.openxmlformats.org/officeDocument/2006/relationships/oleObject" Target="../embeddings/oleObject73.bin"/><Relationship Id="rId21" Type="http://schemas.openxmlformats.org/officeDocument/2006/relationships/image" Target="../media/image118.wmf"/><Relationship Id="rId22" Type="http://schemas.openxmlformats.org/officeDocument/2006/relationships/oleObject" Target="../embeddings/oleObject74.bin"/><Relationship Id="rId23" Type="http://schemas.openxmlformats.org/officeDocument/2006/relationships/image" Target="../media/image119.wmf"/><Relationship Id="rId24" Type="http://schemas.openxmlformats.org/officeDocument/2006/relationships/oleObject" Target="../embeddings/oleObject75.bin"/><Relationship Id="rId25" Type="http://schemas.openxmlformats.org/officeDocument/2006/relationships/image" Target="../media/image120.wmf"/><Relationship Id="rId26" Type="http://schemas.openxmlformats.org/officeDocument/2006/relationships/oleObject" Target="../embeddings/oleObject76.bin"/><Relationship Id="rId27" Type="http://schemas.openxmlformats.org/officeDocument/2006/relationships/image" Target="../media/image121.wmf"/><Relationship Id="rId28" Type="http://schemas.openxmlformats.org/officeDocument/2006/relationships/oleObject" Target="../embeddings/oleObject77.bin"/><Relationship Id="rId29" Type="http://schemas.openxmlformats.org/officeDocument/2006/relationships/image" Target="../media/image122.wmf"/><Relationship Id="rId60" Type="http://schemas.openxmlformats.org/officeDocument/2006/relationships/oleObject" Target="../embeddings/oleObject93.bin"/><Relationship Id="rId61" Type="http://schemas.openxmlformats.org/officeDocument/2006/relationships/image" Target="../media/image98.wmf"/><Relationship Id="rId62" Type="http://schemas.openxmlformats.org/officeDocument/2006/relationships/oleObject" Target="../embeddings/oleObject94.bin"/><Relationship Id="rId10" Type="http://schemas.openxmlformats.org/officeDocument/2006/relationships/oleObject" Target="../embeddings/oleObject68.bin"/><Relationship Id="rId11" Type="http://schemas.openxmlformats.org/officeDocument/2006/relationships/image" Target="../media/image113.wmf"/><Relationship Id="rId12" Type="http://schemas.openxmlformats.org/officeDocument/2006/relationships/oleObject" Target="../embeddings/oleObject69.bin"/></Relationships>
</file>

<file path=ppt/slides/_rels/slide6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7.wmf"/><Relationship Id="rId12" Type="http://schemas.openxmlformats.org/officeDocument/2006/relationships/oleObject" Target="../embeddings/oleObject100.bin"/><Relationship Id="rId13" Type="http://schemas.openxmlformats.org/officeDocument/2006/relationships/image" Target="../media/image98.wmf"/><Relationship Id="rId14" Type="http://schemas.openxmlformats.org/officeDocument/2006/relationships/oleObject" Target="../embeddings/oleObject101.bin"/><Relationship Id="rId15" Type="http://schemas.openxmlformats.org/officeDocument/2006/relationships/image" Target="../media/image99.wmf"/><Relationship Id="rId16" Type="http://schemas.openxmlformats.org/officeDocument/2006/relationships/oleObject" Target="../embeddings/oleObject102.bin"/><Relationship Id="rId17" Type="http://schemas.openxmlformats.org/officeDocument/2006/relationships/image" Target="../media/image100.wmf"/><Relationship Id="rId1" Type="http://schemas.openxmlformats.org/officeDocument/2006/relationships/vmlDrawing" Target="../drawings/vmlDrawing28.vml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59.xml"/><Relationship Id="rId4" Type="http://schemas.openxmlformats.org/officeDocument/2006/relationships/oleObject" Target="../embeddings/oleObject96.bin"/><Relationship Id="rId5" Type="http://schemas.openxmlformats.org/officeDocument/2006/relationships/image" Target="../media/image38.png"/><Relationship Id="rId6" Type="http://schemas.openxmlformats.org/officeDocument/2006/relationships/oleObject" Target="../embeddings/oleObject97.bin"/><Relationship Id="rId7" Type="http://schemas.openxmlformats.org/officeDocument/2006/relationships/image" Target="../media/image95.wmf"/><Relationship Id="rId8" Type="http://schemas.openxmlformats.org/officeDocument/2006/relationships/oleObject" Target="../embeddings/oleObject98.bin"/><Relationship Id="rId9" Type="http://schemas.openxmlformats.org/officeDocument/2006/relationships/image" Target="../media/image96.wmf"/><Relationship Id="rId10" Type="http://schemas.openxmlformats.org/officeDocument/2006/relationships/oleObject" Target="../embeddings/oleObject99.bin"/></Relationships>
</file>

<file path=ppt/slides/_rels/slide6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9.wmf"/><Relationship Id="rId20" Type="http://schemas.openxmlformats.org/officeDocument/2006/relationships/oleObject" Target="../embeddings/oleObject112.bin"/><Relationship Id="rId21" Type="http://schemas.openxmlformats.org/officeDocument/2006/relationships/image" Target="../media/image144.wmf"/><Relationship Id="rId10" Type="http://schemas.openxmlformats.org/officeDocument/2006/relationships/oleObject" Target="../embeddings/oleObject106.bin"/><Relationship Id="rId11" Type="http://schemas.openxmlformats.org/officeDocument/2006/relationships/image" Target="../media/image140.wmf"/><Relationship Id="rId12" Type="http://schemas.openxmlformats.org/officeDocument/2006/relationships/oleObject" Target="../embeddings/oleObject107.bin"/><Relationship Id="rId13" Type="http://schemas.openxmlformats.org/officeDocument/2006/relationships/oleObject" Target="../embeddings/oleObject108.bin"/><Relationship Id="rId14" Type="http://schemas.openxmlformats.org/officeDocument/2006/relationships/oleObject" Target="../embeddings/oleObject109.bin"/><Relationship Id="rId15" Type="http://schemas.openxmlformats.org/officeDocument/2006/relationships/image" Target="../media/image141.wmf"/><Relationship Id="rId16" Type="http://schemas.openxmlformats.org/officeDocument/2006/relationships/oleObject" Target="../embeddings/oleObject110.bin"/><Relationship Id="rId17" Type="http://schemas.openxmlformats.org/officeDocument/2006/relationships/image" Target="../media/image142.wmf"/><Relationship Id="rId18" Type="http://schemas.openxmlformats.org/officeDocument/2006/relationships/oleObject" Target="../embeddings/oleObject111.bin"/><Relationship Id="rId19" Type="http://schemas.openxmlformats.org/officeDocument/2006/relationships/image" Target="../media/image143.wmf"/><Relationship Id="rId1" Type="http://schemas.openxmlformats.org/officeDocument/2006/relationships/vmlDrawing" Target="../drawings/vmlDrawing29.vml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60.xml"/><Relationship Id="rId4" Type="http://schemas.openxmlformats.org/officeDocument/2006/relationships/oleObject" Target="../embeddings/oleObject103.bin"/><Relationship Id="rId5" Type="http://schemas.openxmlformats.org/officeDocument/2006/relationships/image" Target="../media/image137.wmf"/><Relationship Id="rId6" Type="http://schemas.openxmlformats.org/officeDocument/2006/relationships/oleObject" Target="../embeddings/oleObject104.bin"/><Relationship Id="rId7" Type="http://schemas.openxmlformats.org/officeDocument/2006/relationships/image" Target="../media/image138.wmf"/><Relationship Id="rId8" Type="http://schemas.openxmlformats.org/officeDocument/2006/relationships/oleObject" Target="../embeddings/oleObject105.bin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1.gif"/></Relationships>
</file>

<file path=ppt/slides/_rels/slide67.xml.rels><?xml version="1.0" encoding="UTF-8" standalone="yes"?>
<Relationships xmlns="http://schemas.openxmlformats.org/package/2006/relationships"><Relationship Id="rId3" Type="http://schemas.microsoft.com/office/2007/relationships/media" Target="file://localhost/Users/parikh/Documents/work/non_research/Teaching/F15ECE5554ECE4984/lectures/cat.mpg" TargetMode="External"/><Relationship Id="rId4" Type="http://schemas.openxmlformats.org/officeDocument/2006/relationships/video" Target="file://localhost/Users/parikh/Documents/work/non_research/Teaching/F15ECE5554ECE4984/lectures/cat.mpg" TargetMode="External"/><Relationship Id="rId5" Type="http://schemas.openxmlformats.org/officeDocument/2006/relationships/slideLayout" Target="../slideLayouts/slideLayout13.xml"/><Relationship Id="rId6" Type="http://schemas.openxmlformats.org/officeDocument/2006/relationships/notesSlide" Target="../notesSlides/notesSlide62.xml"/><Relationship Id="rId7" Type="http://schemas.openxmlformats.org/officeDocument/2006/relationships/hyperlink" Target="http://www.robots.ox.ac.uk/~vdg/~vdg/" TargetMode="External"/><Relationship Id="rId8" Type="http://schemas.openxmlformats.org/officeDocument/2006/relationships/image" Target="../media/image3.png"/><Relationship Id="rId9" Type="http://schemas.openxmlformats.org/officeDocument/2006/relationships/image" Target="../media/image145.png"/><Relationship Id="rId1" Type="http://schemas.microsoft.com/office/2007/relationships/media" Target="file://localhost/Users/parikh/Documents/work/non_research/Teaching/F15ECE5554ECE4984/lectures/leafmv.mpg" TargetMode="External"/><Relationship Id="rId2" Type="http://schemas.openxmlformats.org/officeDocument/2006/relationships/video" Target="file://localhost/Users/parikh/Documents/work/non_research/Teaching/F15ECE5554ECE4984/lectures/leafmv.mpg" TargetMode="Externa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146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9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jpe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4" Type="http://schemas.openxmlformats.org/officeDocument/2006/relationships/image" Target="../media/image148.gif"/><Relationship Id="rId5" Type="http://schemas.openxmlformats.org/officeDocument/2006/relationships/oleObject" Target="../embeddings/oleObject113.bin"/><Relationship Id="rId6" Type="http://schemas.openxmlformats.org/officeDocument/2006/relationships/image" Target="../media/image147.wmf"/><Relationship Id="rId1" Type="http://schemas.openxmlformats.org/officeDocument/2006/relationships/vmlDrawing" Target="../drawings/vmlDrawing30.vml"/><Relationship Id="rId2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jpeg"/><Relationship Id="rId4" Type="http://schemas.openxmlformats.org/officeDocument/2006/relationships/image" Target="../media/image150.jpeg"/><Relationship Id="rId5" Type="http://schemas.openxmlformats.org/officeDocument/2006/relationships/image" Target="../media/image151.jpeg"/><Relationship Id="rId6" Type="http://schemas.openxmlformats.org/officeDocument/2006/relationships/image" Target="../media/image152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6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8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9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1.wmf"/><Relationship Id="rId6" Type="http://schemas.openxmlformats.org/officeDocument/2006/relationships/image" Target="../media/image20.png"/><Relationship Id="rId7" Type="http://schemas.openxmlformats.org/officeDocument/2006/relationships/oleObject" Target="../embeddings/oleObject2.bin"/><Relationship Id="rId8" Type="http://schemas.openxmlformats.org/officeDocument/2006/relationships/image" Target="../media/image22.wmf"/><Relationship Id="rId9" Type="http://schemas.openxmlformats.org/officeDocument/2006/relationships/oleObject" Target="../embeddings/oleObject3.bin"/><Relationship Id="rId10" Type="http://schemas.openxmlformats.org/officeDocument/2006/relationships/image" Target="../media/image23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Title 1"/>
          <p:cNvSpPr>
            <a:spLocks noGrp="1"/>
          </p:cNvSpPr>
          <p:nvPr>
            <p:ph type="ctrTitle"/>
          </p:nvPr>
        </p:nvSpPr>
        <p:spPr>
          <a:xfrm>
            <a:off x="685800" y="2333610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Fitting:</a:t>
            </a:r>
            <a:br>
              <a:rPr lang="en-US" dirty="0" smtClean="0">
                <a:latin typeface="Arial" charset="0"/>
                <a:cs typeface="Arial" charset="0"/>
              </a:rPr>
            </a:br>
            <a:r>
              <a:rPr lang="en-US" dirty="0" smtClean="0">
                <a:latin typeface="Arial" charset="0"/>
                <a:cs typeface="Arial" charset="0"/>
              </a:rPr>
              <a:t>Deformable contours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22771"/>
            <a:ext cx="6400800" cy="1752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Tuesday, September 22</a:t>
            </a:r>
            <a:r>
              <a:rPr lang="en-US" sz="2800" baseline="30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th</a:t>
            </a:r>
            <a:r>
              <a:rPr lang="en-US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2015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Devi Parikh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Virginia Tech</a:t>
            </a:r>
          </a:p>
        </p:txBody>
      </p:sp>
      <p:pic>
        <p:nvPicPr>
          <p:cNvPr id="167939" name="Picture 5" descr="heart_lv_rv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152400"/>
            <a:ext cx="2209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nakes_ss_page2.JPG"/>
          <p:cNvPicPr>
            <a:picLocks noChangeAspect="1"/>
          </p:cNvPicPr>
          <p:nvPr/>
        </p:nvPicPr>
        <p:blipFill>
          <a:blip r:embed="rId6"/>
          <a:srcRect l="60963" t="24445" r="15813" b="58665"/>
          <a:stretch>
            <a:fillRect/>
          </a:stretch>
        </p:blipFill>
        <p:spPr bwMode="auto">
          <a:xfrm>
            <a:off x="6858000" y="4572000"/>
            <a:ext cx="2286000" cy="215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leafmv.mpg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996007" y="69804"/>
            <a:ext cx="3067092" cy="2300319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72C17C-0944-4492-8633-FEE28760635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6581001"/>
            <a:ext cx="594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Slide credit: Kristen </a:t>
            </a:r>
            <a:r>
              <a:rPr lang="en-US" sz="1200" dirty="0" err="1" smtClean="0"/>
              <a:t>Grauman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5906869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 smtClean="0"/>
              <a:t>Disclaimer: Many slides have been borrowed from Kristen </a:t>
            </a:r>
            <a:r>
              <a:rPr lang="en-US" sz="1200" b="0" dirty="0" err="1" smtClean="0"/>
              <a:t>Grauman</a:t>
            </a:r>
            <a:r>
              <a:rPr lang="en-US" sz="1200" b="0" dirty="0" smtClean="0"/>
              <a:t>, who may have borrowed some of them from others. Any time a slide did not already have a credit on it, I have credited it to Kristen. So there is a chance some of these credits are inaccurate.</a:t>
            </a:r>
            <a:endParaRPr lang="en-US" sz="1200" b="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6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519057" y="0"/>
            <a:ext cx="8229600" cy="1143000"/>
          </a:xfrm>
        </p:spPr>
        <p:txBody>
          <a:bodyPr/>
          <a:lstStyle/>
          <a:p>
            <a:r>
              <a:rPr lang="en-US" dirty="0" smtClean="0"/>
              <a:t>Hough transform for circles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057" y="2297097"/>
            <a:ext cx="8229600" cy="4525962"/>
          </a:xfrm>
        </p:spPr>
        <p:txBody>
          <a:bodyPr/>
          <a:lstStyle/>
          <a:p>
            <a:r>
              <a:rPr lang="en-US" sz="2400" dirty="0" smtClean="0"/>
              <a:t>For a fixed radius </a:t>
            </a:r>
            <a:r>
              <a:rPr lang="en-US" sz="2400" dirty="0" err="1" smtClean="0"/>
              <a:t>r</a:t>
            </a:r>
            <a:endParaRPr lang="en-US" sz="24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19057" y="116519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Circle: center (</a:t>
            </a:r>
            <a:r>
              <a:rPr lang="en-US" sz="2400" kern="120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a,b</a:t>
            </a:r>
            <a:r>
              <a:rPr lang="en-US" sz="2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 and radius r</a:t>
            </a:r>
          </a:p>
          <a:p>
            <a:pPr marL="742950" lvl="1" indent="-285750" algn="l" rtl="0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800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709837" y="1639863"/>
          <a:ext cx="327660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0455" name="Equation" r:id="rId4" imgW="1473200" imgH="241300" progId="Equation.3">
                  <p:embed/>
                </p:oleObj>
              </mc:Choice>
              <mc:Fallback>
                <p:oleObj name="Equation" r:id="rId4" imgW="14732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9837" y="1639863"/>
                        <a:ext cx="3276600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1601843" y="6086471"/>
            <a:ext cx="2286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Image space</a:t>
            </a:r>
          </a:p>
        </p:txBody>
      </p:sp>
      <p:pic>
        <p:nvPicPr>
          <p:cNvPr id="9" name="Picture 8" descr="img007"/>
          <p:cNvPicPr>
            <a:picLocks noChangeAspect="1" noChangeArrowheads="1"/>
          </p:cNvPicPr>
          <p:nvPr/>
        </p:nvPicPr>
        <p:blipFill>
          <a:blip r:embed="rId6" cstate="print"/>
          <a:srcRect r="52785"/>
          <a:stretch>
            <a:fillRect/>
          </a:stretch>
        </p:blipFill>
        <p:spPr bwMode="auto">
          <a:xfrm>
            <a:off x="847674" y="3081375"/>
            <a:ext cx="3728983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6069033" y="6057936"/>
            <a:ext cx="228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Hough space</a:t>
            </a:r>
          </a:p>
        </p:txBody>
      </p:sp>
      <p:pic>
        <p:nvPicPr>
          <p:cNvPr id="14" name="Picture 13" descr="img007"/>
          <p:cNvPicPr>
            <a:picLocks noChangeAspect="1" noChangeArrowheads="1"/>
          </p:cNvPicPr>
          <p:nvPr/>
        </p:nvPicPr>
        <p:blipFill>
          <a:blip r:embed="rId6" cstate="print"/>
          <a:srcRect l="53306"/>
          <a:stretch>
            <a:fillRect/>
          </a:stretch>
        </p:blipFill>
        <p:spPr bwMode="auto">
          <a:xfrm>
            <a:off x="4608513" y="3081375"/>
            <a:ext cx="3687813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 bwMode="auto">
          <a:xfrm>
            <a:off x="2162141" y="4560903"/>
            <a:ext cx="693747" cy="438156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996007" y="4451364"/>
            <a:ext cx="693747" cy="62072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96231" y="3810000"/>
            <a:ext cx="16239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Intersection: most votes for center occur here.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B6C3202-6032-4398-816A-8AC20E230ECE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4851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519057" y="0"/>
            <a:ext cx="8229600" cy="1143000"/>
          </a:xfrm>
        </p:spPr>
        <p:txBody>
          <a:bodyPr/>
          <a:lstStyle/>
          <a:p>
            <a:r>
              <a:rPr lang="en-US" dirty="0" smtClean="0"/>
              <a:t>Hough transform for circles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057" y="2297097"/>
            <a:ext cx="8229600" cy="693747"/>
          </a:xfrm>
        </p:spPr>
        <p:txBody>
          <a:bodyPr/>
          <a:lstStyle/>
          <a:p>
            <a:r>
              <a:rPr lang="en-US" sz="2400" dirty="0" smtClean="0"/>
              <a:t>For an unknown radius </a:t>
            </a:r>
            <a:r>
              <a:rPr lang="en-US" sz="2400" dirty="0" err="1" smtClean="0"/>
              <a:t>r</a:t>
            </a:r>
            <a:endParaRPr lang="en-US" sz="24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19057" y="116519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Circle: center (</a:t>
            </a:r>
            <a:r>
              <a:rPr lang="en-US" sz="2400" kern="120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a,b</a:t>
            </a:r>
            <a:r>
              <a:rPr lang="en-US" sz="2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 and radius r</a:t>
            </a:r>
          </a:p>
          <a:p>
            <a:pPr marL="742950" lvl="1" indent="-285750" algn="l" rtl="0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800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709837" y="1639863"/>
          <a:ext cx="327660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479" name="Equation" r:id="rId4" imgW="1473200" imgH="241300" progId="Equation.3">
                  <p:embed/>
                </p:oleObj>
              </mc:Choice>
              <mc:Fallback>
                <p:oleObj name="Equation" r:id="rId4" imgW="14732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9837" y="1639863"/>
                        <a:ext cx="3276600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 descr="img007"/>
          <p:cNvPicPr>
            <a:picLocks noChangeAspect="1" noChangeArrowheads="1"/>
          </p:cNvPicPr>
          <p:nvPr/>
        </p:nvPicPr>
        <p:blipFill>
          <a:blip r:embed="rId6" cstate="print"/>
          <a:srcRect r="52724"/>
          <a:stretch>
            <a:fillRect/>
          </a:stretch>
        </p:blipFill>
        <p:spPr bwMode="auto">
          <a:xfrm>
            <a:off x="1066800" y="3100383"/>
            <a:ext cx="3124200" cy="258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5867400" y="5691183"/>
            <a:ext cx="228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Hough space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447800" y="5705471"/>
            <a:ext cx="2286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Image space</a:t>
            </a: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1447800" y="3328983"/>
            <a:ext cx="2971800" cy="1981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6" name="Oval 13"/>
          <p:cNvSpPr>
            <a:spLocks noChangeArrowheads="1"/>
          </p:cNvSpPr>
          <p:nvPr/>
        </p:nvSpPr>
        <p:spPr bwMode="auto">
          <a:xfrm>
            <a:off x="1905000" y="3709983"/>
            <a:ext cx="1371600" cy="1295400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>
            <a:off x="3810000" y="4319583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0" name="Oval 17"/>
          <p:cNvSpPr>
            <a:spLocks noChangeArrowheads="1"/>
          </p:cNvSpPr>
          <p:nvPr/>
        </p:nvSpPr>
        <p:spPr bwMode="auto">
          <a:xfrm>
            <a:off x="2514600" y="492918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grpSp>
        <p:nvGrpSpPr>
          <p:cNvPr id="2" name="Group 32"/>
          <p:cNvGrpSpPr/>
          <p:nvPr/>
        </p:nvGrpSpPr>
        <p:grpSpPr>
          <a:xfrm>
            <a:off x="4864105" y="2954332"/>
            <a:ext cx="4279895" cy="3249655"/>
            <a:chOff x="4864105" y="2954332"/>
            <a:chExt cx="4279895" cy="3249655"/>
          </a:xfrm>
        </p:grpSpPr>
        <p:cxnSp>
          <p:nvCxnSpPr>
            <p:cNvPr id="22" name="Straight Arrow Connector 21"/>
            <p:cNvCxnSpPr/>
            <p:nvPr/>
          </p:nvCxnSpPr>
          <p:spPr bwMode="auto">
            <a:xfrm flipV="1">
              <a:off x="6032520" y="4999059"/>
              <a:ext cx="2482884" cy="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6" name="Straight Arrow Connector 25"/>
            <p:cNvCxnSpPr/>
            <p:nvPr/>
          </p:nvCxnSpPr>
          <p:spPr bwMode="auto">
            <a:xfrm rot="5400000" flipH="1" flipV="1">
              <a:off x="5010156" y="3976695"/>
              <a:ext cx="2044728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8" name="Straight Arrow Connector 27"/>
            <p:cNvCxnSpPr/>
            <p:nvPr/>
          </p:nvCxnSpPr>
          <p:spPr bwMode="auto">
            <a:xfrm rot="5400000">
              <a:off x="4845848" y="5017315"/>
              <a:ext cx="1204929" cy="116841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0" name="TextBox 29"/>
            <p:cNvSpPr txBox="1"/>
            <p:nvPr/>
          </p:nvSpPr>
          <p:spPr>
            <a:xfrm>
              <a:off x="8588430" y="4743468"/>
              <a:ext cx="55557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600" i="1" kern="1200" dirty="0">
                  <a:solidFill>
                    <a:srgbClr val="000000"/>
                  </a:solidFill>
                  <a:latin typeface="Arial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900617" y="5327676"/>
              <a:ext cx="55557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600" i="1" kern="1200" dirty="0">
                  <a:solidFill>
                    <a:srgbClr val="000000"/>
                  </a:solidFill>
                  <a:latin typeface="Arial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142059" y="2954332"/>
              <a:ext cx="62859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600" i="1" kern="1200" dirty="0">
                  <a:solidFill>
                    <a:srgbClr val="000000"/>
                  </a:solidFill>
                  <a:latin typeface="Arial"/>
                  <a:ea typeface="+mn-ea"/>
                  <a:cs typeface="+mn-cs"/>
                </a:rPr>
                <a:t>r</a:t>
              </a:r>
            </a:p>
          </p:txBody>
        </p:sp>
      </p:grpSp>
      <p:sp>
        <p:nvSpPr>
          <p:cNvPr id="21" name="Oval 13"/>
          <p:cNvSpPr>
            <a:spLocks noChangeArrowheads="1"/>
          </p:cNvSpPr>
          <p:nvPr/>
        </p:nvSpPr>
        <p:spPr bwMode="auto">
          <a:xfrm>
            <a:off x="2133600" y="4114800"/>
            <a:ext cx="914400" cy="914400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3" name="Oval 13"/>
          <p:cNvSpPr>
            <a:spLocks noChangeArrowheads="1"/>
          </p:cNvSpPr>
          <p:nvPr/>
        </p:nvSpPr>
        <p:spPr bwMode="auto">
          <a:xfrm>
            <a:off x="2286000" y="4343400"/>
            <a:ext cx="685800" cy="685800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24000" y="41148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3" name="Oval 13"/>
          <p:cNvSpPr>
            <a:spLocks noChangeArrowheads="1"/>
          </p:cNvSpPr>
          <p:nvPr/>
        </p:nvSpPr>
        <p:spPr bwMode="auto">
          <a:xfrm>
            <a:off x="2438400" y="4876800"/>
            <a:ext cx="914400" cy="914400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B6C3202-6032-4398-816A-8AC20E230ECE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3242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 animBg="1"/>
      <p:bldP spid="21" grpId="0" animBg="1"/>
      <p:bldP spid="23" grpId="0" animBg="1"/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519057" y="0"/>
            <a:ext cx="8229600" cy="1143000"/>
          </a:xfrm>
        </p:spPr>
        <p:txBody>
          <a:bodyPr/>
          <a:lstStyle/>
          <a:p>
            <a:r>
              <a:rPr lang="en-US" dirty="0" smtClean="0"/>
              <a:t>Hough transform for circles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057" y="2297097"/>
            <a:ext cx="8229600" cy="693747"/>
          </a:xfrm>
        </p:spPr>
        <p:txBody>
          <a:bodyPr/>
          <a:lstStyle/>
          <a:p>
            <a:r>
              <a:rPr lang="en-US" sz="2400" dirty="0" smtClean="0"/>
              <a:t>For an unknown radius </a:t>
            </a:r>
            <a:r>
              <a:rPr lang="en-US" sz="2400" dirty="0" err="1" smtClean="0"/>
              <a:t>r</a:t>
            </a:r>
            <a:endParaRPr lang="en-US" sz="24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19057" y="116519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Circle: center (</a:t>
            </a:r>
            <a:r>
              <a:rPr lang="en-US" sz="2400" kern="120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a,b</a:t>
            </a:r>
            <a:r>
              <a:rPr lang="en-US" sz="2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 and radius r</a:t>
            </a:r>
          </a:p>
          <a:p>
            <a:pPr marL="742950" lvl="1" indent="-285750" algn="l" rtl="0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800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709837" y="1639863"/>
          <a:ext cx="327660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2503" name="Equation" r:id="rId4" imgW="1473200" imgH="241300" progId="Equation.3">
                  <p:embed/>
                </p:oleObj>
              </mc:Choice>
              <mc:Fallback>
                <p:oleObj name="Equation" r:id="rId4" imgW="14732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9837" y="1639863"/>
                        <a:ext cx="3276600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6" cstate="print"/>
          <a:srcRect l="34584" t="60902" r="49167" b="11839"/>
          <a:stretch>
            <a:fillRect/>
          </a:stretch>
        </p:blipFill>
        <p:spPr bwMode="auto">
          <a:xfrm>
            <a:off x="5105400" y="3100383"/>
            <a:ext cx="274796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 descr="img007"/>
          <p:cNvPicPr>
            <a:picLocks noChangeAspect="1" noChangeArrowheads="1"/>
          </p:cNvPicPr>
          <p:nvPr/>
        </p:nvPicPr>
        <p:blipFill>
          <a:blip r:embed="rId7" cstate="print"/>
          <a:srcRect r="52724"/>
          <a:stretch>
            <a:fillRect/>
          </a:stretch>
        </p:blipFill>
        <p:spPr bwMode="auto">
          <a:xfrm>
            <a:off x="1066800" y="3100383"/>
            <a:ext cx="3124200" cy="258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5867400" y="5691183"/>
            <a:ext cx="228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Hough space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447800" y="5705471"/>
            <a:ext cx="2286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Image space</a:t>
            </a: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1447800" y="3328983"/>
            <a:ext cx="2971800" cy="1981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7" name="Oval 14"/>
          <p:cNvSpPr>
            <a:spLocks noChangeArrowheads="1"/>
          </p:cNvSpPr>
          <p:nvPr/>
        </p:nvSpPr>
        <p:spPr bwMode="auto">
          <a:xfrm>
            <a:off x="2514600" y="363378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>
            <a:off x="3810000" y="4319583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19" name="Picture 1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8640" t="68269" r="50998" b="18469"/>
          <a:stretch>
            <a:fillRect/>
          </a:stretch>
        </p:blipFill>
        <p:spPr bwMode="auto">
          <a:xfrm>
            <a:off x="6477000" y="3862383"/>
            <a:ext cx="1752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Oval 17"/>
          <p:cNvSpPr>
            <a:spLocks noChangeArrowheads="1"/>
          </p:cNvSpPr>
          <p:nvPr/>
        </p:nvSpPr>
        <p:spPr bwMode="auto">
          <a:xfrm>
            <a:off x="2514600" y="492918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32839" y="4670442"/>
            <a:ext cx="5555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600" i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002281" y="5327676"/>
            <a:ext cx="5555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600" i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324623" y="2954332"/>
            <a:ext cx="446031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 rtl="0"/>
            <a:r>
              <a:rPr lang="en-US" sz="2600" i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B6C3202-6032-4398-816A-8AC20E230ECE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674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519057" y="0"/>
            <a:ext cx="8229600" cy="1143000"/>
          </a:xfrm>
        </p:spPr>
        <p:txBody>
          <a:bodyPr/>
          <a:lstStyle/>
          <a:p>
            <a:r>
              <a:rPr lang="en-US" dirty="0" smtClean="0"/>
              <a:t>Hough transform for circles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19057" y="116519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400" kern="1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Recall: </a:t>
            </a:r>
          </a:p>
          <a:p>
            <a:pPr marL="342900" indent="-342900" algn="l" rtl="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400" kern="1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Circle</a:t>
            </a:r>
            <a:r>
              <a:rPr lang="en-US" sz="2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: center (</a:t>
            </a:r>
            <a:r>
              <a:rPr lang="en-US" sz="2400" kern="120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a,b</a:t>
            </a:r>
            <a:r>
              <a:rPr lang="en-US" sz="2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 and radius </a:t>
            </a:r>
            <a:r>
              <a:rPr lang="en-US" sz="2400" kern="1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</a:t>
            </a:r>
            <a:endParaRPr lang="en-US" sz="2800" kern="1200" dirty="0" smtClean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>
              <a:spcBef>
                <a:spcPct val="20000"/>
              </a:spcBef>
              <a:defRPr/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	</a:t>
            </a:r>
            <a:r>
              <a:rPr lang="en-US" sz="2400" dirty="0" err="1">
                <a:solidFill>
                  <a:srgbClr val="000000"/>
                </a:solidFill>
                <a:latin typeface="Arial"/>
              </a:rPr>
              <a:t>x_i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 = a </a:t>
            </a: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+ 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r </a:t>
            </a:r>
            <a:r>
              <a:rPr lang="en-US" sz="2400" dirty="0" err="1">
                <a:solidFill>
                  <a:srgbClr val="000000"/>
                </a:solidFill>
                <a:latin typeface="Arial"/>
              </a:rPr>
              <a:t>cos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 (theta)</a:t>
            </a:r>
          </a:p>
          <a:p>
            <a:pPr>
              <a:spcBef>
                <a:spcPct val="20000"/>
              </a:spcBef>
              <a:defRPr/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	</a:t>
            </a:r>
            <a:r>
              <a:rPr lang="en-US" sz="2400" dirty="0" err="1">
                <a:solidFill>
                  <a:srgbClr val="000000"/>
                </a:solidFill>
                <a:latin typeface="Arial"/>
              </a:rPr>
              <a:t>y_i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 = b </a:t>
            </a: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- 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r sin(theta)</a:t>
            </a:r>
          </a:p>
          <a:p>
            <a:pPr marL="742950" lvl="1" indent="-285750" algn="l" rtl="0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800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4605988"/>
              </p:ext>
            </p:extLst>
          </p:nvPr>
        </p:nvGraphicFramePr>
        <p:xfrm>
          <a:off x="5436096" y="2168860"/>
          <a:ext cx="327660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0143" name="Equation" r:id="rId4" imgW="1473200" imgH="241300" progId="Equation.3">
                  <p:embed/>
                </p:oleObj>
              </mc:Choice>
              <mc:Fallback>
                <p:oleObj name="Equation" r:id="rId4" imgW="14732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096" y="2168860"/>
                        <a:ext cx="3276600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-676" y="6550223"/>
            <a:ext cx="3960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Adapted by Devi Parikh from 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B6C3202-6032-4398-816A-8AC20E230ECE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36" name="Picture 35" descr="img007"/>
          <p:cNvPicPr>
            <a:picLocks noChangeAspect="1" noChangeArrowheads="1"/>
          </p:cNvPicPr>
          <p:nvPr/>
        </p:nvPicPr>
        <p:blipFill>
          <a:blip r:embed="rId6" cstate="print"/>
          <a:srcRect r="52724"/>
          <a:stretch>
            <a:fillRect/>
          </a:stretch>
        </p:blipFill>
        <p:spPr bwMode="auto">
          <a:xfrm>
            <a:off x="1173213" y="3176972"/>
            <a:ext cx="3124200" cy="258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 Box 8"/>
          <p:cNvSpPr txBox="1">
            <a:spLocks noChangeArrowheads="1"/>
          </p:cNvSpPr>
          <p:nvPr/>
        </p:nvSpPr>
        <p:spPr bwMode="auto">
          <a:xfrm>
            <a:off x="5973813" y="5767772"/>
            <a:ext cx="228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Hough space</a:t>
            </a:r>
          </a:p>
        </p:txBody>
      </p:sp>
      <p:sp>
        <p:nvSpPr>
          <p:cNvPr id="38" name="Text Box 9"/>
          <p:cNvSpPr txBox="1">
            <a:spLocks noChangeArrowheads="1"/>
          </p:cNvSpPr>
          <p:nvPr/>
        </p:nvSpPr>
        <p:spPr bwMode="auto">
          <a:xfrm>
            <a:off x="1833525" y="5767813"/>
            <a:ext cx="2286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Image space</a:t>
            </a:r>
          </a:p>
        </p:txBody>
      </p:sp>
      <p:sp>
        <p:nvSpPr>
          <p:cNvPr id="39" name="Rectangle 10"/>
          <p:cNvSpPr>
            <a:spLocks noChangeArrowheads="1"/>
          </p:cNvSpPr>
          <p:nvPr/>
        </p:nvSpPr>
        <p:spPr bwMode="auto">
          <a:xfrm>
            <a:off x="1554213" y="3405572"/>
            <a:ext cx="2743200" cy="19812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0" name="Oval 11"/>
          <p:cNvSpPr>
            <a:spLocks noChangeArrowheads="1"/>
          </p:cNvSpPr>
          <p:nvPr/>
        </p:nvSpPr>
        <p:spPr bwMode="auto">
          <a:xfrm>
            <a:off x="2011413" y="3786572"/>
            <a:ext cx="1371600" cy="1295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1" name="Line 13"/>
          <p:cNvSpPr>
            <a:spLocks noChangeShapeType="1"/>
          </p:cNvSpPr>
          <p:nvPr/>
        </p:nvSpPr>
        <p:spPr bwMode="auto">
          <a:xfrm>
            <a:off x="4373613" y="4396172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42" name="Picture 16"/>
          <p:cNvPicPr>
            <a:picLocks noChangeAspect="1" noChangeArrowheads="1"/>
          </p:cNvPicPr>
          <p:nvPr/>
        </p:nvPicPr>
        <p:blipFill>
          <a:blip r:embed="rId7" cstate="print"/>
          <a:srcRect l="36250" t="66354" r="50417" b="5707"/>
          <a:stretch>
            <a:fillRect/>
          </a:stretch>
        </p:blipFill>
        <p:spPr bwMode="auto">
          <a:xfrm>
            <a:off x="5821413" y="3253172"/>
            <a:ext cx="20224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" name="Line 17"/>
          <p:cNvSpPr>
            <a:spLocks noChangeShapeType="1"/>
          </p:cNvSpPr>
          <p:nvPr/>
        </p:nvSpPr>
        <p:spPr bwMode="auto">
          <a:xfrm rot="2717577">
            <a:off x="1875681" y="4849404"/>
            <a:ext cx="6397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4" name="Line 18"/>
          <p:cNvSpPr>
            <a:spLocks noChangeShapeType="1"/>
          </p:cNvSpPr>
          <p:nvPr/>
        </p:nvSpPr>
        <p:spPr bwMode="auto">
          <a:xfrm rot="2717577" flipV="1">
            <a:off x="2347963" y="4450147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5" name="Oval 15"/>
          <p:cNvSpPr>
            <a:spLocks noChangeArrowheads="1"/>
          </p:cNvSpPr>
          <p:nvPr/>
        </p:nvSpPr>
        <p:spPr bwMode="auto">
          <a:xfrm rot="2717577">
            <a:off x="2108251" y="476288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6" name="Line 21"/>
          <p:cNvSpPr>
            <a:spLocks noChangeShapeType="1"/>
          </p:cNvSpPr>
          <p:nvPr/>
        </p:nvSpPr>
        <p:spPr bwMode="auto">
          <a:xfrm>
            <a:off x="1630413" y="4853372"/>
            <a:ext cx="11430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7" name="Rectangle 22"/>
          <p:cNvSpPr>
            <a:spLocks noChangeArrowheads="1"/>
          </p:cNvSpPr>
          <p:nvPr/>
        </p:nvSpPr>
        <p:spPr bwMode="auto">
          <a:xfrm>
            <a:off x="2201913" y="4654935"/>
            <a:ext cx="266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1200" i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θ</a:t>
            </a:r>
            <a:endParaRPr lang="en-US" sz="1200" i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8" name="Text Box 25"/>
          <p:cNvSpPr txBox="1">
            <a:spLocks noChangeArrowheads="1"/>
          </p:cNvSpPr>
          <p:nvPr/>
        </p:nvSpPr>
        <p:spPr bwMode="auto">
          <a:xfrm>
            <a:off x="2544813" y="4319972"/>
            <a:ext cx="2286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8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77910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5"/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446031" y="14283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Hough transform for circles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0038"/>
            <a:ext cx="82296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dirty="0" smtClean="0"/>
              <a:t>For every edge pixel (</a:t>
            </a:r>
            <a:r>
              <a:rPr lang="en-US" sz="2800" i="1" dirty="0" err="1" smtClean="0"/>
              <a:t>x,y</a:t>
            </a:r>
            <a:r>
              <a:rPr lang="en-US" sz="2800" dirty="0" smtClean="0"/>
              <a:t>) : </a:t>
            </a:r>
          </a:p>
          <a:p>
            <a:pPr eaLnBrk="1" hangingPunct="1">
              <a:buFontTx/>
              <a:buNone/>
            </a:pPr>
            <a:r>
              <a:rPr lang="en-US" sz="2800" dirty="0" smtClean="0"/>
              <a:t>	For each possible radius value </a:t>
            </a:r>
            <a:r>
              <a:rPr lang="en-US" sz="2800" i="1" dirty="0" smtClean="0"/>
              <a:t>r</a:t>
            </a:r>
            <a:r>
              <a:rPr lang="en-US" sz="2800" dirty="0" smtClean="0"/>
              <a:t>:</a:t>
            </a:r>
          </a:p>
          <a:p>
            <a:pPr eaLnBrk="1" hangingPunct="1">
              <a:buFontTx/>
              <a:buNone/>
            </a:pPr>
            <a:r>
              <a:rPr lang="en-US" sz="2800" dirty="0" smtClean="0"/>
              <a:t>	    For each possible gradient direction </a:t>
            </a:r>
            <a:r>
              <a:rPr lang="el-GR" sz="2800" i="1" dirty="0" smtClean="0"/>
              <a:t>θ</a:t>
            </a:r>
            <a:r>
              <a:rPr lang="en-US" sz="2800" i="1" dirty="0" smtClean="0"/>
              <a:t>: </a:t>
            </a:r>
          </a:p>
          <a:p>
            <a:pPr eaLnBrk="1" hangingPunct="1">
              <a:buFontTx/>
              <a:buNone/>
            </a:pPr>
            <a:r>
              <a:rPr lang="en-US" sz="2800" i="1" dirty="0" smtClean="0">
                <a:solidFill>
                  <a:srgbClr val="92D050"/>
                </a:solidFill>
              </a:rPr>
              <a:t>		// or use estimated gradient at (</a:t>
            </a:r>
            <a:r>
              <a:rPr lang="en-US" sz="2800" i="1" dirty="0" err="1" smtClean="0">
                <a:solidFill>
                  <a:srgbClr val="92D050"/>
                </a:solidFill>
              </a:rPr>
              <a:t>x,y</a:t>
            </a:r>
            <a:r>
              <a:rPr lang="en-US" sz="2800" i="1" dirty="0" smtClean="0">
                <a:solidFill>
                  <a:srgbClr val="92D050"/>
                </a:solidFill>
              </a:rPr>
              <a:t>)</a:t>
            </a:r>
            <a:endParaRPr lang="en-US" sz="2800" dirty="0" smtClean="0">
              <a:solidFill>
                <a:srgbClr val="92D050"/>
              </a:solidFill>
            </a:endParaRPr>
          </a:p>
          <a:p>
            <a:pPr eaLnBrk="1" hangingPunct="1">
              <a:buFontTx/>
              <a:buNone/>
            </a:pPr>
            <a:r>
              <a:rPr lang="en-US" sz="2800" dirty="0" smtClean="0"/>
              <a:t>	    		</a:t>
            </a:r>
            <a:r>
              <a:rPr lang="en-US" sz="2800" i="1" dirty="0" smtClean="0"/>
              <a:t>a</a:t>
            </a:r>
            <a:r>
              <a:rPr lang="en-US" sz="2800" dirty="0" smtClean="0"/>
              <a:t> = </a:t>
            </a:r>
            <a:r>
              <a:rPr lang="en-US" sz="2800" i="1" dirty="0" smtClean="0"/>
              <a:t>x</a:t>
            </a:r>
            <a:r>
              <a:rPr lang="en-US" sz="2800" dirty="0" smtClean="0"/>
              <a:t> – </a:t>
            </a:r>
            <a:r>
              <a:rPr lang="en-US" sz="2800" i="1" dirty="0" smtClean="0"/>
              <a:t>r</a:t>
            </a:r>
            <a:r>
              <a:rPr lang="en-US" sz="2800" dirty="0" smtClean="0"/>
              <a:t> </a:t>
            </a:r>
            <a:r>
              <a:rPr lang="en-US" sz="2800" dirty="0" err="1" smtClean="0"/>
              <a:t>cos</a:t>
            </a:r>
            <a:r>
              <a:rPr lang="en-US" sz="2800" dirty="0" smtClean="0"/>
              <a:t>(</a:t>
            </a:r>
            <a:r>
              <a:rPr lang="el-GR" sz="2800" i="1" dirty="0" smtClean="0"/>
              <a:t>θ</a:t>
            </a:r>
            <a:r>
              <a:rPr lang="en-US" sz="2800" dirty="0" smtClean="0"/>
              <a:t>) </a:t>
            </a:r>
            <a:r>
              <a:rPr lang="en-US" sz="2800" dirty="0" smtClean="0">
                <a:solidFill>
                  <a:srgbClr val="92D050"/>
                </a:solidFill>
              </a:rPr>
              <a:t>// column</a:t>
            </a:r>
          </a:p>
          <a:p>
            <a:pPr eaLnBrk="1" hangingPunct="1">
              <a:buFontTx/>
              <a:buNone/>
            </a:pPr>
            <a:r>
              <a:rPr lang="en-US" sz="2800" dirty="0" smtClean="0"/>
              <a:t>	    		</a:t>
            </a:r>
            <a:r>
              <a:rPr lang="en-US" sz="2800" i="1" dirty="0" smtClean="0"/>
              <a:t>b</a:t>
            </a:r>
            <a:r>
              <a:rPr lang="en-US" sz="2800" dirty="0" smtClean="0"/>
              <a:t> = </a:t>
            </a:r>
            <a:r>
              <a:rPr lang="en-US" sz="2800" i="1" dirty="0" smtClean="0"/>
              <a:t>y</a:t>
            </a:r>
            <a:r>
              <a:rPr lang="en-US" sz="2800" dirty="0" smtClean="0"/>
              <a:t> + </a:t>
            </a:r>
            <a:r>
              <a:rPr lang="en-US" sz="2800" i="1" dirty="0" smtClean="0"/>
              <a:t>r</a:t>
            </a:r>
            <a:r>
              <a:rPr lang="en-US" sz="2800" dirty="0" smtClean="0"/>
              <a:t> sin(</a:t>
            </a:r>
            <a:r>
              <a:rPr lang="el-GR" sz="2800" i="1" dirty="0" smtClean="0"/>
              <a:t>θ</a:t>
            </a:r>
            <a:r>
              <a:rPr lang="en-US" sz="2800" dirty="0" smtClean="0"/>
              <a:t>)  </a:t>
            </a:r>
            <a:r>
              <a:rPr lang="en-US" sz="2800" dirty="0" smtClean="0">
                <a:solidFill>
                  <a:srgbClr val="92D050"/>
                </a:solidFill>
              </a:rPr>
              <a:t>// row</a:t>
            </a:r>
          </a:p>
          <a:p>
            <a:pPr eaLnBrk="1" hangingPunct="1">
              <a:buFontTx/>
              <a:buNone/>
            </a:pPr>
            <a:r>
              <a:rPr lang="en-US" sz="2800" dirty="0" smtClean="0"/>
              <a:t>	    		H[</a:t>
            </a:r>
            <a:r>
              <a:rPr lang="en-US" sz="2800" i="1" dirty="0" err="1" smtClean="0"/>
              <a:t>a,b,r</a:t>
            </a:r>
            <a:r>
              <a:rPr lang="en-US" sz="2800" dirty="0" smtClean="0"/>
              <a:t>] += 1</a:t>
            </a:r>
          </a:p>
          <a:p>
            <a:pPr eaLnBrk="1" hangingPunct="1">
              <a:buFontTx/>
              <a:buNone/>
            </a:pPr>
            <a:r>
              <a:rPr lang="en-US" sz="2800" dirty="0" smtClean="0"/>
              <a:t>	end</a:t>
            </a:r>
          </a:p>
          <a:p>
            <a:pPr eaLnBrk="1" hangingPunct="1">
              <a:buFontTx/>
              <a:buNone/>
            </a:pPr>
            <a:r>
              <a:rPr lang="en-US" sz="2800" dirty="0" smtClean="0"/>
              <a:t>end</a:t>
            </a:r>
          </a:p>
          <a:p>
            <a:pPr eaLnBrk="1" hangingPunct="1">
              <a:buFontTx/>
              <a:buNone/>
            </a:pPr>
            <a:r>
              <a:rPr lang="en-US" dirty="0" smtClean="0"/>
              <a:t>		</a:t>
            </a:r>
          </a:p>
          <a:p>
            <a:pPr lvl="1" eaLnBrk="1" hangingPunct="1">
              <a:buFontTx/>
              <a:buNone/>
            </a:pPr>
            <a:endParaRPr 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76200" y="647700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Check out online demo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 </a:t>
            </a:r>
            <a:r>
              <a:rPr lang="en-US" dirty="0" smtClean="0">
                <a:hlinkClick r:id="rId3"/>
              </a:rPr>
              <a:t>http://www.markschulze.net/java/hough/</a:t>
            </a:r>
            <a:endParaRPr lang="en-US" dirty="0" smtClean="0"/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3000" y="59436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 complexity per </a:t>
            </a:r>
            <a:r>
              <a:rPr lang="en-US" dirty="0" err="1" smtClean="0"/>
              <a:t>edgel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B6C3202-6032-4398-816A-8AC20E230ECE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21716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0740" y="1590646"/>
            <a:ext cx="2783001" cy="3706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3927" y="1584862"/>
            <a:ext cx="2783001" cy="3706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981034" y="1184811"/>
            <a:ext cx="14414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kern="1200" dirty="0">
                <a:solidFill>
                  <a:srgbClr val="000000"/>
                </a:solidFill>
                <a:latin typeface="Arial" charset="0"/>
                <a:ea typeface="SimSun" pitchFamily="2" charset="-122"/>
                <a:cs typeface="+mn-cs"/>
              </a:rPr>
              <a:t>Original</a:t>
            </a:r>
          </a:p>
        </p:txBody>
      </p:sp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3987792" y="1201707"/>
            <a:ext cx="2698750" cy="343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kern="1200" dirty="0">
                <a:solidFill>
                  <a:srgbClr val="000000"/>
                </a:solidFill>
                <a:latin typeface="Arial" charset="0"/>
                <a:ea typeface="SimSun" pitchFamily="2" charset="-122"/>
                <a:cs typeface="+mn-cs"/>
              </a:rPr>
              <a:t>Edges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Example: detecting circles with Hough</a:t>
            </a:r>
            <a:endParaRPr lang="en-US" sz="40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/>
          <a:srcRect r="46982"/>
          <a:stretch>
            <a:fillRect/>
          </a:stretch>
        </p:blipFill>
        <p:spPr bwMode="auto">
          <a:xfrm>
            <a:off x="6032520" y="1603351"/>
            <a:ext cx="2957553" cy="3718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6653241" y="1223345"/>
            <a:ext cx="2104972" cy="343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kern="1200" dirty="0">
                <a:solidFill>
                  <a:srgbClr val="000000"/>
                </a:solidFill>
                <a:latin typeface="Arial" charset="0"/>
                <a:ea typeface="SimSun" pitchFamily="2" charset="-122"/>
                <a:cs typeface="+mn-cs"/>
              </a:rPr>
              <a:t>Votes: Penny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0440" y="5473728"/>
            <a:ext cx="93108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GB" sz="2400" kern="1200" dirty="0">
                <a:solidFill>
                  <a:srgbClr val="000000"/>
                </a:solidFill>
                <a:latin typeface="Arial" charset="0"/>
                <a:ea typeface="SimSun" pitchFamily="2" charset="-122"/>
                <a:cs typeface="+mn-cs"/>
              </a:rPr>
              <a:t>Note: a different Hough transform (with separate accumulators) was used for each circle radius (quarters vs. penny).</a:t>
            </a:r>
          </a:p>
          <a:p>
            <a:pPr algn="l" rtl="0"/>
            <a:endParaRPr lang="en-US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2F36629A-99BA-43CE-910B-DE79E020FC06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6581001"/>
            <a:ext cx="594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Slide credit: Kristen </a:t>
            </a:r>
            <a:r>
              <a:rPr lang="en-US" sz="1200" dirty="0" err="1" smtClean="0"/>
              <a:t>Grauman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8967356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3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0740" y="1590646"/>
            <a:ext cx="2783001" cy="3706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3927" y="1584862"/>
            <a:ext cx="2783001" cy="3706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981034" y="1184811"/>
            <a:ext cx="14414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kern="1200" dirty="0">
                <a:solidFill>
                  <a:srgbClr val="000000"/>
                </a:solidFill>
                <a:latin typeface="Arial" charset="0"/>
                <a:ea typeface="SimSun" pitchFamily="2" charset="-122"/>
                <a:cs typeface="+mn-cs"/>
              </a:rPr>
              <a:t>Original</a:t>
            </a:r>
          </a:p>
        </p:txBody>
      </p:sp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3987792" y="1201707"/>
            <a:ext cx="2698750" cy="343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kern="1200" dirty="0">
                <a:solidFill>
                  <a:srgbClr val="000000"/>
                </a:solidFill>
                <a:latin typeface="Arial" charset="0"/>
                <a:ea typeface="SimSun" pitchFamily="2" charset="-122"/>
                <a:cs typeface="+mn-cs"/>
              </a:rPr>
              <a:t>Edges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Example: detecting circles with Hough</a:t>
            </a:r>
            <a:endParaRPr lang="en-US" sz="40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6507189" y="1223345"/>
            <a:ext cx="2104972" cy="343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kern="1200" dirty="0">
                <a:solidFill>
                  <a:srgbClr val="000000"/>
                </a:solidFill>
                <a:latin typeface="Arial" charset="0"/>
                <a:ea typeface="SimSun" pitchFamily="2" charset="-122"/>
                <a:cs typeface="+mn-cs"/>
              </a:rPr>
              <a:t>Votes: Quarter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 l="45650"/>
          <a:stretch>
            <a:fillRect/>
          </a:stretch>
        </p:blipFill>
        <p:spPr bwMode="auto">
          <a:xfrm>
            <a:off x="5996007" y="1566837"/>
            <a:ext cx="3036274" cy="37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3928" y="1603350"/>
            <a:ext cx="2774988" cy="369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190440" y="1201707"/>
            <a:ext cx="3392497" cy="343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kern="1200" dirty="0">
                <a:solidFill>
                  <a:srgbClr val="000000"/>
                </a:solidFill>
                <a:latin typeface="Arial" charset="0"/>
                <a:ea typeface="SimSun" pitchFamily="2" charset="-122"/>
                <a:cs typeface="+mn-cs"/>
              </a:rPr>
              <a:t>Combined detections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5145087" y="6657624"/>
            <a:ext cx="3846513" cy="20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kern="1200" dirty="0">
                <a:solidFill>
                  <a:srgbClr val="000000"/>
                </a:solidFill>
                <a:latin typeface="Arial" charset="0"/>
                <a:ea typeface="SimSun" pitchFamily="2" charset="-122"/>
                <a:cs typeface="+mn-cs"/>
              </a:rPr>
              <a:t>Coin finding sample images from: </a:t>
            </a:r>
            <a:r>
              <a:rPr lang="en-GB" sz="1400" kern="1200" dirty="0" err="1">
                <a:solidFill>
                  <a:srgbClr val="000000"/>
                </a:solidFill>
                <a:latin typeface="Arial" charset="0"/>
                <a:ea typeface="SimSun" pitchFamily="2" charset="-122"/>
                <a:cs typeface="+mn-cs"/>
              </a:rPr>
              <a:t>Vivek</a:t>
            </a:r>
            <a:r>
              <a:rPr lang="en-GB" sz="1400" kern="1200" dirty="0">
                <a:solidFill>
                  <a:srgbClr val="000000"/>
                </a:solidFill>
                <a:latin typeface="Arial" charset="0"/>
                <a:ea typeface="SimSun" pitchFamily="2" charset="-122"/>
                <a:cs typeface="+mn-cs"/>
              </a:rPr>
              <a:t> </a:t>
            </a:r>
            <a:r>
              <a:rPr lang="en-GB" sz="1400" kern="1200" dirty="0" err="1">
                <a:solidFill>
                  <a:srgbClr val="000000"/>
                </a:solidFill>
                <a:latin typeface="Arial" charset="0"/>
                <a:ea typeface="SimSun" pitchFamily="2" charset="-122"/>
                <a:cs typeface="+mn-cs"/>
              </a:rPr>
              <a:t>Kwatra</a:t>
            </a:r>
            <a:endParaRPr lang="en-GB" sz="1400" kern="1200" dirty="0">
              <a:solidFill>
                <a:srgbClr val="000000"/>
              </a:solidFill>
              <a:latin typeface="Arial" charset="0"/>
              <a:ea typeface="SimSun" pitchFamily="2" charset="-122"/>
              <a:cs typeface="+mn-cs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2F36629A-99BA-43CE-910B-DE79E020FC06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6581001"/>
            <a:ext cx="594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Slide credit: Kristen </a:t>
            </a:r>
            <a:r>
              <a:rPr lang="en-US" sz="1200" dirty="0" err="1" smtClean="0"/>
              <a:t>Grauman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8397236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2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iris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6096000"/>
            <a:ext cx="8229600" cy="685800"/>
          </a:xfrm>
        </p:spPr>
        <p:txBody>
          <a:bodyPr/>
          <a:lstStyle/>
          <a:p>
            <a:r>
              <a:rPr lang="en-US" sz="1800" dirty="0" err="1" smtClean="0"/>
              <a:t>Hemerson</a:t>
            </a:r>
            <a:r>
              <a:rPr lang="en-US" sz="1800" dirty="0" smtClean="0"/>
              <a:t> </a:t>
            </a:r>
            <a:r>
              <a:rPr lang="en-US" sz="1800" dirty="0" err="1" smtClean="0"/>
              <a:t>Pistori</a:t>
            </a:r>
            <a:r>
              <a:rPr lang="en-US" sz="1800" dirty="0" smtClean="0"/>
              <a:t> and Eduardo Rocha Costa http://rsbweb.nih.gov/ij/plugins/hough-circles.html</a:t>
            </a:r>
            <a:endParaRPr lang="en-US" sz="1800" dirty="0"/>
          </a:p>
        </p:txBody>
      </p:sp>
      <p:pic>
        <p:nvPicPr>
          <p:cNvPr id="290818" name="Picture 2" descr="[original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1600200"/>
            <a:ext cx="2315104" cy="1905001"/>
          </a:xfrm>
          <a:prstGeom prst="rect">
            <a:avLst/>
          </a:prstGeom>
          <a:noFill/>
        </p:spPr>
      </p:pic>
      <p:pic>
        <p:nvPicPr>
          <p:cNvPr id="290820" name="Picture 4" descr="[preprocessed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600200"/>
            <a:ext cx="2315104" cy="1905001"/>
          </a:xfrm>
          <a:prstGeom prst="rect">
            <a:avLst/>
          </a:prstGeom>
          <a:noFill/>
        </p:spPr>
      </p:pic>
      <p:pic>
        <p:nvPicPr>
          <p:cNvPr id="290822" name="Picture 6" descr="[houghspace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600200"/>
            <a:ext cx="2315104" cy="1905001"/>
          </a:xfrm>
          <a:prstGeom prst="rect">
            <a:avLst/>
          </a:prstGeom>
          <a:noFill/>
        </p:spPr>
      </p:pic>
      <p:pic>
        <p:nvPicPr>
          <p:cNvPr id="290824" name="Picture 8" descr="[circles marked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1600200"/>
            <a:ext cx="2315104" cy="190500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209800" y="35814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Gradient+threshold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953000" y="35814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Hough space (fixed radius)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239000" y="35814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Max detections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B6C3202-6032-4398-816A-8AC20E230ECE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4366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iris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91200"/>
            <a:ext cx="8229600" cy="944563"/>
          </a:xfrm>
        </p:spPr>
        <p:txBody>
          <a:bodyPr/>
          <a:lstStyle/>
          <a:p>
            <a:r>
              <a:rPr lang="en-US" sz="1800" dirty="0" smtClean="0"/>
              <a:t>An Iris Detection Method Using the Hough Transform and Its Evaluation for Facial and Eye Movement, by Hideki Kashima, Hitoshi </a:t>
            </a:r>
            <a:r>
              <a:rPr lang="en-US" sz="1800" dirty="0" err="1" smtClean="0"/>
              <a:t>Hongo</a:t>
            </a:r>
            <a:r>
              <a:rPr lang="en-US" sz="1800" dirty="0" smtClean="0"/>
              <a:t>, </a:t>
            </a:r>
            <a:r>
              <a:rPr lang="en-US" sz="1800" dirty="0" err="1" smtClean="0"/>
              <a:t>Kunihito</a:t>
            </a:r>
            <a:r>
              <a:rPr lang="en-US" sz="1800" dirty="0" smtClean="0"/>
              <a:t> Kato, Kazuhiko Yamamoto, ACCV 2002.</a:t>
            </a:r>
            <a:endParaRPr lang="en-US" sz="1800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 cstate="print"/>
          <a:srcRect l="17969" t="17251" r="57031" b="59029"/>
          <a:stretch>
            <a:fillRect/>
          </a:stretch>
        </p:blipFill>
        <p:spPr bwMode="auto">
          <a:xfrm>
            <a:off x="3581400" y="1524000"/>
            <a:ext cx="2438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4130" name="Picture 2"/>
          <p:cNvPicPr>
            <a:picLocks noChangeAspect="1" noChangeArrowheads="1"/>
          </p:cNvPicPr>
          <p:nvPr/>
        </p:nvPicPr>
        <p:blipFill>
          <a:blip r:embed="rId4" cstate="print"/>
          <a:srcRect l="12500" t="51918" r="49219" b="6089"/>
          <a:stretch>
            <a:fillRect/>
          </a:stretch>
        </p:blipFill>
        <p:spPr bwMode="auto">
          <a:xfrm>
            <a:off x="304800" y="1447800"/>
            <a:ext cx="2971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print"/>
          <a:srcRect l="17969" t="40971" r="57031" b="36388"/>
          <a:stretch>
            <a:fillRect/>
          </a:stretch>
        </p:blipFill>
        <p:spPr bwMode="auto">
          <a:xfrm>
            <a:off x="6172200" y="1524000"/>
            <a:ext cx="2438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 cstate="print"/>
          <a:srcRect l="17969" t="63612" r="57031" b="12668"/>
          <a:stretch>
            <a:fillRect/>
          </a:stretch>
        </p:blipFill>
        <p:spPr bwMode="auto">
          <a:xfrm>
            <a:off x="5181600" y="3657600"/>
            <a:ext cx="2438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B6C3202-6032-4398-816A-8AC20E230ECE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3784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31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Voting: practical tips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6030" y="1311246"/>
            <a:ext cx="8545570" cy="4525963"/>
          </a:xfrm>
        </p:spPr>
        <p:txBody>
          <a:bodyPr/>
          <a:lstStyle/>
          <a:p>
            <a:pPr eaLnBrk="1" hangingPunct="1">
              <a:spcBef>
                <a:spcPts val="1800"/>
              </a:spcBef>
            </a:pPr>
            <a:r>
              <a:rPr lang="en-US" sz="2800" dirty="0" smtClean="0"/>
              <a:t>Minimize irrelevant tokens first</a:t>
            </a:r>
          </a:p>
          <a:p>
            <a:pPr eaLnBrk="1" hangingPunct="1">
              <a:spcBef>
                <a:spcPts val="1800"/>
              </a:spcBef>
            </a:pPr>
            <a:r>
              <a:rPr lang="en-US" sz="2800" dirty="0" smtClean="0"/>
              <a:t>Choose a good grid / </a:t>
            </a:r>
            <a:r>
              <a:rPr lang="en-US" sz="2800" dirty="0" err="1" smtClean="0"/>
              <a:t>discretization</a:t>
            </a:r>
            <a:endParaRPr lang="en-US" sz="2800" dirty="0" smtClean="0"/>
          </a:p>
          <a:p>
            <a:pPr eaLnBrk="1" hangingPunct="1">
              <a:spcBef>
                <a:spcPts val="1800"/>
              </a:spcBef>
              <a:buNone/>
            </a:pPr>
            <a:endParaRPr lang="en-US" sz="2800" dirty="0" smtClean="0"/>
          </a:p>
          <a:p>
            <a:pPr eaLnBrk="1" hangingPunct="1">
              <a:spcBef>
                <a:spcPts val="1800"/>
              </a:spcBef>
            </a:pPr>
            <a:r>
              <a:rPr lang="en-US" sz="2800" dirty="0" smtClean="0"/>
              <a:t>Vote for neighbors, also (smoothing in accumulator array)</a:t>
            </a:r>
          </a:p>
          <a:p>
            <a:pPr eaLnBrk="1" hangingPunct="1">
              <a:spcBef>
                <a:spcPts val="1800"/>
              </a:spcBef>
            </a:pPr>
            <a:r>
              <a:rPr lang="en-US" sz="2800" dirty="0" smtClean="0"/>
              <a:t>Use direction of edge to reduce parameters by 1</a:t>
            </a:r>
          </a:p>
          <a:p>
            <a:pPr eaLnBrk="1" hangingPunct="1">
              <a:spcBef>
                <a:spcPts val="1800"/>
              </a:spcBef>
            </a:pPr>
            <a:r>
              <a:rPr lang="en-US" sz="2800" dirty="0" smtClean="0"/>
              <a:t>To read back which points voted for “winning” peaks, keep tags on the votes.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447800" y="2514600"/>
            <a:ext cx="6553200" cy="430887"/>
            <a:chOff x="1295400" y="2590800"/>
            <a:chExt cx="6553200" cy="430887"/>
          </a:xfrm>
        </p:grpSpPr>
        <p:cxnSp>
          <p:nvCxnSpPr>
            <p:cNvPr id="5" name="Straight Arrow Connector 4"/>
            <p:cNvCxnSpPr/>
            <p:nvPr/>
          </p:nvCxnSpPr>
          <p:spPr bwMode="auto">
            <a:xfrm>
              <a:off x="1295400" y="2971800"/>
              <a:ext cx="65532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6" name="TextBox 5"/>
            <p:cNvSpPr txBox="1"/>
            <p:nvPr/>
          </p:nvSpPr>
          <p:spPr>
            <a:xfrm>
              <a:off x="6477000" y="2602468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Too coarse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95400" y="25908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Too fine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191000" y="2590800"/>
              <a:ext cx="14478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/>
                <a:t>?</a:t>
              </a:r>
              <a:endParaRPr lang="en-US" sz="22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FED13BAD-D3CD-4709-A2BF-5D45E7943025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4962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r>
              <a:rPr lang="en-US" sz="4000" dirty="0" smtClean="0">
                <a:latin typeface="Arial" charset="0"/>
                <a:cs typeface="Arial" charset="0"/>
              </a:rPr>
              <a:t>Recap so far:</a:t>
            </a:r>
            <a:br>
              <a:rPr lang="en-US" sz="4000" dirty="0" smtClean="0">
                <a:latin typeface="Arial" charset="0"/>
                <a:cs typeface="Arial" charset="0"/>
              </a:rPr>
            </a:br>
            <a:r>
              <a:rPr lang="en-US" sz="4000" dirty="0" smtClean="0">
                <a:latin typeface="Arial" charset="0"/>
                <a:cs typeface="Arial" charset="0"/>
              </a:rPr>
              <a:t>Grouping and Fitting</a:t>
            </a:r>
          </a:p>
        </p:txBody>
      </p:sp>
      <p:pic>
        <p:nvPicPr>
          <p:cNvPr id="172034" name="Picture 3" descr="tig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5413" y="1676400"/>
            <a:ext cx="22987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2035" name="Picture 4" descr="schemati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27675" y="1676400"/>
            <a:ext cx="2297113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2036" name="Line 5"/>
          <p:cNvSpPr>
            <a:spLocks noChangeShapeType="1"/>
          </p:cNvSpPr>
          <p:nvPr/>
        </p:nvSpPr>
        <p:spPr bwMode="auto">
          <a:xfrm>
            <a:off x="4267200" y="2514600"/>
            <a:ext cx="676275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2037" name="TextBox 6"/>
          <p:cNvSpPr txBox="1">
            <a:spLocks noChangeArrowheads="1"/>
          </p:cNvSpPr>
          <p:nvPr/>
        </p:nvSpPr>
        <p:spPr bwMode="auto">
          <a:xfrm>
            <a:off x="1219200" y="3886200"/>
            <a:ext cx="704061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cs typeface="Arial" charset="0"/>
              </a:rPr>
              <a:t>Goal: move from array of pixel </a:t>
            </a:r>
            <a:r>
              <a:rPr lang="en-US" sz="2800" dirty="0" smtClean="0">
                <a:cs typeface="Arial" charset="0"/>
              </a:rPr>
              <a:t>values (or filter outputs) </a:t>
            </a:r>
            <a:r>
              <a:rPr lang="en-US" sz="2800" dirty="0">
                <a:cs typeface="Arial" charset="0"/>
              </a:rPr>
              <a:t>to a collection of regions, objects, and shapes.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F4E5C9-572B-434B-B5A8-C78A5BE08FB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6581001"/>
            <a:ext cx="594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Slide credit: Kristen </a:t>
            </a:r>
            <a:r>
              <a:rPr lang="en-US" sz="1200" dirty="0" err="1" smtClean="0"/>
              <a:t>Grauman</a:t>
            </a:r>
            <a:endParaRPr lang="en-US" sz="1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6" grpId="0" animBg="1"/>
      <p:bldP spid="17203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504882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800" dirty="0" smtClean="0"/>
              <a:t>Hough transform: pros and cons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6031" y="1128681"/>
            <a:ext cx="8229600" cy="4924456"/>
          </a:xfrm>
        </p:spPr>
        <p:txBody>
          <a:bodyPr/>
          <a:lstStyle/>
          <a:p>
            <a:pPr eaLnBrk="1" hangingPunct="1">
              <a:buNone/>
            </a:pPr>
            <a:r>
              <a:rPr lang="en-US" sz="2800" u="sng" dirty="0" smtClean="0"/>
              <a:t>Pros</a:t>
            </a:r>
          </a:p>
          <a:p>
            <a:pPr eaLnBrk="1" hangingPunct="1"/>
            <a:r>
              <a:rPr lang="en-US" sz="2400" dirty="0" smtClean="0"/>
              <a:t>All points are processed independently, so can cope with occlusion, gaps</a:t>
            </a:r>
          </a:p>
          <a:p>
            <a:pPr eaLnBrk="1" hangingPunct="1"/>
            <a:r>
              <a:rPr lang="en-US" sz="2400" dirty="0" smtClean="0"/>
              <a:t>Some robustness to noise: noise points unlikely to contribute </a:t>
            </a:r>
            <a:r>
              <a:rPr lang="en-US" sz="2400" i="1" dirty="0" smtClean="0"/>
              <a:t>consistently</a:t>
            </a:r>
            <a:r>
              <a:rPr lang="en-US" sz="2400" dirty="0" smtClean="0"/>
              <a:t> to any single bin</a:t>
            </a:r>
          </a:p>
          <a:p>
            <a:pPr eaLnBrk="1" hangingPunct="1"/>
            <a:r>
              <a:rPr lang="en-US" sz="2400" dirty="0" smtClean="0"/>
              <a:t>Can detect multiple instances of a model in a single pass</a:t>
            </a:r>
          </a:p>
          <a:p>
            <a:pPr eaLnBrk="1" hangingPunct="1"/>
            <a:endParaRPr lang="en-US" sz="800" dirty="0" smtClean="0"/>
          </a:p>
          <a:p>
            <a:pPr eaLnBrk="1" hangingPunct="1">
              <a:buNone/>
            </a:pPr>
            <a:r>
              <a:rPr lang="en-US" sz="2800" u="sng" dirty="0" smtClean="0"/>
              <a:t>Cons</a:t>
            </a:r>
          </a:p>
          <a:p>
            <a:pPr eaLnBrk="1" hangingPunct="1"/>
            <a:r>
              <a:rPr lang="en-US" sz="2400" dirty="0" smtClean="0"/>
              <a:t>Complexity of search time increases exponentially with the number of model parameters </a:t>
            </a:r>
          </a:p>
          <a:p>
            <a:pPr eaLnBrk="1" hangingPunct="1"/>
            <a:r>
              <a:rPr lang="en-US" sz="2400" dirty="0" smtClean="0"/>
              <a:t>Non-target shapes can produce spurious peaks in parameter space</a:t>
            </a:r>
          </a:p>
          <a:p>
            <a:pPr eaLnBrk="1" hangingPunct="1"/>
            <a:r>
              <a:rPr lang="en-US" sz="2400" dirty="0" smtClean="0"/>
              <a:t>Quantization: can be tricky to pick a good grid size</a:t>
            </a:r>
          </a:p>
          <a:p>
            <a:pPr eaLnBrk="1" hangingPunct="1">
              <a:buNone/>
            </a:pPr>
            <a:endParaRPr lang="en-US" sz="2800" u="sng" dirty="0" smtClean="0"/>
          </a:p>
          <a:p>
            <a:pPr eaLnBrk="1" hangingPunct="1"/>
            <a:endParaRPr lang="en-US" sz="2400" dirty="0" smtClean="0"/>
          </a:p>
          <a:p>
            <a:pPr lvl="1" eaLnBrk="1" hangingPunct="1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FED13BAD-D3CD-4709-A2BF-5D45E7943025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7332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3800" dirty="0" smtClean="0"/>
              <a:t>Generalized Hough Transform</a:t>
            </a:r>
            <a:endParaRPr lang="en-US" sz="3800" dirty="0"/>
          </a:p>
        </p:txBody>
      </p:sp>
      <p:grpSp>
        <p:nvGrpSpPr>
          <p:cNvPr id="44" name="Group 43"/>
          <p:cNvGrpSpPr/>
          <p:nvPr/>
        </p:nvGrpSpPr>
        <p:grpSpPr>
          <a:xfrm>
            <a:off x="611560" y="2903860"/>
            <a:ext cx="2232248" cy="2582540"/>
            <a:chOff x="719572" y="3609020"/>
            <a:chExt cx="2232248" cy="2582540"/>
          </a:xfrm>
        </p:grpSpPr>
        <p:sp>
          <p:nvSpPr>
            <p:cNvPr id="19" name="Rectangle 18"/>
            <p:cNvSpPr/>
            <p:nvPr/>
          </p:nvSpPr>
          <p:spPr>
            <a:xfrm>
              <a:off x="719572" y="3609020"/>
              <a:ext cx="2232248" cy="21242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16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" name="Text Box 34"/>
            <p:cNvSpPr txBox="1">
              <a:spLocks noChangeArrowheads="1"/>
            </p:cNvSpPr>
            <p:nvPr/>
          </p:nvSpPr>
          <p:spPr bwMode="auto">
            <a:xfrm>
              <a:off x="1157303" y="5822256"/>
              <a:ext cx="1505480" cy="369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10" tIns="45706" rIns="91410" bIns="45706">
              <a:spAutoFit/>
            </a:bodyPr>
            <a:lstStyle/>
            <a:p>
              <a:pPr defTabSz="914116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000000"/>
                  </a:solidFill>
                </a:rPr>
                <a:t>Model image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935596" y="5149788"/>
              <a:ext cx="324036" cy="2880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16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339752" y="4311588"/>
              <a:ext cx="324036" cy="28803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16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8" name="Oval 17"/>
          <p:cNvSpPr/>
          <p:nvPr/>
        </p:nvSpPr>
        <p:spPr>
          <a:xfrm>
            <a:off x="1691680" y="4427984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16"/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Text Box 34"/>
          <p:cNvSpPr txBox="1">
            <a:spLocks noChangeArrowheads="1"/>
          </p:cNvSpPr>
          <p:nvPr/>
        </p:nvSpPr>
        <p:spPr bwMode="auto">
          <a:xfrm>
            <a:off x="6948264" y="5117068"/>
            <a:ext cx="1326008" cy="36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0" tIns="45706" rIns="91410" bIns="45706">
            <a:spAutoFit/>
          </a:bodyPr>
          <a:lstStyle/>
          <a:p>
            <a:pPr defTabSz="91411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Vote space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22" name="Straight Arrow Connector 21"/>
          <p:cNvCxnSpPr>
            <a:endCxn id="18" idx="7"/>
          </p:cNvCxnSpPr>
          <p:nvPr/>
        </p:nvCxnSpPr>
        <p:spPr>
          <a:xfrm rot="5400000">
            <a:off x="1706594" y="3779912"/>
            <a:ext cx="777175" cy="56115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18" idx="2"/>
          </p:cNvCxnSpPr>
          <p:nvPr/>
        </p:nvCxnSpPr>
        <p:spPr>
          <a:xfrm>
            <a:off x="971600" y="4499992"/>
            <a:ext cx="72008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/>
          <p:cNvGrpSpPr/>
          <p:nvPr/>
        </p:nvGrpSpPr>
        <p:grpSpPr>
          <a:xfrm>
            <a:off x="3352800" y="2884820"/>
            <a:ext cx="2232248" cy="2601580"/>
            <a:chOff x="3455876" y="3609020"/>
            <a:chExt cx="2232248" cy="2601580"/>
          </a:xfrm>
        </p:grpSpPr>
        <p:sp>
          <p:nvSpPr>
            <p:cNvPr id="14" name="Text Box 34"/>
            <p:cNvSpPr txBox="1">
              <a:spLocks noChangeArrowheads="1"/>
            </p:cNvSpPr>
            <p:nvPr/>
          </p:nvSpPr>
          <p:spPr bwMode="auto">
            <a:xfrm>
              <a:off x="3923928" y="5841268"/>
              <a:ext cx="146706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10" tIns="45706" rIns="91410" bIns="45706">
              <a:spAutoFit/>
            </a:bodyPr>
            <a:lstStyle/>
            <a:p>
              <a:pPr defTabSz="914116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000000"/>
                  </a:solidFill>
                </a:rPr>
                <a:t>Novel image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455876" y="3609020"/>
              <a:ext cx="2232248" cy="21242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16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923928" y="3825044"/>
              <a:ext cx="324036" cy="28803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16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752020" y="4041068"/>
              <a:ext cx="324036" cy="28803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16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707904" y="4689140"/>
              <a:ext cx="324036" cy="2880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16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644008" y="5373216"/>
              <a:ext cx="324036" cy="2880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16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220072" y="5049180"/>
              <a:ext cx="324036" cy="28803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16"/>
              <a:endParaRPr lang="en-US">
                <a:solidFill>
                  <a:srgbClr val="FFFFFF"/>
                </a:solidFill>
              </a:endParaRPr>
            </a:p>
          </p:txBody>
        </p:sp>
      </p:grpSp>
      <p:cxnSp>
        <p:nvCxnSpPr>
          <p:cNvPr id="33" name="Straight Arrow Connector 32"/>
          <p:cNvCxnSpPr/>
          <p:nvPr/>
        </p:nvCxnSpPr>
        <p:spPr>
          <a:xfrm rot="5400000">
            <a:off x="4129844" y="3568896"/>
            <a:ext cx="777175" cy="56115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3733800" y="4108956"/>
            <a:ext cx="72008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4680012" y="4793032"/>
            <a:ext cx="72008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>
            <a:off x="4572000" y="4541004"/>
            <a:ext cx="777175" cy="56115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5400000">
            <a:off x="3275856" y="3352872"/>
            <a:ext cx="777175" cy="56115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6444208" y="2884820"/>
            <a:ext cx="2232248" cy="21242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16"/>
            <a:endParaRPr lang="en-US">
              <a:solidFill>
                <a:srgbClr val="FFFFFF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380312" y="3892932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16"/>
            <a:r>
              <a:rPr lang="en-US" b="1" dirty="0" smtClean="0">
                <a:solidFill>
                  <a:srgbClr val="0070C0"/>
                </a:solidFill>
              </a:rPr>
              <a:t>x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452320" y="3811632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16"/>
            <a:r>
              <a:rPr lang="en-US" b="1" dirty="0" smtClean="0">
                <a:solidFill>
                  <a:srgbClr val="0070C0"/>
                </a:solidFill>
              </a:rPr>
              <a:t>x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408204" y="3712912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16"/>
            <a:r>
              <a:rPr lang="en-US" b="1" dirty="0" smtClean="0">
                <a:solidFill>
                  <a:srgbClr val="0070C0"/>
                </a:solidFill>
              </a:rPr>
              <a:t>x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920372" y="4901044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16"/>
            <a:r>
              <a:rPr lang="en-US" b="1" dirty="0" smtClean="0">
                <a:solidFill>
                  <a:srgbClr val="0070C0"/>
                </a:solidFill>
              </a:rPr>
              <a:t>x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316416" y="4577008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16"/>
            <a:r>
              <a:rPr lang="en-US" b="1" dirty="0" smtClean="0">
                <a:solidFill>
                  <a:srgbClr val="0070C0"/>
                </a:solidFill>
              </a:rPr>
              <a:t>x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7380312" y="3784920"/>
            <a:ext cx="468052" cy="5040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16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5827693"/>
            <a:ext cx="86069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Now suppose those colors encode gradient directions…</a:t>
            </a:r>
            <a:endParaRPr lang="en-US" sz="2800" dirty="0"/>
          </a:p>
        </p:txBody>
      </p:sp>
      <p:sp>
        <p:nvSpPr>
          <p:cNvPr id="48" name="Rectangle 3"/>
          <p:cNvSpPr txBox="1">
            <a:spLocks noChangeArrowheads="1"/>
          </p:cNvSpPr>
          <p:nvPr/>
        </p:nvSpPr>
        <p:spPr bwMode="auto">
          <a:xfrm>
            <a:off x="457200" y="1219200"/>
            <a:ext cx="822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marL="342793" indent="-34279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19" indent="-28566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2646" indent="-228529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9702" indent="-228529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6760" indent="-228529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3818" indent="-22852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0876" indent="-22852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7934" indent="-22852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4991" indent="-22852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dirty="0" smtClean="0"/>
              <a:t>What if we want to detect arbitrary shapes?</a:t>
            </a:r>
          </a:p>
        </p:txBody>
      </p:sp>
      <p:sp>
        <p:nvSpPr>
          <p:cNvPr id="50" name="Oval 49"/>
          <p:cNvSpPr/>
          <p:nvPr/>
        </p:nvSpPr>
        <p:spPr>
          <a:xfrm rot="2659186">
            <a:off x="3715036" y="2989875"/>
            <a:ext cx="1197856" cy="174292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16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2057400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Intuition: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461050" y="4468996"/>
            <a:ext cx="1663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Ref. point</a:t>
            </a:r>
            <a:endParaRPr lang="en-US" i="1" dirty="0"/>
          </a:p>
        </p:txBody>
      </p:sp>
      <p:sp>
        <p:nvSpPr>
          <p:cNvPr id="51" name="TextBox 50"/>
          <p:cNvSpPr txBox="1"/>
          <p:nvPr/>
        </p:nvSpPr>
        <p:spPr>
          <a:xfrm>
            <a:off x="546651" y="3544669"/>
            <a:ext cx="1663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Displacement vectors</a:t>
            </a:r>
            <a:endParaRPr lang="en-US" i="1" dirty="0"/>
          </a:p>
        </p:txBody>
      </p:sp>
      <p:sp>
        <p:nvSpPr>
          <p:cNvPr id="47" name="TextBox 46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49" name="Slide Number Placeholder 4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4CAE69-3076-4B39-866B-3FD3C1A408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991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/>
      <p:bldP spid="38" grpId="0" animBg="1"/>
      <p:bldP spid="39" grpId="0"/>
      <p:bldP spid="40" grpId="0"/>
      <p:bldP spid="41" grpId="0"/>
      <p:bldP spid="42" grpId="0"/>
      <p:bldP spid="43" grpId="0"/>
      <p:bldP spid="46" grpId="0" animBg="1"/>
      <p:bldP spid="5" grpId="0"/>
      <p:bldP spid="50" grpId="0" animBg="1"/>
      <p:bldP spid="8" grpId="0"/>
      <p:bldP spid="9" grpId="0"/>
      <p:bldP spid="5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2544" y="1165194"/>
            <a:ext cx="8229600" cy="4525963"/>
          </a:xfrm>
        </p:spPr>
        <p:txBody>
          <a:bodyPr/>
          <a:lstStyle/>
          <a:p>
            <a:r>
              <a:rPr lang="en-US" sz="2800" dirty="0" smtClean="0"/>
              <a:t>Define a model shape by its boundary points and a reference point.</a:t>
            </a:r>
          </a:p>
        </p:txBody>
      </p:sp>
      <p:sp>
        <p:nvSpPr>
          <p:cNvPr id="341006" name="Text Box 14"/>
          <p:cNvSpPr txBox="1">
            <a:spLocks noChangeArrowheads="1"/>
          </p:cNvSpPr>
          <p:nvPr/>
        </p:nvSpPr>
        <p:spPr bwMode="auto">
          <a:xfrm>
            <a:off x="0" y="6550223"/>
            <a:ext cx="8991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[Dana H. Ballard, Generalizing the Hough Transform to Detect Arbitrary Shapes, 1980]</a:t>
            </a:r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811161" y="2044687"/>
            <a:ext cx="3124200" cy="2582863"/>
            <a:chOff x="2688" y="2064"/>
            <a:chExt cx="1968" cy="1627"/>
          </a:xfrm>
        </p:grpSpPr>
        <p:pic>
          <p:nvPicPr>
            <p:cNvPr id="4" name="Picture 3" descr="img007"/>
            <p:cNvPicPr>
              <a:picLocks noChangeAspect="1" noChangeArrowheads="1"/>
            </p:cNvPicPr>
            <p:nvPr/>
          </p:nvPicPr>
          <p:blipFill>
            <a:blip r:embed="rId3" cstate="print"/>
            <a:srcRect r="52724"/>
            <a:stretch>
              <a:fillRect/>
            </a:stretch>
          </p:blipFill>
          <p:spPr bwMode="auto">
            <a:xfrm>
              <a:off x="2688" y="2064"/>
              <a:ext cx="1968" cy="1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1011" name="Rectangle 19"/>
            <p:cNvSpPr>
              <a:spLocks noChangeArrowheads="1"/>
            </p:cNvSpPr>
            <p:nvPr/>
          </p:nvSpPr>
          <p:spPr bwMode="auto">
            <a:xfrm>
              <a:off x="2928" y="2208"/>
              <a:ext cx="1728" cy="1248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41019" name="Freeform 27"/>
            <p:cNvSpPr>
              <a:spLocks/>
            </p:cNvSpPr>
            <p:nvPr/>
          </p:nvSpPr>
          <p:spPr bwMode="auto">
            <a:xfrm>
              <a:off x="3120" y="2400"/>
              <a:ext cx="928" cy="952"/>
            </a:xfrm>
            <a:custGeom>
              <a:avLst/>
              <a:gdLst/>
              <a:ahLst/>
              <a:cxnLst>
                <a:cxn ang="0">
                  <a:pos x="16" y="352"/>
                </a:cxn>
                <a:cxn ang="0">
                  <a:pos x="112" y="112"/>
                </a:cxn>
                <a:cxn ang="0">
                  <a:pos x="304" y="208"/>
                </a:cxn>
                <a:cxn ang="0">
                  <a:pos x="544" y="16"/>
                </a:cxn>
                <a:cxn ang="0">
                  <a:pos x="880" y="304"/>
                </a:cxn>
                <a:cxn ang="0">
                  <a:pos x="832" y="544"/>
                </a:cxn>
                <a:cxn ang="0">
                  <a:pos x="880" y="832"/>
                </a:cxn>
                <a:cxn ang="0">
                  <a:pos x="640" y="928"/>
                </a:cxn>
                <a:cxn ang="0">
                  <a:pos x="304" y="928"/>
                </a:cxn>
                <a:cxn ang="0">
                  <a:pos x="256" y="784"/>
                </a:cxn>
                <a:cxn ang="0">
                  <a:pos x="64" y="688"/>
                </a:cxn>
                <a:cxn ang="0">
                  <a:pos x="16" y="592"/>
                </a:cxn>
                <a:cxn ang="0">
                  <a:pos x="16" y="352"/>
                </a:cxn>
              </a:cxnLst>
              <a:rect l="0" t="0" r="r" b="b"/>
              <a:pathLst>
                <a:path w="928" h="952">
                  <a:moveTo>
                    <a:pt x="16" y="352"/>
                  </a:moveTo>
                  <a:cubicBezTo>
                    <a:pt x="32" y="272"/>
                    <a:pt x="64" y="136"/>
                    <a:pt x="112" y="112"/>
                  </a:cubicBezTo>
                  <a:cubicBezTo>
                    <a:pt x="160" y="88"/>
                    <a:pt x="232" y="224"/>
                    <a:pt x="304" y="208"/>
                  </a:cubicBezTo>
                  <a:cubicBezTo>
                    <a:pt x="376" y="192"/>
                    <a:pt x="448" y="0"/>
                    <a:pt x="544" y="16"/>
                  </a:cubicBezTo>
                  <a:cubicBezTo>
                    <a:pt x="640" y="32"/>
                    <a:pt x="832" y="216"/>
                    <a:pt x="880" y="304"/>
                  </a:cubicBezTo>
                  <a:cubicBezTo>
                    <a:pt x="928" y="392"/>
                    <a:pt x="832" y="456"/>
                    <a:pt x="832" y="544"/>
                  </a:cubicBezTo>
                  <a:cubicBezTo>
                    <a:pt x="832" y="632"/>
                    <a:pt x="912" y="768"/>
                    <a:pt x="880" y="832"/>
                  </a:cubicBezTo>
                  <a:cubicBezTo>
                    <a:pt x="848" y="896"/>
                    <a:pt x="736" y="912"/>
                    <a:pt x="640" y="928"/>
                  </a:cubicBezTo>
                  <a:cubicBezTo>
                    <a:pt x="544" y="944"/>
                    <a:pt x="368" y="952"/>
                    <a:pt x="304" y="928"/>
                  </a:cubicBezTo>
                  <a:cubicBezTo>
                    <a:pt x="240" y="904"/>
                    <a:pt x="296" y="824"/>
                    <a:pt x="256" y="784"/>
                  </a:cubicBezTo>
                  <a:cubicBezTo>
                    <a:pt x="216" y="744"/>
                    <a:pt x="104" y="720"/>
                    <a:pt x="64" y="688"/>
                  </a:cubicBezTo>
                  <a:cubicBezTo>
                    <a:pt x="24" y="656"/>
                    <a:pt x="24" y="648"/>
                    <a:pt x="16" y="592"/>
                  </a:cubicBezTo>
                  <a:cubicBezTo>
                    <a:pt x="8" y="536"/>
                    <a:pt x="0" y="432"/>
                    <a:pt x="16" y="352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41014" name="Line 22"/>
            <p:cNvSpPr>
              <a:spLocks noChangeShapeType="1"/>
            </p:cNvSpPr>
            <p:nvPr/>
          </p:nvSpPr>
          <p:spPr bwMode="auto">
            <a:xfrm rot="2717577" flipV="1">
              <a:off x="3428" y="2928"/>
              <a:ext cx="0" cy="288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41015" name="Oval 23"/>
            <p:cNvSpPr>
              <a:spLocks noChangeArrowheads="1"/>
            </p:cNvSpPr>
            <p:nvPr/>
          </p:nvSpPr>
          <p:spPr bwMode="auto">
            <a:xfrm rot="2717577">
              <a:off x="3277" y="310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41016" name="Line 24"/>
            <p:cNvSpPr>
              <a:spLocks noChangeShapeType="1"/>
            </p:cNvSpPr>
            <p:nvPr/>
          </p:nvSpPr>
          <p:spPr bwMode="auto">
            <a:xfrm>
              <a:off x="2976" y="3161"/>
              <a:ext cx="7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41017" name="Rectangle 25"/>
            <p:cNvSpPr>
              <a:spLocks noChangeArrowheads="1"/>
            </p:cNvSpPr>
            <p:nvPr/>
          </p:nvSpPr>
          <p:spPr bwMode="auto">
            <a:xfrm>
              <a:off x="3336" y="3036"/>
              <a:ext cx="11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 i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41018" name="Text Box 26"/>
            <p:cNvSpPr txBox="1">
              <a:spLocks noChangeArrowheads="1"/>
            </p:cNvSpPr>
            <p:nvPr/>
          </p:nvSpPr>
          <p:spPr bwMode="auto">
            <a:xfrm>
              <a:off x="3516" y="2639"/>
              <a:ext cx="144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800" b="1" kern="1200" dirty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x</a:t>
              </a:r>
            </a:p>
          </p:txBody>
        </p:sp>
      </p:grpSp>
      <p:sp>
        <p:nvSpPr>
          <p:cNvPr id="341024" name="Text Box 32"/>
          <p:cNvSpPr txBox="1">
            <a:spLocks noChangeArrowheads="1"/>
          </p:cNvSpPr>
          <p:nvPr/>
        </p:nvSpPr>
        <p:spPr bwMode="auto">
          <a:xfrm>
            <a:off x="9856738" y="4175113"/>
            <a:ext cx="247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 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41028" name="Text Box 36"/>
          <p:cNvSpPr txBox="1">
            <a:spLocks noChangeArrowheads="1"/>
          </p:cNvSpPr>
          <p:nvPr/>
        </p:nvSpPr>
        <p:spPr bwMode="auto">
          <a:xfrm>
            <a:off x="2641603" y="1752600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41041" name="Text Box 49"/>
          <p:cNvSpPr txBox="1">
            <a:spLocks noChangeArrowheads="1"/>
          </p:cNvSpPr>
          <p:nvPr/>
        </p:nvSpPr>
        <p:spPr bwMode="auto">
          <a:xfrm>
            <a:off x="2243115" y="2882904"/>
            <a:ext cx="685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a</a:t>
            </a:r>
          </a:p>
        </p:txBody>
      </p:sp>
      <p:grpSp>
        <p:nvGrpSpPr>
          <p:cNvPr id="3" name="Group 43"/>
          <p:cNvGrpSpPr/>
          <p:nvPr/>
        </p:nvGrpSpPr>
        <p:grpSpPr>
          <a:xfrm>
            <a:off x="1496961" y="3592521"/>
            <a:ext cx="660468" cy="509566"/>
            <a:chOff x="5529213" y="4086234"/>
            <a:chExt cx="660468" cy="509566"/>
          </a:xfrm>
        </p:grpSpPr>
        <p:sp>
          <p:nvSpPr>
            <p:cNvPr id="341043" name="Text Box 51"/>
            <p:cNvSpPr txBox="1">
              <a:spLocks noChangeArrowheads="1"/>
            </p:cNvSpPr>
            <p:nvPr/>
          </p:nvSpPr>
          <p:spPr bwMode="auto">
            <a:xfrm>
              <a:off x="5529213" y="4291000"/>
              <a:ext cx="6096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1400" b="1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p</a:t>
              </a:r>
              <a:r>
                <a:rPr lang="en-US" sz="1400" b="1" kern="1200" baseline="-250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41" name="Rectangle 12"/>
            <p:cNvSpPr>
              <a:spLocks noChangeArrowheads="1"/>
            </p:cNvSpPr>
            <p:nvPr/>
          </p:nvSpPr>
          <p:spPr bwMode="auto">
            <a:xfrm>
              <a:off x="5922981" y="4086234"/>
              <a:ext cx="2667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l-GR" sz="1200" i="1" kern="1200" dirty="0">
                  <a:solidFill>
                    <a:srgbClr val="00B050"/>
                  </a:solidFill>
                  <a:latin typeface="Arial" charset="0"/>
                  <a:ea typeface="+mn-ea"/>
                  <a:cs typeface="+mn-cs"/>
                </a:rPr>
                <a:t>θ</a:t>
              </a:r>
              <a:endParaRPr lang="en-US" sz="1200" i="1" kern="1200" dirty="0">
                <a:solidFill>
                  <a:srgbClr val="00B050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5" name="Group 42"/>
          <p:cNvGrpSpPr/>
          <p:nvPr/>
        </p:nvGrpSpPr>
        <p:grpSpPr>
          <a:xfrm>
            <a:off x="2328885" y="3665547"/>
            <a:ext cx="1225476" cy="436540"/>
            <a:chOff x="6361137" y="4159260"/>
            <a:chExt cx="1225476" cy="436540"/>
          </a:xfrm>
        </p:grpSpPr>
        <p:sp>
          <p:nvSpPr>
            <p:cNvPr id="341034" name="Line 42"/>
            <p:cNvSpPr>
              <a:spLocks noChangeShapeType="1"/>
            </p:cNvSpPr>
            <p:nvPr/>
          </p:nvSpPr>
          <p:spPr bwMode="auto">
            <a:xfrm rot="17646248" flipV="1">
              <a:off x="6722934" y="4097479"/>
              <a:ext cx="0" cy="457200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41035" name="Oval 43"/>
            <p:cNvSpPr>
              <a:spLocks noChangeArrowheads="1"/>
            </p:cNvSpPr>
            <p:nvPr/>
          </p:nvSpPr>
          <p:spPr bwMode="auto">
            <a:xfrm rot="17646248">
              <a:off x="6855322" y="4344407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41044" name="Text Box 52"/>
            <p:cNvSpPr txBox="1">
              <a:spLocks noChangeArrowheads="1"/>
            </p:cNvSpPr>
            <p:nvPr/>
          </p:nvSpPr>
          <p:spPr bwMode="auto">
            <a:xfrm>
              <a:off x="6977013" y="4291000"/>
              <a:ext cx="6096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1400" b="1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p</a:t>
              </a:r>
              <a:r>
                <a:rPr lang="en-US" sz="1400" b="1" kern="1200" baseline="-250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40" name="Line 11"/>
            <p:cNvSpPr>
              <a:spLocks noChangeShapeType="1"/>
            </p:cNvSpPr>
            <p:nvPr/>
          </p:nvSpPr>
          <p:spPr bwMode="auto">
            <a:xfrm>
              <a:off x="6361137" y="4414851"/>
              <a:ext cx="1143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2" name="Rectangle 12"/>
            <p:cNvSpPr>
              <a:spLocks noChangeArrowheads="1"/>
            </p:cNvSpPr>
            <p:nvPr/>
          </p:nvSpPr>
          <p:spPr bwMode="auto">
            <a:xfrm>
              <a:off x="6908832" y="4159260"/>
              <a:ext cx="2667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l-GR" sz="1200" i="1" kern="1200" dirty="0">
                  <a:solidFill>
                    <a:srgbClr val="7030A0"/>
                  </a:solidFill>
                  <a:latin typeface="Arial" charset="0"/>
                  <a:ea typeface="+mn-ea"/>
                  <a:cs typeface="+mn-cs"/>
                </a:rPr>
                <a:t>θ</a:t>
              </a:r>
              <a:endParaRPr lang="en-US" sz="1200" i="1" kern="1200" dirty="0">
                <a:solidFill>
                  <a:srgbClr val="7030A0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4800600" y="2911257"/>
            <a:ext cx="398457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800" kern="1200" dirty="0">
                <a:solidFill>
                  <a:srgbClr val="000000"/>
                </a:solidFill>
                <a:latin typeface="Arial"/>
                <a:ea typeface="+mn-ea"/>
              </a:rPr>
              <a:t>At each boundary point, compute displacement vector: </a:t>
            </a:r>
            <a:r>
              <a:rPr lang="en-US" sz="2800" b="1" kern="1200" dirty="0">
                <a:solidFill>
                  <a:srgbClr val="FF0000"/>
                </a:solidFill>
                <a:latin typeface="Arial"/>
                <a:ea typeface="+mn-ea"/>
              </a:rPr>
              <a:t>r</a:t>
            </a:r>
            <a:r>
              <a:rPr lang="en-US" sz="2800" b="1" kern="1200" dirty="0">
                <a:solidFill>
                  <a:srgbClr val="000000"/>
                </a:solidFill>
                <a:latin typeface="Arial"/>
                <a:ea typeface="+mn-ea"/>
              </a:rPr>
              <a:t> = a – p</a:t>
            </a:r>
            <a:r>
              <a:rPr lang="en-US" sz="2800" b="1" kern="1200" baseline="-25000" dirty="0">
                <a:solidFill>
                  <a:srgbClr val="000000"/>
                </a:solidFill>
                <a:latin typeface="Arial"/>
                <a:ea typeface="+mn-ea"/>
              </a:rPr>
              <a:t>i</a:t>
            </a:r>
            <a:r>
              <a:rPr lang="en-US" sz="2800" kern="1200" dirty="0">
                <a:solidFill>
                  <a:srgbClr val="000000"/>
                </a:solidFill>
                <a:latin typeface="Arial"/>
                <a:ea typeface="+mn-ea"/>
              </a:rPr>
              <a:t>.</a:t>
            </a:r>
          </a:p>
          <a:p>
            <a:pPr algn="l" rtl="0"/>
            <a:endParaRPr lang="en-US" sz="2800" kern="1200" dirty="0">
              <a:solidFill>
                <a:srgbClr val="000000"/>
              </a:solidFill>
              <a:latin typeface="Arial"/>
              <a:ea typeface="+mn-ea"/>
            </a:endParaRPr>
          </a:p>
          <a:p>
            <a:pPr algn="l" rtl="0"/>
            <a:r>
              <a:rPr lang="en-US" sz="2800" dirty="0">
                <a:solidFill>
                  <a:srgbClr val="000000"/>
                </a:solidFill>
                <a:latin typeface="Arial"/>
              </a:rPr>
              <a:t>S</a:t>
            </a:r>
            <a:r>
              <a:rPr lang="en-US" sz="2800" kern="1200" dirty="0" smtClean="0">
                <a:solidFill>
                  <a:srgbClr val="000000"/>
                </a:solidFill>
                <a:latin typeface="Arial"/>
                <a:ea typeface="+mn-ea"/>
              </a:rPr>
              <a:t>tore </a:t>
            </a:r>
            <a:r>
              <a:rPr lang="en-US" sz="2800" kern="1200" dirty="0">
                <a:solidFill>
                  <a:srgbClr val="000000"/>
                </a:solidFill>
                <a:latin typeface="Arial"/>
                <a:ea typeface="+mn-ea"/>
              </a:rPr>
              <a:t>these vectors in a table indexed by gradient orientation </a:t>
            </a:r>
            <a:r>
              <a:rPr lang="el-GR" sz="28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θ</a:t>
            </a:r>
            <a:r>
              <a:rPr lang="en-US" sz="28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lang="en-US" sz="1050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cxnSp>
        <p:nvCxnSpPr>
          <p:cNvPr id="47" name="Straight Arrow Connector 46"/>
          <p:cNvCxnSpPr>
            <a:endCxn id="341041" idx="1"/>
          </p:cNvCxnSpPr>
          <p:nvPr/>
        </p:nvCxnSpPr>
        <p:spPr bwMode="auto">
          <a:xfrm rot="5400000" flipH="1" flipV="1">
            <a:off x="1659303" y="3211919"/>
            <a:ext cx="729470" cy="43815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Straight Arrow Connector 47"/>
          <p:cNvCxnSpPr>
            <a:endCxn id="341041" idx="1"/>
          </p:cNvCxnSpPr>
          <p:nvPr/>
        </p:nvCxnSpPr>
        <p:spPr bwMode="auto">
          <a:xfrm rot="16200000" flipV="1">
            <a:off x="2152230" y="3157146"/>
            <a:ext cx="839009" cy="65723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Title 1"/>
          <p:cNvSpPr txBox="1"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800" smtClean="0"/>
              <a:t>Generalized Hough Transform</a:t>
            </a:r>
            <a:endParaRPr lang="en-US" sz="3800" dirty="0"/>
          </a:p>
        </p:txBody>
      </p:sp>
      <p:sp>
        <p:nvSpPr>
          <p:cNvPr id="7" name="TextBox 6"/>
          <p:cNvSpPr txBox="1"/>
          <p:nvPr/>
        </p:nvSpPr>
        <p:spPr>
          <a:xfrm>
            <a:off x="4800600" y="22098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Offline procedure: </a:t>
            </a:r>
            <a:endParaRPr lang="en-US" sz="2800" b="1" u="sng" dirty="0"/>
          </a:p>
        </p:txBody>
      </p:sp>
      <p:sp>
        <p:nvSpPr>
          <p:cNvPr id="33" name="TextBox 32"/>
          <p:cNvSpPr txBox="1"/>
          <p:nvPr/>
        </p:nvSpPr>
        <p:spPr>
          <a:xfrm>
            <a:off x="1219200" y="43926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Model shape</a:t>
            </a:r>
            <a:endParaRPr lang="en-US" dirty="0"/>
          </a:p>
        </p:txBody>
      </p:sp>
      <p:grpSp>
        <p:nvGrpSpPr>
          <p:cNvPr id="66" name="Group 65"/>
          <p:cNvGrpSpPr/>
          <p:nvPr/>
        </p:nvGrpSpPr>
        <p:grpSpPr>
          <a:xfrm>
            <a:off x="1295400" y="4800600"/>
            <a:ext cx="2514600" cy="1676400"/>
            <a:chOff x="1066800" y="4800600"/>
            <a:chExt cx="2514600" cy="1676400"/>
          </a:xfrm>
        </p:grpSpPr>
        <p:sp>
          <p:nvSpPr>
            <p:cNvPr id="43" name="Rectangle 12"/>
            <p:cNvSpPr>
              <a:spLocks noChangeArrowheads="1"/>
            </p:cNvSpPr>
            <p:nvPr/>
          </p:nvSpPr>
          <p:spPr bwMode="auto">
            <a:xfrm>
              <a:off x="1371601" y="5029199"/>
              <a:ext cx="32412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l-GR" sz="2000" i="1" kern="1200" dirty="0">
                  <a:solidFill>
                    <a:srgbClr val="00B050"/>
                  </a:solidFill>
                  <a:latin typeface="Arial" charset="0"/>
                  <a:ea typeface="+mn-ea"/>
                  <a:cs typeface="+mn-cs"/>
                </a:rPr>
                <a:t>θ</a:t>
              </a:r>
              <a:endParaRPr lang="en-US" sz="2000" i="1" kern="1200" dirty="0">
                <a:solidFill>
                  <a:srgbClr val="00B05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4" name="Line 22"/>
            <p:cNvSpPr>
              <a:spLocks noChangeShapeType="1"/>
            </p:cNvSpPr>
            <p:nvPr/>
          </p:nvSpPr>
          <p:spPr bwMode="auto">
            <a:xfrm rot="2717577" flipV="1">
              <a:off x="1457868" y="4885217"/>
              <a:ext cx="0" cy="457200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46" name="Straight Arrow Connector 45"/>
            <p:cNvCxnSpPr/>
            <p:nvPr/>
          </p:nvCxnSpPr>
          <p:spPr bwMode="auto">
            <a:xfrm rot="5400000" flipH="1" flipV="1">
              <a:off x="2209801" y="4952999"/>
              <a:ext cx="457200" cy="30480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9" name="Line 42"/>
            <p:cNvSpPr>
              <a:spLocks noChangeShapeType="1"/>
            </p:cNvSpPr>
            <p:nvPr/>
          </p:nvSpPr>
          <p:spPr bwMode="auto">
            <a:xfrm rot="17646248" flipV="1">
              <a:off x="1351667" y="5503560"/>
              <a:ext cx="0" cy="457200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0" name="Rectangle 12"/>
            <p:cNvSpPr>
              <a:spLocks noChangeArrowheads="1"/>
            </p:cNvSpPr>
            <p:nvPr/>
          </p:nvSpPr>
          <p:spPr bwMode="auto">
            <a:xfrm>
              <a:off x="1537565" y="5565341"/>
              <a:ext cx="32412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l-GR" sz="2000" i="1" kern="1200" dirty="0">
                  <a:solidFill>
                    <a:srgbClr val="7030A0"/>
                  </a:solidFill>
                  <a:latin typeface="Arial" charset="0"/>
                  <a:ea typeface="+mn-ea"/>
                  <a:cs typeface="+mn-cs"/>
                </a:rPr>
                <a:t>θ</a:t>
              </a:r>
              <a:endParaRPr lang="en-US" sz="2000" i="1" kern="1200" dirty="0">
                <a:solidFill>
                  <a:srgbClr val="7030A0"/>
                </a:solidFill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51" name="Straight Arrow Connector 50"/>
            <p:cNvCxnSpPr/>
            <p:nvPr/>
          </p:nvCxnSpPr>
          <p:spPr bwMode="auto">
            <a:xfrm rot="16200000" flipV="1">
              <a:off x="2286000" y="5562600"/>
              <a:ext cx="533400" cy="3810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2" name="Rectangle 51"/>
            <p:cNvSpPr/>
            <p:nvPr/>
          </p:nvSpPr>
          <p:spPr bwMode="auto">
            <a:xfrm>
              <a:off x="1066800" y="4800600"/>
              <a:ext cx="2514600" cy="6096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1066800" y="5410200"/>
              <a:ext cx="2514600" cy="6096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60" name="Straight Connector 59"/>
            <p:cNvCxnSpPr/>
            <p:nvPr/>
          </p:nvCxnSpPr>
          <p:spPr bwMode="auto">
            <a:xfrm rot="5400000">
              <a:off x="1066800" y="5638800"/>
              <a:ext cx="1676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1" name="TextBox 60"/>
            <p:cNvSpPr txBox="1"/>
            <p:nvPr/>
          </p:nvSpPr>
          <p:spPr>
            <a:xfrm rot="5400000">
              <a:off x="1289566" y="6025634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1066800" y="6019800"/>
              <a:ext cx="2514600" cy="457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743200" y="50292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743200" y="5562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55" name="Slide Number Placeholder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B6C3202-6032-4398-816A-8AC20E230ECE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41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007"/>
          <p:cNvPicPr>
            <a:picLocks noChangeAspect="1" noChangeArrowheads="1"/>
          </p:cNvPicPr>
          <p:nvPr/>
        </p:nvPicPr>
        <p:blipFill>
          <a:blip r:embed="rId3" cstate="print"/>
          <a:srcRect r="52724"/>
          <a:stretch>
            <a:fillRect/>
          </a:stretch>
        </p:blipFill>
        <p:spPr bwMode="auto">
          <a:xfrm>
            <a:off x="5410200" y="1828800"/>
            <a:ext cx="3124200" cy="258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1011" name="Rectangle 19"/>
          <p:cNvSpPr>
            <a:spLocks noChangeArrowheads="1"/>
          </p:cNvSpPr>
          <p:nvPr/>
        </p:nvSpPr>
        <p:spPr bwMode="auto">
          <a:xfrm>
            <a:off x="5791200" y="2057400"/>
            <a:ext cx="2743200" cy="19812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41019" name="Freeform 27"/>
          <p:cNvSpPr>
            <a:spLocks/>
          </p:cNvSpPr>
          <p:nvPr/>
        </p:nvSpPr>
        <p:spPr bwMode="auto">
          <a:xfrm>
            <a:off x="6990680" y="2095871"/>
            <a:ext cx="1473200" cy="1511300"/>
          </a:xfrm>
          <a:custGeom>
            <a:avLst/>
            <a:gdLst/>
            <a:ahLst/>
            <a:cxnLst>
              <a:cxn ang="0">
                <a:pos x="16" y="352"/>
              </a:cxn>
              <a:cxn ang="0">
                <a:pos x="112" y="112"/>
              </a:cxn>
              <a:cxn ang="0">
                <a:pos x="304" y="208"/>
              </a:cxn>
              <a:cxn ang="0">
                <a:pos x="544" y="16"/>
              </a:cxn>
              <a:cxn ang="0">
                <a:pos x="880" y="304"/>
              </a:cxn>
              <a:cxn ang="0">
                <a:pos x="832" y="544"/>
              </a:cxn>
              <a:cxn ang="0">
                <a:pos x="880" y="832"/>
              </a:cxn>
              <a:cxn ang="0">
                <a:pos x="640" y="928"/>
              </a:cxn>
              <a:cxn ang="0">
                <a:pos x="304" y="928"/>
              </a:cxn>
              <a:cxn ang="0">
                <a:pos x="256" y="784"/>
              </a:cxn>
              <a:cxn ang="0">
                <a:pos x="64" y="688"/>
              </a:cxn>
              <a:cxn ang="0">
                <a:pos x="16" y="592"/>
              </a:cxn>
              <a:cxn ang="0">
                <a:pos x="16" y="352"/>
              </a:cxn>
            </a:cxnLst>
            <a:rect l="0" t="0" r="r" b="b"/>
            <a:pathLst>
              <a:path w="928" h="952">
                <a:moveTo>
                  <a:pt x="16" y="352"/>
                </a:moveTo>
                <a:cubicBezTo>
                  <a:pt x="32" y="272"/>
                  <a:pt x="64" y="136"/>
                  <a:pt x="112" y="112"/>
                </a:cubicBezTo>
                <a:cubicBezTo>
                  <a:pt x="160" y="88"/>
                  <a:pt x="232" y="224"/>
                  <a:pt x="304" y="208"/>
                </a:cubicBezTo>
                <a:cubicBezTo>
                  <a:pt x="376" y="192"/>
                  <a:pt x="448" y="0"/>
                  <a:pt x="544" y="16"/>
                </a:cubicBezTo>
                <a:cubicBezTo>
                  <a:pt x="640" y="32"/>
                  <a:pt x="832" y="216"/>
                  <a:pt x="880" y="304"/>
                </a:cubicBezTo>
                <a:cubicBezTo>
                  <a:pt x="928" y="392"/>
                  <a:pt x="832" y="456"/>
                  <a:pt x="832" y="544"/>
                </a:cubicBezTo>
                <a:cubicBezTo>
                  <a:pt x="832" y="632"/>
                  <a:pt x="912" y="768"/>
                  <a:pt x="880" y="832"/>
                </a:cubicBezTo>
                <a:cubicBezTo>
                  <a:pt x="848" y="896"/>
                  <a:pt x="736" y="912"/>
                  <a:pt x="640" y="928"/>
                </a:cubicBezTo>
                <a:cubicBezTo>
                  <a:pt x="544" y="944"/>
                  <a:pt x="368" y="952"/>
                  <a:pt x="304" y="928"/>
                </a:cubicBezTo>
                <a:cubicBezTo>
                  <a:pt x="240" y="904"/>
                  <a:pt x="296" y="824"/>
                  <a:pt x="256" y="784"/>
                </a:cubicBezTo>
                <a:cubicBezTo>
                  <a:pt x="216" y="744"/>
                  <a:pt x="104" y="720"/>
                  <a:pt x="64" y="688"/>
                </a:cubicBezTo>
                <a:cubicBezTo>
                  <a:pt x="24" y="656"/>
                  <a:pt x="24" y="648"/>
                  <a:pt x="16" y="592"/>
                </a:cubicBezTo>
                <a:cubicBezTo>
                  <a:pt x="8" y="536"/>
                  <a:pt x="0" y="432"/>
                  <a:pt x="16" y="352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tx1"/>
            </a:solidFill>
            <a:prstDash val="sysDash"/>
            <a:round/>
            <a:headEnd/>
            <a:tailEnd/>
          </a:ln>
          <a:effectLst/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41017" name="Rectangle 25"/>
          <p:cNvSpPr>
            <a:spLocks noChangeArrowheads="1"/>
          </p:cNvSpPr>
          <p:nvPr/>
        </p:nvSpPr>
        <p:spPr bwMode="auto">
          <a:xfrm>
            <a:off x="7333580" y="3105521"/>
            <a:ext cx="184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i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41024" name="Text Box 32"/>
          <p:cNvSpPr txBox="1">
            <a:spLocks noChangeArrowheads="1"/>
          </p:cNvSpPr>
          <p:nvPr/>
        </p:nvSpPr>
        <p:spPr bwMode="auto">
          <a:xfrm>
            <a:off x="8255868" y="3270621"/>
            <a:ext cx="247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 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41028" name="Text Box 36"/>
          <p:cNvSpPr txBox="1">
            <a:spLocks noChangeArrowheads="1"/>
          </p:cNvSpPr>
          <p:nvPr/>
        </p:nvSpPr>
        <p:spPr bwMode="auto">
          <a:xfrm>
            <a:off x="2821042" y="17018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41043" name="Text Box 51"/>
          <p:cNvSpPr txBox="1">
            <a:spLocks noChangeArrowheads="1"/>
          </p:cNvSpPr>
          <p:nvPr/>
        </p:nvSpPr>
        <p:spPr bwMode="auto">
          <a:xfrm>
            <a:off x="6990680" y="3288096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p</a:t>
            </a:r>
            <a:r>
              <a:rPr lang="en-US" sz="1400" b="1" kern="1200" baseline="-250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1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7239917" y="3083330"/>
            <a:ext cx="468313" cy="282541"/>
            <a:chOff x="7259637" y="4200559"/>
            <a:chExt cx="468313" cy="282541"/>
          </a:xfrm>
        </p:grpSpPr>
        <p:sp>
          <p:nvSpPr>
            <p:cNvPr id="341014" name="Line 22"/>
            <p:cNvSpPr>
              <a:spLocks noChangeShapeType="1"/>
            </p:cNvSpPr>
            <p:nvPr/>
          </p:nvSpPr>
          <p:spPr bwMode="auto">
            <a:xfrm rot="2717577" flipV="1">
              <a:off x="7499350" y="4051300"/>
              <a:ext cx="0" cy="457200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41015" name="Oval 23"/>
            <p:cNvSpPr>
              <a:spLocks noChangeArrowheads="1"/>
            </p:cNvSpPr>
            <p:nvPr/>
          </p:nvSpPr>
          <p:spPr bwMode="auto">
            <a:xfrm rot="2717577">
              <a:off x="7259637" y="43307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1" name="Rectangle 12"/>
            <p:cNvSpPr>
              <a:spLocks noChangeArrowheads="1"/>
            </p:cNvSpPr>
            <p:nvPr/>
          </p:nvSpPr>
          <p:spPr bwMode="auto">
            <a:xfrm>
              <a:off x="7404168" y="4200559"/>
              <a:ext cx="2667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l-GR" sz="1200" i="1" kern="1200" dirty="0">
                  <a:solidFill>
                    <a:srgbClr val="00B050"/>
                  </a:solidFill>
                  <a:latin typeface="Arial" charset="0"/>
                  <a:ea typeface="+mn-ea"/>
                  <a:cs typeface="+mn-cs"/>
                </a:rPr>
                <a:t>θ</a:t>
              </a:r>
              <a:endParaRPr lang="en-US" sz="1200" i="1" kern="1200" dirty="0">
                <a:solidFill>
                  <a:srgbClr val="00B050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7955801" y="3156356"/>
            <a:ext cx="681198" cy="337547"/>
            <a:chOff x="7975521" y="4273585"/>
            <a:chExt cx="681198" cy="337547"/>
          </a:xfrm>
        </p:grpSpPr>
        <p:sp>
          <p:nvSpPr>
            <p:cNvPr id="341034" name="Line 42"/>
            <p:cNvSpPr>
              <a:spLocks noChangeShapeType="1"/>
            </p:cNvSpPr>
            <p:nvPr/>
          </p:nvSpPr>
          <p:spPr bwMode="auto">
            <a:xfrm rot="17646248" flipV="1">
              <a:off x="8204121" y="4211804"/>
              <a:ext cx="0" cy="457200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41035" name="Oval 43"/>
            <p:cNvSpPr>
              <a:spLocks noChangeArrowheads="1"/>
            </p:cNvSpPr>
            <p:nvPr/>
          </p:nvSpPr>
          <p:spPr bwMode="auto">
            <a:xfrm rot="17646248">
              <a:off x="8336509" y="4458732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2" name="Rectangle 12"/>
            <p:cNvSpPr>
              <a:spLocks noChangeArrowheads="1"/>
            </p:cNvSpPr>
            <p:nvPr/>
          </p:nvSpPr>
          <p:spPr bwMode="auto">
            <a:xfrm>
              <a:off x="8390019" y="4273585"/>
              <a:ext cx="2667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l-GR" sz="1200" i="1" kern="1200" dirty="0">
                  <a:solidFill>
                    <a:srgbClr val="7030A0"/>
                  </a:solidFill>
                  <a:latin typeface="Arial" charset="0"/>
                  <a:ea typeface="+mn-ea"/>
                  <a:cs typeface="+mn-cs"/>
                </a:rPr>
                <a:t>θ</a:t>
              </a:r>
              <a:endParaRPr lang="en-US" sz="1200" i="1" kern="1200" dirty="0">
                <a:solidFill>
                  <a:srgbClr val="7030A0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685800" y="2010454"/>
            <a:ext cx="4495800" cy="2332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45000"/>
              </a:spcBef>
            </a:pPr>
            <a:r>
              <a:rPr lang="en-US" sz="2800" dirty="0"/>
              <a:t>For each edge point:</a:t>
            </a:r>
          </a:p>
          <a:p>
            <a:pPr marL="342900" indent="-342900">
              <a:spcBef>
                <a:spcPct val="45000"/>
              </a:spcBef>
              <a:buFont typeface="Arial" pitchFamily="34" charset="0"/>
              <a:buChar char="•"/>
            </a:pPr>
            <a:r>
              <a:rPr lang="en-US" sz="2400" dirty="0"/>
              <a:t>Use its gradient orientation </a:t>
            </a:r>
            <a:r>
              <a:rPr lang="el-GR" sz="2400" i="1" dirty="0"/>
              <a:t>θ</a:t>
            </a:r>
            <a:r>
              <a:rPr lang="en-US" sz="2400" dirty="0"/>
              <a:t> to index into stored table </a:t>
            </a:r>
          </a:p>
          <a:p>
            <a:pPr marL="342900" indent="-342900">
              <a:spcBef>
                <a:spcPct val="45000"/>
              </a:spcBef>
              <a:buFont typeface="Arial" pitchFamily="34" charset="0"/>
              <a:buChar char="•"/>
            </a:pPr>
            <a:r>
              <a:rPr lang="en-US" sz="2400" dirty="0"/>
              <a:t>Use retrieved </a:t>
            </a:r>
            <a:r>
              <a:rPr lang="en-US" sz="2400" b="1" dirty="0"/>
              <a:t>r</a:t>
            </a:r>
            <a:r>
              <a:rPr lang="en-US" sz="2400" dirty="0"/>
              <a:t> vectors to vote for </a:t>
            </a:r>
            <a:r>
              <a:rPr lang="en-US" sz="2400" dirty="0" smtClean="0"/>
              <a:t>reference point</a:t>
            </a:r>
            <a:endParaRPr lang="en-US" sz="2400" dirty="0"/>
          </a:p>
        </p:txBody>
      </p:sp>
      <p:cxnSp>
        <p:nvCxnSpPr>
          <p:cNvPr id="47" name="Straight Arrow Connector 46"/>
          <p:cNvCxnSpPr/>
          <p:nvPr/>
        </p:nvCxnSpPr>
        <p:spPr bwMode="auto">
          <a:xfrm rot="5400000" flipH="1" flipV="1">
            <a:off x="7153022" y="2702728"/>
            <a:ext cx="729470" cy="43815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Straight Arrow Connector 47"/>
          <p:cNvCxnSpPr/>
          <p:nvPr/>
        </p:nvCxnSpPr>
        <p:spPr bwMode="auto">
          <a:xfrm rot="16200000" flipV="1">
            <a:off x="7645949" y="2647955"/>
            <a:ext cx="839009" cy="65723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Title 1"/>
          <p:cNvSpPr txBox="1"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800" dirty="0" smtClean="0"/>
              <a:t>Generalized Hough Transform</a:t>
            </a:r>
            <a:endParaRPr lang="en-US" sz="3800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1385197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Detection procedure: </a:t>
            </a:r>
            <a:endParaRPr lang="en-US" sz="2800" b="1" u="sng" dirty="0"/>
          </a:p>
        </p:txBody>
      </p: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685800" y="6367046"/>
            <a:ext cx="8458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 i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Assuming translation is the only transformation here, i.e., orientation and scale are fixed.</a:t>
            </a:r>
          </a:p>
        </p:txBody>
      </p:sp>
      <p:sp>
        <p:nvSpPr>
          <p:cNvPr id="33" name="Freeform 27"/>
          <p:cNvSpPr>
            <a:spLocks/>
          </p:cNvSpPr>
          <p:nvPr/>
        </p:nvSpPr>
        <p:spPr bwMode="auto">
          <a:xfrm>
            <a:off x="5923880" y="2451458"/>
            <a:ext cx="1473200" cy="1511300"/>
          </a:xfrm>
          <a:custGeom>
            <a:avLst/>
            <a:gdLst/>
            <a:ahLst/>
            <a:cxnLst>
              <a:cxn ang="0">
                <a:pos x="16" y="352"/>
              </a:cxn>
              <a:cxn ang="0">
                <a:pos x="112" y="112"/>
              </a:cxn>
              <a:cxn ang="0">
                <a:pos x="304" y="208"/>
              </a:cxn>
              <a:cxn ang="0">
                <a:pos x="544" y="16"/>
              </a:cxn>
              <a:cxn ang="0">
                <a:pos x="880" y="304"/>
              </a:cxn>
              <a:cxn ang="0">
                <a:pos x="832" y="544"/>
              </a:cxn>
              <a:cxn ang="0">
                <a:pos x="880" y="832"/>
              </a:cxn>
              <a:cxn ang="0">
                <a:pos x="640" y="928"/>
              </a:cxn>
              <a:cxn ang="0">
                <a:pos x="304" y="928"/>
              </a:cxn>
              <a:cxn ang="0">
                <a:pos x="256" y="784"/>
              </a:cxn>
              <a:cxn ang="0">
                <a:pos x="64" y="688"/>
              </a:cxn>
              <a:cxn ang="0">
                <a:pos x="16" y="592"/>
              </a:cxn>
              <a:cxn ang="0">
                <a:pos x="16" y="352"/>
              </a:cxn>
            </a:cxnLst>
            <a:rect l="0" t="0" r="r" b="b"/>
            <a:pathLst>
              <a:path w="928" h="952">
                <a:moveTo>
                  <a:pt x="16" y="352"/>
                </a:moveTo>
                <a:cubicBezTo>
                  <a:pt x="32" y="272"/>
                  <a:pt x="64" y="136"/>
                  <a:pt x="112" y="112"/>
                </a:cubicBezTo>
                <a:cubicBezTo>
                  <a:pt x="160" y="88"/>
                  <a:pt x="232" y="224"/>
                  <a:pt x="304" y="208"/>
                </a:cubicBezTo>
                <a:cubicBezTo>
                  <a:pt x="376" y="192"/>
                  <a:pt x="448" y="0"/>
                  <a:pt x="544" y="16"/>
                </a:cubicBezTo>
                <a:cubicBezTo>
                  <a:pt x="640" y="32"/>
                  <a:pt x="832" y="216"/>
                  <a:pt x="880" y="304"/>
                </a:cubicBezTo>
                <a:cubicBezTo>
                  <a:pt x="928" y="392"/>
                  <a:pt x="832" y="456"/>
                  <a:pt x="832" y="544"/>
                </a:cubicBezTo>
                <a:cubicBezTo>
                  <a:pt x="832" y="632"/>
                  <a:pt x="912" y="768"/>
                  <a:pt x="880" y="832"/>
                </a:cubicBezTo>
                <a:cubicBezTo>
                  <a:pt x="848" y="896"/>
                  <a:pt x="736" y="912"/>
                  <a:pt x="640" y="928"/>
                </a:cubicBezTo>
                <a:cubicBezTo>
                  <a:pt x="544" y="944"/>
                  <a:pt x="368" y="952"/>
                  <a:pt x="304" y="928"/>
                </a:cubicBezTo>
                <a:cubicBezTo>
                  <a:pt x="240" y="904"/>
                  <a:pt x="296" y="824"/>
                  <a:pt x="256" y="784"/>
                </a:cubicBezTo>
                <a:cubicBezTo>
                  <a:pt x="216" y="744"/>
                  <a:pt x="104" y="720"/>
                  <a:pt x="64" y="688"/>
                </a:cubicBezTo>
                <a:cubicBezTo>
                  <a:pt x="24" y="656"/>
                  <a:pt x="24" y="648"/>
                  <a:pt x="16" y="592"/>
                </a:cubicBezTo>
                <a:cubicBezTo>
                  <a:pt x="8" y="536"/>
                  <a:pt x="0" y="432"/>
                  <a:pt x="16" y="352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tx1"/>
            </a:solidFill>
            <a:prstDash val="sysDash"/>
            <a:round/>
            <a:headEnd/>
            <a:tailEnd/>
          </a:ln>
          <a:effectLst/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7" name="Rectangle 25"/>
          <p:cNvSpPr>
            <a:spLocks noChangeArrowheads="1"/>
          </p:cNvSpPr>
          <p:nvPr/>
        </p:nvSpPr>
        <p:spPr bwMode="auto">
          <a:xfrm>
            <a:off x="6266780" y="3461108"/>
            <a:ext cx="184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i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8" name="Text Box 26"/>
          <p:cNvSpPr txBox="1">
            <a:spLocks noChangeArrowheads="1"/>
          </p:cNvSpPr>
          <p:nvPr/>
        </p:nvSpPr>
        <p:spPr bwMode="auto">
          <a:xfrm>
            <a:off x="6629400" y="1828800"/>
            <a:ext cx="228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 kern="1200" dirty="0">
                <a:solidFill>
                  <a:srgbClr val="0070C0"/>
                </a:solidFill>
                <a:latin typeface="Arial" charset="0"/>
                <a:ea typeface="+mn-ea"/>
                <a:cs typeface="+mn-cs"/>
              </a:rPr>
              <a:t>x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6173117" y="3438917"/>
            <a:ext cx="468313" cy="282541"/>
            <a:chOff x="6192837" y="4556146"/>
            <a:chExt cx="468313" cy="282541"/>
          </a:xfrm>
        </p:grpSpPr>
        <p:sp>
          <p:nvSpPr>
            <p:cNvPr id="34" name="Line 22"/>
            <p:cNvSpPr>
              <a:spLocks noChangeShapeType="1"/>
            </p:cNvSpPr>
            <p:nvPr/>
          </p:nvSpPr>
          <p:spPr bwMode="auto">
            <a:xfrm rot="2717577" flipV="1">
              <a:off x="6432550" y="4406887"/>
              <a:ext cx="0" cy="457200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5" name="Oval 23"/>
            <p:cNvSpPr>
              <a:spLocks noChangeArrowheads="1"/>
            </p:cNvSpPr>
            <p:nvPr/>
          </p:nvSpPr>
          <p:spPr bwMode="auto">
            <a:xfrm rot="2717577">
              <a:off x="6192837" y="4686287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6" name="Rectangle 12"/>
            <p:cNvSpPr>
              <a:spLocks noChangeArrowheads="1"/>
            </p:cNvSpPr>
            <p:nvPr/>
          </p:nvSpPr>
          <p:spPr bwMode="auto">
            <a:xfrm>
              <a:off x="6337368" y="4556146"/>
              <a:ext cx="2667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l-GR" sz="1200" i="1" kern="1200" dirty="0">
                  <a:solidFill>
                    <a:srgbClr val="00B050"/>
                  </a:solidFill>
                  <a:latin typeface="Arial" charset="0"/>
                  <a:ea typeface="+mn-ea"/>
                  <a:cs typeface="+mn-cs"/>
                </a:rPr>
                <a:t>θ</a:t>
              </a:r>
              <a:endParaRPr lang="en-US" sz="1200" i="1" kern="1200" dirty="0">
                <a:solidFill>
                  <a:srgbClr val="00B050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889001" y="3511943"/>
            <a:ext cx="681198" cy="337547"/>
            <a:chOff x="6908721" y="4629172"/>
            <a:chExt cx="681198" cy="337547"/>
          </a:xfrm>
        </p:grpSpPr>
        <p:sp>
          <p:nvSpPr>
            <p:cNvPr id="50" name="Line 42"/>
            <p:cNvSpPr>
              <a:spLocks noChangeShapeType="1"/>
            </p:cNvSpPr>
            <p:nvPr/>
          </p:nvSpPr>
          <p:spPr bwMode="auto">
            <a:xfrm rot="17646248" flipV="1">
              <a:off x="7137321" y="4567391"/>
              <a:ext cx="0" cy="457200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1" name="Oval 43"/>
            <p:cNvSpPr>
              <a:spLocks noChangeArrowheads="1"/>
            </p:cNvSpPr>
            <p:nvPr/>
          </p:nvSpPr>
          <p:spPr bwMode="auto">
            <a:xfrm rot="17646248">
              <a:off x="7269709" y="4814319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4" name="Rectangle 12"/>
            <p:cNvSpPr>
              <a:spLocks noChangeArrowheads="1"/>
            </p:cNvSpPr>
            <p:nvPr/>
          </p:nvSpPr>
          <p:spPr bwMode="auto">
            <a:xfrm>
              <a:off x="7323219" y="4629172"/>
              <a:ext cx="2667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l-GR" sz="1200" i="1" kern="1200" dirty="0">
                  <a:solidFill>
                    <a:srgbClr val="7030A0"/>
                  </a:solidFill>
                  <a:latin typeface="Arial" charset="0"/>
                  <a:ea typeface="+mn-ea"/>
                  <a:cs typeface="+mn-cs"/>
                </a:rPr>
                <a:t>θ</a:t>
              </a:r>
              <a:endParaRPr lang="en-US" sz="1200" i="1" kern="1200" dirty="0">
                <a:solidFill>
                  <a:srgbClr val="7030A0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cxnSp>
        <p:nvCxnSpPr>
          <p:cNvPr id="55" name="Straight Arrow Connector 54"/>
          <p:cNvCxnSpPr/>
          <p:nvPr/>
        </p:nvCxnSpPr>
        <p:spPr bwMode="auto">
          <a:xfrm rot="5400000" flipH="1" flipV="1">
            <a:off x="6086222" y="3058315"/>
            <a:ext cx="729470" cy="43815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Straight Arrow Connector 55"/>
          <p:cNvCxnSpPr/>
          <p:nvPr/>
        </p:nvCxnSpPr>
        <p:spPr bwMode="auto">
          <a:xfrm rot="16200000" flipV="1">
            <a:off x="6579149" y="3003542"/>
            <a:ext cx="839009" cy="65723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5943600" y="4191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Novel image</a:t>
            </a:r>
            <a:endParaRPr lang="en-US" dirty="0"/>
          </a:p>
        </p:txBody>
      </p:sp>
      <p:grpSp>
        <p:nvGrpSpPr>
          <p:cNvPr id="66" name="Group 65"/>
          <p:cNvGrpSpPr/>
          <p:nvPr/>
        </p:nvGrpSpPr>
        <p:grpSpPr>
          <a:xfrm>
            <a:off x="1295400" y="4800600"/>
            <a:ext cx="2514600" cy="1676400"/>
            <a:chOff x="1066800" y="4800600"/>
            <a:chExt cx="2514600" cy="1676400"/>
          </a:xfrm>
        </p:grpSpPr>
        <p:sp>
          <p:nvSpPr>
            <p:cNvPr id="67" name="Rectangle 12"/>
            <p:cNvSpPr>
              <a:spLocks noChangeArrowheads="1"/>
            </p:cNvSpPr>
            <p:nvPr/>
          </p:nvSpPr>
          <p:spPr bwMode="auto">
            <a:xfrm>
              <a:off x="1371601" y="5029199"/>
              <a:ext cx="32412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l-GR" sz="2000" i="1" kern="1200" dirty="0">
                  <a:solidFill>
                    <a:srgbClr val="00B050"/>
                  </a:solidFill>
                  <a:latin typeface="Arial" charset="0"/>
                  <a:ea typeface="+mn-ea"/>
                  <a:cs typeface="+mn-cs"/>
                </a:rPr>
                <a:t>θ</a:t>
              </a:r>
              <a:endParaRPr lang="en-US" sz="2000" i="1" kern="1200" dirty="0">
                <a:solidFill>
                  <a:srgbClr val="00B05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8" name="Line 22"/>
            <p:cNvSpPr>
              <a:spLocks noChangeShapeType="1"/>
            </p:cNvSpPr>
            <p:nvPr/>
          </p:nvSpPr>
          <p:spPr bwMode="auto">
            <a:xfrm rot="2717577" flipV="1">
              <a:off x="1457868" y="4885217"/>
              <a:ext cx="0" cy="457200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69" name="Straight Arrow Connector 68"/>
            <p:cNvCxnSpPr/>
            <p:nvPr/>
          </p:nvCxnSpPr>
          <p:spPr bwMode="auto">
            <a:xfrm rot="5400000" flipH="1" flipV="1">
              <a:off x="2209801" y="4952999"/>
              <a:ext cx="457200" cy="30480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0" name="Line 42"/>
            <p:cNvSpPr>
              <a:spLocks noChangeShapeType="1"/>
            </p:cNvSpPr>
            <p:nvPr/>
          </p:nvSpPr>
          <p:spPr bwMode="auto">
            <a:xfrm rot="17646248" flipV="1">
              <a:off x="1351667" y="5503560"/>
              <a:ext cx="0" cy="457200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1" name="Rectangle 12"/>
            <p:cNvSpPr>
              <a:spLocks noChangeArrowheads="1"/>
            </p:cNvSpPr>
            <p:nvPr/>
          </p:nvSpPr>
          <p:spPr bwMode="auto">
            <a:xfrm>
              <a:off x="1537565" y="5565341"/>
              <a:ext cx="32412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l-GR" sz="2000" i="1" kern="1200" dirty="0">
                  <a:solidFill>
                    <a:srgbClr val="7030A0"/>
                  </a:solidFill>
                  <a:latin typeface="Arial" charset="0"/>
                  <a:ea typeface="+mn-ea"/>
                  <a:cs typeface="+mn-cs"/>
                </a:rPr>
                <a:t>θ</a:t>
              </a:r>
              <a:endParaRPr lang="en-US" sz="2000" i="1" kern="1200" dirty="0">
                <a:solidFill>
                  <a:srgbClr val="7030A0"/>
                </a:solidFill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72" name="Straight Arrow Connector 71"/>
            <p:cNvCxnSpPr/>
            <p:nvPr/>
          </p:nvCxnSpPr>
          <p:spPr bwMode="auto">
            <a:xfrm rot="16200000" flipV="1">
              <a:off x="2286000" y="5562600"/>
              <a:ext cx="533400" cy="3810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3" name="Rectangle 72"/>
            <p:cNvSpPr/>
            <p:nvPr/>
          </p:nvSpPr>
          <p:spPr bwMode="auto">
            <a:xfrm>
              <a:off x="1066800" y="4800600"/>
              <a:ext cx="2514600" cy="6096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4" name="Rectangle 73"/>
            <p:cNvSpPr/>
            <p:nvPr/>
          </p:nvSpPr>
          <p:spPr bwMode="auto">
            <a:xfrm>
              <a:off x="1066800" y="5410200"/>
              <a:ext cx="2514600" cy="6096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75" name="Straight Connector 74"/>
            <p:cNvCxnSpPr/>
            <p:nvPr/>
          </p:nvCxnSpPr>
          <p:spPr bwMode="auto">
            <a:xfrm rot="5400000">
              <a:off x="1066800" y="5638800"/>
              <a:ext cx="1676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6" name="TextBox 75"/>
            <p:cNvSpPr txBox="1"/>
            <p:nvPr/>
          </p:nvSpPr>
          <p:spPr>
            <a:xfrm rot="5400000">
              <a:off x="1289566" y="6025634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1066800" y="6019800"/>
              <a:ext cx="2514600" cy="457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2743200" y="50292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2743200" y="5562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</p:grpSp>
      <p:sp>
        <p:nvSpPr>
          <p:cNvPr id="81" name="Freeform 27"/>
          <p:cNvSpPr>
            <a:spLocks/>
          </p:cNvSpPr>
          <p:nvPr/>
        </p:nvSpPr>
        <p:spPr bwMode="auto">
          <a:xfrm rot="1022208">
            <a:off x="6096000" y="2133600"/>
            <a:ext cx="762000" cy="609600"/>
          </a:xfrm>
          <a:custGeom>
            <a:avLst/>
            <a:gdLst/>
            <a:ahLst/>
            <a:cxnLst>
              <a:cxn ang="0">
                <a:pos x="16" y="352"/>
              </a:cxn>
              <a:cxn ang="0">
                <a:pos x="112" y="112"/>
              </a:cxn>
              <a:cxn ang="0">
                <a:pos x="304" y="208"/>
              </a:cxn>
              <a:cxn ang="0">
                <a:pos x="544" y="16"/>
              </a:cxn>
              <a:cxn ang="0">
                <a:pos x="880" y="304"/>
              </a:cxn>
              <a:cxn ang="0">
                <a:pos x="832" y="544"/>
              </a:cxn>
              <a:cxn ang="0">
                <a:pos x="880" y="832"/>
              </a:cxn>
              <a:cxn ang="0">
                <a:pos x="640" y="928"/>
              </a:cxn>
              <a:cxn ang="0">
                <a:pos x="304" y="928"/>
              </a:cxn>
              <a:cxn ang="0">
                <a:pos x="256" y="784"/>
              </a:cxn>
              <a:cxn ang="0">
                <a:pos x="64" y="688"/>
              </a:cxn>
              <a:cxn ang="0">
                <a:pos x="16" y="592"/>
              </a:cxn>
              <a:cxn ang="0">
                <a:pos x="16" y="352"/>
              </a:cxn>
            </a:cxnLst>
            <a:rect l="0" t="0" r="r" b="b"/>
            <a:pathLst>
              <a:path w="928" h="952">
                <a:moveTo>
                  <a:pt x="16" y="352"/>
                </a:moveTo>
                <a:cubicBezTo>
                  <a:pt x="32" y="272"/>
                  <a:pt x="64" y="136"/>
                  <a:pt x="112" y="112"/>
                </a:cubicBezTo>
                <a:cubicBezTo>
                  <a:pt x="160" y="88"/>
                  <a:pt x="232" y="224"/>
                  <a:pt x="304" y="208"/>
                </a:cubicBezTo>
                <a:cubicBezTo>
                  <a:pt x="376" y="192"/>
                  <a:pt x="448" y="0"/>
                  <a:pt x="544" y="16"/>
                </a:cubicBezTo>
                <a:cubicBezTo>
                  <a:pt x="640" y="32"/>
                  <a:pt x="832" y="216"/>
                  <a:pt x="880" y="304"/>
                </a:cubicBezTo>
                <a:cubicBezTo>
                  <a:pt x="928" y="392"/>
                  <a:pt x="832" y="456"/>
                  <a:pt x="832" y="544"/>
                </a:cubicBezTo>
                <a:cubicBezTo>
                  <a:pt x="832" y="632"/>
                  <a:pt x="912" y="768"/>
                  <a:pt x="880" y="832"/>
                </a:cubicBezTo>
                <a:cubicBezTo>
                  <a:pt x="848" y="896"/>
                  <a:pt x="736" y="912"/>
                  <a:pt x="640" y="928"/>
                </a:cubicBezTo>
                <a:cubicBezTo>
                  <a:pt x="544" y="944"/>
                  <a:pt x="368" y="952"/>
                  <a:pt x="304" y="928"/>
                </a:cubicBezTo>
                <a:cubicBezTo>
                  <a:pt x="240" y="904"/>
                  <a:pt x="296" y="824"/>
                  <a:pt x="256" y="784"/>
                </a:cubicBezTo>
                <a:cubicBezTo>
                  <a:pt x="216" y="744"/>
                  <a:pt x="104" y="720"/>
                  <a:pt x="64" y="688"/>
                </a:cubicBezTo>
                <a:cubicBezTo>
                  <a:pt x="24" y="656"/>
                  <a:pt x="24" y="648"/>
                  <a:pt x="16" y="592"/>
                </a:cubicBezTo>
                <a:cubicBezTo>
                  <a:pt x="8" y="536"/>
                  <a:pt x="0" y="432"/>
                  <a:pt x="16" y="352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tx1"/>
            </a:solidFill>
            <a:prstDash val="sysDash"/>
            <a:round/>
            <a:headEnd/>
            <a:tailEnd/>
          </a:ln>
          <a:effectLst/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grpSp>
        <p:nvGrpSpPr>
          <p:cNvPr id="82" name="Group 81"/>
          <p:cNvGrpSpPr/>
          <p:nvPr/>
        </p:nvGrpSpPr>
        <p:grpSpPr>
          <a:xfrm>
            <a:off x="6248400" y="2514600"/>
            <a:ext cx="468313" cy="282541"/>
            <a:chOff x="6192837" y="4556146"/>
            <a:chExt cx="468313" cy="282541"/>
          </a:xfrm>
        </p:grpSpPr>
        <p:sp>
          <p:nvSpPr>
            <p:cNvPr id="83" name="Line 22"/>
            <p:cNvSpPr>
              <a:spLocks noChangeShapeType="1"/>
            </p:cNvSpPr>
            <p:nvPr/>
          </p:nvSpPr>
          <p:spPr bwMode="auto">
            <a:xfrm rot="2717577" flipV="1">
              <a:off x="6432550" y="4406887"/>
              <a:ext cx="0" cy="457200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4" name="Oval 23"/>
            <p:cNvSpPr>
              <a:spLocks noChangeArrowheads="1"/>
            </p:cNvSpPr>
            <p:nvPr/>
          </p:nvSpPr>
          <p:spPr bwMode="auto">
            <a:xfrm rot="2717577">
              <a:off x="6192837" y="4686287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5" name="Rectangle 12"/>
            <p:cNvSpPr>
              <a:spLocks noChangeArrowheads="1"/>
            </p:cNvSpPr>
            <p:nvPr/>
          </p:nvSpPr>
          <p:spPr bwMode="auto">
            <a:xfrm>
              <a:off x="6337368" y="4556146"/>
              <a:ext cx="2667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l-GR" sz="1200" i="1" kern="1200" dirty="0">
                  <a:solidFill>
                    <a:srgbClr val="00B050"/>
                  </a:solidFill>
                  <a:latin typeface="Arial" charset="0"/>
                  <a:ea typeface="+mn-ea"/>
                  <a:cs typeface="+mn-cs"/>
                </a:rPr>
                <a:t>θ</a:t>
              </a:r>
              <a:endParaRPr lang="en-US" sz="1200" i="1" kern="1200" dirty="0">
                <a:solidFill>
                  <a:srgbClr val="00B050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cxnSp>
        <p:nvCxnSpPr>
          <p:cNvPr id="86" name="Straight Arrow Connector 85"/>
          <p:cNvCxnSpPr/>
          <p:nvPr/>
        </p:nvCxnSpPr>
        <p:spPr bwMode="auto">
          <a:xfrm rot="5400000" flipH="1" flipV="1">
            <a:off x="6178942" y="2126858"/>
            <a:ext cx="729470" cy="43815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1018" name="Text Box 26"/>
          <p:cNvSpPr txBox="1">
            <a:spLocks noChangeArrowheads="1"/>
          </p:cNvSpPr>
          <p:nvPr/>
        </p:nvSpPr>
        <p:spPr bwMode="auto">
          <a:xfrm>
            <a:off x="6477000" y="2816423"/>
            <a:ext cx="228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 kern="1200" dirty="0">
                <a:solidFill>
                  <a:srgbClr val="0070C0"/>
                </a:solidFill>
                <a:latin typeface="Arial" charset="0"/>
                <a:ea typeface="+mn-ea"/>
                <a:cs typeface="+mn-cs"/>
              </a:rPr>
              <a:t>x</a:t>
            </a:r>
          </a:p>
        </p:txBody>
      </p:sp>
      <p:sp>
        <p:nvSpPr>
          <p:cNvPr id="87" name="Text Box 26"/>
          <p:cNvSpPr txBox="1">
            <a:spLocks noChangeArrowheads="1"/>
          </p:cNvSpPr>
          <p:nvPr/>
        </p:nvSpPr>
        <p:spPr bwMode="auto">
          <a:xfrm>
            <a:off x="6553200" y="2819400"/>
            <a:ext cx="228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 kern="1200" dirty="0">
                <a:solidFill>
                  <a:srgbClr val="0070C0"/>
                </a:solidFill>
                <a:latin typeface="Arial" charset="0"/>
                <a:ea typeface="+mn-ea"/>
                <a:cs typeface="+mn-cs"/>
              </a:rPr>
              <a:t>x</a:t>
            </a:r>
          </a:p>
        </p:txBody>
      </p:sp>
      <p:sp>
        <p:nvSpPr>
          <p:cNvPr id="88" name="Text Box 26"/>
          <p:cNvSpPr txBox="1">
            <a:spLocks noChangeArrowheads="1"/>
          </p:cNvSpPr>
          <p:nvPr/>
        </p:nvSpPr>
        <p:spPr bwMode="auto">
          <a:xfrm>
            <a:off x="7543800" y="2438400"/>
            <a:ext cx="228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 kern="1200" dirty="0" smtClean="0">
                <a:solidFill>
                  <a:srgbClr val="0070C0"/>
                </a:solidFill>
                <a:latin typeface="Arial" charset="0"/>
                <a:ea typeface="+mn-ea"/>
                <a:cs typeface="+mn-cs"/>
              </a:rPr>
              <a:t>x</a:t>
            </a:r>
            <a:endParaRPr lang="en-US" sz="1400" b="1" kern="1200" dirty="0">
              <a:solidFill>
                <a:srgbClr val="0070C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0" name="Text Box 26"/>
          <p:cNvSpPr txBox="1">
            <a:spLocks noChangeArrowheads="1"/>
          </p:cNvSpPr>
          <p:nvPr/>
        </p:nvSpPr>
        <p:spPr bwMode="auto">
          <a:xfrm>
            <a:off x="7620000" y="2438400"/>
            <a:ext cx="228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 kern="1200" dirty="0" smtClean="0">
                <a:solidFill>
                  <a:srgbClr val="0070C0"/>
                </a:solidFill>
                <a:latin typeface="Arial" charset="0"/>
                <a:ea typeface="+mn-ea"/>
                <a:cs typeface="+mn-cs"/>
              </a:rPr>
              <a:t>x</a:t>
            </a:r>
            <a:endParaRPr lang="en-US" sz="1400" b="1" kern="1200" dirty="0">
              <a:solidFill>
                <a:srgbClr val="0070C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B6C3202-6032-4398-816A-8AC20E230ECE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018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41018" grpId="0"/>
      <p:bldP spid="87" grpId="0"/>
      <p:bldP spid="88" grpId="0"/>
      <p:bldP spid="9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7748"/>
            <a:ext cx="9144000" cy="1143000"/>
          </a:xfrm>
        </p:spPr>
        <p:txBody>
          <a:bodyPr/>
          <a:lstStyle/>
          <a:p>
            <a:r>
              <a:rPr lang="en-US" dirty="0" smtClean="0"/>
              <a:t>Generalized Hough for object detection</a:t>
            </a:r>
            <a:endParaRPr lang="en-US" dirty="0"/>
          </a:p>
        </p:txBody>
      </p:sp>
      <p:sp>
        <p:nvSpPr>
          <p:cNvPr id="143975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124744"/>
            <a:ext cx="8229600" cy="4525963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/>
              <a:t>Instead of indexing displacements by gradient orientation, index by </a:t>
            </a:r>
            <a:r>
              <a:rPr lang="en-US" dirty="0" smtClean="0"/>
              <a:t>matched local patterns.</a:t>
            </a:r>
            <a:endParaRPr lang="en-US" dirty="0"/>
          </a:p>
        </p:txBody>
      </p:sp>
      <p:sp>
        <p:nvSpPr>
          <p:cNvPr id="1439748" name="Rectangle 4"/>
          <p:cNvSpPr>
            <a:spLocks noChangeArrowheads="1"/>
          </p:cNvSpPr>
          <p:nvPr/>
        </p:nvSpPr>
        <p:spPr bwMode="auto">
          <a:xfrm>
            <a:off x="304800" y="5715000"/>
            <a:ext cx="8610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B. Leibe, A. Leonardis, and B. Schiele, </a:t>
            </a:r>
            <a:r>
              <a:rPr lang="en-US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  <a:hlinkClick r:id="rId4"/>
              </a:rPr>
              <a:t>Combined Object Categorization and Segmentation with an Implicit Shape Model</a:t>
            </a:r>
            <a:r>
              <a:rPr lang="en-US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, ECCV Workshop on Statistical Learning in Computer Vision 2004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533400" y="2159000"/>
            <a:ext cx="4648200" cy="3389313"/>
            <a:chOff x="336" y="1360"/>
            <a:chExt cx="2928" cy="2135"/>
          </a:xfrm>
        </p:grpSpPr>
        <p:pic>
          <p:nvPicPr>
            <p:cNvPr id="1439752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6" y="1360"/>
              <a:ext cx="2928" cy="1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39754" name="Rectangle 10"/>
            <p:cNvSpPr>
              <a:spLocks noChangeArrowheads="1"/>
            </p:cNvSpPr>
            <p:nvPr/>
          </p:nvSpPr>
          <p:spPr bwMode="auto">
            <a:xfrm>
              <a:off x="913" y="2121"/>
              <a:ext cx="495" cy="464"/>
            </a:xfrm>
            <a:prstGeom prst="rect">
              <a:avLst/>
            </a:prstGeom>
            <a:noFill/>
            <a:ln w="50800">
              <a:solidFill>
                <a:srgbClr val="00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439755" name="Rectangle 11"/>
            <p:cNvSpPr>
              <a:spLocks noChangeArrowheads="1"/>
            </p:cNvSpPr>
            <p:nvPr/>
          </p:nvSpPr>
          <p:spPr bwMode="auto">
            <a:xfrm>
              <a:off x="2522" y="2159"/>
              <a:ext cx="495" cy="464"/>
            </a:xfrm>
            <a:prstGeom prst="rect">
              <a:avLst/>
            </a:prstGeom>
            <a:noFill/>
            <a:ln w="50800">
              <a:solidFill>
                <a:srgbClr val="00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439756" name="Line 12"/>
            <p:cNvSpPr>
              <a:spLocks noChangeShapeType="1"/>
            </p:cNvSpPr>
            <p:nvPr/>
          </p:nvSpPr>
          <p:spPr bwMode="auto">
            <a:xfrm flipV="1">
              <a:off x="1161" y="2198"/>
              <a:ext cx="742" cy="155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439757" name="Freeform 13"/>
            <p:cNvSpPr>
              <a:spLocks/>
            </p:cNvSpPr>
            <p:nvPr/>
          </p:nvSpPr>
          <p:spPr bwMode="auto">
            <a:xfrm>
              <a:off x="1976" y="2202"/>
              <a:ext cx="779" cy="189"/>
            </a:xfrm>
            <a:custGeom>
              <a:avLst/>
              <a:gdLst/>
              <a:ahLst/>
              <a:cxnLst>
                <a:cxn ang="0">
                  <a:pos x="907" y="235"/>
                </a:cxn>
                <a:cxn ang="0">
                  <a:pos x="0" y="0"/>
                </a:cxn>
              </a:cxnLst>
              <a:rect l="0" t="0" r="r" b="b"/>
              <a:pathLst>
                <a:path w="907" h="235">
                  <a:moveTo>
                    <a:pt x="907" y="235"/>
                  </a:moveTo>
                  <a:lnTo>
                    <a:pt x="0" y="0"/>
                  </a:lnTo>
                </a:path>
              </a:pathLst>
            </a:custGeom>
            <a:noFill/>
            <a:ln w="50800">
              <a:solidFill>
                <a:srgbClr val="FFFF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439758" name="Oval 14"/>
            <p:cNvSpPr>
              <a:spLocks noChangeArrowheads="1"/>
            </p:cNvSpPr>
            <p:nvPr/>
          </p:nvSpPr>
          <p:spPr bwMode="auto">
            <a:xfrm>
              <a:off x="1903" y="2159"/>
              <a:ext cx="83" cy="7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439760" name="Text Box 16"/>
            <p:cNvSpPr txBox="1">
              <a:spLocks noChangeArrowheads="1"/>
            </p:cNvSpPr>
            <p:nvPr/>
          </p:nvSpPr>
          <p:spPr bwMode="auto">
            <a:xfrm>
              <a:off x="1344" y="3264"/>
              <a:ext cx="10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kern="120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rPr>
                <a:t>training image</a:t>
              </a:r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5943600" y="3429001"/>
            <a:ext cx="2592388" cy="1712913"/>
            <a:chOff x="3744" y="2160"/>
            <a:chExt cx="1633" cy="1079"/>
          </a:xfrm>
        </p:grpSpPr>
        <p:graphicFrame>
          <p:nvGraphicFramePr>
            <p:cNvPr id="1439761" name="Object 17"/>
            <p:cNvGraphicFramePr>
              <a:graphicFrameLocks noChangeAspect="1"/>
            </p:cNvGraphicFramePr>
            <p:nvPr/>
          </p:nvGraphicFramePr>
          <p:xfrm>
            <a:off x="4320" y="2160"/>
            <a:ext cx="480" cy="4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4551" name="Image" r:id="rId6" imgW="1066291" imgH="1041270" progId="">
                    <p:embed/>
                  </p:oleObj>
                </mc:Choice>
                <mc:Fallback>
                  <p:oleObj name="Image" r:id="rId6" imgW="1066291" imgH="104127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0" y="2160"/>
                          <a:ext cx="480" cy="468"/>
                        </a:xfrm>
                        <a:prstGeom prst="rect">
                          <a:avLst/>
                        </a:prstGeom>
                        <a:noFill/>
                        <a:ln w="50800">
                          <a:solidFill>
                            <a:srgbClr val="00FFFF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9763" name="Line 19"/>
            <p:cNvSpPr>
              <a:spLocks noChangeShapeType="1"/>
            </p:cNvSpPr>
            <p:nvPr/>
          </p:nvSpPr>
          <p:spPr bwMode="auto">
            <a:xfrm flipV="1">
              <a:off x="4635" y="2233"/>
              <a:ext cx="742" cy="155"/>
            </a:xfrm>
            <a:prstGeom prst="line">
              <a:avLst/>
            </a:prstGeom>
            <a:noFill/>
            <a:ln w="50800">
              <a:solidFill>
                <a:srgbClr val="FF99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439764" name="Freeform 20"/>
            <p:cNvSpPr>
              <a:spLocks/>
            </p:cNvSpPr>
            <p:nvPr/>
          </p:nvSpPr>
          <p:spPr bwMode="auto">
            <a:xfrm>
              <a:off x="3744" y="2200"/>
              <a:ext cx="779" cy="189"/>
            </a:xfrm>
            <a:custGeom>
              <a:avLst/>
              <a:gdLst/>
              <a:ahLst/>
              <a:cxnLst>
                <a:cxn ang="0">
                  <a:pos x="907" y="235"/>
                </a:cxn>
                <a:cxn ang="0">
                  <a:pos x="0" y="0"/>
                </a:cxn>
              </a:cxnLst>
              <a:rect l="0" t="0" r="r" b="b"/>
              <a:pathLst>
                <a:path w="907" h="235">
                  <a:moveTo>
                    <a:pt x="907" y="235"/>
                  </a:moveTo>
                  <a:lnTo>
                    <a:pt x="0" y="0"/>
                  </a:lnTo>
                </a:path>
              </a:pathLst>
            </a:custGeom>
            <a:noFill/>
            <a:ln w="50800">
              <a:solidFill>
                <a:srgbClr val="FF99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439765" name="Text Box 21"/>
            <p:cNvSpPr txBox="1">
              <a:spLocks noChangeArrowheads="1"/>
            </p:cNvSpPr>
            <p:nvPr/>
          </p:nvSpPr>
          <p:spPr bwMode="auto">
            <a:xfrm>
              <a:off x="3767" y="2832"/>
              <a:ext cx="1557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kern="1200" dirty="0" smtClean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rPr>
                <a:t>“visual codeword” </a:t>
              </a:r>
              <a:r>
                <a:rPr lang="en-US" kern="1200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rPr>
                <a:t>with</a:t>
              </a:r>
              <a:br>
                <a:rPr lang="en-US" kern="1200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rPr>
              </a:br>
              <a:r>
                <a:rPr lang="en-US" kern="1200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rPr>
                <a:t>displacement vectors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7391400" y="6477000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Source: L. </a:t>
            </a:r>
            <a:r>
              <a:rPr lang="en-US" sz="1400" kern="120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Lazebnik</a:t>
            </a:r>
            <a:endParaRPr lang="en-US" sz="1400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2378EC12-D0E0-4B4A-A0DE-A2D7FD048EF1}" type="slidenum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268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4316" name="Picture 12"/>
          <p:cNvPicPr>
            <a:picLocks noChangeAspect="1" noChangeArrowheads="1"/>
          </p:cNvPicPr>
          <p:nvPr/>
        </p:nvPicPr>
        <p:blipFill>
          <a:blip r:embed="rId3" cstate="print"/>
          <a:srcRect t="25597" b="25597"/>
          <a:stretch>
            <a:fillRect/>
          </a:stretch>
        </p:blipFill>
        <p:spPr bwMode="auto">
          <a:xfrm>
            <a:off x="228600" y="1981200"/>
            <a:ext cx="8763000" cy="320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4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9261"/>
            <a:ext cx="8229600" cy="4525963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/>
              <a:t>Instead of indexing displacements by gradient orientation, index by “visual </a:t>
            </a:r>
            <a:r>
              <a:rPr lang="en-US" dirty="0" err="1"/>
              <a:t>codeword</a:t>
            </a:r>
            <a:r>
              <a:rPr lang="en-US" dirty="0"/>
              <a:t>”</a:t>
            </a:r>
          </a:p>
        </p:txBody>
      </p:sp>
      <p:sp>
        <p:nvSpPr>
          <p:cNvPr id="1634308" name="Rectangle 4"/>
          <p:cNvSpPr>
            <a:spLocks noChangeArrowheads="1"/>
          </p:cNvSpPr>
          <p:nvPr/>
        </p:nvSpPr>
        <p:spPr bwMode="auto">
          <a:xfrm>
            <a:off x="304800" y="5715000"/>
            <a:ext cx="8610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B. Leibe, A. Leonardis, and B. Schiele, </a:t>
            </a:r>
            <a:r>
              <a:rPr lang="en-US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  <a:hlinkClick r:id="rId4"/>
              </a:rPr>
              <a:t>Combined Object Categorization and Segmentation with an Implicit Shape Model</a:t>
            </a:r>
            <a:r>
              <a:rPr lang="en-US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, ECCV Workshop on Statistical Learning in Computer Vision 2004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914400" y="3532188"/>
            <a:ext cx="7239000" cy="762000"/>
            <a:chOff x="576" y="2225"/>
            <a:chExt cx="4560" cy="480"/>
          </a:xfrm>
        </p:grpSpPr>
        <p:sp>
          <p:nvSpPr>
            <p:cNvPr id="1634310" name="Rectangle 6"/>
            <p:cNvSpPr>
              <a:spLocks noChangeArrowheads="1"/>
            </p:cNvSpPr>
            <p:nvPr/>
          </p:nvSpPr>
          <p:spPr bwMode="auto">
            <a:xfrm>
              <a:off x="576" y="2225"/>
              <a:ext cx="384" cy="384"/>
            </a:xfrm>
            <a:prstGeom prst="rect">
              <a:avLst/>
            </a:prstGeom>
            <a:noFill/>
            <a:ln w="50800">
              <a:solidFill>
                <a:srgbClr val="00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634317" name="Rectangle 13"/>
            <p:cNvSpPr>
              <a:spLocks noChangeArrowheads="1"/>
            </p:cNvSpPr>
            <p:nvPr/>
          </p:nvSpPr>
          <p:spPr bwMode="auto">
            <a:xfrm>
              <a:off x="1680" y="2273"/>
              <a:ext cx="384" cy="384"/>
            </a:xfrm>
            <a:prstGeom prst="rect">
              <a:avLst/>
            </a:prstGeom>
            <a:noFill/>
            <a:ln w="50800">
              <a:solidFill>
                <a:srgbClr val="00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634318" name="Rectangle 14"/>
            <p:cNvSpPr>
              <a:spLocks noChangeArrowheads="1"/>
            </p:cNvSpPr>
            <p:nvPr/>
          </p:nvSpPr>
          <p:spPr bwMode="auto">
            <a:xfrm>
              <a:off x="3648" y="2321"/>
              <a:ext cx="384" cy="384"/>
            </a:xfrm>
            <a:prstGeom prst="rect">
              <a:avLst/>
            </a:prstGeom>
            <a:noFill/>
            <a:ln w="50800">
              <a:solidFill>
                <a:srgbClr val="00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634319" name="Rectangle 15"/>
            <p:cNvSpPr>
              <a:spLocks noChangeArrowheads="1"/>
            </p:cNvSpPr>
            <p:nvPr/>
          </p:nvSpPr>
          <p:spPr bwMode="auto">
            <a:xfrm>
              <a:off x="4752" y="2273"/>
              <a:ext cx="384" cy="384"/>
            </a:xfrm>
            <a:prstGeom prst="rect">
              <a:avLst/>
            </a:prstGeom>
            <a:noFill/>
            <a:ln w="50800">
              <a:solidFill>
                <a:srgbClr val="00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304800" y="3684588"/>
            <a:ext cx="8458200" cy="304800"/>
            <a:chOff x="192" y="2321"/>
            <a:chExt cx="5328" cy="192"/>
          </a:xfrm>
        </p:grpSpPr>
        <p:sp>
          <p:nvSpPr>
            <p:cNvPr id="1634312" name="Line 8"/>
            <p:cNvSpPr>
              <a:spLocks noChangeShapeType="1"/>
            </p:cNvSpPr>
            <p:nvPr/>
          </p:nvSpPr>
          <p:spPr bwMode="auto">
            <a:xfrm flipV="1">
              <a:off x="768" y="2321"/>
              <a:ext cx="528" cy="96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634313" name="Freeform 9"/>
            <p:cNvSpPr>
              <a:spLocks/>
            </p:cNvSpPr>
            <p:nvPr/>
          </p:nvSpPr>
          <p:spPr bwMode="auto">
            <a:xfrm>
              <a:off x="3264" y="2417"/>
              <a:ext cx="576" cy="96"/>
            </a:xfrm>
            <a:custGeom>
              <a:avLst/>
              <a:gdLst/>
              <a:ahLst/>
              <a:cxnLst>
                <a:cxn ang="0">
                  <a:pos x="907" y="235"/>
                </a:cxn>
                <a:cxn ang="0">
                  <a:pos x="0" y="0"/>
                </a:cxn>
              </a:cxnLst>
              <a:rect l="0" t="0" r="r" b="b"/>
              <a:pathLst>
                <a:path w="907" h="235">
                  <a:moveTo>
                    <a:pt x="907" y="235"/>
                  </a:moveTo>
                  <a:lnTo>
                    <a:pt x="0" y="0"/>
                  </a:lnTo>
                </a:path>
              </a:pathLst>
            </a:custGeom>
            <a:noFill/>
            <a:ln w="50800">
              <a:solidFill>
                <a:srgbClr val="FFFF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634320" name="Line 16"/>
            <p:cNvSpPr>
              <a:spLocks noChangeShapeType="1"/>
            </p:cNvSpPr>
            <p:nvPr/>
          </p:nvSpPr>
          <p:spPr bwMode="auto">
            <a:xfrm flipV="1">
              <a:off x="1920" y="2369"/>
              <a:ext cx="528" cy="96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634321" name="Line 17"/>
            <p:cNvSpPr>
              <a:spLocks noChangeShapeType="1"/>
            </p:cNvSpPr>
            <p:nvPr/>
          </p:nvSpPr>
          <p:spPr bwMode="auto">
            <a:xfrm flipV="1">
              <a:off x="3888" y="2417"/>
              <a:ext cx="528" cy="96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634322" name="Line 18"/>
            <p:cNvSpPr>
              <a:spLocks noChangeShapeType="1"/>
            </p:cNvSpPr>
            <p:nvPr/>
          </p:nvSpPr>
          <p:spPr bwMode="auto">
            <a:xfrm flipV="1">
              <a:off x="4992" y="2369"/>
              <a:ext cx="528" cy="96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634324" name="Freeform 20"/>
            <p:cNvSpPr>
              <a:spLocks/>
            </p:cNvSpPr>
            <p:nvPr/>
          </p:nvSpPr>
          <p:spPr bwMode="auto">
            <a:xfrm>
              <a:off x="4368" y="2369"/>
              <a:ext cx="576" cy="96"/>
            </a:xfrm>
            <a:custGeom>
              <a:avLst/>
              <a:gdLst/>
              <a:ahLst/>
              <a:cxnLst>
                <a:cxn ang="0">
                  <a:pos x="907" y="235"/>
                </a:cxn>
                <a:cxn ang="0">
                  <a:pos x="0" y="0"/>
                </a:cxn>
              </a:cxnLst>
              <a:rect l="0" t="0" r="r" b="b"/>
              <a:pathLst>
                <a:path w="907" h="235">
                  <a:moveTo>
                    <a:pt x="907" y="235"/>
                  </a:moveTo>
                  <a:lnTo>
                    <a:pt x="0" y="0"/>
                  </a:lnTo>
                </a:path>
              </a:pathLst>
            </a:custGeom>
            <a:noFill/>
            <a:ln w="50800">
              <a:solidFill>
                <a:srgbClr val="FFFF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634325" name="Freeform 21"/>
            <p:cNvSpPr>
              <a:spLocks/>
            </p:cNvSpPr>
            <p:nvPr/>
          </p:nvSpPr>
          <p:spPr bwMode="auto">
            <a:xfrm>
              <a:off x="1296" y="2369"/>
              <a:ext cx="576" cy="96"/>
            </a:xfrm>
            <a:custGeom>
              <a:avLst/>
              <a:gdLst/>
              <a:ahLst/>
              <a:cxnLst>
                <a:cxn ang="0">
                  <a:pos x="907" y="235"/>
                </a:cxn>
                <a:cxn ang="0">
                  <a:pos x="0" y="0"/>
                </a:cxn>
              </a:cxnLst>
              <a:rect l="0" t="0" r="r" b="b"/>
              <a:pathLst>
                <a:path w="907" h="235">
                  <a:moveTo>
                    <a:pt x="907" y="235"/>
                  </a:moveTo>
                  <a:lnTo>
                    <a:pt x="0" y="0"/>
                  </a:lnTo>
                </a:path>
              </a:pathLst>
            </a:custGeom>
            <a:noFill/>
            <a:ln w="50800">
              <a:solidFill>
                <a:srgbClr val="FFFF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634326" name="Freeform 22"/>
            <p:cNvSpPr>
              <a:spLocks/>
            </p:cNvSpPr>
            <p:nvPr/>
          </p:nvSpPr>
          <p:spPr bwMode="auto">
            <a:xfrm>
              <a:off x="192" y="2321"/>
              <a:ext cx="576" cy="96"/>
            </a:xfrm>
            <a:custGeom>
              <a:avLst/>
              <a:gdLst/>
              <a:ahLst/>
              <a:cxnLst>
                <a:cxn ang="0">
                  <a:pos x="907" y="235"/>
                </a:cxn>
                <a:cxn ang="0">
                  <a:pos x="0" y="0"/>
                </a:cxn>
              </a:cxnLst>
              <a:rect l="0" t="0" r="r" b="b"/>
              <a:pathLst>
                <a:path w="907" h="235">
                  <a:moveTo>
                    <a:pt x="907" y="235"/>
                  </a:moveTo>
                  <a:lnTo>
                    <a:pt x="0" y="0"/>
                  </a:lnTo>
                </a:path>
              </a:pathLst>
            </a:custGeom>
            <a:noFill/>
            <a:ln w="50800">
              <a:solidFill>
                <a:srgbClr val="FFFF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1634328" name="Text Box 24"/>
          <p:cNvSpPr txBox="1">
            <a:spLocks noChangeArrowheads="1"/>
          </p:cNvSpPr>
          <p:nvPr/>
        </p:nvSpPr>
        <p:spPr bwMode="auto">
          <a:xfrm>
            <a:off x="3962400" y="5181600"/>
            <a:ext cx="1238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test image</a:t>
            </a:r>
          </a:p>
        </p:txBody>
      </p: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1981200" y="3608388"/>
            <a:ext cx="5105400" cy="228600"/>
            <a:chOff x="1248" y="2273"/>
            <a:chExt cx="3216" cy="144"/>
          </a:xfrm>
        </p:grpSpPr>
        <p:sp>
          <p:nvSpPr>
            <p:cNvPr id="1634314" name="Oval 10"/>
            <p:cNvSpPr>
              <a:spLocks noChangeArrowheads="1"/>
            </p:cNvSpPr>
            <p:nvPr/>
          </p:nvSpPr>
          <p:spPr bwMode="auto">
            <a:xfrm>
              <a:off x="1248" y="2273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634327" name="Oval 23"/>
            <p:cNvSpPr>
              <a:spLocks noChangeArrowheads="1"/>
            </p:cNvSpPr>
            <p:nvPr/>
          </p:nvSpPr>
          <p:spPr bwMode="auto">
            <a:xfrm>
              <a:off x="4368" y="2321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7391400" y="6477000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Source: L. </a:t>
            </a:r>
            <a:r>
              <a:rPr lang="en-US" sz="1400" kern="120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Lazebnik</a:t>
            </a:r>
            <a:endParaRPr lang="en-US" sz="1400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dirty="0" smtClean="0"/>
              <a:t>Generalized Hough for object detection</a:t>
            </a:r>
            <a:endParaRPr lang="en-US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2378EC12-D0E0-4B4A-A0DE-A2D7FD048EF1}" type="slidenum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117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6031" y="-39735"/>
            <a:ext cx="8229600" cy="11430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92168"/>
            <a:ext cx="8229600" cy="4778404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sz="2400" b="1" dirty="0" smtClean="0"/>
              <a:t>Grouping/segmentation </a:t>
            </a:r>
            <a:r>
              <a:rPr lang="en-US" sz="2400" dirty="0" smtClean="0"/>
              <a:t>useful to</a:t>
            </a:r>
            <a:r>
              <a:rPr lang="en-US" sz="2400" b="1" dirty="0" smtClean="0"/>
              <a:t> </a:t>
            </a:r>
            <a:r>
              <a:rPr lang="en-US" sz="2400" dirty="0" smtClean="0"/>
              <a:t>make a compact representation and merge similar features</a:t>
            </a:r>
          </a:p>
          <a:p>
            <a:pPr marL="742950" lvl="2" indent="-342900">
              <a:buFont typeface="Arial" pitchFamily="34" charset="0"/>
              <a:buChar char="–"/>
            </a:pPr>
            <a:r>
              <a:rPr lang="en-US" sz="2000" dirty="0" smtClean="0">
                <a:solidFill>
                  <a:srgbClr val="002060"/>
                </a:solidFill>
              </a:rPr>
              <a:t>associate features based on defined similarity measure and clustering objective</a:t>
            </a:r>
          </a:p>
          <a:p>
            <a:pPr marL="742950" lvl="2" indent="-342900"/>
            <a:endParaRPr lang="en-US" sz="2000" b="1" dirty="0" smtClean="0"/>
          </a:p>
          <a:p>
            <a:r>
              <a:rPr lang="en-US" sz="2400" b="1" dirty="0" smtClean="0"/>
              <a:t>Fitting</a:t>
            </a:r>
            <a:r>
              <a:rPr lang="en-US" sz="2400" dirty="0" smtClean="0"/>
              <a:t> problems require finding any supporting evidence for a model, even within clutter and missing features.</a:t>
            </a:r>
          </a:p>
          <a:p>
            <a:pPr lvl="1"/>
            <a:r>
              <a:rPr lang="en-US" sz="2000" dirty="0" smtClean="0">
                <a:solidFill>
                  <a:srgbClr val="002060"/>
                </a:solidFill>
              </a:rPr>
              <a:t>associate features with an explicit model</a:t>
            </a:r>
          </a:p>
          <a:p>
            <a:pPr lvl="1"/>
            <a:endParaRPr lang="en-US" sz="2000" dirty="0" smtClean="0"/>
          </a:p>
          <a:p>
            <a:r>
              <a:rPr lang="en-US" sz="2400" b="1" dirty="0" smtClean="0"/>
              <a:t>Voting</a:t>
            </a:r>
            <a:r>
              <a:rPr lang="en-US" sz="2400" dirty="0" smtClean="0"/>
              <a:t> approaches, such as the </a:t>
            </a:r>
            <a:r>
              <a:rPr lang="en-US" sz="2400" b="1" dirty="0" smtClean="0"/>
              <a:t>Hough transform</a:t>
            </a:r>
            <a:r>
              <a:rPr lang="en-US" sz="2400" dirty="0" smtClean="0"/>
              <a:t>, make it possible to find likely model parameters without searching all combinations of features.</a:t>
            </a:r>
          </a:p>
          <a:p>
            <a:pPr lvl="1"/>
            <a:r>
              <a:rPr lang="en-US" sz="2000" dirty="0" smtClean="0">
                <a:solidFill>
                  <a:srgbClr val="002060"/>
                </a:solidFill>
              </a:rPr>
              <a:t>Hough transform approach for lines, circles, …, arbitrary shapes defined by a set of boundary points, recognition from patches.</a:t>
            </a:r>
          </a:p>
          <a:p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B6C3202-6032-4398-816A-8AC20E230ECE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0142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3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175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>
                <a:latin typeface="Arial" charset="0"/>
                <a:ea typeface="ＭＳ Ｐゴシック" charset="0"/>
                <a:cs typeface="ＭＳ Ｐゴシック" charset="0"/>
              </a:rPr>
              <a:t>Topics overview</a:t>
            </a:r>
          </a:p>
        </p:txBody>
      </p:sp>
      <p:sp>
        <p:nvSpPr>
          <p:cNvPr id="149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847253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Features &amp; filters</a:t>
            </a:r>
          </a:p>
          <a:p>
            <a:pPr eaLnBrk="1" hangingPunct="1"/>
            <a:r>
              <a:rPr lang="en-US" sz="2800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Grouping </a:t>
            </a:r>
            <a:r>
              <a:rPr lang="en-US" sz="28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&amp; </a:t>
            </a:r>
            <a:r>
              <a:rPr lang="en-US" sz="2800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fitting</a:t>
            </a:r>
          </a:p>
          <a:p>
            <a:pPr lvl="1" eaLnBrk="1" hangingPunct="1"/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Segmentation and clustering</a:t>
            </a:r>
          </a:p>
          <a:p>
            <a:pPr lvl="1" eaLnBrk="1" hangingPunct="1"/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Hough transform</a:t>
            </a:r>
          </a:p>
          <a:p>
            <a:pPr lvl="1" eaLnBrk="1" hangingPunct="1"/>
            <a:r>
              <a:rPr lang="en-US" sz="2400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Deformable contours</a:t>
            </a:r>
          </a:p>
          <a:p>
            <a:pPr lvl="1" eaLnBrk="1" hangingPunct="1"/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Alignment and 2D image transformations</a:t>
            </a: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Multiple views and motion</a:t>
            </a:r>
          </a:p>
          <a:p>
            <a:pPr eaLnBrk="1" hangingPunct="1"/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Recognition</a:t>
            </a:r>
          </a:p>
          <a:p>
            <a:pPr eaLnBrk="1" hangingPunct="1"/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Video processing</a:t>
            </a:r>
          </a:p>
        </p:txBody>
      </p:sp>
      <p:sp>
        <p:nvSpPr>
          <p:cNvPr id="14950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B59C71F-5CA6-4F44-A4A2-543A30CBDC16}" type="slidenum">
              <a:rPr lang="en-US" sz="1400" b="0"/>
              <a:pPr eaLnBrk="1" hangingPunct="1"/>
              <a:t>27</a:t>
            </a:fld>
            <a:endParaRPr lang="en-US" sz="1400" b="0"/>
          </a:p>
        </p:txBody>
      </p:sp>
      <p:sp>
        <p:nvSpPr>
          <p:cNvPr id="149508" name="TextBox 5"/>
          <p:cNvSpPr txBox="1">
            <a:spLocks noChangeArrowheads="1"/>
          </p:cNvSpPr>
          <p:nvPr/>
        </p:nvSpPr>
        <p:spPr bwMode="auto">
          <a:xfrm>
            <a:off x="0" y="6488113"/>
            <a:ext cx="31988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/>
              <a:t>Slide credit: Kristen Grauman</a:t>
            </a:r>
          </a:p>
        </p:txBody>
      </p:sp>
    </p:spTree>
    <p:extLst>
      <p:ext uri="{BB962C8B-B14F-4D97-AF65-F5344CB8AC3E}">
        <p14:creationId xmlns:p14="http://schemas.microsoft.com/office/powerpoint/2010/main" val="1249055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Fitting an arbitrary shape with “active” deformable contours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46031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Today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F4E5C9-572B-434B-B5A8-C78A5BE08FB1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581001"/>
            <a:ext cx="594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Slide credit: Kristen </a:t>
            </a:r>
            <a:r>
              <a:rPr lang="en-US" sz="1200" dirty="0" err="1" smtClean="0"/>
              <a:t>Grauman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Deformable contours</a:t>
            </a:r>
          </a:p>
        </p:txBody>
      </p:sp>
      <p:grpSp>
        <p:nvGrpSpPr>
          <p:cNvPr id="26628" name="Group 27"/>
          <p:cNvGrpSpPr>
            <a:grpSpLocks/>
          </p:cNvGrpSpPr>
          <p:nvPr/>
        </p:nvGrpSpPr>
        <p:grpSpPr bwMode="auto">
          <a:xfrm>
            <a:off x="884187" y="2844792"/>
            <a:ext cx="2844800" cy="2495550"/>
            <a:chOff x="1872" y="1947"/>
            <a:chExt cx="1792" cy="1572"/>
          </a:xfrm>
        </p:grpSpPr>
        <p:graphicFrame>
          <p:nvGraphicFramePr>
            <p:cNvPr id="26626" name="Object 2"/>
            <p:cNvGraphicFramePr>
              <a:graphicFrameLocks noChangeAspect="1"/>
            </p:cNvGraphicFramePr>
            <p:nvPr/>
          </p:nvGraphicFramePr>
          <p:xfrm>
            <a:off x="1872" y="1947"/>
            <a:ext cx="1792" cy="15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67" name="Image" r:id="rId4" imgW="1143260" imgH="1003529" progId="">
                    <p:embed/>
                  </p:oleObj>
                </mc:Choice>
                <mc:Fallback>
                  <p:oleObj name="Image" r:id="rId4" imgW="1143260" imgH="1003529" progId="">
                    <p:embed/>
                    <p:pic>
                      <p:nvPicPr>
                        <p:cNvPr id="0" name="Picture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2" y="1947"/>
                          <a:ext cx="1792" cy="15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633" name="Oval 21"/>
            <p:cNvSpPr>
              <a:spLocks noChangeArrowheads="1"/>
            </p:cNvSpPr>
            <p:nvPr/>
          </p:nvSpPr>
          <p:spPr bwMode="auto">
            <a:xfrm>
              <a:off x="2547" y="2340"/>
              <a:ext cx="690" cy="683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6630" name="TextBox 8"/>
          <p:cNvSpPr txBox="1">
            <a:spLocks noChangeArrowheads="1"/>
          </p:cNvSpPr>
          <p:nvPr/>
        </p:nvSpPr>
        <p:spPr bwMode="auto">
          <a:xfrm>
            <a:off x="2133600" y="914400"/>
            <a:ext cx="533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>
                <a:solidFill>
                  <a:srgbClr val="000000"/>
                </a:solidFill>
              </a:rPr>
              <a:t>a.k.a. active contours, snakes</a:t>
            </a:r>
          </a:p>
        </p:txBody>
      </p:sp>
      <p:sp>
        <p:nvSpPr>
          <p:cNvPr id="11" name="Text Box 30"/>
          <p:cNvSpPr txBox="1">
            <a:spLocks noChangeArrowheads="1"/>
          </p:cNvSpPr>
          <p:nvPr/>
        </p:nvSpPr>
        <p:spPr bwMode="auto">
          <a:xfrm>
            <a:off x="811161" y="1638288"/>
            <a:ext cx="6997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000000"/>
                </a:solidFill>
                <a:latin typeface="+mj-lt"/>
              </a:rPr>
              <a:t>Given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: initial contour (model) near desired object </a:t>
            </a:r>
          </a:p>
        </p:txBody>
      </p:sp>
      <p:sp>
        <p:nvSpPr>
          <p:cNvPr id="12" name="Rectangle 22"/>
          <p:cNvSpPr>
            <a:spLocks noChangeArrowheads="1"/>
          </p:cNvSpPr>
          <p:nvPr/>
        </p:nvSpPr>
        <p:spPr bwMode="auto">
          <a:xfrm>
            <a:off x="-28638" y="6553445"/>
            <a:ext cx="59769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dirty="0">
                <a:solidFill>
                  <a:srgbClr val="000000"/>
                </a:solidFill>
              </a:rPr>
              <a:t>[Snakes: Active contour models, </a:t>
            </a:r>
            <a:r>
              <a:rPr lang="en-US" sz="1400" dirty="0" err="1">
                <a:solidFill>
                  <a:srgbClr val="000000"/>
                </a:solidFill>
              </a:rPr>
              <a:t>Kass</a:t>
            </a:r>
            <a:r>
              <a:rPr lang="en-US" sz="1400" dirty="0">
                <a:solidFill>
                  <a:srgbClr val="000000"/>
                </a:solidFill>
              </a:rPr>
              <a:t>, </a:t>
            </a:r>
            <a:r>
              <a:rPr lang="en-US" sz="1400" dirty="0" err="1">
                <a:solidFill>
                  <a:srgbClr val="000000"/>
                </a:solidFill>
              </a:rPr>
              <a:t>Witkin</a:t>
            </a:r>
            <a:r>
              <a:rPr lang="en-US" sz="1400" dirty="0">
                <a:solidFill>
                  <a:srgbClr val="000000"/>
                </a:solidFill>
              </a:rPr>
              <a:t>, &amp; </a:t>
            </a:r>
            <a:r>
              <a:rPr lang="en-US" sz="1400" dirty="0" err="1">
                <a:solidFill>
                  <a:srgbClr val="000000"/>
                </a:solidFill>
              </a:rPr>
              <a:t>Terzopoulos</a:t>
            </a:r>
            <a:r>
              <a:rPr lang="en-US" sz="1400" dirty="0">
                <a:solidFill>
                  <a:srgbClr val="000000"/>
                </a:solidFill>
              </a:rPr>
              <a:t>, ICCV1987]</a:t>
            </a:r>
          </a:p>
        </p:txBody>
      </p:sp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7224777" y="6584997"/>
            <a:ext cx="2057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 smtClean="0"/>
              <a:t>Figure credit: Yuri </a:t>
            </a:r>
            <a:r>
              <a:rPr lang="en-US" sz="1200" dirty="0" err="1"/>
              <a:t>Boykov</a:t>
            </a:r>
            <a:endParaRPr lang="en-US" sz="12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B6392-078D-4450-A240-BFDE83E9993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0" y="6400800"/>
            <a:ext cx="594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Slide credit: Kristen </a:t>
            </a:r>
            <a:r>
              <a:rPr lang="en-US" sz="1200" dirty="0" err="1" smtClean="0"/>
              <a:t>Grauman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800" dirty="0" smtClean="0"/>
              <a:t>Grouping: Pixels vs. regions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04800" y="1219200"/>
            <a:ext cx="2743200" cy="2198688"/>
            <a:chOff x="304800" y="1219200"/>
            <a:chExt cx="2743200" cy="2198688"/>
          </a:xfrm>
        </p:grpSpPr>
        <p:pic>
          <p:nvPicPr>
            <p:cNvPr id="174082" name="Picture 6" descr="C:\Documents and Settings\grauman\Desktop\segmentation\pandabw.jpg"/>
            <p:cNvPicPr>
              <a:picLocks noChangeAspect="1" noChangeArrowheads="1"/>
            </p:cNvPicPr>
            <p:nvPr/>
          </p:nvPicPr>
          <p:blipFill>
            <a:blip r:embed="rId3"/>
            <a:srcRect l="11562" t="6261" r="11703" b="12347"/>
            <a:stretch>
              <a:fillRect/>
            </a:stretch>
          </p:blipFill>
          <p:spPr bwMode="auto">
            <a:xfrm>
              <a:off x="304800" y="1219200"/>
              <a:ext cx="2743200" cy="1909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090" name="TextBox 15"/>
            <p:cNvSpPr txBox="1">
              <a:spLocks noChangeArrowheads="1"/>
            </p:cNvSpPr>
            <p:nvPr/>
          </p:nvSpPr>
          <p:spPr bwMode="auto">
            <a:xfrm>
              <a:off x="1143000" y="3048000"/>
              <a:ext cx="15240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image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352800" y="1219200"/>
            <a:ext cx="3581400" cy="2198688"/>
            <a:chOff x="3352800" y="1219200"/>
            <a:chExt cx="3581400" cy="2198688"/>
          </a:xfrm>
        </p:grpSpPr>
        <p:pic>
          <p:nvPicPr>
            <p:cNvPr id="174083" name="Picture 4" descr="labelim_k3.jp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52800" y="1219200"/>
              <a:ext cx="2668588" cy="1909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091" name="TextBox 16"/>
            <p:cNvSpPr txBox="1">
              <a:spLocks noChangeArrowheads="1"/>
            </p:cNvSpPr>
            <p:nvPr/>
          </p:nvSpPr>
          <p:spPr bwMode="auto">
            <a:xfrm>
              <a:off x="3657600" y="3048000"/>
              <a:ext cx="32766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clusters on intensity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657600" y="3733800"/>
            <a:ext cx="3505200" cy="2895600"/>
            <a:chOff x="3657600" y="3733800"/>
            <a:chExt cx="3505200" cy="2895600"/>
          </a:xfrm>
        </p:grpSpPr>
        <p:pic>
          <p:nvPicPr>
            <p:cNvPr id="174088" name="Picture 2"/>
            <p:cNvPicPr>
              <a:picLocks noChangeAspect="1" noChangeArrowheads="1"/>
            </p:cNvPicPr>
            <p:nvPr/>
          </p:nvPicPr>
          <p:blipFill>
            <a:blip r:embed="rId5"/>
            <a:srcRect l="68842" t="32550" r="3462" b="36346"/>
            <a:stretch>
              <a:fillRect/>
            </a:stretch>
          </p:blipFill>
          <p:spPr bwMode="auto">
            <a:xfrm>
              <a:off x="3657600" y="3733800"/>
              <a:ext cx="2133600" cy="2620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092" name="TextBox 17"/>
            <p:cNvSpPr txBox="1">
              <a:spLocks noChangeArrowheads="1"/>
            </p:cNvSpPr>
            <p:nvPr/>
          </p:nvSpPr>
          <p:spPr bwMode="auto">
            <a:xfrm>
              <a:off x="3886200" y="6259513"/>
              <a:ext cx="327660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clusters on color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33400" y="3657600"/>
            <a:ext cx="4038600" cy="2960688"/>
            <a:chOff x="533400" y="3657600"/>
            <a:chExt cx="4038600" cy="2960688"/>
          </a:xfrm>
        </p:grpSpPr>
        <p:pic>
          <p:nvPicPr>
            <p:cNvPr id="174089" name="Picture 2"/>
            <p:cNvPicPr>
              <a:picLocks noChangeAspect="1" noChangeArrowheads="1"/>
            </p:cNvPicPr>
            <p:nvPr/>
          </p:nvPicPr>
          <p:blipFill>
            <a:blip r:embed="rId5"/>
            <a:srcRect l="6329" t="32550" r="65974" b="36346"/>
            <a:stretch>
              <a:fillRect/>
            </a:stretch>
          </p:blipFill>
          <p:spPr bwMode="auto">
            <a:xfrm>
              <a:off x="533400" y="3657600"/>
              <a:ext cx="2209800" cy="2714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093" name="TextBox 18"/>
            <p:cNvSpPr txBox="1">
              <a:spLocks noChangeArrowheads="1"/>
            </p:cNvSpPr>
            <p:nvPr/>
          </p:nvSpPr>
          <p:spPr bwMode="auto">
            <a:xfrm>
              <a:off x="1295400" y="6248400"/>
              <a:ext cx="32766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image</a:t>
              </a:r>
            </a:p>
          </p:txBody>
        </p:sp>
      </p:grpSp>
      <p:sp>
        <p:nvSpPr>
          <p:cNvPr id="174094" name="TextBox 19"/>
          <p:cNvSpPr txBox="1">
            <a:spLocks noChangeArrowheads="1"/>
          </p:cNvSpPr>
          <p:nvPr/>
        </p:nvSpPr>
        <p:spPr bwMode="auto">
          <a:xfrm>
            <a:off x="6172200" y="1246188"/>
            <a:ext cx="2819400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cs typeface="Arial" charset="0"/>
              </a:rPr>
              <a:t>By grouping pixels based on Gestalt-inspired attributes, we can map the pixels into a set of regions. </a:t>
            </a:r>
          </a:p>
          <a:p>
            <a:endParaRPr lang="en-US" sz="1200" dirty="0">
              <a:cs typeface="Arial" charset="0"/>
            </a:endParaRPr>
          </a:p>
          <a:p>
            <a:r>
              <a:rPr lang="en-US" sz="2400" dirty="0">
                <a:cs typeface="Arial" charset="0"/>
              </a:rPr>
              <a:t>Each region is consistent according to the features and similarity metric we used to do the </a:t>
            </a:r>
            <a:r>
              <a:rPr lang="en-US" sz="2400" b="1" dirty="0">
                <a:cs typeface="Arial" charset="0"/>
              </a:rPr>
              <a:t>clustering</a:t>
            </a:r>
            <a:r>
              <a:rPr lang="en-US" sz="2400" dirty="0">
                <a:cs typeface="Arial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B6392-078D-4450-A240-BFDE83E9993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5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Deformable contours</a:t>
            </a:r>
          </a:p>
        </p:txBody>
      </p:sp>
      <p:grpSp>
        <p:nvGrpSpPr>
          <p:cNvPr id="492552" name="Group 27"/>
          <p:cNvGrpSpPr>
            <a:grpSpLocks/>
          </p:cNvGrpSpPr>
          <p:nvPr/>
        </p:nvGrpSpPr>
        <p:grpSpPr bwMode="auto">
          <a:xfrm>
            <a:off x="920700" y="2844792"/>
            <a:ext cx="2844800" cy="2495550"/>
            <a:chOff x="1872" y="1947"/>
            <a:chExt cx="1792" cy="1572"/>
          </a:xfrm>
        </p:grpSpPr>
        <p:graphicFrame>
          <p:nvGraphicFramePr>
            <p:cNvPr id="492546" name="Object 2"/>
            <p:cNvGraphicFramePr>
              <a:graphicFrameLocks noChangeAspect="1"/>
            </p:cNvGraphicFramePr>
            <p:nvPr/>
          </p:nvGraphicFramePr>
          <p:xfrm>
            <a:off x="1872" y="1947"/>
            <a:ext cx="1792" cy="15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2739" name="Image" r:id="rId4" imgW="1143260" imgH="1003529" progId="">
                    <p:embed/>
                  </p:oleObj>
                </mc:Choice>
                <mc:Fallback>
                  <p:oleObj name="Image" r:id="rId4" imgW="1143260" imgH="1003529" progId="">
                    <p:embed/>
                    <p:pic>
                      <p:nvPicPr>
                        <p:cNvPr id="0" name="Picture 8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2" y="1947"/>
                          <a:ext cx="1792" cy="15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2567" name="Oval 21"/>
            <p:cNvSpPr>
              <a:spLocks noChangeArrowheads="1"/>
            </p:cNvSpPr>
            <p:nvPr/>
          </p:nvSpPr>
          <p:spPr bwMode="auto">
            <a:xfrm>
              <a:off x="2547" y="2340"/>
              <a:ext cx="690" cy="683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3077" name="Text Box 30"/>
          <p:cNvSpPr txBox="1">
            <a:spLocks noChangeArrowheads="1"/>
          </p:cNvSpPr>
          <p:nvPr/>
        </p:nvSpPr>
        <p:spPr bwMode="auto">
          <a:xfrm>
            <a:off x="811161" y="1638288"/>
            <a:ext cx="6997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000000"/>
                </a:solidFill>
                <a:latin typeface="+mj-lt"/>
              </a:rPr>
              <a:t>Given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: initial contour (model) near desired object </a:t>
            </a:r>
          </a:p>
        </p:txBody>
      </p:sp>
      <p:sp>
        <p:nvSpPr>
          <p:cNvPr id="492554" name="TextBox 8"/>
          <p:cNvSpPr txBox="1">
            <a:spLocks noChangeArrowheads="1"/>
          </p:cNvSpPr>
          <p:nvPr/>
        </p:nvSpPr>
        <p:spPr bwMode="auto">
          <a:xfrm>
            <a:off x="2133600" y="914400"/>
            <a:ext cx="533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>
                <a:solidFill>
                  <a:srgbClr val="000000"/>
                </a:solidFill>
              </a:rPr>
              <a:t>a.k.a. active contours, snakes</a:t>
            </a:r>
          </a:p>
        </p:txBody>
      </p:sp>
      <p:sp>
        <p:nvSpPr>
          <p:cNvPr id="492556" name="TextBox 8"/>
          <p:cNvSpPr txBox="1">
            <a:spLocks noChangeArrowheads="1"/>
          </p:cNvSpPr>
          <p:nvPr/>
        </p:nvSpPr>
        <p:spPr bwMode="auto">
          <a:xfrm>
            <a:off x="7224777" y="6584997"/>
            <a:ext cx="2057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 smtClean="0"/>
              <a:t>Figure credit: Yuri </a:t>
            </a:r>
            <a:r>
              <a:rPr lang="en-US" sz="1200" dirty="0" err="1"/>
              <a:t>Boykov</a:t>
            </a:r>
            <a:endParaRPr lang="en-US" sz="1200" dirty="0"/>
          </a:p>
        </p:txBody>
      </p:sp>
      <p:grpSp>
        <p:nvGrpSpPr>
          <p:cNvPr id="492557" name="Group 11"/>
          <p:cNvGrpSpPr>
            <a:grpSpLocks/>
          </p:cNvGrpSpPr>
          <p:nvPr/>
        </p:nvGrpSpPr>
        <p:grpSpPr bwMode="auto">
          <a:xfrm>
            <a:off x="895300" y="2844792"/>
            <a:ext cx="2844800" cy="2495550"/>
            <a:chOff x="1872" y="1947"/>
            <a:chExt cx="1792" cy="1572"/>
          </a:xfrm>
        </p:grpSpPr>
        <p:graphicFrame>
          <p:nvGraphicFramePr>
            <p:cNvPr id="492547" name="Object 5"/>
            <p:cNvGraphicFramePr>
              <a:graphicFrameLocks noChangeAspect="1"/>
            </p:cNvGraphicFramePr>
            <p:nvPr/>
          </p:nvGraphicFramePr>
          <p:xfrm>
            <a:off x="1872" y="1947"/>
            <a:ext cx="1792" cy="15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2740" name="Image" r:id="rId6" imgW="1143260" imgH="1003529" progId="">
                    <p:embed/>
                  </p:oleObj>
                </mc:Choice>
                <mc:Fallback>
                  <p:oleObj name="Image" r:id="rId6" imgW="1143260" imgH="1003529" progId="">
                    <p:embed/>
                    <p:pic>
                      <p:nvPicPr>
                        <p:cNvPr id="0" name="Picture 8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2" y="1947"/>
                          <a:ext cx="1792" cy="15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2566" name="Oval 6"/>
            <p:cNvSpPr>
              <a:spLocks noChangeArrowheads="1"/>
            </p:cNvSpPr>
            <p:nvPr/>
          </p:nvSpPr>
          <p:spPr bwMode="auto">
            <a:xfrm>
              <a:off x="2547" y="2340"/>
              <a:ext cx="690" cy="683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895300" y="2844792"/>
            <a:ext cx="2844800" cy="2495550"/>
            <a:chOff x="3790" y="1924"/>
            <a:chExt cx="1792" cy="1572"/>
          </a:xfrm>
        </p:grpSpPr>
        <p:graphicFrame>
          <p:nvGraphicFramePr>
            <p:cNvPr id="492548" name="Object 4"/>
            <p:cNvGraphicFramePr>
              <a:graphicFrameLocks noChangeAspect="1"/>
            </p:cNvGraphicFramePr>
            <p:nvPr/>
          </p:nvGraphicFramePr>
          <p:xfrm>
            <a:off x="3790" y="1924"/>
            <a:ext cx="1792" cy="15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2741" name="Image" r:id="rId7" imgW="1143260" imgH="1003529" progId="">
                    <p:embed/>
                  </p:oleObj>
                </mc:Choice>
                <mc:Fallback>
                  <p:oleObj name="Image" r:id="rId7" imgW="1143260" imgH="1003529" progId="">
                    <p:embed/>
                    <p:pic>
                      <p:nvPicPr>
                        <p:cNvPr id="0" name="Picture 8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90" y="1924"/>
                          <a:ext cx="1792" cy="15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2565" name="Freeform 9"/>
            <p:cNvSpPr>
              <a:spLocks/>
            </p:cNvSpPr>
            <p:nvPr/>
          </p:nvSpPr>
          <p:spPr bwMode="auto">
            <a:xfrm>
              <a:off x="4453" y="2348"/>
              <a:ext cx="759" cy="687"/>
            </a:xfrm>
            <a:custGeom>
              <a:avLst/>
              <a:gdLst>
                <a:gd name="T0" fmla="*/ 504 w 759"/>
                <a:gd name="T1" fmla="*/ 27 h 687"/>
                <a:gd name="T2" fmla="*/ 667 w 759"/>
                <a:gd name="T3" fmla="*/ 99 h 687"/>
                <a:gd name="T4" fmla="*/ 753 w 759"/>
                <a:gd name="T5" fmla="*/ 319 h 687"/>
                <a:gd name="T6" fmla="*/ 632 w 759"/>
                <a:gd name="T7" fmla="*/ 568 h 687"/>
                <a:gd name="T8" fmla="*/ 468 w 759"/>
                <a:gd name="T9" fmla="*/ 675 h 687"/>
                <a:gd name="T10" fmla="*/ 227 w 759"/>
                <a:gd name="T11" fmla="*/ 632 h 687"/>
                <a:gd name="T12" fmla="*/ 20 w 759"/>
                <a:gd name="T13" fmla="*/ 347 h 687"/>
                <a:gd name="T14" fmla="*/ 106 w 759"/>
                <a:gd name="T15" fmla="*/ 99 h 687"/>
                <a:gd name="T16" fmla="*/ 312 w 759"/>
                <a:gd name="T17" fmla="*/ 13 h 687"/>
                <a:gd name="T18" fmla="*/ 504 w 759"/>
                <a:gd name="T19" fmla="*/ 27 h 6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59"/>
                <a:gd name="T31" fmla="*/ 0 h 687"/>
                <a:gd name="T32" fmla="*/ 759 w 759"/>
                <a:gd name="T33" fmla="*/ 687 h 68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59" h="687">
                  <a:moveTo>
                    <a:pt x="504" y="27"/>
                  </a:moveTo>
                  <a:cubicBezTo>
                    <a:pt x="563" y="41"/>
                    <a:pt x="625" y="50"/>
                    <a:pt x="667" y="99"/>
                  </a:cubicBezTo>
                  <a:cubicBezTo>
                    <a:pt x="709" y="148"/>
                    <a:pt x="759" y="241"/>
                    <a:pt x="753" y="319"/>
                  </a:cubicBezTo>
                  <a:cubicBezTo>
                    <a:pt x="747" y="397"/>
                    <a:pt x="679" y="509"/>
                    <a:pt x="632" y="568"/>
                  </a:cubicBezTo>
                  <a:cubicBezTo>
                    <a:pt x="585" y="627"/>
                    <a:pt x="535" y="664"/>
                    <a:pt x="468" y="675"/>
                  </a:cubicBezTo>
                  <a:cubicBezTo>
                    <a:pt x="401" y="686"/>
                    <a:pt x="302" y="687"/>
                    <a:pt x="227" y="632"/>
                  </a:cubicBezTo>
                  <a:cubicBezTo>
                    <a:pt x="152" y="577"/>
                    <a:pt x="40" y="436"/>
                    <a:pt x="20" y="347"/>
                  </a:cubicBezTo>
                  <a:cubicBezTo>
                    <a:pt x="0" y="258"/>
                    <a:pt x="57" y="155"/>
                    <a:pt x="106" y="99"/>
                  </a:cubicBezTo>
                  <a:cubicBezTo>
                    <a:pt x="155" y="43"/>
                    <a:pt x="242" y="26"/>
                    <a:pt x="312" y="13"/>
                  </a:cubicBezTo>
                  <a:cubicBezTo>
                    <a:pt x="382" y="0"/>
                    <a:pt x="445" y="13"/>
                    <a:pt x="504" y="27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6" name="Group 16"/>
          <p:cNvGrpSpPr>
            <a:grpSpLocks/>
          </p:cNvGrpSpPr>
          <p:nvPr/>
        </p:nvGrpSpPr>
        <p:grpSpPr bwMode="auto">
          <a:xfrm>
            <a:off x="895300" y="2844792"/>
            <a:ext cx="2844800" cy="2495550"/>
            <a:chOff x="-87" y="1886"/>
            <a:chExt cx="1792" cy="1572"/>
          </a:xfrm>
        </p:grpSpPr>
        <p:graphicFrame>
          <p:nvGraphicFramePr>
            <p:cNvPr id="492549" name="Object 3"/>
            <p:cNvGraphicFramePr>
              <a:graphicFrameLocks noChangeAspect="1"/>
            </p:cNvGraphicFramePr>
            <p:nvPr/>
          </p:nvGraphicFramePr>
          <p:xfrm>
            <a:off x="-87" y="1886"/>
            <a:ext cx="1792" cy="15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2742" name="Image" r:id="rId8" imgW="1143260" imgH="1003529" progId="">
                    <p:embed/>
                  </p:oleObj>
                </mc:Choice>
                <mc:Fallback>
                  <p:oleObj name="Image" r:id="rId8" imgW="1143260" imgH="1003529" progId="">
                    <p:embed/>
                    <p:pic>
                      <p:nvPicPr>
                        <p:cNvPr id="0" name="Picture 9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87" y="1886"/>
                          <a:ext cx="1792" cy="15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2564" name="Freeform 15"/>
            <p:cNvSpPr>
              <a:spLocks/>
            </p:cNvSpPr>
            <p:nvPr/>
          </p:nvSpPr>
          <p:spPr bwMode="auto">
            <a:xfrm>
              <a:off x="668" y="2315"/>
              <a:ext cx="745" cy="678"/>
            </a:xfrm>
            <a:custGeom>
              <a:avLst/>
              <a:gdLst>
                <a:gd name="T0" fmla="*/ 356 w 745"/>
                <a:gd name="T1" fmla="*/ 32 h 678"/>
                <a:gd name="T2" fmla="*/ 548 w 745"/>
                <a:gd name="T3" fmla="*/ 53 h 678"/>
                <a:gd name="T4" fmla="*/ 704 w 745"/>
                <a:gd name="T5" fmla="*/ 195 h 678"/>
                <a:gd name="T6" fmla="*/ 726 w 745"/>
                <a:gd name="T7" fmla="*/ 409 h 678"/>
                <a:gd name="T8" fmla="*/ 591 w 745"/>
                <a:gd name="T9" fmla="*/ 593 h 678"/>
                <a:gd name="T10" fmla="*/ 377 w 745"/>
                <a:gd name="T11" fmla="*/ 665 h 678"/>
                <a:gd name="T12" fmla="*/ 100 w 745"/>
                <a:gd name="T13" fmla="*/ 515 h 678"/>
                <a:gd name="T14" fmla="*/ 8 w 745"/>
                <a:gd name="T15" fmla="*/ 266 h 678"/>
                <a:gd name="T16" fmla="*/ 150 w 745"/>
                <a:gd name="T17" fmla="*/ 39 h 678"/>
                <a:gd name="T18" fmla="*/ 356 w 745"/>
                <a:gd name="T19" fmla="*/ 32 h 6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45"/>
                <a:gd name="T31" fmla="*/ 0 h 678"/>
                <a:gd name="T32" fmla="*/ 745 w 745"/>
                <a:gd name="T33" fmla="*/ 678 h 67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45" h="678">
                  <a:moveTo>
                    <a:pt x="356" y="32"/>
                  </a:moveTo>
                  <a:cubicBezTo>
                    <a:pt x="422" y="34"/>
                    <a:pt x="490" y="26"/>
                    <a:pt x="548" y="53"/>
                  </a:cubicBezTo>
                  <a:cubicBezTo>
                    <a:pt x="606" y="80"/>
                    <a:pt x="674" y="136"/>
                    <a:pt x="704" y="195"/>
                  </a:cubicBezTo>
                  <a:cubicBezTo>
                    <a:pt x="734" y="254"/>
                    <a:pt x="745" y="343"/>
                    <a:pt x="726" y="409"/>
                  </a:cubicBezTo>
                  <a:cubicBezTo>
                    <a:pt x="707" y="475"/>
                    <a:pt x="649" y="550"/>
                    <a:pt x="591" y="593"/>
                  </a:cubicBezTo>
                  <a:cubicBezTo>
                    <a:pt x="533" y="636"/>
                    <a:pt x="459" y="678"/>
                    <a:pt x="377" y="665"/>
                  </a:cubicBezTo>
                  <a:cubicBezTo>
                    <a:pt x="295" y="652"/>
                    <a:pt x="162" y="582"/>
                    <a:pt x="100" y="515"/>
                  </a:cubicBezTo>
                  <a:cubicBezTo>
                    <a:pt x="38" y="448"/>
                    <a:pt x="0" y="345"/>
                    <a:pt x="8" y="266"/>
                  </a:cubicBezTo>
                  <a:cubicBezTo>
                    <a:pt x="16" y="187"/>
                    <a:pt x="97" y="78"/>
                    <a:pt x="150" y="39"/>
                  </a:cubicBezTo>
                  <a:cubicBezTo>
                    <a:pt x="203" y="0"/>
                    <a:pt x="290" y="30"/>
                    <a:pt x="356" y="32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9" name="Group 19"/>
          <p:cNvGrpSpPr>
            <a:grpSpLocks/>
          </p:cNvGrpSpPr>
          <p:nvPr/>
        </p:nvGrpSpPr>
        <p:grpSpPr bwMode="auto">
          <a:xfrm>
            <a:off x="895300" y="2844792"/>
            <a:ext cx="2844800" cy="2495550"/>
            <a:chOff x="3803" y="1893"/>
            <a:chExt cx="1792" cy="1572"/>
          </a:xfrm>
        </p:grpSpPr>
        <p:graphicFrame>
          <p:nvGraphicFramePr>
            <p:cNvPr id="492550" name="Object 6"/>
            <p:cNvGraphicFramePr>
              <a:graphicFrameLocks noChangeAspect="1"/>
            </p:cNvGraphicFramePr>
            <p:nvPr/>
          </p:nvGraphicFramePr>
          <p:xfrm>
            <a:off x="3803" y="1893"/>
            <a:ext cx="1792" cy="15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2743" name="Image" r:id="rId9" imgW="1143260" imgH="1003529" progId="">
                    <p:embed/>
                  </p:oleObj>
                </mc:Choice>
                <mc:Fallback>
                  <p:oleObj name="Image" r:id="rId9" imgW="1143260" imgH="1003529" progId="">
                    <p:embed/>
                    <p:pic>
                      <p:nvPicPr>
                        <p:cNvPr id="0" name="Picture 9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03" y="1893"/>
                          <a:ext cx="1792" cy="15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2563" name="Freeform 18"/>
            <p:cNvSpPr>
              <a:spLocks/>
            </p:cNvSpPr>
            <p:nvPr/>
          </p:nvSpPr>
          <p:spPr bwMode="auto">
            <a:xfrm>
              <a:off x="4659" y="2350"/>
              <a:ext cx="620" cy="650"/>
            </a:xfrm>
            <a:custGeom>
              <a:avLst/>
              <a:gdLst>
                <a:gd name="T0" fmla="*/ 297 w 620"/>
                <a:gd name="T1" fmla="*/ 11 h 650"/>
                <a:gd name="T2" fmla="*/ 454 w 620"/>
                <a:gd name="T3" fmla="*/ 25 h 650"/>
                <a:gd name="T4" fmla="*/ 589 w 620"/>
                <a:gd name="T5" fmla="*/ 132 h 650"/>
                <a:gd name="T6" fmla="*/ 617 w 620"/>
                <a:gd name="T7" fmla="*/ 310 h 650"/>
                <a:gd name="T8" fmla="*/ 568 w 620"/>
                <a:gd name="T9" fmla="*/ 445 h 650"/>
                <a:gd name="T10" fmla="*/ 461 w 620"/>
                <a:gd name="T11" fmla="*/ 573 h 650"/>
                <a:gd name="T12" fmla="*/ 319 w 620"/>
                <a:gd name="T13" fmla="*/ 644 h 650"/>
                <a:gd name="T14" fmla="*/ 105 w 620"/>
                <a:gd name="T15" fmla="*/ 608 h 650"/>
                <a:gd name="T16" fmla="*/ 13 w 620"/>
                <a:gd name="T17" fmla="*/ 487 h 650"/>
                <a:gd name="T18" fmla="*/ 27 w 620"/>
                <a:gd name="T19" fmla="*/ 274 h 650"/>
                <a:gd name="T20" fmla="*/ 91 w 620"/>
                <a:gd name="T21" fmla="*/ 110 h 650"/>
                <a:gd name="T22" fmla="*/ 248 w 620"/>
                <a:gd name="T23" fmla="*/ 18 h 650"/>
                <a:gd name="T24" fmla="*/ 383 w 620"/>
                <a:gd name="T25" fmla="*/ 4 h 6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20"/>
                <a:gd name="T40" fmla="*/ 0 h 650"/>
                <a:gd name="T41" fmla="*/ 620 w 620"/>
                <a:gd name="T42" fmla="*/ 650 h 6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20" h="650">
                  <a:moveTo>
                    <a:pt x="297" y="11"/>
                  </a:moveTo>
                  <a:cubicBezTo>
                    <a:pt x="351" y="8"/>
                    <a:pt x="405" y="5"/>
                    <a:pt x="454" y="25"/>
                  </a:cubicBezTo>
                  <a:cubicBezTo>
                    <a:pt x="503" y="45"/>
                    <a:pt x="562" y="84"/>
                    <a:pt x="589" y="132"/>
                  </a:cubicBezTo>
                  <a:cubicBezTo>
                    <a:pt x="616" y="180"/>
                    <a:pt x="620" y="258"/>
                    <a:pt x="617" y="310"/>
                  </a:cubicBezTo>
                  <a:cubicBezTo>
                    <a:pt x="614" y="362"/>
                    <a:pt x="594" y="401"/>
                    <a:pt x="568" y="445"/>
                  </a:cubicBezTo>
                  <a:cubicBezTo>
                    <a:pt x="542" y="489"/>
                    <a:pt x="503" y="540"/>
                    <a:pt x="461" y="573"/>
                  </a:cubicBezTo>
                  <a:cubicBezTo>
                    <a:pt x="419" y="606"/>
                    <a:pt x="378" y="638"/>
                    <a:pt x="319" y="644"/>
                  </a:cubicBezTo>
                  <a:cubicBezTo>
                    <a:pt x="260" y="650"/>
                    <a:pt x="156" y="634"/>
                    <a:pt x="105" y="608"/>
                  </a:cubicBezTo>
                  <a:cubicBezTo>
                    <a:pt x="54" y="582"/>
                    <a:pt x="26" y="543"/>
                    <a:pt x="13" y="487"/>
                  </a:cubicBezTo>
                  <a:cubicBezTo>
                    <a:pt x="0" y="431"/>
                    <a:pt x="14" y="337"/>
                    <a:pt x="27" y="274"/>
                  </a:cubicBezTo>
                  <a:cubicBezTo>
                    <a:pt x="40" y="211"/>
                    <a:pt x="54" y="153"/>
                    <a:pt x="91" y="110"/>
                  </a:cubicBezTo>
                  <a:cubicBezTo>
                    <a:pt x="128" y="67"/>
                    <a:pt x="199" y="36"/>
                    <a:pt x="248" y="18"/>
                  </a:cubicBezTo>
                  <a:cubicBezTo>
                    <a:pt x="297" y="0"/>
                    <a:pt x="340" y="2"/>
                    <a:pt x="383" y="4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884187" y="2090726"/>
            <a:ext cx="72913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000000"/>
                </a:solidFill>
                <a:latin typeface="+mj-lt"/>
              </a:rPr>
              <a:t>Goal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: evolve the contour to fit exact object boundary   </a:t>
            </a:r>
          </a:p>
        </p:txBody>
      </p:sp>
      <p:sp>
        <p:nvSpPr>
          <p:cNvPr id="492562" name="Rectangle 22"/>
          <p:cNvSpPr>
            <a:spLocks noChangeArrowheads="1"/>
          </p:cNvSpPr>
          <p:nvPr/>
        </p:nvSpPr>
        <p:spPr bwMode="auto">
          <a:xfrm>
            <a:off x="-28638" y="6553445"/>
            <a:ext cx="59769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dirty="0">
                <a:solidFill>
                  <a:srgbClr val="000000"/>
                </a:solidFill>
              </a:rPr>
              <a:t>[Snakes: Active contour models, </a:t>
            </a:r>
            <a:r>
              <a:rPr lang="en-US" sz="1400" dirty="0" err="1">
                <a:solidFill>
                  <a:srgbClr val="000000"/>
                </a:solidFill>
              </a:rPr>
              <a:t>Kass</a:t>
            </a:r>
            <a:r>
              <a:rPr lang="en-US" sz="1400" dirty="0">
                <a:solidFill>
                  <a:srgbClr val="000000"/>
                </a:solidFill>
              </a:rPr>
              <a:t>, </a:t>
            </a:r>
            <a:r>
              <a:rPr lang="en-US" sz="1400" dirty="0" err="1">
                <a:solidFill>
                  <a:srgbClr val="000000"/>
                </a:solidFill>
              </a:rPr>
              <a:t>Witkin</a:t>
            </a:r>
            <a:r>
              <a:rPr lang="en-US" sz="1400" dirty="0">
                <a:solidFill>
                  <a:srgbClr val="000000"/>
                </a:solidFill>
              </a:rPr>
              <a:t>, &amp; </a:t>
            </a:r>
            <a:r>
              <a:rPr lang="en-US" sz="1400" dirty="0" err="1">
                <a:solidFill>
                  <a:srgbClr val="000000"/>
                </a:solidFill>
              </a:rPr>
              <a:t>Terzopoulos</a:t>
            </a:r>
            <a:r>
              <a:rPr lang="en-US" sz="1400" dirty="0">
                <a:solidFill>
                  <a:srgbClr val="000000"/>
                </a:solidFill>
              </a:rPr>
              <a:t>, ICCV1987]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360798" y="2808279"/>
            <a:ext cx="4783202" cy="2908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/>
              <a:t>Main idea</a:t>
            </a:r>
            <a:r>
              <a:rPr lang="en-US" sz="2400" dirty="0" smtClean="0"/>
              <a:t>: elastic band </a:t>
            </a:r>
            <a:r>
              <a:rPr lang="en-US" sz="2400" dirty="0"/>
              <a:t>is </a:t>
            </a:r>
            <a:r>
              <a:rPr lang="en-US" sz="2400" dirty="0" smtClean="0"/>
              <a:t>iteratively adjusted </a:t>
            </a:r>
            <a:r>
              <a:rPr lang="en-US" sz="2400" dirty="0"/>
              <a:t>so as to</a:t>
            </a:r>
          </a:p>
          <a:p>
            <a:pPr marL="287338" indent="-287338">
              <a:spcAft>
                <a:spcPts val="600"/>
              </a:spcAft>
              <a:buFont typeface="Arial" charset="0"/>
              <a:buChar char="•"/>
            </a:pPr>
            <a:r>
              <a:rPr lang="en-US" sz="2400" dirty="0" smtClean="0"/>
              <a:t>be </a:t>
            </a:r>
            <a:r>
              <a:rPr lang="en-US" sz="2400" dirty="0"/>
              <a:t>near image positions with high gradients, </a:t>
            </a:r>
            <a:r>
              <a:rPr lang="en-US" sz="2400" b="1" dirty="0"/>
              <a:t>and</a:t>
            </a:r>
          </a:p>
          <a:p>
            <a:pPr marL="287338" indent="-287338">
              <a:spcAft>
                <a:spcPts val="600"/>
              </a:spcAft>
              <a:buFont typeface="Arial" charset="0"/>
              <a:buChar char="•"/>
            </a:pPr>
            <a:r>
              <a:rPr lang="en-US" sz="2400" dirty="0" smtClean="0"/>
              <a:t>satisfy </a:t>
            </a:r>
            <a:r>
              <a:rPr lang="en-US" sz="2400" dirty="0"/>
              <a:t>shape “preferences” or contour priors</a:t>
            </a:r>
          </a:p>
          <a:p>
            <a:pPr>
              <a:spcAft>
                <a:spcPts val="600"/>
              </a:spcAft>
            </a:pPr>
            <a:endParaRPr lang="en-US" sz="2400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B6392-078D-4450-A240-BFDE83E99939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0" y="6400800"/>
            <a:ext cx="594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Slide credit: Kristen </a:t>
            </a:r>
            <a:r>
              <a:rPr lang="en-US" sz="1200" dirty="0" err="1" smtClean="0"/>
              <a:t>Grauman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 build="p" bldLvl="2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3" name="Title 1"/>
          <p:cNvSpPr>
            <a:spLocks noGrp="1"/>
          </p:cNvSpPr>
          <p:nvPr>
            <p:ph type="title"/>
          </p:nvPr>
        </p:nvSpPr>
        <p:spPr>
          <a:xfrm>
            <a:off x="409575" y="0"/>
            <a:ext cx="8229600" cy="1143000"/>
          </a:xfrm>
        </p:spPr>
        <p:txBody>
          <a:bodyPr/>
          <a:lstStyle/>
          <a:p>
            <a:r>
              <a:rPr lang="en-US" smtClean="0"/>
              <a:t>Deformable contours: intuition</a:t>
            </a:r>
          </a:p>
        </p:txBody>
      </p:sp>
      <p:sp>
        <p:nvSpPr>
          <p:cNvPr id="499715" name="TextBox 4"/>
          <p:cNvSpPr txBox="1">
            <a:spLocks noChangeArrowheads="1"/>
          </p:cNvSpPr>
          <p:nvPr/>
        </p:nvSpPr>
        <p:spPr bwMode="auto">
          <a:xfrm>
            <a:off x="0" y="6642100"/>
            <a:ext cx="57912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/>
              <a:t>Image from http://www.healthline.com/blogs/exercise_fitness/uploaded_images/HandBand2-795868.JPG</a:t>
            </a:r>
          </a:p>
        </p:txBody>
      </p:sp>
      <p:pic>
        <p:nvPicPr>
          <p:cNvPr id="6" name="Picture 5" descr="snakes_ss_page2.JPG"/>
          <p:cNvPicPr>
            <a:picLocks noChangeAspect="1"/>
          </p:cNvPicPr>
          <p:nvPr/>
        </p:nvPicPr>
        <p:blipFill>
          <a:blip r:embed="rId3"/>
          <a:srcRect l="60963" t="24445" r="15813" b="58665"/>
          <a:stretch>
            <a:fillRect/>
          </a:stretch>
        </p:blipFill>
        <p:spPr bwMode="auto">
          <a:xfrm>
            <a:off x="1395369" y="4268799"/>
            <a:ext cx="2286000" cy="215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snakes_ss_page2.JPG"/>
          <p:cNvPicPr>
            <a:picLocks noChangeAspect="1"/>
          </p:cNvPicPr>
          <p:nvPr/>
        </p:nvPicPr>
        <p:blipFill>
          <a:blip r:embed="rId3"/>
          <a:srcRect l="41696" t="26556" r="37813" b="60249"/>
          <a:stretch>
            <a:fillRect/>
          </a:stretch>
        </p:blipFill>
        <p:spPr bwMode="auto">
          <a:xfrm>
            <a:off x="5521338" y="4195773"/>
            <a:ext cx="2628936" cy="2190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9714" name="Picture 2" descr="http://www.healthline.com/blogs/exercise_fitness/uploaded_images/HandBand2-79586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0700" y="1238220"/>
            <a:ext cx="3322625" cy="277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http://mikomos.com/images/thumb/6/64/Macy%27s_Thanksgiving_Day_Parade_Balloon_Inflation.jpg/300px-Macy%27s_Thanksgiving_Day_Parade_Balloon_Inflatio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67390" y="1201707"/>
            <a:ext cx="2154267" cy="286755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B6392-078D-4450-A240-BFDE83E99939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175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Deformable contours vs. Hough</a:t>
            </a:r>
          </a:p>
        </p:txBody>
      </p:sp>
      <p:grpSp>
        <p:nvGrpSpPr>
          <p:cNvPr id="493572" name="Group 48"/>
          <p:cNvGrpSpPr>
            <a:grpSpLocks/>
          </p:cNvGrpSpPr>
          <p:nvPr/>
        </p:nvGrpSpPr>
        <p:grpSpPr bwMode="auto">
          <a:xfrm>
            <a:off x="4462403" y="2095469"/>
            <a:ext cx="3760788" cy="1219200"/>
            <a:chOff x="4499104" y="2224070"/>
            <a:chExt cx="4224213" cy="1549636"/>
          </a:xfrm>
        </p:grpSpPr>
        <p:grpSp>
          <p:nvGrpSpPr>
            <p:cNvPr id="493587" name="Group 14"/>
            <p:cNvGrpSpPr>
              <a:grpSpLocks/>
            </p:cNvGrpSpPr>
            <p:nvPr/>
          </p:nvGrpSpPr>
          <p:grpSpPr bwMode="auto">
            <a:xfrm>
              <a:off x="4499104" y="2225889"/>
              <a:ext cx="1280450" cy="1079470"/>
              <a:chOff x="562" y="2169"/>
              <a:chExt cx="1408" cy="1187"/>
            </a:xfrm>
          </p:grpSpPr>
          <p:sp>
            <p:nvSpPr>
              <p:cNvPr id="493614" name="Rectangle 4"/>
              <p:cNvSpPr>
                <a:spLocks noChangeArrowheads="1"/>
              </p:cNvSpPr>
              <p:nvPr/>
            </p:nvSpPr>
            <p:spPr bwMode="auto">
              <a:xfrm>
                <a:off x="562" y="2169"/>
                <a:ext cx="1408" cy="118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93615" name="Freeform 5"/>
              <p:cNvSpPr>
                <a:spLocks/>
              </p:cNvSpPr>
              <p:nvPr/>
            </p:nvSpPr>
            <p:spPr bwMode="auto">
              <a:xfrm>
                <a:off x="711" y="2297"/>
                <a:ext cx="349" cy="419"/>
              </a:xfrm>
              <a:custGeom>
                <a:avLst/>
                <a:gdLst>
                  <a:gd name="T0" fmla="*/ 0 w 349"/>
                  <a:gd name="T1" fmla="*/ 419 h 419"/>
                  <a:gd name="T2" fmla="*/ 50 w 349"/>
                  <a:gd name="T3" fmla="*/ 135 h 419"/>
                  <a:gd name="T4" fmla="*/ 256 w 349"/>
                  <a:gd name="T5" fmla="*/ 35 h 419"/>
                  <a:gd name="T6" fmla="*/ 349 w 349"/>
                  <a:gd name="T7" fmla="*/ 0 h 41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49"/>
                  <a:gd name="T13" fmla="*/ 0 h 419"/>
                  <a:gd name="T14" fmla="*/ 349 w 349"/>
                  <a:gd name="T15" fmla="*/ 419 h 41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49" h="419">
                    <a:moveTo>
                      <a:pt x="0" y="419"/>
                    </a:moveTo>
                    <a:cubicBezTo>
                      <a:pt x="3" y="309"/>
                      <a:pt x="7" y="199"/>
                      <a:pt x="50" y="135"/>
                    </a:cubicBezTo>
                    <a:cubicBezTo>
                      <a:pt x="93" y="71"/>
                      <a:pt x="206" y="58"/>
                      <a:pt x="256" y="35"/>
                    </a:cubicBezTo>
                    <a:cubicBezTo>
                      <a:pt x="306" y="12"/>
                      <a:pt x="327" y="6"/>
                      <a:pt x="349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93616" name="Freeform 6"/>
              <p:cNvSpPr>
                <a:spLocks/>
              </p:cNvSpPr>
              <p:nvPr/>
            </p:nvSpPr>
            <p:spPr bwMode="auto">
              <a:xfrm>
                <a:off x="984" y="2688"/>
                <a:ext cx="83" cy="284"/>
              </a:xfrm>
              <a:custGeom>
                <a:avLst/>
                <a:gdLst>
                  <a:gd name="T0" fmla="*/ 12 w 83"/>
                  <a:gd name="T1" fmla="*/ 0 h 284"/>
                  <a:gd name="T2" fmla="*/ 12 w 83"/>
                  <a:gd name="T3" fmla="*/ 235 h 284"/>
                  <a:gd name="T4" fmla="*/ 83 w 83"/>
                  <a:gd name="T5" fmla="*/ 284 h 284"/>
                  <a:gd name="T6" fmla="*/ 0 60000 65536"/>
                  <a:gd name="T7" fmla="*/ 0 60000 65536"/>
                  <a:gd name="T8" fmla="*/ 0 60000 65536"/>
                  <a:gd name="T9" fmla="*/ 0 w 83"/>
                  <a:gd name="T10" fmla="*/ 0 h 284"/>
                  <a:gd name="T11" fmla="*/ 83 w 83"/>
                  <a:gd name="T12" fmla="*/ 284 h 2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3" h="284">
                    <a:moveTo>
                      <a:pt x="12" y="0"/>
                    </a:moveTo>
                    <a:cubicBezTo>
                      <a:pt x="6" y="94"/>
                      <a:pt x="0" y="188"/>
                      <a:pt x="12" y="235"/>
                    </a:cubicBezTo>
                    <a:cubicBezTo>
                      <a:pt x="24" y="282"/>
                      <a:pt x="53" y="283"/>
                      <a:pt x="83" y="28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93617" name="Freeform 7"/>
              <p:cNvSpPr>
                <a:spLocks/>
              </p:cNvSpPr>
              <p:nvPr/>
            </p:nvSpPr>
            <p:spPr bwMode="auto">
              <a:xfrm>
                <a:off x="1237" y="2660"/>
                <a:ext cx="258" cy="391"/>
              </a:xfrm>
              <a:custGeom>
                <a:avLst/>
                <a:gdLst>
                  <a:gd name="T0" fmla="*/ 0 w 258"/>
                  <a:gd name="T1" fmla="*/ 384 h 391"/>
                  <a:gd name="T2" fmla="*/ 242 w 258"/>
                  <a:gd name="T3" fmla="*/ 341 h 391"/>
                  <a:gd name="T4" fmla="*/ 93 w 258"/>
                  <a:gd name="T5" fmla="*/ 85 h 391"/>
                  <a:gd name="T6" fmla="*/ 143 w 258"/>
                  <a:gd name="T7" fmla="*/ 0 h 39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58"/>
                  <a:gd name="T13" fmla="*/ 0 h 391"/>
                  <a:gd name="T14" fmla="*/ 258 w 258"/>
                  <a:gd name="T15" fmla="*/ 391 h 39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58" h="391">
                    <a:moveTo>
                      <a:pt x="0" y="384"/>
                    </a:moveTo>
                    <a:cubicBezTo>
                      <a:pt x="113" y="387"/>
                      <a:pt x="226" y="391"/>
                      <a:pt x="242" y="341"/>
                    </a:cubicBezTo>
                    <a:cubicBezTo>
                      <a:pt x="258" y="291"/>
                      <a:pt x="110" y="142"/>
                      <a:pt x="93" y="85"/>
                    </a:cubicBezTo>
                    <a:cubicBezTo>
                      <a:pt x="76" y="28"/>
                      <a:pt x="109" y="14"/>
                      <a:pt x="143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93618" name="Freeform 9"/>
              <p:cNvSpPr>
                <a:spLocks/>
              </p:cNvSpPr>
              <p:nvPr/>
            </p:nvSpPr>
            <p:spPr bwMode="auto">
              <a:xfrm>
                <a:off x="1031" y="2432"/>
                <a:ext cx="370" cy="128"/>
              </a:xfrm>
              <a:custGeom>
                <a:avLst/>
                <a:gdLst>
                  <a:gd name="T0" fmla="*/ 0 w 370"/>
                  <a:gd name="T1" fmla="*/ 128 h 128"/>
                  <a:gd name="T2" fmla="*/ 171 w 370"/>
                  <a:gd name="T3" fmla="*/ 0 h 128"/>
                  <a:gd name="T4" fmla="*/ 370 w 370"/>
                  <a:gd name="T5" fmla="*/ 128 h 128"/>
                  <a:gd name="T6" fmla="*/ 0 60000 65536"/>
                  <a:gd name="T7" fmla="*/ 0 60000 65536"/>
                  <a:gd name="T8" fmla="*/ 0 60000 65536"/>
                  <a:gd name="T9" fmla="*/ 0 w 370"/>
                  <a:gd name="T10" fmla="*/ 0 h 128"/>
                  <a:gd name="T11" fmla="*/ 370 w 370"/>
                  <a:gd name="T12" fmla="*/ 128 h 1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70" h="128">
                    <a:moveTo>
                      <a:pt x="0" y="128"/>
                    </a:moveTo>
                    <a:cubicBezTo>
                      <a:pt x="54" y="64"/>
                      <a:pt x="109" y="0"/>
                      <a:pt x="171" y="0"/>
                    </a:cubicBezTo>
                    <a:cubicBezTo>
                      <a:pt x="233" y="0"/>
                      <a:pt x="301" y="64"/>
                      <a:pt x="370" y="12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93619" name="Freeform 10"/>
              <p:cNvSpPr>
                <a:spLocks/>
              </p:cNvSpPr>
              <p:nvPr/>
            </p:nvSpPr>
            <p:spPr bwMode="auto">
              <a:xfrm>
                <a:off x="562" y="3074"/>
                <a:ext cx="547" cy="162"/>
              </a:xfrm>
              <a:custGeom>
                <a:avLst/>
                <a:gdLst>
                  <a:gd name="T0" fmla="*/ 547 w 547"/>
                  <a:gd name="T1" fmla="*/ 162 h 162"/>
                  <a:gd name="T2" fmla="*/ 277 w 547"/>
                  <a:gd name="T3" fmla="*/ 5 h 162"/>
                  <a:gd name="T4" fmla="*/ 106 w 547"/>
                  <a:gd name="T5" fmla="*/ 133 h 162"/>
                  <a:gd name="T6" fmla="*/ 0 w 547"/>
                  <a:gd name="T7" fmla="*/ 26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47"/>
                  <a:gd name="T13" fmla="*/ 0 h 162"/>
                  <a:gd name="T14" fmla="*/ 547 w 547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47" h="162">
                    <a:moveTo>
                      <a:pt x="547" y="162"/>
                    </a:moveTo>
                    <a:cubicBezTo>
                      <a:pt x="448" y="86"/>
                      <a:pt x="350" y="10"/>
                      <a:pt x="277" y="5"/>
                    </a:cubicBezTo>
                    <a:cubicBezTo>
                      <a:pt x="204" y="0"/>
                      <a:pt x="152" y="130"/>
                      <a:pt x="106" y="133"/>
                    </a:cubicBezTo>
                    <a:cubicBezTo>
                      <a:pt x="60" y="136"/>
                      <a:pt x="30" y="81"/>
                      <a:pt x="0" y="2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93620" name="Freeform 11"/>
              <p:cNvSpPr>
                <a:spLocks/>
              </p:cNvSpPr>
              <p:nvPr/>
            </p:nvSpPr>
            <p:spPr bwMode="auto">
              <a:xfrm>
                <a:off x="1526" y="2226"/>
                <a:ext cx="354" cy="974"/>
              </a:xfrm>
              <a:custGeom>
                <a:avLst/>
                <a:gdLst>
                  <a:gd name="T0" fmla="*/ 337 w 354"/>
                  <a:gd name="T1" fmla="*/ 0 h 974"/>
                  <a:gd name="T2" fmla="*/ 3 w 354"/>
                  <a:gd name="T3" fmla="*/ 213 h 974"/>
                  <a:gd name="T4" fmla="*/ 316 w 354"/>
                  <a:gd name="T5" fmla="*/ 298 h 974"/>
                  <a:gd name="T6" fmla="*/ 230 w 354"/>
                  <a:gd name="T7" fmla="*/ 583 h 974"/>
                  <a:gd name="T8" fmla="*/ 110 w 354"/>
                  <a:gd name="T9" fmla="*/ 889 h 974"/>
                  <a:gd name="T10" fmla="*/ 302 w 354"/>
                  <a:gd name="T11" fmla="*/ 974 h 9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4"/>
                  <a:gd name="T19" fmla="*/ 0 h 974"/>
                  <a:gd name="T20" fmla="*/ 354 w 354"/>
                  <a:gd name="T21" fmla="*/ 974 h 9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4" h="974">
                    <a:moveTo>
                      <a:pt x="337" y="0"/>
                    </a:moveTo>
                    <a:cubicBezTo>
                      <a:pt x="171" y="81"/>
                      <a:pt x="6" y="163"/>
                      <a:pt x="3" y="213"/>
                    </a:cubicBezTo>
                    <a:cubicBezTo>
                      <a:pt x="0" y="263"/>
                      <a:pt x="278" y="236"/>
                      <a:pt x="316" y="298"/>
                    </a:cubicBezTo>
                    <a:cubicBezTo>
                      <a:pt x="354" y="360"/>
                      <a:pt x="264" y="484"/>
                      <a:pt x="230" y="583"/>
                    </a:cubicBezTo>
                    <a:cubicBezTo>
                      <a:pt x="196" y="682"/>
                      <a:pt x="98" y="824"/>
                      <a:pt x="110" y="889"/>
                    </a:cubicBezTo>
                    <a:cubicBezTo>
                      <a:pt x="122" y="954"/>
                      <a:pt x="212" y="964"/>
                      <a:pt x="302" y="9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93621" name="Freeform 13"/>
              <p:cNvSpPr>
                <a:spLocks/>
              </p:cNvSpPr>
              <p:nvPr/>
            </p:nvSpPr>
            <p:spPr bwMode="auto">
              <a:xfrm>
                <a:off x="1308" y="3136"/>
                <a:ext cx="124" cy="220"/>
              </a:xfrm>
              <a:custGeom>
                <a:avLst/>
                <a:gdLst>
                  <a:gd name="T0" fmla="*/ 100 w 124"/>
                  <a:gd name="T1" fmla="*/ 0 h 220"/>
                  <a:gd name="T2" fmla="*/ 107 w 124"/>
                  <a:gd name="T3" fmla="*/ 121 h 220"/>
                  <a:gd name="T4" fmla="*/ 0 w 124"/>
                  <a:gd name="T5" fmla="*/ 220 h 220"/>
                  <a:gd name="T6" fmla="*/ 0 60000 65536"/>
                  <a:gd name="T7" fmla="*/ 0 60000 65536"/>
                  <a:gd name="T8" fmla="*/ 0 60000 65536"/>
                  <a:gd name="T9" fmla="*/ 0 w 124"/>
                  <a:gd name="T10" fmla="*/ 0 h 220"/>
                  <a:gd name="T11" fmla="*/ 124 w 124"/>
                  <a:gd name="T12" fmla="*/ 220 h 2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4" h="220">
                    <a:moveTo>
                      <a:pt x="100" y="0"/>
                    </a:moveTo>
                    <a:cubicBezTo>
                      <a:pt x="112" y="42"/>
                      <a:pt x="124" y="84"/>
                      <a:pt x="107" y="121"/>
                    </a:cubicBezTo>
                    <a:cubicBezTo>
                      <a:pt x="90" y="158"/>
                      <a:pt x="45" y="189"/>
                      <a:pt x="0" y="2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93588" name="Group 42"/>
            <p:cNvGrpSpPr>
              <a:grpSpLocks/>
            </p:cNvGrpSpPr>
            <p:nvPr/>
          </p:nvGrpSpPr>
          <p:grpSpPr bwMode="auto">
            <a:xfrm>
              <a:off x="4883784" y="2523266"/>
              <a:ext cx="770270" cy="1196784"/>
              <a:chOff x="985" y="2496"/>
              <a:chExt cx="847" cy="1316"/>
            </a:xfrm>
          </p:grpSpPr>
          <p:sp>
            <p:nvSpPr>
              <p:cNvPr id="493612" name="Freeform 33"/>
              <p:cNvSpPr>
                <a:spLocks/>
              </p:cNvSpPr>
              <p:nvPr/>
            </p:nvSpPr>
            <p:spPr bwMode="auto">
              <a:xfrm>
                <a:off x="985" y="2496"/>
                <a:ext cx="558" cy="520"/>
              </a:xfrm>
              <a:custGeom>
                <a:avLst/>
                <a:gdLst>
                  <a:gd name="T0" fmla="*/ 364 w 558"/>
                  <a:gd name="T1" fmla="*/ 22 h 520"/>
                  <a:gd name="T2" fmla="*/ 80 w 558"/>
                  <a:gd name="T3" fmla="*/ 43 h 520"/>
                  <a:gd name="T4" fmla="*/ 1 w 558"/>
                  <a:gd name="T5" fmla="*/ 264 h 520"/>
                  <a:gd name="T6" fmla="*/ 73 w 558"/>
                  <a:gd name="T7" fmla="*/ 413 h 520"/>
                  <a:gd name="T8" fmla="*/ 307 w 558"/>
                  <a:gd name="T9" fmla="*/ 513 h 520"/>
                  <a:gd name="T10" fmla="*/ 521 w 558"/>
                  <a:gd name="T11" fmla="*/ 370 h 520"/>
                  <a:gd name="T12" fmla="*/ 528 w 558"/>
                  <a:gd name="T13" fmla="*/ 178 h 520"/>
                  <a:gd name="T14" fmla="*/ 364 w 558"/>
                  <a:gd name="T15" fmla="*/ 22 h 5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58"/>
                  <a:gd name="T25" fmla="*/ 0 h 520"/>
                  <a:gd name="T26" fmla="*/ 558 w 558"/>
                  <a:gd name="T27" fmla="*/ 520 h 5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58" h="520">
                    <a:moveTo>
                      <a:pt x="364" y="22"/>
                    </a:moveTo>
                    <a:cubicBezTo>
                      <a:pt x="289" y="0"/>
                      <a:pt x="141" y="3"/>
                      <a:pt x="80" y="43"/>
                    </a:cubicBezTo>
                    <a:cubicBezTo>
                      <a:pt x="19" y="83"/>
                      <a:pt x="2" y="202"/>
                      <a:pt x="1" y="264"/>
                    </a:cubicBezTo>
                    <a:cubicBezTo>
                      <a:pt x="0" y="326"/>
                      <a:pt x="22" y="372"/>
                      <a:pt x="73" y="413"/>
                    </a:cubicBezTo>
                    <a:cubicBezTo>
                      <a:pt x="124" y="454"/>
                      <a:pt x="232" y="520"/>
                      <a:pt x="307" y="513"/>
                    </a:cubicBezTo>
                    <a:cubicBezTo>
                      <a:pt x="382" y="506"/>
                      <a:pt x="484" y="426"/>
                      <a:pt x="521" y="370"/>
                    </a:cubicBezTo>
                    <a:cubicBezTo>
                      <a:pt x="558" y="314"/>
                      <a:pt x="551" y="235"/>
                      <a:pt x="528" y="178"/>
                    </a:cubicBezTo>
                    <a:cubicBezTo>
                      <a:pt x="505" y="121"/>
                      <a:pt x="439" y="44"/>
                      <a:pt x="364" y="22"/>
                    </a:cubicBezTo>
                    <a:close/>
                  </a:path>
                </a:pathLst>
              </a:custGeom>
              <a:noFill/>
              <a:ln w="3810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93613" name="Text Box 36"/>
              <p:cNvSpPr txBox="1">
                <a:spLocks noChangeArrowheads="1"/>
              </p:cNvSpPr>
              <p:nvPr/>
            </p:nvSpPr>
            <p:spPr bwMode="auto">
              <a:xfrm>
                <a:off x="1022" y="3341"/>
                <a:ext cx="810" cy="4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  <a:latin typeface="Tahoma" pitchFamily="34" charset="0"/>
                  </a:rPr>
                  <a:t>initial</a:t>
                </a:r>
              </a:p>
            </p:txBody>
          </p:sp>
        </p:grpSp>
        <p:grpSp>
          <p:nvGrpSpPr>
            <p:cNvPr id="493589" name="Group 15"/>
            <p:cNvGrpSpPr>
              <a:grpSpLocks/>
            </p:cNvGrpSpPr>
            <p:nvPr/>
          </p:nvGrpSpPr>
          <p:grpSpPr bwMode="auto">
            <a:xfrm>
              <a:off x="5948705" y="2224070"/>
              <a:ext cx="1280450" cy="1079470"/>
              <a:chOff x="562" y="2169"/>
              <a:chExt cx="1408" cy="1187"/>
            </a:xfrm>
          </p:grpSpPr>
          <p:sp>
            <p:nvSpPr>
              <p:cNvPr id="493604" name="Rectangle 16"/>
              <p:cNvSpPr>
                <a:spLocks noChangeArrowheads="1"/>
              </p:cNvSpPr>
              <p:nvPr/>
            </p:nvSpPr>
            <p:spPr bwMode="auto">
              <a:xfrm>
                <a:off x="562" y="2169"/>
                <a:ext cx="1408" cy="118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93605" name="Freeform 17"/>
              <p:cNvSpPr>
                <a:spLocks/>
              </p:cNvSpPr>
              <p:nvPr/>
            </p:nvSpPr>
            <p:spPr bwMode="auto">
              <a:xfrm>
                <a:off x="711" y="2297"/>
                <a:ext cx="349" cy="419"/>
              </a:xfrm>
              <a:custGeom>
                <a:avLst/>
                <a:gdLst>
                  <a:gd name="T0" fmla="*/ 0 w 349"/>
                  <a:gd name="T1" fmla="*/ 419 h 419"/>
                  <a:gd name="T2" fmla="*/ 50 w 349"/>
                  <a:gd name="T3" fmla="*/ 135 h 419"/>
                  <a:gd name="T4" fmla="*/ 256 w 349"/>
                  <a:gd name="T5" fmla="*/ 35 h 419"/>
                  <a:gd name="T6" fmla="*/ 349 w 349"/>
                  <a:gd name="T7" fmla="*/ 0 h 41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49"/>
                  <a:gd name="T13" fmla="*/ 0 h 419"/>
                  <a:gd name="T14" fmla="*/ 349 w 349"/>
                  <a:gd name="T15" fmla="*/ 419 h 41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49" h="419">
                    <a:moveTo>
                      <a:pt x="0" y="419"/>
                    </a:moveTo>
                    <a:cubicBezTo>
                      <a:pt x="3" y="309"/>
                      <a:pt x="7" y="199"/>
                      <a:pt x="50" y="135"/>
                    </a:cubicBezTo>
                    <a:cubicBezTo>
                      <a:pt x="93" y="71"/>
                      <a:pt x="206" y="58"/>
                      <a:pt x="256" y="35"/>
                    </a:cubicBezTo>
                    <a:cubicBezTo>
                      <a:pt x="306" y="12"/>
                      <a:pt x="327" y="6"/>
                      <a:pt x="349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93606" name="Freeform 18"/>
              <p:cNvSpPr>
                <a:spLocks/>
              </p:cNvSpPr>
              <p:nvPr/>
            </p:nvSpPr>
            <p:spPr bwMode="auto">
              <a:xfrm>
                <a:off x="984" y="2688"/>
                <a:ext cx="83" cy="284"/>
              </a:xfrm>
              <a:custGeom>
                <a:avLst/>
                <a:gdLst>
                  <a:gd name="T0" fmla="*/ 12 w 83"/>
                  <a:gd name="T1" fmla="*/ 0 h 284"/>
                  <a:gd name="T2" fmla="*/ 12 w 83"/>
                  <a:gd name="T3" fmla="*/ 235 h 284"/>
                  <a:gd name="T4" fmla="*/ 83 w 83"/>
                  <a:gd name="T5" fmla="*/ 284 h 284"/>
                  <a:gd name="T6" fmla="*/ 0 60000 65536"/>
                  <a:gd name="T7" fmla="*/ 0 60000 65536"/>
                  <a:gd name="T8" fmla="*/ 0 60000 65536"/>
                  <a:gd name="T9" fmla="*/ 0 w 83"/>
                  <a:gd name="T10" fmla="*/ 0 h 284"/>
                  <a:gd name="T11" fmla="*/ 83 w 83"/>
                  <a:gd name="T12" fmla="*/ 284 h 2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3" h="284">
                    <a:moveTo>
                      <a:pt x="12" y="0"/>
                    </a:moveTo>
                    <a:cubicBezTo>
                      <a:pt x="6" y="94"/>
                      <a:pt x="0" y="188"/>
                      <a:pt x="12" y="235"/>
                    </a:cubicBezTo>
                    <a:cubicBezTo>
                      <a:pt x="24" y="282"/>
                      <a:pt x="53" y="283"/>
                      <a:pt x="83" y="28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93607" name="Freeform 19"/>
              <p:cNvSpPr>
                <a:spLocks/>
              </p:cNvSpPr>
              <p:nvPr/>
            </p:nvSpPr>
            <p:spPr bwMode="auto">
              <a:xfrm>
                <a:off x="1237" y="2660"/>
                <a:ext cx="258" cy="391"/>
              </a:xfrm>
              <a:custGeom>
                <a:avLst/>
                <a:gdLst>
                  <a:gd name="T0" fmla="*/ 0 w 258"/>
                  <a:gd name="T1" fmla="*/ 384 h 391"/>
                  <a:gd name="T2" fmla="*/ 242 w 258"/>
                  <a:gd name="T3" fmla="*/ 341 h 391"/>
                  <a:gd name="T4" fmla="*/ 93 w 258"/>
                  <a:gd name="T5" fmla="*/ 85 h 391"/>
                  <a:gd name="T6" fmla="*/ 143 w 258"/>
                  <a:gd name="T7" fmla="*/ 0 h 39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58"/>
                  <a:gd name="T13" fmla="*/ 0 h 391"/>
                  <a:gd name="T14" fmla="*/ 258 w 258"/>
                  <a:gd name="T15" fmla="*/ 391 h 39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58" h="391">
                    <a:moveTo>
                      <a:pt x="0" y="384"/>
                    </a:moveTo>
                    <a:cubicBezTo>
                      <a:pt x="113" y="387"/>
                      <a:pt x="226" y="391"/>
                      <a:pt x="242" y="341"/>
                    </a:cubicBezTo>
                    <a:cubicBezTo>
                      <a:pt x="258" y="291"/>
                      <a:pt x="110" y="142"/>
                      <a:pt x="93" y="85"/>
                    </a:cubicBezTo>
                    <a:cubicBezTo>
                      <a:pt x="76" y="28"/>
                      <a:pt x="109" y="14"/>
                      <a:pt x="143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93608" name="Freeform 20"/>
              <p:cNvSpPr>
                <a:spLocks/>
              </p:cNvSpPr>
              <p:nvPr/>
            </p:nvSpPr>
            <p:spPr bwMode="auto">
              <a:xfrm>
                <a:off x="1031" y="2432"/>
                <a:ext cx="370" cy="128"/>
              </a:xfrm>
              <a:custGeom>
                <a:avLst/>
                <a:gdLst>
                  <a:gd name="T0" fmla="*/ 0 w 370"/>
                  <a:gd name="T1" fmla="*/ 128 h 128"/>
                  <a:gd name="T2" fmla="*/ 171 w 370"/>
                  <a:gd name="T3" fmla="*/ 0 h 128"/>
                  <a:gd name="T4" fmla="*/ 370 w 370"/>
                  <a:gd name="T5" fmla="*/ 128 h 128"/>
                  <a:gd name="T6" fmla="*/ 0 60000 65536"/>
                  <a:gd name="T7" fmla="*/ 0 60000 65536"/>
                  <a:gd name="T8" fmla="*/ 0 60000 65536"/>
                  <a:gd name="T9" fmla="*/ 0 w 370"/>
                  <a:gd name="T10" fmla="*/ 0 h 128"/>
                  <a:gd name="T11" fmla="*/ 370 w 370"/>
                  <a:gd name="T12" fmla="*/ 128 h 1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70" h="128">
                    <a:moveTo>
                      <a:pt x="0" y="128"/>
                    </a:moveTo>
                    <a:cubicBezTo>
                      <a:pt x="54" y="64"/>
                      <a:pt x="109" y="0"/>
                      <a:pt x="171" y="0"/>
                    </a:cubicBezTo>
                    <a:cubicBezTo>
                      <a:pt x="233" y="0"/>
                      <a:pt x="301" y="64"/>
                      <a:pt x="370" y="12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93609" name="Freeform 21"/>
              <p:cNvSpPr>
                <a:spLocks/>
              </p:cNvSpPr>
              <p:nvPr/>
            </p:nvSpPr>
            <p:spPr bwMode="auto">
              <a:xfrm>
                <a:off x="562" y="3074"/>
                <a:ext cx="547" cy="162"/>
              </a:xfrm>
              <a:custGeom>
                <a:avLst/>
                <a:gdLst>
                  <a:gd name="T0" fmla="*/ 547 w 547"/>
                  <a:gd name="T1" fmla="*/ 162 h 162"/>
                  <a:gd name="T2" fmla="*/ 277 w 547"/>
                  <a:gd name="T3" fmla="*/ 5 h 162"/>
                  <a:gd name="T4" fmla="*/ 106 w 547"/>
                  <a:gd name="T5" fmla="*/ 133 h 162"/>
                  <a:gd name="T6" fmla="*/ 0 w 547"/>
                  <a:gd name="T7" fmla="*/ 26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47"/>
                  <a:gd name="T13" fmla="*/ 0 h 162"/>
                  <a:gd name="T14" fmla="*/ 547 w 547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47" h="162">
                    <a:moveTo>
                      <a:pt x="547" y="162"/>
                    </a:moveTo>
                    <a:cubicBezTo>
                      <a:pt x="448" y="86"/>
                      <a:pt x="350" y="10"/>
                      <a:pt x="277" y="5"/>
                    </a:cubicBezTo>
                    <a:cubicBezTo>
                      <a:pt x="204" y="0"/>
                      <a:pt x="152" y="130"/>
                      <a:pt x="106" y="133"/>
                    </a:cubicBezTo>
                    <a:cubicBezTo>
                      <a:pt x="60" y="136"/>
                      <a:pt x="30" y="81"/>
                      <a:pt x="0" y="2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93610" name="Freeform 22"/>
              <p:cNvSpPr>
                <a:spLocks/>
              </p:cNvSpPr>
              <p:nvPr/>
            </p:nvSpPr>
            <p:spPr bwMode="auto">
              <a:xfrm>
                <a:off x="1526" y="2226"/>
                <a:ext cx="354" cy="974"/>
              </a:xfrm>
              <a:custGeom>
                <a:avLst/>
                <a:gdLst>
                  <a:gd name="T0" fmla="*/ 337 w 354"/>
                  <a:gd name="T1" fmla="*/ 0 h 974"/>
                  <a:gd name="T2" fmla="*/ 3 w 354"/>
                  <a:gd name="T3" fmla="*/ 213 h 974"/>
                  <a:gd name="T4" fmla="*/ 316 w 354"/>
                  <a:gd name="T5" fmla="*/ 298 h 974"/>
                  <a:gd name="T6" fmla="*/ 230 w 354"/>
                  <a:gd name="T7" fmla="*/ 583 h 974"/>
                  <a:gd name="T8" fmla="*/ 110 w 354"/>
                  <a:gd name="T9" fmla="*/ 889 h 974"/>
                  <a:gd name="T10" fmla="*/ 302 w 354"/>
                  <a:gd name="T11" fmla="*/ 974 h 9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4"/>
                  <a:gd name="T19" fmla="*/ 0 h 974"/>
                  <a:gd name="T20" fmla="*/ 354 w 354"/>
                  <a:gd name="T21" fmla="*/ 974 h 9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4" h="974">
                    <a:moveTo>
                      <a:pt x="337" y="0"/>
                    </a:moveTo>
                    <a:cubicBezTo>
                      <a:pt x="171" y="81"/>
                      <a:pt x="6" y="163"/>
                      <a:pt x="3" y="213"/>
                    </a:cubicBezTo>
                    <a:cubicBezTo>
                      <a:pt x="0" y="263"/>
                      <a:pt x="278" y="236"/>
                      <a:pt x="316" y="298"/>
                    </a:cubicBezTo>
                    <a:cubicBezTo>
                      <a:pt x="354" y="360"/>
                      <a:pt x="264" y="484"/>
                      <a:pt x="230" y="583"/>
                    </a:cubicBezTo>
                    <a:cubicBezTo>
                      <a:pt x="196" y="682"/>
                      <a:pt x="98" y="824"/>
                      <a:pt x="110" y="889"/>
                    </a:cubicBezTo>
                    <a:cubicBezTo>
                      <a:pt x="122" y="954"/>
                      <a:pt x="212" y="964"/>
                      <a:pt x="302" y="9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93611" name="Freeform 23"/>
              <p:cNvSpPr>
                <a:spLocks/>
              </p:cNvSpPr>
              <p:nvPr/>
            </p:nvSpPr>
            <p:spPr bwMode="auto">
              <a:xfrm>
                <a:off x="1308" y="3136"/>
                <a:ext cx="124" cy="220"/>
              </a:xfrm>
              <a:custGeom>
                <a:avLst/>
                <a:gdLst>
                  <a:gd name="T0" fmla="*/ 100 w 124"/>
                  <a:gd name="T1" fmla="*/ 0 h 220"/>
                  <a:gd name="T2" fmla="*/ 107 w 124"/>
                  <a:gd name="T3" fmla="*/ 121 h 220"/>
                  <a:gd name="T4" fmla="*/ 0 w 124"/>
                  <a:gd name="T5" fmla="*/ 220 h 220"/>
                  <a:gd name="T6" fmla="*/ 0 60000 65536"/>
                  <a:gd name="T7" fmla="*/ 0 60000 65536"/>
                  <a:gd name="T8" fmla="*/ 0 60000 65536"/>
                  <a:gd name="T9" fmla="*/ 0 w 124"/>
                  <a:gd name="T10" fmla="*/ 0 h 220"/>
                  <a:gd name="T11" fmla="*/ 124 w 124"/>
                  <a:gd name="T12" fmla="*/ 220 h 2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4" h="220">
                    <a:moveTo>
                      <a:pt x="100" y="0"/>
                    </a:moveTo>
                    <a:cubicBezTo>
                      <a:pt x="112" y="42"/>
                      <a:pt x="124" y="84"/>
                      <a:pt x="107" y="121"/>
                    </a:cubicBezTo>
                    <a:cubicBezTo>
                      <a:pt x="90" y="158"/>
                      <a:pt x="45" y="189"/>
                      <a:pt x="0" y="2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93590" name="Freeform 34"/>
            <p:cNvSpPr>
              <a:spLocks/>
            </p:cNvSpPr>
            <p:nvPr/>
          </p:nvSpPr>
          <p:spPr bwMode="auto">
            <a:xfrm>
              <a:off x="6334295" y="2461426"/>
              <a:ext cx="407416" cy="538371"/>
            </a:xfrm>
            <a:custGeom>
              <a:avLst/>
              <a:gdLst>
                <a:gd name="T0" fmla="*/ 909 w 448"/>
                <a:gd name="T1" fmla="*/ 281917 h 592"/>
                <a:gd name="T2" fmla="*/ 40014 w 448"/>
                <a:gd name="T3" fmla="*/ 113676 h 592"/>
                <a:gd name="T4" fmla="*/ 156419 w 448"/>
                <a:gd name="T5" fmla="*/ 16369 h 592"/>
                <a:gd name="T6" fmla="*/ 247360 w 448"/>
                <a:gd name="T7" fmla="*/ 16369 h 592"/>
                <a:gd name="T8" fmla="*/ 350123 w 448"/>
                <a:gd name="T9" fmla="*/ 100945 h 592"/>
                <a:gd name="T10" fmla="*/ 395594 w 448"/>
                <a:gd name="T11" fmla="*/ 269186 h 592"/>
                <a:gd name="T12" fmla="*/ 382862 w 448"/>
                <a:gd name="T13" fmla="*/ 436517 h 592"/>
                <a:gd name="T14" fmla="*/ 247360 w 448"/>
                <a:gd name="T15" fmla="*/ 533824 h 592"/>
                <a:gd name="T16" fmla="*/ 46380 w 448"/>
                <a:gd name="T17" fmla="*/ 462890 h 592"/>
                <a:gd name="T18" fmla="*/ 909 w 448"/>
                <a:gd name="T19" fmla="*/ 281917 h 59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48"/>
                <a:gd name="T31" fmla="*/ 0 h 592"/>
                <a:gd name="T32" fmla="*/ 448 w 448"/>
                <a:gd name="T33" fmla="*/ 592 h 59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48" h="592">
                  <a:moveTo>
                    <a:pt x="1" y="310"/>
                  </a:moveTo>
                  <a:cubicBezTo>
                    <a:pt x="0" y="246"/>
                    <a:pt x="16" y="174"/>
                    <a:pt x="44" y="125"/>
                  </a:cubicBezTo>
                  <a:cubicBezTo>
                    <a:pt x="72" y="76"/>
                    <a:pt x="134" y="36"/>
                    <a:pt x="172" y="18"/>
                  </a:cubicBezTo>
                  <a:cubicBezTo>
                    <a:pt x="210" y="0"/>
                    <a:pt x="236" y="2"/>
                    <a:pt x="272" y="18"/>
                  </a:cubicBezTo>
                  <a:cubicBezTo>
                    <a:pt x="308" y="34"/>
                    <a:pt x="358" y="65"/>
                    <a:pt x="385" y="111"/>
                  </a:cubicBezTo>
                  <a:cubicBezTo>
                    <a:pt x="412" y="157"/>
                    <a:pt x="429" y="235"/>
                    <a:pt x="435" y="296"/>
                  </a:cubicBezTo>
                  <a:cubicBezTo>
                    <a:pt x="441" y="357"/>
                    <a:pt x="448" y="432"/>
                    <a:pt x="421" y="480"/>
                  </a:cubicBezTo>
                  <a:cubicBezTo>
                    <a:pt x="394" y="528"/>
                    <a:pt x="334" y="582"/>
                    <a:pt x="272" y="587"/>
                  </a:cubicBezTo>
                  <a:cubicBezTo>
                    <a:pt x="210" y="592"/>
                    <a:pt x="97" y="556"/>
                    <a:pt x="51" y="509"/>
                  </a:cubicBezTo>
                  <a:cubicBezTo>
                    <a:pt x="5" y="462"/>
                    <a:pt x="2" y="374"/>
                    <a:pt x="1" y="310"/>
                  </a:cubicBezTo>
                  <a:close/>
                </a:path>
              </a:pathLst>
            </a:cu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93591" name="Text Box 37"/>
            <p:cNvSpPr txBox="1">
              <a:spLocks noChangeArrowheads="1"/>
            </p:cNvSpPr>
            <p:nvPr/>
          </p:nvSpPr>
          <p:spPr bwMode="auto">
            <a:xfrm>
              <a:off x="5959480" y="3299534"/>
              <a:ext cx="1469291" cy="427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ahoma" pitchFamily="34" charset="0"/>
                </a:rPr>
                <a:t>intermediate</a:t>
              </a:r>
            </a:p>
          </p:txBody>
        </p:sp>
        <p:grpSp>
          <p:nvGrpSpPr>
            <p:cNvPr id="493592" name="Group 41"/>
            <p:cNvGrpSpPr>
              <a:grpSpLocks/>
            </p:cNvGrpSpPr>
            <p:nvPr/>
          </p:nvGrpSpPr>
          <p:grpSpPr bwMode="auto">
            <a:xfrm>
              <a:off x="7442867" y="2228617"/>
              <a:ext cx="1280450" cy="1545089"/>
              <a:chOff x="3799" y="2172"/>
              <a:chExt cx="1408" cy="1699"/>
            </a:xfrm>
          </p:grpSpPr>
          <p:grpSp>
            <p:nvGrpSpPr>
              <p:cNvPr id="493593" name="Group 24"/>
              <p:cNvGrpSpPr>
                <a:grpSpLocks/>
              </p:cNvGrpSpPr>
              <p:nvPr/>
            </p:nvGrpSpPr>
            <p:grpSpPr bwMode="auto">
              <a:xfrm>
                <a:off x="3799" y="2172"/>
                <a:ext cx="1408" cy="1187"/>
                <a:chOff x="562" y="2169"/>
                <a:chExt cx="1408" cy="1187"/>
              </a:xfrm>
            </p:grpSpPr>
            <p:sp>
              <p:nvSpPr>
                <p:cNvPr id="493596" name="Rectangle 25"/>
                <p:cNvSpPr>
                  <a:spLocks noChangeArrowheads="1"/>
                </p:cNvSpPr>
                <p:nvPr/>
              </p:nvSpPr>
              <p:spPr bwMode="auto">
                <a:xfrm>
                  <a:off x="562" y="2169"/>
                  <a:ext cx="1408" cy="118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93597" name="Freeform 26"/>
                <p:cNvSpPr>
                  <a:spLocks/>
                </p:cNvSpPr>
                <p:nvPr/>
              </p:nvSpPr>
              <p:spPr bwMode="auto">
                <a:xfrm>
                  <a:off x="711" y="2297"/>
                  <a:ext cx="349" cy="419"/>
                </a:xfrm>
                <a:custGeom>
                  <a:avLst/>
                  <a:gdLst>
                    <a:gd name="T0" fmla="*/ 0 w 349"/>
                    <a:gd name="T1" fmla="*/ 419 h 419"/>
                    <a:gd name="T2" fmla="*/ 50 w 349"/>
                    <a:gd name="T3" fmla="*/ 135 h 419"/>
                    <a:gd name="T4" fmla="*/ 256 w 349"/>
                    <a:gd name="T5" fmla="*/ 35 h 419"/>
                    <a:gd name="T6" fmla="*/ 349 w 349"/>
                    <a:gd name="T7" fmla="*/ 0 h 41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49"/>
                    <a:gd name="T13" fmla="*/ 0 h 419"/>
                    <a:gd name="T14" fmla="*/ 349 w 349"/>
                    <a:gd name="T15" fmla="*/ 419 h 41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49" h="419">
                      <a:moveTo>
                        <a:pt x="0" y="419"/>
                      </a:moveTo>
                      <a:cubicBezTo>
                        <a:pt x="3" y="309"/>
                        <a:pt x="7" y="199"/>
                        <a:pt x="50" y="135"/>
                      </a:cubicBezTo>
                      <a:cubicBezTo>
                        <a:pt x="93" y="71"/>
                        <a:pt x="206" y="58"/>
                        <a:pt x="256" y="35"/>
                      </a:cubicBezTo>
                      <a:cubicBezTo>
                        <a:pt x="306" y="12"/>
                        <a:pt x="327" y="6"/>
                        <a:pt x="349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93598" name="Freeform 27"/>
                <p:cNvSpPr>
                  <a:spLocks/>
                </p:cNvSpPr>
                <p:nvPr/>
              </p:nvSpPr>
              <p:spPr bwMode="auto">
                <a:xfrm>
                  <a:off x="984" y="2688"/>
                  <a:ext cx="83" cy="284"/>
                </a:xfrm>
                <a:custGeom>
                  <a:avLst/>
                  <a:gdLst>
                    <a:gd name="T0" fmla="*/ 12 w 83"/>
                    <a:gd name="T1" fmla="*/ 0 h 284"/>
                    <a:gd name="T2" fmla="*/ 12 w 83"/>
                    <a:gd name="T3" fmla="*/ 235 h 284"/>
                    <a:gd name="T4" fmla="*/ 83 w 83"/>
                    <a:gd name="T5" fmla="*/ 284 h 284"/>
                    <a:gd name="T6" fmla="*/ 0 60000 65536"/>
                    <a:gd name="T7" fmla="*/ 0 60000 65536"/>
                    <a:gd name="T8" fmla="*/ 0 60000 65536"/>
                    <a:gd name="T9" fmla="*/ 0 w 83"/>
                    <a:gd name="T10" fmla="*/ 0 h 284"/>
                    <a:gd name="T11" fmla="*/ 83 w 83"/>
                    <a:gd name="T12" fmla="*/ 284 h 2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3" h="284">
                      <a:moveTo>
                        <a:pt x="12" y="0"/>
                      </a:moveTo>
                      <a:cubicBezTo>
                        <a:pt x="6" y="94"/>
                        <a:pt x="0" y="188"/>
                        <a:pt x="12" y="235"/>
                      </a:cubicBezTo>
                      <a:cubicBezTo>
                        <a:pt x="24" y="282"/>
                        <a:pt x="53" y="283"/>
                        <a:pt x="83" y="28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93599" name="Freeform 28"/>
                <p:cNvSpPr>
                  <a:spLocks/>
                </p:cNvSpPr>
                <p:nvPr/>
              </p:nvSpPr>
              <p:spPr bwMode="auto">
                <a:xfrm>
                  <a:off x="1237" y="2660"/>
                  <a:ext cx="258" cy="391"/>
                </a:xfrm>
                <a:custGeom>
                  <a:avLst/>
                  <a:gdLst>
                    <a:gd name="T0" fmla="*/ 0 w 258"/>
                    <a:gd name="T1" fmla="*/ 384 h 391"/>
                    <a:gd name="T2" fmla="*/ 242 w 258"/>
                    <a:gd name="T3" fmla="*/ 341 h 391"/>
                    <a:gd name="T4" fmla="*/ 93 w 258"/>
                    <a:gd name="T5" fmla="*/ 85 h 391"/>
                    <a:gd name="T6" fmla="*/ 143 w 258"/>
                    <a:gd name="T7" fmla="*/ 0 h 39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58"/>
                    <a:gd name="T13" fmla="*/ 0 h 391"/>
                    <a:gd name="T14" fmla="*/ 258 w 258"/>
                    <a:gd name="T15" fmla="*/ 391 h 39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58" h="391">
                      <a:moveTo>
                        <a:pt x="0" y="384"/>
                      </a:moveTo>
                      <a:cubicBezTo>
                        <a:pt x="113" y="387"/>
                        <a:pt x="226" y="391"/>
                        <a:pt x="242" y="341"/>
                      </a:cubicBezTo>
                      <a:cubicBezTo>
                        <a:pt x="258" y="291"/>
                        <a:pt x="110" y="142"/>
                        <a:pt x="93" y="85"/>
                      </a:cubicBezTo>
                      <a:cubicBezTo>
                        <a:pt x="76" y="28"/>
                        <a:pt x="109" y="14"/>
                        <a:pt x="143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93600" name="Freeform 29"/>
                <p:cNvSpPr>
                  <a:spLocks/>
                </p:cNvSpPr>
                <p:nvPr/>
              </p:nvSpPr>
              <p:spPr bwMode="auto">
                <a:xfrm>
                  <a:off x="1031" y="2432"/>
                  <a:ext cx="370" cy="128"/>
                </a:xfrm>
                <a:custGeom>
                  <a:avLst/>
                  <a:gdLst>
                    <a:gd name="T0" fmla="*/ 0 w 370"/>
                    <a:gd name="T1" fmla="*/ 128 h 128"/>
                    <a:gd name="T2" fmla="*/ 171 w 370"/>
                    <a:gd name="T3" fmla="*/ 0 h 128"/>
                    <a:gd name="T4" fmla="*/ 370 w 370"/>
                    <a:gd name="T5" fmla="*/ 128 h 128"/>
                    <a:gd name="T6" fmla="*/ 0 60000 65536"/>
                    <a:gd name="T7" fmla="*/ 0 60000 65536"/>
                    <a:gd name="T8" fmla="*/ 0 60000 65536"/>
                    <a:gd name="T9" fmla="*/ 0 w 370"/>
                    <a:gd name="T10" fmla="*/ 0 h 128"/>
                    <a:gd name="T11" fmla="*/ 370 w 370"/>
                    <a:gd name="T12" fmla="*/ 128 h 12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70" h="128">
                      <a:moveTo>
                        <a:pt x="0" y="128"/>
                      </a:moveTo>
                      <a:cubicBezTo>
                        <a:pt x="54" y="64"/>
                        <a:pt x="109" y="0"/>
                        <a:pt x="171" y="0"/>
                      </a:cubicBezTo>
                      <a:cubicBezTo>
                        <a:pt x="233" y="0"/>
                        <a:pt x="301" y="64"/>
                        <a:pt x="370" y="12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93601" name="Freeform 30"/>
                <p:cNvSpPr>
                  <a:spLocks/>
                </p:cNvSpPr>
                <p:nvPr/>
              </p:nvSpPr>
              <p:spPr bwMode="auto">
                <a:xfrm>
                  <a:off x="562" y="3074"/>
                  <a:ext cx="547" cy="162"/>
                </a:xfrm>
                <a:custGeom>
                  <a:avLst/>
                  <a:gdLst>
                    <a:gd name="T0" fmla="*/ 547 w 547"/>
                    <a:gd name="T1" fmla="*/ 162 h 162"/>
                    <a:gd name="T2" fmla="*/ 277 w 547"/>
                    <a:gd name="T3" fmla="*/ 5 h 162"/>
                    <a:gd name="T4" fmla="*/ 106 w 547"/>
                    <a:gd name="T5" fmla="*/ 133 h 162"/>
                    <a:gd name="T6" fmla="*/ 0 w 547"/>
                    <a:gd name="T7" fmla="*/ 26 h 16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47"/>
                    <a:gd name="T13" fmla="*/ 0 h 162"/>
                    <a:gd name="T14" fmla="*/ 547 w 547"/>
                    <a:gd name="T15" fmla="*/ 162 h 16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47" h="162">
                      <a:moveTo>
                        <a:pt x="547" y="162"/>
                      </a:moveTo>
                      <a:cubicBezTo>
                        <a:pt x="448" y="86"/>
                        <a:pt x="350" y="10"/>
                        <a:pt x="277" y="5"/>
                      </a:cubicBezTo>
                      <a:cubicBezTo>
                        <a:pt x="204" y="0"/>
                        <a:pt x="152" y="130"/>
                        <a:pt x="106" y="133"/>
                      </a:cubicBezTo>
                      <a:cubicBezTo>
                        <a:pt x="60" y="136"/>
                        <a:pt x="30" y="81"/>
                        <a:pt x="0" y="2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93602" name="Freeform 31"/>
                <p:cNvSpPr>
                  <a:spLocks/>
                </p:cNvSpPr>
                <p:nvPr/>
              </p:nvSpPr>
              <p:spPr bwMode="auto">
                <a:xfrm>
                  <a:off x="1526" y="2226"/>
                  <a:ext cx="354" cy="974"/>
                </a:xfrm>
                <a:custGeom>
                  <a:avLst/>
                  <a:gdLst>
                    <a:gd name="T0" fmla="*/ 337 w 354"/>
                    <a:gd name="T1" fmla="*/ 0 h 974"/>
                    <a:gd name="T2" fmla="*/ 3 w 354"/>
                    <a:gd name="T3" fmla="*/ 213 h 974"/>
                    <a:gd name="T4" fmla="*/ 316 w 354"/>
                    <a:gd name="T5" fmla="*/ 298 h 974"/>
                    <a:gd name="T6" fmla="*/ 230 w 354"/>
                    <a:gd name="T7" fmla="*/ 583 h 974"/>
                    <a:gd name="T8" fmla="*/ 110 w 354"/>
                    <a:gd name="T9" fmla="*/ 889 h 974"/>
                    <a:gd name="T10" fmla="*/ 302 w 354"/>
                    <a:gd name="T11" fmla="*/ 974 h 97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4"/>
                    <a:gd name="T19" fmla="*/ 0 h 974"/>
                    <a:gd name="T20" fmla="*/ 354 w 354"/>
                    <a:gd name="T21" fmla="*/ 974 h 97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4" h="974">
                      <a:moveTo>
                        <a:pt x="337" y="0"/>
                      </a:moveTo>
                      <a:cubicBezTo>
                        <a:pt x="171" y="81"/>
                        <a:pt x="6" y="163"/>
                        <a:pt x="3" y="213"/>
                      </a:cubicBezTo>
                      <a:cubicBezTo>
                        <a:pt x="0" y="263"/>
                        <a:pt x="278" y="236"/>
                        <a:pt x="316" y="298"/>
                      </a:cubicBezTo>
                      <a:cubicBezTo>
                        <a:pt x="354" y="360"/>
                        <a:pt x="264" y="484"/>
                        <a:pt x="230" y="583"/>
                      </a:cubicBezTo>
                      <a:cubicBezTo>
                        <a:pt x="196" y="682"/>
                        <a:pt x="98" y="824"/>
                        <a:pt x="110" y="889"/>
                      </a:cubicBezTo>
                      <a:cubicBezTo>
                        <a:pt x="122" y="954"/>
                        <a:pt x="212" y="964"/>
                        <a:pt x="302" y="97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93603" name="Freeform 32"/>
                <p:cNvSpPr>
                  <a:spLocks/>
                </p:cNvSpPr>
                <p:nvPr/>
              </p:nvSpPr>
              <p:spPr bwMode="auto">
                <a:xfrm>
                  <a:off x="1308" y="3136"/>
                  <a:ext cx="124" cy="220"/>
                </a:xfrm>
                <a:custGeom>
                  <a:avLst/>
                  <a:gdLst>
                    <a:gd name="T0" fmla="*/ 100 w 124"/>
                    <a:gd name="T1" fmla="*/ 0 h 220"/>
                    <a:gd name="T2" fmla="*/ 107 w 124"/>
                    <a:gd name="T3" fmla="*/ 121 h 220"/>
                    <a:gd name="T4" fmla="*/ 0 w 124"/>
                    <a:gd name="T5" fmla="*/ 220 h 220"/>
                    <a:gd name="T6" fmla="*/ 0 60000 65536"/>
                    <a:gd name="T7" fmla="*/ 0 60000 65536"/>
                    <a:gd name="T8" fmla="*/ 0 60000 65536"/>
                    <a:gd name="T9" fmla="*/ 0 w 124"/>
                    <a:gd name="T10" fmla="*/ 0 h 220"/>
                    <a:gd name="T11" fmla="*/ 124 w 124"/>
                    <a:gd name="T12" fmla="*/ 220 h 22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4" h="220">
                      <a:moveTo>
                        <a:pt x="100" y="0"/>
                      </a:moveTo>
                      <a:cubicBezTo>
                        <a:pt x="112" y="42"/>
                        <a:pt x="124" y="84"/>
                        <a:pt x="107" y="121"/>
                      </a:cubicBezTo>
                      <a:cubicBezTo>
                        <a:pt x="90" y="158"/>
                        <a:pt x="45" y="189"/>
                        <a:pt x="0" y="22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493594" name="Freeform 35"/>
              <p:cNvSpPr>
                <a:spLocks/>
              </p:cNvSpPr>
              <p:nvPr/>
            </p:nvSpPr>
            <p:spPr bwMode="auto">
              <a:xfrm>
                <a:off x="4212" y="2438"/>
                <a:ext cx="499" cy="608"/>
              </a:xfrm>
              <a:custGeom>
                <a:avLst/>
                <a:gdLst>
                  <a:gd name="T0" fmla="*/ 12 w 499"/>
                  <a:gd name="T1" fmla="*/ 385 h 608"/>
                  <a:gd name="T2" fmla="*/ 33 w 499"/>
                  <a:gd name="T3" fmla="*/ 165 h 608"/>
                  <a:gd name="T4" fmla="*/ 112 w 499"/>
                  <a:gd name="T5" fmla="*/ 58 h 608"/>
                  <a:gd name="T6" fmla="*/ 211 w 499"/>
                  <a:gd name="T7" fmla="*/ 1 h 608"/>
                  <a:gd name="T8" fmla="*/ 353 w 499"/>
                  <a:gd name="T9" fmla="*/ 65 h 608"/>
                  <a:gd name="T10" fmla="*/ 424 w 499"/>
                  <a:gd name="T11" fmla="*/ 179 h 608"/>
                  <a:gd name="T12" fmla="*/ 389 w 499"/>
                  <a:gd name="T13" fmla="*/ 278 h 608"/>
                  <a:gd name="T14" fmla="*/ 417 w 499"/>
                  <a:gd name="T15" fmla="*/ 449 h 608"/>
                  <a:gd name="T16" fmla="*/ 467 w 499"/>
                  <a:gd name="T17" fmla="*/ 513 h 608"/>
                  <a:gd name="T18" fmla="*/ 481 w 499"/>
                  <a:gd name="T19" fmla="*/ 584 h 608"/>
                  <a:gd name="T20" fmla="*/ 360 w 499"/>
                  <a:gd name="T21" fmla="*/ 606 h 608"/>
                  <a:gd name="T22" fmla="*/ 140 w 499"/>
                  <a:gd name="T23" fmla="*/ 570 h 608"/>
                  <a:gd name="T24" fmla="*/ 19 w 499"/>
                  <a:gd name="T25" fmla="*/ 442 h 608"/>
                  <a:gd name="T26" fmla="*/ 26 w 499"/>
                  <a:gd name="T27" fmla="*/ 250 h 608"/>
                  <a:gd name="T28" fmla="*/ 33 w 499"/>
                  <a:gd name="T29" fmla="*/ 193 h 608"/>
                  <a:gd name="T30" fmla="*/ 55 w 499"/>
                  <a:gd name="T31" fmla="*/ 129 h 60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99"/>
                  <a:gd name="T49" fmla="*/ 0 h 608"/>
                  <a:gd name="T50" fmla="*/ 499 w 499"/>
                  <a:gd name="T51" fmla="*/ 608 h 60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99" h="608">
                    <a:moveTo>
                      <a:pt x="12" y="385"/>
                    </a:moveTo>
                    <a:cubicBezTo>
                      <a:pt x="14" y="302"/>
                      <a:pt x="16" y="219"/>
                      <a:pt x="33" y="165"/>
                    </a:cubicBezTo>
                    <a:cubicBezTo>
                      <a:pt x="50" y="111"/>
                      <a:pt x="82" y="85"/>
                      <a:pt x="112" y="58"/>
                    </a:cubicBezTo>
                    <a:cubicBezTo>
                      <a:pt x="142" y="31"/>
                      <a:pt x="171" y="0"/>
                      <a:pt x="211" y="1"/>
                    </a:cubicBezTo>
                    <a:cubicBezTo>
                      <a:pt x="251" y="2"/>
                      <a:pt x="318" y="35"/>
                      <a:pt x="353" y="65"/>
                    </a:cubicBezTo>
                    <a:cubicBezTo>
                      <a:pt x="388" y="95"/>
                      <a:pt x="418" y="144"/>
                      <a:pt x="424" y="179"/>
                    </a:cubicBezTo>
                    <a:cubicBezTo>
                      <a:pt x="430" y="214"/>
                      <a:pt x="390" y="233"/>
                      <a:pt x="389" y="278"/>
                    </a:cubicBezTo>
                    <a:cubicBezTo>
                      <a:pt x="388" y="323"/>
                      <a:pt x="404" y="410"/>
                      <a:pt x="417" y="449"/>
                    </a:cubicBezTo>
                    <a:cubicBezTo>
                      <a:pt x="430" y="488"/>
                      <a:pt x="456" y="491"/>
                      <a:pt x="467" y="513"/>
                    </a:cubicBezTo>
                    <a:cubicBezTo>
                      <a:pt x="478" y="535"/>
                      <a:pt x="499" y="568"/>
                      <a:pt x="481" y="584"/>
                    </a:cubicBezTo>
                    <a:cubicBezTo>
                      <a:pt x="463" y="600"/>
                      <a:pt x="417" y="608"/>
                      <a:pt x="360" y="606"/>
                    </a:cubicBezTo>
                    <a:cubicBezTo>
                      <a:pt x="303" y="604"/>
                      <a:pt x="197" y="597"/>
                      <a:pt x="140" y="570"/>
                    </a:cubicBezTo>
                    <a:cubicBezTo>
                      <a:pt x="83" y="543"/>
                      <a:pt x="38" y="495"/>
                      <a:pt x="19" y="442"/>
                    </a:cubicBezTo>
                    <a:cubicBezTo>
                      <a:pt x="0" y="389"/>
                      <a:pt x="24" y="291"/>
                      <a:pt x="26" y="250"/>
                    </a:cubicBezTo>
                    <a:cubicBezTo>
                      <a:pt x="28" y="209"/>
                      <a:pt x="28" y="213"/>
                      <a:pt x="33" y="193"/>
                    </a:cubicBezTo>
                    <a:cubicBezTo>
                      <a:pt x="38" y="173"/>
                      <a:pt x="46" y="151"/>
                      <a:pt x="55" y="129"/>
                    </a:cubicBezTo>
                  </a:path>
                </a:pathLst>
              </a:custGeom>
              <a:noFill/>
              <a:ln w="3810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93595" name="Text Box 38"/>
              <p:cNvSpPr txBox="1">
                <a:spLocks noChangeArrowheads="1"/>
              </p:cNvSpPr>
              <p:nvPr/>
            </p:nvSpPr>
            <p:spPr bwMode="auto">
              <a:xfrm>
                <a:off x="4217" y="3401"/>
                <a:ext cx="692" cy="4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  <a:latin typeface="Tahoma" pitchFamily="34" charset="0"/>
                  </a:rPr>
                  <a:t>final</a:t>
                </a:r>
              </a:p>
            </p:txBody>
          </p:sp>
        </p:grpSp>
      </p:grpSp>
      <p:sp>
        <p:nvSpPr>
          <p:cNvPr id="493574" name="TextBox 44"/>
          <p:cNvSpPr txBox="1">
            <a:spLocks noChangeArrowheads="1"/>
          </p:cNvSpPr>
          <p:nvPr/>
        </p:nvSpPr>
        <p:spPr bwMode="auto">
          <a:xfrm>
            <a:off x="263466" y="1128681"/>
            <a:ext cx="86248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/>
              <a:t>Like generalized Hough transform, useful for shape fitting; but</a:t>
            </a:r>
          </a:p>
          <a:p>
            <a:endParaRPr lang="en-US" sz="2400" dirty="0"/>
          </a:p>
        </p:txBody>
      </p:sp>
      <p:sp>
        <p:nvSpPr>
          <p:cNvPr id="493575" name="TextBox 45"/>
          <p:cNvSpPr txBox="1">
            <a:spLocks noChangeArrowheads="1"/>
          </p:cNvSpPr>
          <p:nvPr/>
        </p:nvSpPr>
        <p:spPr bwMode="auto">
          <a:xfrm>
            <a:off x="373003" y="3540094"/>
            <a:ext cx="3541713" cy="164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u="sng" dirty="0"/>
              <a:t>Hough</a:t>
            </a:r>
          </a:p>
          <a:p>
            <a:pPr>
              <a:spcAft>
                <a:spcPct val="20000"/>
              </a:spcAft>
            </a:pPr>
            <a:r>
              <a:rPr lang="en-US" sz="2400" dirty="0" smtClean="0"/>
              <a:t>Rigid model </a:t>
            </a:r>
            <a:r>
              <a:rPr lang="en-US" sz="2400" dirty="0"/>
              <a:t>shape</a:t>
            </a:r>
          </a:p>
          <a:p>
            <a:pPr>
              <a:spcAft>
                <a:spcPct val="20000"/>
              </a:spcAft>
            </a:pPr>
            <a:r>
              <a:rPr lang="en-US" sz="2400" dirty="0"/>
              <a:t>Single voting pass can detect multiple instances</a:t>
            </a:r>
          </a:p>
        </p:txBody>
      </p:sp>
      <p:sp>
        <p:nvSpPr>
          <p:cNvPr id="493576" name="TextBox 46"/>
          <p:cNvSpPr txBox="1">
            <a:spLocks noChangeArrowheads="1"/>
          </p:cNvSpPr>
          <p:nvPr/>
        </p:nvSpPr>
        <p:spPr bwMode="auto">
          <a:xfrm>
            <a:off x="4329053" y="3549619"/>
            <a:ext cx="4525963" cy="245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u="sng" dirty="0" smtClean="0"/>
              <a:t>Deformable contours</a:t>
            </a:r>
            <a:endParaRPr lang="en-US" sz="2400" u="sng" dirty="0"/>
          </a:p>
          <a:p>
            <a:pPr>
              <a:spcAft>
                <a:spcPct val="20000"/>
              </a:spcAft>
            </a:pPr>
            <a:r>
              <a:rPr lang="en-US" sz="2400" dirty="0"/>
              <a:t>Prior on shape types, but shape iteratively adjusted (</a:t>
            </a:r>
            <a:r>
              <a:rPr lang="en-US" sz="2400" i="1" dirty="0"/>
              <a:t>deforms</a:t>
            </a:r>
            <a:r>
              <a:rPr lang="en-US" sz="2400" dirty="0"/>
              <a:t>)</a:t>
            </a:r>
          </a:p>
          <a:p>
            <a:pPr>
              <a:spcAft>
                <a:spcPct val="20000"/>
              </a:spcAft>
            </a:pPr>
            <a:r>
              <a:rPr lang="en-US" sz="2400" dirty="0"/>
              <a:t>Requires initialization nearby</a:t>
            </a:r>
          </a:p>
          <a:p>
            <a:pPr>
              <a:spcAft>
                <a:spcPct val="20000"/>
              </a:spcAft>
            </a:pPr>
            <a:r>
              <a:rPr lang="en-US" sz="2400" dirty="0"/>
              <a:t>One optimization “pass” to fit a single contour</a:t>
            </a:r>
          </a:p>
        </p:txBody>
      </p:sp>
      <p:grpSp>
        <p:nvGrpSpPr>
          <p:cNvPr id="493577" name="Group 59"/>
          <p:cNvGrpSpPr>
            <a:grpSpLocks noChangeAspect="1"/>
          </p:cNvGrpSpPr>
          <p:nvPr/>
        </p:nvGrpSpPr>
        <p:grpSpPr bwMode="auto">
          <a:xfrm>
            <a:off x="682566" y="1914494"/>
            <a:ext cx="1925637" cy="1363662"/>
            <a:chOff x="685800" y="1219199"/>
            <a:chExt cx="7315200" cy="5181599"/>
          </a:xfrm>
        </p:grpSpPr>
        <p:graphicFrame>
          <p:nvGraphicFramePr>
            <p:cNvPr id="493570" name="Object 2"/>
            <p:cNvGraphicFramePr>
              <a:graphicFrameLocks noChangeAspect="1"/>
            </p:cNvGraphicFramePr>
            <p:nvPr/>
          </p:nvGraphicFramePr>
          <p:xfrm>
            <a:off x="1509713" y="1219199"/>
            <a:ext cx="6124576" cy="51815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3611" name="Image" r:id="rId4" imgW="8165079" imgH="6907937" progId="">
                    <p:embed/>
                  </p:oleObj>
                </mc:Choice>
                <mc:Fallback>
                  <p:oleObj name="Image" r:id="rId4" imgW="8165079" imgH="6907937" progId="">
                    <p:embed/>
                    <p:pic>
                      <p:nvPicPr>
                        <p:cNvPr id="0" name="Picture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09713" y="1219199"/>
                          <a:ext cx="6124576" cy="518159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3578" name="Line 4"/>
            <p:cNvSpPr>
              <a:spLocks noChangeShapeType="1"/>
            </p:cNvSpPr>
            <p:nvPr/>
          </p:nvSpPr>
          <p:spPr bwMode="auto">
            <a:xfrm>
              <a:off x="2514600" y="3886200"/>
              <a:ext cx="36576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579" name="Line 5"/>
            <p:cNvSpPr>
              <a:spLocks noChangeShapeType="1"/>
            </p:cNvSpPr>
            <p:nvPr/>
          </p:nvSpPr>
          <p:spPr bwMode="auto">
            <a:xfrm>
              <a:off x="1676400" y="3886200"/>
              <a:ext cx="36576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580" name="Line 6"/>
            <p:cNvSpPr>
              <a:spLocks noChangeShapeType="1"/>
            </p:cNvSpPr>
            <p:nvPr/>
          </p:nvSpPr>
          <p:spPr bwMode="auto">
            <a:xfrm>
              <a:off x="3886200" y="3886200"/>
              <a:ext cx="36576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581" name="Line 7"/>
            <p:cNvSpPr>
              <a:spLocks noChangeShapeType="1"/>
            </p:cNvSpPr>
            <p:nvPr/>
          </p:nvSpPr>
          <p:spPr bwMode="auto">
            <a:xfrm>
              <a:off x="4343400" y="3886200"/>
              <a:ext cx="36576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582" name="Line 8"/>
            <p:cNvSpPr>
              <a:spLocks noChangeShapeType="1"/>
            </p:cNvSpPr>
            <p:nvPr/>
          </p:nvSpPr>
          <p:spPr bwMode="auto">
            <a:xfrm>
              <a:off x="685800" y="3886200"/>
              <a:ext cx="36576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583" name="Line 10"/>
            <p:cNvSpPr>
              <a:spLocks noChangeShapeType="1"/>
            </p:cNvSpPr>
            <p:nvPr/>
          </p:nvSpPr>
          <p:spPr bwMode="auto">
            <a:xfrm>
              <a:off x="2895600" y="2438400"/>
              <a:ext cx="1828800" cy="190500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584" name="Line 14"/>
            <p:cNvSpPr>
              <a:spLocks noChangeShapeType="1"/>
            </p:cNvSpPr>
            <p:nvPr/>
          </p:nvSpPr>
          <p:spPr bwMode="auto">
            <a:xfrm>
              <a:off x="4102100" y="3657600"/>
              <a:ext cx="1828800" cy="190500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585" name="Line 18"/>
            <p:cNvSpPr>
              <a:spLocks noChangeShapeType="1"/>
            </p:cNvSpPr>
            <p:nvPr/>
          </p:nvSpPr>
          <p:spPr bwMode="auto">
            <a:xfrm>
              <a:off x="3263900" y="2819400"/>
              <a:ext cx="1828800" cy="190500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586" name="Line 22"/>
            <p:cNvSpPr>
              <a:spLocks noChangeShapeType="1"/>
            </p:cNvSpPr>
            <p:nvPr/>
          </p:nvSpPr>
          <p:spPr bwMode="auto">
            <a:xfrm>
              <a:off x="3644900" y="3200400"/>
              <a:ext cx="1828800" cy="190500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54" name="Slide Number Placeholder 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B6392-078D-4450-A240-BFDE83E99939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3575" grpId="0" build="p"/>
      <p:bldP spid="493576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31" y="241272"/>
            <a:ext cx="8229600" cy="1143000"/>
          </a:xfrm>
        </p:spPr>
        <p:txBody>
          <a:bodyPr/>
          <a:lstStyle/>
          <a:p>
            <a:r>
              <a:rPr lang="en-US" dirty="0" smtClean="0"/>
              <a:t>Why do we want to fit deformable shapes?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058877" y="1674232"/>
            <a:ext cx="6178572" cy="2157621"/>
            <a:chOff x="1058877" y="1674232"/>
            <a:chExt cx="6178572" cy="2157621"/>
          </a:xfrm>
        </p:grpSpPr>
        <p:pic>
          <p:nvPicPr>
            <p:cNvPr id="727042" name="Picture 2" descr="http://www.vitaminsidan.se/bilder/banan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58877" y="1858007"/>
              <a:ext cx="2095500" cy="1714500"/>
            </a:xfrm>
            <a:prstGeom prst="rect">
              <a:avLst/>
            </a:prstGeom>
            <a:noFill/>
          </p:spPr>
        </p:pic>
        <p:pic>
          <p:nvPicPr>
            <p:cNvPr id="727044" name="Picture 4" descr="http://www.strykowski.net/owoce/Banan_-_zdjecia_bananow_-_banan_fotografie_1510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7444313">
              <a:off x="2895692" y="2043493"/>
              <a:ext cx="2157621" cy="1419100"/>
            </a:xfrm>
            <a:prstGeom prst="rect">
              <a:avLst/>
            </a:prstGeom>
            <a:noFill/>
          </p:spPr>
        </p:pic>
        <p:pic>
          <p:nvPicPr>
            <p:cNvPr id="727046" name="Picture 6" descr="http://www.cepolina.com/freephoto/f/nature.fruits.food/banana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H="1">
              <a:off x="5375286" y="1894520"/>
              <a:ext cx="1862163" cy="1583421"/>
            </a:xfrm>
            <a:prstGeom prst="rect">
              <a:avLst/>
            </a:prstGeom>
            <a:noFill/>
          </p:spPr>
        </p:pic>
      </p:grpSp>
      <p:sp>
        <p:nvSpPr>
          <p:cNvPr id="69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5830" y="3613215"/>
            <a:ext cx="6232554" cy="958786"/>
          </a:xfrm>
        </p:spPr>
        <p:txBody>
          <a:bodyPr/>
          <a:lstStyle/>
          <a:p>
            <a:r>
              <a:rPr lang="en-US" sz="2400" dirty="0" smtClean="0"/>
              <a:t>Some objects have similar basic form but some variety in the contour shape.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B6392-078D-4450-A240-BFDE83E99939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2227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31" y="241272"/>
            <a:ext cx="8229600" cy="1143000"/>
          </a:xfrm>
        </p:spPr>
        <p:txBody>
          <a:bodyPr/>
          <a:lstStyle/>
          <a:p>
            <a:r>
              <a:rPr lang="en-US" dirty="0" smtClean="0"/>
              <a:t>Why do we want to fit deformable shapes?</a:t>
            </a:r>
          </a:p>
        </p:txBody>
      </p:sp>
      <p:sp>
        <p:nvSpPr>
          <p:cNvPr id="69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05546" y="1824077"/>
            <a:ext cx="2543233" cy="4525963"/>
          </a:xfrm>
        </p:spPr>
        <p:txBody>
          <a:bodyPr/>
          <a:lstStyle/>
          <a:p>
            <a:r>
              <a:rPr lang="en-US" sz="2400" dirty="0" smtClean="0"/>
              <a:t>Non-rigid, deformable objects can change their shape over time, e.g. lips, hands…</a:t>
            </a:r>
          </a:p>
        </p:txBody>
      </p:sp>
      <p:pic>
        <p:nvPicPr>
          <p:cNvPr id="6922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9778" y="1785915"/>
            <a:ext cx="4801347" cy="4170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92229" name="Text Box 5"/>
          <p:cNvSpPr txBox="1">
            <a:spLocks noChangeArrowheads="1"/>
          </p:cNvSpPr>
          <p:nvPr/>
        </p:nvSpPr>
        <p:spPr bwMode="auto">
          <a:xfrm>
            <a:off x="0" y="6508750"/>
            <a:ext cx="37798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Figure from Kass et al. 1987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B6392-078D-4450-A240-BFDE83E99939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31" y="241272"/>
            <a:ext cx="8229600" cy="1143000"/>
          </a:xfrm>
        </p:spPr>
        <p:txBody>
          <a:bodyPr/>
          <a:lstStyle/>
          <a:p>
            <a:r>
              <a:rPr lang="en-US" dirty="0" smtClean="0"/>
              <a:t>Why do we want to fit deformable shapes?</a:t>
            </a:r>
          </a:p>
        </p:txBody>
      </p:sp>
      <p:sp>
        <p:nvSpPr>
          <p:cNvPr id="69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05546" y="1824077"/>
            <a:ext cx="2543233" cy="4525963"/>
          </a:xfrm>
        </p:spPr>
        <p:txBody>
          <a:bodyPr/>
          <a:lstStyle/>
          <a:p>
            <a:r>
              <a:rPr lang="en-US" sz="2400" dirty="0" smtClean="0"/>
              <a:t>Non-rigid, deformable objects can change their shape over time, e.g. lips, hands…</a:t>
            </a:r>
          </a:p>
        </p:txBody>
      </p:sp>
      <p:pic>
        <p:nvPicPr>
          <p:cNvPr id="6" name="Picture 4" descr="http://www.thingsihavelearnedinmylife.com/files/imagecache/preview/files/hamst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1763721"/>
            <a:ext cx="3048000" cy="2286000"/>
          </a:xfrm>
          <a:prstGeom prst="rect">
            <a:avLst/>
          </a:prstGeom>
          <a:noFill/>
        </p:spPr>
      </p:pic>
      <p:pic>
        <p:nvPicPr>
          <p:cNvPr id="7" name="Picture 6" descr="http://www.panhistoria.com/Stacks/Novels/Character_Homes/homedirs/11387images/syrian-hamster-00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52831" y="1763721"/>
            <a:ext cx="2761611" cy="2286000"/>
          </a:xfrm>
          <a:prstGeom prst="rect">
            <a:avLst/>
          </a:prstGeom>
          <a:noFill/>
        </p:spPr>
      </p:pic>
      <p:pic>
        <p:nvPicPr>
          <p:cNvPr id="8" name="Picture 8" descr="http://www.funnypictures.net.au/userimages/dwarf-hamste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0207" y="4137066"/>
            <a:ext cx="3041904" cy="2286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B6392-078D-4450-A240-BFDE83E99939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4" name="Text Box 4"/>
          <p:cNvSpPr txBox="1">
            <a:spLocks noChangeArrowheads="1"/>
          </p:cNvSpPr>
          <p:nvPr/>
        </p:nvSpPr>
        <p:spPr bwMode="auto">
          <a:xfrm>
            <a:off x="0" y="6550223"/>
            <a:ext cx="7924800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dirty="0" smtClean="0">
                <a:solidFill>
                  <a:schemeClr val="tx2"/>
                </a:solidFill>
                <a:latin typeface="+mj-lt"/>
              </a:rPr>
              <a:t>Figure credit: </a:t>
            </a:r>
            <a:r>
              <a:rPr lang="en-US" sz="1400" dirty="0" err="1" smtClean="0">
                <a:solidFill>
                  <a:schemeClr val="tx2"/>
                </a:solidFill>
                <a:latin typeface="+mj-lt"/>
              </a:rPr>
              <a:t>Julien</a:t>
            </a:r>
            <a:r>
              <a:rPr lang="en-US" sz="14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  <a:latin typeface="+mj-lt"/>
              </a:rPr>
              <a:t>Jomier</a:t>
            </a:r>
            <a:endParaRPr lang="en-US" sz="14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3318" name="Picture 14" descr="C:\Courses\Comp-258\Lecture-Snakes\walking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7993" y="1822870"/>
            <a:ext cx="3065445" cy="306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46031" y="24127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Why do we want to fit deformable shapes?</a:t>
            </a:r>
            <a:endParaRPr kumimoji="0" lang="en-US" sz="4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5" descr="C:\Courses\Comp-258\Lecture-Snakes\highway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822428"/>
            <a:ext cx="3063240" cy="3063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C:\Courses\Comp-258\Lecture-Snakes\heart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8111" y="1822428"/>
            <a:ext cx="3063240" cy="3063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811161" y="5145111"/>
            <a:ext cx="780110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Non-rigid, deformable objects can change their shape over time.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B6392-078D-4450-A240-BFDE83E99939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Aspects we need to consider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Representation of the contours</a:t>
            </a:r>
          </a:p>
          <a:p>
            <a:r>
              <a:rPr lang="en-US" sz="2800" dirty="0" smtClean="0"/>
              <a:t>Defining the energy functions</a:t>
            </a:r>
          </a:p>
          <a:p>
            <a:pPr lvl="1"/>
            <a:r>
              <a:rPr lang="en-US" sz="2400" dirty="0" smtClean="0"/>
              <a:t>External</a:t>
            </a:r>
          </a:p>
          <a:p>
            <a:pPr lvl="1"/>
            <a:r>
              <a:rPr lang="en-US" sz="2400" dirty="0" smtClean="0"/>
              <a:t>Internal</a:t>
            </a:r>
          </a:p>
          <a:p>
            <a:r>
              <a:rPr lang="en-US" sz="2800" dirty="0" smtClean="0"/>
              <a:t>Minimizing the energy function</a:t>
            </a:r>
          </a:p>
          <a:p>
            <a:r>
              <a:rPr lang="en-US" sz="2800" dirty="0" smtClean="0"/>
              <a:t>Extensions:</a:t>
            </a:r>
          </a:p>
          <a:p>
            <a:pPr lvl="1"/>
            <a:r>
              <a:rPr lang="en-US" sz="2400" dirty="0" smtClean="0"/>
              <a:t>Tracking</a:t>
            </a:r>
          </a:p>
          <a:p>
            <a:pPr lvl="1"/>
            <a:r>
              <a:rPr lang="en-US" sz="2400" dirty="0" smtClean="0"/>
              <a:t>Interactive segmentation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B6392-078D-4450-A240-BFDE83E99939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4"/>
          <a:srcRect l="79381" r="5155" b="24150"/>
          <a:stretch>
            <a:fillRect/>
          </a:stretch>
        </p:blipFill>
        <p:spPr bwMode="auto">
          <a:xfrm>
            <a:off x="6413298" y="4414851"/>
            <a:ext cx="1014591" cy="2367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317"/>
            <a:ext cx="8229600" cy="1143000"/>
          </a:xfrm>
        </p:spPr>
        <p:txBody>
          <a:bodyPr/>
          <a:lstStyle/>
          <a:p>
            <a:r>
              <a:rPr lang="en-US" sz="4000" dirty="0" smtClean="0"/>
              <a:t>Representation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2895"/>
            <a:ext cx="8229600" cy="3065443"/>
          </a:xfrm>
        </p:spPr>
        <p:txBody>
          <a:bodyPr/>
          <a:lstStyle/>
          <a:p>
            <a:r>
              <a:rPr lang="en-US" sz="2400" dirty="0" smtClean="0"/>
              <a:t>We’ll consider a discrete representation of the contour, consisting of a list of 2d point positions (“vertices”).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4864104" y="2406636"/>
          <a:ext cx="1984375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061" name="Equation" r:id="rId5" imgW="761760" imgH="228600" progId="Equation.3">
                  <p:embed/>
                </p:oleObj>
              </mc:Choice>
              <mc:Fallback>
                <p:oleObj name="Equation" r:id="rId5" imgW="761760" imgH="228600" progId="Equation.3">
                  <p:embed/>
                  <p:pic>
                    <p:nvPicPr>
                      <p:cNvPr id="0" name="Picture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4104" y="2406636"/>
                        <a:ext cx="1984375" cy="595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0" y="2589201"/>
            <a:ext cx="4564125" cy="1825650"/>
            <a:chOff x="2162142" y="3027357"/>
            <a:chExt cx="4564125" cy="1825650"/>
          </a:xfrm>
        </p:grpSpPr>
        <p:pic>
          <p:nvPicPr>
            <p:cNvPr id="5" name="Picture 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19376" y="3027357"/>
              <a:ext cx="3541761" cy="16848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Oval 5"/>
            <p:cNvSpPr/>
            <p:nvPr/>
          </p:nvSpPr>
          <p:spPr bwMode="auto">
            <a:xfrm>
              <a:off x="5375286" y="4341825"/>
              <a:ext cx="1350981" cy="511182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2162142" y="3976695"/>
              <a:ext cx="1350981" cy="511182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2454246" y="3246435"/>
              <a:ext cx="1350981" cy="511182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aphicFrame>
        <p:nvGraphicFramePr>
          <p:cNvPr id="891907" name="Object 2"/>
          <p:cNvGraphicFramePr>
            <a:graphicFrameLocks noChangeAspect="1"/>
          </p:cNvGraphicFramePr>
          <p:nvPr/>
        </p:nvGraphicFramePr>
        <p:xfrm>
          <a:off x="5451521" y="3136898"/>
          <a:ext cx="2479675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062" name="Equation" r:id="rId7" imgW="952200" imgH="203040" progId="Equation.3">
                  <p:embed/>
                </p:oleObj>
              </mc:Choice>
              <mc:Fallback>
                <p:oleObj name="Equation" r:id="rId7" imgW="952200" imgH="203040" progId="Equation.3">
                  <p:embed/>
                  <p:pic>
                    <p:nvPicPr>
                      <p:cNvPr id="0" name="Picture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1521" y="3136898"/>
                        <a:ext cx="2479675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827591" y="3173409"/>
            <a:ext cx="730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for</a:t>
            </a:r>
            <a:endParaRPr lang="en-US" sz="2400" dirty="0"/>
          </a:p>
        </p:txBody>
      </p:sp>
      <p:grpSp>
        <p:nvGrpSpPr>
          <p:cNvPr id="19" name="Group 14"/>
          <p:cNvGrpSpPr>
            <a:grpSpLocks/>
          </p:cNvGrpSpPr>
          <p:nvPr/>
        </p:nvGrpSpPr>
        <p:grpSpPr bwMode="auto">
          <a:xfrm>
            <a:off x="6945345" y="5327676"/>
            <a:ext cx="620721" cy="547695"/>
            <a:chOff x="2560" y="1616"/>
            <a:chExt cx="312" cy="296"/>
          </a:xfrm>
        </p:grpSpPr>
        <p:sp>
          <p:nvSpPr>
            <p:cNvPr id="20" name="Rectangle 15"/>
            <p:cNvSpPr>
              <a:spLocks noChangeArrowheads="1"/>
            </p:cNvSpPr>
            <p:nvPr/>
          </p:nvSpPr>
          <p:spPr bwMode="auto">
            <a:xfrm>
              <a:off x="2560" y="1616"/>
              <a:ext cx="312" cy="296"/>
            </a:xfrm>
            <a:prstGeom prst="rect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" name="Line 16"/>
            <p:cNvSpPr>
              <a:spLocks noChangeShapeType="1"/>
            </p:cNvSpPr>
            <p:nvPr/>
          </p:nvSpPr>
          <p:spPr bwMode="auto">
            <a:xfrm>
              <a:off x="2664" y="1616"/>
              <a:ext cx="0" cy="296"/>
            </a:xfrm>
            <a:prstGeom prst="line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17"/>
            <p:cNvSpPr>
              <a:spLocks noChangeShapeType="1"/>
            </p:cNvSpPr>
            <p:nvPr/>
          </p:nvSpPr>
          <p:spPr bwMode="auto">
            <a:xfrm>
              <a:off x="2768" y="1616"/>
              <a:ext cx="0" cy="296"/>
            </a:xfrm>
            <a:prstGeom prst="line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18"/>
            <p:cNvSpPr>
              <a:spLocks noChangeShapeType="1"/>
            </p:cNvSpPr>
            <p:nvPr/>
          </p:nvSpPr>
          <p:spPr bwMode="auto">
            <a:xfrm>
              <a:off x="2568" y="1712"/>
              <a:ext cx="304" cy="0"/>
            </a:xfrm>
            <a:prstGeom prst="line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19"/>
            <p:cNvSpPr>
              <a:spLocks noChangeShapeType="1"/>
            </p:cNvSpPr>
            <p:nvPr/>
          </p:nvSpPr>
          <p:spPr bwMode="auto">
            <a:xfrm>
              <a:off x="2560" y="1808"/>
              <a:ext cx="304" cy="0"/>
            </a:xfrm>
            <a:prstGeom prst="line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" name="Content Placeholder 2"/>
          <p:cNvSpPr txBox="1">
            <a:spLocks/>
          </p:cNvSpPr>
          <p:nvPr/>
        </p:nvSpPr>
        <p:spPr bwMode="auto">
          <a:xfrm>
            <a:off x="446030" y="4414851"/>
            <a:ext cx="5586489" cy="1643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 each iteration, we’ll have the option to move each vertex to another nearby location (“state”).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9" name="Group 14"/>
          <p:cNvGrpSpPr>
            <a:grpSpLocks/>
          </p:cNvGrpSpPr>
          <p:nvPr/>
        </p:nvGrpSpPr>
        <p:grpSpPr bwMode="auto">
          <a:xfrm>
            <a:off x="6215085" y="5875371"/>
            <a:ext cx="620721" cy="547695"/>
            <a:chOff x="2560" y="1616"/>
            <a:chExt cx="312" cy="296"/>
          </a:xfrm>
        </p:grpSpPr>
        <p:sp>
          <p:nvSpPr>
            <p:cNvPr id="30" name="Rectangle 15"/>
            <p:cNvSpPr>
              <a:spLocks noChangeArrowheads="1"/>
            </p:cNvSpPr>
            <p:nvPr/>
          </p:nvSpPr>
          <p:spPr bwMode="auto">
            <a:xfrm>
              <a:off x="2560" y="1616"/>
              <a:ext cx="312" cy="296"/>
            </a:xfrm>
            <a:prstGeom prst="rect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" name="Line 16"/>
            <p:cNvSpPr>
              <a:spLocks noChangeShapeType="1"/>
            </p:cNvSpPr>
            <p:nvPr/>
          </p:nvSpPr>
          <p:spPr bwMode="auto">
            <a:xfrm>
              <a:off x="2664" y="1616"/>
              <a:ext cx="0" cy="296"/>
            </a:xfrm>
            <a:prstGeom prst="line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Line 17"/>
            <p:cNvSpPr>
              <a:spLocks noChangeShapeType="1"/>
            </p:cNvSpPr>
            <p:nvPr/>
          </p:nvSpPr>
          <p:spPr bwMode="auto">
            <a:xfrm>
              <a:off x="2768" y="1616"/>
              <a:ext cx="0" cy="296"/>
            </a:xfrm>
            <a:prstGeom prst="line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Line 18"/>
            <p:cNvSpPr>
              <a:spLocks noChangeShapeType="1"/>
            </p:cNvSpPr>
            <p:nvPr/>
          </p:nvSpPr>
          <p:spPr bwMode="auto">
            <a:xfrm>
              <a:off x="2568" y="1712"/>
              <a:ext cx="304" cy="0"/>
            </a:xfrm>
            <a:prstGeom prst="line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Line 19"/>
            <p:cNvSpPr>
              <a:spLocks noChangeShapeType="1"/>
            </p:cNvSpPr>
            <p:nvPr/>
          </p:nvSpPr>
          <p:spPr bwMode="auto">
            <a:xfrm>
              <a:off x="2560" y="1808"/>
              <a:ext cx="304" cy="0"/>
            </a:xfrm>
            <a:prstGeom prst="line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58800" y="2589211"/>
            <a:ext cx="3703617" cy="1654181"/>
            <a:chOff x="558800" y="2589211"/>
            <a:chExt cx="3703617" cy="1654181"/>
          </a:xfrm>
        </p:grpSpPr>
        <p:graphicFrame>
          <p:nvGraphicFramePr>
            <p:cNvPr id="891908" name="Object 2"/>
            <p:cNvGraphicFramePr>
              <a:graphicFrameLocks noChangeAspect="1"/>
            </p:cNvGraphicFramePr>
            <p:nvPr/>
          </p:nvGraphicFramePr>
          <p:xfrm>
            <a:off x="558800" y="2589211"/>
            <a:ext cx="1025525" cy="485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2063" name="Equation" r:id="rId9" imgW="482400" imgH="228600" progId="Equation.3">
                    <p:embed/>
                  </p:oleObj>
                </mc:Choice>
                <mc:Fallback>
                  <p:oleObj name="Equation" r:id="rId9" imgW="482400" imgH="228600" progId="Equation.3">
                    <p:embed/>
                    <p:pic>
                      <p:nvPicPr>
                        <p:cNvPr id="0" name="Picture 7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8800" y="2589211"/>
                          <a:ext cx="1025525" cy="4857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91909" name="Object 2"/>
            <p:cNvGraphicFramePr>
              <a:graphicFrameLocks noChangeAspect="1"/>
            </p:cNvGraphicFramePr>
            <p:nvPr/>
          </p:nvGraphicFramePr>
          <p:xfrm>
            <a:off x="3074967" y="3757617"/>
            <a:ext cx="1187450" cy="485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2064" name="Equation" r:id="rId11" imgW="558720" imgH="228600" progId="Equation.3">
                    <p:embed/>
                  </p:oleObj>
                </mc:Choice>
                <mc:Fallback>
                  <p:oleObj name="Equation" r:id="rId11" imgW="558720" imgH="228600" progId="Equation.3">
                    <p:embed/>
                    <p:pic>
                      <p:nvPicPr>
                        <p:cNvPr id="0" name="Picture 7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74967" y="3757617"/>
                          <a:ext cx="1187450" cy="4857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6" name="Straight Arrow Connector 35"/>
            <p:cNvCxnSpPr/>
            <p:nvPr/>
          </p:nvCxnSpPr>
          <p:spPr bwMode="auto">
            <a:xfrm>
              <a:off x="1504908" y="2735253"/>
              <a:ext cx="328617" cy="10953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7" name="Straight Arrow Connector 36"/>
            <p:cNvCxnSpPr/>
            <p:nvPr/>
          </p:nvCxnSpPr>
          <p:spPr bwMode="auto">
            <a:xfrm rot="16200000" flipV="1">
              <a:off x="2855889" y="3757617"/>
              <a:ext cx="146052" cy="14605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35" name="TextBox 34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B6392-078D-4450-A240-BFDE83E99939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175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Fitting deformable contours</a:t>
            </a:r>
          </a:p>
        </p:txBody>
      </p:sp>
      <p:grpSp>
        <p:nvGrpSpPr>
          <p:cNvPr id="501762" name="Group 44"/>
          <p:cNvGrpSpPr>
            <a:grpSpLocks noChangeAspect="1"/>
          </p:cNvGrpSpPr>
          <p:nvPr/>
        </p:nvGrpSpPr>
        <p:grpSpPr bwMode="auto">
          <a:xfrm>
            <a:off x="1687513" y="4156109"/>
            <a:ext cx="5586412" cy="1719262"/>
            <a:chOff x="847674" y="4375163"/>
            <a:chExt cx="7373937" cy="2270126"/>
          </a:xfrm>
        </p:grpSpPr>
        <p:grpSp>
          <p:nvGrpSpPr>
            <p:cNvPr id="501766" name="Group 14"/>
            <p:cNvGrpSpPr>
              <a:grpSpLocks/>
            </p:cNvGrpSpPr>
            <p:nvPr/>
          </p:nvGrpSpPr>
          <p:grpSpPr bwMode="auto">
            <a:xfrm>
              <a:off x="847674" y="4378338"/>
              <a:ext cx="2235200" cy="1884362"/>
              <a:chOff x="562" y="2169"/>
              <a:chExt cx="1408" cy="1187"/>
            </a:xfrm>
          </p:grpSpPr>
          <p:sp>
            <p:nvSpPr>
              <p:cNvPr id="501794" name="Rectangle 4"/>
              <p:cNvSpPr>
                <a:spLocks noChangeArrowheads="1"/>
              </p:cNvSpPr>
              <p:nvPr/>
            </p:nvSpPr>
            <p:spPr bwMode="auto">
              <a:xfrm>
                <a:off x="562" y="2169"/>
                <a:ext cx="1408" cy="118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01795" name="Freeform 5"/>
              <p:cNvSpPr>
                <a:spLocks/>
              </p:cNvSpPr>
              <p:nvPr/>
            </p:nvSpPr>
            <p:spPr bwMode="auto">
              <a:xfrm>
                <a:off x="711" y="2297"/>
                <a:ext cx="349" cy="419"/>
              </a:xfrm>
              <a:custGeom>
                <a:avLst/>
                <a:gdLst>
                  <a:gd name="T0" fmla="*/ 0 w 349"/>
                  <a:gd name="T1" fmla="*/ 419 h 419"/>
                  <a:gd name="T2" fmla="*/ 50 w 349"/>
                  <a:gd name="T3" fmla="*/ 135 h 419"/>
                  <a:gd name="T4" fmla="*/ 256 w 349"/>
                  <a:gd name="T5" fmla="*/ 35 h 419"/>
                  <a:gd name="T6" fmla="*/ 349 w 349"/>
                  <a:gd name="T7" fmla="*/ 0 h 41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49"/>
                  <a:gd name="T13" fmla="*/ 0 h 419"/>
                  <a:gd name="T14" fmla="*/ 349 w 349"/>
                  <a:gd name="T15" fmla="*/ 419 h 41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49" h="419">
                    <a:moveTo>
                      <a:pt x="0" y="419"/>
                    </a:moveTo>
                    <a:cubicBezTo>
                      <a:pt x="3" y="309"/>
                      <a:pt x="7" y="199"/>
                      <a:pt x="50" y="135"/>
                    </a:cubicBezTo>
                    <a:cubicBezTo>
                      <a:pt x="93" y="71"/>
                      <a:pt x="206" y="58"/>
                      <a:pt x="256" y="35"/>
                    </a:cubicBezTo>
                    <a:cubicBezTo>
                      <a:pt x="306" y="12"/>
                      <a:pt x="327" y="6"/>
                      <a:pt x="349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01796" name="Freeform 6"/>
              <p:cNvSpPr>
                <a:spLocks/>
              </p:cNvSpPr>
              <p:nvPr/>
            </p:nvSpPr>
            <p:spPr bwMode="auto">
              <a:xfrm>
                <a:off x="984" y="2688"/>
                <a:ext cx="83" cy="284"/>
              </a:xfrm>
              <a:custGeom>
                <a:avLst/>
                <a:gdLst>
                  <a:gd name="T0" fmla="*/ 12 w 83"/>
                  <a:gd name="T1" fmla="*/ 0 h 284"/>
                  <a:gd name="T2" fmla="*/ 12 w 83"/>
                  <a:gd name="T3" fmla="*/ 235 h 284"/>
                  <a:gd name="T4" fmla="*/ 83 w 83"/>
                  <a:gd name="T5" fmla="*/ 284 h 284"/>
                  <a:gd name="T6" fmla="*/ 0 60000 65536"/>
                  <a:gd name="T7" fmla="*/ 0 60000 65536"/>
                  <a:gd name="T8" fmla="*/ 0 60000 65536"/>
                  <a:gd name="T9" fmla="*/ 0 w 83"/>
                  <a:gd name="T10" fmla="*/ 0 h 284"/>
                  <a:gd name="T11" fmla="*/ 83 w 83"/>
                  <a:gd name="T12" fmla="*/ 284 h 2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3" h="284">
                    <a:moveTo>
                      <a:pt x="12" y="0"/>
                    </a:moveTo>
                    <a:cubicBezTo>
                      <a:pt x="6" y="94"/>
                      <a:pt x="0" y="188"/>
                      <a:pt x="12" y="235"/>
                    </a:cubicBezTo>
                    <a:cubicBezTo>
                      <a:pt x="24" y="282"/>
                      <a:pt x="53" y="283"/>
                      <a:pt x="83" y="28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01797" name="Freeform 7"/>
              <p:cNvSpPr>
                <a:spLocks/>
              </p:cNvSpPr>
              <p:nvPr/>
            </p:nvSpPr>
            <p:spPr bwMode="auto">
              <a:xfrm>
                <a:off x="1237" y="2660"/>
                <a:ext cx="258" cy="391"/>
              </a:xfrm>
              <a:custGeom>
                <a:avLst/>
                <a:gdLst>
                  <a:gd name="T0" fmla="*/ 0 w 258"/>
                  <a:gd name="T1" fmla="*/ 384 h 391"/>
                  <a:gd name="T2" fmla="*/ 242 w 258"/>
                  <a:gd name="T3" fmla="*/ 341 h 391"/>
                  <a:gd name="T4" fmla="*/ 93 w 258"/>
                  <a:gd name="T5" fmla="*/ 85 h 391"/>
                  <a:gd name="T6" fmla="*/ 143 w 258"/>
                  <a:gd name="T7" fmla="*/ 0 h 39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58"/>
                  <a:gd name="T13" fmla="*/ 0 h 391"/>
                  <a:gd name="T14" fmla="*/ 258 w 258"/>
                  <a:gd name="T15" fmla="*/ 391 h 39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58" h="391">
                    <a:moveTo>
                      <a:pt x="0" y="384"/>
                    </a:moveTo>
                    <a:cubicBezTo>
                      <a:pt x="113" y="387"/>
                      <a:pt x="226" y="391"/>
                      <a:pt x="242" y="341"/>
                    </a:cubicBezTo>
                    <a:cubicBezTo>
                      <a:pt x="258" y="291"/>
                      <a:pt x="110" y="142"/>
                      <a:pt x="93" y="85"/>
                    </a:cubicBezTo>
                    <a:cubicBezTo>
                      <a:pt x="76" y="28"/>
                      <a:pt x="109" y="14"/>
                      <a:pt x="143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01798" name="Freeform 9"/>
              <p:cNvSpPr>
                <a:spLocks/>
              </p:cNvSpPr>
              <p:nvPr/>
            </p:nvSpPr>
            <p:spPr bwMode="auto">
              <a:xfrm>
                <a:off x="1031" y="2432"/>
                <a:ext cx="370" cy="128"/>
              </a:xfrm>
              <a:custGeom>
                <a:avLst/>
                <a:gdLst>
                  <a:gd name="T0" fmla="*/ 0 w 370"/>
                  <a:gd name="T1" fmla="*/ 128 h 128"/>
                  <a:gd name="T2" fmla="*/ 171 w 370"/>
                  <a:gd name="T3" fmla="*/ 0 h 128"/>
                  <a:gd name="T4" fmla="*/ 370 w 370"/>
                  <a:gd name="T5" fmla="*/ 128 h 128"/>
                  <a:gd name="T6" fmla="*/ 0 60000 65536"/>
                  <a:gd name="T7" fmla="*/ 0 60000 65536"/>
                  <a:gd name="T8" fmla="*/ 0 60000 65536"/>
                  <a:gd name="T9" fmla="*/ 0 w 370"/>
                  <a:gd name="T10" fmla="*/ 0 h 128"/>
                  <a:gd name="T11" fmla="*/ 370 w 370"/>
                  <a:gd name="T12" fmla="*/ 128 h 1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70" h="128">
                    <a:moveTo>
                      <a:pt x="0" y="128"/>
                    </a:moveTo>
                    <a:cubicBezTo>
                      <a:pt x="54" y="64"/>
                      <a:pt x="109" y="0"/>
                      <a:pt x="171" y="0"/>
                    </a:cubicBezTo>
                    <a:cubicBezTo>
                      <a:pt x="233" y="0"/>
                      <a:pt x="301" y="64"/>
                      <a:pt x="370" y="12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01799" name="Freeform 10"/>
              <p:cNvSpPr>
                <a:spLocks/>
              </p:cNvSpPr>
              <p:nvPr/>
            </p:nvSpPr>
            <p:spPr bwMode="auto">
              <a:xfrm>
                <a:off x="562" y="3074"/>
                <a:ext cx="547" cy="162"/>
              </a:xfrm>
              <a:custGeom>
                <a:avLst/>
                <a:gdLst>
                  <a:gd name="T0" fmla="*/ 547 w 547"/>
                  <a:gd name="T1" fmla="*/ 162 h 162"/>
                  <a:gd name="T2" fmla="*/ 277 w 547"/>
                  <a:gd name="T3" fmla="*/ 5 h 162"/>
                  <a:gd name="T4" fmla="*/ 106 w 547"/>
                  <a:gd name="T5" fmla="*/ 133 h 162"/>
                  <a:gd name="T6" fmla="*/ 0 w 547"/>
                  <a:gd name="T7" fmla="*/ 26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47"/>
                  <a:gd name="T13" fmla="*/ 0 h 162"/>
                  <a:gd name="T14" fmla="*/ 547 w 547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47" h="162">
                    <a:moveTo>
                      <a:pt x="547" y="162"/>
                    </a:moveTo>
                    <a:cubicBezTo>
                      <a:pt x="448" y="86"/>
                      <a:pt x="350" y="10"/>
                      <a:pt x="277" y="5"/>
                    </a:cubicBezTo>
                    <a:cubicBezTo>
                      <a:pt x="204" y="0"/>
                      <a:pt x="152" y="130"/>
                      <a:pt x="106" y="133"/>
                    </a:cubicBezTo>
                    <a:cubicBezTo>
                      <a:pt x="60" y="136"/>
                      <a:pt x="30" y="81"/>
                      <a:pt x="0" y="2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01800" name="Freeform 11"/>
              <p:cNvSpPr>
                <a:spLocks/>
              </p:cNvSpPr>
              <p:nvPr/>
            </p:nvSpPr>
            <p:spPr bwMode="auto">
              <a:xfrm>
                <a:off x="1526" y="2226"/>
                <a:ext cx="354" cy="974"/>
              </a:xfrm>
              <a:custGeom>
                <a:avLst/>
                <a:gdLst>
                  <a:gd name="T0" fmla="*/ 337 w 354"/>
                  <a:gd name="T1" fmla="*/ 0 h 974"/>
                  <a:gd name="T2" fmla="*/ 3 w 354"/>
                  <a:gd name="T3" fmla="*/ 213 h 974"/>
                  <a:gd name="T4" fmla="*/ 316 w 354"/>
                  <a:gd name="T5" fmla="*/ 298 h 974"/>
                  <a:gd name="T6" fmla="*/ 230 w 354"/>
                  <a:gd name="T7" fmla="*/ 583 h 974"/>
                  <a:gd name="T8" fmla="*/ 110 w 354"/>
                  <a:gd name="T9" fmla="*/ 889 h 974"/>
                  <a:gd name="T10" fmla="*/ 302 w 354"/>
                  <a:gd name="T11" fmla="*/ 974 h 9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4"/>
                  <a:gd name="T19" fmla="*/ 0 h 974"/>
                  <a:gd name="T20" fmla="*/ 354 w 354"/>
                  <a:gd name="T21" fmla="*/ 974 h 9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4" h="974">
                    <a:moveTo>
                      <a:pt x="337" y="0"/>
                    </a:moveTo>
                    <a:cubicBezTo>
                      <a:pt x="171" y="81"/>
                      <a:pt x="6" y="163"/>
                      <a:pt x="3" y="213"/>
                    </a:cubicBezTo>
                    <a:cubicBezTo>
                      <a:pt x="0" y="263"/>
                      <a:pt x="278" y="236"/>
                      <a:pt x="316" y="298"/>
                    </a:cubicBezTo>
                    <a:cubicBezTo>
                      <a:pt x="354" y="360"/>
                      <a:pt x="264" y="484"/>
                      <a:pt x="230" y="583"/>
                    </a:cubicBezTo>
                    <a:cubicBezTo>
                      <a:pt x="196" y="682"/>
                      <a:pt x="98" y="824"/>
                      <a:pt x="110" y="889"/>
                    </a:cubicBezTo>
                    <a:cubicBezTo>
                      <a:pt x="122" y="954"/>
                      <a:pt x="212" y="964"/>
                      <a:pt x="302" y="9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01801" name="Freeform 13"/>
              <p:cNvSpPr>
                <a:spLocks/>
              </p:cNvSpPr>
              <p:nvPr/>
            </p:nvSpPr>
            <p:spPr bwMode="auto">
              <a:xfrm>
                <a:off x="1308" y="3136"/>
                <a:ext cx="124" cy="220"/>
              </a:xfrm>
              <a:custGeom>
                <a:avLst/>
                <a:gdLst>
                  <a:gd name="T0" fmla="*/ 100 w 124"/>
                  <a:gd name="T1" fmla="*/ 0 h 220"/>
                  <a:gd name="T2" fmla="*/ 107 w 124"/>
                  <a:gd name="T3" fmla="*/ 121 h 220"/>
                  <a:gd name="T4" fmla="*/ 0 w 124"/>
                  <a:gd name="T5" fmla="*/ 220 h 220"/>
                  <a:gd name="T6" fmla="*/ 0 60000 65536"/>
                  <a:gd name="T7" fmla="*/ 0 60000 65536"/>
                  <a:gd name="T8" fmla="*/ 0 60000 65536"/>
                  <a:gd name="T9" fmla="*/ 0 w 124"/>
                  <a:gd name="T10" fmla="*/ 0 h 220"/>
                  <a:gd name="T11" fmla="*/ 124 w 124"/>
                  <a:gd name="T12" fmla="*/ 220 h 2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4" h="220">
                    <a:moveTo>
                      <a:pt x="100" y="0"/>
                    </a:moveTo>
                    <a:cubicBezTo>
                      <a:pt x="112" y="42"/>
                      <a:pt x="124" y="84"/>
                      <a:pt x="107" y="121"/>
                    </a:cubicBezTo>
                    <a:cubicBezTo>
                      <a:pt x="90" y="158"/>
                      <a:pt x="45" y="189"/>
                      <a:pt x="0" y="2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01767" name="Group 42"/>
            <p:cNvGrpSpPr>
              <a:grpSpLocks/>
            </p:cNvGrpSpPr>
            <p:nvPr/>
          </p:nvGrpSpPr>
          <p:grpSpPr bwMode="auto">
            <a:xfrm>
              <a:off x="1519186" y="4897450"/>
              <a:ext cx="885825" cy="1681163"/>
              <a:chOff x="985" y="2496"/>
              <a:chExt cx="558" cy="1059"/>
            </a:xfrm>
          </p:grpSpPr>
          <p:sp>
            <p:nvSpPr>
              <p:cNvPr id="501792" name="Freeform 33"/>
              <p:cNvSpPr>
                <a:spLocks/>
              </p:cNvSpPr>
              <p:nvPr/>
            </p:nvSpPr>
            <p:spPr bwMode="auto">
              <a:xfrm>
                <a:off x="985" y="2496"/>
                <a:ext cx="558" cy="520"/>
              </a:xfrm>
              <a:custGeom>
                <a:avLst/>
                <a:gdLst>
                  <a:gd name="T0" fmla="*/ 364 w 558"/>
                  <a:gd name="T1" fmla="*/ 22 h 520"/>
                  <a:gd name="T2" fmla="*/ 80 w 558"/>
                  <a:gd name="T3" fmla="*/ 43 h 520"/>
                  <a:gd name="T4" fmla="*/ 1 w 558"/>
                  <a:gd name="T5" fmla="*/ 264 h 520"/>
                  <a:gd name="T6" fmla="*/ 73 w 558"/>
                  <a:gd name="T7" fmla="*/ 413 h 520"/>
                  <a:gd name="T8" fmla="*/ 307 w 558"/>
                  <a:gd name="T9" fmla="*/ 513 h 520"/>
                  <a:gd name="T10" fmla="*/ 521 w 558"/>
                  <a:gd name="T11" fmla="*/ 370 h 520"/>
                  <a:gd name="T12" fmla="*/ 528 w 558"/>
                  <a:gd name="T13" fmla="*/ 178 h 520"/>
                  <a:gd name="T14" fmla="*/ 364 w 558"/>
                  <a:gd name="T15" fmla="*/ 22 h 5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58"/>
                  <a:gd name="T25" fmla="*/ 0 h 520"/>
                  <a:gd name="T26" fmla="*/ 558 w 558"/>
                  <a:gd name="T27" fmla="*/ 520 h 5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58" h="520">
                    <a:moveTo>
                      <a:pt x="364" y="22"/>
                    </a:moveTo>
                    <a:cubicBezTo>
                      <a:pt x="289" y="0"/>
                      <a:pt x="141" y="3"/>
                      <a:pt x="80" y="43"/>
                    </a:cubicBezTo>
                    <a:cubicBezTo>
                      <a:pt x="19" y="83"/>
                      <a:pt x="2" y="202"/>
                      <a:pt x="1" y="264"/>
                    </a:cubicBezTo>
                    <a:cubicBezTo>
                      <a:pt x="0" y="326"/>
                      <a:pt x="22" y="372"/>
                      <a:pt x="73" y="413"/>
                    </a:cubicBezTo>
                    <a:cubicBezTo>
                      <a:pt x="124" y="454"/>
                      <a:pt x="232" y="520"/>
                      <a:pt x="307" y="513"/>
                    </a:cubicBezTo>
                    <a:cubicBezTo>
                      <a:pt x="382" y="506"/>
                      <a:pt x="484" y="426"/>
                      <a:pt x="521" y="370"/>
                    </a:cubicBezTo>
                    <a:cubicBezTo>
                      <a:pt x="558" y="314"/>
                      <a:pt x="551" y="235"/>
                      <a:pt x="528" y="178"/>
                    </a:cubicBezTo>
                    <a:cubicBezTo>
                      <a:pt x="505" y="121"/>
                      <a:pt x="439" y="44"/>
                      <a:pt x="364" y="22"/>
                    </a:cubicBezTo>
                    <a:close/>
                  </a:path>
                </a:pathLst>
              </a:custGeom>
              <a:noFill/>
              <a:ln w="3810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01793" name="Text Box 36"/>
              <p:cNvSpPr txBox="1">
                <a:spLocks noChangeArrowheads="1"/>
              </p:cNvSpPr>
              <p:nvPr/>
            </p:nvSpPr>
            <p:spPr bwMode="auto">
              <a:xfrm>
                <a:off x="1023" y="3343"/>
                <a:ext cx="413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  <a:latin typeface="Tahoma" pitchFamily="34" charset="0"/>
                  </a:rPr>
                  <a:t>initial</a:t>
                </a:r>
              </a:p>
            </p:txBody>
          </p:sp>
        </p:grpSp>
        <p:grpSp>
          <p:nvGrpSpPr>
            <p:cNvPr id="501768" name="Group 40"/>
            <p:cNvGrpSpPr>
              <a:grpSpLocks/>
            </p:cNvGrpSpPr>
            <p:nvPr/>
          </p:nvGrpSpPr>
          <p:grpSpPr bwMode="auto">
            <a:xfrm>
              <a:off x="3378149" y="4375163"/>
              <a:ext cx="2235200" cy="2211387"/>
              <a:chOff x="2156" y="2167"/>
              <a:chExt cx="1408" cy="1393"/>
            </a:xfrm>
          </p:grpSpPr>
          <p:grpSp>
            <p:nvGrpSpPr>
              <p:cNvPr id="501781" name="Group 15"/>
              <p:cNvGrpSpPr>
                <a:grpSpLocks/>
              </p:cNvGrpSpPr>
              <p:nvPr/>
            </p:nvGrpSpPr>
            <p:grpSpPr bwMode="auto">
              <a:xfrm>
                <a:off x="2156" y="2167"/>
                <a:ext cx="1408" cy="1187"/>
                <a:chOff x="562" y="2169"/>
                <a:chExt cx="1408" cy="1187"/>
              </a:xfrm>
            </p:grpSpPr>
            <p:sp>
              <p:nvSpPr>
                <p:cNvPr id="501784" name="Rectangle 16"/>
                <p:cNvSpPr>
                  <a:spLocks noChangeArrowheads="1"/>
                </p:cNvSpPr>
                <p:nvPr/>
              </p:nvSpPr>
              <p:spPr bwMode="auto">
                <a:xfrm>
                  <a:off x="562" y="2169"/>
                  <a:ext cx="1408" cy="118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1785" name="Freeform 17"/>
                <p:cNvSpPr>
                  <a:spLocks/>
                </p:cNvSpPr>
                <p:nvPr/>
              </p:nvSpPr>
              <p:spPr bwMode="auto">
                <a:xfrm>
                  <a:off x="711" y="2297"/>
                  <a:ext cx="349" cy="419"/>
                </a:xfrm>
                <a:custGeom>
                  <a:avLst/>
                  <a:gdLst>
                    <a:gd name="T0" fmla="*/ 0 w 349"/>
                    <a:gd name="T1" fmla="*/ 419 h 419"/>
                    <a:gd name="T2" fmla="*/ 50 w 349"/>
                    <a:gd name="T3" fmla="*/ 135 h 419"/>
                    <a:gd name="T4" fmla="*/ 256 w 349"/>
                    <a:gd name="T5" fmla="*/ 35 h 419"/>
                    <a:gd name="T6" fmla="*/ 349 w 349"/>
                    <a:gd name="T7" fmla="*/ 0 h 41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49"/>
                    <a:gd name="T13" fmla="*/ 0 h 419"/>
                    <a:gd name="T14" fmla="*/ 349 w 349"/>
                    <a:gd name="T15" fmla="*/ 419 h 41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49" h="419">
                      <a:moveTo>
                        <a:pt x="0" y="419"/>
                      </a:moveTo>
                      <a:cubicBezTo>
                        <a:pt x="3" y="309"/>
                        <a:pt x="7" y="199"/>
                        <a:pt x="50" y="135"/>
                      </a:cubicBezTo>
                      <a:cubicBezTo>
                        <a:pt x="93" y="71"/>
                        <a:pt x="206" y="58"/>
                        <a:pt x="256" y="35"/>
                      </a:cubicBezTo>
                      <a:cubicBezTo>
                        <a:pt x="306" y="12"/>
                        <a:pt x="327" y="6"/>
                        <a:pt x="349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1786" name="Freeform 18"/>
                <p:cNvSpPr>
                  <a:spLocks/>
                </p:cNvSpPr>
                <p:nvPr/>
              </p:nvSpPr>
              <p:spPr bwMode="auto">
                <a:xfrm>
                  <a:off x="984" y="2688"/>
                  <a:ext cx="83" cy="284"/>
                </a:xfrm>
                <a:custGeom>
                  <a:avLst/>
                  <a:gdLst>
                    <a:gd name="T0" fmla="*/ 12 w 83"/>
                    <a:gd name="T1" fmla="*/ 0 h 284"/>
                    <a:gd name="T2" fmla="*/ 12 w 83"/>
                    <a:gd name="T3" fmla="*/ 235 h 284"/>
                    <a:gd name="T4" fmla="*/ 83 w 83"/>
                    <a:gd name="T5" fmla="*/ 284 h 284"/>
                    <a:gd name="T6" fmla="*/ 0 60000 65536"/>
                    <a:gd name="T7" fmla="*/ 0 60000 65536"/>
                    <a:gd name="T8" fmla="*/ 0 60000 65536"/>
                    <a:gd name="T9" fmla="*/ 0 w 83"/>
                    <a:gd name="T10" fmla="*/ 0 h 284"/>
                    <a:gd name="T11" fmla="*/ 83 w 83"/>
                    <a:gd name="T12" fmla="*/ 284 h 2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3" h="284">
                      <a:moveTo>
                        <a:pt x="12" y="0"/>
                      </a:moveTo>
                      <a:cubicBezTo>
                        <a:pt x="6" y="94"/>
                        <a:pt x="0" y="188"/>
                        <a:pt x="12" y="235"/>
                      </a:cubicBezTo>
                      <a:cubicBezTo>
                        <a:pt x="24" y="282"/>
                        <a:pt x="53" y="283"/>
                        <a:pt x="83" y="28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1787" name="Freeform 19"/>
                <p:cNvSpPr>
                  <a:spLocks/>
                </p:cNvSpPr>
                <p:nvPr/>
              </p:nvSpPr>
              <p:spPr bwMode="auto">
                <a:xfrm>
                  <a:off x="1237" y="2660"/>
                  <a:ext cx="258" cy="391"/>
                </a:xfrm>
                <a:custGeom>
                  <a:avLst/>
                  <a:gdLst>
                    <a:gd name="T0" fmla="*/ 0 w 258"/>
                    <a:gd name="T1" fmla="*/ 384 h 391"/>
                    <a:gd name="T2" fmla="*/ 242 w 258"/>
                    <a:gd name="T3" fmla="*/ 341 h 391"/>
                    <a:gd name="T4" fmla="*/ 93 w 258"/>
                    <a:gd name="T5" fmla="*/ 85 h 391"/>
                    <a:gd name="T6" fmla="*/ 143 w 258"/>
                    <a:gd name="T7" fmla="*/ 0 h 39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58"/>
                    <a:gd name="T13" fmla="*/ 0 h 391"/>
                    <a:gd name="T14" fmla="*/ 258 w 258"/>
                    <a:gd name="T15" fmla="*/ 391 h 39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58" h="391">
                      <a:moveTo>
                        <a:pt x="0" y="384"/>
                      </a:moveTo>
                      <a:cubicBezTo>
                        <a:pt x="113" y="387"/>
                        <a:pt x="226" y="391"/>
                        <a:pt x="242" y="341"/>
                      </a:cubicBezTo>
                      <a:cubicBezTo>
                        <a:pt x="258" y="291"/>
                        <a:pt x="110" y="142"/>
                        <a:pt x="93" y="85"/>
                      </a:cubicBezTo>
                      <a:cubicBezTo>
                        <a:pt x="76" y="28"/>
                        <a:pt x="109" y="14"/>
                        <a:pt x="143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1788" name="Freeform 20"/>
                <p:cNvSpPr>
                  <a:spLocks/>
                </p:cNvSpPr>
                <p:nvPr/>
              </p:nvSpPr>
              <p:spPr bwMode="auto">
                <a:xfrm>
                  <a:off x="1031" y="2432"/>
                  <a:ext cx="370" cy="128"/>
                </a:xfrm>
                <a:custGeom>
                  <a:avLst/>
                  <a:gdLst>
                    <a:gd name="T0" fmla="*/ 0 w 370"/>
                    <a:gd name="T1" fmla="*/ 128 h 128"/>
                    <a:gd name="T2" fmla="*/ 171 w 370"/>
                    <a:gd name="T3" fmla="*/ 0 h 128"/>
                    <a:gd name="T4" fmla="*/ 370 w 370"/>
                    <a:gd name="T5" fmla="*/ 128 h 128"/>
                    <a:gd name="T6" fmla="*/ 0 60000 65536"/>
                    <a:gd name="T7" fmla="*/ 0 60000 65536"/>
                    <a:gd name="T8" fmla="*/ 0 60000 65536"/>
                    <a:gd name="T9" fmla="*/ 0 w 370"/>
                    <a:gd name="T10" fmla="*/ 0 h 128"/>
                    <a:gd name="T11" fmla="*/ 370 w 370"/>
                    <a:gd name="T12" fmla="*/ 128 h 12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70" h="128">
                      <a:moveTo>
                        <a:pt x="0" y="128"/>
                      </a:moveTo>
                      <a:cubicBezTo>
                        <a:pt x="54" y="64"/>
                        <a:pt x="109" y="0"/>
                        <a:pt x="171" y="0"/>
                      </a:cubicBezTo>
                      <a:cubicBezTo>
                        <a:pt x="233" y="0"/>
                        <a:pt x="301" y="64"/>
                        <a:pt x="370" y="12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1789" name="Freeform 21"/>
                <p:cNvSpPr>
                  <a:spLocks/>
                </p:cNvSpPr>
                <p:nvPr/>
              </p:nvSpPr>
              <p:spPr bwMode="auto">
                <a:xfrm>
                  <a:off x="562" y="3074"/>
                  <a:ext cx="547" cy="162"/>
                </a:xfrm>
                <a:custGeom>
                  <a:avLst/>
                  <a:gdLst>
                    <a:gd name="T0" fmla="*/ 547 w 547"/>
                    <a:gd name="T1" fmla="*/ 162 h 162"/>
                    <a:gd name="T2" fmla="*/ 277 w 547"/>
                    <a:gd name="T3" fmla="*/ 5 h 162"/>
                    <a:gd name="T4" fmla="*/ 106 w 547"/>
                    <a:gd name="T5" fmla="*/ 133 h 162"/>
                    <a:gd name="T6" fmla="*/ 0 w 547"/>
                    <a:gd name="T7" fmla="*/ 26 h 16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47"/>
                    <a:gd name="T13" fmla="*/ 0 h 162"/>
                    <a:gd name="T14" fmla="*/ 547 w 547"/>
                    <a:gd name="T15" fmla="*/ 162 h 16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47" h="162">
                      <a:moveTo>
                        <a:pt x="547" y="162"/>
                      </a:moveTo>
                      <a:cubicBezTo>
                        <a:pt x="448" y="86"/>
                        <a:pt x="350" y="10"/>
                        <a:pt x="277" y="5"/>
                      </a:cubicBezTo>
                      <a:cubicBezTo>
                        <a:pt x="204" y="0"/>
                        <a:pt x="152" y="130"/>
                        <a:pt x="106" y="133"/>
                      </a:cubicBezTo>
                      <a:cubicBezTo>
                        <a:pt x="60" y="136"/>
                        <a:pt x="30" y="81"/>
                        <a:pt x="0" y="2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1790" name="Freeform 22"/>
                <p:cNvSpPr>
                  <a:spLocks/>
                </p:cNvSpPr>
                <p:nvPr/>
              </p:nvSpPr>
              <p:spPr bwMode="auto">
                <a:xfrm>
                  <a:off x="1526" y="2226"/>
                  <a:ext cx="354" cy="974"/>
                </a:xfrm>
                <a:custGeom>
                  <a:avLst/>
                  <a:gdLst>
                    <a:gd name="T0" fmla="*/ 337 w 354"/>
                    <a:gd name="T1" fmla="*/ 0 h 974"/>
                    <a:gd name="T2" fmla="*/ 3 w 354"/>
                    <a:gd name="T3" fmla="*/ 213 h 974"/>
                    <a:gd name="T4" fmla="*/ 316 w 354"/>
                    <a:gd name="T5" fmla="*/ 298 h 974"/>
                    <a:gd name="T6" fmla="*/ 230 w 354"/>
                    <a:gd name="T7" fmla="*/ 583 h 974"/>
                    <a:gd name="T8" fmla="*/ 110 w 354"/>
                    <a:gd name="T9" fmla="*/ 889 h 974"/>
                    <a:gd name="T10" fmla="*/ 302 w 354"/>
                    <a:gd name="T11" fmla="*/ 974 h 97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4"/>
                    <a:gd name="T19" fmla="*/ 0 h 974"/>
                    <a:gd name="T20" fmla="*/ 354 w 354"/>
                    <a:gd name="T21" fmla="*/ 974 h 97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4" h="974">
                      <a:moveTo>
                        <a:pt x="337" y="0"/>
                      </a:moveTo>
                      <a:cubicBezTo>
                        <a:pt x="171" y="81"/>
                        <a:pt x="6" y="163"/>
                        <a:pt x="3" y="213"/>
                      </a:cubicBezTo>
                      <a:cubicBezTo>
                        <a:pt x="0" y="263"/>
                        <a:pt x="278" y="236"/>
                        <a:pt x="316" y="298"/>
                      </a:cubicBezTo>
                      <a:cubicBezTo>
                        <a:pt x="354" y="360"/>
                        <a:pt x="264" y="484"/>
                        <a:pt x="230" y="583"/>
                      </a:cubicBezTo>
                      <a:cubicBezTo>
                        <a:pt x="196" y="682"/>
                        <a:pt x="98" y="824"/>
                        <a:pt x="110" y="889"/>
                      </a:cubicBezTo>
                      <a:cubicBezTo>
                        <a:pt x="122" y="954"/>
                        <a:pt x="212" y="964"/>
                        <a:pt x="302" y="97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1791" name="Freeform 23"/>
                <p:cNvSpPr>
                  <a:spLocks/>
                </p:cNvSpPr>
                <p:nvPr/>
              </p:nvSpPr>
              <p:spPr bwMode="auto">
                <a:xfrm>
                  <a:off x="1308" y="3136"/>
                  <a:ext cx="124" cy="220"/>
                </a:xfrm>
                <a:custGeom>
                  <a:avLst/>
                  <a:gdLst>
                    <a:gd name="T0" fmla="*/ 100 w 124"/>
                    <a:gd name="T1" fmla="*/ 0 h 220"/>
                    <a:gd name="T2" fmla="*/ 107 w 124"/>
                    <a:gd name="T3" fmla="*/ 121 h 220"/>
                    <a:gd name="T4" fmla="*/ 0 w 124"/>
                    <a:gd name="T5" fmla="*/ 220 h 220"/>
                    <a:gd name="T6" fmla="*/ 0 60000 65536"/>
                    <a:gd name="T7" fmla="*/ 0 60000 65536"/>
                    <a:gd name="T8" fmla="*/ 0 60000 65536"/>
                    <a:gd name="T9" fmla="*/ 0 w 124"/>
                    <a:gd name="T10" fmla="*/ 0 h 220"/>
                    <a:gd name="T11" fmla="*/ 124 w 124"/>
                    <a:gd name="T12" fmla="*/ 220 h 22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4" h="220">
                      <a:moveTo>
                        <a:pt x="100" y="0"/>
                      </a:moveTo>
                      <a:cubicBezTo>
                        <a:pt x="112" y="42"/>
                        <a:pt x="124" y="84"/>
                        <a:pt x="107" y="121"/>
                      </a:cubicBezTo>
                      <a:cubicBezTo>
                        <a:pt x="90" y="158"/>
                        <a:pt x="45" y="189"/>
                        <a:pt x="0" y="22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501782" name="Freeform 34"/>
              <p:cNvSpPr>
                <a:spLocks/>
              </p:cNvSpPr>
              <p:nvPr/>
            </p:nvSpPr>
            <p:spPr bwMode="auto">
              <a:xfrm>
                <a:off x="2580" y="2428"/>
                <a:ext cx="448" cy="592"/>
              </a:xfrm>
              <a:custGeom>
                <a:avLst/>
                <a:gdLst>
                  <a:gd name="T0" fmla="*/ 1 w 448"/>
                  <a:gd name="T1" fmla="*/ 310 h 592"/>
                  <a:gd name="T2" fmla="*/ 44 w 448"/>
                  <a:gd name="T3" fmla="*/ 125 h 592"/>
                  <a:gd name="T4" fmla="*/ 172 w 448"/>
                  <a:gd name="T5" fmla="*/ 18 h 592"/>
                  <a:gd name="T6" fmla="*/ 272 w 448"/>
                  <a:gd name="T7" fmla="*/ 18 h 592"/>
                  <a:gd name="T8" fmla="*/ 385 w 448"/>
                  <a:gd name="T9" fmla="*/ 111 h 592"/>
                  <a:gd name="T10" fmla="*/ 435 w 448"/>
                  <a:gd name="T11" fmla="*/ 296 h 592"/>
                  <a:gd name="T12" fmla="*/ 421 w 448"/>
                  <a:gd name="T13" fmla="*/ 480 h 592"/>
                  <a:gd name="T14" fmla="*/ 272 w 448"/>
                  <a:gd name="T15" fmla="*/ 587 h 592"/>
                  <a:gd name="T16" fmla="*/ 51 w 448"/>
                  <a:gd name="T17" fmla="*/ 509 h 592"/>
                  <a:gd name="T18" fmla="*/ 1 w 448"/>
                  <a:gd name="T19" fmla="*/ 310 h 59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48"/>
                  <a:gd name="T31" fmla="*/ 0 h 592"/>
                  <a:gd name="T32" fmla="*/ 448 w 448"/>
                  <a:gd name="T33" fmla="*/ 592 h 59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48" h="592">
                    <a:moveTo>
                      <a:pt x="1" y="310"/>
                    </a:moveTo>
                    <a:cubicBezTo>
                      <a:pt x="0" y="246"/>
                      <a:pt x="16" y="174"/>
                      <a:pt x="44" y="125"/>
                    </a:cubicBezTo>
                    <a:cubicBezTo>
                      <a:pt x="72" y="76"/>
                      <a:pt x="134" y="36"/>
                      <a:pt x="172" y="18"/>
                    </a:cubicBezTo>
                    <a:cubicBezTo>
                      <a:pt x="210" y="0"/>
                      <a:pt x="236" y="2"/>
                      <a:pt x="272" y="18"/>
                    </a:cubicBezTo>
                    <a:cubicBezTo>
                      <a:pt x="308" y="34"/>
                      <a:pt x="358" y="65"/>
                      <a:pt x="385" y="111"/>
                    </a:cubicBezTo>
                    <a:cubicBezTo>
                      <a:pt x="412" y="157"/>
                      <a:pt x="429" y="235"/>
                      <a:pt x="435" y="296"/>
                    </a:cubicBezTo>
                    <a:cubicBezTo>
                      <a:pt x="441" y="357"/>
                      <a:pt x="448" y="432"/>
                      <a:pt x="421" y="480"/>
                    </a:cubicBezTo>
                    <a:cubicBezTo>
                      <a:pt x="394" y="528"/>
                      <a:pt x="334" y="582"/>
                      <a:pt x="272" y="587"/>
                    </a:cubicBezTo>
                    <a:cubicBezTo>
                      <a:pt x="210" y="592"/>
                      <a:pt x="97" y="556"/>
                      <a:pt x="51" y="509"/>
                    </a:cubicBezTo>
                    <a:cubicBezTo>
                      <a:pt x="5" y="462"/>
                      <a:pt x="2" y="374"/>
                      <a:pt x="1" y="310"/>
                    </a:cubicBezTo>
                    <a:close/>
                  </a:path>
                </a:pathLst>
              </a:custGeom>
              <a:noFill/>
              <a:ln w="3810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01783" name="Text Box 37"/>
              <p:cNvSpPr txBox="1">
                <a:spLocks noChangeArrowheads="1"/>
              </p:cNvSpPr>
              <p:nvPr/>
            </p:nvSpPr>
            <p:spPr bwMode="auto">
              <a:xfrm>
                <a:off x="2353" y="3348"/>
                <a:ext cx="82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dirty="0">
                    <a:solidFill>
                      <a:srgbClr val="000000"/>
                    </a:solidFill>
                    <a:latin typeface="Tahoma" pitchFamily="34" charset="0"/>
                  </a:rPr>
                  <a:t>intermediate</a:t>
                </a:r>
              </a:p>
            </p:txBody>
          </p:sp>
        </p:grpSp>
        <p:grpSp>
          <p:nvGrpSpPr>
            <p:cNvPr id="501769" name="Group 41"/>
            <p:cNvGrpSpPr>
              <a:grpSpLocks/>
            </p:cNvGrpSpPr>
            <p:nvPr/>
          </p:nvGrpSpPr>
          <p:grpSpPr bwMode="auto">
            <a:xfrm>
              <a:off x="5986411" y="4383101"/>
              <a:ext cx="2235200" cy="2262188"/>
              <a:chOff x="3799" y="2172"/>
              <a:chExt cx="1408" cy="1425"/>
            </a:xfrm>
          </p:grpSpPr>
          <p:grpSp>
            <p:nvGrpSpPr>
              <p:cNvPr id="501770" name="Group 24"/>
              <p:cNvGrpSpPr>
                <a:grpSpLocks/>
              </p:cNvGrpSpPr>
              <p:nvPr/>
            </p:nvGrpSpPr>
            <p:grpSpPr bwMode="auto">
              <a:xfrm>
                <a:off x="3799" y="2172"/>
                <a:ext cx="1408" cy="1187"/>
                <a:chOff x="562" y="2169"/>
                <a:chExt cx="1408" cy="1187"/>
              </a:xfrm>
            </p:grpSpPr>
            <p:sp>
              <p:nvSpPr>
                <p:cNvPr id="501773" name="Rectangle 25"/>
                <p:cNvSpPr>
                  <a:spLocks noChangeArrowheads="1"/>
                </p:cNvSpPr>
                <p:nvPr/>
              </p:nvSpPr>
              <p:spPr bwMode="auto">
                <a:xfrm>
                  <a:off x="562" y="2169"/>
                  <a:ext cx="1408" cy="118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1774" name="Freeform 26"/>
                <p:cNvSpPr>
                  <a:spLocks/>
                </p:cNvSpPr>
                <p:nvPr/>
              </p:nvSpPr>
              <p:spPr bwMode="auto">
                <a:xfrm>
                  <a:off x="711" y="2297"/>
                  <a:ext cx="349" cy="419"/>
                </a:xfrm>
                <a:custGeom>
                  <a:avLst/>
                  <a:gdLst>
                    <a:gd name="T0" fmla="*/ 0 w 349"/>
                    <a:gd name="T1" fmla="*/ 419 h 419"/>
                    <a:gd name="T2" fmla="*/ 50 w 349"/>
                    <a:gd name="T3" fmla="*/ 135 h 419"/>
                    <a:gd name="T4" fmla="*/ 256 w 349"/>
                    <a:gd name="T5" fmla="*/ 35 h 419"/>
                    <a:gd name="T6" fmla="*/ 349 w 349"/>
                    <a:gd name="T7" fmla="*/ 0 h 41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49"/>
                    <a:gd name="T13" fmla="*/ 0 h 419"/>
                    <a:gd name="T14" fmla="*/ 349 w 349"/>
                    <a:gd name="T15" fmla="*/ 419 h 41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49" h="419">
                      <a:moveTo>
                        <a:pt x="0" y="419"/>
                      </a:moveTo>
                      <a:cubicBezTo>
                        <a:pt x="3" y="309"/>
                        <a:pt x="7" y="199"/>
                        <a:pt x="50" y="135"/>
                      </a:cubicBezTo>
                      <a:cubicBezTo>
                        <a:pt x="93" y="71"/>
                        <a:pt x="206" y="58"/>
                        <a:pt x="256" y="35"/>
                      </a:cubicBezTo>
                      <a:cubicBezTo>
                        <a:pt x="306" y="12"/>
                        <a:pt x="327" y="6"/>
                        <a:pt x="349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1775" name="Freeform 27"/>
                <p:cNvSpPr>
                  <a:spLocks/>
                </p:cNvSpPr>
                <p:nvPr/>
              </p:nvSpPr>
              <p:spPr bwMode="auto">
                <a:xfrm>
                  <a:off x="984" y="2688"/>
                  <a:ext cx="83" cy="284"/>
                </a:xfrm>
                <a:custGeom>
                  <a:avLst/>
                  <a:gdLst>
                    <a:gd name="T0" fmla="*/ 12 w 83"/>
                    <a:gd name="T1" fmla="*/ 0 h 284"/>
                    <a:gd name="T2" fmla="*/ 12 w 83"/>
                    <a:gd name="T3" fmla="*/ 235 h 284"/>
                    <a:gd name="T4" fmla="*/ 83 w 83"/>
                    <a:gd name="T5" fmla="*/ 284 h 284"/>
                    <a:gd name="T6" fmla="*/ 0 60000 65536"/>
                    <a:gd name="T7" fmla="*/ 0 60000 65536"/>
                    <a:gd name="T8" fmla="*/ 0 60000 65536"/>
                    <a:gd name="T9" fmla="*/ 0 w 83"/>
                    <a:gd name="T10" fmla="*/ 0 h 284"/>
                    <a:gd name="T11" fmla="*/ 83 w 83"/>
                    <a:gd name="T12" fmla="*/ 284 h 2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3" h="284">
                      <a:moveTo>
                        <a:pt x="12" y="0"/>
                      </a:moveTo>
                      <a:cubicBezTo>
                        <a:pt x="6" y="94"/>
                        <a:pt x="0" y="188"/>
                        <a:pt x="12" y="235"/>
                      </a:cubicBezTo>
                      <a:cubicBezTo>
                        <a:pt x="24" y="282"/>
                        <a:pt x="53" y="283"/>
                        <a:pt x="83" y="28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1776" name="Freeform 28"/>
                <p:cNvSpPr>
                  <a:spLocks/>
                </p:cNvSpPr>
                <p:nvPr/>
              </p:nvSpPr>
              <p:spPr bwMode="auto">
                <a:xfrm>
                  <a:off x="1237" y="2660"/>
                  <a:ext cx="258" cy="391"/>
                </a:xfrm>
                <a:custGeom>
                  <a:avLst/>
                  <a:gdLst>
                    <a:gd name="T0" fmla="*/ 0 w 258"/>
                    <a:gd name="T1" fmla="*/ 384 h 391"/>
                    <a:gd name="T2" fmla="*/ 242 w 258"/>
                    <a:gd name="T3" fmla="*/ 341 h 391"/>
                    <a:gd name="T4" fmla="*/ 93 w 258"/>
                    <a:gd name="T5" fmla="*/ 85 h 391"/>
                    <a:gd name="T6" fmla="*/ 143 w 258"/>
                    <a:gd name="T7" fmla="*/ 0 h 39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58"/>
                    <a:gd name="T13" fmla="*/ 0 h 391"/>
                    <a:gd name="T14" fmla="*/ 258 w 258"/>
                    <a:gd name="T15" fmla="*/ 391 h 39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58" h="391">
                      <a:moveTo>
                        <a:pt x="0" y="384"/>
                      </a:moveTo>
                      <a:cubicBezTo>
                        <a:pt x="113" y="387"/>
                        <a:pt x="226" y="391"/>
                        <a:pt x="242" y="341"/>
                      </a:cubicBezTo>
                      <a:cubicBezTo>
                        <a:pt x="258" y="291"/>
                        <a:pt x="110" y="142"/>
                        <a:pt x="93" y="85"/>
                      </a:cubicBezTo>
                      <a:cubicBezTo>
                        <a:pt x="76" y="28"/>
                        <a:pt x="109" y="14"/>
                        <a:pt x="143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1777" name="Freeform 29"/>
                <p:cNvSpPr>
                  <a:spLocks/>
                </p:cNvSpPr>
                <p:nvPr/>
              </p:nvSpPr>
              <p:spPr bwMode="auto">
                <a:xfrm>
                  <a:off x="1031" y="2432"/>
                  <a:ext cx="370" cy="128"/>
                </a:xfrm>
                <a:custGeom>
                  <a:avLst/>
                  <a:gdLst>
                    <a:gd name="T0" fmla="*/ 0 w 370"/>
                    <a:gd name="T1" fmla="*/ 128 h 128"/>
                    <a:gd name="T2" fmla="*/ 171 w 370"/>
                    <a:gd name="T3" fmla="*/ 0 h 128"/>
                    <a:gd name="T4" fmla="*/ 370 w 370"/>
                    <a:gd name="T5" fmla="*/ 128 h 128"/>
                    <a:gd name="T6" fmla="*/ 0 60000 65536"/>
                    <a:gd name="T7" fmla="*/ 0 60000 65536"/>
                    <a:gd name="T8" fmla="*/ 0 60000 65536"/>
                    <a:gd name="T9" fmla="*/ 0 w 370"/>
                    <a:gd name="T10" fmla="*/ 0 h 128"/>
                    <a:gd name="T11" fmla="*/ 370 w 370"/>
                    <a:gd name="T12" fmla="*/ 128 h 12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70" h="128">
                      <a:moveTo>
                        <a:pt x="0" y="128"/>
                      </a:moveTo>
                      <a:cubicBezTo>
                        <a:pt x="54" y="64"/>
                        <a:pt x="109" y="0"/>
                        <a:pt x="171" y="0"/>
                      </a:cubicBezTo>
                      <a:cubicBezTo>
                        <a:pt x="233" y="0"/>
                        <a:pt x="301" y="64"/>
                        <a:pt x="370" y="12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1778" name="Freeform 30"/>
                <p:cNvSpPr>
                  <a:spLocks/>
                </p:cNvSpPr>
                <p:nvPr/>
              </p:nvSpPr>
              <p:spPr bwMode="auto">
                <a:xfrm>
                  <a:off x="562" y="3074"/>
                  <a:ext cx="547" cy="162"/>
                </a:xfrm>
                <a:custGeom>
                  <a:avLst/>
                  <a:gdLst>
                    <a:gd name="T0" fmla="*/ 547 w 547"/>
                    <a:gd name="T1" fmla="*/ 162 h 162"/>
                    <a:gd name="T2" fmla="*/ 277 w 547"/>
                    <a:gd name="T3" fmla="*/ 5 h 162"/>
                    <a:gd name="T4" fmla="*/ 106 w 547"/>
                    <a:gd name="T5" fmla="*/ 133 h 162"/>
                    <a:gd name="T6" fmla="*/ 0 w 547"/>
                    <a:gd name="T7" fmla="*/ 26 h 16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47"/>
                    <a:gd name="T13" fmla="*/ 0 h 162"/>
                    <a:gd name="T14" fmla="*/ 547 w 547"/>
                    <a:gd name="T15" fmla="*/ 162 h 16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47" h="162">
                      <a:moveTo>
                        <a:pt x="547" y="162"/>
                      </a:moveTo>
                      <a:cubicBezTo>
                        <a:pt x="448" y="86"/>
                        <a:pt x="350" y="10"/>
                        <a:pt x="277" y="5"/>
                      </a:cubicBezTo>
                      <a:cubicBezTo>
                        <a:pt x="204" y="0"/>
                        <a:pt x="152" y="130"/>
                        <a:pt x="106" y="133"/>
                      </a:cubicBezTo>
                      <a:cubicBezTo>
                        <a:pt x="60" y="136"/>
                        <a:pt x="30" y="81"/>
                        <a:pt x="0" y="2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1779" name="Freeform 31"/>
                <p:cNvSpPr>
                  <a:spLocks/>
                </p:cNvSpPr>
                <p:nvPr/>
              </p:nvSpPr>
              <p:spPr bwMode="auto">
                <a:xfrm>
                  <a:off x="1526" y="2226"/>
                  <a:ext cx="354" cy="974"/>
                </a:xfrm>
                <a:custGeom>
                  <a:avLst/>
                  <a:gdLst>
                    <a:gd name="T0" fmla="*/ 337 w 354"/>
                    <a:gd name="T1" fmla="*/ 0 h 974"/>
                    <a:gd name="T2" fmla="*/ 3 w 354"/>
                    <a:gd name="T3" fmla="*/ 213 h 974"/>
                    <a:gd name="T4" fmla="*/ 316 w 354"/>
                    <a:gd name="T5" fmla="*/ 298 h 974"/>
                    <a:gd name="T6" fmla="*/ 230 w 354"/>
                    <a:gd name="T7" fmla="*/ 583 h 974"/>
                    <a:gd name="T8" fmla="*/ 110 w 354"/>
                    <a:gd name="T9" fmla="*/ 889 h 974"/>
                    <a:gd name="T10" fmla="*/ 302 w 354"/>
                    <a:gd name="T11" fmla="*/ 974 h 97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4"/>
                    <a:gd name="T19" fmla="*/ 0 h 974"/>
                    <a:gd name="T20" fmla="*/ 354 w 354"/>
                    <a:gd name="T21" fmla="*/ 974 h 97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4" h="974">
                      <a:moveTo>
                        <a:pt x="337" y="0"/>
                      </a:moveTo>
                      <a:cubicBezTo>
                        <a:pt x="171" y="81"/>
                        <a:pt x="6" y="163"/>
                        <a:pt x="3" y="213"/>
                      </a:cubicBezTo>
                      <a:cubicBezTo>
                        <a:pt x="0" y="263"/>
                        <a:pt x="278" y="236"/>
                        <a:pt x="316" y="298"/>
                      </a:cubicBezTo>
                      <a:cubicBezTo>
                        <a:pt x="354" y="360"/>
                        <a:pt x="264" y="484"/>
                        <a:pt x="230" y="583"/>
                      </a:cubicBezTo>
                      <a:cubicBezTo>
                        <a:pt x="196" y="682"/>
                        <a:pt x="98" y="824"/>
                        <a:pt x="110" y="889"/>
                      </a:cubicBezTo>
                      <a:cubicBezTo>
                        <a:pt x="122" y="954"/>
                        <a:pt x="212" y="964"/>
                        <a:pt x="302" y="97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1780" name="Freeform 32"/>
                <p:cNvSpPr>
                  <a:spLocks/>
                </p:cNvSpPr>
                <p:nvPr/>
              </p:nvSpPr>
              <p:spPr bwMode="auto">
                <a:xfrm>
                  <a:off x="1308" y="3136"/>
                  <a:ext cx="124" cy="220"/>
                </a:xfrm>
                <a:custGeom>
                  <a:avLst/>
                  <a:gdLst>
                    <a:gd name="T0" fmla="*/ 100 w 124"/>
                    <a:gd name="T1" fmla="*/ 0 h 220"/>
                    <a:gd name="T2" fmla="*/ 107 w 124"/>
                    <a:gd name="T3" fmla="*/ 121 h 220"/>
                    <a:gd name="T4" fmla="*/ 0 w 124"/>
                    <a:gd name="T5" fmla="*/ 220 h 220"/>
                    <a:gd name="T6" fmla="*/ 0 60000 65536"/>
                    <a:gd name="T7" fmla="*/ 0 60000 65536"/>
                    <a:gd name="T8" fmla="*/ 0 60000 65536"/>
                    <a:gd name="T9" fmla="*/ 0 w 124"/>
                    <a:gd name="T10" fmla="*/ 0 h 220"/>
                    <a:gd name="T11" fmla="*/ 124 w 124"/>
                    <a:gd name="T12" fmla="*/ 220 h 22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4" h="220">
                      <a:moveTo>
                        <a:pt x="100" y="0"/>
                      </a:moveTo>
                      <a:cubicBezTo>
                        <a:pt x="112" y="42"/>
                        <a:pt x="124" y="84"/>
                        <a:pt x="107" y="121"/>
                      </a:cubicBezTo>
                      <a:cubicBezTo>
                        <a:pt x="90" y="158"/>
                        <a:pt x="45" y="189"/>
                        <a:pt x="0" y="22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501771" name="Freeform 35"/>
              <p:cNvSpPr>
                <a:spLocks/>
              </p:cNvSpPr>
              <p:nvPr/>
            </p:nvSpPr>
            <p:spPr bwMode="auto">
              <a:xfrm>
                <a:off x="4212" y="2438"/>
                <a:ext cx="499" cy="608"/>
              </a:xfrm>
              <a:custGeom>
                <a:avLst/>
                <a:gdLst>
                  <a:gd name="T0" fmla="*/ 12 w 499"/>
                  <a:gd name="T1" fmla="*/ 385 h 608"/>
                  <a:gd name="T2" fmla="*/ 33 w 499"/>
                  <a:gd name="T3" fmla="*/ 165 h 608"/>
                  <a:gd name="T4" fmla="*/ 112 w 499"/>
                  <a:gd name="T5" fmla="*/ 58 h 608"/>
                  <a:gd name="T6" fmla="*/ 211 w 499"/>
                  <a:gd name="T7" fmla="*/ 1 h 608"/>
                  <a:gd name="T8" fmla="*/ 353 w 499"/>
                  <a:gd name="T9" fmla="*/ 65 h 608"/>
                  <a:gd name="T10" fmla="*/ 424 w 499"/>
                  <a:gd name="T11" fmla="*/ 179 h 608"/>
                  <a:gd name="T12" fmla="*/ 389 w 499"/>
                  <a:gd name="T13" fmla="*/ 278 h 608"/>
                  <a:gd name="T14" fmla="*/ 417 w 499"/>
                  <a:gd name="T15" fmla="*/ 449 h 608"/>
                  <a:gd name="T16" fmla="*/ 467 w 499"/>
                  <a:gd name="T17" fmla="*/ 513 h 608"/>
                  <a:gd name="T18" fmla="*/ 481 w 499"/>
                  <a:gd name="T19" fmla="*/ 584 h 608"/>
                  <a:gd name="T20" fmla="*/ 360 w 499"/>
                  <a:gd name="T21" fmla="*/ 606 h 608"/>
                  <a:gd name="T22" fmla="*/ 140 w 499"/>
                  <a:gd name="T23" fmla="*/ 570 h 608"/>
                  <a:gd name="T24" fmla="*/ 19 w 499"/>
                  <a:gd name="T25" fmla="*/ 442 h 608"/>
                  <a:gd name="T26" fmla="*/ 26 w 499"/>
                  <a:gd name="T27" fmla="*/ 250 h 608"/>
                  <a:gd name="T28" fmla="*/ 33 w 499"/>
                  <a:gd name="T29" fmla="*/ 193 h 608"/>
                  <a:gd name="T30" fmla="*/ 55 w 499"/>
                  <a:gd name="T31" fmla="*/ 129 h 60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99"/>
                  <a:gd name="T49" fmla="*/ 0 h 608"/>
                  <a:gd name="T50" fmla="*/ 499 w 499"/>
                  <a:gd name="T51" fmla="*/ 608 h 60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99" h="608">
                    <a:moveTo>
                      <a:pt x="12" y="385"/>
                    </a:moveTo>
                    <a:cubicBezTo>
                      <a:pt x="14" y="302"/>
                      <a:pt x="16" y="219"/>
                      <a:pt x="33" y="165"/>
                    </a:cubicBezTo>
                    <a:cubicBezTo>
                      <a:pt x="50" y="111"/>
                      <a:pt x="82" y="85"/>
                      <a:pt x="112" y="58"/>
                    </a:cubicBezTo>
                    <a:cubicBezTo>
                      <a:pt x="142" y="31"/>
                      <a:pt x="171" y="0"/>
                      <a:pt x="211" y="1"/>
                    </a:cubicBezTo>
                    <a:cubicBezTo>
                      <a:pt x="251" y="2"/>
                      <a:pt x="318" y="35"/>
                      <a:pt x="353" y="65"/>
                    </a:cubicBezTo>
                    <a:cubicBezTo>
                      <a:pt x="388" y="95"/>
                      <a:pt x="418" y="144"/>
                      <a:pt x="424" y="179"/>
                    </a:cubicBezTo>
                    <a:cubicBezTo>
                      <a:pt x="430" y="214"/>
                      <a:pt x="390" y="233"/>
                      <a:pt x="389" y="278"/>
                    </a:cubicBezTo>
                    <a:cubicBezTo>
                      <a:pt x="388" y="323"/>
                      <a:pt x="404" y="410"/>
                      <a:pt x="417" y="449"/>
                    </a:cubicBezTo>
                    <a:cubicBezTo>
                      <a:pt x="430" y="488"/>
                      <a:pt x="456" y="491"/>
                      <a:pt x="467" y="513"/>
                    </a:cubicBezTo>
                    <a:cubicBezTo>
                      <a:pt x="478" y="535"/>
                      <a:pt x="499" y="568"/>
                      <a:pt x="481" y="584"/>
                    </a:cubicBezTo>
                    <a:cubicBezTo>
                      <a:pt x="463" y="600"/>
                      <a:pt x="417" y="608"/>
                      <a:pt x="360" y="606"/>
                    </a:cubicBezTo>
                    <a:cubicBezTo>
                      <a:pt x="303" y="604"/>
                      <a:pt x="197" y="597"/>
                      <a:pt x="140" y="570"/>
                    </a:cubicBezTo>
                    <a:cubicBezTo>
                      <a:pt x="83" y="543"/>
                      <a:pt x="38" y="495"/>
                      <a:pt x="19" y="442"/>
                    </a:cubicBezTo>
                    <a:cubicBezTo>
                      <a:pt x="0" y="389"/>
                      <a:pt x="24" y="291"/>
                      <a:pt x="26" y="250"/>
                    </a:cubicBezTo>
                    <a:cubicBezTo>
                      <a:pt x="28" y="209"/>
                      <a:pt x="28" y="213"/>
                      <a:pt x="33" y="193"/>
                    </a:cubicBezTo>
                    <a:cubicBezTo>
                      <a:pt x="38" y="173"/>
                      <a:pt x="46" y="151"/>
                      <a:pt x="55" y="129"/>
                    </a:cubicBezTo>
                  </a:path>
                </a:pathLst>
              </a:custGeom>
              <a:noFill/>
              <a:ln w="3810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01772" name="Text Box 38"/>
              <p:cNvSpPr txBox="1">
                <a:spLocks noChangeArrowheads="1"/>
              </p:cNvSpPr>
              <p:nvPr/>
            </p:nvSpPr>
            <p:spPr bwMode="auto">
              <a:xfrm>
                <a:off x="4399" y="3385"/>
                <a:ext cx="353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  <a:latin typeface="Tahoma" pitchFamily="34" charset="0"/>
                  </a:rPr>
                  <a:t>final</a:t>
                </a:r>
              </a:p>
            </p:txBody>
          </p:sp>
        </p:grpSp>
      </p:grpSp>
      <p:sp>
        <p:nvSpPr>
          <p:cNvPr id="43" name="TextBox 42"/>
          <p:cNvSpPr txBox="1"/>
          <p:nvPr/>
        </p:nvSpPr>
        <p:spPr>
          <a:xfrm>
            <a:off x="519113" y="1165194"/>
            <a:ext cx="8361421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</a:rPr>
              <a:t>How </a:t>
            </a:r>
            <a:r>
              <a:rPr lang="en-US" sz="2400" dirty="0" smtClean="0">
                <a:latin typeface="+mn-lt"/>
              </a:rPr>
              <a:t>should we adjust the </a:t>
            </a:r>
            <a:r>
              <a:rPr lang="en-US" sz="2400" dirty="0">
                <a:latin typeface="+mn-lt"/>
              </a:rPr>
              <a:t>current contour </a:t>
            </a:r>
            <a:r>
              <a:rPr lang="en-US" sz="2400" dirty="0" smtClean="0">
                <a:latin typeface="+mn-lt"/>
              </a:rPr>
              <a:t>to form the </a:t>
            </a:r>
            <a:r>
              <a:rPr lang="en-US" sz="2400" dirty="0">
                <a:latin typeface="+mn-lt"/>
              </a:rPr>
              <a:t>new contour at each iteration?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</a:rPr>
              <a:t>Define a cost function (“energy” function) that says how good a </a:t>
            </a:r>
            <a:r>
              <a:rPr lang="en-US" sz="2400" dirty="0" smtClean="0">
                <a:latin typeface="+mn-lt"/>
              </a:rPr>
              <a:t>candidate configuration </a:t>
            </a:r>
            <a:r>
              <a:rPr lang="en-US" sz="2400" dirty="0">
                <a:latin typeface="+mn-lt"/>
              </a:rPr>
              <a:t>is.</a:t>
            </a:r>
          </a:p>
          <a:p>
            <a:pPr marL="285750" indent="-285750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n-lt"/>
              </a:rPr>
              <a:t>Seek next </a:t>
            </a:r>
            <a:r>
              <a:rPr lang="en-US" sz="2400" dirty="0">
                <a:latin typeface="+mn-lt"/>
              </a:rPr>
              <a:t>configuration </a:t>
            </a:r>
            <a:r>
              <a:rPr lang="en-US" sz="2400" dirty="0" smtClean="0">
                <a:latin typeface="+mn-lt"/>
              </a:rPr>
              <a:t>that minimizes </a:t>
            </a:r>
            <a:r>
              <a:rPr lang="en-US" sz="2400" dirty="0">
                <a:latin typeface="+mn-lt"/>
              </a:rPr>
              <a:t>that </a:t>
            </a:r>
            <a:r>
              <a:rPr lang="en-US" sz="2400" dirty="0" smtClean="0">
                <a:latin typeface="+mn-lt"/>
              </a:rPr>
              <a:t>cost function.</a:t>
            </a:r>
            <a:endParaRPr lang="en-US" sz="24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+mn-lt"/>
            </a:endParaRPr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B6392-078D-4450-A240-BFDE83E99939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0" y="6581001"/>
            <a:ext cx="594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Slide credit: Kristen </a:t>
            </a:r>
            <a:r>
              <a:rPr lang="en-US" sz="1200" dirty="0" err="1" smtClean="0"/>
              <a:t>Grauman</a:t>
            </a:r>
            <a:endParaRPr lang="en-US" sz="12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Title 3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sz="4000" dirty="0" smtClean="0">
                <a:latin typeface="Arial" charset="0"/>
                <a:cs typeface="Arial" charset="0"/>
              </a:rPr>
              <a:t>Fitting: Edges vs. boundaries</a:t>
            </a:r>
          </a:p>
        </p:txBody>
      </p:sp>
      <p:pic>
        <p:nvPicPr>
          <p:cNvPr id="176130" name="Picture 2" descr="swan"/>
          <p:cNvPicPr>
            <a:picLocks noChangeAspect="1" noChangeArrowheads="1"/>
          </p:cNvPicPr>
          <p:nvPr/>
        </p:nvPicPr>
        <p:blipFill>
          <a:blip r:embed="rId3"/>
          <a:srcRect l="32001" t="33067" r="28000" b="37334"/>
          <a:stretch>
            <a:fillRect/>
          </a:stretch>
        </p:blipFill>
        <p:spPr bwMode="auto">
          <a:xfrm>
            <a:off x="152400" y="1012825"/>
            <a:ext cx="31242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6131" name="Picture 3" descr="swan-edges-6"/>
          <p:cNvPicPr>
            <a:picLocks noChangeAspect="1" noChangeArrowheads="1"/>
          </p:cNvPicPr>
          <p:nvPr/>
        </p:nvPicPr>
        <p:blipFill>
          <a:blip r:embed="rId4"/>
          <a:srcRect l="11200" t="21333" r="11200" b="21333"/>
          <a:stretch>
            <a:fillRect/>
          </a:stretch>
        </p:blipFill>
        <p:spPr bwMode="auto">
          <a:xfrm>
            <a:off x="152400" y="2841625"/>
            <a:ext cx="3124200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dog"/>
          <p:cNvPicPr>
            <a:picLocks noChangeAspect="1" noChangeArrowheads="1"/>
          </p:cNvPicPr>
          <p:nvPr/>
        </p:nvPicPr>
        <p:blipFill>
          <a:blip r:embed="rId5"/>
          <a:srcRect l="37334" t="21333" r="35333" b="23111"/>
          <a:stretch>
            <a:fillRect/>
          </a:stretch>
        </p:blipFill>
        <p:spPr bwMode="auto">
          <a:xfrm>
            <a:off x="5562600" y="1027113"/>
            <a:ext cx="1600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dog-4"/>
          <p:cNvPicPr>
            <a:picLocks noChangeAspect="1" noChangeArrowheads="1"/>
          </p:cNvPicPr>
          <p:nvPr/>
        </p:nvPicPr>
        <p:blipFill>
          <a:blip r:embed="rId6"/>
          <a:srcRect l="30400" t="10667" r="27200" b="10667"/>
          <a:stretch>
            <a:fillRect/>
          </a:stretch>
        </p:blipFill>
        <p:spPr bwMode="auto">
          <a:xfrm>
            <a:off x="3886200" y="3505200"/>
            <a:ext cx="1673225" cy="232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dog-2"/>
          <p:cNvPicPr>
            <a:picLocks noChangeAspect="1" noChangeArrowheads="1"/>
          </p:cNvPicPr>
          <p:nvPr/>
        </p:nvPicPr>
        <p:blipFill>
          <a:blip r:embed="rId7"/>
          <a:srcRect l="30400" t="10667" r="27200" b="10667"/>
          <a:stretch>
            <a:fillRect/>
          </a:stretch>
        </p:blipFill>
        <p:spPr bwMode="auto">
          <a:xfrm>
            <a:off x="5521325" y="3505200"/>
            <a:ext cx="1670050" cy="232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dog-1"/>
          <p:cNvPicPr>
            <a:picLocks noChangeAspect="1" noChangeArrowheads="1"/>
          </p:cNvPicPr>
          <p:nvPr/>
        </p:nvPicPr>
        <p:blipFill>
          <a:blip r:embed="rId8"/>
          <a:srcRect l="30400" t="10667" r="27200" b="10667"/>
          <a:stretch>
            <a:fillRect/>
          </a:stretch>
        </p:blipFill>
        <p:spPr bwMode="auto">
          <a:xfrm>
            <a:off x="7180263" y="3505200"/>
            <a:ext cx="1671637" cy="232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28600" y="4648200"/>
            <a:ext cx="2971800" cy="197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>
                <a:cs typeface="Arial" charset="0"/>
              </a:rPr>
              <a:t>Edges</a:t>
            </a:r>
            <a:r>
              <a:rPr lang="en-US" sz="2200">
                <a:cs typeface="Arial" charset="0"/>
              </a:rPr>
              <a:t> useful signal to indicate occluding boundaries, shape.</a:t>
            </a:r>
          </a:p>
          <a:p>
            <a:endParaRPr lang="en-US" sz="1200">
              <a:cs typeface="Arial" charset="0"/>
            </a:endParaRPr>
          </a:p>
          <a:p>
            <a:r>
              <a:rPr lang="en-US" sz="2200">
                <a:cs typeface="Arial" charset="0"/>
              </a:rPr>
              <a:t>Here the raw edge output is not so bad…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962400" y="5791200"/>
            <a:ext cx="53340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>
                <a:cs typeface="Arial" charset="0"/>
              </a:rPr>
              <a:t>…but quite often boundaries of interest are fragmented, and we have extra “clutter” edge points.</a:t>
            </a:r>
          </a:p>
        </p:txBody>
      </p:sp>
      <p:sp>
        <p:nvSpPr>
          <p:cNvPr id="176138" name="TextBox 14"/>
          <p:cNvSpPr txBox="1">
            <a:spLocks noChangeArrowheads="1"/>
          </p:cNvSpPr>
          <p:nvPr/>
        </p:nvSpPr>
        <p:spPr bwMode="auto">
          <a:xfrm>
            <a:off x="-76200" y="6629400"/>
            <a:ext cx="2209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alibri" pitchFamily="34" charset="0"/>
              </a:rPr>
              <a:t>Images from D. Jacobs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5BCA96-892F-452C-9E80-EB1259CFF45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5" name="Group 13"/>
          <p:cNvGrpSpPr>
            <a:grpSpLocks/>
          </p:cNvGrpSpPr>
          <p:nvPr/>
        </p:nvGrpSpPr>
        <p:grpSpPr bwMode="auto">
          <a:xfrm>
            <a:off x="6507163" y="1420813"/>
            <a:ext cx="2219325" cy="912812"/>
            <a:chOff x="3549636" y="-623943"/>
            <a:chExt cx="5330898" cy="2373345"/>
          </a:xfrm>
        </p:grpSpPr>
        <p:pic>
          <p:nvPicPr>
            <p:cNvPr id="28680" name="Picture 7"/>
            <p:cNvPicPr>
              <a:picLocks noChangeAspect="1" noChangeArrowheads="1"/>
            </p:cNvPicPr>
            <p:nvPr/>
          </p:nvPicPr>
          <p:blipFill>
            <a:blip r:embed="rId4"/>
            <a:srcRect l="23785"/>
            <a:stretch>
              <a:fillRect/>
            </a:stretch>
          </p:blipFill>
          <p:spPr bwMode="auto">
            <a:xfrm>
              <a:off x="5010156" y="-623943"/>
              <a:ext cx="3586149" cy="2238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81" name="Rectangle 11"/>
            <p:cNvSpPr>
              <a:spLocks noChangeArrowheads="1"/>
            </p:cNvSpPr>
            <p:nvPr/>
          </p:nvSpPr>
          <p:spPr bwMode="auto">
            <a:xfrm>
              <a:off x="7273962" y="1055655"/>
              <a:ext cx="1606572" cy="693747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28682" name="Rectangle 12"/>
            <p:cNvSpPr>
              <a:spLocks noChangeArrowheads="1"/>
            </p:cNvSpPr>
            <p:nvPr/>
          </p:nvSpPr>
          <p:spPr bwMode="auto">
            <a:xfrm>
              <a:off x="3549636" y="-514404"/>
              <a:ext cx="1606572" cy="693747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Energy function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2600" y="1274763"/>
            <a:ext cx="6681788" cy="1314450"/>
          </a:xfrm>
        </p:spPr>
        <p:txBody>
          <a:bodyPr/>
          <a:lstStyle/>
          <a:p>
            <a:pPr marL="0" indent="0" eaLnBrk="1" hangingPunct="1">
              <a:buFont typeface="Monotype Sorts"/>
              <a:buNone/>
            </a:pPr>
            <a:r>
              <a:rPr lang="en-US" sz="2400" dirty="0" smtClean="0"/>
              <a:t>The total energy (cost) of the current snake is defined as:</a:t>
            </a:r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2016125" y="2155825"/>
          <a:ext cx="4513263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5" name="Equation" r:id="rId5" imgW="1422360" imgH="228600" progId="Equation.3">
                  <p:embed/>
                </p:oleObj>
              </mc:Choice>
              <mc:Fallback>
                <p:oleObj name="Equation" r:id="rId5" imgW="1422360" imgH="228600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6125" y="2155825"/>
                        <a:ext cx="4513263" cy="725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9" name="TextBox 11"/>
          <p:cNvSpPr txBox="1">
            <a:spLocks noChangeArrowheads="1"/>
          </p:cNvSpPr>
          <p:nvPr/>
        </p:nvSpPr>
        <p:spPr bwMode="auto">
          <a:xfrm>
            <a:off x="533400" y="5291138"/>
            <a:ext cx="75438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600" dirty="0">
                <a:solidFill>
                  <a:srgbClr val="000000"/>
                </a:solidFill>
              </a:rPr>
              <a:t>A good fit between the current deformable contour and the target shape in the image will yield a </a:t>
            </a:r>
            <a:r>
              <a:rPr lang="en-US" sz="2600" b="1" dirty="0">
                <a:solidFill>
                  <a:srgbClr val="000000"/>
                </a:solidFill>
              </a:rPr>
              <a:t>low</a:t>
            </a:r>
            <a:r>
              <a:rPr lang="en-US" sz="2600" dirty="0">
                <a:solidFill>
                  <a:srgbClr val="000000"/>
                </a:solidFill>
              </a:rPr>
              <a:t> value for this cost function.</a:t>
            </a:r>
          </a:p>
        </p:txBody>
      </p:sp>
      <p:sp>
        <p:nvSpPr>
          <p:cNvPr id="15" name="TextBox 11"/>
          <p:cNvSpPr txBox="1">
            <a:spLocks noChangeArrowheads="1"/>
          </p:cNvSpPr>
          <p:nvPr/>
        </p:nvSpPr>
        <p:spPr bwMode="auto">
          <a:xfrm>
            <a:off x="512763" y="3209925"/>
            <a:ext cx="8596312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Aft>
                <a:spcPts val="1200"/>
              </a:spcAft>
            </a:pPr>
            <a:r>
              <a:rPr lang="en-US" sz="2600" b="1" dirty="0">
                <a:solidFill>
                  <a:srgbClr val="000000"/>
                </a:solidFill>
              </a:rPr>
              <a:t>Internal</a:t>
            </a:r>
            <a:r>
              <a:rPr lang="en-US" sz="2600" dirty="0">
                <a:solidFill>
                  <a:srgbClr val="000000"/>
                </a:solidFill>
              </a:rPr>
              <a:t> energy: encourage </a:t>
            </a:r>
            <a:r>
              <a:rPr lang="en-US" sz="2600" i="1" dirty="0">
                <a:solidFill>
                  <a:srgbClr val="000000"/>
                </a:solidFill>
              </a:rPr>
              <a:t>prior</a:t>
            </a:r>
            <a:r>
              <a:rPr lang="en-US" sz="2600" dirty="0">
                <a:solidFill>
                  <a:srgbClr val="000000"/>
                </a:solidFill>
              </a:rPr>
              <a:t> shape preferences: e.g., smoothness, elasticity, particular known shape.</a:t>
            </a:r>
          </a:p>
          <a:p>
            <a:pPr eaLnBrk="0" hangingPunct="0">
              <a:spcAft>
                <a:spcPts val="1200"/>
              </a:spcAft>
            </a:pPr>
            <a:r>
              <a:rPr lang="en-US" sz="2600" b="1" dirty="0">
                <a:solidFill>
                  <a:srgbClr val="000000"/>
                </a:solidFill>
              </a:rPr>
              <a:t>External</a:t>
            </a:r>
            <a:r>
              <a:rPr lang="en-US" sz="2600" dirty="0">
                <a:solidFill>
                  <a:srgbClr val="000000"/>
                </a:solidFill>
              </a:rPr>
              <a:t> energy (“image” energy): encourage contour to fit on places where image structures exist, e.g., edges.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B6392-078D-4450-A240-BFDE83E99939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0" y="6581001"/>
            <a:ext cx="594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Slide credit: Kristen </a:t>
            </a:r>
            <a:r>
              <a:rPr lang="en-US" sz="1200" dirty="0" err="1" smtClean="0"/>
              <a:t>Grauman</a:t>
            </a:r>
            <a:endParaRPr lang="en-US" sz="12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/>
      <p:bldP spid="15" grpId="0" uiExpand="1" build="allAtOnce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3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46088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External energy: intuition</a:t>
            </a:r>
          </a:p>
        </p:txBody>
      </p:sp>
      <p:sp>
        <p:nvSpPr>
          <p:cNvPr id="50995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82600" y="1274763"/>
            <a:ext cx="8305800" cy="41910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Measure how well the curve matches the image data</a:t>
            </a:r>
          </a:p>
          <a:p>
            <a:pPr eaLnBrk="1" hangingPunct="1"/>
            <a:r>
              <a:rPr lang="en-US" sz="2400" dirty="0" smtClean="0"/>
              <a:t>“Attract” the curve toward different image features</a:t>
            </a:r>
          </a:p>
          <a:p>
            <a:pPr lvl="1" eaLnBrk="1" hangingPunct="1"/>
            <a:r>
              <a:rPr lang="en-US" sz="2400" dirty="0" smtClean="0"/>
              <a:t>Edges, lines, texture gradient,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B6392-078D-4450-A240-BFDE83E99939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6581001"/>
            <a:ext cx="594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Slide credit: Kristen </a:t>
            </a:r>
            <a:r>
              <a:rPr lang="en-US" sz="1200" dirty="0" err="1" smtClean="0"/>
              <a:t>Grauman</a:t>
            </a:r>
            <a:endParaRPr lang="en-US" sz="12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9954" grpId="0" build="p" bldLvl="2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6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dirty="0" smtClean="0"/>
              <a:t>External image energy</a:t>
            </a:r>
          </a:p>
        </p:txBody>
      </p:sp>
      <p:pic>
        <p:nvPicPr>
          <p:cNvPr id="403462" name="Picture 5" descr="mouse_flipped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1295400"/>
            <a:ext cx="26289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stamp_flipped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0" y="1752600"/>
            <a:ext cx="62865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stamp_gradient.jpg"/>
          <p:cNvPicPr>
            <a:picLocks noChangeAspect="1"/>
          </p:cNvPicPr>
          <p:nvPr/>
        </p:nvPicPr>
        <p:blipFill>
          <a:blip r:embed="rId6"/>
          <a:srcRect l="35001" t="38712" r="8333" b="7661"/>
          <a:stretch>
            <a:fillRect/>
          </a:stretch>
        </p:blipFill>
        <p:spPr bwMode="auto">
          <a:xfrm>
            <a:off x="76200" y="4103688"/>
            <a:ext cx="4724400" cy="145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stamp_neg_gradient.jpg"/>
          <p:cNvPicPr>
            <a:picLocks noChangeAspect="1"/>
          </p:cNvPicPr>
          <p:nvPr/>
        </p:nvPicPr>
        <p:blipFill>
          <a:blip r:embed="rId7"/>
          <a:srcRect l="34166" t="11694" r="8333" b="16801"/>
          <a:stretch>
            <a:fillRect/>
          </a:stretch>
        </p:blipFill>
        <p:spPr bwMode="auto">
          <a:xfrm>
            <a:off x="4618038" y="4114800"/>
            <a:ext cx="4525962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743200" y="2362200"/>
            <a:ext cx="685800" cy="1143000"/>
          </a:xfrm>
          <a:prstGeom prst="rect">
            <a:avLst/>
          </a:prstGeom>
          <a:noFill/>
          <a:ln w="38100" algn="ctr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876800" y="1752600"/>
            <a:ext cx="609600" cy="1143000"/>
          </a:xfrm>
          <a:prstGeom prst="rect">
            <a:avLst/>
          </a:prstGeom>
          <a:noFill/>
          <a:ln w="38100" algn="ctr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cxnSp>
        <p:nvCxnSpPr>
          <p:cNvPr id="13" name="Straight Connector 12"/>
          <p:cNvCxnSpPr>
            <a:cxnSpLocks noChangeShapeType="1"/>
          </p:cNvCxnSpPr>
          <p:nvPr/>
        </p:nvCxnSpPr>
        <p:spPr bwMode="auto">
          <a:xfrm flipV="1">
            <a:off x="3429000" y="1752600"/>
            <a:ext cx="1371600" cy="609600"/>
          </a:xfrm>
          <a:prstGeom prst="line">
            <a:avLst/>
          </a:prstGeom>
          <a:noFill/>
          <a:ln w="9525" algn="ctr">
            <a:solidFill>
              <a:srgbClr val="FFC000"/>
            </a:solidFill>
            <a:round/>
            <a:headEnd/>
            <a:tailEnd/>
          </a:ln>
        </p:spPr>
      </p:cxnSp>
      <p:cxnSp>
        <p:nvCxnSpPr>
          <p:cNvPr id="15" name="Straight Connector 14"/>
          <p:cNvCxnSpPr>
            <a:cxnSpLocks noChangeShapeType="1"/>
          </p:cNvCxnSpPr>
          <p:nvPr/>
        </p:nvCxnSpPr>
        <p:spPr bwMode="auto">
          <a:xfrm flipV="1">
            <a:off x="3429000" y="2895600"/>
            <a:ext cx="1295400" cy="609600"/>
          </a:xfrm>
          <a:prstGeom prst="line">
            <a:avLst/>
          </a:prstGeom>
          <a:noFill/>
          <a:ln w="9525" algn="ctr">
            <a:solidFill>
              <a:srgbClr val="FFC000"/>
            </a:solidFill>
            <a:round/>
            <a:headEnd/>
            <a:tailEnd/>
          </a:ln>
        </p:spPr>
      </p:cxn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066800" y="5573713"/>
            <a:ext cx="2895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Magnitude of gradient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562600" y="5867400"/>
            <a:ext cx="2895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- (Magnitude of gradient)</a:t>
            </a:r>
          </a:p>
        </p:txBody>
      </p:sp>
      <p:graphicFrame>
        <p:nvGraphicFramePr>
          <p:cNvPr id="19" name="Object 3"/>
          <p:cNvGraphicFramePr>
            <a:graphicFrameLocks noChangeAspect="1"/>
          </p:cNvGraphicFramePr>
          <p:nvPr/>
        </p:nvGraphicFramePr>
        <p:xfrm>
          <a:off x="5486400" y="6321425"/>
          <a:ext cx="274320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538" name="Equation" r:id="rId8" imgW="1168200" imgH="228600" progId="Equation.3">
                  <p:embed/>
                </p:oleObj>
              </mc:Choice>
              <mc:Fallback>
                <p:oleObj name="Equation" r:id="rId8" imgW="1168200" imgH="228600" progId="Equation.3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6321425"/>
                        <a:ext cx="2743200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3460" name="Object 4"/>
          <p:cNvGraphicFramePr>
            <a:graphicFrameLocks noChangeAspect="1"/>
          </p:cNvGraphicFramePr>
          <p:nvPr/>
        </p:nvGraphicFramePr>
        <p:xfrm>
          <a:off x="1143000" y="6019800"/>
          <a:ext cx="226695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539" name="Equation" r:id="rId10" imgW="965160" imgH="228600" progId="Equation.3">
                  <p:embed/>
                </p:oleObj>
              </mc:Choice>
              <mc:Fallback>
                <p:oleObj name="Equation" r:id="rId10" imgW="965160" imgH="228600" progId="Equation.3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6019800"/>
                        <a:ext cx="2266950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267200" y="1447800"/>
            <a:ext cx="44958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/>
              <a:t>How do edges affect “snap” of rubber band?</a:t>
            </a:r>
          </a:p>
          <a:p>
            <a:endParaRPr lang="en-US" sz="1200" dirty="0"/>
          </a:p>
          <a:p>
            <a:r>
              <a:rPr lang="en-US" sz="2400" dirty="0"/>
              <a:t>Think of external energy from image as gravitational pull towards areas of high contrast</a:t>
            </a:r>
          </a:p>
        </p:txBody>
      </p:sp>
      <p:sp>
        <p:nvSpPr>
          <p:cNvPr id="22" name="Oval 21"/>
          <p:cNvSpPr/>
          <p:nvPr/>
        </p:nvSpPr>
        <p:spPr bwMode="auto">
          <a:xfrm>
            <a:off x="6096000" y="3657600"/>
            <a:ext cx="1981200" cy="2133600"/>
          </a:xfrm>
          <a:prstGeom prst="ellipse">
            <a:avLst/>
          </a:prstGeom>
          <a:noFill/>
          <a:ln w="57150" cap="flat" cmpd="sng" algn="ctr">
            <a:solidFill>
              <a:srgbClr val="FFFF00"/>
            </a:solidFill>
            <a:prstDash val="sysDash"/>
            <a:round/>
            <a:headEnd type="none" w="med" len="med"/>
            <a:tailEnd type="none" w="med" len="med"/>
          </a:ln>
          <a:effectLst/>
          <a:scene3d>
            <a:camera prst="isometricOffAxis1Top"/>
            <a:lightRig rig="threePt" dir="t"/>
          </a:scene3d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2819400" y="2438400"/>
            <a:ext cx="609600" cy="914400"/>
          </a:xfrm>
          <a:prstGeom prst="ellipse">
            <a:avLst/>
          </a:prstGeom>
          <a:noFill/>
          <a:ln w="57150" algn="ctr">
            <a:solidFill>
              <a:srgbClr val="FFFF00"/>
            </a:solidFill>
            <a:prstDash val="sysDot"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1676400" y="1752600"/>
            <a:ext cx="1143000" cy="1676400"/>
          </a:xfrm>
          <a:prstGeom prst="ellipse">
            <a:avLst/>
          </a:prstGeom>
          <a:noFill/>
          <a:ln w="57150" algn="ctr">
            <a:solidFill>
              <a:srgbClr val="FFFF00"/>
            </a:solidFill>
            <a:prstDash val="sysDot"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B6392-078D-4450-A240-BFDE83E99939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0" y="6581001"/>
            <a:ext cx="594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Slide credit: Kristen </a:t>
            </a:r>
            <a:r>
              <a:rPr lang="en-US" sz="1200" dirty="0" err="1" smtClean="0"/>
              <a:t>Grauman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6" grpId="0"/>
      <p:bldP spid="17" grpId="0"/>
      <p:bldP spid="21" grpId="1" build="p"/>
      <p:bldP spid="25" grpId="0" animBg="1"/>
      <p:bldP spid="25" grpId="1" animBg="1"/>
      <p:bldP spid="2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76382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Gradient images                 and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External energy at a point on the curve is: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10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External energy for the whole curve: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dirty="0" smtClean="0"/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3184506" y="1238220"/>
          <a:ext cx="1236662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05" name="Equation" r:id="rId4" imgW="545760" imgH="228600" progId="Equation.3">
                  <p:embed/>
                </p:oleObj>
              </mc:Choice>
              <mc:Fallback>
                <p:oleObj name="Equation" r:id="rId4" imgW="545760" imgH="228600" progId="Equation.3">
                  <p:embed/>
                  <p:pic>
                    <p:nvPicPr>
                      <p:cNvPr id="0" name="Picture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4506" y="1238220"/>
                        <a:ext cx="1236662" cy="517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7" name="Object 3"/>
          <p:cNvGraphicFramePr>
            <a:graphicFrameLocks noChangeAspect="1"/>
          </p:cNvGraphicFramePr>
          <p:nvPr/>
        </p:nvGraphicFramePr>
        <p:xfrm>
          <a:off x="5192721" y="1238220"/>
          <a:ext cx="1236662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06" name="Equation" r:id="rId6" imgW="545760" imgH="241200" progId="Equation.3">
                  <p:embed/>
                </p:oleObj>
              </mc:Choice>
              <mc:Fallback>
                <p:oleObj name="Equation" r:id="rId6" imgW="545760" imgH="241200" progId="Equation.3">
                  <p:embed/>
                  <p:pic>
                    <p:nvPicPr>
                      <p:cNvPr id="0" name="Picture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2721" y="1238220"/>
                        <a:ext cx="1236662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1395369" y="4159260"/>
          <a:ext cx="5586489" cy="626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07" name="Equation" r:id="rId8" imgW="2260440" imgH="253800" progId="Equation.3">
                  <p:embed/>
                </p:oleObj>
              </mc:Choice>
              <mc:Fallback>
                <p:oleObj name="Equation" r:id="rId8" imgW="2260440" imgH="253800" progId="Equation.3">
                  <p:embed/>
                  <p:pic>
                    <p:nvPicPr>
                      <p:cNvPr id="0" name="Picture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5369" y="4159260"/>
                        <a:ext cx="5586489" cy="6269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External image energy</a:t>
            </a: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10"/>
          <a:srcRect l="63289" t="47955" r="21666" b="28876"/>
          <a:stretch>
            <a:fillRect/>
          </a:stretch>
        </p:blipFill>
        <p:spPr bwMode="auto">
          <a:xfrm>
            <a:off x="5010156" y="1785915"/>
            <a:ext cx="1679598" cy="1581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10"/>
          <a:srcRect l="47917" t="47955" r="37095" b="28876"/>
          <a:stretch>
            <a:fillRect/>
          </a:stretch>
        </p:blipFill>
        <p:spPr bwMode="auto">
          <a:xfrm>
            <a:off x="2965428" y="1785915"/>
            <a:ext cx="1673250" cy="1581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" name="Group 19"/>
          <p:cNvGrpSpPr/>
          <p:nvPr/>
        </p:nvGrpSpPr>
        <p:grpSpPr>
          <a:xfrm>
            <a:off x="3111480" y="1895454"/>
            <a:ext cx="3464664" cy="897414"/>
            <a:chOff x="3111480" y="1895454"/>
            <a:chExt cx="3464664" cy="897414"/>
          </a:xfrm>
        </p:grpSpPr>
        <p:pic>
          <p:nvPicPr>
            <p:cNvPr id="17" name="Picture 7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3785"/>
            <a:stretch>
              <a:fillRect/>
            </a:stretch>
          </p:blipFill>
          <p:spPr bwMode="auto">
            <a:xfrm>
              <a:off x="5083182" y="1931967"/>
              <a:ext cx="1492962" cy="860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7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3785"/>
            <a:stretch>
              <a:fillRect/>
            </a:stretch>
          </p:blipFill>
          <p:spPr bwMode="auto">
            <a:xfrm>
              <a:off x="3111480" y="1895454"/>
              <a:ext cx="1492962" cy="860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31753" name="Object 9"/>
          <p:cNvGraphicFramePr>
            <a:graphicFrameLocks noChangeAspect="1"/>
          </p:cNvGraphicFramePr>
          <p:nvPr/>
        </p:nvGraphicFramePr>
        <p:xfrm>
          <a:off x="1285830" y="5546754"/>
          <a:ext cx="6535827" cy="1062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08" name="Equation" r:id="rId12" imgW="2654280" imgH="431640" progId="Equation.3">
                  <p:embed/>
                </p:oleObj>
              </mc:Choice>
              <mc:Fallback>
                <p:oleObj name="Equation" r:id="rId12" imgW="2654280" imgH="431640" progId="Equation.3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30" y="5546754"/>
                        <a:ext cx="6535827" cy="10623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B6392-078D-4450-A240-BFDE83E99939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" descr="dog-2"/>
          <p:cNvPicPr>
            <a:picLocks noChangeAspect="1" noChangeArrowheads="1"/>
          </p:cNvPicPr>
          <p:nvPr/>
        </p:nvPicPr>
        <p:blipFill>
          <a:blip r:embed="rId3"/>
          <a:srcRect l="39617" t="52444" r="47478" b="15609"/>
          <a:stretch>
            <a:fillRect/>
          </a:stretch>
        </p:blipFill>
        <p:spPr bwMode="auto">
          <a:xfrm>
            <a:off x="5996007" y="1749402"/>
            <a:ext cx="1198563" cy="2227262"/>
          </a:xfrm>
          <a:prstGeom prst="rect">
            <a:avLst/>
          </a:prstGeom>
          <a:noFill/>
          <a:ln w="254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Internal energy: intuition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4187" y="4346425"/>
            <a:ext cx="4673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are the underlying boundaries in this fragmented edge image?</a:t>
            </a:r>
            <a:endParaRPr lang="en-US" sz="2400" dirty="0"/>
          </a:p>
        </p:txBody>
      </p:sp>
      <p:pic>
        <p:nvPicPr>
          <p:cNvPr id="8" name="Picture 7" descr="tower_edge.jpg"/>
          <p:cNvPicPr>
            <a:picLocks noChangeAspect="1"/>
          </p:cNvPicPr>
          <p:nvPr/>
        </p:nvPicPr>
        <p:blipFill>
          <a:blip r:embed="rId4"/>
          <a:srcRect l="38612" t="6654" r="25942" b="39378"/>
          <a:stretch>
            <a:fillRect/>
          </a:stretch>
        </p:blipFill>
        <p:spPr>
          <a:xfrm>
            <a:off x="1979577" y="1420785"/>
            <a:ext cx="1314468" cy="26654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48312" y="4378338"/>
            <a:ext cx="3074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And in this one?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B6392-078D-4450-A240-BFDE83E99939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738135" y="1311246"/>
            <a:ext cx="8069373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400" i="1" kern="0" dirty="0">
                <a:latin typeface="+mn-lt"/>
              </a:rPr>
              <a:t>A priori</a:t>
            </a:r>
            <a:r>
              <a:rPr lang="en-US" sz="2400" kern="0" dirty="0">
                <a:latin typeface="+mn-lt"/>
              </a:rPr>
              <a:t>, we want to favor </a:t>
            </a:r>
            <a:r>
              <a:rPr lang="en-US" sz="2400" b="1" kern="0" dirty="0">
                <a:latin typeface="+mn-lt"/>
              </a:rPr>
              <a:t>smooth</a:t>
            </a:r>
            <a:r>
              <a:rPr lang="en-US" sz="2400" kern="0" dirty="0">
                <a:latin typeface="+mn-lt"/>
              </a:rPr>
              <a:t> shapes, contours with </a:t>
            </a:r>
            <a:r>
              <a:rPr lang="en-US" sz="2400" b="1" kern="0" dirty="0">
                <a:latin typeface="+mn-lt"/>
              </a:rPr>
              <a:t>low curvature</a:t>
            </a:r>
            <a:r>
              <a:rPr lang="en-US" sz="2400" kern="0" dirty="0">
                <a:latin typeface="+mn-lt"/>
              </a:rPr>
              <a:t>, contours similar to a </a:t>
            </a:r>
            <a:r>
              <a:rPr lang="en-US" sz="2400" b="1" kern="0" dirty="0">
                <a:latin typeface="+mn-lt"/>
              </a:rPr>
              <a:t>known shape</a:t>
            </a:r>
            <a:r>
              <a:rPr lang="en-US" sz="2400" kern="0" dirty="0">
                <a:latin typeface="+mn-lt"/>
              </a:rPr>
              <a:t>, etc. to balance what is actually observed (i.e., in the gradient image).</a:t>
            </a:r>
          </a:p>
          <a:p>
            <a:pPr>
              <a:spcBef>
                <a:spcPct val="20000"/>
              </a:spcBef>
              <a:defRPr/>
            </a:pPr>
            <a:endParaRPr lang="en-US" sz="2400" kern="0" dirty="0">
              <a:latin typeface="+mn-lt"/>
            </a:endParaRPr>
          </a:p>
          <a:p>
            <a:pPr>
              <a:spcBef>
                <a:spcPct val="20000"/>
              </a:spcBef>
              <a:defRPr/>
            </a:pPr>
            <a:endParaRPr lang="en-US" sz="2400" kern="0" dirty="0">
              <a:latin typeface="+mn-lt"/>
            </a:endParaRPr>
          </a:p>
        </p:txBody>
      </p:sp>
      <p:pic>
        <p:nvPicPr>
          <p:cNvPr id="12" name="Picture 2" descr="dog"/>
          <p:cNvPicPr>
            <a:picLocks noChangeAspect="1" noChangeArrowheads="1"/>
          </p:cNvPicPr>
          <p:nvPr/>
        </p:nvPicPr>
        <p:blipFill>
          <a:blip r:embed="rId3"/>
          <a:srcRect l="37334" t="21333" r="35333" b="23111"/>
          <a:stretch>
            <a:fillRect/>
          </a:stretch>
        </p:blipFill>
        <p:spPr bwMode="auto">
          <a:xfrm>
            <a:off x="2238375" y="3282948"/>
            <a:ext cx="1600200" cy="243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 descr="dog-2"/>
          <p:cNvPicPr>
            <a:picLocks noChangeAspect="1" noChangeArrowheads="1"/>
          </p:cNvPicPr>
          <p:nvPr/>
        </p:nvPicPr>
        <p:blipFill>
          <a:blip r:embed="rId4"/>
          <a:srcRect l="30400" t="10667" r="27200" b="10667"/>
          <a:stretch>
            <a:fillRect/>
          </a:stretch>
        </p:blipFill>
        <p:spPr bwMode="auto">
          <a:xfrm>
            <a:off x="3838575" y="3282948"/>
            <a:ext cx="1752600" cy="243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Freeform 13"/>
          <p:cNvSpPr>
            <a:spLocks noChangeArrowheads="1"/>
          </p:cNvSpPr>
          <p:nvPr/>
        </p:nvSpPr>
        <p:spPr bwMode="auto">
          <a:xfrm>
            <a:off x="4405313" y="4830761"/>
            <a:ext cx="42862" cy="538162"/>
          </a:xfrm>
          <a:custGeom>
            <a:avLst/>
            <a:gdLst>
              <a:gd name="T0" fmla="*/ 33337 w 42862"/>
              <a:gd name="T1" fmla="*/ 0 h 538162"/>
              <a:gd name="T2" fmla="*/ 38100 w 42862"/>
              <a:gd name="T3" fmla="*/ 209550 h 538162"/>
              <a:gd name="T4" fmla="*/ 42862 w 42862"/>
              <a:gd name="T5" fmla="*/ 223837 h 538162"/>
              <a:gd name="T6" fmla="*/ 38100 w 42862"/>
              <a:gd name="T7" fmla="*/ 452437 h 538162"/>
              <a:gd name="T8" fmla="*/ 33337 w 42862"/>
              <a:gd name="T9" fmla="*/ 466725 h 538162"/>
              <a:gd name="T10" fmla="*/ 19050 w 42862"/>
              <a:gd name="T11" fmla="*/ 514350 h 538162"/>
              <a:gd name="T12" fmla="*/ 0 w 42862"/>
              <a:gd name="T13" fmla="*/ 538162 h 53816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2862"/>
              <a:gd name="T22" fmla="*/ 0 h 538162"/>
              <a:gd name="T23" fmla="*/ 42862 w 42862"/>
              <a:gd name="T24" fmla="*/ 538162 h 53816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2862" h="538162">
                <a:moveTo>
                  <a:pt x="33337" y="0"/>
                </a:moveTo>
                <a:cubicBezTo>
                  <a:pt x="34925" y="69850"/>
                  <a:pt x="35130" y="139745"/>
                  <a:pt x="38100" y="209550"/>
                </a:cubicBezTo>
                <a:cubicBezTo>
                  <a:pt x="38313" y="214565"/>
                  <a:pt x="42862" y="218817"/>
                  <a:pt x="42862" y="223837"/>
                </a:cubicBezTo>
                <a:cubicBezTo>
                  <a:pt x="42862" y="300054"/>
                  <a:pt x="41087" y="376279"/>
                  <a:pt x="38100" y="452437"/>
                </a:cubicBezTo>
                <a:cubicBezTo>
                  <a:pt x="37903" y="457453"/>
                  <a:pt x="34716" y="461898"/>
                  <a:pt x="33337" y="466725"/>
                </a:cubicBezTo>
                <a:cubicBezTo>
                  <a:pt x="30009" y="478374"/>
                  <a:pt x="24711" y="505859"/>
                  <a:pt x="19050" y="514350"/>
                </a:cubicBezTo>
                <a:cubicBezTo>
                  <a:pt x="7034" y="532373"/>
                  <a:pt x="13572" y="524590"/>
                  <a:pt x="0" y="538162"/>
                </a:cubicBezTo>
              </a:path>
            </a:pathLst>
          </a:cu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5" name="Freeform 14"/>
          <p:cNvSpPr>
            <a:spLocks noChangeArrowheads="1"/>
          </p:cNvSpPr>
          <p:nvPr/>
        </p:nvSpPr>
        <p:spPr bwMode="auto">
          <a:xfrm>
            <a:off x="4591050" y="4830761"/>
            <a:ext cx="23813" cy="585787"/>
          </a:xfrm>
          <a:custGeom>
            <a:avLst/>
            <a:gdLst>
              <a:gd name="T0" fmla="*/ 0 w 24693"/>
              <a:gd name="T1" fmla="*/ 0 h 584959"/>
              <a:gd name="T2" fmla="*/ 4763 w 24693"/>
              <a:gd name="T3" fmla="*/ 519112 h 584959"/>
              <a:gd name="T4" fmla="*/ 9525 w 24693"/>
              <a:gd name="T5" fmla="*/ 533400 h 584959"/>
              <a:gd name="T6" fmla="*/ 14288 w 24693"/>
              <a:gd name="T7" fmla="*/ 557212 h 584959"/>
              <a:gd name="T8" fmla="*/ 23813 w 24693"/>
              <a:gd name="T9" fmla="*/ 576262 h 5849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693"/>
              <a:gd name="T16" fmla="*/ 0 h 584959"/>
              <a:gd name="T17" fmla="*/ 24693 w 24693"/>
              <a:gd name="T18" fmla="*/ 584959 h 5849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693" h="584959">
                <a:moveTo>
                  <a:pt x="0" y="0"/>
                </a:moveTo>
                <a:cubicBezTo>
                  <a:pt x="1588" y="173037"/>
                  <a:pt x="1673" y="346095"/>
                  <a:pt x="4763" y="519112"/>
                </a:cubicBezTo>
                <a:cubicBezTo>
                  <a:pt x="4853" y="524131"/>
                  <a:pt x="8307" y="528530"/>
                  <a:pt x="9525" y="533400"/>
                </a:cubicBezTo>
                <a:cubicBezTo>
                  <a:pt x="11488" y="541253"/>
                  <a:pt x="11446" y="549633"/>
                  <a:pt x="14288" y="557212"/>
                </a:cubicBezTo>
                <a:cubicBezTo>
                  <a:pt x="24693" y="584959"/>
                  <a:pt x="23813" y="562410"/>
                  <a:pt x="23813" y="576262"/>
                </a:cubicBezTo>
              </a:path>
            </a:pathLst>
          </a:cu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pic>
        <p:nvPicPr>
          <p:cNvPr id="16" name="Picture 5" descr="dog-2"/>
          <p:cNvPicPr>
            <a:picLocks noChangeAspect="1" noChangeArrowheads="1"/>
          </p:cNvPicPr>
          <p:nvPr/>
        </p:nvPicPr>
        <p:blipFill>
          <a:blip r:embed="rId4"/>
          <a:srcRect l="39617" t="52444" r="47478" b="15609"/>
          <a:stretch>
            <a:fillRect/>
          </a:stretch>
        </p:blipFill>
        <p:spPr bwMode="auto">
          <a:xfrm>
            <a:off x="5965825" y="3328986"/>
            <a:ext cx="1198563" cy="2227262"/>
          </a:xfrm>
          <a:prstGeom prst="rect">
            <a:avLst/>
          </a:prstGeom>
          <a:noFill/>
          <a:ln w="254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9" name="Freeform 18"/>
          <p:cNvSpPr>
            <a:spLocks noChangeArrowheads="1"/>
          </p:cNvSpPr>
          <p:nvPr/>
        </p:nvSpPr>
        <p:spPr bwMode="auto">
          <a:xfrm>
            <a:off x="4400550" y="5372098"/>
            <a:ext cx="219075" cy="107950"/>
          </a:xfrm>
          <a:custGeom>
            <a:avLst/>
            <a:gdLst>
              <a:gd name="T0" fmla="*/ 0 w 219075"/>
              <a:gd name="T1" fmla="*/ 0 h 107156"/>
              <a:gd name="T2" fmla="*/ 104775 w 219075"/>
              <a:gd name="T3" fmla="*/ 100012 h 107156"/>
              <a:gd name="T4" fmla="*/ 219075 w 219075"/>
              <a:gd name="T5" fmla="*/ 42862 h 107156"/>
              <a:gd name="T6" fmla="*/ 0 60000 65536"/>
              <a:gd name="T7" fmla="*/ 0 60000 65536"/>
              <a:gd name="T8" fmla="*/ 0 60000 65536"/>
              <a:gd name="T9" fmla="*/ 0 w 219075"/>
              <a:gd name="T10" fmla="*/ 0 h 107156"/>
              <a:gd name="T11" fmla="*/ 219075 w 219075"/>
              <a:gd name="T12" fmla="*/ 107156 h 1071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9075" h="107156">
                <a:moveTo>
                  <a:pt x="0" y="0"/>
                </a:moveTo>
                <a:cubicBezTo>
                  <a:pt x="34131" y="46434"/>
                  <a:pt x="68263" y="92868"/>
                  <a:pt x="104775" y="100012"/>
                </a:cubicBezTo>
                <a:cubicBezTo>
                  <a:pt x="141288" y="107156"/>
                  <a:pt x="180181" y="75009"/>
                  <a:pt x="219075" y="42862"/>
                </a:cubicBezTo>
              </a:path>
            </a:pathLst>
          </a:cu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Internal energy: intuition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B6392-078D-4450-A240-BFDE83E99939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  <p:bldP spid="15" grpId="0" animBg="1"/>
      <p:bldP spid="1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6985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Internal energy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5163" y="1274763"/>
            <a:ext cx="7704189" cy="81121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400" dirty="0" smtClean="0"/>
              <a:t>For a </a:t>
            </a:r>
            <a:r>
              <a:rPr lang="en-US" sz="2400" i="1" dirty="0" smtClean="0"/>
              <a:t>continuous</a:t>
            </a:r>
            <a:r>
              <a:rPr lang="en-US" sz="2400" dirty="0" smtClean="0"/>
              <a:t> curve, a common internal energy term is the “bending energy”.  </a:t>
            </a:r>
          </a:p>
          <a:p>
            <a:pPr marL="0" indent="0" eaLnBrk="1" hangingPunct="1">
              <a:buFontTx/>
              <a:buNone/>
            </a:pPr>
            <a:endParaRPr lang="en-US" sz="1200" dirty="0" smtClean="0"/>
          </a:p>
          <a:p>
            <a:pPr marL="0" indent="0" eaLnBrk="1" hangingPunct="1">
              <a:buFontTx/>
              <a:buNone/>
            </a:pPr>
            <a:r>
              <a:rPr lang="en-US" sz="2400" dirty="0" smtClean="0"/>
              <a:t>At some point </a:t>
            </a:r>
            <a:r>
              <a:rPr lang="en-US" sz="2400" i="1" dirty="0" smtClean="0"/>
              <a:t>v(s) </a:t>
            </a:r>
            <a:r>
              <a:rPr lang="en-US" sz="2400" dirty="0" smtClean="0"/>
              <a:t>on the curve, this is:</a:t>
            </a:r>
          </a:p>
        </p:txBody>
      </p:sp>
      <p:sp>
        <p:nvSpPr>
          <p:cNvPr id="7175" name="Text Box 5"/>
          <p:cNvSpPr txBox="1">
            <a:spLocks noChangeArrowheads="1"/>
          </p:cNvSpPr>
          <p:nvPr/>
        </p:nvSpPr>
        <p:spPr bwMode="auto">
          <a:xfrm>
            <a:off x="3935376" y="4762526"/>
            <a:ext cx="9637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CC6600"/>
                </a:solidFill>
                <a:latin typeface="Tahoma" pitchFamily="34" charset="0"/>
              </a:rPr>
              <a:t>Tension,</a:t>
            </a:r>
          </a:p>
          <a:p>
            <a:r>
              <a:rPr lang="en-US" sz="1600" dirty="0" smtClean="0">
                <a:solidFill>
                  <a:srgbClr val="CC6600"/>
                </a:solidFill>
                <a:latin typeface="Tahoma" pitchFamily="34" charset="0"/>
              </a:rPr>
              <a:t>Elasticity</a:t>
            </a:r>
          </a:p>
          <a:p>
            <a:endParaRPr lang="en-US" sz="1600" dirty="0">
              <a:solidFill>
                <a:srgbClr val="CC6600"/>
              </a:solidFill>
              <a:latin typeface="Tahoma" pitchFamily="34" charset="0"/>
            </a:endParaRPr>
          </a:p>
        </p:txBody>
      </p:sp>
      <p:sp>
        <p:nvSpPr>
          <p:cNvPr id="7176" name="Text Box 6"/>
          <p:cNvSpPr txBox="1">
            <a:spLocks noChangeArrowheads="1"/>
          </p:cNvSpPr>
          <p:nvPr/>
        </p:nvSpPr>
        <p:spPr bwMode="auto">
          <a:xfrm>
            <a:off x="5722901" y="4783164"/>
            <a:ext cx="10645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339933"/>
                </a:solidFill>
                <a:latin typeface="Tahoma" pitchFamily="34" charset="0"/>
              </a:rPr>
              <a:t>Stiffness,</a:t>
            </a:r>
          </a:p>
          <a:p>
            <a:r>
              <a:rPr lang="en-US" sz="1600" dirty="0" smtClean="0">
                <a:solidFill>
                  <a:srgbClr val="339933"/>
                </a:solidFill>
                <a:latin typeface="Tahoma" pitchFamily="34" charset="0"/>
              </a:rPr>
              <a:t>Curvature</a:t>
            </a:r>
            <a:endParaRPr lang="en-US" sz="1600" dirty="0">
              <a:solidFill>
                <a:srgbClr val="339933"/>
              </a:solidFill>
              <a:latin typeface="Tahoma" pitchFamily="34" charset="0"/>
            </a:endParaRPr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1906551" y="2973414"/>
          <a:ext cx="4940300" cy="163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3" name="Equation" r:id="rId4" imgW="2222280" imgH="736560" progId="Equation.3">
                  <p:embed/>
                </p:oleObj>
              </mc:Choice>
              <mc:Fallback>
                <p:oleObj name="Equation" r:id="rId4" imgW="2222280" imgH="736560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6551" y="2973414"/>
                        <a:ext cx="4940300" cy="163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7" name="Rectangle 8"/>
          <p:cNvSpPr>
            <a:spLocks noChangeArrowheads="1"/>
          </p:cNvSpPr>
          <p:nvPr/>
        </p:nvSpPr>
        <p:spPr bwMode="auto">
          <a:xfrm>
            <a:off x="3935376" y="2992464"/>
            <a:ext cx="1241425" cy="1697037"/>
          </a:xfrm>
          <a:prstGeom prst="rect">
            <a:avLst/>
          </a:prstGeom>
          <a:noFill/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7178" name="Rectangle 9"/>
          <p:cNvSpPr>
            <a:spLocks noChangeArrowheads="1"/>
          </p:cNvSpPr>
          <p:nvPr/>
        </p:nvSpPr>
        <p:spPr bwMode="auto">
          <a:xfrm>
            <a:off x="5395876" y="2992464"/>
            <a:ext cx="1533525" cy="1697037"/>
          </a:xfrm>
          <a:prstGeom prst="rect">
            <a:avLst/>
          </a:prstGeom>
          <a:noFill/>
          <a:ln w="9525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pic>
        <p:nvPicPr>
          <p:cNvPr id="17" name="Picture 4" descr="http://www.clarewilks.co.uk/images/hand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4825" y="5546754"/>
            <a:ext cx="1570059" cy="105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http://www.healthline.com/blogs/exercise_fitness/uploaded_images/HandBand2-79586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78253" y="5546754"/>
            <a:ext cx="1416088" cy="1062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B6392-078D-4450-A240-BFDE83E99939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/>
      <p:bldP spid="7176" grpId="0"/>
      <p:bldP spid="7177" grpId="0" animBg="1"/>
      <p:bldP spid="717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33375" y="1412875"/>
            <a:ext cx="8810625" cy="97155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For our discrete representation, 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Internal energy for the whole curve:</a:t>
            </a:r>
          </a:p>
          <a:p>
            <a:pPr eaLnBrk="1" hangingPunct="1"/>
            <a:endParaRPr lang="en-US" sz="2400" dirty="0" smtClean="0"/>
          </a:p>
        </p:txBody>
      </p:sp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1833563" y="2106613"/>
          <a:ext cx="4605337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74" name="Equation" r:id="rId4" imgW="1765080" imgH="228600" progId="Equation.3">
                  <p:embed/>
                </p:oleObj>
              </mc:Choice>
              <mc:Fallback>
                <p:oleObj name="Equation" r:id="rId4" imgW="1765080" imgH="228600" progId="Equation.3">
                  <p:embed/>
                  <p:pic>
                    <p:nvPicPr>
                      <p:cNvPr id="0" name="Picture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3563" y="2106613"/>
                        <a:ext cx="4605337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3"/>
          <p:cNvGraphicFramePr>
            <a:graphicFrameLocks noChangeAspect="1"/>
          </p:cNvGraphicFramePr>
          <p:nvPr/>
        </p:nvGraphicFramePr>
        <p:xfrm>
          <a:off x="774700" y="2982913"/>
          <a:ext cx="1965325" cy="84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75" name="Equation" r:id="rId6" imgW="850680" imgH="393480" progId="Equation.3">
                  <p:embed/>
                </p:oleObj>
              </mc:Choice>
              <mc:Fallback>
                <p:oleObj name="Equation" r:id="rId6" imgW="850680" imgH="393480" progId="Equation.3">
                  <p:embed/>
                  <p:pic>
                    <p:nvPicPr>
                      <p:cNvPr id="0" name="Picture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700" y="2982913"/>
                        <a:ext cx="1965325" cy="849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3257550" y="2909888"/>
          <a:ext cx="5507038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76" name="Equation" r:id="rId8" imgW="2717640" imgH="419040" progId="Equation.3">
                  <p:embed/>
                </p:oleObj>
              </mc:Choice>
              <mc:Fallback>
                <p:oleObj name="Equation" r:id="rId8" imgW="2717640" imgH="419040" progId="Equation.3">
                  <p:embed/>
                  <p:pic>
                    <p:nvPicPr>
                      <p:cNvPr id="0" name="Picture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7550" y="2909888"/>
                        <a:ext cx="5507038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1066752" y="4633929"/>
          <a:ext cx="7193061" cy="1149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77" name="Equation" r:id="rId10" imgW="3085920" imgH="431640" progId="Equation.3">
                  <p:embed/>
                </p:oleObj>
              </mc:Choice>
              <mc:Fallback>
                <p:oleObj name="Equation" r:id="rId10" imgW="3085920" imgH="431640" progId="Equation.3">
                  <p:embed/>
                  <p:pic>
                    <p:nvPicPr>
                      <p:cNvPr id="0" name="Picture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752" y="4633929"/>
                        <a:ext cx="7193061" cy="11497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9" name="Text Box 15"/>
          <p:cNvSpPr txBox="1">
            <a:spLocks noChangeArrowheads="1"/>
          </p:cNvSpPr>
          <p:nvPr/>
        </p:nvSpPr>
        <p:spPr bwMode="auto">
          <a:xfrm>
            <a:off x="5156200" y="2179638"/>
            <a:ext cx="38100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</a:rPr>
              <a:t>…</a:t>
            </a:r>
          </a:p>
        </p:txBody>
      </p:sp>
      <p:pic>
        <p:nvPicPr>
          <p:cNvPr id="34834" name="Picture 7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178550" y="836613"/>
            <a:ext cx="2516188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409575" y="69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Internal energy</a:t>
            </a: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1622" y="4013208"/>
            <a:ext cx="81867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Note these are derivatives relative to </a:t>
            </a:r>
            <a:r>
              <a:rPr lang="en-US" sz="2400" b="1" i="1" dirty="0" smtClean="0"/>
              <a:t>position-</a:t>
            </a:r>
            <a:r>
              <a:rPr lang="en-US" sz="2400" i="1" dirty="0" smtClean="0"/>
              <a:t>--not spatial image gradients.</a:t>
            </a:r>
            <a:endParaRPr lang="en-US" sz="2400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701622" y="6021423"/>
            <a:ext cx="8032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Why do these reflect </a:t>
            </a:r>
            <a:r>
              <a:rPr lang="en-US" sz="2400" b="1" i="1" dirty="0" smtClean="0"/>
              <a:t>tension</a:t>
            </a:r>
            <a:r>
              <a:rPr lang="en-US" sz="2400" i="1" dirty="0" smtClean="0"/>
              <a:t> and </a:t>
            </a:r>
            <a:r>
              <a:rPr lang="en-US" sz="2400" b="1" i="1" dirty="0" smtClean="0"/>
              <a:t>curvature</a:t>
            </a:r>
            <a:r>
              <a:rPr lang="en-US" sz="2400" i="1" dirty="0" smtClean="0"/>
              <a:t>?</a:t>
            </a:r>
            <a:endParaRPr lang="en-US" sz="24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B6392-078D-4450-A240-BFDE83E99939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628"/>
            <a:ext cx="8229600" cy="1143000"/>
          </a:xfrm>
        </p:spPr>
        <p:txBody>
          <a:bodyPr/>
          <a:lstStyle/>
          <a:p>
            <a:r>
              <a:rPr lang="en-US" dirty="0" smtClean="0"/>
              <a:t>Example: compare curvature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 bwMode="auto">
          <a:xfrm>
            <a:off x="1115616" y="4450281"/>
            <a:ext cx="288032" cy="28803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1979712" y="3046125"/>
            <a:ext cx="288032" cy="288032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915816" y="4486285"/>
            <a:ext cx="288032" cy="28803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5724128" y="4602681"/>
            <a:ext cx="288032" cy="28803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588224" y="4270261"/>
            <a:ext cx="288032" cy="288032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7524328" y="4638685"/>
            <a:ext cx="288032" cy="28803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5516" y="4702309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(1,1)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4932040" y="4738313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(1,1)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6372200" y="3622189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(2,2)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7920372" y="4539129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(3,1)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2951820" y="4717353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(3,1)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2375756" y="2810937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(2,5)</a:t>
            </a:r>
            <a:endParaRPr lang="en-US" sz="2800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2853406"/>
              </p:ext>
            </p:extLst>
          </p:nvPr>
        </p:nvGraphicFramePr>
        <p:xfrm>
          <a:off x="1554438" y="1340768"/>
          <a:ext cx="4492625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472" name="Equation" r:id="rId4" imgW="1879560" imgH="279360" progId="Equation.3">
                  <p:embed/>
                </p:oleObj>
              </mc:Choice>
              <mc:Fallback>
                <p:oleObj name="Equation" r:id="rId4" imgW="1879560" imgH="279360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4438" y="1340768"/>
                        <a:ext cx="4492625" cy="70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-508" y="5638413"/>
                <a:ext cx="4248472" cy="362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 xmlns:mv="urn:schemas-microsoft-com:mac:vml" xmlns="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3−2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+1</m:t>
                          </m:r>
                        </m:e>
                      </m:d>
                      <m:r>
                        <a:rPr lang="en-US" b="0" i="1" baseline="30000" smtClean="0">
                          <a:latin typeface="Cambria Math"/>
                        </a:rPr>
                        <m:t>2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1−2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5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+1</m:t>
                          </m:r>
                        </m:e>
                      </m:d>
                      <m:r>
                        <a:rPr lang="en-US" b="0" i="1" baseline="30000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baseline="30000" dirty="0"/>
              </a:p>
            </p:txBody>
          </p:sp>
        </mc:Choice>
        <mc:Fallback xmlns:mv="urn:schemas-microsoft-com:mac:vml"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8" y="5638413"/>
                <a:ext cx="4248472" cy="36298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153768" y="5638413"/>
                <a:ext cx="4248472" cy="362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 xmlns:mv="urn:schemas-microsoft-com:mac:vml" xmlns="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3−2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+1</m:t>
                          </m:r>
                        </m:e>
                      </m:d>
                      <m:r>
                        <a:rPr lang="en-US" b="0" i="1" baseline="30000" smtClean="0">
                          <a:latin typeface="Cambria Math"/>
                        </a:rPr>
                        <m:t>2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1−2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+1</m:t>
                          </m:r>
                        </m:e>
                      </m:d>
                      <m:r>
                        <a:rPr lang="en-US" b="0" i="1" baseline="30000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baseline="30000" dirty="0"/>
              </a:p>
            </p:txBody>
          </p:sp>
        </mc:Choice>
        <mc:Fallback xmlns:mv="urn:schemas-microsoft-com:mac:vml"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3768" y="5638413"/>
                <a:ext cx="4248472" cy="36298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147176" y="6048000"/>
                <a:ext cx="16650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 xmlns:mv="urn:schemas-microsoft-com:mac:vml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−8</m:t>
                          </m:r>
                        </m:e>
                      </m:d>
                      <m:r>
                        <a:rPr lang="en-US" b="0" i="1" baseline="30000" smtClean="0">
                          <a:latin typeface="Cambria Math"/>
                        </a:rPr>
                        <m:t>2</m:t>
                      </m:r>
                      <m:r>
                        <a:rPr lang="en-US" b="0" i="1" smtClean="0">
                          <a:latin typeface="Cambria Math"/>
                        </a:rPr>
                        <m:t>=64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:mv="urn:schemas-microsoft-com:mac:vml"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176" y="6048000"/>
                <a:ext cx="1665071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531229" y="6001397"/>
                <a:ext cx="14935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 xmlns:mv="urn:schemas-microsoft-com:mac:vml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−2</m:t>
                          </m:r>
                        </m:e>
                      </m:d>
                      <m:r>
                        <a:rPr lang="en-US" b="0" i="1" baseline="30000" smtClean="0">
                          <a:latin typeface="Cambria Math"/>
                        </a:rPr>
                        <m:t>2</m:t>
                      </m:r>
                      <m:r>
                        <a:rPr lang="en-US" b="0" i="1" smtClean="0">
                          <a:latin typeface="Cambria Math"/>
                        </a:rPr>
                        <m:t>=4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:mv="urn:schemas-microsoft-com:mac:vml"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1229" y="6001397"/>
                <a:ext cx="1493550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3127847"/>
              </p:ext>
            </p:extLst>
          </p:nvPr>
        </p:nvGraphicFramePr>
        <p:xfrm>
          <a:off x="3270133" y="2031266"/>
          <a:ext cx="5767388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473" name="Equation" r:id="rId10" imgW="2412720" imgH="457200" progId="Equation.3">
                  <p:embed/>
                </p:oleObj>
              </mc:Choice>
              <mc:Fallback>
                <p:oleObj name="Equation" r:id="rId10" imgW="2412720" imgH="457200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0133" y="2031266"/>
                        <a:ext cx="5767388" cy="1158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B6392-078D-4450-A240-BFDE83E99939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150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5" grpId="0"/>
      <p:bldP spid="18" grpId="0" animBg="1"/>
      <p:bldP spid="19" grpId="0" animBg="1"/>
      <p:bldP spid="21" grpId="0" animBg="1"/>
      <p:bldP spid="2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6363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Penalizing elasticity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7759"/>
            <a:ext cx="8229600" cy="4525963"/>
          </a:xfrm>
        </p:spPr>
        <p:txBody>
          <a:bodyPr/>
          <a:lstStyle/>
          <a:p>
            <a:pPr eaLnBrk="1" hangingPunct="1"/>
            <a:r>
              <a:rPr lang="en-US" sz="2400" dirty="0" smtClean="0"/>
              <a:t>Current elastic energy definition uses a discrete estimate of the derivative: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498974" y="4642731"/>
            <a:ext cx="41259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 dirty="0" smtClean="0"/>
              <a:t>What is the possible </a:t>
            </a:r>
            <a:r>
              <a:rPr lang="en-US" sz="2400" i="1" dirty="0"/>
              <a:t>problem with this definition</a:t>
            </a:r>
            <a:r>
              <a:rPr lang="en-US" sz="2400" i="1" dirty="0" smtClean="0"/>
              <a:t>?</a:t>
            </a:r>
            <a:endParaRPr lang="en-US" sz="2400" i="1" dirty="0"/>
          </a:p>
        </p:txBody>
      </p:sp>
      <p:pic>
        <p:nvPicPr>
          <p:cNvPr id="3584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138" y="4086225"/>
            <a:ext cx="3354387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Arrow Connector 12"/>
          <p:cNvCxnSpPr>
            <a:cxnSpLocks noChangeShapeType="1"/>
          </p:cNvCxnSpPr>
          <p:nvPr/>
        </p:nvCxnSpPr>
        <p:spPr bwMode="auto">
          <a:xfrm flipV="1">
            <a:off x="1541463" y="4816475"/>
            <a:ext cx="328612" cy="1095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" name="Straight Arrow Connector 13"/>
          <p:cNvCxnSpPr>
            <a:cxnSpLocks noChangeShapeType="1"/>
          </p:cNvCxnSpPr>
          <p:nvPr/>
        </p:nvCxnSpPr>
        <p:spPr bwMode="auto">
          <a:xfrm rot="5400000" flipH="1" flipV="1">
            <a:off x="1797050" y="5108575"/>
            <a:ext cx="365125" cy="2190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8" name="Straight Arrow Connector 17"/>
          <p:cNvCxnSpPr>
            <a:cxnSpLocks noChangeShapeType="1"/>
          </p:cNvCxnSpPr>
          <p:nvPr/>
        </p:nvCxnSpPr>
        <p:spPr bwMode="auto">
          <a:xfrm rot="5400000">
            <a:off x="1905794" y="4452144"/>
            <a:ext cx="43815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0" name="Straight Arrow Connector 19"/>
          <p:cNvCxnSpPr>
            <a:cxnSpLocks noChangeShapeType="1"/>
          </p:cNvCxnSpPr>
          <p:nvPr/>
        </p:nvCxnSpPr>
        <p:spPr bwMode="auto">
          <a:xfrm rot="5400000">
            <a:off x="2308225" y="4341813"/>
            <a:ext cx="365125" cy="1460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3" name="Straight Arrow Connector 22"/>
          <p:cNvCxnSpPr>
            <a:cxnSpLocks noChangeShapeType="1"/>
          </p:cNvCxnSpPr>
          <p:nvPr/>
        </p:nvCxnSpPr>
        <p:spPr bwMode="auto">
          <a:xfrm rot="10800000" flipV="1">
            <a:off x="2782888" y="4633913"/>
            <a:ext cx="693737" cy="365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graphicFrame>
        <p:nvGraphicFramePr>
          <p:cNvPr id="3" name="Object 3"/>
          <p:cNvGraphicFramePr>
            <a:graphicFrameLocks noChangeAspect="1"/>
          </p:cNvGraphicFramePr>
          <p:nvPr/>
        </p:nvGraphicFramePr>
        <p:xfrm>
          <a:off x="3627487" y="3063870"/>
          <a:ext cx="4595813" cy="969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24" name="Equation" r:id="rId5" imgW="2044440" imgH="431640" progId="Equation.3">
                  <p:embed/>
                </p:oleObj>
              </mc:Choice>
              <mc:Fallback>
                <p:oleObj name="Equation" r:id="rId5" imgW="2044440" imgH="431640" progId="Equation.3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7487" y="3063870"/>
                        <a:ext cx="4595813" cy="9699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2636811" y="2004993"/>
          <a:ext cx="3819525" cy="114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25" name="Equation" r:id="rId7" imgW="1638000" imgH="431640" progId="Equation.3">
                  <p:embed/>
                </p:oleObj>
              </mc:Choice>
              <mc:Fallback>
                <p:oleObj name="Equation" r:id="rId7" imgW="1638000" imgH="431640" progId="Equation.3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6811" y="2004993"/>
                        <a:ext cx="3819525" cy="1149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B6392-078D-4450-A240-BFDE83E99939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Announcements</a:t>
            </a:r>
          </a:p>
        </p:txBody>
      </p:sp>
      <p:sp>
        <p:nvSpPr>
          <p:cNvPr id="147459" name="Content Placeholder 2"/>
          <p:cNvSpPr>
            <a:spLocks noGrp="1"/>
          </p:cNvSpPr>
          <p:nvPr>
            <p:ph idx="1"/>
          </p:nvPr>
        </p:nvSpPr>
        <p:spPr>
          <a:xfrm>
            <a:off x="457200" y="1160748"/>
            <a:ext cx="8229600" cy="4965415"/>
          </a:xfrm>
        </p:spPr>
        <p:txBody>
          <a:bodyPr>
            <a:noAutofit/>
          </a:bodyPr>
          <a:lstStyle/>
          <a:p>
            <a:endParaRPr lang="en-US" sz="2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200" dirty="0">
                <a:latin typeface="Arial" charset="0"/>
                <a:ea typeface="ＭＳ Ｐゴシック" charset="0"/>
                <a:cs typeface="ＭＳ Ｐゴシック" charset="0"/>
              </a:rPr>
              <a:t>Project </a:t>
            </a:r>
            <a:r>
              <a:rPr lang="en-US" sz="2200" dirty="0" smtClean="0">
                <a:latin typeface="Arial" charset="0"/>
                <a:ea typeface="ＭＳ Ｐゴシック" charset="0"/>
                <a:cs typeface="ＭＳ Ｐゴシック" charset="0"/>
              </a:rPr>
              <a:t>proposals</a:t>
            </a:r>
          </a:p>
          <a:p>
            <a:pPr lvl="1"/>
            <a:r>
              <a:rPr lang="en-US" sz="2200" dirty="0" smtClean="0">
                <a:latin typeface="Arial" charset="0"/>
                <a:ea typeface="ＭＳ Ｐゴシック" charset="0"/>
                <a:cs typeface="ＭＳ Ｐゴシック" charset="0"/>
              </a:rPr>
              <a:t>Due </a:t>
            </a:r>
            <a:r>
              <a:rPr lang="en-US" sz="2200" dirty="0" smtClean="0">
                <a:latin typeface="Arial" charset="0"/>
                <a:ea typeface="ＭＳ Ｐゴシック" charset="0"/>
              </a:rPr>
              <a:t>in a </a:t>
            </a:r>
            <a:r>
              <a:rPr lang="en-US" sz="2200" dirty="0" smtClean="0">
                <a:latin typeface="Arial" charset="0"/>
                <a:ea typeface="ＭＳ Ｐゴシック" charset="0"/>
              </a:rPr>
              <a:t>week</a:t>
            </a:r>
          </a:p>
          <a:p>
            <a:pPr lvl="1"/>
            <a:r>
              <a:rPr lang="en-US" sz="2200" dirty="0" smtClean="0">
                <a:latin typeface="Arial" charset="0"/>
                <a:ea typeface="ＭＳ Ｐゴシック" charset="0"/>
              </a:rPr>
              <a:t>Teams of </a:t>
            </a:r>
            <a:r>
              <a:rPr lang="en-US" sz="2200" u="sng" dirty="0" smtClean="0">
                <a:latin typeface="Arial" charset="0"/>
                <a:ea typeface="ＭＳ Ｐゴシック" charset="0"/>
              </a:rPr>
              <a:t>&gt;</a:t>
            </a:r>
            <a:r>
              <a:rPr lang="en-US" sz="2200" dirty="0" smtClean="0">
                <a:latin typeface="Arial" charset="0"/>
                <a:ea typeface="ＭＳ Ｐゴシック" charset="0"/>
              </a:rPr>
              <a:t> 2</a:t>
            </a:r>
            <a:endParaRPr lang="en-US" sz="2200" dirty="0" smtClean="0">
              <a:latin typeface="Arial" charset="0"/>
              <a:ea typeface="ＭＳ Ｐゴシック" charset="0"/>
            </a:endParaRPr>
          </a:p>
          <a:p>
            <a:pPr lvl="1"/>
            <a:r>
              <a:rPr lang="en-US" sz="2200" dirty="0" smtClean="0">
                <a:latin typeface="Arial" charset="0"/>
                <a:ea typeface="ＭＳ Ｐゴシック" charset="0"/>
              </a:rPr>
              <a:t>Look at class webpage for guidelines</a:t>
            </a:r>
          </a:p>
          <a:p>
            <a:pPr lvl="1"/>
            <a:endParaRPr lang="en-US" sz="2200" dirty="0">
              <a:latin typeface="Arial" charset="0"/>
              <a:ea typeface="ＭＳ Ｐゴシック" charset="0"/>
            </a:endParaRPr>
          </a:p>
          <a:p>
            <a:r>
              <a:rPr lang="en-US" sz="2200" dirty="0" smtClean="0">
                <a:latin typeface="Arial" charset="0"/>
                <a:ea typeface="ＭＳ Ｐゴシック" charset="0"/>
              </a:rPr>
              <a:t>PS2 out</a:t>
            </a:r>
          </a:p>
          <a:p>
            <a:pPr lvl="1"/>
            <a:r>
              <a:rPr lang="en-US" sz="2200" dirty="0" smtClean="0">
                <a:latin typeface="Arial" charset="0"/>
                <a:ea typeface="ＭＳ Ｐゴシック" charset="0"/>
              </a:rPr>
              <a:t>Due October 5</a:t>
            </a:r>
            <a:r>
              <a:rPr lang="en-US" sz="2200" baseline="30000" dirty="0" smtClean="0">
                <a:latin typeface="Arial" charset="0"/>
                <a:ea typeface="ＭＳ Ｐゴシック" charset="0"/>
              </a:rPr>
              <a:t>th</a:t>
            </a:r>
          </a:p>
          <a:p>
            <a:pPr lvl="1">
              <a:spcAft>
                <a:spcPts val="600"/>
              </a:spcAft>
            </a:pPr>
            <a:r>
              <a:rPr lang="en-US" sz="2200" dirty="0"/>
              <a:t>Regarding detecting circles</a:t>
            </a:r>
          </a:p>
          <a:p>
            <a:pPr lvl="2">
              <a:spcAft>
                <a:spcPts val="600"/>
              </a:spcAft>
            </a:pPr>
            <a:r>
              <a:rPr lang="en-US" sz="2200" dirty="0"/>
              <a:t>Origin in MATLAB vs. math</a:t>
            </a:r>
          </a:p>
          <a:p>
            <a:pPr lvl="2">
              <a:spcAft>
                <a:spcPts val="600"/>
              </a:spcAft>
            </a:pPr>
            <a:r>
              <a:rPr lang="en-US" sz="2200" dirty="0"/>
              <a:t>Consider trying code on a simple image </a:t>
            </a:r>
            <a:r>
              <a:rPr lang="en-US" sz="2200" dirty="0" smtClean="0"/>
              <a:t>first</a:t>
            </a:r>
            <a:endParaRPr lang="en-US" sz="2200" dirty="0" smtClean="0">
              <a:latin typeface="Arial" charset="0"/>
              <a:ea typeface="ＭＳ Ｐゴシック" charset="0"/>
            </a:endParaRPr>
          </a:p>
        </p:txBody>
      </p:sp>
      <p:sp>
        <p:nvSpPr>
          <p:cNvPr id="14848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E27EE47-1932-5F4F-A356-4612674B7E51}" type="slidenum">
              <a:rPr lang="en-US" sz="1400" b="0"/>
              <a:pPr eaLnBrk="1" hangingPunct="1"/>
              <a:t>5</a:t>
            </a:fld>
            <a:endParaRPr lang="en-US" sz="1400" b="0"/>
          </a:p>
        </p:txBody>
      </p:sp>
      <p:sp>
        <p:nvSpPr>
          <p:cNvPr id="148484" name="TextBox 4"/>
          <p:cNvSpPr txBox="1">
            <a:spLocks noChangeArrowheads="1"/>
          </p:cNvSpPr>
          <p:nvPr/>
        </p:nvSpPr>
        <p:spPr bwMode="auto">
          <a:xfrm>
            <a:off x="-36513" y="6611938"/>
            <a:ext cx="40751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0"/>
              <a:t>Slide credit: Adapted by Devi Parikh from Kristen Grauman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1447800"/>
            <a:ext cx="2459680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33124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9" grpId="0" build="p" bldLvl="2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6363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Penalizing elasticity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7759"/>
            <a:ext cx="8229600" cy="4525963"/>
          </a:xfrm>
        </p:spPr>
        <p:txBody>
          <a:bodyPr/>
          <a:lstStyle/>
          <a:p>
            <a:pPr eaLnBrk="1" hangingPunct="1"/>
            <a:r>
              <a:rPr lang="en-US" sz="2400" dirty="0" smtClean="0"/>
              <a:t>Current elastic energy definition uses a discrete estimate of the derivative:</a:t>
            </a:r>
          </a:p>
        </p:txBody>
      </p:sp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2636811" y="2004993"/>
          <a:ext cx="3819525" cy="114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058" name="Equation" r:id="rId4" imgW="1638000" imgH="431640" progId="Equation.3">
                  <p:embed/>
                </p:oleObj>
              </mc:Choice>
              <mc:Fallback>
                <p:oleObj name="Equation" r:id="rId4" imgW="1638000" imgH="431640" progId="Equation.3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6811" y="2004993"/>
                        <a:ext cx="3819525" cy="1149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-620721" y="4524390"/>
            <a:ext cx="4279896" cy="1679607"/>
            <a:chOff x="0" y="4086225"/>
            <a:chExt cx="4279896" cy="1679607"/>
          </a:xfrm>
        </p:grpSpPr>
        <p:pic>
          <p:nvPicPr>
            <p:cNvPr id="35848" name="Picture 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92138" y="4086225"/>
              <a:ext cx="3354387" cy="1595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Oval 14"/>
            <p:cNvSpPr/>
            <p:nvPr/>
          </p:nvSpPr>
          <p:spPr bwMode="auto">
            <a:xfrm>
              <a:off x="2965428" y="5254650"/>
              <a:ext cx="1314468" cy="511182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0" y="5035572"/>
              <a:ext cx="1314468" cy="511182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153927" y="4268799"/>
              <a:ext cx="1314468" cy="511182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586149" y="3173409"/>
          <a:ext cx="5426075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059" name="Equation" r:id="rId7" imgW="2412720" imgH="457200" progId="Equation.3">
                  <p:embed/>
                </p:oleObj>
              </mc:Choice>
              <mc:Fallback>
                <p:oleObj name="Equation" r:id="rId7" imgW="2412720" imgH="457200" progId="Equation.3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6149" y="3173409"/>
                        <a:ext cx="5426075" cy="10271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3849615" y="4451364"/>
            <a:ext cx="529438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 smtClean="0">
                <a:solidFill>
                  <a:srgbClr val="000000"/>
                </a:solidFill>
              </a:rPr>
              <a:t>where </a:t>
            </a:r>
            <a:r>
              <a:rPr lang="en-US" sz="2000" i="1" dirty="0" smtClean="0">
                <a:solidFill>
                  <a:srgbClr val="000000"/>
                </a:solidFill>
              </a:rPr>
              <a:t>d </a:t>
            </a:r>
            <a:r>
              <a:rPr lang="en-US" sz="2000" dirty="0" smtClean="0">
                <a:solidFill>
                  <a:srgbClr val="000000"/>
                </a:solidFill>
              </a:rPr>
              <a:t>is the average </a:t>
            </a:r>
            <a:r>
              <a:rPr lang="en-US" sz="2000" dirty="0">
                <a:solidFill>
                  <a:srgbClr val="000000"/>
                </a:solidFill>
              </a:rPr>
              <a:t>distance between pairs of points – updated at each </a:t>
            </a:r>
            <a:r>
              <a:rPr lang="en-US" sz="2000" dirty="0" smtClean="0">
                <a:solidFill>
                  <a:srgbClr val="000000"/>
                </a:solidFill>
              </a:rPr>
              <a:t>iteration.</a:t>
            </a:r>
            <a:endParaRPr lang="en-US" sz="2000" dirty="0">
              <a:solidFill>
                <a:srgbClr val="000000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 flipV="1">
            <a:off x="3813102" y="2552688"/>
            <a:ext cx="3278295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738135" y="3173409"/>
            <a:ext cx="2519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Instead: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B6392-078D-4450-A240-BFDE83E99939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1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Dealing with missing data</a:t>
            </a:r>
          </a:p>
        </p:txBody>
      </p:sp>
      <p:sp>
        <p:nvSpPr>
          <p:cNvPr id="522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8681"/>
            <a:ext cx="8229600" cy="4525963"/>
          </a:xfrm>
        </p:spPr>
        <p:txBody>
          <a:bodyPr/>
          <a:lstStyle/>
          <a:p>
            <a:pPr eaLnBrk="1" hangingPunct="1"/>
            <a:r>
              <a:rPr lang="en-US" sz="2400" dirty="0" smtClean="0"/>
              <a:t>The preferences for low-curvature, smoothness help deal with missing data:</a:t>
            </a:r>
          </a:p>
          <a:p>
            <a:pPr eaLnBrk="1" hangingPunct="1"/>
            <a:endParaRPr lang="en-US" sz="2400" dirty="0" smtClean="0"/>
          </a:p>
        </p:txBody>
      </p:sp>
      <p:grpSp>
        <p:nvGrpSpPr>
          <p:cNvPr id="11" name="Group 10"/>
          <p:cNvGrpSpPr/>
          <p:nvPr/>
        </p:nvGrpSpPr>
        <p:grpSpPr>
          <a:xfrm>
            <a:off x="2527272" y="2114532"/>
            <a:ext cx="4445656" cy="1369472"/>
            <a:chOff x="2527272" y="2114532"/>
            <a:chExt cx="4445656" cy="1369472"/>
          </a:xfrm>
        </p:grpSpPr>
        <p:pic>
          <p:nvPicPr>
            <p:cNvPr id="522243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27272" y="2114532"/>
              <a:ext cx="2162258" cy="1369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244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60925" y="2116144"/>
              <a:ext cx="2112003" cy="1349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4626" name="Picture 2"/>
          <p:cNvPicPr>
            <a:picLocks noChangeAspect="1" noChangeArrowheads="1"/>
          </p:cNvPicPr>
          <p:nvPr/>
        </p:nvPicPr>
        <p:blipFill>
          <a:blip r:embed="rId5"/>
          <a:srcRect l="38559" t="63812" r="30415" b="10957"/>
          <a:stretch>
            <a:fillRect/>
          </a:stretch>
        </p:blipFill>
        <p:spPr bwMode="auto">
          <a:xfrm>
            <a:off x="1395369" y="4122747"/>
            <a:ext cx="3962400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46" name="TextBox 7"/>
          <p:cNvSpPr txBox="1">
            <a:spLocks noChangeArrowheads="1"/>
          </p:cNvSpPr>
          <p:nvPr/>
        </p:nvSpPr>
        <p:spPr bwMode="auto">
          <a:xfrm>
            <a:off x="2362224" y="6256380"/>
            <a:ext cx="3962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200" dirty="0">
                <a:solidFill>
                  <a:srgbClr val="000000"/>
                </a:solidFill>
              </a:rPr>
              <a:t>[Figure from </a:t>
            </a:r>
            <a:r>
              <a:rPr lang="en-US" sz="1200" dirty="0" err="1">
                <a:solidFill>
                  <a:srgbClr val="000000"/>
                </a:solidFill>
              </a:rPr>
              <a:t>Kass</a:t>
            </a:r>
            <a:r>
              <a:rPr lang="en-US" sz="1200" dirty="0">
                <a:solidFill>
                  <a:srgbClr val="000000"/>
                </a:solidFill>
              </a:rPr>
              <a:t> et al. 1987]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57851" y="4779981"/>
            <a:ext cx="3359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Illusory contours found!</a:t>
            </a:r>
            <a:endParaRPr lang="en-US" sz="2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B6392-078D-4450-A240-BFDE83E99939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6581001"/>
            <a:ext cx="594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Slide credit: Kristen </a:t>
            </a:r>
            <a:r>
              <a:rPr lang="en-US" sz="1200" dirty="0" err="1" smtClean="0"/>
              <a:t>Grauman</a:t>
            </a:r>
            <a:endParaRPr lang="en-US" sz="12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46" grpId="0"/>
      <p:bldP spid="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131733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Extending the internal energy: </a:t>
            </a:r>
            <a:br>
              <a:rPr lang="en-US" sz="4000" dirty="0" smtClean="0"/>
            </a:br>
            <a:r>
              <a:rPr lang="en-US" sz="4000" dirty="0" smtClean="0"/>
              <a:t>capture shape prior</a:t>
            </a:r>
          </a:p>
        </p:txBody>
      </p:sp>
      <p:sp>
        <p:nvSpPr>
          <p:cNvPr id="378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9979" y="1892276"/>
            <a:ext cx="6013450" cy="31464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If object is some smooth variation on a known shape, we can use a term that will penalize deviation from that shape: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lvl="2"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 lvl="2"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where           are the points of the known shape.</a:t>
            </a:r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1136592" y="3100364"/>
          <a:ext cx="4338637" cy="1160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69" name="Equation" r:id="rId4" imgW="1612800" imgH="431640" progId="Equation.3">
                  <p:embed/>
                </p:oleObj>
              </mc:Choice>
              <mc:Fallback>
                <p:oleObj name="Equation" r:id="rId4" imgW="1612800" imgH="431640" progId="Equation.3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6592" y="3100364"/>
                        <a:ext cx="4338637" cy="1160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789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40404" y="1676376"/>
            <a:ext cx="2457450" cy="168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2333567" y="4795814"/>
          <a:ext cx="6604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70" name="Equation" r:id="rId7" imgW="304560" imgH="228600" progId="Equation.3">
                  <p:embed/>
                </p:oleObj>
              </mc:Choice>
              <mc:Fallback>
                <p:oleObj name="Equation" r:id="rId7" imgW="304560" imgH="228600" progId="Equation.3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3567" y="4795814"/>
                        <a:ext cx="660400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7" name="TextBox 9"/>
          <p:cNvSpPr txBox="1">
            <a:spLocks noChangeArrowheads="1"/>
          </p:cNvSpPr>
          <p:nvPr/>
        </p:nvSpPr>
        <p:spPr bwMode="auto">
          <a:xfrm>
            <a:off x="7200900" y="6496050"/>
            <a:ext cx="19431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300"/>
              <a:t>Fig from  Y. Boykov</a:t>
            </a:r>
          </a:p>
        </p:txBody>
      </p:sp>
      <p:pic>
        <p:nvPicPr>
          <p:cNvPr id="8" name="Picture 28"/>
          <p:cNvPicPr>
            <a:picLocks noChangeAspect="1" noChangeArrowheads="1"/>
          </p:cNvPicPr>
          <p:nvPr/>
        </p:nvPicPr>
        <p:blipFill>
          <a:blip r:embed="rId9"/>
          <a:srcRect l="35001" t="21381" r="50000" b="63628"/>
          <a:stretch>
            <a:fillRect/>
          </a:stretch>
        </p:blipFill>
        <p:spPr bwMode="auto">
          <a:xfrm>
            <a:off x="6349968" y="3940154"/>
            <a:ext cx="2563785" cy="1565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B6392-078D-4450-A240-BFDE83E99939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6581001"/>
            <a:ext cx="594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Slide credit: Kristen </a:t>
            </a:r>
            <a:r>
              <a:rPr lang="en-US" sz="1200" dirty="0" err="1" smtClean="0"/>
              <a:t>Grauman</a:t>
            </a:r>
            <a:endParaRPr lang="en-US" sz="12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Total energy: function of the weights</a:t>
            </a:r>
            <a:endParaRPr lang="en-US" sz="2400" dirty="0" smtClean="0"/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2005013" y="1736725"/>
          <a:ext cx="4754562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90" name="Equation" r:id="rId4" imgW="1498320" imgH="228600" progId="Equation.3">
                  <p:embed/>
                </p:oleObj>
              </mc:Choice>
              <mc:Fallback>
                <p:oleObj name="Equation" r:id="rId4" imgW="1498320" imgH="228600" progId="Equation.3">
                  <p:embed/>
                  <p:pic>
                    <p:nvPicPr>
                      <p:cNvPr id="0" name="Picture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5013" y="1736725"/>
                        <a:ext cx="4754562" cy="725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665109" y="4378338"/>
          <a:ext cx="7932737" cy="114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91" name="Equation" r:id="rId6" imgW="3403440" imgH="431640" progId="Equation.3">
                  <p:embed/>
                </p:oleObj>
              </mc:Choice>
              <mc:Fallback>
                <p:oleObj name="Equation" r:id="rId6" imgW="3403440" imgH="431640" progId="Equation.3">
                  <p:embed/>
                  <p:pic>
                    <p:nvPicPr>
                      <p:cNvPr id="0" name="Picture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109" y="4378338"/>
                        <a:ext cx="7932737" cy="1149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5" name="Object 7"/>
          <p:cNvGraphicFramePr>
            <a:graphicFrameLocks noChangeAspect="1"/>
          </p:cNvGraphicFramePr>
          <p:nvPr/>
        </p:nvGraphicFramePr>
        <p:xfrm>
          <a:off x="701622" y="2954331"/>
          <a:ext cx="6535738" cy="106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92" name="Equation" r:id="rId8" imgW="2654280" imgH="431640" progId="Equation.3">
                  <p:embed/>
                </p:oleObj>
              </mc:Choice>
              <mc:Fallback>
                <p:oleObj name="Equation" r:id="rId8" imgW="2654280" imgH="431640" progId="Equation.3">
                  <p:embed/>
                  <p:pic>
                    <p:nvPicPr>
                      <p:cNvPr id="0" name="Picture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622" y="2954331"/>
                        <a:ext cx="6535738" cy="1062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Oval 11"/>
          <p:cNvSpPr/>
          <p:nvPr/>
        </p:nvSpPr>
        <p:spPr bwMode="auto">
          <a:xfrm>
            <a:off x="5119694" y="1749402"/>
            <a:ext cx="328617" cy="803286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2782863" y="4524390"/>
            <a:ext cx="328617" cy="803286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5813442" y="4560903"/>
            <a:ext cx="328617" cy="803286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B6392-078D-4450-A240-BFDE83E99939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6581001"/>
            <a:ext cx="594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Slide credit: Kristen </a:t>
            </a:r>
            <a:r>
              <a:rPr lang="en-US" sz="1200" dirty="0" err="1" smtClean="0"/>
              <a:t>Grauman</a:t>
            </a:r>
            <a:endParaRPr lang="en-US" sz="12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6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CC99"/>
              </a:clrFrom>
              <a:clrTo>
                <a:srgbClr val="00CC9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93825" y="2443149"/>
            <a:ext cx="14859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7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CC99"/>
              </a:clrFrom>
              <a:clrTo>
                <a:srgbClr val="00CC9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1425" y="2459024"/>
            <a:ext cx="143827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8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CC99"/>
              </a:clrFrom>
              <a:clrTo>
                <a:srgbClr val="00CC9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7763" y="2495536"/>
            <a:ext cx="14097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1650966" y="1698625"/>
          <a:ext cx="474663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93" name="Equation" r:id="rId7" imgW="152280" imgH="139680" progId="Equation.3">
                  <p:embed/>
                </p:oleObj>
              </mc:Choice>
              <mc:Fallback>
                <p:oleObj name="Equation" r:id="rId7" imgW="152280" imgH="139680" progId="Equation.3">
                  <p:embed/>
                  <p:pic>
                    <p:nvPicPr>
                      <p:cNvPr id="0" name="Picture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0966" y="1698625"/>
                        <a:ext cx="474663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949" name="Group 10"/>
          <p:cNvGrpSpPr>
            <a:grpSpLocks/>
          </p:cNvGrpSpPr>
          <p:nvPr/>
        </p:nvGrpSpPr>
        <p:grpSpPr bwMode="auto">
          <a:xfrm>
            <a:off x="1639888" y="3568686"/>
            <a:ext cx="1111250" cy="404813"/>
            <a:chOff x="1045" y="3654"/>
            <a:chExt cx="700" cy="255"/>
          </a:xfrm>
        </p:grpSpPr>
        <p:sp>
          <p:nvSpPr>
            <p:cNvPr id="39956" name="Text Box 8"/>
            <p:cNvSpPr txBox="1">
              <a:spLocks noChangeArrowheads="1"/>
            </p:cNvSpPr>
            <p:nvPr/>
          </p:nvSpPr>
          <p:spPr bwMode="auto">
            <a:xfrm>
              <a:off x="1045" y="3654"/>
              <a:ext cx="46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Tahoma" pitchFamily="34" charset="0"/>
                </a:rPr>
                <a:t>large</a:t>
              </a:r>
            </a:p>
          </p:txBody>
        </p:sp>
        <p:graphicFrame>
          <p:nvGraphicFramePr>
            <p:cNvPr id="39941" name="Object 6"/>
            <p:cNvGraphicFramePr>
              <a:graphicFrameLocks noChangeAspect="1"/>
            </p:cNvGraphicFramePr>
            <p:nvPr/>
          </p:nvGraphicFramePr>
          <p:xfrm>
            <a:off x="1523" y="3705"/>
            <a:ext cx="222" cy="2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094" name="Equation" r:id="rId9" imgW="152280" imgH="139680" progId="Equation.3">
                    <p:embed/>
                  </p:oleObj>
                </mc:Choice>
                <mc:Fallback>
                  <p:oleObj name="Equation" r:id="rId9" imgW="152280" imgH="139680" progId="Equation.3">
                    <p:embed/>
                    <p:pic>
                      <p:nvPicPr>
                        <p:cNvPr id="0" name="Picture 7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23" y="3705"/>
                          <a:ext cx="222" cy="20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9950" name="Group 11"/>
          <p:cNvGrpSpPr>
            <a:grpSpLocks/>
          </p:cNvGrpSpPr>
          <p:nvPr/>
        </p:nvGrpSpPr>
        <p:grpSpPr bwMode="auto">
          <a:xfrm>
            <a:off x="6400800" y="3576631"/>
            <a:ext cx="1111250" cy="396875"/>
            <a:chOff x="1045" y="3654"/>
            <a:chExt cx="700" cy="250"/>
          </a:xfrm>
        </p:grpSpPr>
        <p:sp>
          <p:nvSpPr>
            <p:cNvPr id="39955" name="Text Box 12"/>
            <p:cNvSpPr txBox="1">
              <a:spLocks noChangeArrowheads="1"/>
            </p:cNvSpPr>
            <p:nvPr/>
          </p:nvSpPr>
          <p:spPr bwMode="auto">
            <a:xfrm>
              <a:off x="1045" y="3654"/>
              <a:ext cx="47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Tahoma" pitchFamily="34" charset="0"/>
                </a:rPr>
                <a:t>small</a:t>
              </a:r>
            </a:p>
          </p:txBody>
        </p:sp>
        <p:graphicFrame>
          <p:nvGraphicFramePr>
            <p:cNvPr id="39940" name="Object 5"/>
            <p:cNvGraphicFramePr>
              <a:graphicFrameLocks noChangeAspect="1"/>
            </p:cNvGraphicFramePr>
            <p:nvPr/>
          </p:nvGraphicFramePr>
          <p:xfrm>
            <a:off x="1523" y="3676"/>
            <a:ext cx="222" cy="2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095" name="Equation" r:id="rId10" imgW="152280" imgH="139680" progId="Equation.3">
                    <p:embed/>
                  </p:oleObj>
                </mc:Choice>
                <mc:Fallback>
                  <p:oleObj name="Equation" r:id="rId10" imgW="152280" imgH="139680" progId="Equation.3">
                    <p:embed/>
                    <p:pic>
                      <p:nvPicPr>
                        <p:cNvPr id="0" name="Picture 7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23" y="3676"/>
                          <a:ext cx="222" cy="20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9951" name="Group 17"/>
          <p:cNvGrpSpPr>
            <a:grpSpLocks/>
          </p:cNvGrpSpPr>
          <p:nvPr/>
        </p:nvGrpSpPr>
        <p:grpSpPr bwMode="auto">
          <a:xfrm>
            <a:off x="3805238" y="3571861"/>
            <a:ext cx="1422400" cy="396875"/>
            <a:chOff x="2066" y="3698"/>
            <a:chExt cx="896" cy="250"/>
          </a:xfrm>
        </p:grpSpPr>
        <p:sp>
          <p:nvSpPr>
            <p:cNvPr id="39954" name="Text Box 15"/>
            <p:cNvSpPr txBox="1">
              <a:spLocks noChangeArrowheads="1"/>
            </p:cNvSpPr>
            <p:nvPr/>
          </p:nvSpPr>
          <p:spPr bwMode="auto">
            <a:xfrm>
              <a:off x="2066" y="3698"/>
              <a:ext cx="68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Tahoma" pitchFamily="34" charset="0"/>
                </a:rPr>
                <a:t>medium</a:t>
              </a:r>
            </a:p>
          </p:txBody>
        </p:sp>
        <p:graphicFrame>
          <p:nvGraphicFramePr>
            <p:cNvPr id="39939" name="Object 4"/>
            <p:cNvGraphicFramePr>
              <a:graphicFrameLocks noChangeAspect="1"/>
            </p:cNvGraphicFramePr>
            <p:nvPr/>
          </p:nvGraphicFramePr>
          <p:xfrm>
            <a:off x="2740" y="3742"/>
            <a:ext cx="222" cy="2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096" name="Equation" r:id="rId11" imgW="152280" imgH="139680" progId="Equation.3">
                    <p:embed/>
                  </p:oleObj>
                </mc:Choice>
                <mc:Fallback>
                  <p:oleObj name="Equation" r:id="rId11" imgW="152280" imgH="139680" progId="Equation.3">
                    <p:embed/>
                    <p:pic>
                      <p:nvPicPr>
                        <p:cNvPr id="0" name="Picture 7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40" y="3742"/>
                          <a:ext cx="222" cy="20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9952" name="Content Placeholder 18"/>
          <p:cNvSpPr>
            <a:spLocks noGrp="1"/>
          </p:cNvSpPr>
          <p:nvPr>
            <p:ph idx="1"/>
          </p:nvPr>
        </p:nvSpPr>
        <p:spPr>
          <a:xfrm>
            <a:off x="482544" y="1557330"/>
            <a:ext cx="8229600" cy="1360488"/>
          </a:xfrm>
        </p:spPr>
        <p:txBody>
          <a:bodyPr/>
          <a:lstStyle/>
          <a:p>
            <a:r>
              <a:rPr lang="en-US" dirty="0" smtClean="0"/>
              <a:t>e.g.,    </a:t>
            </a:r>
            <a:r>
              <a:rPr lang="en-US" sz="2400" dirty="0" smtClean="0"/>
              <a:t>weight controls the penalty for internal elasticity</a:t>
            </a:r>
          </a:p>
        </p:txBody>
      </p:sp>
      <p:sp>
        <p:nvSpPr>
          <p:cNvPr id="39958" name="Oval 22"/>
          <p:cNvSpPr>
            <a:spLocks noChangeArrowheads="1"/>
          </p:cNvSpPr>
          <p:nvPr/>
        </p:nvSpPr>
        <p:spPr bwMode="auto">
          <a:xfrm>
            <a:off x="1511300" y="2530461"/>
            <a:ext cx="647700" cy="611188"/>
          </a:xfrm>
          <a:prstGeom prst="ellipse">
            <a:avLst/>
          </a:prstGeom>
          <a:solidFill>
            <a:srgbClr val="33CC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59" name="Oval 23"/>
          <p:cNvSpPr>
            <a:spLocks noChangeArrowheads="1"/>
          </p:cNvSpPr>
          <p:nvPr/>
        </p:nvSpPr>
        <p:spPr bwMode="auto">
          <a:xfrm>
            <a:off x="2159000" y="2530461"/>
            <a:ext cx="647700" cy="611188"/>
          </a:xfrm>
          <a:prstGeom prst="ellipse">
            <a:avLst/>
          </a:prstGeom>
          <a:solidFill>
            <a:srgbClr val="33CC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60" name="Oval 24"/>
          <p:cNvSpPr>
            <a:spLocks noChangeArrowheads="1"/>
          </p:cNvSpPr>
          <p:nvPr/>
        </p:nvSpPr>
        <p:spPr bwMode="auto">
          <a:xfrm>
            <a:off x="3852863" y="2530461"/>
            <a:ext cx="647700" cy="611188"/>
          </a:xfrm>
          <a:prstGeom prst="ellipse">
            <a:avLst/>
          </a:prstGeom>
          <a:solidFill>
            <a:srgbClr val="33CC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61" name="Oval 25"/>
          <p:cNvSpPr>
            <a:spLocks noChangeArrowheads="1"/>
          </p:cNvSpPr>
          <p:nvPr/>
        </p:nvSpPr>
        <p:spPr bwMode="auto">
          <a:xfrm>
            <a:off x="4500563" y="2530461"/>
            <a:ext cx="647700" cy="611188"/>
          </a:xfrm>
          <a:prstGeom prst="ellipse">
            <a:avLst/>
          </a:prstGeom>
          <a:solidFill>
            <a:srgbClr val="33CC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62" name="Oval 26"/>
          <p:cNvSpPr>
            <a:spLocks noChangeArrowheads="1"/>
          </p:cNvSpPr>
          <p:nvPr/>
        </p:nvSpPr>
        <p:spPr bwMode="auto">
          <a:xfrm>
            <a:off x="6300788" y="2530461"/>
            <a:ext cx="647700" cy="611188"/>
          </a:xfrm>
          <a:prstGeom prst="ellipse">
            <a:avLst/>
          </a:prstGeom>
          <a:solidFill>
            <a:srgbClr val="33CC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63" name="Oval 27"/>
          <p:cNvSpPr>
            <a:spLocks noChangeArrowheads="1"/>
          </p:cNvSpPr>
          <p:nvPr/>
        </p:nvSpPr>
        <p:spPr bwMode="auto">
          <a:xfrm>
            <a:off x="6948488" y="2530461"/>
            <a:ext cx="647700" cy="611188"/>
          </a:xfrm>
          <a:prstGeom prst="ellipse">
            <a:avLst/>
          </a:prstGeom>
          <a:solidFill>
            <a:srgbClr val="33CC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66" name="TextBox 9"/>
          <p:cNvSpPr txBox="1">
            <a:spLocks noChangeArrowheads="1"/>
          </p:cNvSpPr>
          <p:nvPr/>
        </p:nvSpPr>
        <p:spPr bwMode="auto">
          <a:xfrm>
            <a:off x="7200900" y="6496050"/>
            <a:ext cx="19431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300"/>
              <a:t>Fig from  Y. Boykov</a:t>
            </a:r>
          </a:p>
        </p:txBody>
      </p:sp>
      <p:sp>
        <p:nvSpPr>
          <p:cNvPr id="25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Total energy: function of the weights</a:t>
            </a:r>
            <a:endParaRPr lang="en-US" sz="2400" dirty="0" smtClean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B6392-078D-4450-A240-BFDE83E99939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0" y="6581001"/>
            <a:ext cx="594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Slide credit: Kristen </a:t>
            </a:r>
            <a:r>
              <a:rPr lang="en-US" sz="1200" dirty="0" err="1" smtClean="0"/>
              <a:t>Grauman</a:t>
            </a:r>
            <a:endParaRPr lang="en-US" sz="12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3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9525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Recap: deformable contour</a:t>
            </a:r>
          </a:p>
        </p:txBody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11246"/>
            <a:ext cx="6524658" cy="4525962"/>
          </a:xfrm>
        </p:spPr>
        <p:txBody>
          <a:bodyPr/>
          <a:lstStyle/>
          <a:p>
            <a:pPr eaLnBrk="1" hangingPunct="1"/>
            <a:r>
              <a:rPr lang="en-US" sz="2800" dirty="0" smtClean="0"/>
              <a:t>A simple elastic snake is defined by:</a:t>
            </a:r>
          </a:p>
          <a:p>
            <a:pPr lvl="1" eaLnBrk="1" hangingPunct="1"/>
            <a:r>
              <a:rPr lang="en-US" sz="2400" dirty="0" smtClean="0"/>
              <a:t>A set of </a:t>
            </a:r>
            <a:r>
              <a:rPr lang="en-US" sz="2400" i="1" dirty="0" smtClean="0"/>
              <a:t>n </a:t>
            </a:r>
            <a:r>
              <a:rPr lang="en-US" sz="2400" dirty="0" smtClean="0"/>
              <a:t>points,</a:t>
            </a:r>
          </a:p>
          <a:p>
            <a:pPr lvl="1" eaLnBrk="1" hangingPunct="1"/>
            <a:r>
              <a:rPr lang="en-US" sz="2400" dirty="0" smtClean="0"/>
              <a:t>An internal energy term (tension, bending, plus optional shape prior)</a:t>
            </a:r>
          </a:p>
          <a:p>
            <a:pPr lvl="1" eaLnBrk="1" hangingPunct="1"/>
            <a:r>
              <a:rPr lang="en-US" sz="2400" dirty="0" smtClean="0"/>
              <a:t>An external energy term (gradient-based) </a:t>
            </a:r>
          </a:p>
          <a:p>
            <a:pPr lvl="1" eaLnBrk="1" hangingPunct="1"/>
            <a:endParaRPr lang="en-US" sz="2400" dirty="0" smtClean="0"/>
          </a:p>
          <a:p>
            <a:pPr eaLnBrk="1" hangingPunct="1"/>
            <a:r>
              <a:rPr lang="en-US" sz="2800" dirty="0" smtClean="0"/>
              <a:t>To use to segment an object:</a:t>
            </a:r>
          </a:p>
          <a:p>
            <a:pPr lvl="1" eaLnBrk="1" hangingPunct="1"/>
            <a:r>
              <a:rPr lang="en-US" sz="2400" dirty="0" smtClean="0"/>
              <a:t>Initialize in the vicinity of the object</a:t>
            </a:r>
          </a:p>
          <a:p>
            <a:pPr lvl="1" eaLnBrk="1" hangingPunct="1"/>
            <a:r>
              <a:rPr lang="en-US" sz="2400" dirty="0" smtClean="0"/>
              <a:t>Modify the points to minimize the total energy</a:t>
            </a:r>
          </a:p>
        </p:txBody>
      </p:sp>
      <p:graphicFrame>
        <p:nvGraphicFramePr>
          <p:cNvPr id="550917" name="Object 3"/>
          <p:cNvGraphicFramePr>
            <a:graphicFrameLocks noChangeAspect="1"/>
          </p:cNvGraphicFramePr>
          <p:nvPr/>
        </p:nvGraphicFramePr>
        <p:xfrm>
          <a:off x="6653241" y="4059272"/>
          <a:ext cx="2195512" cy="192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958" name="Image" r:id="rId4" imgW="1143260" imgH="1003529" progId="">
                  <p:embed/>
                </p:oleObj>
              </mc:Choice>
              <mc:Fallback>
                <p:oleObj name="Image" r:id="rId4" imgW="1143260" imgH="1003529" progId="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3241" y="4059272"/>
                        <a:ext cx="2195512" cy="1925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folHlink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50918" name="Group 100"/>
          <p:cNvGrpSpPr>
            <a:grpSpLocks noChangeAspect="1"/>
          </p:cNvGrpSpPr>
          <p:nvPr/>
        </p:nvGrpSpPr>
        <p:grpSpPr bwMode="auto">
          <a:xfrm>
            <a:off x="7496203" y="4427572"/>
            <a:ext cx="1244600" cy="1265238"/>
            <a:chOff x="3928" y="1872"/>
            <a:chExt cx="1016" cy="1032"/>
          </a:xfrm>
        </p:grpSpPr>
        <p:sp>
          <p:nvSpPr>
            <p:cNvPr id="550919" name="Freeform 101"/>
            <p:cNvSpPr>
              <a:spLocks noChangeAspect="1"/>
            </p:cNvSpPr>
            <p:nvPr/>
          </p:nvSpPr>
          <p:spPr bwMode="auto">
            <a:xfrm>
              <a:off x="3960" y="1888"/>
              <a:ext cx="920" cy="976"/>
            </a:xfrm>
            <a:custGeom>
              <a:avLst/>
              <a:gdLst>
                <a:gd name="T0" fmla="*/ 104 w 920"/>
                <a:gd name="T1" fmla="*/ 208 h 976"/>
                <a:gd name="T2" fmla="*/ 0 w 920"/>
                <a:gd name="T3" fmla="*/ 632 h 976"/>
                <a:gd name="T4" fmla="*/ 288 w 920"/>
                <a:gd name="T5" fmla="*/ 976 h 976"/>
                <a:gd name="T6" fmla="*/ 768 w 920"/>
                <a:gd name="T7" fmla="*/ 784 h 976"/>
                <a:gd name="T8" fmla="*/ 920 w 920"/>
                <a:gd name="T9" fmla="*/ 248 h 976"/>
                <a:gd name="T10" fmla="*/ 544 w 920"/>
                <a:gd name="T11" fmla="*/ 0 h 976"/>
                <a:gd name="T12" fmla="*/ 104 w 920"/>
                <a:gd name="T13" fmla="*/ 208 h 9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20"/>
                <a:gd name="T22" fmla="*/ 0 h 976"/>
                <a:gd name="T23" fmla="*/ 920 w 920"/>
                <a:gd name="T24" fmla="*/ 976 h 9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20" h="976">
                  <a:moveTo>
                    <a:pt x="104" y="208"/>
                  </a:moveTo>
                  <a:lnTo>
                    <a:pt x="0" y="632"/>
                  </a:lnTo>
                  <a:lnTo>
                    <a:pt x="288" y="976"/>
                  </a:lnTo>
                  <a:lnTo>
                    <a:pt x="768" y="784"/>
                  </a:lnTo>
                  <a:lnTo>
                    <a:pt x="920" y="248"/>
                  </a:lnTo>
                  <a:lnTo>
                    <a:pt x="544" y="0"/>
                  </a:lnTo>
                  <a:lnTo>
                    <a:pt x="104" y="208"/>
                  </a:lnTo>
                  <a:close/>
                </a:path>
              </a:pathLst>
            </a:custGeom>
            <a:noFill/>
            <a:ln w="571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550920" name="Group 102"/>
            <p:cNvGrpSpPr>
              <a:grpSpLocks noChangeAspect="1"/>
            </p:cNvGrpSpPr>
            <p:nvPr/>
          </p:nvGrpSpPr>
          <p:grpSpPr bwMode="auto">
            <a:xfrm>
              <a:off x="3928" y="1872"/>
              <a:ext cx="1016" cy="1032"/>
              <a:chOff x="3928" y="1872"/>
              <a:chExt cx="1016" cy="1032"/>
            </a:xfrm>
          </p:grpSpPr>
          <p:sp>
            <p:nvSpPr>
              <p:cNvPr id="550921" name="Oval 103"/>
              <p:cNvSpPr>
                <a:spLocks noChangeAspect="1" noChangeArrowheads="1"/>
              </p:cNvSpPr>
              <p:nvPr/>
            </p:nvSpPr>
            <p:spPr bwMode="auto">
              <a:xfrm>
                <a:off x="3928" y="2472"/>
                <a:ext cx="104" cy="96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50922" name="Oval 104"/>
              <p:cNvSpPr>
                <a:spLocks noChangeAspect="1" noChangeArrowheads="1"/>
              </p:cNvSpPr>
              <p:nvPr/>
            </p:nvSpPr>
            <p:spPr bwMode="auto">
              <a:xfrm>
                <a:off x="4216" y="2808"/>
                <a:ext cx="104" cy="96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50923" name="Oval 105"/>
              <p:cNvSpPr>
                <a:spLocks noChangeAspect="1" noChangeArrowheads="1"/>
              </p:cNvSpPr>
              <p:nvPr/>
            </p:nvSpPr>
            <p:spPr bwMode="auto">
              <a:xfrm>
                <a:off x="4840" y="2112"/>
                <a:ext cx="104" cy="96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50924" name="Oval 106"/>
              <p:cNvSpPr>
                <a:spLocks noChangeAspect="1" noChangeArrowheads="1"/>
              </p:cNvSpPr>
              <p:nvPr/>
            </p:nvSpPr>
            <p:spPr bwMode="auto">
              <a:xfrm>
                <a:off x="4648" y="2624"/>
                <a:ext cx="104" cy="96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50925" name="Oval 107"/>
              <p:cNvSpPr>
                <a:spLocks noChangeAspect="1" noChangeArrowheads="1"/>
              </p:cNvSpPr>
              <p:nvPr/>
            </p:nvSpPr>
            <p:spPr bwMode="auto">
              <a:xfrm>
                <a:off x="4504" y="1872"/>
                <a:ext cx="104" cy="96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50926" name="Oval 108"/>
              <p:cNvSpPr>
                <a:spLocks noChangeAspect="1" noChangeArrowheads="1"/>
              </p:cNvSpPr>
              <p:nvPr/>
            </p:nvSpPr>
            <p:spPr bwMode="auto">
              <a:xfrm>
                <a:off x="4024" y="2056"/>
                <a:ext cx="104" cy="96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550942" name="Group 30"/>
          <p:cNvGrpSpPr>
            <a:grpSpLocks/>
          </p:cNvGrpSpPr>
          <p:nvPr/>
        </p:nvGrpSpPr>
        <p:grpSpPr bwMode="auto">
          <a:xfrm>
            <a:off x="7273962" y="1785915"/>
            <a:ext cx="1295400" cy="990600"/>
            <a:chOff x="4468" y="1082"/>
            <a:chExt cx="816" cy="624"/>
          </a:xfrm>
        </p:grpSpPr>
        <p:sp>
          <p:nvSpPr>
            <p:cNvPr id="550936" name="Line 24"/>
            <p:cNvSpPr>
              <a:spLocks noChangeShapeType="1"/>
            </p:cNvSpPr>
            <p:nvPr/>
          </p:nvSpPr>
          <p:spPr bwMode="auto">
            <a:xfrm flipV="1">
              <a:off x="4626" y="1117"/>
              <a:ext cx="341" cy="45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941" name="Line 29"/>
            <p:cNvSpPr>
              <a:spLocks noChangeShapeType="1"/>
            </p:cNvSpPr>
            <p:nvPr/>
          </p:nvSpPr>
          <p:spPr bwMode="auto">
            <a:xfrm flipH="1">
              <a:off x="5080" y="1366"/>
              <a:ext cx="159" cy="31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940" name="Line 28"/>
            <p:cNvSpPr>
              <a:spLocks noChangeShapeType="1"/>
            </p:cNvSpPr>
            <p:nvPr/>
          </p:nvSpPr>
          <p:spPr bwMode="auto">
            <a:xfrm>
              <a:off x="4989" y="1117"/>
              <a:ext cx="250" cy="27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939" name="Line 27"/>
            <p:cNvSpPr>
              <a:spLocks noChangeShapeType="1"/>
            </p:cNvSpPr>
            <p:nvPr/>
          </p:nvSpPr>
          <p:spPr bwMode="auto">
            <a:xfrm flipH="1" flipV="1">
              <a:off x="4740" y="1684"/>
              <a:ext cx="317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937" name="Line 25"/>
            <p:cNvSpPr>
              <a:spLocks noChangeShapeType="1"/>
            </p:cNvSpPr>
            <p:nvPr/>
          </p:nvSpPr>
          <p:spPr bwMode="auto">
            <a:xfrm flipV="1">
              <a:off x="4513" y="1185"/>
              <a:ext cx="90" cy="27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930" name="Oval 103"/>
            <p:cNvSpPr>
              <a:spLocks noChangeAspect="1" noChangeArrowheads="1"/>
            </p:cNvSpPr>
            <p:nvPr/>
          </p:nvSpPr>
          <p:spPr bwMode="auto">
            <a:xfrm>
              <a:off x="4468" y="1428"/>
              <a:ext cx="80" cy="75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0931" name="Oval 104"/>
            <p:cNvSpPr>
              <a:spLocks noChangeAspect="1" noChangeArrowheads="1"/>
            </p:cNvSpPr>
            <p:nvPr/>
          </p:nvSpPr>
          <p:spPr bwMode="auto">
            <a:xfrm>
              <a:off x="4672" y="1632"/>
              <a:ext cx="80" cy="74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0932" name="Oval 105"/>
            <p:cNvSpPr>
              <a:spLocks noChangeAspect="1" noChangeArrowheads="1"/>
            </p:cNvSpPr>
            <p:nvPr/>
          </p:nvSpPr>
          <p:spPr bwMode="auto">
            <a:xfrm>
              <a:off x="5204" y="1331"/>
              <a:ext cx="80" cy="74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0933" name="Oval 106"/>
            <p:cNvSpPr>
              <a:spLocks noChangeAspect="1" noChangeArrowheads="1"/>
            </p:cNvSpPr>
            <p:nvPr/>
          </p:nvSpPr>
          <p:spPr bwMode="auto">
            <a:xfrm>
              <a:off x="5035" y="1632"/>
              <a:ext cx="80" cy="74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0934" name="Oval 107"/>
            <p:cNvSpPr>
              <a:spLocks noChangeAspect="1" noChangeArrowheads="1"/>
            </p:cNvSpPr>
            <p:nvPr/>
          </p:nvSpPr>
          <p:spPr bwMode="auto">
            <a:xfrm>
              <a:off x="4954" y="1082"/>
              <a:ext cx="81" cy="74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0935" name="Oval 108"/>
            <p:cNvSpPr>
              <a:spLocks noChangeAspect="1" noChangeArrowheads="1"/>
            </p:cNvSpPr>
            <p:nvPr/>
          </p:nvSpPr>
          <p:spPr bwMode="auto">
            <a:xfrm>
              <a:off x="4592" y="1127"/>
              <a:ext cx="80" cy="74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0938" name="Line 26"/>
            <p:cNvSpPr>
              <a:spLocks noChangeShapeType="1"/>
            </p:cNvSpPr>
            <p:nvPr/>
          </p:nvSpPr>
          <p:spPr bwMode="auto">
            <a:xfrm flipH="1" flipV="1">
              <a:off x="4513" y="1480"/>
              <a:ext cx="181" cy="20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50943" name="Group 31"/>
          <p:cNvGrpSpPr>
            <a:grpSpLocks/>
          </p:cNvGrpSpPr>
          <p:nvPr/>
        </p:nvGrpSpPr>
        <p:grpSpPr bwMode="auto">
          <a:xfrm>
            <a:off x="7192991" y="4238660"/>
            <a:ext cx="1655762" cy="1476375"/>
            <a:chOff x="4468" y="1082"/>
            <a:chExt cx="816" cy="624"/>
          </a:xfrm>
        </p:grpSpPr>
        <p:sp>
          <p:nvSpPr>
            <p:cNvPr id="550944" name="Line 32"/>
            <p:cNvSpPr>
              <a:spLocks noChangeShapeType="1"/>
            </p:cNvSpPr>
            <p:nvPr/>
          </p:nvSpPr>
          <p:spPr bwMode="auto">
            <a:xfrm flipV="1">
              <a:off x="4626" y="1117"/>
              <a:ext cx="341" cy="45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945" name="Line 33"/>
            <p:cNvSpPr>
              <a:spLocks noChangeShapeType="1"/>
            </p:cNvSpPr>
            <p:nvPr/>
          </p:nvSpPr>
          <p:spPr bwMode="auto">
            <a:xfrm flipH="1">
              <a:off x="5080" y="1366"/>
              <a:ext cx="159" cy="31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946" name="Line 34"/>
            <p:cNvSpPr>
              <a:spLocks noChangeShapeType="1"/>
            </p:cNvSpPr>
            <p:nvPr/>
          </p:nvSpPr>
          <p:spPr bwMode="auto">
            <a:xfrm>
              <a:off x="4989" y="1117"/>
              <a:ext cx="250" cy="27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947" name="Line 35"/>
            <p:cNvSpPr>
              <a:spLocks noChangeShapeType="1"/>
            </p:cNvSpPr>
            <p:nvPr/>
          </p:nvSpPr>
          <p:spPr bwMode="auto">
            <a:xfrm flipH="1" flipV="1">
              <a:off x="4740" y="1684"/>
              <a:ext cx="317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948" name="Line 36"/>
            <p:cNvSpPr>
              <a:spLocks noChangeShapeType="1"/>
            </p:cNvSpPr>
            <p:nvPr/>
          </p:nvSpPr>
          <p:spPr bwMode="auto">
            <a:xfrm flipV="1">
              <a:off x="4513" y="1185"/>
              <a:ext cx="90" cy="27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949" name="Oval 103"/>
            <p:cNvSpPr>
              <a:spLocks noChangeAspect="1" noChangeArrowheads="1"/>
            </p:cNvSpPr>
            <p:nvPr/>
          </p:nvSpPr>
          <p:spPr bwMode="auto">
            <a:xfrm>
              <a:off x="4468" y="1428"/>
              <a:ext cx="80" cy="75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0950" name="Oval 104"/>
            <p:cNvSpPr>
              <a:spLocks noChangeAspect="1" noChangeArrowheads="1"/>
            </p:cNvSpPr>
            <p:nvPr/>
          </p:nvSpPr>
          <p:spPr bwMode="auto">
            <a:xfrm>
              <a:off x="4672" y="1632"/>
              <a:ext cx="80" cy="74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0951" name="Oval 105"/>
            <p:cNvSpPr>
              <a:spLocks noChangeAspect="1" noChangeArrowheads="1"/>
            </p:cNvSpPr>
            <p:nvPr/>
          </p:nvSpPr>
          <p:spPr bwMode="auto">
            <a:xfrm>
              <a:off x="5204" y="1331"/>
              <a:ext cx="80" cy="74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0952" name="Oval 106"/>
            <p:cNvSpPr>
              <a:spLocks noChangeAspect="1" noChangeArrowheads="1"/>
            </p:cNvSpPr>
            <p:nvPr/>
          </p:nvSpPr>
          <p:spPr bwMode="auto">
            <a:xfrm>
              <a:off x="5035" y="1632"/>
              <a:ext cx="80" cy="74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0953" name="Oval 107"/>
            <p:cNvSpPr>
              <a:spLocks noChangeAspect="1" noChangeArrowheads="1"/>
            </p:cNvSpPr>
            <p:nvPr/>
          </p:nvSpPr>
          <p:spPr bwMode="auto">
            <a:xfrm>
              <a:off x="4954" y="1082"/>
              <a:ext cx="81" cy="74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0954" name="Oval 108"/>
            <p:cNvSpPr>
              <a:spLocks noChangeAspect="1" noChangeArrowheads="1"/>
            </p:cNvSpPr>
            <p:nvPr/>
          </p:nvSpPr>
          <p:spPr bwMode="auto">
            <a:xfrm>
              <a:off x="4592" y="1127"/>
              <a:ext cx="80" cy="74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0955" name="Line 43"/>
            <p:cNvSpPr>
              <a:spLocks noChangeShapeType="1"/>
            </p:cNvSpPr>
            <p:nvPr/>
          </p:nvSpPr>
          <p:spPr bwMode="auto">
            <a:xfrm flipH="1" flipV="1">
              <a:off x="4513" y="1480"/>
              <a:ext cx="181" cy="20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B6392-078D-4450-A240-BFDE83E99939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2" dur="500"/>
                                        <p:tgtEl>
                                          <p:spTgt spid="5509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0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0" grpId="0" build="p" bldLvl="2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1" name="Title 1"/>
          <p:cNvSpPr>
            <a:spLocks noGrp="1"/>
          </p:cNvSpPr>
          <p:nvPr>
            <p:ph type="title"/>
          </p:nvPr>
        </p:nvSpPr>
        <p:spPr>
          <a:xfrm>
            <a:off x="457200" y="69804"/>
            <a:ext cx="8229600" cy="1143000"/>
          </a:xfrm>
        </p:spPr>
        <p:txBody>
          <a:bodyPr/>
          <a:lstStyle/>
          <a:p>
            <a:r>
              <a:rPr lang="en-US" sz="4000" dirty="0" smtClean="0"/>
              <a:t>Energy minimization</a:t>
            </a:r>
          </a:p>
        </p:txBody>
      </p:sp>
      <p:sp>
        <p:nvSpPr>
          <p:cNvPr id="552962" name="Content Placeholder 2"/>
          <p:cNvSpPr>
            <a:spLocks noGrp="1"/>
          </p:cNvSpPr>
          <p:nvPr>
            <p:ph idx="1"/>
          </p:nvPr>
        </p:nvSpPr>
        <p:spPr>
          <a:xfrm>
            <a:off x="457200" y="1493811"/>
            <a:ext cx="8229600" cy="4525963"/>
          </a:xfrm>
        </p:spPr>
        <p:txBody>
          <a:bodyPr/>
          <a:lstStyle/>
          <a:p>
            <a:r>
              <a:rPr lang="en-US" sz="2800" dirty="0" smtClean="0"/>
              <a:t>Several algorithms have been proposed to fit deformable contours.  </a:t>
            </a:r>
          </a:p>
          <a:p>
            <a:r>
              <a:rPr lang="en-US" sz="2800" dirty="0" smtClean="0"/>
              <a:t>We’ll look at two:</a:t>
            </a:r>
            <a:endParaRPr lang="en-US" dirty="0" smtClean="0"/>
          </a:p>
          <a:p>
            <a:pPr lvl="1"/>
            <a:r>
              <a:rPr lang="en-US" sz="2400" dirty="0" smtClean="0"/>
              <a:t>Greedy search</a:t>
            </a:r>
          </a:p>
          <a:p>
            <a:pPr lvl="1"/>
            <a:r>
              <a:rPr lang="en-US" sz="2400" dirty="0" smtClean="0"/>
              <a:t>Dynamic programming (for 2d snakes)</a:t>
            </a:r>
          </a:p>
          <a:p>
            <a:pPr lvl="1"/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B6392-078D-4450-A240-BFDE83E99939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6581001"/>
            <a:ext cx="594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Slide credit: Kristen </a:t>
            </a:r>
            <a:r>
              <a:rPr lang="en-US" sz="1200" dirty="0" err="1" smtClean="0"/>
              <a:t>Grauman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2" grpId="0" build="p" bldLvl="2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09" name="Titl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r>
              <a:rPr lang="en-US" sz="4000" smtClean="0"/>
              <a:t>Energy minimization: greedy</a:t>
            </a:r>
          </a:p>
        </p:txBody>
      </p:sp>
      <p:sp>
        <p:nvSpPr>
          <p:cNvPr id="555010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5830911" cy="4525962"/>
          </a:xfrm>
        </p:spPr>
        <p:txBody>
          <a:bodyPr/>
          <a:lstStyle/>
          <a:p>
            <a:r>
              <a:rPr lang="en-US" sz="2400" dirty="0" smtClean="0"/>
              <a:t>For each point, search window around it and move to where energy function is minimal</a:t>
            </a:r>
          </a:p>
          <a:p>
            <a:pPr lvl="1"/>
            <a:r>
              <a:rPr lang="en-US" sz="2000" dirty="0" smtClean="0"/>
              <a:t>Typical window size, e.g., 5 x 5 pixels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Stop when predefined number of points have not changed in last iteration, or after max number of iterations</a:t>
            </a:r>
          </a:p>
          <a:p>
            <a:endParaRPr lang="en-US" sz="2400" dirty="0" smtClean="0"/>
          </a:p>
          <a:p>
            <a:r>
              <a:rPr lang="en-US" sz="2400" dirty="0" smtClean="0"/>
              <a:t>Note:</a:t>
            </a:r>
          </a:p>
          <a:p>
            <a:pPr lvl="1"/>
            <a:r>
              <a:rPr lang="en-US" sz="2400" dirty="0" smtClean="0"/>
              <a:t>Convergence not guaranteed</a:t>
            </a:r>
          </a:p>
          <a:p>
            <a:pPr lvl="1"/>
            <a:r>
              <a:rPr lang="en-US" sz="2400" dirty="0" smtClean="0"/>
              <a:t>Need decent initialization</a:t>
            </a:r>
          </a:p>
          <a:p>
            <a:endParaRPr lang="en-US" sz="2000" dirty="0" smtClean="0"/>
          </a:p>
          <a:p>
            <a:endParaRPr lang="en-US" dirty="0" smtClean="0"/>
          </a:p>
        </p:txBody>
      </p:sp>
      <p:grpSp>
        <p:nvGrpSpPr>
          <p:cNvPr id="555068" name="Group 60"/>
          <p:cNvGrpSpPr>
            <a:grpSpLocks noChangeAspect="1"/>
          </p:cNvGrpSpPr>
          <p:nvPr/>
        </p:nvGrpSpPr>
        <p:grpSpPr bwMode="auto">
          <a:xfrm>
            <a:off x="6372225" y="1412875"/>
            <a:ext cx="2266950" cy="1989138"/>
            <a:chOff x="3968" y="1457"/>
            <a:chExt cx="1792" cy="1572"/>
          </a:xfrm>
        </p:grpSpPr>
        <p:grpSp>
          <p:nvGrpSpPr>
            <p:cNvPr id="555013" name="Group 2"/>
            <p:cNvGrpSpPr>
              <a:grpSpLocks noChangeAspect="1"/>
            </p:cNvGrpSpPr>
            <p:nvPr/>
          </p:nvGrpSpPr>
          <p:grpSpPr bwMode="auto">
            <a:xfrm>
              <a:off x="3968" y="1457"/>
              <a:ext cx="1792" cy="1572"/>
              <a:chOff x="3240" y="1571"/>
              <a:chExt cx="1792" cy="1572"/>
            </a:xfrm>
          </p:grpSpPr>
          <p:graphicFrame>
            <p:nvGraphicFramePr>
              <p:cNvPr id="555014" name="Object 9"/>
              <p:cNvGraphicFramePr>
                <a:graphicFrameLocks noChangeAspect="1"/>
              </p:cNvGraphicFramePr>
              <p:nvPr/>
            </p:nvGraphicFramePr>
            <p:xfrm>
              <a:off x="3240" y="1571"/>
              <a:ext cx="1792" cy="157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55055" name="Image" r:id="rId4" imgW="1143260" imgH="1003529" progId="">
                      <p:embed/>
                    </p:oleObj>
                  </mc:Choice>
                  <mc:Fallback>
                    <p:oleObj name="Image" r:id="rId4" imgW="1143260" imgH="1003529" progId="">
                      <p:embed/>
                      <p:pic>
                        <p:nvPicPr>
                          <p:cNvPr id="0" name="Picture 2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40" y="1571"/>
                            <a:ext cx="1792" cy="157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folHlink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555015" name="Group 4"/>
              <p:cNvGrpSpPr>
                <a:grpSpLocks noChangeAspect="1"/>
              </p:cNvGrpSpPr>
              <p:nvPr/>
            </p:nvGrpSpPr>
            <p:grpSpPr bwMode="auto">
              <a:xfrm>
                <a:off x="3824" y="1880"/>
                <a:ext cx="1016" cy="1120"/>
                <a:chOff x="3824" y="1784"/>
                <a:chExt cx="1112" cy="1216"/>
              </a:xfrm>
            </p:grpSpPr>
            <p:sp>
              <p:nvSpPr>
                <p:cNvPr id="555016" name="Freeform 5"/>
                <p:cNvSpPr>
                  <a:spLocks noChangeAspect="1"/>
                </p:cNvSpPr>
                <p:nvPr/>
              </p:nvSpPr>
              <p:spPr bwMode="auto">
                <a:xfrm>
                  <a:off x="3880" y="1816"/>
                  <a:ext cx="1025" cy="1145"/>
                </a:xfrm>
                <a:custGeom>
                  <a:avLst/>
                  <a:gdLst>
                    <a:gd name="T0" fmla="*/ 0 w 1232"/>
                    <a:gd name="T1" fmla="*/ 961 h 1040"/>
                    <a:gd name="T2" fmla="*/ 138 w 1232"/>
                    <a:gd name="T3" fmla="*/ 129 h 1040"/>
                    <a:gd name="T4" fmla="*/ 443 w 1232"/>
                    <a:gd name="T5" fmla="*/ 0 h 1040"/>
                    <a:gd name="T6" fmla="*/ 710 w 1232"/>
                    <a:gd name="T7" fmla="*/ 448 h 1040"/>
                    <a:gd name="T8" fmla="*/ 641 w 1232"/>
                    <a:gd name="T9" fmla="*/ 1142 h 1040"/>
                    <a:gd name="T10" fmla="*/ 276 w 1232"/>
                    <a:gd name="T11" fmla="*/ 1388 h 1040"/>
                    <a:gd name="T12" fmla="*/ 0 w 1232"/>
                    <a:gd name="T13" fmla="*/ 961 h 104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32"/>
                    <a:gd name="T22" fmla="*/ 0 h 1040"/>
                    <a:gd name="T23" fmla="*/ 1232 w 1232"/>
                    <a:gd name="T24" fmla="*/ 1040 h 104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32" h="1040">
                      <a:moveTo>
                        <a:pt x="0" y="720"/>
                      </a:moveTo>
                      <a:lnTo>
                        <a:pt x="240" y="96"/>
                      </a:lnTo>
                      <a:lnTo>
                        <a:pt x="768" y="0"/>
                      </a:lnTo>
                      <a:lnTo>
                        <a:pt x="1232" y="336"/>
                      </a:lnTo>
                      <a:lnTo>
                        <a:pt x="1112" y="856"/>
                      </a:lnTo>
                      <a:lnTo>
                        <a:pt x="480" y="1040"/>
                      </a:lnTo>
                      <a:lnTo>
                        <a:pt x="0" y="720"/>
                      </a:lnTo>
                      <a:close/>
                    </a:path>
                  </a:pathLst>
                </a:custGeom>
                <a:noFill/>
                <a:ln w="38100" cap="rnd">
                  <a:solidFill>
                    <a:schemeClr val="accent2"/>
                  </a:solidFill>
                  <a:prstDash val="sysDot"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555017" name="Group 6"/>
                <p:cNvGrpSpPr>
                  <a:grpSpLocks noChangeAspect="1"/>
                </p:cNvGrpSpPr>
                <p:nvPr/>
              </p:nvGrpSpPr>
              <p:grpSpPr bwMode="auto">
                <a:xfrm>
                  <a:off x="3824" y="1784"/>
                  <a:ext cx="1112" cy="1216"/>
                  <a:chOff x="3824" y="1784"/>
                  <a:chExt cx="1112" cy="1216"/>
                </a:xfrm>
              </p:grpSpPr>
              <p:sp>
                <p:nvSpPr>
                  <p:cNvPr id="555018" name="Oval 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24" y="2536"/>
                    <a:ext cx="104" cy="96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555019" name="Oval 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56" y="2904"/>
                    <a:ext cx="104" cy="96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555020" name="Oval 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728" y="2704"/>
                    <a:ext cx="104" cy="96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555021" name="Oval 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32" y="2144"/>
                    <a:ext cx="104" cy="96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555022" name="Oval 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56" y="1784"/>
                    <a:ext cx="104" cy="96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555023" name="Oval 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40" y="1872"/>
                    <a:ext cx="104" cy="96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5" name="Group 13"/>
            <p:cNvGrpSpPr>
              <a:grpSpLocks noChangeAspect="1"/>
            </p:cNvGrpSpPr>
            <p:nvPr/>
          </p:nvGrpSpPr>
          <p:grpSpPr bwMode="auto">
            <a:xfrm>
              <a:off x="4448" y="1662"/>
              <a:ext cx="1232" cy="1328"/>
              <a:chOff x="3720" y="1776"/>
              <a:chExt cx="1232" cy="1328"/>
            </a:xfrm>
          </p:grpSpPr>
          <p:grpSp>
            <p:nvGrpSpPr>
              <p:cNvPr id="555025" name="Group 14"/>
              <p:cNvGrpSpPr>
                <a:grpSpLocks noChangeAspect="1"/>
              </p:cNvGrpSpPr>
              <p:nvPr/>
            </p:nvGrpSpPr>
            <p:grpSpPr bwMode="auto">
              <a:xfrm>
                <a:off x="3920" y="1856"/>
                <a:ext cx="312" cy="296"/>
                <a:chOff x="2560" y="1616"/>
                <a:chExt cx="312" cy="296"/>
              </a:xfrm>
            </p:grpSpPr>
            <p:sp>
              <p:nvSpPr>
                <p:cNvPr id="555026" name="Rectangle 15"/>
                <p:cNvSpPr>
                  <a:spLocks noChangeAspect="1" noChangeArrowheads="1"/>
                </p:cNvSpPr>
                <p:nvPr/>
              </p:nvSpPr>
              <p:spPr bwMode="auto">
                <a:xfrm>
                  <a:off x="2560" y="1616"/>
                  <a:ext cx="312" cy="296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55027" name="Line 16"/>
                <p:cNvSpPr>
                  <a:spLocks noChangeAspect="1" noChangeShapeType="1"/>
                </p:cNvSpPr>
                <p:nvPr/>
              </p:nvSpPr>
              <p:spPr bwMode="auto">
                <a:xfrm>
                  <a:off x="2664" y="1616"/>
                  <a:ext cx="0" cy="296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28" name="Line 17"/>
                <p:cNvSpPr>
                  <a:spLocks noChangeAspect="1" noChangeShapeType="1"/>
                </p:cNvSpPr>
                <p:nvPr/>
              </p:nvSpPr>
              <p:spPr bwMode="auto">
                <a:xfrm>
                  <a:off x="2768" y="1616"/>
                  <a:ext cx="0" cy="296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29" name="Line 18"/>
                <p:cNvSpPr>
                  <a:spLocks noChangeAspect="1" noChangeShapeType="1"/>
                </p:cNvSpPr>
                <p:nvPr/>
              </p:nvSpPr>
              <p:spPr bwMode="auto">
                <a:xfrm>
                  <a:off x="2568" y="1712"/>
                  <a:ext cx="304" cy="0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30" name="Line 19"/>
                <p:cNvSpPr>
                  <a:spLocks noChangeAspect="1" noChangeShapeType="1"/>
                </p:cNvSpPr>
                <p:nvPr/>
              </p:nvSpPr>
              <p:spPr bwMode="auto">
                <a:xfrm>
                  <a:off x="2560" y="1808"/>
                  <a:ext cx="304" cy="0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55031" name="Group 20"/>
              <p:cNvGrpSpPr>
                <a:grpSpLocks noChangeAspect="1"/>
              </p:cNvGrpSpPr>
              <p:nvPr/>
            </p:nvGrpSpPr>
            <p:grpSpPr bwMode="auto">
              <a:xfrm>
                <a:off x="4296" y="1776"/>
                <a:ext cx="312" cy="296"/>
                <a:chOff x="2560" y="1616"/>
                <a:chExt cx="312" cy="296"/>
              </a:xfrm>
            </p:grpSpPr>
            <p:sp>
              <p:nvSpPr>
                <p:cNvPr id="555032" name="Rectangle 21"/>
                <p:cNvSpPr>
                  <a:spLocks noChangeAspect="1" noChangeArrowheads="1"/>
                </p:cNvSpPr>
                <p:nvPr/>
              </p:nvSpPr>
              <p:spPr bwMode="auto">
                <a:xfrm>
                  <a:off x="2560" y="1616"/>
                  <a:ext cx="312" cy="296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55033" name="Line 22"/>
                <p:cNvSpPr>
                  <a:spLocks noChangeAspect="1" noChangeShapeType="1"/>
                </p:cNvSpPr>
                <p:nvPr/>
              </p:nvSpPr>
              <p:spPr bwMode="auto">
                <a:xfrm>
                  <a:off x="2664" y="1616"/>
                  <a:ext cx="0" cy="296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34" name="Line 23"/>
                <p:cNvSpPr>
                  <a:spLocks noChangeAspect="1" noChangeShapeType="1"/>
                </p:cNvSpPr>
                <p:nvPr/>
              </p:nvSpPr>
              <p:spPr bwMode="auto">
                <a:xfrm>
                  <a:off x="2768" y="1616"/>
                  <a:ext cx="0" cy="296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35" name="Line 24"/>
                <p:cNvSpPr>
                  <a:spLocks noChangeAspect="1" noChangeShapeType="1"/>
                </p:cNvSpPr>
                <p:nvPr/>
              </p:nvSpPr>
              <p:spPr bwMode="auto">
                <a:xfrm>
                  <a:off x="2568" y="1712"/>
                  <a:ext cx="304" cy="0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36" name="Line 25"/>
                <p:cNvSpPr>
                  <a:spLocks noChangeAspect="1" noChangeShapeType="1"/>
                </p:cNvSpPr>
                <p:nvPr/>
              </p:nvSpPr>
              <p:spPr bwMode="auto">
                <a:xfrm>
                  <a:off x="2560" y="1808"/>
                  <a:ext cx="304" cy="0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55037" name="Group 26"/>
              <p:cNvGrpSpPr>
                <a:grpSpLocks noChangeAspect="1"/>
              </p:cNvGrpSpPr>
              <p:nvPr/>
            </p:nvGrpSpPr>
            <p:grpSpPr bwMode="auto">
              <a:xfrm>
                <a:off x="4112" y="2808"/>
                <a:ext cx="312" cy="296"/>
                <a:chOff x="2560" y="1616"/>
                <a:chExt cx="312" cy="296"/>
              </a:xfrm>
            </p:grpSpPr>
            <p:sp>
              <p:nvSpPr>
                <p:cNvPr id="555038" name="Rectangle 27"/>
                <p:cNvSpPr>
                  <a:spLocks noChangeAspect="1" noChangeArrowheads="1"/>
                </p:cNvSpPr>
                <p:nvPr/>
              </p:nvSpPr>
              <p:spPr bwMode="auto">
                <a:xfrm>
                  <a:off x="2560" y="1616"/>
                  <a:ext cx="312" cy="296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55039" name="Line 28"/>
                <p:cNvSpPr>
                  <a:spLocks noChangeAspect="1" noChangeShapeType="1"/>
                </p:cNvSpPr>
                <p:nvPr/>
              </p:nvSpPr>
              <p:spPr bwMode="auto">
                <a:xfrm>
                  <a:off x="2664" y="1616"/>
                  <a:ext cx="0" cy="296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40" name="Line 29"/>
                <p:cNvSpPr>
                  <a:spLocks noChangeAspect="1" noChangeShapeType="1"/>
                </p:cNvSpPr>
                <p:nvPr/>
              </p:nvSpPr>
              <p:spPr bwMode="auto">
                <a:xfrm>
                  <a:off x="2768" y="1616"/>
                  <a:ext cx="0" cy="296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41" name="Line 30"/>
                <p:cNvSpPr>
                  <a:spLocks noChangeAspect="1" noChangeShapeType="1"/>
                </p:cNvSpPr>
                <p:nvPr/>
              </p:nvSpPr>
              <p:spPr bwMode="auto">
                <a:xfrm>
                  <a:off x="2568" y="1712"/>
                  <a:ext cx="304" cy="0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42" name="Line 31"/>
                <p:cNvSpPr>
                  <a:spLocks noChangeAspect="1" noChangeShapeType="1"/>
                </p:cNvSpPr>
                <p:nvPr/>
              </p:nvSpPr>
              <p:spPr bwMode="auto">
                <a:xfrm>
                  <a:off x="2560" y="1808"/>
                  <a:ext cx="304" cy="0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55043" name="Group 32"/>
              <p:cNvGrpSpPr>
                <a:grpSpLocks noChangeAspect="1"/>
              </p:cNvGrpSpPr>
              <p:nvPr/>
            </p:nvGrpSpPr>
            <p:grpSpPr bwMode="auto">
              <a:xfrm>
                <a:off x="4544" y="2624"/>
                <a:ext cx="312" cy="296"/>
                <a:chOff x="2560" y="1616"/>
                <a:chExt cx="312" cy="296"/>
              </a:xfrm>
            </p:grpSpPr>
            <p:sp>
              <p:nvSpPr>
                <p:cNvPr id="555044" name="Rectangle 33"/>
                <p:cNvSpPr>
                  <a:spLocks noChangeAspect="1" noChangeArrowheads="1"/>
                </p:cNvSpPr>
                <p:nvPr/>
              </p:nvSpPr>
              <p:spPr bwMode="auto">
                <a:xfrm>
                  <a:off x="2560" y="1616"/>
                  <a:ext cx="312" cy="296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55045" name="Line 34"/>
                <p:cNvSpPr>
                  <a:spLocks noChangeAspect="1" noChangeShapeType="1"/>
                </p:cNvSpPr>
                <p:nvPr/>
              </p:nvSpPr>
              <p:spPr bwMode="auto">
                <a:xfrm>
                  <a:off x="2664" y="1616"/>
                  <a:ext cx="0" cy="296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46" name="Line 35"/>
                <p:cNvSpPr>
                  <a:spLocks noChangeAspect="1" noChangeShapeType="1"/>
                </p:cNvSpPr>
                <p:nvPr/>
              </p:nvSpPr>
              <p:spPr bwMode="auto">
                <a:xfrm>
                  <a:off x="2768" y="1616"/>
                  <a:ext cx="0" cy="296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47" name="Line 36"/>
                <p:cNvSpPr>
                  <a:spLocks noChangeAspect="1" noChangeShapeType="1"/>
                </p:cNvSpPr>
                <p:nvPr/>
              </p:nvSpPr>
              <p:spPr bwMode="auto">
                <a:xfrm>
                  <a:off x="2568" y="1712"/>
                  <a:ext cx="304" cy="0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48" name="Line 37"/>
                <p:cNvSpPr>
                  <a:spLocks noChangeAspect="1" noChangeShapeType="1"/>
                </p:cNvSpPr>
                <p:nvPr/>
              </p:nvSpPr>
              <p:spPr bwMode="auto">
                <a:xfrm>
                  <a:off x="2560" y="1808"/>
                  <a:ext cx="304" cy="0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55049" name="Group 38"/>
              <p:cNvGrpSpPr>
                <a:grpSpLocks noChangeAspect="1"/>
              </p:cNvGrpSpPr>
              <p:nvPr/>
            </p:nvGrpSpPr>
            <p:grpSpPr bwMode="auto">
              <a:xfrm>
                <a:off x="4640" y="2112"/>
                <a:ext cx="312" cy="296"/>
                <a:chOff x="2560" y="1616"/>
                <a:chExt cx="312" cy="296"/>
              </a:xfrm>
            </p:grpSpPr>
            <p:sp>
              <p:nvSpPr>
                <p:cNvPr id="555050" name="Rectangle 39"/>
                <p:cNvSpPr>
                  <a:spLocks noChangeAspect="1" noChangeArrowheads="1"/>
                </p:cNvSpPr>
                <p:nvPr/>
              </p:nvSpPr>
              <p:spPr bwMode="auto">
                <a:xfrm>
                  <a:off x="2560" y="1616"/>
                  <a:ext cx="312" cy="296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55051" name="Line 40"/>
                <p:cNvSpPr>
                  <a:spLocks noChangeAspect="1" noChangeShapeType="1"/>
                </p:cNvSpPr>
                <p:nvPr/>
              </p:nvSpPr>
              <p:spPr bwMode="auto">
                <a:xfrm>
                  <a:off x="2664" y="1616"/>
                  <a:ext cx="0" cy="296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52" name="Line 41"/>
                <p:cNvSpPr>
                  <a:spLocks noChangeAspect="1" noChangeShapeType="1"/>
                </p:cNvSpPr>
                <p:nvPr/>
              </p:nvSpPr>
              <p:spPr bwMode="auto">
                <a:xfrm>
                  <a:off x="2768" y="1616"/>
                  <a:ext cx="0" cy="296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53" name="Line 42"/>
                <p:cNvSpPr>
                  <a:spLocks noChangeAspect="1" noChangeShapeType="1"/>
                </p:cNvSpPr>
                <p:nvPr/>
              </p:nvSpPr>
              <p:spPr bwMode="auto">
                <a:xfrm>
                  <a:off x="2568" y="1712"/>
                  <a:ext cx="304" cy="0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54" name="Line 43"/>
                <p:cNvSpPr>
                  <a:spLocks noChangeAspect="1" noChangeShapeType="1"/>
                </p:cNvSpPr>
                <p:nvPr/>
              </p:nvSpPr>
              <p:spPr bwMode="auto">
                <a:xfrm>
                  <a:off x="2560" y="1808"/>
                  <a:ext cx="304" cy="0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55055" name="Group 44"/>
              <p:cNvGrpSpPr>
                <a:grpSpLocks noChangeAspect="1"/>
              </p:cNvGrpSpPr>
              <p:nvPr/>
            </p:nvGrpSpPr>
            <p:grpSpPr bwMode="auto">
              <a:xfrm>
                <a:off x="3720" y="2472"/>
                <a:ext cx="312" cy="296"/>
                <a:chOff x="2560" y="1616"/>
                <a:chExt cx="312" cy="296"/>
              </a:xfrm>
            </p:grpSpPr>
            <p:sp>
              <p:nvSpPr>
                <p:cNvPr id="555056" name="Rectangle 45"/>
                <p:cNvSpPr>
                  <a:spLocks noChangeAspect="1" noChangeArrowheads="1"/>
                </p:cNvSpPr>
                <p:nvPr/>
              </p:nvSpPr>
              <p:spPr bwMode="auto">
                <a:xfrm>
                  <a:off x="2560" y="1616"/>
                  <a:ext cx="312" cy="296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55057" name="Line 46"/>
                <p:cNvSpPr>
                  <a:spLocks noChangeAspect="1" noChangeShapeType="1"/>
                </p:cNvSpPr>
                <p:nvPr/>
              </p:nvSpPr>
              <p:spPr bwMode="auto">
                <a:xfrm>
                  <a:off x="2664" y="1616"/>
                  <a:ext cx="0" cy="296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58" name="Line 47"/>
                <p:cNvSpPr>
                  <a:spLocks noChangeAspect="1" noChangeShapeType="1"/>
                </p:cNvSpPr>
                <p:nvPr/>
              </p:nvSpPr>
              <p:spPr bwMode="auto">
                <a:xfrm>
                  <a:off x="2768" y="1616"/>
                  <a:ext cx="0" cy="296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59" name="Line 48"/>
                <p:cNvSpPr>
                  <a:spLocks noChangeAspect="1" noChangeShapeType="1"/>
                </p:cNvSpPr>
                <p:nvPr/>
              </p:nvSpPr>
              <p:spPr bwMode="auto">
                <a:xfrm>
                  <a:off x="2568" y="1712"/>
                  <a:ext cx="304" cy="0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60" name="Line 49"/>
                <p:cNvSpPr>
                  <a:spLocks noChangeAspect="1" noChangeShapeType="1"/>
                </p:cNvSpPr>
                <p:nvPr/>
              </p:nvSpPr>
              <p:spPr bwMode="auto">
                <a:xfrm>
                  <a:off x="2560" y="1808"/>
                  <a:ext cx="304" cy="0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53" name="TextBox 52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54" name="Slide Number Placeholder 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B6392-078D-4450-A240-BFDE83E99939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0" grpId="0" build="p" bldLvl="2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1" name="Title 1"/>
          <p:cNvSpPr>
            <a:spLocks noGrp="1"/>
          </p:cNvSpPr>
          <p:nvPr>
            <p:ph type="title"/>
          </p:nvPr>
        </p:nvSpPr>
        <p:spPr>
          <a:xfrm>
            <a:off x="457200" y="69804"/>
            <a:ext cx="8229600" cy="1143000"/>
          </a:xfrm>
        </p:spPr>
        <p:txBody>
          <a:bodyPr/>
          <a:lstStyle/>
          <a:p>
            <a:r>
              <a:rPr lang="en-US" sz="4000" dirty="0" smtClean="0"/>
              <a:t>Energy minimization</a:t>
            </a:r>
          </a:p>
        </p:txBody>
      </p:sp>
      <p:sp>
        <p:nvSpPr>
          <p:cNvPr id="552962" name="Content Placeholder 2"/>
          <p:cNvSpPr>
            <a:spLocks noGrp="1"/>
          </p:cNvSpPr>
          <p:nvPr>
            <p:ph idx="1"/>
          </p:nvPr>
        </p:nvSpPr>
        <p:spPr>
          <a:xfrm>
            <a:off x="457200" y="1493811"/>
            <a:ext cx="8229600" cy="4525963"/>
          </a:xfrm>
        </p:spPr>
        <p:txBody>
          <a:bodyPr/>
          <a:lstStyle/>
          <a:p>
            <a:r>
              <a:rPr lang="en-US" sz="2800" dirty="0" smtClean="0"/>
              <a:t>Several algorithms have been proposed to fit deformable contours.  </a:t>
            </a:r>
          </a:p>
          <a:p>
            <a:r>
              <a:rPr lang="en-US" sz="2800" dirty="0" smtClean="0"/>
              <a:t>We’ll look at two:</a:t>
            </a:r>
            <a:endParaRPr lang="en-US" dirty="0" smtClean="0"/>
          </a:p>
          <a:p>
            <a:pPr lvl="1"/>
            <a:r>
              <a:rPr lang="en-US" sz="2400" dirty="0" smtClean="0"/>
              <a:t>Greedy search</a:t>
            </a:r>
          </a:p>
          <a:p>
            <a:pPr lvl="1"/>
            <a:r>
              <a:rPr lang="en-US" sz="2400" dirty="0" smtClean="0"/>
              <a:t>Dynamic programming (for 2d snakes)</a:t>
            </a:r>
          </a:p>
          <a:p>
            <a:pPr lvl="1"/>
            <a:endParaRPr lang="en-US" sz="2400" dirty="0" smtClean="0"/>
          </a:p>
        </p:txBody>
      </p:sp>
      <p:sp>
        <p:nvSpPr>
          <p:cNvPr id="4" name="Rectangle 3"/>
          <p:cNvSpPr/>
          <p:nvPr/>
        </p:nvSpPr>
        <p:spPr bwMode="auto">
          <a:xfrm>
            <a:off x="811161" y="3355974"/>
            <a:ext cx="6462801" cy="58420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B6392-078D-4450-A240-BFDE83E99939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581001"/>
            <a:ext cx="594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Slide credit: Kristen </a:t>
            </a:r>
            <a:r>
              <a:rPr lang="en-US" sz="1200" dirty="0" err="1" smtClean="0"/>
              <a:t>Grauman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8" name="Group 2"/>
          <p:cNvGrpSpPr>
            <a:grpSpLocks/>
          </p:cNvGrpSpPr>
          <p:nvPr/>
        </p:nvGrpSpPr>
        <p:grpSpPr bwMode="auto">
          <a:xfrm>
            <a:off x="4940300" y="1541463"/>
            <a:ext cx="2844800" cy="2495550"/>
            <a:chOff x="3240" y="1571"/>
            <a:chExt cx="1792" cy="1572"/>
          </a:xfrm>
        </p:grpSpPr>
        <p:graphicFrame>
          <p:nvGraphicFramePr>
            <p:cNvPr id="43017" name="Object 9"/>
            <p:cNvGraphicFramePr>
              <a:graphicFrameLocks noChangeAspect="1"/>
            </p:cNvGraphicFramePr>
            <p:nvPr/>
          </p:nvGraphicFramePr>
          <p:xfrm>
            <a:off x="3240" y="1571"/>
            <a:ext cx="1792" cy="15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386" name="Image" r:id="rId4" imgW="1143260" imgH="1003529" progId="">
                    <p:embed/>
                  </p:oleObj>
                </mc:Choice>
                <mc:Fallback>
                  <p:oleObj name="Image" r:id="rId4" imgW="1143260" imgH="1003529" progId="">
                    <p:embed/>
                    <p:pic>
                      <p:nvPicPr>
                        <p:cNvPr id="0" name="Picture 2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40" y="1571"/>
                          <a:ext cx="1792" cy="15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3082" name="Group 4"/>
            <p:cNvGrpSpPr>
              <a:grpSpLocks/>
            </p:cNvGrpSpPr>
            <p:nvPr/>
          </p:nvGrpSpPr>
          <p:grpSpPr bwMode="auto">
            <a:xfrm>
              <a:off x="3824" y="1880"/>
              <a:ext cx="1016" cy="1120"/>
              <a:chOff x="3824" y="1784"/>
              <a:chExt cx="1112" cy="1216"/>
            </a:xfrm>
          </p:grpSpPr>
          <p:sp>
            <p:nvSpPr>
              <p:cNvPr id="43083" name="Freeform 5"/>
              <p:cNvSpPr>
                <a:spLocks/>
              </p:cNvSpPr>
              <p:nvPr/>
            </p:nvSpPr>
            <p:spPr bwMode="auto">
              <a:xfrm>
                <a:off x="3880" y="1816"/>
                <a:ext cx="1025" cy="1145"/>
              </a:xfrm>
              <a:custGeom>
                <a:avLst/>
                <a:gdLst>
                  <a:gd name="T0" fmla="*/ 0 w 1232"/>
                  <a:gd name="T1" fmla="*/ 961 h 1040"/>
                  <a:gd name="T2" fmla="*/ 138 w 1232"/>
                  <a:gd name="T3" fmla="*/ 129 h 1040"/>
                  <a:gd name="T4" fmla="*/ 443 w 1232"/>
                  <a:gd name="T5" fmla="*/ 0 h 1040"/>
                  <a:gd name="T6" fmla="*/ 710 w 1232"/>
                  <a:gd name="T7" fmla="*/ 448 h 1040"/>
                  <a:gd name="T8" fmla="*/ 641 w 1232"/>
                  <a:gd name="T9" fmla="*/ 1142 h 1040"/>
                  <a:gd name="T10" fmla="*/ 276 w 1232"/>
                  <a:gd name="T11" fmla="*/ 1388 h 1040"/>
                  <a:gd name="T12" fmla="*/ 0 w 1232"/>
                  <a:gd name="T13" fmla="*/ 961 h 10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32"/>
                  <a:gd name="T22" fmla="*/ 0 h 1040"/>
                  <a:gd name="T23" fmla="*/ 1232 w 1232"/>
                  <a:gd name="T24" fmla="*/ 1040 h 104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32" h="1040">
                    <a:moveTo>
                      <a:pt x="0" y="720"/>
                    </a:moveTo>
                    <a:lnTo>
                      <a:pt x="240" y="96"/>
                    </a:lnTo>
                    <a:lnTo>
                      <a:pt x="768" y="0"/>
                    </a:lnTo>
                    <a:lnTo>
                      <a:pt x="1232" y="336"/>
                    </a:lnTo>
                    <a:lnTo>
                      <a:pt x="1112" y="856"/>
                    </a:lnTo>
                    <a:lnTo>
                      <a:pt x="480" y="1040"/>
                    </a:lnTo>
                    <a:lnTo>
                      <a:pt x="0" y="720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3084" name="Group 6"/>
              <p:cNvGrpSpPr>
                <a:grpSpLocks/>
              </p:cNvGrpSpPr>
              <p:nvPr/>
            </p:nvGrpSpPr>
            <p:grpSpPr bwMode="auto">
              <a:xfrm>
                <a:off x="3824" y="1784"/>
                <a:ext cx="1112" cy="1216"/>
                <a:chOff x="3824" y="1784"/>
                <a:chExt cx="1112" cy="1216"/>
              </a:xfrm>
            </p:grpSpPr>
            <p:sp>
              <p:nvSpPr>
                <p:cNvPr id="43085" name="Oval 7"/>
                <p:cNvSpPr>
                  <a:spLocks noChangeArrowheads="1"/>
                </p:cNvSpPr>
                <p:nvPr/>
              </p:nvSpPr>
              <p:spPr bwMode="auto">
                <a:xfrm>
                  <a:off x="3824" y="2536"/>
                  <a:ext cx="104" cy="96"/>
                </a:xfrm>
                <a:prstGeom prst="ellipse">
                  <a:avLst/>
                </a:prstGeom>
                <a:solidFill>
                  <a:schemeClr val="hlink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086" name="Oval 8"/>
                <p:cNvSpPr>
                  <a:spLocks noChangeArrowheads="1"/>
                </p:cNvSpPr>
                <p:nvPr/>
              </p:nvSpPr>
              <p:spPr bwMode="auto">
                <a:xfrm>
                  <a:off x="4256" y="2904"/>
                  <a:ext cx="104" cy="96"/>
                </a:xfrm>
                <a:prstGeom prst="ellipse">
                  <a:avLst/>
                </a:prstGeom>
                <a:solidFill>
                  <a:schemeClr val="hlink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087" name="Oval 9"/>
                <p:cNvSpPr>
                  <a:spLocks noChangeArrowheads="1"/>
                </p:cNvSpPr>
                <p:nvPr/>
              </p:nvSpPr>
              <p:spPr bwMode="auto">
                <a:xfrm>
                  <a:off x="4728" y="2704"/>
                  <a:ext cx="104" cy="96"/>
                </a:xfrm>
                <a:prstGeom prst="ellipse">
                  <a:avLst/>
                </a:prstGeom>
                <a:solidFill>
                  <a:schemeClr val="hlink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088" name="Oval 10"/>
                <p:cNvSpPr>
                  <a:spLocks noChangeArrowheads="1"/>
                </p:cNvSpPr>
                <p:nvPr/>
              </p:nvSpPr>
              <p:spPr bwMode="auto">
                <a:xfrm>
                  <a:off x="4832" y="2144"/>
                  <a:ext cx="104" cy="96"/>
                </a:xfrm>
                <a:prstGeom prst="ellipse">
                  <a:avLst/>
                </a:prstGeom>
                <a:solidFill>
                  <a:schemeClr val="hlink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089" name="Oval 11"/>
                <p:cNvSpPr>
                  <a:spLocks noChangeArrowheads="1"/>
                </p:cNvSpPr>
                <p:nvPr/>
              </p:nvSpPr>
              <p:spPr bwMode="auto">
                <a:xfrm>
                  <a:off x="4456" y="1784"/>
                  <a:ext cx="104" cy="96"/>
                </a:xfrm>
                <a:prstGeom prst="ellipse">
                  <a:avLst/>
                </a:prstGeom>
                <a:solidFill>
                  <a:schemeClr val="hlink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090" name="Oval 12"/>
                <p:cNvSpPr>
                  <a:spLocks noChangeArrowheads="1"/>
                </p:cNvSpPr>
                <p:nvPr/>
              </p:nvSpPr>
              <p:spPr bwMode="auto">
                <a:xfrm>
                  <a:off x="4040" y="1872"/>
                  <a:ext cx="104" cy="96"/>
                </a:xfrm>
                <a:prstGeom prst="ellipse">
                  <a:avLst/>
                </a:prstGeom>
                <a:solidFill>
                  <a:schemeClr val="hlink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5702300" y="1866900"/>
            <a:ext cx="1955800" cy="2108200"/>
            <a:chOff x="3720" y="1776"/>
            <a:chExt cx="1232" cy="1328"/>
          </a:xfrm>
        </p:grpSpPr>
        <p:grpSp>
          <p:nvGrpSpPr>
            <p:cNvPr id="43046" name="Group 14"/>
            <p:cNvGrpSpPr>
              <a:grpSpLocks/>
            </p:cNvGrpSpPr>
            <p:nvPr/>
          </p:nvGrpSpPr>
          <p:grpSpPr bwMode="auto">
            <a:xfrm>
              <a:off x="3920" y="1856"/>
              <a:ext cx="312" cy="296"/>
              <a:chOff x="2560" y="1616"/>
              <a:chExt cx="312" cy="296"/>
            </a:xfrm>
          </p:grpSpPr>
          <p:sp>
            <p:nvSpPr>
              <p:cNvPr id="43077" name="Rectangle 15"/>
              <p:cNvSpPr>
                <a:spLocks noChangeArrowheads="1"/>
              </p:cNvSpPr>
              <p:nvPr/>
            </p:nvSpPr>
            <p:spPr bwMode="auto">
              <a:xfrm>
                <a:off x="2560" y="1616"/>
                <a:ext cx="312" cy="296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078" name="Line 16"/>
              <p:cNvSpPr>
                <a:spLocks noChangeShapeType="1"/>
              </p:cNvSpPr>
              <p:nvPr/>
            </p:nvSpPr>
            <p:spPr bwMode="auto">
              <a:xfrm>
                <a:off x="2664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79" name="Line 17"/>
              <p:cNvSpPr>
                <a:spLocks noChangeShapeType="1"/>
              </p:cNvSpPr>
              <p:nvPr/>
            </p:nvSpPr>
            <p:spPr bwMode="auto">
              <a:xfrm>
                <a:off x="2768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80" name="Line 18"/>
              <p:cNvSpPr>
                <a:spLocks noChangeShapeType="1"/>
              </p:cNvSpPr>
              <p:nvPr/>
            </p:nvSpPr>
            <p:spPr bwMode="auto">
              <a:xfrm>
                <a:off x="2568" y="1712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81" name="Line 19"/>
              <p:cNvSpPr>
                <a:spLocks noChangeShapeType="1"/>
              </p:cNvSpPr>
              <p:nvPr/>
            </p:nvSpPr>
            <p:spPr bwMode="auto">
              <a:xfrm>
                <a:off x="2560" y="1808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3047" name="Group 20"/>
            <p:cNvGrpSpPr>
              <a:grpSpLocks/>
            </p:cNvGrpSpPr>
            <p:nvPr/>
          </p:nvGrpSpPr>
          <p:grpSpPr bwMode="auto">
            <a:xfrm>
              <a:off x="4296" y="1776"/>
              <a:ext cx="312" cy="296"/>
              <a:chOff x="2560" y="1616"/>
              <a:chExt cx="312" cy="296"/>
            </a:xfrm>
          </p:grpSpPr>
          <p:sp>
            <p:nvSpPr>
              <p:cNvPr id="43072" name="Rectangle 21"/>
              <p:cNvSpPr>
                <a:spLocks noChangeArrowheads="1"/>
              </p:cNvSpPr>
              <p:nvPr/>
            </p:nvSpPr>
            <p:spPr bwMode="auto">
              <a:xfrm>
                <a:off x="2560" y="1616"/>
                <a:ext cx="312" cy="296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073" name="Line 22"/>
              <p:cNvSpPr>
                <a:spLocks noChangeShapeType="1"/>
              </p:cNvSpPr>
              <p:nvPr/>
            </p:nvSpPr>
            <p:spPr bwMode="auto">
              <a:xfrm>
                <a:off x="2664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74" name="Line 23"/>
              <p:cNvSpPr>
                <a:spLocks noChangeShapeType="1"/>
              </p:cNvSpPr>
              <p:nvPr/>
            </p:nvSpPr>
            <p:spPr bwMode="auto">
              <a:xfrm>
                <a:off x="2768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75" name="Line 24"/>
              <p:cNvSpPr>
                <a:spLocks noChangeShapeType="1"/>
              </p:cNvSpPr>
              <p:nvPr/>
            </p:nvSpPr>
            <p:spPr bwMode="auto">
              <a:xfrm>
                <a:off x="2568" y="1712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76" name="Line 25"/>
              <p:cNvSpPr>
                <a:spLocks noChangeShapeType="1"/>
              </p:cNvSpPr>
              <p:nvPr/>
            </p:nvSpPr>
            <p:spPr bwMode="auto">
              <a:xfrm>
                <a:off x="2560" y="1808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3048" name="Group 26"/>
            <p:cNvGrpSpPr>
              <a:grpSpLocks/>
            </p:cNvGrpSpPr>
            <p:nvPr/>
          </p:nvGrpSpPr>
          <p:grpSpPr bwMode="auto">
            <a:xfrm>
              <a:off x="4112" y="2808"/>
              <a:ext cx="312" cy="296"/>
              <a:chOff x="2560" y="1616"/>
              <a:chExt cx="312" cy="296"/>
            </a:xfrm>
          </p:grpSpPr>
          <p:sp>
            <p:nvSpPr>
              <p:cNvPr id="43067" name="Rectangle 27"/>
              <p:cNvSpPr>
                <a:spLocks noChangeArrowheads="1"/>
              </p:cNvSpPr>
              <p:nvPr/>
            </p:nvSpPr>
            <p:spPr bwMode="auto">
              <a:xfrm>
                <a:off x="2560" y="1616"/>
                <a:ext cx="312" cy="296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068" name="Line 28"/>
              <p:cNvSpPr>
                <a:spLocks noChangeShapeType="1"/>
              </p:cNvSpPr>
              <p:nvPr/>
            </p:nvSpPr>
            <p:spPr bwMode="auto">
              <a:xfrm>
                <a:off x="2664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69" name="Line 29"/>
              <p:cNvSpPr>
                <a:spLocks noChangeShapeType="1"/>
              </p:cNvSpPr>
              <p:nvPr/>
            </p:nvSpPr>
            <p:spPr bwMode="auto">
              <a:xfrm>
                <a:off x="2768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70" name="Line 30"/>
              <p:cNvSpPr>
                <a:spLocks noChangeShapeType="1"/>
              </p:cNvSpPr>
              <p:nvPr/>
            </p:nvSpPr>
            <p:spPr bwMode="auto">
              <a:xfrm>
                <a:off x="2568" y="1712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71" name="Line 31"/>
              <p:cNvSpPr>
                <a:spLocks noChangeShapeType="1"/>
              </p:cNvSpPr>
              <p:nvPr/>
            </p:nvSpPr>
            <p:spPr bwMode="auto">
              <a:xfrm>
                <a:off x="2560" y="1808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3049" name="Group 32"/>
            <p:cNvGrpSpPr>
              <a:grpSpLocks/>
            </p:cNvGrpSpPr>
            <p:nvPr/>
          </p:nvGrpSpPr>
          <p:grpSpPr bwMode="auto">
            <a:xfrm>
              <a:off x="4544" y="2624"/>
              <a:ext cx="312" cy="296"/>
              <a:chOff x="2560" y="1616"/>
              <a:chExt cx="312" cy="296"/>
            </a:xfrm>
          </p:grpSpPr>
          <p:sp>
            <p:nvSpPr>
              <p:cNvPr id="43062" name="Rectangle 33"/>
              <p:cNvSpPr>
                <a:spLocks noChangeArrowheads="1"/>
              </p:cNvSpPr>
              <p:nvPr/>
            </p:nvSpPr>
            <p:spPr bwMode="auto">
              <a:xfrm>
                <a:off x="2560" y="1616"/>
                <a:ext cx="312" cy="296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063" name="Line 34"/>
              <p:cNvSpPr>
                <a:spLocks noChangeShapeType="1"/>
              </p:cNvSpPr>
              <p:nvPr/>
            </p:nvSpPr>
            <p:spPr bwMode="auto">
              <a:xfrm>
                <a:off x="2664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64" name="Line 35"/>
              <p:cNvSpPr>
                <a:spLocks noChangeShapeType="1"/>
              </p:cNvSpPr>
              <p:nvPr/>
            </p:nvSpPr>
            <p:spPr bwMode="auto">
              <a:xfrm>
                <a:off x="2768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65" name="Line 36"/>
              <p:cNvSpPr>
                <a:spLocks noChangeShapeType="1"/>
              </p:cNvSpPr>
              <p:nvPr/>
            </p:nvSpPr>
            <p:spPr bwMode="auto">
              <a:xfrm>
                <a:off x="2568" y="1712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66" name="Line 37"/>
              <p:cNvSpPr>
                <a:spLocks noChangeShapeType="1"/>
              </p:cNvSpPr>
              <p:nvPr/>
            </p:nvSpPr>
            <p:spPr bwMode="auto">
              <a:xfrm>
                <a:off x="2560" y="1808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3050" name="Group 38"/>
            <p:cNvGrpSpPr>
              <a:grpSpLocks/>
            </p:cNvGrpSpPr>
            <p:nvPr/>
          </p:nvGrpSpPr>
          <p:grpSpPr bwMode="auto">
            <a:xfrm>
              <a:off x="4640" y="2112"/>
              <a:ext cx="312" cy="296"/>
              <a:chOff x="2560" y="1616"/>
              <a:chExt cx="312" cy="296"/>
            </a:xfrm>
          </p:grpSpPr>
          <p:sp>
            <p:nvSpPr>
              <p:cNvPr id="43057" name="Rectangle 39"/>
              <p:cNvSpPr>
                <a:spLocks noChangeArrowheads="1"/>
              </p:cNvSpPr>
              <p:nvPr/>
            </p:nvSpPr>
            <p:spPr bwMode="auto">
              <a:xfrm>
                <a:off x="2560" y="1616"/>
                <a:ext cx="312" cy="296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058" name="Line 40"/>
              <p:cNvSpPr>
                <a:spLocks noChangeShapeType="1"/>
              </p:cNvSpPr>
              <p:nvPr/>
            </p:nvSpPr>
            <p:spPr bwMode="auto">
              <a:xfrm>
                <a:off x="2664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59" name="Line 41"/>
              <p:cNvSpPr>
                <a:spLocks noChangeShapeType="1"/>
              </p:cNvSpPr>
              <p:nvPr/>
            </p:nvSpPr>
            <p:spPr bwMode="auto">
              <a:xfrm>
                <a:off x="2768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60" name="Line 42"/>
              <p:cNvSpPr>
                <a:spLocks noChangeShapeType="1"/>
              </p:cNvSpPr>
              <p:nvPr/>
            </p:nvSpPr>
            <p:spPr bwMode="auto">
              <a:xfrm>
                <a:off x="2568" y="1712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61" name="Line 43"/>
              <p:cNvSpPr>
                <a:spLocks noChangeShapeType="1"/>
              </p:cNvSpPr>
              <p:nvPr/>
            </p:nvSpPr>
            <p:spPr bwMode="auto">
              <a:xfrm>
                <a:off x="2560" y="1808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3051" name="Group 44"/>
            <p:cNvGrpSpPr>
              <a:grpSpLocks/>
            </p:cNvGrpSpPr>
            <p:nvPr/>
          </p:nvGrpSpPr>
          <p:grpSpPr bwMode="auto">
            <a:xfrm>
              <a:off x="3720" y="2472"/>
              <a:ext cx="312" cy="296"/>
              <a:chOff x="2560" y="1616"/>
              <a:chExt cx="312" cy="296"/>
            </a:xfrm>
          </p:grpSpPr>
          <p:sp>
            <p:nvSpPr>
              <p:cNvPr id="43052" name="Rectangle 45"/>
              <p:cNvSpPr>
                <a:spLocks noChangeArrowheads="1"/>
              </p:cNvSpPr>
              <p:nvPr/>
            </p:nvSpPr>
            <p:spPr bwMode="auto">
              <a:xfrm>
                <a:off x="2560" y="1616"/>
                <a:ext cx="312" cy="296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053" name="Line 46"/>
              <p:cNvSpPr>
                <a:spLocks noChangeShapeType="1"/>
              </p:cNvSpPr>
              <p:nvPr/>
            </p:nvSpPr>
            <p:spPr bwMode="auto">
              <a:xfrm>
                <a:off x="2664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54" name="Line 47"/>
              <p:cNvSpPr>
                <a:spLocks noChangeShapeType="1"/>
              </p:cNvSpPr>
              <p:nvPr/>
            </p:nvSpPr>
            <p:spPr bwMode="auto">
              <a:xfrm>
                <a:off x="2768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55" name="Line 48"/>
              <p:cNvSpPr>
                <a:spLocks noChangeShapeType="1"/>
              </p:cNvSpPr>
              <p:nvPr/>
            </p:nvSpPr>
            <p:spPr bwMode="auto">
              <a:xfrm>
                <a:off x="2568" y="1712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56" name="Line 49"/>
              <p:cNvSpPr>
                <a:spLocks noChangeShapeType="1"/>
              </p:cNvSpPr>
              <p:nvPr/>
            </p:nvSpPr>
            <p:spPr bwMode="auto">
              <a:xfrm>
                <a:off x="2560" y="1808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3020" name="Group 51"/>
          <p:cNvGrpSpPr>
            <a:grpSpLocks/>
          </p:cNvGrpSpPr>
          <p:nvPr/>
        </p:nvGrpSpPr>
        <p:grpSpPr bwMode="auto">
          <a:xfrm>
            <a:off x="1379538" y="1704975"/>
            <a:ext cx="2252662" cy="1838325"/>
            <a:chOff x="869" y="1674"/>
            <a:chExt cx="1419" cy="1158"/>
          </a:xfrm>
        </p:grpSpPr>
        <p:sp>
          <p:nvSpPr>
            <p:cNvPr id="43033" name="Freeform 52"/>
            <p:cNvSpPr>
              <a:spLocks/>
            </p:cNvSpPr>
            <p:nvPr/>
          </p:nvSpPr>
          <p:spPr bwMode="auto">
            <a:xfrm>
              <a:off x="1008" y="1832"/>
              <a:ext cx="1161" cy="881"/>
            </a:xfrm>
            <a:custGeom>
              <a:avLst/>
              <a:gdLst>
                <a:gd name="T0" fmla="*/ 0 w 1232"/>
                <a:gd name="T1" fmla="*/ 438 h 1040"/>
                <a:gd name="T2" fmla="*/ 201 w 1232"/>
                <a:gd name="T3" fmla="*/ 58 h 1040"/>
                <a:gd name="T4" fmla="*/ 643 w 1232"/>
                <a:gd name="T5" fmla="*/ 0 h 1040"/>
                <a:gd name="T6" fmla="*/ 1031 w 1232"/>
                <a:gd name="T7" fmla="*/ 204 h 1040"/>
                <a:gd name="T8" fmla="*/ 931 w 1232"/>
                <a:gd name="T9" fmla="*/ 520 h 1040"/>
                <a:gd name="T10" fmla="*/ 401 w 1232"/>
                <a:gd name="T11" fmla="*/ 632 h 1040"/>
                <a:gd name="T12" fmla="*/ 0 w 1232"/>
                <a:gd name="T13" fmla="*/ 438 h 10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32"/>
                <a:gd name="T22" fmla="*/ 0 h 1040"/>
                <a:gd name="T23" fmla="*/ 1232 w 1232"/>
                <a:gd name="T24" fmla="*/ 1040 h 10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32" h="1040">
                  <a:moveTo>
                    <a:pt x="0" y="720"/>
                  </a:moveTo>
                  <a:lnTo>
                    <a:pt x="240" y="96"/>
                  </a:lnTo>
                  <a:lnTo>
                    <a:pt x="768" y="0"/>
                  </a:lnTo>
                  <a:lnTo>
                    <a:pt x="1232" y="336"/>
                  </a:lnTo>
                  <a:lnTo>
                    <a:pt x="1112" y="856"/>
                  </a:lnTo>
                  <a:lnTo>
                    <a:pt x="480" y="1040"/>
                  </a:lnTo>
                  <a:lnTo>
                    <a:pt x="0" y="720"/>
                  </a:lnTo>
                  <a:close/>
                </a:path>
              </a:pathLst>
            </a:custGeom>
            <a:noFill/>
            <a:ln w="571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43034" name="Group 53"/>
            <p:cNvGrpSpPr>
              <a:grpSpLocks/>
            </p:cNvGrpSpPr>
            <p:nvPr/>
          </p:nvGrpSpPr>
          <p:grpSpPr bwMode="auto">
            <a:xfrm>
              <a:off x="2024" y="1962"/>
              <a:ext cx="264" cy="293"/>
              <a:chOff x="1296" y="3442"/>
              <a:chExt cx="280" cy="346"/>
            </a:xfrm>
          </p:grpSpPr>
          <p:sp>
            <p:nvSpPr>
              <p:cNvPr id="43045" name="Oval 54"/>
              <p:cNvSpPr>
                <a:spLocks noChangeArrowheads="1"/>
              </p:cNvSpPr>
              <p:nvPr/>
            </p:nvSpPr>
            <p:spPr bwMode="auto">
              <a:xfrm>
                <a:off x="1296" y="3504"/>
                <a:ext cx="280" cy="280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graphicFrame>
            <p:nvGraphicFramePr>
              <p:cNvPr id="43016" name="Object 8"/>
              <p:cNvGraphicFramePr>
                <a:graphicFrameLocks noChangeAspect="1"/>
              </p:cNvGraphicFramePr>
              <p:nvPr/>
            </p:nvGraphicFramePr>
            <p:xfrm>
              <a:off x="1316" y="3442"/>
              <a:ext cx="224" cy="34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3387" name="Equation" r:id="rId6" imgW="139680" imgH="215640" progId="Equation.3">
                      <p:embed/>
                    </p:oleObj>
                  </mc:Choice>
                  <mc:Fallback>
                    <p:oleObj name="Equation" r:id="rId6" imgW="139680" imgH="215640" progId="Equation.3">
                      <p:embed/>
                      <p:pic>
                        <p:nvPicPr>
                          <p:cNvPr id="0" name="Picture 22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16" y="3442"/>
                            <a:ext cx="224" cy="34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43035" name="Group 56"/>
            <p:cNvGrpSpPr>
              <a:grpSpLocks/>
            </p:cNvGrpSpPr>
            <p:nvPr/>
          </p:nvGrpSpPr>
          <p:grpSpPr bwMode="auto">
            <a:xfrm>
              <a:off x="1593" y="1674"/>
              <a:ext cx="264" cy="293"/>
              <a:chOff x="2224" y="3778"/>
              <a:chExt cx="280" cy="346"/>
            </a:xfrm>
          </p:grpSpPr>
          <p:sp>
            <p:nvSpPr>
              <p:cNvPr id="43044" name="Oval 57"/>
              <p:cNvSpPr>
                <a:spLocks noChangeArrowheads="1"/>
              </p:cNvSpPr>
              <p:nvPr/>
            </p:nvSpPr>
            <p:spPr bwMode="auto">
              <a:xfrm>
                <a:off x="2224" y="3840"/>
                <a:ext cx="280" cy="280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CA" sz="16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graphicFrame>
            <p:nvGraphicFramePr>
              <p:cNvPr id="43015" name="Object 7"/>
              <p:cNvGraphicFramePr>
                <a:graphicFrameLocks noChangeAspect="1"/>
              </p:cNvGraphicFramePr>
              <p:nvPr/>
            </p:nvGraphicFramePr>
            <p:xfrm>
              <a:off x="2224" y="3778"/>
              <a:ext cx="264" cy="34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3388" name="Equation" r:id="rId8" imgW="164880" imgH="215640" progId="Equation.3">
                      <p:embed/>
                    </p:oleObj>
                  </mc:Choice>
                  <mc:Fallback>
                    <p:oleObj name="Equation" r:id="rId8" imgW="164880" imgH="215640" progId="Equation.3">
                      <p:embed/>
                      <p:pic>
                        <p:nvPicPr>
                          <p:cNvPr id="0" name="Picture 23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24" y="3778"/>
                            <a:ext cx="264" cy="34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43036" name="Group 59"/>
            <p:cNvGrpSpPr>
              <a:grpSpLocks/>
            </p:cNvGrpSpPr>
            <p:nvPr/>
          </p:nvGrpSpPr>
          <p:grpSpPr bwMode="auto">
            <a:xfrm>
              <a:off x="1107" y="1778"/>
              <a:ext cx="264" cy="310"/>
              <a:chOff x="3160" y="3800"/>
              <a:chExt cx="280" cy="366"/>
            </a:xfrm>
          </p:grpSpPr>
          <p:sp>
            <p:nvSpPr>
              <p:cNvPr id="43043" name="Oval 60"/>
              <p:cNvSpPr>
                <a:spLocks noChangeArrowheads="1"/>
              </p:cNvSpPr>
              <p:nvPr/>
            </p:nvSpPr>
            <p:spPr bwMode="auto">
              <a:xfrm>
                <a:off x="3160" y="3872"/>
                <a:ext cx="280" cy="280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graphicFrame>
            <p:nvGraphicFramePr>
              <p:cNvPr id="43014" name="Object 6"/>
              <p:cNvGraphicFramePr>
                <a:graphicFrameLocks noChangeAspect="1"/>
              </p:cNvGraphicFramePr>
              <p:nvPr/>
            </p:nvGraphicFramePr>
            <p:xfrm>
              <a:off x="3170" y="3800"/>
              <a:ext cx="244" cy="36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3389" name="Equation" r:id="rId10" imgW="152280" imgH="228600" progId="Equation.3">
                      <p:embed/>
                    </p:oleObj>
                  </mc:Choice>
                  <mc:Fallback>
                    <p:oleObj name="Equation" r:id="rId10" imgW="152280" imgH="228600" progId="Equation.3">
                      <p:embed/>
                      <p:pic>
                        <p:nvPicPr>
                          <p:cNvPr id="0" name="Picture 23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70" y="3800"/>
                            <a:ext cx="244" cy="36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43037" name="Group 62"/>
            <p:cNvGrpSpPr>
              <a:grpSpLocks/>
            </p:cNvGrpSpPr>
            <p:nvPr/>
          </p:nvGrpSpPr>
          <p:grpSpPr bwMode="auto">
            <a:xfrm>
              <a:off x="869" y="2290"/>
              <a:ext cx="265" cy="294"/>
              <a:chOff x="4071" y="3826"/>
              <a:chExt cx="281" cy="347"/>
            </a:xfrm>
          </p:grpSpPr>
          <p:sp>
            <p:nvSpPr>
              <p:cNvPr id="43042" name="Oval 63"/>
              <p:cNvSpPr>
                <a:spLocks noChangeArrowheads="1"/>
              </p:cNvSpPr>
              <p:nvPr/>
            </p:nvSpPr>
            <p:spPr bwMode="auto">
              <a:xfrm>
                <a:off x="4072" y="3888"/>
                <a:ext cx="280" cy="280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graphicFrame>
            <p:nvGraphicFramePr>
              <p:cNvPr id="43013" name="Object 5"/>
              <p:cNvGraphicFramePr>
                <a:graphicFrameLocks noChangeAspect="1"/>
              </p:cNvGraphicFramePr>
              <p:nvPr/>
            </p:nvGraphicFramePr>
            <p:xfrm>
              <a:off x="4071" y="3826"/>
              <a:ext cx="265" cy="34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3390" name="Equation" r:id="rId12" imgW="164880" imgH="215640" progId="Equation.3">
                      <p:embed/>
                    </p:oleObj>
                  </mc:Choice>
                  <mc:Fallback>
                    <p:oleObj name="Equation" r:id="rId12" imgW="164880" imgH="215640" progId="Equation.3">
                      <p:embed/>
                      <p:pic>
                        <p:nvPicPr>
                          <p:cNvPr id="0" name="Picture 23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071" y="3826"/>
                            <a:ext cx="265" cy="34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43038" name="Group 65"/>
            <p:cNvGrpSpPr>
              <a:grpSpLocks/>
            </p:cNvGrpSpPr>
            <p:nvPr/>
          </p:nvGrpSpPr>
          <p:grpSpPr bwMode="auto">
            <a:xfrm>
              <a:off x="1880" y="2386"/>
              <a:ext cx="264" cy="310"/>
              <a:chOff x="1216" y="2898"/>
              <a:chExt cx="280" cy="366"/>
            </a:xfrm>
          </p:grpSpPr>
          <p:sp>
            <p:nvSpPr>
              <p:cNvPr id="43041" name="Oval 66"/>
              <p:cNvSpPr>
                <a:spLocks noChangeArrowheads="1"/>
              </p:cNvSpPr>
              <p:nvPr/>
            </p:nvSpPr>
            <p:spPr bwMode="auto">
              <a:xfrm>
                <a:off x="1216" y="2970"/>
                <a:ext cx="280" cy="280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graphicFrame>
            <p:nvGraphicFramePr>
              <p:cNvPr id="43012" name="Object 4"/>
              <p:cNvGraphicFramePr>
                <a:graphicFrameLocks noChangeAspect="1"/>
              </p:cNvGraphicFramePr>
              <p:nvPr/>
            </p:nvGraphicFramePr>
            <p:xfrm>
              <a:off x="1216" y="2898"/>
              <a:ext cx="265" cy="36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3391" name="Equation" r:id="rId14" imgW="164880" imgH="228600" progId="Equation.3">
                      <p:embed/>
                    </p:oleObj>
                  </mc:Choice>
                  <mc:Fallback>
                    <p:oleObj name="Equation" r:id="rId14" imgW="164880" imgH="228600" progId="Equation.3">
                      <p:embed/>
                      <p:pic>
                        <p:nvPicPr>
                          <p:cNvPr id="0" name="Picture 23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16" y="2898"/>
                            <a:ext cx="265" cy="36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43039" name="Group 68"/>
            <p:cNvGrpSpPr>
              <a:grpSpLocks/>
            </p:cNvGrpSpPr>
            <p:nvPr/>
          </p:nvGrpSpPr>
          <p:grpSpPr bwMode="auto">
            <a:xfrm>
              <a:off x="1360" y="2522"/>
              <a:ext cx="264" cy="310"/>
              <a:chOff x="752" y="3042"/>
              <a:chExt cx="280" cy="366"/>
            </a:xfrm>
          </p:grpSpPr>
          <p:sp>
            <p:nvSpPr>
              <p:cNvPr id="43040" name="Oval 69"/>
              <p:cNvSpPr>
                <a:spLocks noChangeArrowheads="1"/>
              </p:cNvSpPr>
              <p:nvPr/>
            </p:nvSpPr>
            <p:spPr bwMode="auto">
              <a:xfrm>
                <a:off x="752" y="3114"/>
                <a:ext cx="280" cy="280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graphicFrame>
            <p:nvGraphicFramePr>
              <p:cNvPr id="43011" name="Object 3"/>
              <p:cNvGraphicFramePr>
                <a:graphicFrameLocks noChangeAspect="1"/>
              </p:cNvGraphicFramePr>
              <p:nvPr/>
            </p:nvGraphicFramePr>
            <p:xfrm>
              <a:off x="762" y="3042"/>
              <a:ext cx="245" cy="36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3392" name="Equation" r:id="rId16" imgW="152280" imgH="228600" progId="Equation.3">
                      <p:embed/>
                    </p:oleObj>
                  </mc:Choice>
                  <mc:Fallback>
                    <p:oleObj name="Equation" r:id="rId16" imgW="152280" imgH="228600" progId="Equation.3">
                      <p:embed/>
                      <p:pic>
                        <p:nvPicPr>
                          <p:cNvPr id="0" name="Picture 23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62" y="3042"/>
                            <a:ext cx="245" cy="36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19" name="Group 77"/>
          <p:cNvGrpSpPr>
            <a:grpSpLocks/>
          </p:cNvGrpSpPr>
          <p:nvPr/>
        </p:nvGrpSpPr>
        <p:grpSpPr bwMode="auto">
          <a:xfrm>
            <a:off x="6032500" y="2019300"/>
            <a:ext cx="1612900" cy="1638300"/>
            <a:chOff x="3928" y="1872"/>
            <a:chExt cx="1016" cy="1032"/>
          </a:xfrm>
        </p:grpSpPr>
        <p:sp>
          <p:nvSpPr>
            <p:cNvPr id="43027" name="Oval 78"/>
            <p:cNvSpPr>
              <a:spLocks noChangeArrowheads="1"/>
            </p:cNvSpPr>
            <p:nvPr/>
          </p:nvSpPr>
          <p:spPr bwMode="auto">
            <a:xfrm>
              <a:off x="3928" y="2472"/>
              <a:ext cx="104" cy="96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028" name="Oval 79"/>
            <p:cNvSpPr>
              <a:spLocks noChangeArrowheads="1"/>
            </p:cNvSpPr>
            <p:nvPr/>
          </p:nvSpPr>
          <p:spPr bwMode="auto">
            <a:xfrm>
              <a:off x="4216" y="2808"/>
              <a:ext cx="104" cy="96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029" name="Oval 80"/>
            <p:cNvSpPr>
              <a:spLocks noChangeArrowheads="1"/>
            </p:cNvSpPr>
            <p:nvPr/>
          </p:nvSpPr>
          <p:spPr bwMode="auto">
            <a:xfrm>
              <a:off x="4840" y="2112"/>
              <a:ext cx="104" cy="96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030" name="Oval 81"/>
            <p:cNvSpPr>
              <a:spLocks noChangeArrowheads="1"/>
            </p:cNvSpPr>
            <p:nvPr/>
          </p:nvSpPr>
          <p:spPr bwMode="auto">
            <a:xfrm>
              <a:off x="4648" y="2624"/>
              <a:ext cx="104" cy="96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031" name="Oval 82"/>
            <p:cNvSpPr>
              <a:spLocks noChangeArrowheads="1"/>
            </p:cNvSpPr>
            <p:nvPr/>
          </p:nvSpPr>
          <p:spPr bwMode="auto">
            <a:xfrm>
              <a:off x="4504" y="1872"/>
              <a:ext cx="104" cy="96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032" name="Oval 83"/>
            <p:cNvSpPr>
              <a:spLocks noChangeArrowheads="1"/>
            </p:cNvSpPr>
            <p:nvPr/>
          </p:nvSpPr>
          <p:spPr bwMode="auto">
            <a:xfrm>
              <a:off x="4024" y="2056"/>
              <a:ext cx="104" cy="96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573536" name="Text Box 96"/>
          <p:cNvSpPr txBox="1">
            <a:spLocks noChangeArrowheads="1"/>
          </p:cNvSpPr>
          <p:nvPr/>
        </p:nvSpPr>
        <p:spPr bwMode="auto">
          <a:xfrm>
            <a:off x="719138" y="4227513"/>
            <a:ext cx="78486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/>
              <a:t>With this form of the energy function, we can minimize using dynamic programming, with the </a:t>
            </a:r>
            <a:r>
              <a:rPr lang="en-US" sz="2400" i="1" dirty="0" err="1"/>
              <a:t>Viterbi</a:t>
            </a:r>
            <a:r>
              <a:rPr lang="en-US" sz="2400" i="1" dirty="0"/>
              <a:t> </a:t>
            </a:r>
            <a:r>
              <a:rPr lang="en-US" sz="2400" dirty="0"/>
              <a:t>algorithm</a:t>
            </a:r>
            <a:r>
              <a:rPr lang="en-US" sz="2400" i="1" dirty="0"/>
              <a:t>.</a:t>
            </a:r>
          </a:p>
          <a:p>
            <a:endParaRPr lang="en-US" sz="2400" i="1" dirty="0"/>
          </a:p>
          <a:p>
            <a:r>
              <a:rPr lang="en-US" sz="2400" dirty="0"/>
              <a:t>Iterate until optimal position for each point is the center of the box, i.e., the snake is optimal in the local search space constrained by boxes.</a:t>
            </a:r>
          </a:p>
          <a:p>
            <a:endParaRPr lang="en-US" sz="2400" dirty="0"/>
          </a:p>
        </p:txBody>
      </p:sp>
      <p:sp>
        <p:nvSpPr>
          <p:cNvPr id="43092" name="Rectangle 84"/>
          <p:cNvSpPr>
            <a:spLocks noChangeArrowheads="1"/>
          </p:cNvSpPr>
          <p:nvPr/>
        </p:nvSpPr>
        <p:spPr bwMode="auto">
          <a:xfrm>
            <a:off x="6653213" y="6553200"/>
            <a:ext cx="2427287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300">
                <a:solidFill>
                  <a:srgbClr val="000000"/>
                </a:solidFill>
              </a:rPr>
              <a:t>[Amini, Weymouth, Jain, 1990]</a:t>
            </a:r>
          </a:p>
        </p:txBody>
      </p:sp>
      <p:sp>
        <p:nvSpPr>
          <p:cNvPr id="43094" name="TextBox 9"/>
          <p:cNvSpPr txBox="1">
            <a:spLocks noChangeArrowheads="1"/>
          </p:cNvSpPr>
          <p:nvPr/>
        </p:nvSpPr>
        <p:spPr bwMode="auto">
          <a:xfrm>
            <a:off x="7451725" y="6340475"/>
            <a:ext cx="19431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300"/>
              <a:t>Fig from  Y. Boykov</a:t>
            </a:r>
          </a:p>
        </p:txBody>
      </p:sp>
      <p:sp>
        <p:nvSpPr>
          <p:cNvPr id="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Energy minimization: </a:t>
            </a:r>
            <a:br>
              <a:rPr lang="en-US" sz="4000" dirty="0" smtClean="0"/>
            </a:br>
            <a:r>
              <a:rPr lang="en-US" sz="4000" dirty="0" smtClean="0"/>
              <a:t>dynamic programming</a:t>
            </a:r>
          </a:p>
        </p:txBody>
      </p:sp>
      <p:sp>
        <p:nvSpPr>
          <p:cNvPr id="81" name="Slide Number Placeholder 80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/>
          <a:p>
            <a:pPr>
              <a:defRPr/>
            </a:pPr>
            <a:fld id="{0FDB6392-078D-4450-A240-BFDE83E99939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0" y="6581001"/>
            <a:ext cx="594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Slide credit: Kristen </a:t>
            </a:r>
            <a:r>
              <a:rPr lang="en-US" sz="1200" dirty="0" err="1" smtClean="0"/>
              <a:t>Grauman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36" grpId="0" uiExpand="1" build="allAtOnce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175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>
                <a:latin typeface="Arial" charset="0"/>
                <a:ea typeface="ＭＳ Ｐゴシック" charset="0"/>
                <a:cs typeface="ＭＳ Ｐゴシック" charset="0"/>
              </a:rPr>
              <a:t>Topics overview</a:t>
            </a:r>
          </a:p>
        </p:txBody>
      </p:sp>
      <p:sp>
        <p:nvSpPr>
          <p:cNvPr id="149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847253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Features &amp; filters</a:t>
            </a:r>
          </a:p>
          <a:p>
            <a:pPr eaLnBrk="1" hangingPunct="1"/>
            <a:r>
              <a:rPr lang="en-US" sz="2800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Grouping </a:t>
            </a:r>
            <a:r>
              <a:rPr lang="en-US" sz="28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&amp; </a:t>
            </a:r>
            <a:r>
              <a:rPr lang="en-US" sz="2800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fitting</a:t>
            </a:r>
          </a:p>
          <a:p>
            <a:pPr lvl="1" eaLnBrk="1" hangingPunct="1"/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Segmentation and clustering</a:t>
            </a:r>
          </a:p>
          <a:p>
            <a:pPr lvl="1" eaLnBrk="1" hangingPunct="1"/>
            <a:r>
              <a:rPr lang="en-US" sz="2400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Hough transform</a:t>
            </a:r>
          </a:p>
          <a:p>
            <a:pPr lvl="1" eaLnBrk="1" hangingPunct="1"/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Deformable contours</a:t>
            </a:r>
          </a:p>
          <a:p>
            <a:pPr lvl="1" eaLnBrk="1" hangingPunct="1"/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Alignment and 2D image transformations</a:t>
            </a: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Multiple views and motion</a:t>
            </a:r>
          </a:p>
          <a:p>
            <a:pPr eaLnBrk="1" hangingPunct="1"/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Recognition</a:t>
            </a:r>
          </a:p>
          <a:p>
            <a:pPr eaLnBrk="1" hangingPunct="1"/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Video processing</a:t>
            </a:r>
          </a:p>
        </p:txBody>
      </p:sp>
      <p:sp>
        <p:nvSpPr>
          <p:cNvPr id="14950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B59C71F-5CA6-4F44-A4A2-543A30CBDC16}" type="slidenum">
              <a:rPr lang="en-US" sz="1400" b="0"/>
              <a:pPr eaLnBrk="1" hangingPunct="1"/>
              <a:t>6</a:t>
            </a:fld>
            <a:endParaRPr lang="en-US" sz="1400" b="0"/>
          </a:p>
        </p:txBody>
      </p:sp>
      <p:sp>
        <p:nvSpPr>
          <p:cNvPr id="149508" name="TextBox 5"/>
          <p:cNvSpPr txBox="1">
            <a:spLocks noChangeArrowheads="1"/>
          </p:cNvSpPr>
          <p:nvPr/>
        </p:nvSpPr>
        <p:spPr bwMode="auto">
          <a:xfrm>
            <a:off x="0" y="6488113"/>
            <a:ext cx="31988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/>
              <a:t>Slide credit: Kristen Grauman</a:t>
            </a:r>
          </a:p>
        </p:txBody>
      </p:sp>
    </p:spTree>
    <p:extLst>
      <p:ext uri="{BB962C8B-B14F-4D97-AF65-F5344CB8AC3E}">
        <p14:creationId xmlns:p14="http://schemas.microsoft.com/office/powerpoint/2010/main" val="2937400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Energy minimization: </a:t>
            </a:r>
            <a:br>
              <a:rPr lang="en-US" sz="4000" dirty="0" smtClean="0"/>
            </a:br>
            <a:r>
              <a:rPr lang="en-US" sz="4000" dirty="0" smtClean="0"/>
              <a:t>dynamic programming</a:t>
            </a:r>
          </a:p>
        </p:txBody>
      </p:sp>
      <p:graphicFrame>
        <p:nvGraphicFramePr>
          <p:cNvPr id="40963" name="Object 3"/>
          <p:cNvGraphicFramePr>
            <a:graphicFrameLocks noChangeAspect="1"/>
          </p:cNvGraphicFramePr>
          <p:nvPr/>
        </p:nvGraphicFramePr>
        <p:xfrm>
          <a:off x="1520825" y="2435225"/>
          <a:ext cx="555307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1" name="Equation" r:id="rId4" imgW="2247840" imgH="431640" progId="Equation.3">
                  <p:embed/>
                </p:oleObj>
              </mc:Choice>
              <mc:Fallback>
                <p:oleObj name="Equation" r:id="rId4" imgW="2247840" imgH="431640" progId="Equation.3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0825" y="2435225"/>
                        <a:ext cx="5553075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6" name="Rectangle 1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Possible because snake energy can be rewritten as a sum of pair-wise interaction potentials:</a:t>
            </a:r>
          </a:p>
        </p:txBody>
      </p:sp>
      <p:sp>
        <p:nvSpPr>
          <p:cNvPr id="17417" name="Text Box 14"/>
          <p:cNvSpPr txBox="1">
            <a:spLocks noChangeArrowheads="1"/>
          </p:cNvSpPr>
          <p:nvPr/>
        </p:nvSpPr>
        <p:spPr bwMode="auto">
          <a:xfrm>
            <a:off x="481013" y="4254500"/>
            <a:ext cx="8116887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rgbClr val="333399"/>
              </a:buClr>
              <a:buSzPct val="75000"/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 Or sum of triple-interaction potentials.</a:t>
            </a:r>
          </a:p>
          <a:p>
            <a:endParaRPr lang="en-US" sz="2400" dirty="0">
              <a:solidFill>
                <a:srgbClr val="000000"/>
              </a:solidFill>
            </a:endParaRPr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1093788" y="4651375"/>
          <a:ext cx="6807200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2" name="Equation" r:id="rId6" imgW="2476440" imgH="431640" progId="Equation.3">
                  <p:embed/>
                </p:oleObj>
              </mc:Choice>
              <mc:Fallback>
                <p:oleObj name="Equation" r:id="rId6" imgW="2476440" imgH="431640" progId="Equation.3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3788" y="4651375"/>
                        <a:ext cx="6807200" cy="1187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1" name="AutoShape 13"/>
          <p:cNvSpPr>
            <a:spLocks noChangeArrowheads="1"/>
          </p:cNvSpPr>
          <p:nvPr/>
        </p:nvSpPr>
        <p:spPr bwMode="auto">
          <a:xfrm>
            <a:off x="503238" y="4114800"/>
            <a:ext cx="7650162" cy="2133600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B6392-078D-4450-A240-BFDE83E99939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6581001"/>
            <a:ext cx="594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Slide credit: Kristen </a:t>
            </a:r>
            <a:r>
              <a:rPr lang="en-US" sz="1200" dirty="0" err="1" smtClean="0"/>
              <a:t>Grauman</a:t>
            </a:r>
            <a:endParaRPr lang="en-US" sz="12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7" grpId="0"/>
      <p:bldP spid="17421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938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Snake energy: pair-wise interactions </a:t>
            </a:r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465138" y="1052513"/>
          <a:ext cx="8445500" cy="94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66" name="Equation" r:id="rId4" imgW="3848040" imgH="431640" progId="Equation.3">
                  <p:embed/>
                </p:oleObj>
              </mc:Choice>
              <mc:Fallback>
                <p:oleObj name="Equation" r:id="rId4" imgW="3848040" imgH="431640" progId="Equation.3">
                  <p:embed/>
                  <p:pic>
                    <p:nvPicPr>
                      <p:cNvPr id="0" name="Picture 1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138" y="1052513"/>
                        <a:ext cx="8445500" cy="947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7" name="Object 3"/>
          <p:cNvGraphicFramePr>
            <a:graphicFrameLocks noChangeAspect="1"/>
          </p:cNvGraphicFramePr>
          <p:nvPr/>
        </p:nvGraphicFramePr>
        <p:xfrm>
          <a:off x="4152900" y="2024063"/>
          <a:ext cx="4595813" cy="969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67" name="Equation" r:id="rId6" imgW="2044440" imgH="431640" progId="Equation.3">
                  <p:embed/>
                </p:oleObj>
              </mc:Choice>
              <mc:Fallback>
                <p:oleObj name="Equation" r:id="rId6" imgW="2044440" imgH="431640" progId="Equation.3">
                  <p:embed/>
                  <p:pic>
                    <p:nvPicPr>
                      <p:cNvPr id="0" name="Picture 1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2900" y="2024063"/>
                        <a:ext cx="4595813" cy="969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12763" y="3306763"/>
            <a:ext cx="8147050" cy="985837"/>
            <a:chOff x="323" y="2251"/>
            <a:chExt cx="5132" cy="621"/>
          </a:xfrm>
        </p:grpSpPr>
        <p:graphicFrame>
          <p:nvGraphicFramePr>
            <p:cNvPr id="41990" name="Object 6"/>
            <p:cNvGraphicFramePr>
              <a:graphicFrameLocks noChangeAspect="1"/>
            </p:cNvGraphicFramePr>
            <p:nvPr/>
          </p:nvGraphicFramePr>
          <p:xfrm>
            <a:off x="323" y="2251"/>
            <a:ext cx="3091" cy="5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268" name="Equation" r:id="rId8" imgW="2234880" imgH="431640" progId="Equation.3">
                    <p:embed/>
                  </p:oleObj>
                </mc:Choice>
                <mc:Fallback>
                  <p:oleObj name="Equation" r:id="rId8" imgW="2234880" imgH="431640" progId="Equation.3">
                    <p:embed/>
                    <p:pic>
                      <p:nvPicPr>
                        <p:cNvPr id="0" name="Picture 1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3" y="2251"/>
                          <a:ext cx="3091" cy="59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991" name="Object 7"/>
            <p:cNvGraphicFramePr>
              <a:graphicFrameLocks noChangeAspect="1"/>
            </p:cNvGraphicFramePr>
            <p:nvPr/>
          </p:nvGraphicFramePr>
          <p:xfrm>
            <a:off x="3513" y="2261"/>
            <a:ext cx="1942" cy="6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269" name="Equation" r:id="rId10" imgW="1371600" imgH="431640" progId="Equation.3">
                    <p:embed/>
                  </p:oleObj>
                </mc:Choice>
                <mc:Fallback>
                  <p:oleObj name="Equation" r:id="rId10" imgW="1371600" imgH="431640" progId="Equation.3">
                    <p:embed/>
                    <p:pic>
                      <p:nvPicPr>
                        <p:cNvPr id="0" name="Picture 1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13" y="2261"/>
                          <a:ext cx="1942" cy="61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1988" name="Object 4"/>
          <p:cNvGraphicFramePr>
            <a:graphicFrameLocks noChangeAspect="1"/>
          </p:cNvGraphicFramePr>
          <p:nvPr/>
        </p:nvGraphicFramePr>
        <p:xfrm>
          <a:off x="774648" y="4670442"/>
          <a:ext cx="7886700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70" name="Equation" r:id="rId12" imgW="3593880" imgH="228600" progId="Equation.3">
                  <p:embed/>
                </p:oleObj>
              </mc:Choice>
              <mc:Fallback>
                <p:oleObj name="Equation" r:id="rId12" imgW="3593880" imgH="228600" progId="Equation.3">
                  <p:embed/>
                  <p:pic>
                    <p:nvPicPr>
                      <p:cNvPr id="0" name="Picture 1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648" y="4670442"/>
                        <a:ext cx="7886700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9" name="Object 5"/>
          <p:cNvGraphicFramePr>
            <a:graphicFrameLocks noChangeAspect="1"/>
          </p:cNvGraphicFramePr>
          <p:nvPr/>
        </p:nvGraphicFramePr>
        <p:xfrm>
          <a:off x="1765300" y="5480050"/>
          <a:ext cx="5435600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71" name="Equation" r:id="rId14" imgW="2476440" imgH="241200" progId="Equation.3">
                  <p:embed/>
                </p:oleObj>
              </mc:Choice>
              <mc:Fallback>
                <p:oleObj name="Equation" r:id="rId14" imgW="2476440" imgH="241200" progId="Equation.3">
                  <p:embed/>
                  <p:pic>
                    <p:nvPicPr>
                      <p:cNvPr id="0" name="Picture 1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5300" y="5480050"/>
                        <a:ext cx="5435600" cy="528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9" name="Rectangle 10"/>
          <p:cNvSpPr>
            <a:spLocks noChangeArrowheads="1"/>
          </p:cNvSpPr>
          <p:nvPr/>
        </p:nvSpPr>
        <p:spPr bwMode="auto">
          <a:xfrm>
            <a:off x="633413" y="5518150"/>
            <a:ext cx="113188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  <a:buClr>
                <a:srgbClr val="333399"/>
              </a:buClr>
              <a:buSzPct val="75000"/>
              <a:buFont typeface="Monotype Sorts"/>
              <a:buNone/>
            </a:pPr>
            <a:r>
              <a:rPr lang="en-US" sz="2400">
                <a:solidFill>
                  <a:srgbClr val="000000"/>
                </a:solidFill>
              </a:rPr>
              <a:t>where</a:t>
            </a:r>
          </a:p>
        </p:txBody>
      </p:sp>
      <p:sp>
        <p:nvSpPr>
          <p:cNvPr id="42000" name="Rectangle 11"/>
          <p:cNvSpPr>
            <a:spLocks noChangeArrowheads="1"/>
          </p:cNvSpPr>
          <p:nvPr/>
        </p:nvSpPr>
        <p:spPr bwMode="auto">
          <a:xfrm>
            <a:off x="323850" y="4400550"/>
            <a:ext cx="8410632" cy="17653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42004" name="Group 20"/>
          <p:cNvGrpSpPr>
            <a:grpSpLocks/>
          </p:cNvGrpSpPr>
          <p:nvPr/>
        </p:nvGrpSpPr>
        <p:grpSpPr bwMode="auto">
          <a:xfrm>
            <a:off x="395288" y="2924175"/>
            <a:ext cx="4608512" cy="396875"/>
            <a:chOff x="249" y="1933"/>
            <a:chExt cx="2903" cy="250"/>
          </a:xfrm>
        </p:grpSpPr>
        <p:sp>
          <p:nvSpPr>
            <p:cNvPr id="42002" name="Text Box 18"/>
            <p:cNvSpPr txBox="1">
              <a:spLocks noChangeArrowheads="1"/>
            </p:cNvSpPr>
            <p:nvPr/>
          </p:nvSpPr>
          <p:spPr bwMode="auto">
            <a:xfrm>
              <a:off x="249" y="1933"/>
              <a:ext cx="290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/>
                <a:t>Re-writing the above with                      :</a:t>
              </a:r>
            </a:p>
          </p:txBody>
        </p:sp>
        <p:graphicFrame>
          <p:nvGraphicFramePr>
            <p:cNvPr id="42003" name="Object 19"/>
            <p:cNvGraphicFramePr>
              <a:graphicFrameLocks noChangeAspect="1"/>
            </p:cNvGraphicFramePr>
            <p:nvPr/>
          </p:nvGraphicFramePr>
          <p:xfrm>
            <a:off x="1996" y="1939"/>
            <a:ext cx="748" cy="2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272" name="Equation" r:id="rId16" imgW="698400" imgH="228600" progId="Equation.3">
                    <p:embed/>
                  </p:oleObj>
                </mc:Choice>
                <mc:Fallback>
                  <p:oleObj name="Equation" r:id="rId16" imgW="698400" imgH="228600" progId="Equation.3">
                    <p:embed/>
                    <p:pic>
                      <p:nvPicPr>
                        <p:cNvPr id="0" name="Picture 1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96" y="1939"/>
                          <a:ext cx="748" cy="24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" name="TextBox 14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B6392-078D-4450-A240-BFDE83E99939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9" grpId="0"/>
      <p:bldP spid="42000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Oval 2"/>
          <p:cNvSpPr>
            <a:spLocks noChangeArrowheads="1"/>
          </p:cNvSpPr>
          <p:nvPr/>
        </p:nvSpPr>
        <p:spPr bwMode="auto">
          <a:xfrm>
            <a:off x="7899400" y="3670300"/>
            <a:ext cx="800100" cy="355600"/>
          </a:xfrm>
          <a:prstGeom prst="ellipse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529411" name="Freeform 3"/>
          <p:cNvSpPr>
            <a:spLocks/>
          </p:cNvSpPr>
          <p:nvPr/>
        </p:nvSpPr>
        <p:spPr bwMode="auto">
          <a:xfrm>
            <a:off x="2476500" y="4064000"/>
            <a:ext cx="5791200" cy="1638300"/>
          </a:xfrm>
          <a:custGeom>
            <a:avLst/>
            <a:gdLst>
              <a:gd name="T0" fmla="*/ 2147483647 w 3648"/>
              <a:gd name="T1" fmla="*/ 0 h 1032"/>
              <a:gd name="T2" fmla="*/ 2147483647 w 3648"/>
              <a:gd name="T3" fmla="*/ 2147483647 h 1032"/>
              <a:gd name="T4" fmla="*/ 2147483647 w 3648"/>
              <a:gd name="T5" fmla="*/ 2147483647 h 1032"/>
              <a:gd name="T6" fmla="*/ 2147483647 w 3648"/>
              <a:gd name="T7" fmla="*/ 2147483647 h 1032"/>
              <a:gd name="T8" fmla="*/ 0 w 3648"/>
              <a:gd name="T9" fmla="*/ 2147483647 h 10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48"/>
              <a:gd name="T16" fmla="*/ 0 h 1032"/>
              <a:gd name="T17" fmla="*/ 3648 w 3648"/>
              <a:gd name="T18" fmla="*/ 1032 h 10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48" h="1032">
                <a:moveTo>
                  <a:pt x="3648" y="0"/>
                </a:moveTo>
                <a:lnTo>
                  <a:pt x="2768" y="696"/>
                </a:lnTo>
                <a:lnTo>
                  <a:pt x="1848" y="328"/>
                </a:lnTo>
                <a:lnTo>
                  <a:pt x="920" y="352"/>
                </a:lnTo>
                <a:lnTo>
                  <a:pt x="0" y="1032"/>
                </a:lnTo>
              </a:path>
            </a:pathLst>
          </a:custGeom>
          <a:noFill/>
          <a:ln w="76200">
            <a:solidFill>
              <a:srgbClr val="FFCC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962400" y="2740025"/>
            <a:ext cx="4668838" cy="2936875"/>
            <a:chOff x="2496" y="1726"/>
            <a:chExt cx="2941" cy="1850"/>
          </a:xfrm>
        </p:grpSpPr>
        <p:grpSp>
          <p:nvGrpSpPr>
            <p:cNvPr id="45198" name="Group 5"/>
            <p:cNvGrpSpPr>
              <a:grpSpLocks/>
            </p:cNvGrpSpPr>
            <p:nvPr/>
          </p:nvGrpSpPr>
          <p:grpSpPr bwMode="auto">
            <a:xfrm>
              <a:off x="4472" y="1726"/>
              <a:ext cx="699" cy="258"/>
              <a:chOff x="4472" y="1726"/>
              <a:chExt cx="699" cy="258"/>
            </a:xfrm>
          </p:grpSpPr>
          <p:sp>
            <p:nvSpPr>
              <p:cNvPr id="45215" name="Line 6"/>
              <p:cNvSpPr>
                <a:spLocks noChangeShapeType="1"/>
              </p:cNvSpPr>
              <p:nvPr/>
            </p:nvSpPr>
            <p:spPr bwMode="auto">
              <a:xfrm>
                <a:off x="4472" y="1984"/>
                <a:ext cx="6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 type="triangl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45088" name="Object 32"/>
              <p:cNvGraphicFramePr>
                <a:graphicFrameLocks noChangeAspect="1"/>
              </p:cNvGraphicFramePr>
              <p:nvPr/>
            </p:nvGraphicFramePr>
            <p:xfrm>
              <a:off x="4530" y="1726"/>
              <a:ext cx="641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26911" name="Equation" r:id="rId4" imgW="622080" imgH="228600" progId="Equation.3">
                      <p:embed/>
                    </p:oleObj>
                  </mc:Choice>
                  <mc:Fallback>
                    <p:oleObj name="Equation" r:id="rId4" imgW="622080" imgH="228600" progId="Equation.3">
                      <p:embed/>
                      <p:pic>
                        <p:nvPicPr>
                          <p:cNvPr id="0" name="Picture 52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530" y="1726"/>
                            <a:ext cx="641" cy="236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45199" name="Group 8"/>
            <p:cNvGrpSpPr>
              <a:grpSpLocks/>
            </p:cNvGrpSpPr>
            <p:nvPr/>
          </p:nvGrpSpPr>
          <p:grpSpPr bwMode="auto">
            <a:xfrm>
              <a:off x="3544" y="1726"/>
              <a:ext cx="660" cy="258"/>
              <a:chOff x="3544" y="1726"/>
              <a:chExt cx="660" cy="258"/>
            </a:xfrm>
          </p:grpSpPr>
          <p:sp>
            <p:nvSpPr>
              <p:cNvPr id="45214" name="Line 9"/>
              <p:cNvSpPr>
                <a:spLocks noChangeShapeType="1"/>
              </p:cNvSpPr>
              <p:nvPr/>
            </p:nvSpPr>
            <p:spPr bwMode="auto">
              <a:xfrm>
                <a:off x="3544" y="1984"/>
                <a:ext cx="6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 type="triangl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45087" name="Object 31"/>
              <p:cNvGraphicFramePr>
                <a:graphicFrameLocks noChangeAspect="1"/>
              </p:cNvGraphicFramePr>
              <p:nvPr/>
            </p:nvGraphicFramePr>
            <p:xfrm>
              <a:off x="3577" y="1726"/>
              <a:ext cx="627" cy="2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26912" name="Equation" r:id="rId6" imgW="609480" imgH="228600" progId="Equation.3">
                      <p:embed/>
                    </p:oleObj>
                  </mc:Choice>
                  <mc:Fallback>
                    <p:oleObj name="Equation" r:id="rId6" imgW="609480" imgH="228600" progId="Equation.3">
                      <p:embed/>
                      <p:pic>
                        <p:nvPicPr>
                          <p:cNvPr id="0" name="Picture 53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77" y="1726"/>
                            <a:ext cx="627" cy="237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45200" name="Group 11"/>
            <p:cNvGrpSpPr>
              <a:grpSpLocks/>
            </p:cNvGrpSpPr>
            <p:nvPr/>
          </p:nvGrpSpPr>
          <p:grpSpPr bwMode="auto">
            <a:xfrm>
              <a:off x="2496" y="2912"/>
              <a:ext cx="1127" cy="632"/>
              <a:chOff x="2496" y="2728"/>
              <a:chExt cx="1127" cy="632"/>
            </a:xfrm>
          </p:grpSpPr>
          <p:graphicFrame>
            <p:nvGraphicFramePr>
              <p:cNvPr id="45085" name="Object 29"/>
              <p:cNvGraphicFramePr>
                <a:graphicFrameLocks noChangeAspect="1"/>
              </p:cNvGraphicFramePr>
              <p:nvPr/>
            </p:nvGraphicFramePr>
            <p:xfrm>
              <a:off x="3230" y="2794"/>
              <a:ext cx="374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26913" name="Equation" r:id="rId8" imgW="380880" imgH="241200" progId="Equation.3">
                      <p:embed/>
                    </p:oleObj>
                  </mc:Choice>
                  <mc:Fallback>
                    <p:oleObj name="Equation" r:id="rId8" imgW="380880" imgH="241200" progId="Equation.3">
                      <p:embed/>
                      <p:pic>
                        <p:nvPicPr>
                          <p:cNvPr id="0" name="Picture 53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30" y="2794"/>
                            <a:ext cx="374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33CC33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5086" name="Object 30"/>
              <p:cNvGraphicFramePr>
                <a:graphicFrameLocks noChangeAspect="1"/>
              </p:cNvGraphicFramePr>
              <p:nvPr/>
            </p:nvGraphicFramePr>
            <p:xfrm>
              <a:off x="3212" y="3114"/>
              <a:ext cx="411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26914" name="Equation" r:id="rId10" imgW="419040" imgH="241200" progId="Equation.3">
                      <p:embed/>
                    </p:oleObj>
                  </mc:Choice>
                  <mc:Fallback>
                    <p:oleObj name="Equation" r:id="rId10" imgW="419040" imgH="241200" progId="Equation.3">
                      <p:embed/>
                      <p:pic>
                        <p:nvPicPr>
                          <p:cNvPr id="0" name="Picture 53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12" y="3114"/>
                            <a:ext cx="411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33CC33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45211" name="Group 14"/>
              <p:cNvGrpSpPr>
                <a:grpSpLocks/>
              </p:cNvGrpSpPr>
              <p:nvPr/>
            </p:nvGrpSpPr>
            <p:grpSpPr bwMode="auto">
              <a:xfrm>
                <a:off x="2496" y="2728"/>
                <a:ext cx="864" cy="632"/>
                <a:chOff x="2496" y="2728"/>
                <a:chExt cx="864" cy="632"/>
              </a:xfrm>
            </p:grpSpPr>
            <p:sp>
              <p:nvSpPr>
                <p:cNvPr id="45212" name="Line 15"/>
                <p:cNvSpPr>
                  <a:spLocks noChangeShapeType="1"/>
                </p:cNvSpPr>
                <p:nvPr/>
              </p:nvSpPr>
              <p:spPr bwMode="auto">
                <a:xfrm>
                  <a:off x="2512" y="2728"/>
                  <a:ext cx="816" cy="304"/>
                </a:xfrm>
                <a:prstGeom prst="line">
                  <a:avLst/>
                </a:prstGeom>
                <a:noFill/>
                <a:ln w="28575">
                  <a:solidFill>
                    <a:srgbClr val="33CC33"/>
                  </a:solidFill>
                  <a:miter lim="800000"/>
                  <a:headEnd/>
                  <a:tailEnd type="arrow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213" name="Line 16"/>
                <p:cNvSpPr>
                  <a:spLocks noChangeShapeType="1"/>
                </p:cNvSpPr>
                <p:nvPr/>
              </p:nvSpPr>
              <p:spPr bwMode="auto">
                <a:xfrm>
                  <a:off x="2496" y="2728"/>
                  <a:ext cx="864" cy="632"/>
                </a:xfrm>
                <a:prstGeom prst="line">
                  <a:avLst/>
                </a:prstGeom>
                <a:noFill/>
                <a:ln w="28575">
                  <a:solidFill>
                    <a:srgbClr val="33CC33"/>
                  </a:solidFill>
                  <a:miter lim="800000"/>
                  <a:headEnd/>
                  <a:tailEnd type="arrow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5201" name="Group 17"/>
            <p:cNvGrpSpPr>
              <a:grpSpLocks/>
            </p:cNvGrpSpPr>
            <p:nvPr/>
          </p:nvGrpSpPr>
          <p:grpSpPr bwMode="auto">
            <a:xfrm>
              <a:off x="3432" y="2320"/>
              <a:ext cx="1133" cy="1256"/>
              <a:chOff x="3432" y="2136"/>
              <a:chExt cx="1133" cy="1256"/>
            </a:xfrm>
          </p:grpSpPr>
          <p:graphicFrame>
            <p:nvGraphicFramePr>
              <p:cNvPr id="45081" name="Object 25"/>
              <p:cNvGraphicFramePr>
                <a:graphicFrameLocks noChangeAspect="1"/>
              </p:cNvGraphicFramePr>
              <p:nvPr/>
            </p:nvGraphicFramePr>
            <p:xfrm>
              <a:off x="4142" y="3128"/>
              <a:ext cx="423" cy="22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26915" name="Equation" r:id="rId12" imgW="431640" imgH="228600" progId="Equation.3">
                      <p:embed/>
                    </p:oleObj>
                  </mc:Choice>
                  <mc:Fallback>
                    <p:oleObj name="Equation" r:id="rId12" imgW="431640" imgH="228600" progId="Equation.3">
                      <p:embed/>
                      <p:pic>
                        <p:nvPicPr>
                          <p:cNvPr id="0" name="Picture 53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42" y="3128"/>
                            <a:ext cx="423" cy="22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33CC33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5082" name="Object 26"/>
              <p:cNvGraphicFramePr>
                <a:graphicFrameLocks noChangeAspect="1"/>
              </p:cNvGraphicFramePr>
              <p:nvPr/>
            </p:nvGraphicFramePr>
            <p:xfrm>
              <a:off x="4150" y="2808"/>
              <a:ext cx="374" cy="22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26916" name="Equation" r:id="rId14" imgW="380880" imgH="228600" progId="Equation.3">
                      <p:embed/>
                    </p:oleObj>
                  </mc:Choice>
                  <mc:Fallback>
                    <p:oleObj name="Equation" r:id="rId14" imgW="380880" imgH="228600" progId="Equation.3">
                      <p:embed/>
                      <p:pic>
                        <p:nvPicPr>
                          <p:cNvPr id="0" name="Picture 53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50" y="2808"/>
                            <a:ext cx="374" cy="22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33CC33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5083" name="Object 27"/>
              <p:cNvGraphicFramePr>
                <a:graphicFrameLocks noChangeAspect="1"/>
              </p:cNvGraphicFramePr>
              <p:nvPr/>
            </p:nvGraphicFramePr>
            <p:xfrm>
              <a:off x="4152" y="2472"/>
              <a:ext cx="386" cy="22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26917" name="Equation" r:id="rId16" imgW="393480" imgH="228600" progId="Equation.3">
                      <p:embed/>
                    </p:oleObj>
                  </mc:Choice>
                  <mc:Fallback>
                    <p:oleObj name="Equation" r:id="rId16" imgW="393480" imgH="228600" progId="Equation.3">
                      <p:embed/>
                      <p:pic>
                        <p:nvPicPr>
                          <p:cNvPr id="0" name="Picture 53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52" y="2472"/>
                            <a:ext cx="386" cy="2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33CC33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5084" name="Object 28"/>
              <p:cNvGraphicFramePr>
                <a:graphicFrameLocks noChangeAspect="1"/>
              </p:cNvGraphicFramePr>
              <p:nvPr/>
            </p:nvGraphicFramePr>
            <p:xfrm>
              <a:off x="4164" y="2136"/>
              <a:ext cx="362" cy="22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26918" name="Equation" r:id="rId18" imgW="368280" imgH="228600" progId="Equation.3">
                      <p:embed/>
                    </p:oleObj>
                  </mc:Choice>
                  <mc:Fallback>
                    <p:oleObj name="Equation" r:id="rId18" imgW="368280" imgH="228600" progId="Equation.3">
                      <p:embed/>
                      <p:pic>
                        <p:nvPicPr>
                          <p:cNvPr id="0" name="Picture 53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64" y="2136"/>
                            <a:ext cx="362" cy="22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33CC33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5207" name="Line 22"/>
              <p:cNvSpPr>
                <a:spLocks noChangeShapeType="1"/>
              </p:cNvSpPr>
              <p:nvPr/>
            </p:nvSpPr>
            <p:spPr bwMode="auto">
              <a:xfrm flipV="1">
                <a:off x="3472" y="2416"/>
                <a:ext cx="816" cy="920"/>
              </a:xfrm>
              <a:prstGeom prst="line">
                <a:avLst/>
              </a:prstGeom>
              <a:noFill/>
              <a:ln w="9525">
                <a:solidFill>
                  <a:srgbClr val="33CC33"/>
                </a:solidFill>
                <a:miter lim="800000"/>
                <a:headEnd/>
                <a:tailEnd type="arrow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208" name="Line 23"/>
              <p:cNvSpPr>
                <a:spLocks noChangeShapeType="1"/>
              </p:cNvSpPr>
              <p:nvPr/>
            </p:nvSpPr>
            <p:spPr bwMode="auto">
              <a:xfrm flipV="1">
                <a:off x="3456" y="2760"/>
                <a:ext cx="816" cy="584"/>
              </a:xfrm>
              <a:prstGeom prst="line">
                <a:avLst/>
              </a:prstGeom>
              <a:noFill/>
              <a:ln w="28575">
                <a:solidFill>
                  <a:srgbClr val="33CC33"/>
                </a:solidFill>
                <a:miter lim="800000"/>
                <a:headEnd/>
                <a:tailEnd type="arrow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209" name="Line 24"/>
              <p:cNvSpPr>
                <a:spLocks noChangeShapeType="1"/>
              </p:cNvSpPr>
              <p:nvPr/>
            </p:nvSpPr>
            <p:spPr bwMode="auto">
              <a:xfrm>
                <a:off x="3432" y="2712"/>
                <a:ext cx="840" cy="352"/>
              </a:xfrm>
              <a:prstGeom prst="line">
                <a:avLst/>
              </a:prstGeom>
              <a:noFill/>
              <a:ln w="19050">
                <a:solidFill>
                  <a:srgbClr val="33CC33"/>
                </a:solidFill>
                <a:miter lim="800000"/>
                <a:headEnd/>
                <a:tailEnd type="arrow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210" name="Line 25"/>
              <p:cNvSpPr>
                <a:spLocks noChangeShapeType="1"/>
              </p:cNvSpPr>
              <p:nvPr/>
            </p:nvSpPr>
            <p:spPr bwMode="auto">
              <a:xfrm>
                <a:off x="3432" y="2408"/>
                <a:ext cx="840" cy="984"/>
              </a:xfrm>
              <a:prstGeom prst="line">
                <a:avLst/>
              </a:prstGeom>
              <a:noFill/>
              <a:ln w="38100">
                <a:solidFill>
                  <a:srgbClr val="33CC33"/>
                </a:solidFill>
                <a:miter lim="800000"/>
                <a:headEnd/>
                <a:tailEnd type="arrow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5202" name="Group 26"/>
            <p:cNvGrpSpPr>
              <a:grpSpLocks/>
            </p:cNvGrpSpPr>
            <p:nvPr/>
          </p:nvGrpSpPr>
          <p:grpSpPr bwMode="auto">
            <a:xfrm>
              <a:off x="4296" y="2314"/>
              <a:ext cx="1141" cy="1254"/>
              <a:chOff x="4296" y="2130"/>
              <a:chExt cx="1141" cy="1254"/>
            </a:xfrm>
          </p:grpSpPr>
          <p:graphicFrame>
            <p:nvGraphicFramePr>
              <p:cNvPr id="45077" name="Object 21"/>
              <p:cNvGraphicFramePr>
                <a:graphicFrameLocks noChangeAspect="1"/>
              </p:cNvGraphicFramePr>
              <p:nvPr/>
            </p:nvGraphicFramePr>
            <p:xfrm>
              <a:off x="5014" y="3122"/>
              <a:ext cx="423" cy="23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26919" name="Equation" r:id="rId20" imgW="431640" imgH="241200" progId="Equation.3">
                      <p:embed/>
                    </p:oleObj>
                  </mc:Choice>
                  <mc:Fallback>
                    <p:oleObj name="Equation" r:id="rId20" imgW="431640" imgH="241200" progId="Equation.3">
                      <p:embed/>
                      <p:pic>
                        <p:nvPicPr>
                          <p:cNvPr id="0" name="Picture 53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014" y="3122"/>
                            <a:ext cx="423" cy="23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33CC33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5078" name="Object 22"/>
              <p:cNvGraphicFramePr>
                <a:graphicFrameLocks noChangeAspect="1"/>
              </p:cNvGraphicFramePr>
              <p:nvPr/>
            </p:nvGraphicFramePr>
            <p:xfrm>
              <a:off x="5022" y="2802"/>
              <a:ext cx="374" cy="23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26920" name="Equation" r:id="rId22" imgW="380880" imgH="241200" progId="Equation.3">
                      <p:embed/>
                    </p:oleObj>
                  </mc:Choice>
                  <mc:Fallback>
                    <p:oleObj name="Equation" r:id="rId22" imgW="380880" imgH="241200" progId="Equation.3">
                      <p:embed/>
                      <p:pic>
                        <p:nvPicPr>
                          <p:cNvPr id="0" name="Picture 53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022" y="2802"/>
                            <a:ext cx="374" cy="23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33CC33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5079" name="Object 23"/>
              <p:cNvGraphicFramePr>
                <a:graphicFrameLocks noChangeAspect="1"/>
              </p:cNvGraphicFramePr>
              <p:nvPr/>
            </p:nvGraphicFramePr>
            <p:xfrm>
              <a:off x="5024" y="2466"/>
              <a:ext cx="386" cy="2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26921" name="Equation" r:id="rId24" imgW="393480" imgH="241200" progId="Equation.3">
                      <p:embed/>
                    </p:oleObj>
                  </mc:Choice>
                  <mc:Fallback>
                    <p:oleObj name="Equation" r:id="rId24" imgW="393480" imgH="241200" progId="Equation.3">
                      <p:embed/>
                      <p:pic>
                        <p:nvPicPr>
                          <p:cNvPr id="0" name="Picture 53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024" y="2466"/>
                            <a:ext cx="386" cy="23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33CC33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5080" name="Object 24"/>
              <p:cNvGraphicFramePr>
                <a:graphicFrameLocks noChangeAspect="1"/>
              </p:cNvGraphicFramePr>
              <p:nvPr/>
            </p:nvGraphicFramePr>
            <p:xfrm>
              <a:off x="5036" y="2130"/>
              <a:ext cx="362" cy="23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26922" name="Equation" r:id="rId26" imgW="368280" imgH="241200" progId="Equation.3">
                      <p:embed/>
                    </p:oleObj>
                  </mc:Choice>
                  <mc:Fallback>
                    <p:oleObj name="Equation" r:id="rId26" imgW="368280" imgH="241200" progId="Equation.3">
                      <p:embed/>
                      <p:pic>
                        <p:nvPicPr>
                          <p:cNvPr id="0" name="Picture 54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036" y="2130"/>
                            <a:ext cx="362" cy="23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33CC33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5203" name="Line 31"/>
              <p:cNvSpPr>
                <a:spLocks noChangeShapeType="1"/>
              </p:cNvSpPr>
              <p:nvPr/>
            </p:nvSpPr>
            <p:spPr bwMode="auto">
              <a:xfrm flipV="1">
                <a:off x="4368" y="2400"/>
                <a:ext cx="784" cy="640"/>
              </a:xfrm>
              <a:prstGeom prst="line">
                <a:avLst/>
              </a:prstGeom>
              <a:noFill/>
              <a:ln w="9525">
                <a:solidFill>
                  <a:srgbClr val="33CC33"/>
                </a:solidFill>
                <a:miter lim="800000"/>
                <a:headEnd/>
                <a:tailEnd type="arrow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204" name="Line 32"/>
              <p:cNvSpPr>
                <a:spLocks noChangeShapeType="1"/>
              </p:cNvSpPr>
              <p:nvPr/>
            </p:nvSpPr>
            <p:spPr bwMode="auto">
              <a:xfrm>
                <a:off x="4392" y="2424"/>
                <a:ext cx="744" cy="320"/>
              </a:xfrm>
              <a:prstGeom prst="line">
                <a:avLst/>
              </a:prstGeom>
              <a:noFill/>
              <a:ln w="28575">
                <a:solidFill>
                  <a:srgbClr val="33CC33"/>
                </a:solidFill>
                <a:miter lim="800000"/>
                <a:headEnd/>
                <a:tailEnd type="arrow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205" name="Line 33"/>
              <p:cNvSpPr>
                <a:spLocks noChangeShapeType="1"/>
              </p:cNvSpPr>
              <p:nvPr/>
            </p:nvSpPr>
            <p:spPr bwMode="auto">
              <a:xfrm>
                <a:off x="4296" y="2696"/>
                <a:ext cx="840" cy="352"/>
              </a:xfrm>
              <a:prstGeom prst="line">
                <a:avLst/>
              </a:prstGeom>
              <a:noFill/>
              <a:ln w="6350">
                <a:solidFill>
                  <a:srgbClr val="33CC33"/>
                </a:solidFill>
                <a:miter lim="800000"/>
                <a:headEnd/>
                <a:tailEnd type="arrow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206" name="Line 34"/>
              <p:cNvSpPr>
                <a:spLocks noChangeShapeType="1"/>
              </p:cNvSpPr>
              <p:nvPr/>
            </p:nvSpPr>
            <p:spPr bwMode="auto">
              <a:xfrm flipV="1">
                <a:off x="4376" y="3376"/>
                <a:ext cx="760" cy="8"/>
              </a:xfrm>
              <a:prstGeom prst="line">
                <a:avLst/>
              </a:prstGeom>
              <a:noFill/>
              <a:ln w="12700">
                <a:solidFill>
                  <a:srgbClr val="33CC33"/>
                </a:solidFill>
                <a:miter lim="800000"/>
                <a:headEnd/>
                <a:tailEnd type="arrow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9" name="Group 35"/>
          <p:cNvGrpSpPr>
            <a:grpSpLocks/>
          </p:cNvGrpSpPr>
          <p:nvPr/>
        </p:nvGrpSpPr>
        <p:grpSpPr bwMode="auto">
          <a:xfrm>
            <a:off x="3924300" y="4206875"/>
            <a:ext cx="1797050" cy="403225"/>
            <a:chOff x="2472" y="2466"/>
            <a:chExt cx="1132" cy="254"/>
          </a:xfrm>
        </p:grpSpPr>
        <p:sp>
          <p:nvSpPr>
            <p:cNvPr id="45197" name="Line 36"/>
            <p:cNvSpPr>
              <a:spLocks noChangeShapeType="1"/>
            </p:cNvSpPr>
            <p:nvPr/>
          </p:nvSpPr>
          <p:spPr bwMode="auto">
            <a:xfrm flipV="1">
              <a:off x="2472" y="2720"/>
              <a:ext cx="872" cy="0"/>
            </a:xfrm>
            <a:prstGeom prst="line">
              <a:avLst/>
            </a:prstGeom>
            <a:noFill/>
            <a:ln w="12700">
              <a:solidFill>
                <a:srgbClr val="33CC33"/>
              </a:solidFill>
              <a:miter lim="800000"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5076" name="Object 20"/>
            <p:cNvGraphicFramePr>
              <a:graphicFrameLocks noChangeAspect="1"/>
            </p:cNvGraphicFramePr>
            <p:nvPr/>
          </p:nvGraphicFramePr>
          <p:xfrm>
            <a:off x="3230" y="2466"/>
            <a:ext cx="374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6923" name="Equation" r:id="rId28" imgW="380880" imgH="241200" progId="Equation.3">
                    <p:embed/>
                  </p:oleObj>
                </mc:Choice>
                <mc:Fallback>
                  <p:oleObj name="Equation" r:id="rId28" imgW="380880" imgH="241200" progId="Equation.3">
                    <p:embed/>
                    <p:pic>
                      <p:nvPicPr>
                        <p:cNvPr id="0" name="Picture 5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30" y="2466"/>
                          <a:ext cx="374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33CC33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" name="Group 38"/>
          <p:cNvGrpSpPr>
            <a:grpSpLocks/>
          </p:cNvGrpSpPr>
          <p:nvPr/>
        </p:nvGrpSpPr>
        <p:grpSpPr bwMode="auto">
          <a:xfrm>
            <a:off x="3962400" y="4114800"/>
            <a:ext cx="1447800" cy="1524000"/>
            <a:chOff x="4360" y="2408"/>
            <a:chExt cx="912" cy="960"/>
          </a:xfrm>
        </p:grpSpPr>
        <p:sp>
          <p:nvSpPr>
            <p:cNvPr id="45193" name="Line 39"/>
            <p:cNvSpPr>
              <a:spLocks noChangeShapeType="1"/>
            </p:cNvSpPr>
            <p:nvPr/>
          </p:nvSpPr>
          <p:spPr bwMode="auto">
            <a:xfrm>
              <a:off x="4360" y="2408"/>
              <a:ext cx="856" cy="31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94" name="Line 40"/>
            <p:cNvSpPr>
              <a:spLocks noChangeShapeType="1"/>
            </p:cNvSpPr>
            <p:nvPr/>
          </p:nvSpPr>
          <p:spPr bwMode="auto">
            <a:xfrm flipV="1">
              <a:off x="4384" y="2720"/>
              <a:ext cx="888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95" name="Line 41"/>
            <p:cNvSpPr>
              <a:spLocks noChangeShapeType="1"/>
            </p:cNvSpPr>
            <p:nvPr/>
          </p:nvSpPr>
          <p:spPr bwMode="auto">
            <a:xfrm flipV="1">
              <a:off x="4368" y="2704"/>
              <a:ext cx="872" cy="35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96" name="Line 42"/>
            <p:cNvSpPr>
              <a:spLocks noChangeShapeType="1"/>
            </p:cNvSpPr>
            <p:nvPr/>
          </p:nvSpPr>
          <p:spPr bwMode="auto">
            <a:xfrm flipV="1">
              <a:off x="4368" y="2704"/>
              <a:ext cx="848" cy="664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43"/>
          <p:cNvGrpSpPr>
            <a:grpSpLocks/>
          </p:cNvGrpSpPr>
          <p:nvPr/>
        </p:nvGrpSpPr>
        <p:grpSpPr bwMode="auto">
          <a:xfrm>
            <a:off x="4000500" y="4076700"/>
            <a:ext cx="1435100" cy="1536700"/>
            <a:chOff x="2520" y="2392"/>
            <a:chExt cx="904" cy="968"/>
          </a:xfrm>
        </p:grpSpPr>
        <p:sp>
          <p:nvSpPr>
            <p:cNvPr id="45189" name="Line 44"/>
            <p:cNvSpPr>
              <a:spLocks noChangeShapeType="1"/>
            </p:cNvSpPr>
            <p:nvPr/>
          </p:nvSpPr>
          <p:spPr bwMode="auto">
            <a:xfrm>
              <a:off x="2520" y="2400"/>
              <a:ext cx="832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90" name="Line 45"/>
            <p:cNvSpPr>
              <a:spLocks noChangeShapeType="1"/>
            </p:cNvSpPr>
            <p:nvPr/>
          </p:nvSpPr>
          <p:spPr bwMode="auto">
            <a:xfrm flipV="1">
              <a:off x="2544" y="2400"/>
              <a:ext cx="880" cy="31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91" name="Line 46"/>
            <p:cNvSpPr>
              <a:spLocks noChangeShapeType="1"/>
            </p:cNvSpPr>
            <p:nvPr/>
          </p:nvSpPr>
          <p:spPr bwMode="auto">
            <a:xfrm flipV="1">
              <a:off x="2528" y="2400"/>
              <a:ext cx="888" cy="648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92" name="Line 47"/>
            <p:cNvSpPr>
              <a:spLocks noChangeShapeType="1"/>
            </p:cNvSpPr>
            <p:nvPr/>
          </p:nvSpPr>
          <p:spPr bwMode="auto">
            <a:xfrm flipV="1">
              <a:off x="2528" y="2392"/>
              <a:ext cx="880" cy="968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48"/>
          <p:cNvGrpSpPr>
            <a:grpSpLocks/>
          </p:cNvGrpSpPr>
          <p:nvPr/>
        </p:nvGrpSpPr>
        <p:grpSpPr bwMode="auto">
          <a:xfrm>
            <a:off x="3949700" y="3698875"/>
            <a:ext cx="1725613" cy="1990725"/>
            <a:chOff x="2504" y="2130"/>
            <a:chExt cx="1087" cy="1254"/>
          </a:xfrm>
        </p:grpSpPr>
        <p:sp>
          <p:nvSpPr>
            <p:cNvPr id="45188" name="Line 49"/>
            <p:cNvSpPr>
              <a:spLocks noChangeShapeType="1"/>
            </p:cNvSpPr>
            <p:nvPr/>
          </p:nvSpPr>
          <p:spPr bwMode="auto">
            <a:xfrm flipV="1">
              <a:off x="2504" y="2416"/>
              <a:ext cx="880" cy="968"/>
            </a:xfrm>
            <a:prstGeom prst="line">
              <a:avLst/>
            </a:prstGeom>
            <a:noFill/>
            <a:ln w="19050">
              <a:solidFill>
                <a:srgbClr val="33CC33"/>
              </a:solidFill>
              <a:miter lim="800000"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5075" name="Object 19"/>
            <p:cNvGraphicFramePr>
              <a:graphicFrameLocks noChangeAspect="1"/>
            </p:cNvGraphicFramePr>
            <p:nvPr/>
          </p:nvGraphicFramePr>
          <p:xfrm>
            <a:off x="3242" y="2130"/>
            <a:ext cx="3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6924" name="Equation" r:id="rId30" imgW="355320" imgH="241200" progId="Equation.3">
                    <p:embed/>
                  </p:oleObj>
                </mc:Choice>
                <mc:Fallback>
                  <p:oleObj name="Equation" r:id="rId30" imgW="355320" imgH="241200" progId="Equation.3">
                    <p:embed/>
                    <p:pic>
                      <p:nvPicPr>
                        <p:cNvPr id="0" name="Picture 5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42" y="2130"/>
                          <a:ext cx="3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33CC33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" name="Group 51"/>
          <p:cNvGrpSpPr>
            <a:grpSpLocks/>
          </p:cNvGrpSpPr>
          <p:nvPr/>
        </p:nvGrpSpPr>
        <p:grpSpPr bwMode="auto">
          <a:xfrm>
            <a:off x="2552700" y="4127500"/>
            <a:ext cx="1346200" cy="1524000"/>
            <a:chOff x="3544" y="2592"/>
            <a:chExt cx="848" cy="960"/>
          </a:xfrm>
        </p:grpSpPr>
        <p:sp>
          <p:nvSpPr>
            <p:cNvPr id="45184" name="Line 52"/>
            <p:cNvSpPr>
              <a:spLocks noChangeShapeType="1"/>
            </p:cNvSpPr>
            <p:nvPr/>
          </p:nvSpPr>
          <p:spPr bwMode="auto">
            <a:xfrm>
              <a:off x="3544" y="2592"/>
              <a:ext cx="840" cy="312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85" name="Line 53"/>
            <p:cNvSpPr>
              <a:spLocks noChangeShapeType="1"/>
            </p:cNvSpPr>
            <p:nvPr/>
          </p:nvSpPr>
          <p:spPr bwMode="auto">
            <a:xfrm flipV="1">
              <a:off x="3568" y="2904"/>
              <a:ext cx="824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86" name="Line 54"/>
            <p:cNvSpPr>
              <a:spLocks noChangeShapeType="1"/>
            </p:cNvSpPr>
            <p:nvPr/>
          </p:nvSpPr>
          <p:spPr bwMode="auto">
            <a:xfrm flipV="1">
              <a:off x="3552" y="2912"/>
              <a:ext cx="800" cy="32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87" name="Line 55"/>
            <p:cNvSpPr>
              <a:spLocks noChangeShapeType="1"/>
            </p:cNvSpPr>
            <p:nvPr/>
          </p:nvSpPr>
          <p:spPr bwMode="auto">
            <a:xfrm flipV="1">
              <a:off x="3552" y="2912"/>
              <a:ext cx="816" cy="640"/>
            </a:xfrm>
            <a:prstGeom prst="line">
              <a:avLst/>
            </a:prstGeom>
            <a:noFill/>
            <a:ln w="63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" name="Group 56"/>
          <p:cNvGrpSpPr>
            <a:grpSpLocks/>
          </p:cNvGrpSpPr>
          <p:nvPr/>
        </p:nvGrpSpPr>
        <p:grpSpPr bwMode="auto">
          <a:xfrm>
            <a:off x="2413000" y="4102100"/>
            <a:ext cx="1511300" cy="1574800"/>
            <a:chOff x="3392" y="2400"/>
            <a:chExt cx="952" cy="992"/>
          </a:xfrm>
        </p:grpSpPr>
        <p:sp>
          <p:nvSpPr>
            <p:cNvPr id="45180" name="Line 57"/>
            <p:cNvSpPr>
              <a:spLocks noChangeShapeType="1"/>
            </p:cNvSpPr>
            <p:nvPr/>
          </p:nvSpPr>
          <p:spPr bwMode="auto">
            <a:xfrm>
              <a:off x="3408" y="3392"/>
              <a:ext cx="936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81" name="Line 58"/>
            <p:cNvSpPr>
              <a:spLocks noChangeShapeType="1"/>
            </p:cNvSpPr>
            <p:nvPr/>
          </p:nvSpPr>
          <p:spPr bwMode="auto">
            <a:xfrm flipH="1" flipV="1">
              <a:off x="3392" y="3064"/>
              <a:ext cx="952" cy="328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82" name="Line 59"/>
            <p:cNvSpPr>
              <a:spLocks noChangeShapeType="1"/>
            </p:cNvSpPr>
            <p:nvPr/>
          </p:nvSpPr>
          <p:spPr bwMode="auto">
            <a:xfrm flipH="1" flipV="1">
              <a:off x="3400" y="2728"/>
              <a:ext cx="944" cy="664"/>
            </a:xfrm>
            <a:prstGeom prst="line">
              <a:avLst/>
            </a:prstGeom>
            <a:noFill/>
            <a:ln w="762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83" name="Line 60"/>
            <p:cNvSpPr>
              <a:spLocks noChangeShapeType="1"/>
            </p:cNvSpPr>
            <p:nvPr/>
          </p:nvSpPr>
          <p:spPr bwMode="auto">
            <a:xfrm flipH="1" flipV="1">
              <a:off x="3408" y="2400"/>
              <a:ext cx="928" cy="984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" name="Group 61"/>
          <p:cNvGrpSpPr>
            <a:grpSpLocks/>
          </p:cNvGrpSpPr>
          <p:nvPr/>
        </p:nvGrpSpPr>
        <p:grpSpPr bwMode="auto">
          <a:xfrm>
            <a:off x="2451100" y="4089400"/>
            <a:ext cx="1498600" cy="1587500"/>
            <a:chOff x="3400" y="2392"/>
            <a:chExt cx="944" cy="1000"/>
          </a:xfrm>
        </p:grpSpPr>
        <p:sp>
          <p:nvSpPr>
            <p:cNvPr id="45176" name="Line 62"/>
            <p:cNvSpPr>
              <a:spLocks noChangeShapeType="1"/>
            </p:cNvSpPr>
            <p:nvPr/>
          </p:nvSpPr>
          <p:spPr bwMode="auto">
            <a:xfrm>
              <a:off x="3400" y="2392"/>
              <a:ext cx="944" cy="664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77" name="Line 63"/>
            <p:cNvSpPr>
              <a:spLocks noChangeShapeType="1"/>
            </p:cNvSpPr>
            <p:nvPr/>
          </p:nvSpPr>
          <p:spPr bwMode="auto">
            <a:xfrm>
              <a:off x="3424" y="2720"/>
              <a:ext cx="920" cy="32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78" name="Line 64"/>
            <p:cNvSpPr>
              <a:spLocks noChangeShapeType="1"/>
            </p:cNvSpPr>
            <p:nvPr/>
          </p:nvSpPr>
          <p:spPr bwMode="auto">
            <a:xfrm flipV="1">
              <a:off x="3416" y="3064"/>
              <a:ext cx="928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79" name="Line 65"/>
            <p:cNvSpPr>
              <a:spLocks noChangeShapeType="1"/>
            </p:cNvSpPr>
            <p:nvPr/>
          </p:nvSpPr>
          <p:spPr bwMode="auto">
            <a:xfrm flipV="1">
              <a:off x="3408" y="3072"/>
              <a:ext cx="936" cy="320"/>
            </a:xfrm>
            <a:prstGeom prst="line">
              <a:avLst/>
            </a:prstGeom>
            <a:noFill/>
            <a:ln w="762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" name="Group 66"/>
          <p:cNvGrpSpPr>
            <a:grpSpLocks/>
          </p:cNvGrpSpPr>
          <p:nvPr/>
        </p:nvGrpSpPr>
        <p:grpSpPr bwMode="auto">
          <a:xfrm>
            <a:off x="2387600" y="5270500"/>
            <a:ext cx="1889125" cy="406400"/>
            <a:chOff x="1504" y="3136"/>
            <a:chExt cx="1190" cy="256"/>
          </a:xfrm>
        </p:grpSpPr>
        <p:sp>
          <p:nvSpPr>
            <p:cNvPr id="45175" name="Line 67"/>
            <p:cNvSpPr>
              <a:spLocks noChangeShapeType="1"/>
            </p:cNvSpPr>
            <p:nvPr/>
          </p:nvSpPr>
          <p:spPr bwMode="auto">
            <a:xfrm>
              <a:off x="1504" y="3392"/>
              <a:ext cx="904" cy="0"/>
            </a:xfrm>
            <a:prstGeom prst="line">
              <a:avLst/>
            </a:prstGeom>
            <a:noFill/>
            <a:ln w="9525">
              <a:solidFill>
                <a:srgbClr val="33CC33"/>
              </a:solidFill>
              <a:miter lim="800000"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5074" name="Object 18"/>
            <p:cNvGraphicFramePr>
              <a:graphicFrameLocks noChangeAspect="1"/>
            </p:cNvGraphicFramePr>
            <p:nvPr/>
          </p:nvGraphicFramePr>
          <p:xfrm>
            <a:off x="2269" y="3136"/>
            <a:ext cx="425" cy="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6925" name="Equation" r:id="rId32" imgW="431640" imgH="228600" progId="Equation.3">
                    <p:embed/>
                  </p:oleObj>
                </mc:Choice>
                <mc:Fallback>
                  <p:oleObj name="Equation" r:id="rId32" imgW="431640" imgH="228600" progId="Equation.3">
                    <p:embed/>
                    <p:pic>
                      <p:nvPicPr>
                        <p:cNvPr id="0" name="Picture 5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69" y="3136"/>
                          <a:ext cx="425" cy="2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33CC33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" name="Group 69"/>
          <p:cNvGrpSpPr>
            <a:grpSpLocks/>
          </p:cNvGrpSpPr>
          <p:nvPr/>
        </p:nvGrpSpPr>
        <p:grpSpPr bwMode="auto">
          <a:xfrm>
            <a:off x="2438400" y="4076700"/>
            <a:ext cx="1784350" cy="1003300"/>
            <a:chOff x="1544" y="2400"/>
            <a:chExt cx="1124" cy="632"/>
          </a:xfrm>
        </p:grpSpPr>
        <p:sp>
          <p:nvSpPr>
            <p:cNvPr id="45174" name="Line 70"/>
            <p:cNvSpPr>
              <a:spLocks noChangeShapeType="1"/>
            </p:cNvSpPr>
            <p:nvPr/>
          </p:nvSpPr>
          <p:spPr bwMode="auto">
            <a:xfrm>
              <a:off x="1544" y="2400"/>
              <a:ext cx="880" cy="616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miter lim="800000"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5073" name="Object 17"/>
            <p:cNvGraphicFramePr>
              <a:graphicFrameLocks noChangeAspect="1"/>
            </p:cNvGraphicFramePr>
            <p:nvPr/>
          </p:nvGraphicFramePr>
          <p:xfrm>
            <a:off x="2294" y="2808"/>
            <a:ext cx="374" cy="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6926" name="Equation" r:id="rId34" imgW="380880" imgH="228600" progId="Equation.3">
                    <p:embed/>
                  </p:oleObj>
                </mc:Choice>
                <mc:Fallback>
                  <p:oleObj name="Equation" r:id="rId34" imgW="380880" imgH="228600" progId="Equation.3">
                    <p:embed/>
                    <p:pic>
                      <p:nvPicPr>
                        <p:cNvPr id="0" name="Picture 5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94" y="2808"/>
                          <a:ext cx="374" cy="2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33CC33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8" name="Group 72"/>
          <p:cNvGrpSpPr>
            <a:grpSpLocks/>
          </p:cNvGrpSpPr>
          <p:nvPr/>
        </p:nvGrpSpPr>
        <p:grpSpPr bwMode="auto">
          <a:xfrm>
            <a:off x="2489200" y="4114800"/>
            <a:ext cx="1384300" cy="1524000"/>
            <a:chOff x="4352" y="2408"/>
            <a:chExt cx="872" cy="960"/>
          </a:xfrm>
        </p:grpSpPr>
        <p:sp>
          <p:nvSpPr>
            <p:cNvPr id="45170" name="Line 73"/>
            <p:cNvSpPr>
              <a:spLocks noChangeShapeType="1"/>
            </p:cNvSpPr>
            <p:nvPr/>
          </p:nvSpPr>
          <p:spPr bwMode="auto">
            <a:xfrm>
              <a:off x="4352" y="2408"/>
              <a:ext cx="832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71" name="Line 74"/>
            <p:cNvSpPr>
              <a:spLocks noChangeShapeType="1"/>
            </p:cNvSpPr>
            <p:nvPr/>
          </p:nvSpPr>
          <p:spPr bwMode="auto">
            <a:xfrm flipV="1">
              <a:off x="4376" y="2408"/>
              <a:ext cx="840" cy="31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72" name="Line 75"/>
            <p:cNvSpPr>
              <a:spLocks noChangeShapeType="1"/>
            </p:cNvSpPr>
            <p:nvPr/>
          </p:nvSpPr>
          <p:spPr bwMode="auto">
            <a:xfrm flipV="1">
              <a:off x="4360" y="2416"/>
              <a:ext cx="856" cy="64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73" name="Line 76"/>
            <p:cNvSpPr>
              <a:spLocks noChangeShapeType="1"/>
            </p:cNvSpPr>
            <p:nvPr/>
          </p:nvSpPr>
          <p:spPr bwMode="auto">
            <a:xfrm flipV="1">
              <a:off x="4360" y="2424"/>
              <a:ext cx="864" cy="944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1619250" y="2106601"/>
          <a:ext cx="5580063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6927" name="Equation" r:id="rId36" imgW="2857320" imgH="228600" progId="Equation.3">
                  <p:embed/>
                </p:oleObj>
              </mc:Choice>
              <mc:Fallback>
                <p:oleObj name="Equation" r:id="rId36" imgW="2857320" imgH="228600" progId="Equation.3">
                  <p:embed/>
                  <p:pic>
                    <p:nvPicPr>
                      <p:cNvPr id="0" name="Picture 5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2106601"/>
                        <a:ext cx="5580063" cy="446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Group 79"/>
          <p:cNvGrpSpPr>
            <a:grpSpLocks/>
          </p:cNvGrpSpPr>
          <p:nvPr/>
        </p:nvGrpSpPr>
        <p:grpSpPr bwMode="auto">
          <a:xfrm>
            <a:off x="4152900" y="2740025"/>
            <a:ext cx="1046163" cy="409575"/>
            <a:chOff x="2616" y="1726"/>
            <a:chExt cx="659" cy="258"/>
          </a:xfrm>
        </p:grpSpPr>
        <p:graphicFrame>
          <p:nvGraphicFramePr>
            <p:cNvPr id="45072" name="Object 16"/>
            <p:cNvGraphicFramePr>
              <a:graphicFrameLocks noChangeAspect="1"/>
            </p:cNvGraphicFramePr>
            <p:nvPr/>
          </p:nvGraphicFramePr>
          <p:xfrm>
            <a:off x="2634" y="1726"/>
            <a:ext cx="641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6928" name="Equation" r:id="rId38" imgW="622080" imgH="228600" progId="Equation.3">
                    <p:embed/>
                  </p:oleObj>
                </mc:Choice>
                <mc:Fallback>
                  <p:oleObj name="Equation" r:id="rId38" imgW="622080" imgH="228600" progId="Equation.3">
                    <p:embed/>
                    <p:pic>
                      <p:nvPicPr>
                        <p:cNvPr id="0" name="Picture 5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34" y="1726"/>
                          <a:ext cx="641" cy="236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chemeClr val="accent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5169" name="Line 81"/>
            <p:cNvSpPr>
              <a:spLocks noChangeShapeType="1"/>
            </p:cNvSpPr>
            <p:nvPr/>
          </p:nvSpPr>
          <p:spPr bwMode="auto">
            <a:xfrm>
              <a:off x="2616" y="1984"/>
              <a:ext cx="6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" name="Group 82"/>
          <p:cNvGrpSpPr>
            <a:grpSpLocks/>
          </p:cNvGrpSpPr>
          <p:nvPr/>
        </p:nvGrpSpPr>
        <p:grpSpPr bwMode="auto">
          <a:xfrm>
            <a:off x="2514600" y="3644900"/>
            <a:ext cx="1684338" cy="965200"/>
            <a:chOff x="1584" y="2112"/>
            <a:chExt cx="1061" cy="608"/>
          </a:xfrm>
        </p:grpSpPr>
        <p:sp>
          <p:nvSpPr>
            <p:cNvPr id="45168" name="Line 83"/>
            <p:cNvSpPr>
              <a:spLocks noChangeShapeType="1"/>
            </p:cNvSpPr>
            <p:nvPr/>
          </p:nvSpPr>
          <p:spPr bwMode="auto">
            <a:xfrm flipV="1">
              <a:off x="1584" y="2416"/>
              <a:ext cx="832" cy="304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miter lim="800000"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5071" name="Object 15"/>
            <p:cNvGraphicFramePr>
              <a:graphicFrameLocks noChangeAspect="1"/>
            </p:cNvGraphicFramePr>
            <p:nvPr/>
          </p:nvGraphicFramePr>
          <p:xfrm>
            <a:off x="2284" y="2112"/>
            <a:ext cx="361" cy="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6929" name="Equation" r:id="rId40" imgW="368280" imgH="228600" progId="Equation.3">
                    <p:embed/>
                  </p:oleObj>
                </mc:Choice>
                <mc:Fallback>
                  <p:oleObj name="Equation" r:id="rId40" imgW="368280" imgH="228600" progId="Equation.3">
                    <p:embed/>
                    <p:pic>
                      <p:nvPicPr>
                        <p:cNvPr id="0" name="Picture 54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84" y="2112"/>
                          <a:ext cx="361" cy="2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33CC33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1" name="Group 85"/>
          <p:cNvGrpSpPr>
            <a:grpSpLocks/>
          </p:cNvGrpSpPr>
          <p:nvPr/>
        </p:nvGrpSpPr>
        <p:grpSpPr bwMode="auto">
          <a:xfrm>
            <a:off x="2565400" y="4191000"/>
            <a:ext cx="1717675" cy="1460500"/>
            <a:chOff x="1616" y="2456"/>
            <a:chExt cx="1082" cy="920"/>
          </a:xfrm>
        </p:grpSpPr>
        <p:sp>
          <p:nvSpPr>
            <p:cNvPr id="45167" name="Line 86"/>
            <p:cNvSpPr>
              <a:spLocks noChangeShapeType="1"/>
            </p:cNvSpPr>
            <p:nvPr/>
          </p:nvSpPr>
          <p:spPr bwMode="auto">
            <a:xfrm flipV="1">
              <a:off x="1616" y="2728"/>
              <a:ext cx="832" cy="648"/>
            </a:xfrm>
            <a:prstGeom prst="line">
              <a:avLst/>
            </a:prstGeom>
            <a:noFill/>
            <a:ln w="6350">
              <a:solidFill>
                <a:srgbClr val="33CC33"/>
              </a:solidFill>
              <a:miter lim="800000"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5070" name="Object 14"/>
            <p:cNvGraphicFramePr>
              <a:graphicFrameLocks noChangeAspect="1"/>
            </p:cNvGraphicFramePr>
            <p:nvPr/>
          </p:nvGraphicFramePr>
          <p:xfrm>
            <a:off x="2312" y="2456"/>
            <a:ext cx="386" cy="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6930" name="Equation" r:id="rId42" imgW="393480" imgH="228600" progId="Equation.3">
                    <p:embed/>
                  </p:oleObj>
                </mc:Choice>
                <mc:Fallback>
                  <p:oleObj name="Equation" r:id="rId42" imgW="393480" imgH="228600" progId="Equation.3">
                    <p:embed/>
                    <p:pic>
                      <p:nvPicPr>
                        <p:cNvPr id="0" name="Picture 54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12" y="2456"/>
                          <a:ext cx="386" cy="2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33CC33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2" name="Group 88"/>
          <p:cNvGrpSpPr>
            <a:grpSpLocks/>
          </p:cNvGrpSpPr>
          <p:nvPr/>
        </p:nvGrpSpPr>
        <p:grpSpPr bwMode="auto">
          <a:xfrm>
            <a:off x="2705100" y="2738438"/>
            <a:ext cx="1012825" cy="411162"/>
            <a:chOff x="1704" y="1725"/>
            <a:chExt cx="638" cy="259"/>
          </a:xfrm>
        </p:grpSpPr>
        <p:sp>
          <p:nvSpPr>
            <p:cNvPr id="45166" name="Line 89"/>
            <p:cNvSpPr>
              <a:spLocks noChangeShapeType="1"/>
            </p:cNvSpPr>
            <p:nvPr/>
          </p:nvSpPr>
          <p:spPr bwMode="auto">
            <a:xfrm>
              <a:off x="1704" y="1984"/>
              <a:ext cx="6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5069" name="Object 13"/>
            <p:cNvGraphicFramePr>
              <a:graphicFrameLocks noChangeAspect="1"/>
            </p:cNvGraphicFramePr>
            <p:nvPr/>
          </p:nvGraphicFramePr>
          <p:xfrm>
            <a:off x="1727" y="1725"/>
            <a:ext cx="615" cy="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6931" name="Equation" r:id="rId44" imgW="596880" imgH="215640" progId="Equation.3">
                    <p:embed/>
                  </p:oleObj>
                </mc:Choice>
                <mc:Fallback>
                  <p:oleObj name="Equation" r:id="rId44" imgW="596880" imgH="215640" progId="Equation.3">
                    <p:embed/>
                    <p:pic>
                      <p:nvPicPr>
                        <p:cNvPr id="0" name="Picture 54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27" y="1725"/>
                          <a:ext cx="615" cy="224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chemeClr val="accent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4" name="Group 94"/>
          <p:cNvGrpSpPr>
            <a:grpSpLocks/>
          </p:cNvGrpSpPr>
          <p:nvPr/>
        </p:nvGrpSpPr>
        <p:grpSpPr bwMode="auto">
          <a:xfrm>
            <a:off x="1787525" y="3708400"/>
            <a:ext cx="952500" cy="1930400"/>
            <a:chOff x="1126" y="2336"/>
            <a:chExt cx="600" cy="1216"/>
          </a:xfrm>
        </p:grpSpPr>
        <p:graphicFrame>
          <p:nvGraphicFramePr>
            <p:cNvPr id="45064" name="Object 8"/>
            <p:cNvGraphicFramePr>
              <a:graphicFrameLocks noChangeAspect="1"/>
            </p:cNvGraphicFramePr>
            <p:nvPr/>
          </p:nvGraphicFramePr>
          <p:xfrm>
            <a:off x="1148" y="2336"/>
            <a:ext cx="540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6932" name="Equation" r:id="rId46" imgW="571320" imgH="228600" progId="Equation.3">
                    <p:embed/>
                  </p:oleObj>
                </mc:Choice>
                <mc:Fallback>
                  <p:oleObj name="Equation" r:id="rId46" imgW="571320" imgH="228600" progId="Equation.3">
                    <p:embed/>
                    <p:pic>
                      <p:nvPicPr>
                        <p:cNvPr id="0" name="Picture 55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48" y="2336"/>
                          <a:ext cx="540" cy="21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065" name="Object 9"/>
            <p:cNvGraphicFramePr>
              <a:graphicFrameLocks noChangeAspect="1"/>
            </p:cNvGraphicFramePr>
            <p:nvPr/>
          </p:nvGraphicFramePr>
          <p:xfrm>
            <a:off x="1144" y="2688"/>
            <a:ext cx="564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6933" name="Equation" r:id="rId48" imgW="596880" imgH="228600" progId="Equation.3">
                    <p:embed/>
                  </p:oleObj>
                </mc:Choice>
                <mc:Fallback>
                  <p:oleObj name="Equation" r:id="rId48" imgW="596880" imgH="228600" progId="Equation.3">
                    <p:embed/>
                    <p:pic>
                      <p:nvPicPr>
                        <p:cNvPr id="0" name="Picture 55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44" y="2688"/>
                          <a:ext cx="564" cy="21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066" name="Object 10"/>
            <p:cNvGraphicFramePr>
              <a:graphicFrameLocks noChangeAspect="1"/>
            </p:cNvGraphicFramePr>
            <p:nvPr/>
          </p:nvGraphicFramePr>
          <p:xfrm>
            <a:off x="1128" y="2984"/>
            <a:ext cx="564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6934" name="Equation" r:id="rId50" imgW="596880" imgH="228600" progId="Equation.3">
                    <p:embed/>
                  </p:oleObj>
                </mc:Choice>
                <mc:Fallback>
                  <p:oleObj name="Equation" r:id="rId50" imgW="596880" imgH="228600" progId="Equation.3">
                    <p:embed/>
                    <p:pic>
                      <p:nvPicPr>
                        <p:cNvPr id="0" name="Picture 5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28" y="2984"/>
                          <a:ext cx="564" cy="21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067" name="Object 11"/>
            <p:cNvGraphicFramePr>
              <a:graphicFrameLocks noChangeAspect="1"/>
            </p:cNvGraphicFramePr>
            <p:nvPr/>
          </p:nvGraphicFramePr>
          <p:xfrm>
            <a:off x="1126" y="3336"/>
            <a:ext cx="600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6935" name="Equation" r:id="rId52" imgW="634680" imgH="228600" progId="Equation.3">
                    <p:embed/>
                  </p:oleObj>
                </mc:Choice>
                <mc:Fallback>
                  <p:oleObj name="Equation" r:id="rId52" imgW="634680" imgH="228600" progId="Equation.3">
                    <p:embed/>
                    <p:pic>
                      <p:nvPicPr>
                        <p:cNvPr id="0" name="Picture 55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26" y="3336"/>
                          <a:ext cx="600" cy="21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5109" name="Text Box 99"/>
          <p:cNvSpPr txBox="1">
            <a:spLocks noChangeArrowheads="1"/>
          </p:cNvSpPr>
          <p:nvPr/>
        </p:nvSpPr>
        <p:spPr bwMode="auto">
          <a:xfrm>
            <a:off x="395288" y="863600"/>
            <a:ext cx="87487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ct val="15000"/>
              </a:spcAft>
            </a:pPr>
            <a:r>
              <a:rPr lang="en-US" sz="2400" dirty="0">
                <a:solidFill>
                  <a:srgbClr val="000000"/>
                </a:solidFill>
              </a:rPr>
              <a:t>Main idea: determine optimal position (state) of predecessor, for each possible position of self.  Then backtrack from best state for last vertex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  <a:endParaRPr lang="en-US" sz="2400" dirty="0">
              <a:solidFill>
                <a:srgbClr val="000000"/>
              </a:solidFill>
            </a:endParaRPr>
          </a:p>
        </p:txBody>
      </p:sp>
      <p:grpSp>
        <p:nvGrpSpPr>
          <p:cNvPr id="25" name="Group 100"/>
          <p:cNvGrpSpPr>
            <a:grpSpLocks/>
          </p:cNvGrpSpPr>
          <p:nvPr/>
        </p:nvGrpSpPr>
        <p:grpSpPr bwMode="auto">
          <a:xfrm>
            <a:off x="457200" y="2649538"/>
            <a:ext cx="8089900" cy="3803650"/>
            <a:chOff x="288" y="1668"/>
            <a:chExt cx="5096" cy="2396"/>
          </a:xfrm>
        </p:grpSpPr>
        <p:grpSp>
          <p:nvGrpSpPr>
            <p:cNvPr id="45118" name="Group 101"/>
            <p:cNvGrpSpPr>
              <a:grpSpLocks/>
            </p:cNvGrpSpPr>
            <p:nvPr/>
          </p:nvGrpSpPr>
          <p:grpSpPr bwMode="auto">
            <a:xfrm>
              <a:off x="288" y="1668"/>
              <a:ext cx="5000" cy="2396"/>
              <a:chOff x="416" y="1484"/>
              <a:chExt cx="5000" cy="2396"/>
            </a:xfrm>
          </p:grpSpPr>
          <p:sp>
            <p:nvSpPr>
              <p:cNvPr id="45156" name="Line 102"/>
              <p:cNvSpPr>
                <a:spLocks noChangeShapeType="1"/>
              </p:cNvSpPr>
              <p:nvPr/>
            </p:nvSpPr>
            <p:spPr bwMode="auto">
              <a:xfrm>
                <a:off x="416" y="2080"/>
                <a:ext cx="5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57" name="Line 103"/>
              <p:cNvSpPr>
                <a:spLocks noChangeShapeType="1"/>
              </p:cNvSpPr>
              <p:nvPr/>
            </p:nvSpPr>
            <p:spPr bwMode="auto">
              <a:xfrm flipV="1">
                <a:off x="1144" y="1584"/>
                <a:ext cx="0" cy="22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58" name="Line 104"/>
              <p:cNvSpPr>
                <a:spLocks noChangeShapeType="1"/>
              </p:cNvSpPr>
              <p:nvPr/>
            </p:nvSpPr>
            <p:spPr bwMode="auto">
              <a:xfrm flipH="1" flipV="1">
                <a:off x="648" y="1640"/>
                <a:ext cx="504" cy="4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59" name="Text Box 105"/>
              <p:cNvSpPr txBox="1">
                <a:spLocks noChangeArrowheads="1"/>
              </p:cNvSpPr>
              <p:nvPr/>
            </p:nvSpPr>
            <p:spPr bwMode="auto">
              <a:xfrm>
                <a:off x="494" y="1899"/>
                <a:ext cx="45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  <a:latin typeface="Tahoma" pitchFamily="34" charset="0"/>
                  </a:rPr>
                  <a:t>states</a:t>
                </a:r>
              </a:p>
            </p:txBody>
          </p:sp>
          <p:sp>
            <p:nvSpPr>
              <p:cNvPr id="45160" name="Text Box 106"/>
              <p:cNvSpPr txBox="1">
                <a:spLocks noChangeArrowheads="1"/>
              </p:cNvSpPr>
              <p:nvPr/>
            </p:nvSpPr>
            <p:spPr bwMode="auto">
              <a:xfrm>
                <a:off x="614" y="2299"/>
                <a:ext cx="18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  <a:latin typeface="Tahoma" pitchFamily="34" charset="0"/>
                  </a:rPr>
                  <a:t>1</a:t>
                </a:r>
              </a:p>
            </p:txBody>
          </p:sp>
          <p:sp>
            <p:nvSpPr>
              <p:cNvPr id="45161" name="Text Box 107"/>
              <p:cNvSpPr txBox="1">
                <a:spLocks noChangeArrowheads="1"/>
              </p:cNvSpPr>
              <p:nvPr/>
            </p:nvSpPr>
            <p:spPr bwMode="auto">
              <a:xfrm>
                <a:off x="614" y="2621"/>
                <a:ext cx="18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  <a:latin typeface="Tahoma" pitchFamily="34" charset="0"/>
                  </a:rPr>
                  <a:t>2</a:t>
                </a:r>
              </a:p>
            </p:txBody>
          </p:sp>
          <p:sp>
            <p:nvSpPr>
              <p:cNvPr id="45162" name="Text Box 108"/>
              <p:cNvSpPr txBox="1">
                <a:spLocks noChangeArrowheads="1"/>
              </p:cNvSpPr>
              <p:nvPr/>
            </p:nvSpPr>
            <p:spPr bwMode="auto">
              <a:xfrm>
                <a:off x="614" y="2944"/>
                <a:ext cx="221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  <a:latin typeface="Tahoma" pitchFamily="34" charset="0"/>
                  </a:rPr>
                  <a:t>…</a:t>
                </a:r>
              </a:p>
            </p:txBody>
          </p:sp>
          <p:sp>
            <p:nvSpPr>
              <p:cNvPr id="45163" name="Text Box 109"/>
              <p:cNvSpPr txBox="1">
                <a:spLocks noChangeArrowheads="1"/>
              </p:cNvSpPr>
              <p:nvPr/>
            </p:nvSpPr>
            <p:spPr bwMode="auto">
              <a:xfrm>
                <a:off x="614" y="3267"/>
                <a:ext cx="22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  <a:latin typeface="Tahoma" pitchFamily="34" charset="0"/>
                  </a:rPr>
                  <a:t>m</a:t>
                </a:r>
              </a:p>
            </p:txBody>
          </p:sp>
          <p:sp>
            <p:nvSpPr>
              <p:cNvPr id="45164" name="Text Box 110"/>
              <p:cNvSpPr txBox="1">
                <a:spLocks noChangeArrowheads="1"/>
              </p:cNvSpPr>
              <p:nvPr/>
            </p:nvSpPr>
            <p:spPr bwMode="auto">
              <a:xfrm rot="-5400000">
                <a:off x="779" y="1672"/>
                <a:ext cx="58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solidFill>
                      <a:srgbClr val="000000"/>
                    </a:solidFill>
                    <a:latin typeface="Tahoma" pitchFamily="34" charset="0"/>
                  </a:rPr>
                  <a:t>vertices </a:t>
                </a:r>
              </a:p>
            </p:txBody>
          </p:sp>
        </p:grpSp>
        <p:grpSp>
          <p:nvGrpSpPr>
            <p:cNvPr id="45119" name="Group 111"/>
            <p:cNvGrpSpPr>
              <a:grpSpLocks/>
            </p:cNvGrpSpPr>
            <p:nvPr/>
          </p:nvGrpSpPr>
          <p:grpSpPr bwMode="auto">
            <a:xfrm>
              <a:off x="1416" y="1786"/>
              <a:ext cx="3968" cy="366"/>
              <a:chOff x="1416" y="1602"/>
              <a:chExt cx="3968" cy="366"/>
            </a:xfrm>
          </p:grpSpPr>
          <p:grpSp>
            <p:nvGrpSpPr>
              <p:cNvPr id="45146" name="Group 112"/>
              <p:cNvGrpSpPr>
                <a:grpSpLocks/>
              </p:cNvGrpSpPr>
              <p:nvPr/>
            </p:nvGrpSpPr>
            <p:grpSpPr bwMode="auto">
              <a:xfrm>
                <a:off x="1416" y="1602"/>
                <a:ext cx="280" cy="346"/>
                <a:chOff x="1296" y="3442"/>
                <a:chExt cx="280" cy="346"/>
              </a:xfrm>
            </p:grpSpPr>
            <p:sp>
              <p:nvSpPr>
                <p:cNvPr id="45155" name="Oval 113"/>
                <p:cNvSpPr>
                  <a:spLocks noChangeArrowheads="1"/>
                </p:cNvSpPr>
                <p:nvPr/>
              </p:nvSpPr>
              <p:spPr bwMode="auto">
                <a:xfrm>
                  <a:off x="1296" y="3504"/>
                  <a:ext cx="280" cy="280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graphicFrame>
              <p:nvGraphicFramePr>
                <p:cNvPr id="45063" name="Object 7"/>
                <p:cNvGraphicFramePr>
                  <a:graphicFrameLocks noChangeAspect="1"/>
                </p:cNvGraphicFramePr>
                <p:nvPr/>
              </p:nvGraphicFramePr>
              <p:xfrm>
                <a:off x="1316" y="3442"/>
                <a:ext cx="224" cy="34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226936" name="Equation" r:id="rId54" imgW="139680" imgH="215640" progId="Equation.3">
                        <p:embed/>
                      </p:oleObj>
                    </mc:Choice>
                    <mc:Fallback>
                      <p:oleObj name="Equation" r:id="rId54" imgW="139680" imgH="215640" progId="Equation.3">
                        <p:embed/>
                        <p:pic>
                          <p:nvPicPr>
                            <p:cNvPr id="0" name="Picture 55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316" y="3442"/>
                              <a:ext cx="224" cy="346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45147" name="Group 115"/>
              <p:cNvGrpSpPr>
                <a:grpSpLocks/>
              </p:cNvGrpSpPr>
              <p:nvPr/>
            </p:nvGrpSpPr>
            <p:grpSpPr bwMode="auto">
              <a:xfrm>
                <a:off x="2337" y="1602"/>
                <a:ext cx="280" cy="346"/>
                <a:chOff x="2224" y="3778"/>
                <a:chExt cx="280" cy="346"/>
              </a:xfrm>
            </p:grpSpPr>
            <p:sp>
              <p:nvSpPr>
                <p:cNvPr id="45154" name="Oval 116"/>
                <p:cNvSpPr>
                  <a:spLocks noChangeArrowheads="1"/>
                </p:cNvSpPr>
                <p:nvPr/>
              </p:nvSpPr>
              <p:spPr bwMode="auto">
                <a:xfrm>
                  <a:off x="2224" y="3840"/>
                  <a:ext cx="280" cy="280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CA" sz="160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graphicFrame>
              <p:nvGraphicFramePr>
                <p:cNvPr id="45062" name="Object 6"/>
                <p:cNvGraphicFramePr>
                  <a:graphicFrameLocks noChangeAspect="1"/>
                </p:cNvGraphicFramePr>
                <p:nvPr/>
              </p:nvGraphicFramePr>
              <p:xfrm>
                <a:off x="2224" y="3778"/>
                <a:ext cx="264" cy="34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226937" name="Equation" r:id="rId56" imgW="164880" imgH="215640" progId="Equation.3">
                        <p:embed/>
                      </p:oleObj>
                    </mc:Choice>
                    <mc:Fallback>
                      <p:oleObj name="Equation" r:id="rId56" imgW="164880" imgH="215640" progId="Equation.3">
                        <p:embed/>
                        <p:pic>
                          <p:nvPicPr>
                            <p:cNvPr id="0" name="Picture 55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224" y="3778"/>
                              <a:ext cx="264" cy="346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45148" name="Group 118"/>
              <p:cNvGrpSpPr>
                <a:grpSpLocks/>
              </p:cNvGrpSpPr>
              <p:nvPr/>
            </p:nvGrpSpPr>
            <p:grpSpPr bwMode="auto">
              <a:xfrm>
                <a:off x="3259" y="1602"/>
                <a:ext cx="280" cy="366"/>
                <a:chOff x="3160" y="3800"/>
                <a:chExt cx="280" cy="366"/>
              </a:xfrm>
            </p:grpSpPr>
            <p:sp>
              <p:nvSpPr>
                <p:cNvPr id="45153" name="Oval 119"/>
                <p:cNvSpPr>
                  <a:spLocks noChangeArrowheads="1"/>
                </p:cNvSpPr>
                <p:nvPr/>
              </p:nvSpPr>
              <p:spPr bwMode="auto">
                <a:xfrm>
                  <a:off x="3160" y="3872"/>
                  <a:ext cx="280" cy="280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graphicFrame>
              <p:nvGraphicFramePr>
                <p:cNvPr id="45061" name="Object 5"/>
                <p:cNvGraphicFramePr>
                  <a:graphicFrameLocks noChangeAspect="1"/>
                </p:cNvGraphicFramePr>
                <p:nvPr/>
              </p:nvGraphicFramePr>
              <p:xfrm>
                <a:off x="3170" y="3800"/>
                <a:ext cx="244" cy="36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226938" name="Equation" r:id="rId58" imgW="152280" imgH="228600" progId="Equation.3">
                        <p:embed/>
                      </p:oleObj>
                    </mc:Choice>
                    <mc:Fallback>
                      <p:oleObj name="Equation" r:id="rId58" imgW="152280" imgH="228600" progId="Equation.3">
                        <p:embed/>
                        <p:pic>
                          <p:nvPicPr>
                            <p:cNvPr id="0" name="Picture 55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170" y="3800"/>
                              <a:ext cx="244" cy="366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45149" name="Group 121"/>
              <p:cNvGrpSpPr>
                <a:grpSpLocks/>
              </p:cNvGrpSpPr>
              <p:nvPr/>
            </p:nvGrpSpPr>
            <p:grpSpPr bwMode="auto">
              <a:xfrm>
                <a:off x="4181" y="1602"/>
                <a:ext cx="281" cy="347"/>
                <a:chOff x="4071" y="3826"/>
                <a:chExt cx="281" cy="347"/>
              </a:xfrm>
            </p:grpSpPr>
            <p:sp>
              <p:nvSpPr>
                <p:cNvPr id="45152" name="Oval 122"/>
                <p:cNvSpPr>
                  <a:spLocks noChangeArrowheads="1"/>
                </p:cNvSpPr>
                <p:nvPr/>
              </p:nvSpPr>
              <p:spPr bwMode="auto">
                <a:xfrm>
                  <a:off x="4072" y="3888"/>
                  <a:ext cx="280" cy="280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graphicFrame>
              <p:nvGraphicFramePr>
                <p:cNvPr id="45060" name="Object 4"/>
                <p:cNvGraphicFramePr>
                  <a:graphicFrameLocks noChangeAspect="1"/>
                </p:cNvGraphicFramePr>
                <p:nvPr/>
              </p:nvGraphicFramePr>
              <p:xfrm>
                <a:off x="4071" y="3826"/>
                <a:ext cx="265" cy="34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226939" name="Equation" r:id="rId60" imgW="164880" imgH="215640" progId="Equation.3">
                        <p:embed/>
                      </p:oleObj>
                    </mc:Choice>
                    <mc:Fallback>
                      <p:oleObj name="Equation" r:id="rId60" imgW="164880" imgH="215640" progId="Equation.3">
                        <p:embed/>
                        <p:pic>
                          <p:nvPicPr>
                            <p:cNvPr id="0" name="Picture 55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071" y="3826"/>
                              <a:ext cx="265" cy="347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45150" name="Group 124"/>
              <p:cNvGrpSpPr>
                <a:grpSpLocks/>
              </p:cNvGrpSpPr>
              <p:nvPr/>
            </p:nvGrpSpPr>
            <p:grpSpPr bwMode="auto">
              <a:xfrm>
                <a:off x="5104" y="1602"/>
                <a:ext cx="280" cy="366"/>
                <a:chOff x="4984" y="3832"/>
                <a:chExt cx="280" cy="366"/>
              </a:xfrm>
            </p:grpSpPr>
            <p:sp>
              <p:nvSpPr>
                <p:cNvPr id="45151" name="Oval 125"/>
                <p:cNvSpPr>
                  <a:spLocks noChangeArrowheads="1"/>
                </p:cNvSpPr>
                <p:nvPr/>
              </p:nvSpPr>
              <p:spPr bwMode="auto">
                <a:xfrm>
                  <a:off x="4984" y="3904"/>
                  <a:ext cx="280" cy="280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graphicFrame>
              <p:nvGraphicFramePr>
                <p:cNvPr id="45059" name="Object 3"/>
                <p:cNvGraphicFramePr>
                  <a:graphicFrameLocks noChangeAspect="1"/>
                </p:cNvGraphicFramePr>
                <p:nvPr/>
              </p:nvGraphicFramePr>
              <p:xfrm>
                <a:off x="4984" y="3832"/>
                <a:ext cx="265" cy="36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226940" name="Equation" r:id="rId62" imgW="164880" imgH="228600" progId="Equation.3">
                        <p:embed/>
                      </p:oleObj>
                    </mc:Choice>
                    <mc:Fallback>
                      <p:oleObj name="Equation" r:id="rId62" imgW="164880" imgH="228600" progId="Equation.3">
                        <p:embed/>
                        <p:pic>
                          <p:nvPicPr>
                            <p:cNvPr id="0" name="Picture 558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3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984" y="3832"/>
                              <a:ext cx="265" cy="366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  <p:grpSp>
          <p:nvGrpSpPr>
            <p:cNvPr id="45120" name="Group 127"/>
            <p:cNvGrpSpPr>
              <a:grpSpLocks/>
            </p:cNvGrpSpPr>
            <p:nvPr/>
          </p:nvGrpSpPr>
          <p:grpSpPr bwMode="auto">
            <a:xfrm>
              <a:off x="1480" y="2520"/>
              <a:ext cx="3808" cy="1112"/>
              <a:chOff x="1480" y="2336"/>
              <a:chExt cx="3808" cy="1112"/>
            </a:xfrm>
          </p:grpSpPr>
          <p:grpSp>
            <p:nvGrpSpPr>
              <p:cNvPr id="45121" name="Group 128"/>
              <p:cNvGrpSpPr>
                <a:grpSpLocks/>
              </p:cNvGrpSpPr>
              <p:nvPr/>
            </p:nvGrpSpPr>
            <p:grpSpPr bwMode="auto">
              <a:xfrm>
                <a:off x="1480" y="2336"/>
                <a:ext cx="128" cy="1112"/>
                <a:chOff x="1480" y="2336"/>
                <a:chExt cx="128" cy="1112"/>
              </a:xfrm>
            </p:grpSpPr>
            <p:sp>
              <p:nvSpPr>
                <p:cNvPr id="45142" name="Oval 129"/>
                <p:cNvSpPr>
                  <a:spLocks noChangeArrowheads="1"/>
                </p:cNvSpPr>
                <p:nvPr/>
              </p:nvSpPr>
              <p:spPr bwMode="auto">
                <a:xfrm>
                  <a:off x="1480" y="2336"/>
                  <a:ext cx="128" cy="12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143" name="Oval 130"/>
                <p:cNvSpPr>
                  <a:spLocks noChangeArrowheads="1"/>
                </p:cNvSpPr>
                <p:nvPr/>
              </p:nvSpPr>
              <p:spPr bwMode="auto">
                <a:xfrm>
                  <a:off x="1480" y="2666"/>
                  <a:ext cx="128" cy="12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144" name="Oval 131"/>
                <p:cNvSpPr>
                  <a:spLocks noChangeArrowheads="1"/>
                </p:cNvSpPr>
                <p:nvPr/>
              </p:nvSpPr>
              <p:spPr bwMode="auto">
                <a:xfrm>
                  <a:off x="1480" y="2997"/>
                  <a:ext cx="128" cy="12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145" name="Oval 132"/>
                <p:cNvSpPr>
                  <a:spLocks noChangeArrowheads="1"/>
                </p:cNvSpPr>
                <p:nvPr/>
              </p:nvSpPr>
              <p:spPr bwMode="auto">
                <a:xfrm>
                  <a:off x="1480" y="3328"/>
                  <a:ext cx="128" cy="12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5122" name="Group 133"/>
              <p:cNvGrpSpPr>
                <a:grpSpLocks/>
              </p:cNvGrpSpPr>
              <p:nvPr/>
            </p:nvGrpSpPr>
            <p:grpSpPr bwMode="auto">
              <a:xfrm>
                <a:off x="2416" y="2336"/>
                <a:ext cx="128" cy="1112"/>
                <a:chOff x="2416" y="2336"/>
                <a:chExt cx="128" cy="1112"/>
              </a:xfrm>
            </p:grpSpPr>
            <p:sp>
              <p:nvSpPr>
                <p:cNvPr id="45138" name="Oval 134"/>
                <p:cNvSpPr>
                  <a:spLocks noChangeArrowheads="1"/>
                </p:cNvSpPr>
                <p:nvPr/>
              </p:nvSpPr>
              <p:spPr bwMode="auto">
                <a:xfrm>
                  <a:off x="2416" y="2336"/>
                  <a:ext cx="128" cy="12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139" name="Oval 135"/>
                <p:cNvSpPr>
                  <a:spLocks noChangeArrowheads="1"/>
                </p:cNvSpPr>
                <p:nvPr/>
              </p:nvSpPr>
              <p:spPr bwMode="auto">
                <a:xfrm>
                  <a:off x="2416" y="2666"/>
                  <a:ext cx="128" cy="12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140" name="Oval 136"/>
                <p:cNvSpPr>
                  <a:spLocks noChangeArrowheads="1"/>
                </p:cNvSpPr>
                <p:nvPr/>
              </p:nvSpPr>
              <p:spPr bwMode="auto">
                <a:xfrm>
                  <a:off x="2416" y="2997"/>
                  <a:ext cx="128" cy="12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141" name="Oval 137"/>
                <p:cNvSpPr>
                  <a:spLocks noChangeArrowheads="1"/>
                </p:cNvSpPr>
                <p:nvPr/>
              </p:nvSpPr>
              <p:spPr bwMode="auto">
                <a:xfrm>
                  <a:off x="2416" y="3328"/>
                  <a:ext cx="128" cy="12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5123" name="Group 138"/>
              <p:cNvGrpSpPr>
                <a:grpSpLocks/>
              </p:cNvGrpSpPr>
              <p:nvPr/>
            </p:nvGrpSpPr>
            <p:grpSpPr bwMode="auto">
              <a:xfrm>
                <a:off x="3336" y="2336"/>
                <a:ext cx="128" cy="1112"/>
                <a:chOff x="3336" y="2336"/>
                <a:chExt cx="128" cy="1112"/>
              </a:xfrm>
            </p:grpSpPr>
            <p:sp>
              <p:nvSpPr>
                <p:cNvPr id="45134" name="Oval 139"/>
                <p:cNvSpPr>
                  <a:spLocks noChangeArrowheads="1"/>
                </p:cNvSpPr>
                <p:nvPr/>
              </p:nvSpPr>
              <p:spPr bwMode="auto">
                <a:xfrm>
                  <a:off x="3336" y="2336"/>
                  <a:ext cx="128" cy="12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135" name="Oval 140"/>
                <p:cNvSpPr>
                  <a:spLocks noChangeArrowheads="1"/>
                </p:cNvSpPr>
                <p:nvPr/>
              </p:nvSpPr>
              <p:spPr bwMode="auto">
                <a:xfrm>
                  <a:off x="3336" y="2666"/>
                  <a:ext cx="128" cy="12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136" name="Oval 141"/>
                <p:cNvSpPr>
                  <a:spLocks noChangeArrowheads="1"/>
                </p:cNvSpPr>
                <p:nvPr/>
              </p:nvSpPr>
              <p:spPr bwMode="auto">
                <a:xfrm>
                  <a:off x="3336" y="2997"/>
                  <a:ext cx="128" cy="12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137" name="Oval 142"/>
                <p:cNvSpPr>
                  <a:spLocks noChangeArrowheads="1"/>
                </p:cNvSpPr>
                <p:nvPr/>
              </p:nvSpPr>
              <p:spPr bwMode="auto">
                <a:xfrm>
                  <a:off x="3336" y="3328"/>
                  <a:ext cx="128" cy="12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5124" name="Group 143"/>
              <p:cNvGrpSpPr>
                <a:grpSpLocks/>
              </p:cNvGrpSpPr>
              <p:nvPr/>
            </p:nvGrpSpPr>
            <p:grpSpPr bwMode="auto">
              <a:xfrm>
                <a:off x="4272" y="2336"/>
                <a:ext cx="128" cy="1112"/>
                <a:chOff x="4272" y="2336"/>
                <a:chExt cx="128" cy="1112"/>
              </a:xfrm>
            </p:grpSpPr>
            <p:sp>
              <p:nvSpPr>
                <p:cNvPr id="45130" name="Oval 144"/>
                <p:cNvSpPr>
                  <a:spLocks noChangeArrowheads="1"/>
                </p:cNvSpPr>
                <p:nvPr/>
              </p:nvSpPr>
              <p:spPr bwMode="auto">
                <a:xfrm>
                  <a:off x="4272" y="2336"/>
                  <a:ext cx="128" cy="12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131" name="Oval 145"/>
                <p:cNvSpPr>
                  <a:spLocks noChangeArrowheads="1"/>
                </p:cNvSpPr>
                <p:nvPr/>
              </p:nvSpPr>
              <p:spPr bwMode="auto">
                <a:xfrm>
                  <a:off x="4272" y="2666"/>
                  <a:ext cx="128" cy="12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132" name="Oval 146"/>
                <p:cNvSpPr>
                  <a:spLocks noChangeArrowheads="1"/>
                </p:cNvSpPr>
                <p:nvPr/>
              </p:nvSpPr>
              <p:spPr bwMode="auto">
                <a:xfrm>
                  <a:off x="4272" y="2997"/>
                  <a:ext cx="128" cy="12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133" name="Oval 147"/>
                <p:cNvSpPr>
                  <a:spLocks noChangeArrowheads="1"/>
                </p:cNvSpPr>
                <p:nvPr/>
              </p:nvSpPr>
              <p:spPr bwMode="auto">
                <a:xfrm>
                  <a:off x="4272" y="3328"/>
                  <a:ext cx="128" cy="12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5125" name="Group 148"/>
              <p:cNvGrpSpPr>
                <a:grpSpLocks/>
              </p:cNvGrpSpPr>
              <p:nvPr/>
            </p:nvGrpSpPr>
            <p:grpSpPr bwMode="auto">
              <a:xfrm>
                <a:off x="5160" y="2336"/>
                <a:ext cx="128" cy="1112"/>
                <a:chOff x="5160" y="2336"/>
                <a:chExt cx="128" cy="1112"/>
              </a:xfrm>
            </p:grpSpPr>
            <p:sp>
              <p:nvSpPr>
                <p:cNvPr id="45126" name="Oval 149"/>
                <p:cNvSpPr>
                  <a:spLocks noChangeArrowheads="1"/>
                </p:cNvSpPr>
                <p:nvPr/>
              </p:nvSpPr>
              <p:spPr bwMode="auto">
                <a:xfrm>
                  <a:off x="5160" y="2336"/>
                  <a:ext cx="128" cy="12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127" name="Oval 150"/>
                <p:cNvSpPr>
                  <a:spLocks noChangeArrowheads="1"/>
                </p:cNvSpPr>
                <p:nvPr/>
              </p:nvSpPr>
              <p:spPr bwMode="auto">
                <a:xfrm>
                  <a:off x="5160" y="2666"/>
                  <a:ext cx="128" cy="12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128" name="Oval 151"/>
                <p:cNvSpPr>
                  <a:spLocks noChangeArrowheads="1"/>
                </p:cNvSpPr>
                <p:nvPr/>
              </p:nvSpPr>
              <p:spPr bwMode="auto">
                <a:xfrm>
                  <a:off x="5160" y="2997"/>
                  <a:ext cx="128" cy="12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129" name="Oval 152"/>
                <p:cNvSpPr>
                  <a:spLocks noChangeArrowheads="1"/>
                </p:cNvSpPr>
                <p:nvPr/>
              </p:nvSpPr>
              <p:spPr bwMode="auto">
                <a:xfrm>
                  <a:off x="5160" y="3328"/>
                  <a:ext cx="128" cy="12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21542" name="Group 14"/>
          <p:cNvGrpSpPr>
            <a:grpSpLocks/>
          </p:cNvGrpSpPr>
          <p:nvPr/>
        </p:nvGrpSpPr>
        <p:grpSpPr bwMode="auto">
          <a:xfrm>
            <a:off x="228600" y="2959100"/>
            <a:ext cx="495300" cy="469900"/>
            <a:chOff x="2560" y="1616"/>
            <a:chExt cx="312" cy="296"/>
          </a:xfrm>
        </p:grpSpPr>
        <p:sp>
          <p:nvSpPr>
            <p:cNvPr id="45113" name="Rectangle 15"/>
            <p:cNvSpPr>
              <a:spLocks noChangeArrowheads="1"/>
            </p:cNvSpPr>
            <p:nvPr/>
          </p:nvSpPr>
          <p:spPr bwMode="auto">
            <a:xfrm>
              <a:off x="2560" y="1616"/>
              <a:ext cx="312" cy="296"/>
            </a:xfrm>
            <a:prstGeom prst="rect">
              <a:avLst/>
            </a:prstGeom>
            <a:noFill/>
            <a:ln w="9525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5114" name="Line 16"/>
            <p:cNvSpPr>
              <a:spLocks noChangeShapeType="1"/>
            </p:cNvSpPr>
            <p:nvPr/>
          </p:nvSpPr>
          <p:spPr bwMode="auto">
            <a:xfrm>
              <a:off x="2664" y="1616"/>
              <a:ext cx="0" cy="296"/>
            </a:xfrm>
            <a:prstGeom prst="line">
              <a:avLst/>
            </a:prstGeom>
            <a:noFill/>
            <a:ln w="9525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15" name="Line 17"/>
            <p:cNvSpPr>
              <a:spLocks noChangeShapeType="1"/>
            </p:cNvSpPr>
            <p:nvPr/>
          </p:nvSpPr>
          <p:spPr bwMode="auto">
            <a:xfrm>
              <a:off x="2768" y="1616"/>
              <a:ext cx="0" cy="296"/>
            </a:xfrm>
            <a:prstGeom prst="line">
              <a:avLst/>
            </a:prstGeom>
            <a:noFill/>
            <a:ln w="9525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16" name="Line 18"/>
            <p:cNvSpPr>
              <a:spLocks noChangeShapeType="1"/>
            </p:cNvSpPr>
            <p:nvPr/>
          </p:nvSpPr>
          <p:spPr bwMode="auto">
            <a:xfrm>
              <a:off x="2568" y="1712"/>
              <a:ext cx="304" cy="0"/>
            </a:xfrm>
            <a:prstGeom prst="line">
              <a:avLst/>
            </a:prstGeom>
            <a:noFill/>
            <a:ln w="9525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17" name="Line 19"/>
            <p:cNvSpPr>
              <a:spLocks noChangeShapeType="1"/>
            </p:cNvSpPr>
            <p:nvPr/>
          </p:nvSpPr>
          <p:spPr bwMode="auto">
            <a:xfrm>
              <a:off x="2560" y="1808"/>
              <a:ext cx="304" cy="0"/>
            </a:xfrm>
            <a:prstGeom prst="line">
              <a:avLst/>
            </a:prstGeom>
            <a:noFill/>
            <a:ln w="9525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5219" name="Group 163"/>
          <p:cNvGrpSpPr>
            <a:grpSpLocks/>
          </p:cNvGrpSpPr>
          <p:nvPr/>
        </p:nvGrpSpPr>
        <p:grpSpPr bwMode="auto">
          <a:xfrm>
            <a:off x="1917700" y="6057900"/>
            <a:ext cx="7623175" cy="506413"/>
            <a:chOff x="240" y="3952"/>
            <a:chExt cx="4802" cy="319"/>
          </a:xfrm>
        </p:grpSpPr>
        <p:graphicFrame>
          <p:nvGraphicFramePr>
            <p:cNvPr id="45068" name="Object 12"/>
            <p:cNvGraphicFramePr>
              <a:graphicFrameLocks noChangeAspect="1"/>
            </p:cNvGraphicFramePr>
            <p:nvPr/>
          </p:nvGraphicFramePr>
          <p:xfrm>
            <a:off x="1247" y="3952"/>
            <a:ext cx="726" cy="3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6941" name="Equation" r:id="rId64" imgW="520560" imgH="228600" progId="Equation.3">
                    <p:embed/>
                  </p:oleObj>
                </mc:Choice>
                <mc:Fallback>
                  <p:oleObj name="Equation" r:id="rId64" imgW="520560" imgH="228600" progId="Equation.3">
                    <p:embed/>
                    <p:pic>
                      <p:nvPicPr>
                        <p:cNvPr id="0" name="Picture 55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7" y="3952"/>
                          <a:ext cx="726" cy="31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5165" name="Text Box 93"/>
            <p:cNvSpPr txBox="1">
              <a:spLocks noChangeArrowheads="1"/>
            </p:cNvSpPr>
            <p:nvPr/>
          </p:nvSpPr>
          <p:spPr bwMode="auto">
            <a:xfrm>
              <a:off x="240" y="3988"/>
              <a:ext cx="156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</a:rPr>
                <a:t>Complexity:              </a:t>
              </a:r>
            </a:p>
          </p:txBody>
        </p:sp>
        <p:sp>
          <p:nvSpPr>
            <p:cNvPr id="21696" name="Text Box 192"/>
            <p:cNvSpPr txBox="1">
              <a:spLocks noChangeArrowheads="1"/>
            </p:cNvSpPr>
            <p:nvPr/>
          </p:nvSpPr>
          <p:spPr bwMode="auto">
            <a:xfrm>
              <a:off x="2018" y="3997"/>
              <a:ext cx="302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>
                  <a:solidFill>
                    <a:srgbClr val="000000"/>
                  </a:solidFill>
                </a:rPr>
                <a:t>vs. brute force search ____?</a:t>
              </a:r>
            </a:p>
          </p:txBody>
        </p:sp>
      </p:grpSp>
      <p:sp>
        <p:nvSpPr>
          <p:cNvPr id="45217" name="Rectangle 50"/>
          <p:cNvSpPr>
            <a:spLocks noChangeArrowheads="1"/>
          </p:cNvSpPr>
          <p:nvPr/>
        </p:nvSpPr>
        <p:spPr bwMode="auto">
          <a:xfrm>
            <a:off x="0" y="-112761"/>
            <a:ext cx="91440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dirty="0" err="1" smtClean="0">
                <a:solidFill>
                  <a:srgbClr val="000000"/>
                </a:solidFill>
              </a:rPr>
              <a:t>Viterbi</a:t>
            </a:r>
            <a:r>
              <a:rPr lang="en-US" sz="3600" dirty="0" smtClean="0">
                <a:solidFill>
                  <a:srgbClr val="000000"/>
                </a:solidFill>
              </a:rPr>
              <a:t> algorithm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45218" name="Text Box 162"/>
          <p:cNvSpPr txBox="1">
            <a:spLocks noChangeArrowheads="1"/>
          </p:cNvSpPr>
          <p:nvPr/>
        </p:nvSpPr>
        <p:spPr bwMode="auto">
          <a:xfrm>
            <a:off x="6764405" y="6605631"/>
            <a:ext cx="270033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Example adapted from Y. Boykov</a:t>
            </a:r>
          </a:p>
        </p:txBody>
      </p:sp>
      <p:sp>
        <p:nvSpPr>
          <p:cNvPr id="161" name="Slide Number Placeholder 16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B6392-078D-4450-A240-BFDE83E99939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  <p:sp>
        <p:nvSpPr>
          <p:cNvPr id="162" name="TextBox 161"/>
          <p:cNvSpPr txBox="1"/>
          <p:nvPr/>
        </p:nvSpPr>
        <p:spPr>
          <a:xfrm>
            <a:off x="0" y="6581001"/>
            <a:ext cx="594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Slide credit: Kristen </a:t>
            </a:r>
            <a:r>
              <a:rPr lang="en-US" sz="1200" dirty="0" err="1" smtClean="0"/>
              <a:t>Grauman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529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9410" grpId="0" animBg="1"/>
      <p:bldP spid="529411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940300" y="1541463"/>
            <a:ext cx="2844800" cy="2495550"/>
            <a:chOff x="3240" y="1571"/>
            <a:chExt cx="1792" cy="1572"/>
          </a:xfrm>
        </p:grpSpPr>
        <p:graphicFrame>
          <p:nvGraphicFramePr>
            <p:cNvPr id="43017" name="Object 9"/>
            <p:cNvGraphicFramePr>
              <a:graphicFrameLocks noChangeAspect="1"/>
            </p:cNvGraphicFramePr>
            <p:nvPr/>
          </p:nvGraphicFramePr>
          <p:xfrm>
            <a:off x="3240" y="1571"/>
            <a:ext cx="1792" cy="15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6273" name="Image" r:id="rId4" imgW="1143260" imgH="1003529" progId="">
                    <p:embed/>
                  </p:oleObj>
                </mc:Choice>
                <mc:Fallback>
                  <p:oleObj name="Image" r:id="rId4" imgW="1143260" imgH="1003529" progId="">
                    <p:embed/>
                    <p:pic>
                      <p:nvPicPr>
                        <p:cNvPr id="0" name="Picture 1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40" y="1571"/>
                          <a:ext cx="1792" cy="15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3824" y="1880"/>
              <a:ext cx="1016" cy="1120"/>
              <a:chOff x="3824" y="1784"/>
              <a:chExt cx="1112" cy="1216"/>
            </a:xfrm>
          </p:grpSpPr>
          <p:sp>
            <p:nvSpPr>
              <p:cNvPr id="43083" name="Freeform 5"/>
              <p:cNvSpPr>
                <a:spLocks/>
              </p:cNvSpPr>
              <p:nvPr/>
            </p:nvSpPr>
            <p:spPr bwMode="auto">
              <a:xfrm>
                <a:off x="3880" y="1816"/>
                <a:ext cx="1025" cy="1145"/>
              </a:xfrm>
              <a:custGeom>
                <a:avLst/>
                <a:gdLst>
                  <a:gd name="T0" fmla="*/ 0 w 1232"/>
                  <a:gd name="T1" fmla="*/ 961 h 1040"/>
                  <a:gd name="T2" fmla="*/ 138 w 1232"/>
                  <a:gd name="T3" fmla="*/ 129 h 1040"/>
                  <a:gd name="T4" fmla="*/ 443 w 1232"/>
                  <a:gd name="T5" fmla="*/ 0 h 1040"/>
                  <a:gd name="T6" fmla="*/ 710 w 1232"/>
                  <a:gd name="T7" fmla="*/ 448 h 1040"/>
                  <a:gd name="T8" fmla="*/ 641 w 1232"/>
                  <a:gd name="T9" fmla="*/ 1142 h 1040"/>
                  <a:gd name="T10" fmla="*/ 276 w 1232"/>
                  <a:gd name="T11" fmla="*/ 1388 h 1040"/>
                  <a:gd name="T12" fmla="*/ 0 w 1232"/>
                  <a:gd name="T13" fmla="*/ 961 h 10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32"/>
                  <a:gd name="T22" fmla="*/ 0 h 1040"/>
                  <a:gd name="T23" fmla="*/ 1232 w 1232"/>
                  <a:gd name="T24" fmla="*/ 1040 h 104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32" h="1040">
                    <a:moveTo>
                      <a:pt x="0" y="720"/>
                    </a:moveTo>
                    <a:lnTo>
                      <a:pt x="240" y="96"/>
                    </a:lnTo>
                    <a:lnTo>
                      <a:pt x="768" y="0"/>
                    </a:lnTo>
                    <a:lnTo>
                      <a:pt x="1232" y="336"/>
                    </a:lnTo>
                    <a:lnTo>
                      <a:pt x="1112" y="856"/>
                    </a:lnTo>
                    <a:lnTo>
                      <a:pt x="480" y="1040"/>
                    </a:lnTo>
                    <a:lnTo>
                      <a:pt x="0" y="720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3824" y="1784"/>
                <a:ext cx="1112" cy="1216"/>
                <a:chOff x="3824" y="1784"/>
                <a:chExt cx="1112" cy="1216"/>
              </a:xfrm>
            </p:grpSpPr>
            <p:sp>
              <p:nvSpPr>
                <p:cNvPr id="43085" name="Oval 7"/>
                <p:cNvSpPr>
                  <a:spLocks noChangeArrowheads="1"/>
                </p:cNvSpPr>
                <p:nvPr/>
              </p:nvSpPr>
              <p:spPr bwMode="auto">
                <a:xfrm>
                  <a:off x="3824" y="2536"/>
                  <a:ext cx="104" cy="96"/>
                </a:xfrm>
                <a:prstGeom prst="ellipse">
                  <a:avLst/>
                </a:prstGeom>
                <a:solidFill>
                  <a:schemeClr val="hlink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086" name="Oval 8"/>
                <p:cNvSpPr>
                  <a:spLocks noChangeArrowheads="1"/>
                </p:cNvSpPr>
                <p:nvPr/>
              </p:nvSpPr>
              <p:spPr bwMode="auto">
                <a:xfrm>
                  <a:off x="4256" y="2904"/>
                  <a:ext cx="104" cy="96"/>
                </a:xfrm>
                <a:prstGeom prst="ellipse">
                  <a:avLst/>
                </a:prstGeom>
                <a:solidFill>
                  <a:schemeClr val="hlink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087" name="Oval 9"/>
                <p:cNvSpPr>
                  <a:spLocks noChangeArrowheads="1"/>
                </p:cNvSpPr>
                <p:nvPr/>
              </p:nvSpPr>
              <p:spPr bwMode="auto">
                <a:xfrm>
                  <a:off x="4728" y="2704"/>
                  <a:ext cx="104" cy="96"/>
                </a:xfrm>
                <a:prstGeom prst="ellipse">
                  <a:avLst/>
                </a:prstGeom>
                <a:solidFill>
                  <a:schemeClr val="hlink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088" name="Oval 10"/>
                <p:cNvSpPr>
                  <a:spLocks noChangeArrowheads="1"/>
                </p:cNvSpPr>
                <p:nvPr/>
              </p:nvSpPr>
              <p:spPr bwMode="auto">
                <a:xfrm>
                  <a:off x="4832" y="2144"/>
                  <a:ext cx="104" cy="96"/>
                </a:xfrm>
                <a:prstGeom prst="ellipse">
                  <a:avLst/>
                </a:prstGeom>
                <a:solidFill>
                  <a:schemeClr val="hlink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089" name="Oval 11"/>
                <p:cNvSpPr>
                  <a:spLocks noChangeArrowheads="1"/>
                </p:cNvSpPr>
                <p:nvPr/>
              </p:nvSpPr>
              <p:spPr bwMode="auto">
                <a:xfrm>
                  <a:off x="4456" y="1784"/>
                  <a:ext cx="104" cy="96"/>
                </a:xfrm>
                <a:prstGeom prst="ellipse">
                  <a:avLst/>
                </a:prstGeom>
                <a:solidFill>
                  <a:schemeClr val="hlink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090" name="Oval 12"/>
                <p:cNvSpPr>
                  <a:spLocks noChangeArrowheads="1"/>
                </p:cNvSpPr>
                <p:nvPr/>
              </p:nvSpPr>
              <p:spPr bwMode="auto">
                <a:xfrm>
                  <a:off x="4040" y="1872"/>
                  <a:ext cx="104" cy="96"/>
                </a:xfrm>
                <a:prstGeom prst="ellipse">
                  <a:avLst/>
                </a:prstGeom>
                <a:solidFill>
                  <a:schemeClr val="hlink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5702300" y="1866900"/>
            <a:ext cx="1955800" cy="2108200"/>
            <a:chOff x="3720" y="1776"/>
            <a:chExt cx="1232" cy="1328"/>
          </a:xfrm>
        </p:grpSpPr>
        <p:grpSp>
          <p:nvGrpSpPr>
            <p:cNvPr id="6" name="Group 14"/>
            <p:cNvGrpSpPr>
              <a:grpSpLocks/>
            </p:cNvGrpSpPr>
            <p:nvPr/>
          </p:nvGrpSpPr>
          <p:grpSpPr bwMode="auto">
            <a:xfrm>
              <a:off x="3920" y="1856"/>
              <a:ext cx="312" cy="296"/>
              <a:chOff x="2560" y="1616"/>
              <a:chExt cx="312" cy="296"/>
            </a:xfrm>
          </p:grpSpPr>
          <p:sp>
            <p:nvSpPr>
              <p:cNvPr id="43077" name="Rectangle 15"/>
              <p:cNvSpPr>
                <a:spLocks noChangeArrowheads="1"/>
              </p:cNvSpPr>
              <p:nvPr/>
            </p:nvSpPr>
            <p:spPr bwMode="auto">
              <a:xfrm>
                <a:off x="2560" y="1616"/>
                <a:ext cx="312" cy="296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078" name="Line 16"/>
              <p:cNvSpPr>
                <a:spLocks noChangeShapeType="1"/>
              </p:cNvSpPr>
              <p:nvPr/>
            </p:nvSpPr>
            <p:spPr bwMode="auto">
              <a:xfrm>
                <a:off x="2664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79" name="Line 17"/>
              <p:cNvSpPr>
                <a:spLocks noChangeShapeType="1"/>
              </p:cNvSpPr>
              <p:nvPr/>
            </p:nvSpPr>
            <p:spPr bwMode="auto">
              <a:xfrm>
                <a:off x="2768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80" name="Line 18"/>
              <p:cNvSpPr>
                <a:spLocks noChangeShapeType="1"/>
              </p:cNvSpPr>
              <p:nvPr/>
            </p:nvSpPr>
            <p:spPr bwMode="auto">
              <a:xfrm>
                <a:off x="2568" y="1712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81" name="Line 19"/>
              <p:cNvSpPr>
                <a:spLocks noChangeShapeType="1"/>
              </p:cNvSpPr>
              <p:nvPr/>
            </p:nvSpPr>
            <p:spPr bwMode="auto">
              <a:xfrm>
                <a:off x="2560" y="1808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20"/>
            <p:cNvGrpSpPr>
              <a:grpSpLocks/>
            </p:cNvGrpSpPr>
            <p:nvPr/>
          </p:nvGrpSpPr>
          <p:grpSpPr bwMode="auto">
            <a:xfrm>
              <a:off x="4296" y="1776"/>
              <a:ext cx="312" cy="296"/>
              <a:chOff x="2560" y="1616"/>
              <a:chExt cx="312" cy="296"/>
            </a:xfrm>
          </p:grpSpPr>
          <p:sp>
            <p:nvSpPr>
              <p:cNvPr id="43072" name="Rectangle 21"/>
              <p:cNvSpPr>
                <a:spLocks noChangeArrowheads="1"/>
              </p:cNvSpPr>
              <p:nvPr/>
            </p:nvSpPr>
            <p:spPr bwMode="auto">
              <a:xfrm>
                <a:off x="2560" y="1616"/>
                <a:ext cx="312" cy="296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073" name="Line 22"/>
              <p:cNvSpPr>
                <a:spLocks noChangeShapeType="1"/>
              </p:cNvSpPr>
              <p:nvPr/>
            </p:nvSpPr>
            <p:spPr bwMode="auto">
              <a:xfrm>
                <a:off x="2664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74" name="Line 23"/>
              <p:cNvSpPr>
                <a:spLocks noChangeShapeType="1"/>
              </p:cNvSpPr>
              <p:nvPr/>
            </p:nvSpPr>
            <p:spPr bwMode="auto">
              <a:xfrm>
                <a:off x="2768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75" name="Line 24"/>
              <p:cNvSpPr>
                <a:spLocks noChangeShapeType="1"/>
              </p:cNvSpPr>
              <p:nvPr/>
            </p:nvSpPr>
            <p:spPr bwMode="auto">
              <a:xfrm>
                <a:off x="2568" y="1712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76" name="Line 25"/>
              <p:cNvSpPr>
                <a:spLocks noChangeShapeType="1"/>
              </p:cNvSpPr>
              <p:nvPr/>
            </p:nvSpPr>
            <p:spPr bwMode="auto">
              <a:xfrm>
                <a:off x="2560" y="1808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" name="Group 26"/>
            <p:cNvGrpSpPr>
              <a:grpSpLocks/>
            </p:cNvGrpSpPr>
            <p:nvPr/>
          </p:nvGrpSpPr>
          <p:grpSpPr bwMode="auto">
            <a:xfrm>
              <a:off x="4112" y="2808"/>
              <a:ext cx="312" cy="296"/>
              <a:chOff x="2560" y="1616"/>
              <a:chExt cx="312" cy="296"/>
            </a:xfrm>
          </p:grpSpPr>
          <p:sp>
            <p:nvSpPr>
              <p:cNvPr id="43067" name="Rectangle 27"/>
              <p:cNvSpPr>
                <a:spLocks noChangeArrowheads="1"/>
              </p:cNvSpPr>
              <p:nvPr/>
            </p:nvSpPr>
            <p:spPr bwMode="auto">
              <a:xfrm>
                <a:off x="2560" y="1616"/>
                <a:ext cx="312" cy="296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068" name="Line 28"/>
              <p:cNvSpPr>
                <a:spLocks noChangeShapeType="1"/>
              </p:cNvSpPr>
              <p:nvPr/>
            </p:nvSpPr>
            <p:spPr bwMode="auto">
              <a:xfrm>
                <a:off x="2664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69" name="Line 29"/>
              <p:cNvSpPr>
                <a:spLocks noChangeShapeType="1"/>
              </p:cNvSpPr>
              <p:nvPr/>
            </p:nvSpPr>
            <p:spPr bwMode="auto">
              <a:xfrm>
                <a:off x="2768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70" name="Line 30"/>
              <p:cNvSpPr>
                <a:spLocks noChangeShapeType="1"/>
              </p:cNvSpPr>
              <p:nvPr/>
            </p:nvSpPr>
            <p:spPr bwMode="auto">
              <a:xfrm>
                <a:off x="2568" y="1712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71" name="Line 31"/>
              <p:cNvSpPr>
                <a:spLocks noChangeShapeType="1"/>
              </p:cNvSpPr>
              <p:nvPr/>
            </p:nvSpPr>
            <p:spPr bwMode="auto">
              <a:xfrm>
                <a:off x="2560" y="1808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" name="Group 32"/>
            <p:cNvGrpSpPr>
              <a:grpSpLocks/>
            </p:cNvGrpSpPr>
            <p:nvPr/>
          </p:nvGrpSpPr>
          <p:grpSpPr bwMode="auto">
            <a:xfrm>
              <a:off x="4544" y="2624"/>
              <a:ext cx="312" cy="296"/>
              <a:chOff x="2560" y="1616"/>
              <a:chExt cx="312" cy="296"/>
            </a:xfrm>
          </p:grpSpPr>
          <p:sp>
            <p:nvSpPr>
              <p:cNvPr id="43062" name="Rectangle 33"/>
              <p:cNvSpPr>
                <a:spLocks noChangeArrowheads="1"/>
              </p:cNvSpPr>
              <p:nvPr/>
            </p:nvSpPr>
            <p:spPr bwMode="auto">
              <a:xfrm>
                <a:off x="2560" y="1616"/>
                <a:ext cx="312" cy="296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063" name="Line 34"/>
              <p:cNvSpPr>
                <a:spLocks noChangeShapeType="1"/>
              </p:cNvSpPr>
              <p:nvPr/>
            </p:nvSpPr>
            <p:spPr bwMode="auto">
              <a:xfrm>
                <a:off x="2664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64" name="Line 35"/>
              <p:cNvSpPr>
                <a:spLocks noChangeShapeType="1"/>
              </p:cNvSpPr>
              <p:nvPr/>
            </p:nvSpPr>
            <p:spPr bwMode="auto">
              <a:xfrm>
                <a:off x="2768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65" name="Line 36"/>
              <p:cNvSpPr>
                <a:spLocks noChangeShapeType="1"/>
              </p:cNvSpPr>
              <p:nvPr/>
            </p:nvSpPr>
            <p:spPr bwMode="auto">
              <a:xfrm>
                <a:off x="2568" y="1712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66" name="Line 37"/>
              <p:cNvSpPr>
                <a:spLocks noChangeShapeType="1"/>
              </p:cNvSpPr>
              <p:nvPr/>
            </p:nvSpPr>
            <p:spPr bwMode="auto">
              <a:xfrm>
                <a:off x="2560" y="1808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" name="Group 38"/>
            <p:cNvGrpSpPr>
              <a:grpSpLocks/>
            </p:cNvGrpSpPr>
            <p:nvPr/>
          </p:nvGrpSpPr>
          <p:grpSpPr bwMode="auto">
            <a:xfrm>
              <a:off x="4640" y="2112"/>
              <a:ext cx="312" cy="296"/>
              <a:chOff x="2560" y="1616"/>
              <a:chExt cx="312" cy="296"/>
            </a:xfrm>
          </p:grpSpPr>
          <p:sp>
            <p:nvSpPr>
              <p:cNvPr id="43057" name="Rectangle 39"/>
              <p:cNvSpPr>
                <a:spLocks noChangeArrowheads="1"/>
              </p:cNvSpPr>
              <p:nvPr/>
            </p:nvSpPr>
            <p:spPr bwMode="auto">
              <a:xfrm>
                <a:off x="2560" y="1616"/>
                <a:ext cx="312" cy="296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058" name="Line 40"/>
              <p:cNvSpPr>
                <a:spLocks noChangeShapeType="1"/>
              </p:cNvSpPr>
              <p:nvPr/>
            </p:nvSpPr>
            <p:spPr bwMode="auto">
              <a:xfrm>
                <a:off x="2664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59" name="Line 41"/>
              <p:cNvSpPr>
                <a:spLocks noChangeShapeType="1"/>
              </p:cNvSpPr>
              <p:nvPr/>
            </p:nvSpPr>
            <p:spPr bwMode="auto">
              <a:xfrm>
                <a:off x="2768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60" name="Line 42"/>
              <p:cNvSpPr>
                <a:spLocks noChangeShapeType="1"/>
              </p:cNvSpPr>
              <p:nvPr/>
            </p:nvSpPr>
            <p:spPr bwMode="auto">
              <a:xfrm>
                <a:off x="2568" y="1712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61" name="Line 43"/>
              <p:cNvSpPr>
                <a:spLocks noChangeShapeType="1"/>
              </p:cNvSpPr>
              <p:nvPr/>
            </p:nvSpPr>
            <p:spPr bwMode="auto">
              <a:xfrm>
                <a:off x="2560" y="1808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" name="Group 44"/>
            <p:cNvGrpSpPr>
              <a:grpSpLocks/>
            </p:cNvGrpSpPr>
            <p:nvPr/>
          </p:nvGrpSpPr>
          <p:grpSpPr bwMode="auto">
            <a:xfrm>
              <a:off x="3720" y="2472"/>
              <a:ext cx="312" cy="296"/>
              <a:chOff x="2560" y="1616"/>
              <a:chExt cx="312" cy="296"/>
            </a:xfrm>
          </p:grpSpPr>
          <p:sp>
            <p:nvSpPr>
              <p:cNvPr id="43052" name="Rectangle 45"/>
              <p:cNvSpPr>
                <a:spLocks noChangeArrowheads="1"/>
              </p:cNvSpPr>
              <p:nvPr/>
            </p:nvSpPr>
            <p:spPr bwMode="auto">
              <a:xfrm>
                <a:off x="2560" y="1616"/>
                <a:ext cx="312" cy="296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053" name="Line 46"/>
              <p:cNvSpPr>
                <a:spLocks noChangeShapeType="1"/>
              </p:cNvSpPr>
              <p:nvPr/>
            </p:nvSpPr>
            <p:spPr bwMode="auto">
              <a:xfrm>
                <a:off x="2664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54" name="Line 47"/>
              <p:cNvSpPr>
                <a:spLocks noChangeShapeType="1"/>
              </p:cNvSpPr>
              <p:nvPr/>
            </p:nvSpPr>
            <p:spPr bwMode="auto">
              <a:xfrm>
                <a:off x="2768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55" name="Line 48"/>
              <p:cNvSpPr>
                <a:spLocks noChangeShapeType="1"/>
              </p:cNvSpPr>
              <p:nvPr/>
            </p:nvSpPr>
            <p:spPr bwMode="auto">
              <a:xfrm>
                <a:off x="2568" y="1712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56" name="Line 49"/>
              <p:cNvSpPr>
                <a:spLocks noChangeShapeType="1"/>
              </p:cNvSpPr>
              <p:nvPr/>
            </p:nvSpPr>
            <p:spPr bwMode="auto">
              <a:xfrm>
                <a:off x="2560" y="1808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2" name="Group 51"/>
          <p:cNvGrpSpPr>
            <a:grpSpLocks/>
          </p:cNvGrpSpPr>
          <p:nvPr/>
        </p:nvGrpSpPr>
        <p:grpSpPr bwMode="auto">
          <a:xfrm>
            <a:off x="1379538" y="1704975"/>
            <a:ext cx="2252662" cy="1838325"/>
            <a:chOff x="869" y="1674"/>
            <a:chExt cx="1419" cy="1158"/>
          </a:xfrm>
        </p:grpSpPr>
        <p:sp>
          <p:nvSpPr>
            <p:cNvPr id="43033" name="Freeform 52"/>
            <p:cNvSpPr>
              <a:spLocks/>
            </p:cNvSpPr>
            <p:nvPr/>
          </p:nvSpPr>
          <p:spPr bwMode="auto">
            <a:xfrm>
              <a:off x="1008" y="1832"/>
              <a:ext cx="1161" cy="881"/>
            </a:xfrm>
            <a:custGeom>
              <a:avLst/>
              <a:gdLst>
                <a:gd name="T0" fmla="*/ 0 w 1232"/>
                <a:gd name="T1" fmla="*/ 438 h 1040"/>
                <a:gd name="T2" fmla="*/ 201 w 1232"/>
                <a:gd name="T3" fmla="*/ 58 h 1040"/>
                <a:gd name="T4" fmla="*/ 643 w 1232"/>
                <a:gd name="T5" fmla="*/ 0 h 1040"/>
                <a:gd name="T6" fmla="*/ 1031 w 1232"/>
                <a:gd name="T7" fmla="*/ 204 h 1040"/>
                <a:gd name="T8" fmla="*/ 931 w 1232"/>
                <a:gd name="T9" fmla="*/ 520 h 1040"/>
                <a:gd name="T10" fmla="*/ 401 w 1232"/>
                <a:gd name="T11" fmla="*/ 632 h 1040"/>
                <a:gd name="T12" fmla="*/ 0 w 1232"/>
                <a:gd name="T13" fmla="*/ 438 h 10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32"/>
                <a:gd name="T22" fmla="*/ 0 h 1040"/>
                <a:gd name="T23" fmla="*/ 1232 w 1232"/>
                <a:gd name="T24" fmla="*/ 1040 h 10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32" h="1040">
                  <a:moveTo>
                    <a:pt x="0" y="720"/>
                  </a:moveTo>
                  <a:lnTo>
                    <a:pt x="240" y="96"/>
                  </a:lnTo>
                  <a:lnTo>
                    <a:pt x="768" y="0"/>
                  </a:lnTo>
                  <a:lnTo>
                    <a:pt x="1232" y="336"/>
                  </a:lnTo>
                  <a:lnTo>
                    <a:pt x="1112" y="856"/>
                  </a:lnTo>
                  <a:lnTo>
                    <a:pt x="480" y="1040"/>
                  </a:lnTo>
                  <a:lnTo>
                    <a:pt x="0" y="720"/>
                  </a:lnTo>
                  <a:close/>
                </a:path>
              </a:pathLst>
            </a:custGeom>
            <a:noFill/>
            <a:ln w="571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13" name="Group 53"/>
            <p:cNvGrpSpPr>
              <a:grpSpLocks/>
            </p:cNvGrpSpPr>
            <p:nvPr/>
          </p:nvGrpSpPr>
          <p:grpSpPr bwMode="auto">
            <a:xfrm>
              <a:off x="2024" y="1962"/>
              <a:ext cx="264" cy="293"/>
              <a:chOff x="1296" y="3442"/>
              <a:chExt cx="280" cy="346"/>
            </a:xfrm>
          </p:grpSpPr>
          <p:sp>
            <p:nvSpPr>
              <p:cNvPr id="43045" name="Oval 54"/>
              <p:cNvSpPr>
                <a:spLocks noChangeArrowheads="1"/>
              </p:cNvSpPr>
              <p:nvPr/>
            </p:nvSpPr>
            <p:spPr bwMode="auto">
              <a:xfrm>
                <a:off x="1296" y="3504"/>
                <a:ext cx="280" cy="280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graphicFrame>
            <p:nvGraphicFramePr>
              <p:cNvPr id="43016" name="Object 8"/>
              <p:cNvGraphicFramePr>
                <a:graphicFrameLocks noChangeAspect="1"/>
              </p:cNvGraphicFramePr>
              <p:nvPr/>
            </p:nvGraphicFramePr>
            <p:xfrm>
              <a:off x="1316" y="3442"/>
              <a:ext cx="224" cy="34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96274" name="Equation" r:id="rId6" imgW="139680" imgH="215640" progId="Equation.3">
                      <p:embed/>
                    </p:oleObj>
                  </mc:Choice>
                  <mc:Fallback>
                    <p:oleObj name="Equation" r:id="rId6" imgW="139680" imgH="215640" progId="Equation.3">
                      <p:embed/>
                      <p:pic>
                        <p:nvPicPr>
                          <p:cNvPr id="0" name="Picture 12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16" y="3442"/>
                            <a:ext cx="224" cy="34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4" name="Group 56"/>
            <p:cNvGrpSpPr>
              <a:grpSpLocks/>
            </p:cNvGrpSpPr>
            <p:nvPr/>
          </p:nvGrpSpPr>
          <p:grpSpPr bwMode="auto">
            <a:xfrm>
              <a:off x="1593" y="1674"/>
              <a:ext cx="264" cy="293"/>
              <a:chOff x="2224" y="3778"/>
              <a:chExt cx="280" cy="346"/>
            </a:xfrm>
          </p:grpSpPr>
          <p:sp>
            <p:nvSpPr>
              <p:cNvPr id="43044" name="Oval 57"/>
              <p:cNvSpPr>
                <a:spLocks noChangeArrowheads="1"/>
              </p:cNvSpPr>
              <p:nvPr/>
            </p:nvSpPr>
            <p:spPr bwMode="auto">
              <a:xfrm>
                <a:off x="2224" y="3840"/>
                <a:ext cx="280" cy="280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CA" sz="16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graphicFrame>
            <p:nvGraphicFramePr>
              <p:cNvPr id="43015" name="Object 7"/>
              <p:cNvGraphicFramePr>
                <a:graphicFrameLocks noChangeAspect="1"/>
              </p:cNvGraphicFramePr>
              <p:nvPr/>
            </p:nvGraphicFramePr>
            <p:xfrm>
              <a:off x="2224" y="3778"/>
              <a:ext cx="264" cy="34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96275" name="Equation" r:id="rId8" imgW="164880" imgH="215640" progId="Equation.3">
                      <p:embed/>
                    </p:oleObj>
                  </mc:Choice>
                  <mc:Fallback>
                    <p:oleObj name="Equation" r:id="rId8" imgW="164880" imgH="215640" progId="Equation.3">
                      <p:embed/>
                      <p:pic>
                        <p:nvPicPr>
                          <p:cNvPr id="0" name="Picture 12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24" y="3778"/>
                            <a:ext cx="264" cy="34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5" name="Group 59"/>
            <p:cNvGrpSpPr>
              <a:grpSpLocks/>
            </p:cNvGrpSpPr>
            <p:nvPr/>
          </p:nvGrpSpPr>
          <p:grpSpPr bwMode="auto">
            <a:xfrm>
              <a:off x="1107" y="1778"/>
              <a:ext cx="264" cy="310"/>
              <a:chOff x="3160" y="3800"/>
              <a:chExt cx="280" cy="366"/>
            </a:xfrm>
          </p:grpSpPr>
          <p:sp>
            <p:nvSpPr>
              <p:cNvPr id="43043" name="Oval 60"/>
              <p:cNvSpPr>
                <a:spLocks noChangeArrowheads="1"/>
              </p:cNvSpPr>
              <p:nvPr/>
            </p:nvSpPr>
            <p:spPr bwMode="auto">
              <a:xfrm>
                <a:off x="3160" y="3872"/>
                <a:ext cx="280" cy="280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graphicFrame>
            <p:nvGraphicFramePr>
              <p:cNvPr id="43014" name="Object 6"/>
              <p:cNvGraphicFramePr>
                <a:graphicFrameLocks noChangeAspect="1"/>
              </p:cNvGraphicFramePr>
              <p:nvPr/>
            </p:nvGraphicFramePr>
            <p:xfrm>
              <a:off x="3170" y="3800"/>
              <a:ext cx="244" cy="36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96276" name="Equation" r:id="rId10" imgW="152280" imgH="228600" progId="Equation.3">
                      <p:embed/>
                    </p:oleObj>
                  </mc:Choice>
                  <mc:Fallback>
                    <p:oleObj name="Equation" r:id="rId10" imgW="152280" imgH="228600" progId="Equation.3">
                      <p:embed/>
                      <p:pic>
                        <p:nvPicPr>
                          <p:cNvPr id="0" name="Picture 12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70" y="3800"/>
                            <a:ext cx="244" cy="36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6" name="Group 62"/>
            <p:cNvGrpSpPr>
              <a:grpSpLocks/>
            </p:cNvGrpSpPr>
            <p:nvPr/>
          </p:nvGrpSpPr>
          <p:grpSpPr bwMode="auto">
            <a:xfrm>
              <a:off x="869" y="2290"/>
              <a:ext cx="265" cy="294"/>
              <a:chOff x="4071" y="3826"/>
              <a:chExt cx="281" cy="347"/>
            </a:xfrm>
          </p:grpSpPr>
          <p:sp>
            <p:nvSpPr>
              <p:cNvPr id="43042" name="Oval 63"/>
              <p:cNvSpPr>
                <a:spLocks noChangeArrowheads="1"/>
              </p:cNvSpPr>
              <p:nvPr/>
            </p:nvSpPr>
            <p:spPr bwMode="auto">
              <a:xfrm>
                <a:off x="4072" y="3888"/>
                <a:ext cx="280" cy="280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graphicFrame>
            <p:nvGraphicFramePr>
              <p:cNvPr id="43013" name="Object 5"/>
              <p:cNvGraphicFramePr>
                <a:graphicFrameLocks noChangeAspect="1"/>
              </p:cNvGraphicFramePr>
              <p:nvPr/>
            </p:nvGraphicFramePr>
            <p:xfrm>
              <a:off x="4071" y="3826"/>
              <a:ext cx="265" cy="34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96277" name="Equation" r:id="rId12" imgW="164880" imgH="215640" progId="Equation.3">
                      <p:embed/>
                    </p:oleObj>
                  </mc:Choice>
                  <mc:Fallback>
                    <p:oleObj name="Equation" r:id="rId12" imgW="164880" imgH="215640" progId="Equation.3">
                      <p:embed/>
                      <p:pic>
                        <p:nvPicPr>
                          <p:cNvPr id="0" name="Picture 12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071" y="3826"/>
                            <a:ext cx="265" cy="34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7" name="Group 65"/>
            <p:cNvGrpSpPr>
              <a:grpSpLocks/>
            </p:cNvGrpSpPr>
            <p:nvPr/>
          </p:nvGrpSpPr>
          <p:grpSpPr bwMode="auto">
            <a:xfrm>
              <a:off x="1880" y="2386"/>
              <a:ext cx="264" cy="310"/>
              <a:chOff x="1216" y="2898"/>
              <a:chExt cx="280" cy="366"/>
            </a:xfrm>
          </p:grpSpPr>
          <p:sp>
            <p:nvSpPr>
              <p:cNvPr id="43041" name="Oval 66"/>
              <p:cNvSpPr>
                <a:spLocks noChangeArrowheads="1"/>
              </p:cNvSpPr>
              <p:nvPr/>
            </p:nvSpPr>
            <p:spPr bwMode="auto">
              <a:xfrm>
                <a:off x="1216" y="2970"/>
                <a:ext cx="280" cy="280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graphicFrame>
            <p:nvGraphicFramePr>
              <p:cNvPr id="43012" name="Object 4"/>
              <p:cNvGraphicFramePr>
                <a:graphicFrameLocks noChangeAspect="1"/>
              </p:cNvGraphicFramePr>
              <p:nvPr/>
            </p:nvGraphicFramePr>
            <p:xfrm>
              <a:off x="1216" y="2898"/>
              <a:ext cx="265" cy="36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96278" name="Equation" r:id="rId14" imgW="164880" imgH="228600" progId="Equation.3">
                      <p:embed/>
                    </p:oleObj>
                  </mc:Choice>
                  <mc:Fallback>
                    <p:oleObj name="Equation" r:id="rId14" imgW="164880" imgH="228600" progId="Equation.3">
                      <p:embed/>
                      <p:pic>
                        <p:nvPicPr>
                          <p:cNvPr id="0" name="Picture 12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16" y="2898"/>
                            <a:ext cx="265" cy="36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8" name="Group 68"/>
            <p:cNvGrpSpPr>
              <a:grpSpLocks/>
            </p:cNvGrpSpPr>
            <p:nvPr/>
          </p:nvGrpSpPr>
          <p:grpSpPr bwMode="auto">
            <a:xfrm>
              <a:off x="1360" y="2522"/>
              <a:ext cx="264" cy="310"/>
              <a:chOff x="752" y="3042"/>
              <a:chExt cx="280" cy="366"/>
            </a:xfrm>
          </p:grpSpPr>
          <p:sp>
            <p:nvSpPr>
              <p:cNvPr id="43040" name="Oval 69"/>
              <p:cNvSpPr>
                <a:spLocks noChangeArrowheads="1"/>
              </p:cNvSpPr>
              <p:nvPr/>
            </p:nvSpPr>
            <p:spPr bwMode="auto">
              <a:xfrm>
                <a:off x="752" y="3114"/>
                <a:ext cx="280" cy="280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graphicFrame>
            <p:nvGraphicFramePr>
              <p:cNvPr id="43011" name="Object 3"/>
              <p:cNvGraphicFramePr>
                <a:graphicFrameLocks noChangeAspect="1"/>
              </p:cNvGraphicFramePr>
              <p:nvPr/>
            </p:nvGraphicFramePr>
            <p:xfrm>
              <a:off x="762" y="3042"/>
              <a:ext cx="245" cy="36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96279" name="Equation" r:id="rId16" imgW="152280" imgH="228600" progId="Equation.3">
                      <p:embed/>
                    </p:oleObj>
                  </mc:Choice>
                  <mc:Fallback>
                    <p:oleObj name="Equation" r:id="rId16" imgW="152280" imgH="228600" progId="Equation.3">
                      <p:embed/>
                      <p:pic>
                        <p:nvPicPr>
                          <p:cNvPr id="0" name="Picture 12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62" y="3042"/>
                            <a:ext cx="245" cy="36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19" name="Group 77"/>
          <p:cNvGrpSpPr>
            <a:grpSpLocks/>
          </p:cNvGrpSpPr>
          <p:nvPr/>
        </p:nvGrpSpPr>
        <p:grpSpPr bwMode="auto">
          <a:xfrm>
            <a:off x="6032500" y="2019300"/>
            <a:ext cx="1612900" cy="1638300"/>
            <a:chOff x="3928" y="1872"/>
            <a:chExt cx="1016" cy="1032"/>
          </a:xfrm>
        </p:grpSpPr>
        <p:sp>
          <p:nvSpPr>
            <p:cNvPr id="43027" name="Oval 78"/>
            <p:cNvSpPr>
              <a:spLocks noChangeArrowheads="1"/>
            </p:cNvSpPr>
            <p:nvPr/>
          </p:nvSpPr>
          <p:spPr bwMode="auto">
            <a:xfrm>
              <a:off x="3928" y="2472"/>
              <a:ext cx="104" cy="96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028" name="Oval 79"/>
            <p:cNvSpPr>
              <a:spLocks noChangeArrowheads="1"/>
            </p:cNvSpPr>
            <p:nvPr/>
          </p:nvSpPr>
          <p:spPr bwMode="auto">
            <a:xfrm>
              <a:off x="4216" y="2808"/>
              <a:ext cx="104" cy="96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029" name="Oval 80"/>
            <p:cNvSpPr>
              <a:spLocks noChangeArrowheads="1"/>
            </p:cNvSpPr>
            <p:nvPr/>
          </p:nvSpPr>
          <p:spPr bwMode="auto">
            <a:xfrm>
              <a:off x="4840" y="2112"/>
              <a:ext cx="104" cy="96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030" name="Oval 81"/>
            <p:cNvSpPr>
              <a:spLocks noChangeArrowheads="1"/>
            </p:cNvSpPr>
            <p:nvPr/>
          </p:nvSpPr>
          <p:spPr bwMode="auto">
            <a:xfrm>
              <a:off x="4648" y="2624"/>
              <a:ext cx="104" cy="96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031" name="Oval 82"/>
            <p:cNvSpPr>
              <a:spLocks noChangeArrowheads="1"/>
            </p:cNvSpPr>
            <p:nvPr/>
          </p:nvSpPr>
          <p:spPr bwMode="auto">
            <a:xfrm>
              <a:off x="4504" y="1872"/>
              <a:ext cx="104" cy="96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032" name="Oval 83"/>
            <p:cNvSpPr>
              <a:spLocks noChangeArrowheads="1"/>
            </p:cNvSpPr>
            <p:nvPr/>
          </p:nvSpPr>
          <p:spPr bwMode="auto">
            <a:xfrm>
              <a:off x="4024" y="2056"/>
              <a:ext cx="104" cy="96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573536" name="Text Box 96"/>
          <p:cNvSpPr txBox="1">
            <a:spLocks noChangeArrowheads="1"/>
          </p:cNvSpPr>
          <p:nvPr/>
        </p:nvSpPr>
        <p:spPr bwMode="auto">
          <a:xfrm>
            <a:off x="719138" y="4227513"/>
            <a:ext cx="78486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/>
              <a:t>With this form of the energy function, we can minimize using dynamic programming, with the </a:t>
            </a:r>
            <a:r>
              <a:rPr lang="en-US" sz="2400" i="1" dirty="0" err="1"/>
              <a:t>Viterbi</a:t>
            </a:r>
            <a:r>
              <a:rPr lang="en-US" sz="2400" i="1" dirty="0"/>
              <a:t> </a:t>
            </a:r>
            <a:r>
              <a:rPr lang="en-US" sz="2400" dirty="0"/>
              <a:t>algorithm</a:t>
            </a:r>
            <a:r>
              <a:rPr lang="en-US" sz="2400" i="1" dirty="0"/>
              <a:t>.</a:t>
            </a:r>
          </a:p>
          <a:p>
            <a:endParaRPr lang="en-US" sz="2400" i="1" dirty="0"/>
          </a:p>
          <a:p>
            <a:r>
              <a:rPr lang="en-US" sz="2400" dirty="0"/>
              <a:t>Iterate until optimal position for each point is the center of the box, i.e., the snake is optimal in the local search space constrained by boxes.</a:t>
            </a:r>
          </a:p>
          <a:p>
            <a:endParaRPr lang="en-US" sz="2400" dirty="0"/>
          </a:p>
        </p:txBody>
      </p:sp>
      <p:sp>
        <p:nvSpPr>
          <p:cNvPr id="43092" name="Rectangle 84"/>
          <p:cNvSpPr>
            <a:spLocks noChangeArrowheads="1"/>
          </p:cNvSpPr>
          <p:nvPr/>
        </p:nvSpPr>
        <p:spPr bwMode="auto">
          <a:xfrm>
            <a:off x="6653213" y="6553200"/>
            <a:ext cx="2427287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300">
                <a:solidFill>
                  <a:srgbClr val="000000"/>
                </a:solidFill>
              </a:rPr>
              <a:t>[Amini, Weymouth, Jain, 1990]</a:t>
            </a:r>
          </a:p>
        </p:txBody>
      </p:sp>
      <p:sp>
        <p:nvSpPr>
          <p:cNvPr id="43094" name="TextBox 9"/>
          <p:cNvSpPr txBox="1">
            <a:spLocks noChangeArrowheads="1"/>
          </p:cNvSpPr>
          <p:nvPr/>
        </p:nvSpPr>
        <p:spPr bwMode="auto">
          <a:xfrm>
            <a:off x="7451725" y="6340475"/>
            <a:ext cx="19431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300"/>
              <a:t>Fig from  Y. Boykov</a:t>
            </a:r>
          </a:p>
        </p:txBody>
      </p:sp>
      <p:sp>
        <p:nvSpPr>
          <p:cNvPr id="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Energy minimization: </a:t>
            </a:r>
            <a:br>
              <a:rPr lang="en-US" sz="4000" dirty="0" smtClean="0"/>
            </a:br>
            <a:r>
              <a:rPr lang="en-US" sz="4000" dirty="0" smtClean="0"/>
              <a:t>dynamic programming</a:t>
            </a:r>
          </a:p>
        </p:txBody>
      </p:sp>
      <p:sp>
        <p:nvSpPr>
          <p:cNvPr id="81" name="Slide Number Placeholder 80"/>
          <p:cNvSpPr>
            <a:spLocks noGrp="1"/>
          </p:cNvSpPr>
          <p:nvPr>
            <p:ph type="sldNum" sz="quarter" idx="12"/>
          </p:nvPr>
        </p:nvSpPr>
        <p:spPr>
          <a:xfrm>
            <a:off x="6553200" y="6096000"/>
            <a:ext cx="2133600" cy="476250"/>
          </a:xfrm>
        </p:spPr>
        <p:txBody>
          <a:bodyPr/>
          <a:lstStyle/>
          <a:p>
            <a:pPr>
              <a:defRPr/>
            </a:pPr>
            <a:fld id="{0FDB6392-078D-4450-A240-BFDE83E99939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0" y="6581001"/>
            <a:ext cx="594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Slide credit: Kristen </a:t>
            </a:r>
            <a:r>
              <a:rPr lang="en-US" sz="1200" dirty="0" err="1" smtClean="0"/>
              <a:t>Grauman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36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1042988" y="1985963"/>
          <a:ext cx="6080125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65" name="Equation" r:id="rId4" imgW="2425680" imgH="228600" progId="Equation.3">
                  <p:embed/>
                </p:oleObj>
              </mc:Choice>
              <mc:Fallback>
                <p:oleObj name="Equation" r:id="rId4" imgW="2425680" imgH="228600" progId="Equation.3">
                  <p:embed/>
                  <p:pic>
                    <p:nvPicPr>
                      <p:cNvPr id="0" name="Picture 1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1985963"/>
                        <a:ext cx="6080125" cy="573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93" name="Text Box 5"/>
          <p:cNvSpPr txBox="1">
            <a:spLocks noChangeArrowheads="1"/>
          </p:cNvSpPr>
          <p:nvPr/>
        </p:nvSpPr>
        <p:spPr bwMode="auto">
          <a:xfrm>
            <a:off x="431800" y="1446213"/>
            <a:ext cx="734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</a:rPr>
              <a:t>DP can be applied to optimize an open ended snake </a:t>
            </a:r>
          </a:p>
        </p:txBody>
      </p:sp>
      <p:sp>
        <p:nvSpPr>
          <p:cNvPr id="575495" name="Text Box 7"/>
          <p:cNvSpPr txBox="1">
            <a:spLocks noChangeArrowheads="1"/>
          </p:cNvSpPr>
          <p:nvPr/>
        </p:nvSpPr>
        <p:spPr bwMode="auto">
          <a:xfrm>
            <a:off x="519113" y="3859213"/>
            <a:ext cx="8624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</a:rPr>
              <a:t>For a closed snake, a “loop” is introduced into the total energy.</a:t>
            </a:r>
          </a:p>
        </p:txBody>
      </p:sp>
      <p:grpSp>
        <p:nvGrpSpPr>
          <p:cNvPr id="46095" name="Group 49"/>
          <p:cNvGrpSpPr>
            <a:grpSpLocks/>
          </p:cNvGrpSpPr>
          <p:nvPr/>
        </p:nvGrpSpPr>
        <p:grpSpPr bwMode="auto">
          <a:xfrm>
            <a:off x="2781300" y="2665413"/>
            <a:ext cx="3414713" cy="858837"/>
            <a:chOff x="1752" y="1698"/>
            <a:chExt cx="2151" cy="541"/>
          </a:xfrm>
        </p:grpSpPr>
        <p:sp>
          <p:nvSpPr>
            <p:cNvPr id="46117" name="Freeform 12"/>
            <p:cNvSpPr>
              <a:spLocks/>
            </p:cNvSpPr>
            <p:nvPr/>
          </p:nvSpPr>
          <p:spPr bwMode="auto">
            <a:xfrm>
              <a:off x="1999" y="1783"/>
              <a:ext cx="1599" cy="436"/>
            </a:xfrm>
            <a:custGeom>
              <a:avLst/>
              <a:gdLst>
                <a:gd name="T0" fmla="*/ 0 w 1599"/>
                <a:gd name="T1" fmla="*/ 0 h 727"/>
                <a:gd name="T2" fmla="*/ 204 w 1599"/>
                <a:gd name="T3" fmla="*/ 85 h 727"/>
                <a:gd name="T4" fmla="*/ 265 w 1599"/>
                <a:gd name="T5" fmla="*/ 147 h 727"/>
                <a:gd name="T6" fmla="*/ 508 w 1599"/>
                <a:gd name="T7" fmla="*/ 144 h 727"/>
                <a:gd name="T8" fmla="*/ 689 w 1599"/>
                <a:gd name="T9" fmla="*/ 72 h 727"/>
                <a:gd name="T10" fmla="*/ 924 w 1599"/>
                <a:gd name="T11" fmla="*/ 57 h 727"/>
                <a:gd name="T12" fmla="*/ 1038 w 1599"/>
                <a:gd name="T13" fmla="*/ 113 h 727"/>
                <a:gd name="T14" fmla="*/ 1190 w 1599"/>
                <a:gd name="T15" fmla="*/ 115 h 727"/>
                <a:gd name="T16" fmla="*/ 1432 w 1599"/>
                <a:gd name="T17" fmla="*/ 72 h 727"/>
                <a:gd name="T18" fmla="*/ 1599 w 1599"/>
                <a:gd name="T19" fmla="*/ 57 h 7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99"/>
                <a:gd name="T31" fmla="*/ 0 h 727"/>
                <a:gd name="T32" fmla="*/ 1599 w 1599"/>
                <a:gd name="T33" fmla="*/ 727 h 7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99" h="727">
                  <a:moveTo>
                    <a:pt x="0" y="0"/>
                  </a:moveTo>
                  <a:cubicBezTo>
                    <a:pt x="80" y="140"/>
                    <a:pt x="160" y="280"/>
                    <a:pt x="204" y="394"/>
                  </a:cubicBezTo>
                  <a:cubicBezTo>
                    <a:pt x="248" y="508"/>
                    <a:pt x="214" y="637"/>
                    <a:pt x="265" y="682"/>
                  </a:cubicBezTo>
                  <a:cubicBezTo>
                    <a:pt x="316" y="727"/>
                    <a:pt x="437" y="725"/>
                    <a:pt x="508" y="667"/>
                  </a:cubicBezTo>
                  <a:cubicBezTo>
                    <a:pt x="579" y="609"/>
                    <a:pt x="620" y="400"/>
                    <a:pt x="689" y="333"/>
                  </a:cubicBezTo>
                  <a:cubicBezTo>
                    <a:pt x="758" y="266"/>
                    <a:pt x="866" y="233"/>
                    <a:pt x="924" y="265"/>
                  </a:cubicBezTo>
                  <a:cubicBezTo>
                    <a:pt x="982" y="297"/>
                    <a:pt x="994" y="479"/>
                    <a:pt x="1038" y="523"/>
                  </a:cubicBezTo>
                  <a:cubicBezTo>
                    <a:pt x="1082" y="567"/>
                    <a:pt x="1124" y="562"/>
                    <a:pt x="1190" y="530"/>
                  </a:cubicBezTo>
                  <a:cubicBezTo>
                    <a:pt x="1256" y="498"/>
                    <a:pt x="1364" y="377"/>
                    <a:pt x="1432" y="333"/>
                  </a:cubicBezTo>
                  <a:cubicBezTo>
                    <a:pt x="1500" y="289"/>
                    <a:pt x="1571" y="275"/>
                    <a:pt x="1599" y="265"/>
                  </a:cubicBezTo>
                </a:path>
              </a:pathLst>
            </a:cu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graphicFrame>
          <p:nvGraphicFramePr>
            <p:cNvPr id="46090" name="Object 10"/>
            <p:cNvGraphicFramePr>
              <a:graphicFrameLocks noChangeAspect="1"/>
            </p:cNvGraphicFramePr>
            <p:nvPr/>
          </p:nvGraphicFramePr>
          <p:xfrm>
            <a:off x="1752" y="1698"/>
            <a:ext cx="190" cy="2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466" name="Equation" r:id="rId6" imgW="152280" imgH="215640" progId="Equation.3">
                    <p:embed/>
                  </p:oleObj>
                </mc:Choice>
                <mc:Fallback>
                  <p:oleObj name="Equation" r:id="rId6" imgW="152280" imgH="215640" progId="Equation.3">
                    <p:embed/>
                    <p:pic>
                      <p:nvPicPr>
                        <p:cNvPr id="0" name="Picture 17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52" y="1698"/>
                          <a:ext cx="190" cy="26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091" name="Object 11"/>
            <p:cNvGraphicFramePr>
              <a:graphicFrameLocks noChangeAspect="1"/>
            </p:cNvGraphicFramePr>
            <p:nvPr/>
          </p:nvGraphicFramePr>
          <p:xfrm>
            <a:off x="3699" y="1856"/>
            <a:ext cx="204" cy="2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467" name="Equation" r:id="rId8" imgW="164880" imgH="228600" progId="Equation.3">
                    <p:embed/>
                  </p:oleObj>
                </mc:Choice>
                <mc:Fallback>
                  <p:oleObj name="Equation" r:id="rId8" imgW="164880" imgH="228600" progId="Equation.3">
                    <p:embed/>
                    <p:pic>
                      <p:nvPicPr>
                        <p:cNvPr id="0" name="Picture 17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9" y="1856"/>
                          <a:ext cx="204" cy="28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6118" name="Oval 15"/>
            <p:cNvSpPr>
              <a:spLocks noChangeArrowheads="1"/>
            </p:cNvSpPr>
            <p:nvPr/>
          </p:nvSpPr>
          <p:spPr bwMode="auto">
            <a:xfrm>
              <a:off x="1990" y="1760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119" name="Oval 16"/>
            <p:cNvSpPr>
              <a:spLocks noChangeArrowheads="1"/>
            </p:cNvSpPr>
            <p:nvPr/>
          </p:nvSpPr>
          <p:spPr bwMode="auto">
            <a:xfrm>
              <a:off x="2116" y="1928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120" name="Oval 17"/>
            <p:cNvSpPr>
              <a:spLocks noChangeArrowheads="1"/>
            </p:cNvSpPr>
            <p:nvPr/>
          </p:nvSpPr>
          <p:spPr bwMode="auto">
            <a:xfrm>
              <a:off x="2212" y="2094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121" name="Oval 18"/>
            <p:cNvSpPr>
              <a:spLocks noChangeArrowheads="1"/>
            </p:cNvSpPr>
            <p:nvPr/>
          </p:nvSpPr>
          <p:spPr bwMode="auto">
            <a:xfrm>
              <a:off x="2350" y="2183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122" name="Oval 19"/>
            <p:cNvSpPr>
              <a:spLocks noChangeArrowheads="1"/>
            </p:cNvSpPr>
            <p:nvPr/>
          </p:nvSpPr>
          <p:spPr bwMode="auto">
            <a:xfrm>
              <a:off x="2516" y="2132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123" name="Oval 20"/>
            <p:cNvSpPr>
              <a:spLocks noChangeArrowheads="1"/>
            </p:cNvSpPr>
            <p:nvPr/>
          </p:nvSpPr>
          <p:spPr bwMode="auto">
            <a:xfrm>
              <a:off x="2661" y="1962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124" name="Oval 21"/>
            <p:cNvSpPr>
              <a:spLocks noChangeArrowheads="1"/>
            </p:cNvSpPr>
            <p:nvPr/>
          </p:nvSpPr>
          <p:spPr bwMode="auto">
            <a:xfrm>
              <a:off x="2862" y="1918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125" name="Oval 22"/>
            <p:cNvSpPr>
              <a:spLocks noChangeArrowheads="1"/>
            </p:cNvSpPr>
            <p:nvPr/>
          </p:nvSpPr>
          <p:spPr bwMode="auto">
            <a:xfrm>
              <a:off x="3007" y="2070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126" name="Oval 23"/>
            <p:cNvSpPr>
              <a:spLocks noChangeArrowheads="1"/>
            </p:cNvSpPr>
            <p:nvPr/>
          </p:nvSpPr>
          <p:spPr bwMode="auto">
            <a:xfrm>
              <a:off x="3187" y="2075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127" name="Oval 24"/>
            <p:cNvSpPr>
              <a:spLocks noChangeArrowheads="1"/>
            </p:cNvSpPr>
            <p:nvPr/>
          </p:nvSpPr>
          <p:spPr bwMode="auto">
            <a:xfrm>
              <a:off x="3388" y="1968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128" name="Oval 25"/>
            <p:cNvSpPr>
              <a:spLocks noChangeArrowheads="1"/>
            </p:cNvSpPr>
            <p:nvPr/>
          </p:nvSpPr>
          <p:spPr bwMode="auto">
            <a:xfrm>
              <a:off x="3547" y="1924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52"/>
          <p:cNvGrpSpPr>
            <a:grpSpLocks/>
          </p:cNvGrpSpPr>
          <p:nvPr/>
        </p:nvGrpSpPr>
        <p:grpSpPr bwMode="auto">
          <a:xfrm>
            <a:off x="3314700" y="4318000"/>
            <a:ext cx="5308600" cy="1528763"/>
            <a:chOff x="2088" y="2835"/>
            <a:chExt cx="3344" cy="963"/>
          </a:xfrm>
        </p:grpSpPr>
        <p:sp>
          <p:nvSpPr>
            <p:cNvPr id="46115" name="Line 50"/>
            <p:cNvSpPr>
              <a:spLocks noChangeShapeType="1"/>
            </p:cNvSpPr>
            <p:nvPr/>
          </p:nvSpPr>
          <p:spPr bwMode="auto">
            <a:xfrm>
              <a:off x="2088" y="3638"/>
              <a:ext cx="14" cy="16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6" name="Rectangle 8"/>
            <p:cNvSpPr>
              <a:spLocks noChangeArrowheads="1"/>
            </p:cNvSpPr>
            <p:nvPr/>
          </p:nvSpPr>
          <p:spPr bwMode="auto">
            <a:xfrm>
              <a:off x="4469" y="2835"/>
              <a:ext cx="963" cy="481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53"/>
          <p:cNvGrpSpPr>
            <a:grpSpLocks/>
          </p:cNvGrpSpPr>
          <p:nvPr/>
        </p:nvGrpSpPr>
        <p:grpSpPr bwMode="auto">
          <a:xfrm>
            <a:off x="787400" y="4406900"/>
            <a:ext cx="7831138" cy="2082800"/>
            <a:chOff x="496" y="2891"/>
            <a:chExt cx="4933" cy="1312"/>
          </a:xfrm>
        </p:grpSpPr>
        <p:graphicFrame>
          <p:nvGraphicFramePr>
            <p:cNvPr id="46083" name="Object 3"/>
            <p:cNvGraphicFramePr>
              <a:graphicFrameLocks noChangeAspect="1"/>
            </p:cNvGraphicFramePr>
            <p:nvPr/>
          </p:nvGraphicFramePr>
          <p:xfrm>
            <a:off x="496" y="2891"/>
            <a:ext cx="4933" cy="3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468" name="Equation" r:id="rId10" imgW="3124080" imgH="228600" progId="Equation.3">
                    <p:embed/>
                  </p:oleObj>
                </mc:Choice>
                <mc:Fallback>
                  <p:oleObj name="Equation" r:id="rId10" imgW="3124080" imgH="228600" progId="Equation.3">
                    <p:embed/>
                    <p:pic>
                      <p:nvPicPr>
                        <p:cNvPr id="0" name="Picture 17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6" y="2891"/>
                          <a:ext cx="4933" cy="36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6098" name="Group 51"/>
            <p:cNvGrpSpPr>
              <a:grpSpLocks/>
            </p:cNvGrpSpPr>
            <p:nvPr/>
          </p:nvGrpSpPr>
          <p:grpSpPr bwMode="auto">
            <a:xfrm>
              <a:off x="1867" y="3215"/>
              <a:ext cx="1636" cy="988"/>
              <a:chOff x="1867" y="3215"/>
              <a:chExt cx="1636" cy="988"/>
            </a:xfrm>
          </p:grpSpPr>
          <p:sp>
            <p:nvSpPr>
              <p:cNvPr id="46099" name="Freeform 26"/>
              <p:cNvSpPr>
                <a:spLocks/>
              </p:cNvSpPr>
              <p:nvPr/>
            </p:nvSpPr>
            <p:spPr bwMode="auto">
              <a:xfrm>
                <a:off x="2076" y="3411"/>
                <a:ext cx="1427" cy="556"/>
              </a:xfrm>
              <a:custGeom>
                <a:avLst/>
                <a:gdLst>
                  <a:gd name="T0" fmla="*/ 318 w 1427"/>
                  <a:gd name="T1" fmla="*/ 31 h 556"/>
                  <a:gd name="T2" fmla="*/ 48 w 1427"/>
                  <a:gd name="T3" fmla="*/ 148 h 556"/>
                  <a:gd name="T4" fmla="*/ 55 w 1427"/>
                  <a:gd name="T5" fmla="*/ 417 h 556"/>
                  <a:gd name="T6" fmla="*/ 376 w 1427"/>
                  <a:gd name="T7" fmla="*/ 549 h 556"/>
                  <a:gd name="T8" fmla="*/ 704 w 1427"/>
                  <a:gd name="T9" fmla="*/ 461 h 556"/>
                  <a:gd name="T10" fmla="*/ 1039 w 1427"/>
                  <a:gd name="T11" fmla="*/ 447 h 556"/>
                  <a:gd name="T12" fmla="*/ 1236 w 1427"/>
                  <a:gd name="T13" fmla="*/ 454 h 556"/>
                  <a:gd name="T14" fmla="*/ 1404 w 1427"/>
                  <a:gd name="T15" fmla="*/ 250 h 556"/>
                  <a:gd name="T16" fmla="*/ 1098 w 1427"/>
                  <a:gd name="T17" fmla="*/ 24 h 556"/>
                  <a:gd name="T18" fmla="*/ 726 w 1427"/>
                  <a:gd name="T19" fmla="*/ 104 h 556"/>
                  <a:gd name="T20" fmla="*/ 449 w 1427"/>
                  <a:gd name="T21" fmla="*/ 60 h 556"/>
                  <a:gd name="T22" fmla="*/ 318 w 1427"/>
                  <a:gd name="T23" fmla="*/ 31 h 55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427"/>
                  <a:gd name="T37" fmla="*/ 0 h 556"/>
                  <a:gd name="T38" fmla="*/ 1427 w 1427"/>
                  <a:gd name="T39" fmla="*/ 556 h 55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427" h="556">
                    <a:moveTo>
                      <a:pt x="318" y="31"/>
                    </a:moveTo>
                    <a:cubicBezTo>
                      <a:pt x="251" y="46"/>
                      <a:pt x="92" y="84"/>
                      <a:pt x="48" y="148"/>
                    </a:cubicBezTo>
                    <a:cubicBezTo>
                      <a:pt x="4" y="212"/>
                      <a:pt x="0" y="350"/>
                      <a:pt x="55" y="417"/>
                    </a:cubicBezTo>
                    <a:cubicBezTo>
                      <a:pt x="110" y="484"/>
                      <a:pt x="268" y="542"/>
                      <a:pt x="376" y="549"/>
                    </a:cubicBezTo>
                    <a:cubicBezTo>
                      <a:pt x="484" y="556"/>
                      <a:pt x="593" y="478"/>
                      <a:pt x="704" y="461"/>
                    </a:cubicBezTo>
                    <a:cubicBezTo>
                      <a:pt x="815" y="444"/>
                      <a:pt x="950" y="448"/>
                      <a:pt x="1039" y="447"/>
                    </a:cubicBezTo>
                    <a:cubicBezTo>
                      <a:pt x="1128" y="446"/>
                      <a:pt x="1175" y="487"/>
                      <a:pt x="1236" y="454"/>
                    </a:cubicBezTo>
                    <a:cubicBezTo>
                      <a:pt x="1297" y="421"/>
                      <a:pt x="1427" y="322"/>
                      <a:pt x="1404" y="250"/>
                    </a:cubicBezTo>
                    <a:cubicBezTo>
                      <a:pt x="1381" y="178"/>
                      <a:pt x="1211" y="48"/>
                      <a:pt x="1098" y="24"/>
                    </a:cubicBezTo>
                    <a:cubicBezTo>
                      <a:pt x="985" y="0"/>
                      <a:pt x="834" y="98"/>
                      <a:pt x="726" y="104"/>
                    </a:cubicBezTo>
                    <a:cubicBezTo>
                      <a:pt x="618" y="110"/>
                      <a:pt x="516" y="71"/>
                      <a:pt x="449" y="60"/>
                    </a:cubicBezTo>
                    <a:cubicBezTo>
                      <a:pt x="382" y="49"/>
                      <a:pt x="385" y="16"/>
                      <a:pt x="318" y="31"/>
                    </a:cubicBezTo>
                    <a:close/>
                  </a:path>
                </a:pathLst>
              </a:custGeom>
              <a:noFill/>
              <a:ln w="3810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100" name="Oval 27"/>
              <p:cNvSpPr>
                <a:spLocks noChangeArrowheads="1"/>
              </p:cNvSpPr>
              <p:nvPr/>
            </p:nvSpPr>
            <p:spPr bwMode="auto">
              <a:xfrm>
                <a:off x="2385" y="3406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101" name="Oval 28"/>
              <p:cNvSpPr>
                <a:spLocks noChangeArrowheads="1"/>
              </p:cNvSpPr>
              <p:nvPr/>
            </p:nvSpPr>
            <p:spPr bwMode="auto">
              <a:xfrm>
                <a:off x="2593" y="3481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102" name="Oval 29"/>
              <p:cNvSpPr>
                <a:spLocks noChangeArrowheads="1"/>
              </p:cNvSpPr>
              <p:nvPr/>
            </p:nvSpPr>
            <p:spPr bwMode="auto">
              <a:xfrm>
                <a:off x="2829" y="3493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103" name="Oval 30"/>
              <p:cNvSpPr>
                <a:spLocks noChangeArrowheads="1"/>
              </p:cNvSpPr>
              <p:nvPr/>
            </p:nvSpPr>
            <p:spPr bwMode="auto">
              <a:xfrm>
                <a:off x="3030" y="3421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104" name="Oval 31"/>
              <p:cNvSpPr>
                <a:spLocks noChangeArrowheads="1"/>
              </p:cNvSpPr>
              <p:nvPr/>
            </p:nvSpPr>
            <p:spPr bwMode="auto">
              <a:xfrm>
                <a:off x="3224" y="3461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105" name="Oval 32"/>
              <p:cNvSpPr>
                <a:spLocks noChangeArrowheads="1"/>
              </p:cNvSpPr>
              <p:nvPr/>
            </p:nvSpPr>
            <p:spPr bwMode="auto">
              <a:xfrm>
                <a:off x="3397" y="3571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106" name="Oval 33"/>
              <p:cNvSpPr>
                <a:spLocks noChangeArrowheads="1"/>
              </p:cNvSpPr>
              <p:nvPr/>
            </p:nvSpPr>
            <p:spPr bwMode="auto">
              <a:xfrm>
                <a:off x="3409" y="3744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107" name="Oval 34"/>
              <p:cNvSpPr>
                <a:spLocks noChangeArrowheads="1"/>
              </p:cNvSpPr>
              <p:nvPr/>
            </p:nvSpPr>
            <p:spPr bwMode="auto">
              <a:xfrm>
                <a:off x="3246" y="3861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108" name="Oval 35"/>
              <p:cNvSpPr>
                <a:spLocks noChangeArrowheads="1"/>
              </p:cNvSpPr>
              <p:nvPr/>
            </p:nvSpPr>
            <p:spPr bwMode="auto">
              <a:xfrm>
                <a:off x="3020" y="3838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109" name="Oval 36"/>
              <p:cNvSpPr>
                <a:spLocks noChangeArrowheads="1"/>
              </p:cNvSpPr>
              <p:nvPr/>
            </p:nvSpPr>
            <p:spPr bwMode="auto">
              <a:xfrm>
                <a:off x="2766" y="3857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110" name="Oval 37"/>
              <p:cNvSpPr>
                <a:spLocks noChangeArrowheads="1"/>
              </p:cNvSpPr>
              <p:nvPr/>
            </p:nvSpPr>
            <p:spPr bwMode="auto">
              <a:xfrm>
                <a:off x="2442" y="3939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111" name="Oval 38"/>
              <p:cNvSpPr>
                <a:spLocks noChangeArrowheads="1"/>
              </p:cNvSpPr>
              <p:nvPr/>
            </p:nvSpPr>
            <p:spPr bwMode="auto">
              <a:xfrm>
                <a:off x="2237" y="3895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112" name="Oval 39"/>
              <p:cNvSpPr>
                <a:spLocks noChangeArrowheads="1"/>
              </p:cNvSpPr>
              <p:nvPr/>
            </p:nvSpPr>
            <p:spPr bwMode="auto">
              <a:xfrm>
                <a:off x="2088" y="3795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113" name="Oval 40"/>
              <p:cNvSpPr>
                <a:spLocks noChangeArrowheads="1"/>
              </p:cNvSpPr>
              <p:nvPr/>
            </p:nvSpPr>
            <p:spPr bwMode="auto">
              <a:xfrm>
                <a:off x="2065" y="3604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CA" sz="16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46114" name="Oval 41"/>
              <p:cNvSpPr>
                <a:spLocks noChangeArrowheads="1"/>
              </p:cNvSpPr>
              <p:nvPr/>
            </p:nvSpPr>
            <p:spPr bwMode="auto">
              <a:xfrm>
                <a:off x="2175" y="3476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CA" sz="16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graphicFrame>
            <p:nvGraphicFramePr>
              <p:cNvPr id="46084" name="Object 4"/>
              <p:cNvGraphicFramePr>
                <a:graphicFrameLocks noChangeAspect="1"/>
              </p:cNvGraphicFramePr>
              <p:nvPr/>
            </p:nvGraphicFramePr>
            <p:xfrm>
              <a:off x="1926" y="3744"/>
              <a:ext cx="190" cy="26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6469" name="Equation" r:id="rId12" imgW="152280" imgH="215640" progId="Equation.3">
                      <p:embed/>
                    </p:oleObj>
                  </mc:Choice>
                  <mc:Fallback>
                    <p:oleObj name="Equation" r:id="rId12" imgW="152280" imgH="215640" progId="Equation.3">
                      <p:embed/>
                      <p:pic>
                        <p:nvPicPr>
                          <p:cNvPr id="0" name="Picture 17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26" y="3744"/>
                            <a:ext cx="190" cy="26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6085" name="Object 5"/>
              <p:cNvGraphicFramePr>
                <a:graphicFrameLocks noChangeAspect="1"/>
              </p:cNvGraphicFramePr>
              <p:nvPr/>
            </p:nvGraphicFramePr>
            <p:xfrm>
              <a:off x="1867" y="3444"/>
              <a:ext cx="204" cy="2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6470" name="Equation" r:id="rId13" imgW="164880" imgH="228600" progId="Equation.3">
                      <p:embed/>
                    </p:oleObj>
                  </mc:Choice>
                  <mc:Fallback>
                    <p:oleObj name="Equation" r:id="rId13" imgW="164880" imgH="228600" progId="Equation.3">
                      <p:embed/>
                      <p:pic>
                        <p:nvPicPr>
                          <p:cNvPr id="0" name="Picture 17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67" y="3444"/>
                            <a:ext cx="204" cy="28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6086" name="Object 6"/>
              <p:cNvGraphicFramePr>
                <a:graphicFrameLocks noChangeAspect="1"/>
              </p:cNvGraphicFramePr>
              <p:nvPr/>
            </p:nvGraphicFramePr>
            <p:xfrm>
              <a:off x="2126" y="3882"/>
              <a:ext cx="206" cy="26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6471" name="Equation" r:id="rId14" imgW="164880" imgH="215640" progId="Equation.3">
                      <p:embed/>
                    </p:oleObj>
                  </mc:Choice>
                  <mc:Fallback>
                    <p:oleObj name="Equation" r:id="rId14" imgW="164880" imgH="215640" progId="Equation.3">
                      <p:embed/>
                      <p:pic>
                        <p:nvPicPr>
                          <p:cNvPr id="0" name="Picture 17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26" y="3882"/>
                            <a:ext cx="206" cy="26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6087" name="Object 7"/>
              <p:cNvGraphicFramePr>
                <a:graphicFrameLocks noChangeAspect="1"/>
              </p:cNvGraphicFramePr>
              <p:nvPr/>
            </p:nvGraphicFramePr>
            <p:xfrm>
              <a:off x="1972" y="3215"/>
              <a:ext cx="317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6472" name="Equation" r:id="rId16" imgW="253800" imgH="228600" progId="Equation.3">
                      <p:embed/>
                    </p:oleObj>
                  </mc:Choice>
                  <mc:Fallback>
                    <p:oleObj name="Equation" r:id="rId16" imgW="253800" imgH="228600" progId="Equation.3">
                      <p:embed/>
                      <p:pic>
                        <p:nvPicPr>
                          <p:cNvPr id="0" name="Picture 17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72" y="3215"/>
                            <a:ext cx="317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6088" name="Object 8"/>
              <p:cNvGraphicFramePr>
                <a:graphicFrameLocks noChangeAspect="1"/>
              </p:cNvGraphicFramePr>
              <p:nvPr/>
            </p:nvGraphicFramePr>
            <p:xfrm>
              <a:off x="2411" y="3920"/>
              <a:ext cx="206" cy="28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6473" name="Equation" r:id="rId18" imgW="164880" imgH="228600" progId="Equation.3">
                      <p:embed/>
                    </p:oleObj>
                  </mc:Choice>
                  <mc:Fallback>
                    <p:oleObj name="Equation" r:id="rId18" imgW="164880" imgH="228600" progId="Equation.3">
                      <p:embed/>
                      <p:pic>
                        <p:nvPicPr>
                          <p:cNvPr id="0" name="Picture 18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11" y="3920"/>
                            <a:ext cx="206" cy="28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6089" name="Object 9"/>
              <p:cNvGraphicFramePr>
                <a:graphicFrameLocks noChangeAspect="1"/>
              </p:cNvGraphicFramePr>
              <p:nvPr/>
            </p:nvGraphicFramePr>
            <p:xfrm>
              <a:off x="2717" y="3848"/>
              <a:ext cx="206" cy="26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6474" name="Equation" r:id="rId20" imgW="164880" imgH="215640" progId="Equation.3">
                      <p:embed/>
                    </p:oleObj>
                  </mc:Choice>
                  <mc:Fallback>
                    <p:oleObj name="Equation" r:id="rId20" imgW="164880" imgH="215640" progId="Equation.3">
                      <p:embed/>
                      <p:pic>
                        <p:nvPicPr>
                          <p:cNvPr id="0" name="Picture 18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17" y="3848"/>
                            <a:ext cx="206" cy="26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46130" name="Text Box 50"/>
          <p:cNvSpPr txBox="1">
            <a:spLocks noChangeArrowheads="1"/>
          </p:cNvSpPr>
          <p:nvPr/>
        </p:nvSpPr>
        <p:spPr bwMode="auto">
          <a:xfrm>
            <a:off x="5740416" y="5192713"/>
            <a:ext cx="3348037" cy="157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dirty="0"/>
              <a:t>Work around: </a:t>
            </a:r>
          </a:p>
          <a:p>
            <a:pPr marL="342900" indent="-342900">
              <a:spcBef>
                <a:spcPct val="20000"/>
              </a:spcBef>
              <a:buFontTx/>
              <a:buAutoNum type="arabicParenR"/>
            </a:pPr>
            <a:r>
              <a:rPr lang="en-US" dirty="0"/>
              <a:t>Fix v</a:t>
            </a:r>
            <a:r>
              <a:rPr lang="en-US" baseline="-25000" dirty="0"/>
              <a:t>1</a:t>
            </a:r>
            <a:r>
              <a:rPr lang="en-US" dirty="0"/>
              <a:t> and solve for rest .</a:t>
            </a:r>
          </a:p>
          <a:p>
            <a:pPr marL="342900" indent="-342900">
              <a:spcBef>
                <a:spcPct val="20000"/>
              </a:spcBef>
              <a:buFontTx/>
              <a:buAutoNum type="arabicParenR"/>
            </a:pPr>
            <a:r>
              <a:rPr lang="en-US" dirty="0"/>
              <a:t>Fix an intermediate node at its position found in (1), solve for rest.</a:t>
            </a:r>
          </a:p>
        </p:txBody>
      </p:sp>
      <p:sp>
        <p:nvSpPr>
          <p:cNvPr id="50" name="Rectangle 2"/>
          <p:cNvSpPr txBox="1">
            <a:spLocks noChangeArrowheads="1"/>
          </p:cNvSpPr>
          <p:nvPr/>
        </p:nvSpPr>
        <p:spPr bwMode="auto">
          <a:xfrm>
            <a:off x="0" y="1524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Energy minimization: </a:t>
            </a:r>
            <a:b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dynamic programming</a:t>
            </a:r>
          </a:p>
        </p:txBody>
      </p:sp>
      <p:sp>
        <p:nvSpPr>
          <p:cNvPr id="51" name="Slide Number Placeholder 50"/>
          <p:cNvSpPr>
            <a:spLocks noGrp="1"/>
          </p:cNvSpPr>
          <p:nvPr>
            <p:ph type="sldNum" sz="quarter" idx="12"/>
          </p:nvPr>
        </p:nvSpPr>
        <p:spPr>
          <a:xfrm>
            <a:off x="6705600" y="6457950"/>
            <a:ext cx="2133600" cy="476250"/>
          </a:xfrm>
        </p:spPr>
        <p:txBody>
          <a:bodyPr/>
          <a:lstStyle/>
          <a:p>
            <a:pPr>
              <a:defRPr/>
            </a:pPr>
            <a:fld id="{0FDB6392-078D-4450-A240-BFDE83E99939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0" y="6581001"/>
            <a:ext cx="594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Slide credit: Kristen </a:t>
            </a:r>
            <a:r>
              <a:rPr lang="en-US" sz="1200" dirty="0" err="1" smtClean="0"/>
              <a:t>Grauman</a:t>
            </a:r>
            <a:endParaRPr lang="en-US" sz="12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5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5495" grpId="0" autoUpdateAnimBg="0"/>
      <p:bldP spid="46130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Aspects we need to consider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Representation of the contours</a:t>
            </a:r>
          </a:p>
          <a:p>
            <a:r>
              <a:rPr lang="en-US" sz="2800" dirty="0" smtClean="0"/>
              <a:t>Defining the energy functions</a:t>
            </a:r>
          </a:p>
          <a:p>
            <a:pPr lvl="1"/>
            <a:r>
              <a:rPr lang="en-US" sz="2400" dirty="0" smtClean="0"/>
              <a:t>External</a:t>
            </a:r>
          </a:p>
          <a:p>
            <a:pPr lvl="1"/>
            <a:r>
              <a:rPr lang="en-US" sz="2400" dirty="0" smtClean="0"/>
              <a:t>Internal</a:t>
            </a:r>
          </a:p>
          <a:p>
            <a:r>
              <a:rPr lang="en-US" sz="2800" dirty="0" smtClean="0"/>
              <a:t>Minimizing the energy function</a:t>
            </a:r>
          </a:p>
          <a:p>
            <a:r>
              <a:rPr lang="en-US" sz="2800" dirty="0" smtClean="0"/>
              <a:t>Extensions:</a:t>
            </a:r>
          </a:p>
          <a:p>
            <a:pPr lvl="1"/>
            <a:r>
              <a:rPr lang="en-US" sz="2400" dirty="0" smtClean="0"/>
              <a:t>Tracking</a:t>
            </a:r>
          </a:p>
          <a:p>
            <a:pPr lvl="1"/>
            <a:r>
              <a:rPr lang="en-US" sz="2400" dirty="0" smtClean="0"/>
              <a:t>Interactive segmentation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482544" y="4049721"/>
            <a:ext cx="6207210" cy="1716111"/>
          </a:xfrm>
          <a:prstGeom prst="rect">
            <a:avLst/>
          </a:prstGeom>
          <a:noFill/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B6392-078D-4450-A240-BFDE83E99939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581001"/>
            <a:ext cx="594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Slide credit: Kristen </a:t>
            </a:r>
            <a:r>
              <a:rPr lang="en-US" sz="1200" dirty="0" err="1" smtClean="0"/>
              <a:t>Grauman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3" name="Rectangle 5"/>
          <p:cNvSpPr>
            <a:spLocks noGrp="1" noChangeArrowheads="1"/>
          </p:cNvSpPr>
          <p:nvPr>
            <p:ph type="title"/>
          </p:nvPr>
        </p:nvSpPr>
        <p:spPr>
          <a:xfrm>
            <a:off x="193734" y="0"/>
            <a:ext cx="86868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Tracking via deformable contours</a:t>
            </a:r>
          </a:p>
        </p:txBody>
      </p:sp>
      <p:sp>
        <p:nvSpPr>
          <p:cNvPr id="607234" name="Text Box 7"/>
          <p:cNvSpPr txBox="1">
            <a:spLocks noChangeArrowheads="1"/>
          </p:cNvSpPr>
          <p:nvPr/>
        </p:nvSpPr>
        <p:spPr bwMode="auto">
          <a:xfrm>
            <a:off x="811161" y="1201707"/>
            <a:ext cx="733911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US" sz="2400" dirty="0">
                <a:solidFill>
                  <a:srgbClr val="000000"/>
                </a:solidFill>
              </a:rPr>
              <a:t>Use final contour/model extracted at frame  </a:t>
            </a:r>
            <a:r>
              <a:rPr lang="en-US" sz="2400" i="1" dirty="0">
                <a:solidFill>
                  <a:srgbClr val="000000"/>
                </a:solidFill>
              </a:rPr>
              <a:t>t</a:t>
            </a:r>
            <a:r>
              <a:rPr lang="en-US" sz="2400" dirty="0">
                <a:solidFill>
                  <a:srgbClr val="000000"/>
                </a:solidFill>
              </a:rPr>
              <a:t>  </a:t>
            </a:r>
            <a:r>
              <a:rPr lang="en-US" sz="2400" dirty="0" smtClean="0">
                <a:solidFill>
                  <a:srgbClr val="000000"/>
                </a:solidFill>
              </a:rPr>
              <a:t>as </a:t>
            </a:r>
            <a:r>
              <a:rPr lang="en-US" sz="2400" dirty="0">
                <a:solidFill>
                  <a:srgbClr val="000000"/>
                </a:solidFill>
              </a:rPr>
              <a:t>an initial solution for </a:t>
            </a:r>
            <a:r>
              <a:rPr lang="en-US" sz="2400" dirty="0" smtClean="0">
                <a:solidFill>
                  <a:srgbClr val="000000"/>
                </a:solidFill>
              </a:rPr>
              <a:t>frame </a:t>
            </a:r>
            <a:r>
              <a:rPr lang="en-US" sz="2400" i="1" dirty="0">
                <a:solidFill>
                  <a:srgbClr val="000000"/>
                </a:solidFill>
              </a:rPr>
              <a:t>t+1</a:t>
            </a:r>
          </a:p>
          <a:p>
            <a:pPr marL="457200" indent="-457200">
              <a:buFontTx/>
              <a:buAutoNum type="arabicPeriod"/>
            </a:pPr>
            <a:r>
              <a:rPr lang="en-US" sz="2400" dirty="0">
                <a:solidFill>
                  <a:srgbClr val="000000"/>
                </a:solidFill>
              </a:rPr>
              <a:t>Evolve initial contour to fit exact object boundary at </a:t>
            </a:r>
            <a:r>
              <a:rPr lang="en-US" sz="2400" dirty="0" smtClean="0">
                <a:solidFill>
                  <a:srgbClr val="000000"/>
                </a:solidFill>
              </a:rPr>
              <a:t>frame </a:t>
            </a:r>
            <a:r>
              <a:rPr lang="en-US" sz="2400" i="1" dirty="0">
                <a:solidFill>
                  <a:srgbClr val="000000"/>
                </a:solidFill>
              </a:rPr>
              <a:t>t+1</a:t>
            </a:r>
          </a:p>
          <a:p>
            <a:pPr marL="457200" indent="-457200">
              <a:buFontTx/>
              <a:buAutoNum type="arabicPeriod"/>
            </a:pPr>
            <a:r>
              <a:rPr lang="en-US" sz="2400" dirty="0" smtClean="0">
                <a:solidFill>
                  <a:srgbClr val="000000"/>
                </a:solidFill>
              </a:rPr>
              <a:t>Repeat, initializing with most recent frame.</a:t>
            </a:r>
            <a:endParaRPr lang="en-US" sz="2400" i="1" dirty="0">
              <a:solidFill>
                <a:srgbClr val="00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723986" y="3173408"/>
            <a:ext cx="6072237" cy="3468736"/>
            <a:chOff x="1723986" y="3173408"/>
            <a:chExt cx="6072237" cy="3468736"/>
          </a:xfrm>
        </p:grpSpPr>
        <p:pic>
          <p:nvPicPr>
            <p:cNvPr id="4" name="Picture 5" descr="heart_lv_rv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23986" y="3173408"/>
              <a:ext cx="3468735" cy="34687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5302260" y="4706955"/>
              <a:ext cx="2493963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Tahoma" pitchFamily="34" charset="0"/>
                </a:rPr>
                <a:t>Tracking Heart Ventricles </a:t>
              </a:r>
            </a:p>
            <a:p>
              <a:pPr algn="ctr"/>
              <a:r>
                <a:rPr lang="en-US" sz="1600" dirty="0">
                  <a:solidFill>
                    <a:srgbClr val="000000"/>
                  </a:solidFill>
                  <a:latin typeface="Tahoma" pitchFamily="34" charset="0"/>
                </a:rPr>
                <a:t>(multiple frames)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B6392-078D-4450-A240-BFDE83E99939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7234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330" name="Text Box 29"/>
          <p:cNvSpPr txBox="1">
            <a:spLocks noChangeArrowheads="1"/>
          </p:cNvSpPr>
          <p:nvPr/>
        </p:nvSpPr>
        <p:spPr bwMode="auto">
          <a:xfrm>
            <a:off x="1447800" y="4114800"/>
            <a:ext cx="59229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Tahoma" pitchFamily="34" charset="0"/>
                <a:hlinkClick r:id="rId7"/>
              </a:rPr>
              <a:t>Visual Dynamics Group</a:t>
            </a:r>
            <a:r>
              <a:rPr lang="en-US" sz="1400" dirty="0">
                <a:solidFill>
                  <a:srgbClr val="000000"/>
                </a:solidFill>
                <a:latin typeface="Tahoma" pitchFamily="34" charset="0"/>
              </a:rPr>
              <a:t>, Dept. Engineering Science, University of Oxford.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103265" y="4816494"/>
            <a:ext cx="7401044" cy="1631216"/>
            <a:chOff x="1103265" y="4816494"/>
            <a:chExt cx="7401044" cy="1631216"/>
          </a:xfrm>
        </p:grpSpPr>
        <p:sp>
          <p:nvSpPr>
            <p:cNvPr id="611331" name="Text Box 30"/>
            <p:cNvSpPr txBox="1">
              <a:spLocks noChangeArrowheads="1"/>
            </p:cNvSpPr>
            <p:nvPr/>
          </p:nvSpPr>
          <p:spPr bwMode="auto">
            <a:xfrm>
              <a:off x="2779665" y="4816494"/>
              <a:ext cx="5724644" cy="1631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Tahoma" pitchFamily="34" charset="0"/>
                </a:rPr>
                <a:t>Traffic monitoring</a:t>
              </a:r>
            </a:p>
            <a:p>
              <a:r>
                <a:rPr lang="en-US" sz="2000" dirty="0">
                  <a:solidFill>
                    <a:srgbClr val="000000"/>
                  </a:solidFill>
                  <a:latin typeface="Tahoma" pitchFamily="34" charset="0"/>
                </a:rPr>
                <a:t>Human-computer interaction</a:t>
              </a:r>
            </a:p>
            <a:p>
              <a:r>
                <a:rPr lang="en-US" sz="2000" dirty="0">
                  <a:solidFill>
                    <a:srgbClr val="000000"/>
                  </a:solidFill>
                  <a:latin typeface="Tahoma" pitchFamily="34" charset="0"/>
                </a:rPr>
                <a:t>Animation</a:t>
              </a:r>
            </a:p>
            <a:p>
              <a:r>
                <a:rPr lang="en-US" sz="2000" dirty="0">
                  <a:solidFill>
                    <a:srgbClr val="000000"/>
                  </a:solidFill>
                  <a:latin typeface="Tahoma" pitchFamily="34" charset="0"/>
                </a:rPr>
                <a:t>Surveillance</a:t>
              </a:r>
            </a:p>
            <a:p>
              <a:r>
                <a:rPr lang="en-US" sz="2000" dirty="0">
                  <a:solidFill>
                    <a:srgbClr val="000000"/>
                  </a:solidFill>
                  <a:latin typeface="Tahoma" pitchFamily="34" charset="0"/>
                </a:rPr>
                <a:t>Computer </a:t>
              </a:r>
              <a:r>
                <a:rPr lang="en-US" sz="2000" dirty="0" smtClean="0">
                  <a:solidFill>
                    <a:srgbClr val="000000"/>
                  </a:solidFill>
                  <a:latin typeface="Tahoma" pitchFamily="34" charset="0"/>
                </a:rPr>
                <a:t>assisted </a:t>
              </a:r>
              <a:r>
                <a:rPr lang="en-US" sz="2000" dirty="0">
                  <a:solidFill>
                    <a:srgbClr val="000000"/>
                  </a:solidFill>
                  <a:latin typeface="Tahoma" pitchFamily="34" charset="0"/>
                </a:rPr>
                <a:t>d</a:t>
              </a:r>
              <a:r>
                <a:rPr lang="en-US" sz="2000" dirty="0" smtClean="0">
                  <a:solidFill>
                    <a:srgbClr val="000000"/>
                  </a:solidFill>
                  <a:latin typeface="Tahoma" pitchFamily="34" charset="0"/>
                </a:rPr>
                <a:t>iagnosis </a:t>
              </a:r>
              <a:r>
                <a:rPr lang="en-US" sz="2000" dirty="0">
                  <a:solidFill>
                    <a:srgbClr val="000000"/>
                  </a:solidFill>
                  <a:latin typeface="Tahoma" pitchFamily="34" charset="0"/>
                </a:rPr>
                <a:t>in medical imaging </a:t>
              </a:r>
            </a:p>
          </p:txBody>
        </p:sp>
        <p:sp>
          <p:nvSpPr>
            <p:cNvPr id="611332" name="Text Box 31"/>
            <p:cNvSpPr txBox="1">
              <a:spLocks noChangeArrowheads="1"/>
            </p:cNvSpPr>
            <p:nvPr/>
          </p:nvSpPr>
          <p:spPr bwMode="auto">
            <a:xfrm>
              <a:off x="1103265" y="4816494"/>
              <a:ext cx="162602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Tahoma" pitchFamily="34" charset="0"/>
                </a:rPr>
                <a:t>Applications:</a:t>
              </a:r>
            </a:p>
          </p:txBody>
        </p:sp>
      </p:grpSp>
      <p:pic>
        <p:nvPicPr>
          <p:cNvPr id="9" name="leafmv.mpg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30240" y="1411658"/>
            <a:ext cx="3359196" cy="2519397"/>
          </a:xfrm>
          <a:prstGeom prst="rect">
            <a:avLst/>
          </a:prstGeom>
        </p:spPr>
      </p:pic>
      <p:pic>
        <p:nvPicPr>
          <p:cNvPr id="10" name="cat.mpg">
            <a:hlinkClick r:id="" action="ppaction://media"/>
          </p:cNvPr>
          <p:cNvPicPr/>
          <p:nvPr>
            <a:vide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681539" y="1384272"/>
            <a:ext cx="3468735" cy="2601551"/>
          </a:xfrm>
          <a:prstGeom prst="rect">
            <a:avLst/>
          </a:prstGeom>
        </p:spPr>
      </p:pic>
      <p:sp>
        <p:nvSpPr>
          <p:cNvPr id="11" name="Rectangle 5"/>
          <p:cNvSpPr txBox="1">
            <a:spLocks noChangeArrowheads="1"/>
          </p:cNvSpPr>
          <p:nvPr/>
        </p:nvSpPr>
        <p:spPr bwMode="auto">
          <a:xfrm>
            <a:off x="193734" y="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Tracking via deformable contours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B6392-078D-4450-A240-BFDE83E99939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6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18" y="0"/>
            <a:ext cx="8229600" cy="1143000"/>
          </a:xfrm>
        </p:spPr>
        <p:txBody>
          <a:bodyPr/>
          <a:lstStyle/>
          <a:p>
            <a:r>
              <a:rPr lang="en-US" dirty="0" smtClean="0"/>
              <a:t>3D active contours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16200000">
            <a:off x="-3989404" y="2949643"/>
            <a:ext cx="8229600" cy="250792"/>
          </a:xfrm>
        </p:spPr>
        <p:txBody>
          <a:bodyPr/>
          <a:lstStyle/>
          <a:p>
            <a:r>
              <a:rPr lang="en-US" sz="1400" dirty="0" err="1" smtClean="0"/>
              <a:t>Jörgen</a:t>
            </a:r>
            <a:r>
              <a:rPr lang="en-US" sz="1400" dirty="0" smtClean="0"/>
              <a:t> </a:t>
            </a:r>
            <a:r>
              <a:rPr lang="en-US" sz="1400" dirty="0" err="1" smtClean="0"/>
              <a:t>Ahlberg</a:t>
            </a:r>
            <a:endParaRPr lang="en-US" sz="1400" dirty="0" smtClean="0"/>
          </a:p>
          <a:p>
            <a:r>
              <a:rPr lang="en-US" sz="1400" dirty="0" smtClean="0"/>
              <a:t>http://www.cvl.isy.liu.se/ScOut/Masters/Papers/Ex1708.pdf</a:t>
            </a:r>
            <a:endParaRPr lang="en-US" sz="1400" dirty="0"/>
          </a:p>
        </p:txBody>
      </p:sp>
      <p:pic>
        <p:nvPicPr>
          <p:cNvPr id="8878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66055" y="1094702"/>
            <a:ext cx="4915803" cy="5547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B6392-078D-4450-A240-BFDE83E99939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042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92100" y="1600200"/>
            <a:ext cx="8750300" cy="41910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May over-smooth the boundary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Cannot follow topological changes of objects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928688" y="4414851"/>
            <a:ext cx="7704137" cy="923925"/>
            <a:chOff x="928688" y="4414851"/>
            <a:chExt cx="7704137" cy="923925"/>
          </a:xfrm>
        </p:grpSpPr>
        <p:sp>
          <p:nvSpPr>
            <p:cNvPr id="599048" name="Freeform 1034"/>
            <p:cNvSpPr>
              <a:spLocks/>
            </p:cNvSpPr>
            <p:nvPr/>
          </p:nvSpPr>
          <p:spPr bwMode="auto">
            <a:xfrm>
              <a:off x="930275" y="4441838"/>
              <a:ext cx="854075" cy="874713"/>
            </a:xfrm>
            <a:custGeom>
              <a:avLst/>
              <a:gdLst>
                <a:gd name="T0" fmla="*/ 2147483647 w 744"/>
                <a:gd name="T1" fmla="*/ 2147483647 h 688"/>
                <a:gd name="T2" fmla="*/ 2147483647 w 744"/>
                <a:gd name="T3" fmla="*/ 2147483647 h 688"/>
                <a:gd name="T4" fmla="*/ 2147483647 w 744"/>
                <a:gd name="T5" fmla="*/ 2147483647 h 688"/>
                <a:gd name="T6" fmla="*/ 2147483647 w 744"/>
                <a:gd name="T7" fmla="*/ 2147483647 h 688"/>
                <a:gd name="T8" fmla="*/ 2147483647 w 744"/>
                <a:gd name="T9" fmla="*/ 2147483647 h 688"/>
                <a:gd name="T10" fmla="*/ 2147483647 w 744"/>
                <a:gd name="T11" fmla="*/ 2147483647 h 688"/>
                <a:gd name="T12" fmla="*/ 2147483647 w 744"/>
                <a:gd name="T13" fmla="*/ 2147483647 h 688"/>
                <a:gd name="T14" fmla="*/ 2147483647 w 744"/>
                <a:gd name="T15" fmla="*/ 2147483647 h 688"/>
                <a:gd name="T16" fmla="*/ 2147483647 w 744"/>
                <a:gd name="T17" fmla="*/ 2147483647 h 6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44"/>
                <a:gd name="T28" fmla="*/ 0 h 688"/>
                <a:gd name="T29" fmla="*/ 744 w 744"/>
                <a:gd name="T30" fmla="*/ 688 h 68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44" h="688">
                  <a:moveTo>
                    <a:pt x="721" y="164"/>
                  </a:moveTo>
                  <a:cubicBezTo>
                    <a:pt x="721" y="102"/>
                    <a:pt x="744" y="60"/>
                    <a:pt x="699" y="35"/>
                  </a:cubicBezTo>
                  <a:cubicBezTo>
                    <a:pt x="654" y="10"/>
                    <a:pt x="555" y="0"/>
                    <a:pt x="449" y="13"/>
                  </a:cubicBezTo>
                  <a:cubicBezTo>
                    <a:pt x="343" y="26"/>
                    <a:pt x="124" y="37"/>
                    <a:pt x="62" y="111"/>
                  </a:cubicBezTo>
                  <a:cubicBezTo>
                    <a:pt x="0" y="185"/>
                    <a:pt x="32" y="371"/>
                    <a:pt x="77" y="460"/>
                  </a:cubicBezTo>
                  <a:cubicBezTo>
                    <a:pt x="122" y="549"/>
                    <a:pt x="243" y="611"/>
                    <a:pt x="335" y="642"/>
                  </a:cubicBezTo>
                  <a:cubicBezTo>
                    <a:pt x="427" y="673"/>
                    <a:pt x="569" y="688"/>
                    <a:pt x="630" y="649"/>
                  </a:cubicBezTo>
                  <a:cubicBezTo>
                    <a:pt x="691" y="610"/>
                    <a:pt x="683" y="492"/>
                    <a:pt x="699" y="407"/>
                  </a:cubicBezTo>
                  <a:cubicBezTo>
                    <a:pt x="715" y="322"/>
                    <a:pt x="721" y="226"/>
                    <a:pt x="721" y="164"/>
                  </a:cubicBez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99049" name="Freeform 1036"/>
            <p:cNvSpPr>
              <a:spLocks/>
            </p:cNvSpPr>
            <p:nvPr/>
          </p:nvSpPr>
          <p:spPr bwMode="auto">
            <a:xfrm>
              <a:off x="1419225" y="4448188"/>
              <a:ext cx="1055688" cy="869950"/>
            </a:xfrm>
            <a:custGeom>
              <a:avLst/>
              <a:gdLst>
                <a:gd name="T0" fmla="*/ 2147483647 w 847"/>
                <a:gd name="T1" fmla="*/ 2147483647 h 685"/>
                <a:gd name="T2" fmla="*/ 2147483647 w 847"/>
                <a:gd name="T3" fmla="*/ 2147483647 h 685"/>
                <a:gd name="T4" fmla="*/ 2147483647 w 847"/>
                <a:gd name="T5" fmla="*/ 0 h 685"/>
                <a:gd name="T6" fmla="*/ 2147483647 w 847"/>
                <a:gd name="T7" fmla="*/ 2147483647 h 685"/>
                <a:gd name="T8" fmla="*/ 2147483647 w 847"/>
                <a:gd name="T9" fmla="*/ 2147483647 h 685"/>
                <a:gd name="T10" fmla="*/ 2147483647 w 847"/>
                <a:gd name="T11" fmla="*/ 2147483647 h 685"/>
                <a:gd name="T12" fmla="*/ 2147483647 w 847"/>
                <a:gd name="T13" fmla="*/ 2147483647 h 685"/>
                <a:gd name="T14" fmla="*/ 2147483647 w 847"/>
                <a:gd name="T15" fmla="*/ 2147483647 h 685"/>
                <a:gd name="T16" fmla="*/ 2147483647 w 847"/>
                <a:gd name="T17" fmla="*/ 2147483647 h 685"/>
                <a:gd name="T18" fmla="*/ 2147483647 w 847"/>
                <a:gd name="T19" fmla="*/ 2147483647 h 685"/>
                <a:gd name="T20" fmla="*/ 2147483647 w 847"/>
                <a:gd name="T21" fmla="*/ 2147483647 h 685"/>
                <a:gd name="T22" fmla="*/ 2147483647 w 847"/>
                <a:gd name="T23" fmla="*/ 2147483647 h 68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47"/>
                <a:gd name="T37" fmla="*/ 0 h 685"/>
                <a:gd name="T38" fmla="*/ 847 w 847"/>
                <a:gd name="T39" fmla="*/ 685 h 68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47" h="685">
                  <a:moveTo>
                    <a:pt x="88" y="258"/>
                  </a:moveTo>
                  <a:cubicBezTo>
                    <a:pt x="128" y="192"/>
                    <a:pt x="203" y="96"/>
                    <a:pt x="247" y="53"/>
                  </a:cubicBezTo>
                  <a:cubicBezTo>
                    <a:pt x="291" y="10"/>
                    <a:pt x="306" y="0"/>
                    <a:pt x="353" y="0"/>
                  </a:cubicBezTo>
                  <a:cubicBezTo>
                    <a:pt x="400" y="0"/>
                    <a:pt x="463" y="23"/>
                    <a:pt x="527" y="53"/>
                  </a:cubicBezTo>
                  <a:cubicBezTo>
                    <a:pt x="591" y="83"/>
                    <a:pt x="687" y="123"/>
                    <a:pt x="739" y="182"/>
                  </a:cubicBezTo>
                  <a:cubicBezTo>
                    <a:pt x="791" y="241"/>
                    <a:pt x="847" y="350"/>
                    <a:pt x="838" y="409"/>
                  </a:cubicBezTo>
                  <a:cubicBezTo>
                    <a:pt x="829" y="468"/>
                    <a:pt x="755" y="498"/>
                    <a:pt x="686" y="538"/>
                  </a:cubicBezTo>
                  <a:cubicBezTo>
                    <a:pt x="617" y="578"/>
                    <a:pt x="499" y="629"/>
                    <a:pt x="421" y="652"/>
                  </a:cubicBezTo>
                  <a:cubicBezTo>
                    <a:pt x="343" y="675"/>
                    <a:pt x="270" y="685"/>
                    <a:pt x="217" y="675"/>
                  </a:cubicBezTo>
                  <a:cubicBezTo>
                    <a:pt x="164" y="665"/>
                    <a:pt x="138" y="629"/>
                    <a:pt x="103" y="591"/>
                  </a:cubicBezTo>
                  <a:cubicBezTo>
                    <a:pt x="68" y="553"/>
                    <a:pt x="8" y="501"/>
                    <a:pt x="4" y="447"/>
                  </a:cubicBezTo>
                  <a:cubicBezTo>
                    <a:pt x="0" y="393"/>
                    <a:pt x="48" y="324"/>
                    <a:pt x="88" y="258"/>
                  </a:cubicBez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99050" name="Freeform 1037"/>
            <p:cNvSpPr>
              <a:spLocks/>
            </p:cNvSpPr>
            <p:nvPr/>
          </p:nvSpPr>
          <p:spPr bwMode="auto">
            <a:xfrm>
              <a:off x="3673475" y="4429138"/>
              <a:ext cx="854075" cy="874713"/>
            </a:xfrm>
            <a:custGeom>
              <a:avLst/>
              <a:gdLst>
                <a:gd name="T0" fmla="*/ 2147483647 w 744"/>
                <a:gd name="T1" fmla="*/ 2147483647 h 688"/>
                <a:gd name="T2" fmla="*/ 2147483647 w 744"/>
                <a:gd name="T3" fmla="*/ 2147483647 h 688"/>
                <a:gd name="T4" fmla="*/ 2147483647 w 744"/>
                <a:gd name="T5" fmla="*/ 2147483647 h 688"/>
                <a:gd name="T6" fmla="*/ 2147483647 w 744"/>
                <a:gd name="T7" fmla="*/ 2147483647 h 688"/>
                <a:gd name="T8" fmla="*/ 2147483647 w 744"/>
                <a:gd name="T9" fmla="*/ 2147483647 h 688"/>
                <a:gd name="T10" fmla="*/ 2147483647 w 744"/>
                <a:gd name="T11" fmla="*/ 2147483647 h 688"/>
                <a:gd name="T12" fmla="*/ 2147483647 w 744"/>
                <a:gd name="T13" fmla="*/ 2147483647 h 688"/>
                <a:gd name="T14" fmla="*/ 2147483647 w 744"/>
                <a:gd name="T15" fmla="*/ 2147483647 h 688"/>
                <a:gd name="T16" fmla="*/ 2147483647 w 744"/>
                <a:gd name="T17" fmla="*/ 2147483647 h 6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44"/>
                <a:gd name="T28" fmla="*/ 0 h 688"/>
                <a:gd name="T29" fmla="*/ 744 w 744"/>
                <a:gd name="T30" fmla="*/ 688 h 68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44" h="688">
                  <a:moveTo>
                    <a:pt x="721" y="164"/>
                  </a:moveTo>
                  <a:cubicBezTo>
                    <a:pt x="721" y="102"/>
                    <a:pt x="744" y="60"/>
                    <a:pt x="699" y="35"/>
                  </a:cubicBezTo>
                  <a:cubicBezTo>
                    <a:pt x="654" y="10"/>
                    <a:pt x="555" y="0"/>
                    <a:pt x="449" y="13"/>
                  </a:cubicBezTo>
                  <a:cubicBezTo>
                    <a:pt x="343" y="26"/>
                    <a:pt x="124" y="37"/>
                    <a:pt x="62" y="111"/>
                  </a:cubicBezTo>
                  <a:cubicBezTo>
                    <a:pt x="0" y="185"/>
                    <a:pt x="32" y="371"/>
                    <a:pt x="77" y="460"/>
                  </a:cubicBezTo>
                  <a:cubicBezTo>
                    <a:pt x="122" y="549"/>
                    <a:pt x="243" y="611"/>
                    <a:pt x="335" y="642"/>
                  </a:cubicBezTo>
                  <a:cubicBezTo>
                    <a:pt x="427" y="673"/>
                    <a:pt x="569" y="688"/>
                    <a:pt x="630" y="649"/>
                  </a:cubicBezTo>
                  <a:cubicBezTo>
                    <a:pt x="691" y="610"/>
                    <a:pt x="683" y="492"/>
                    <a:pt x="699" y="407"/>
                  </a:cubicBezTo>
                  <a:cubicBezTo>
                    <a:pt x="715" y="322"/>
                    <a:pt x="721" y="226"/>
                    <a:pt x="721" y="164"/>
                  </a:cubicBez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99051" name="Freeform 1038"/>
            <p:cNvSpPr>
              <a:spLocks/>
            </p:cNvSpPr>
            <p:nvPr/>
          </p:nvSpPr>
          <p:spPr bwMode="auto">
            <a:xfrm>
              <a:off x="4378325" y="4435488"/>
              <a:ext cx="1055688" cy="869950"/>
            </a:xfrm>
            <a:custGeom>
              <a:avLst/>
              <a:gdLst>
                <a:gd name="T0" fmla="*/ 2147483647 w 847"/>
                <a:gd name="T1" fmla="*/ 2147483647 h 685"/>
                <a:gd name="T2" fmla="*/ 2147483647 w 847"/>
                <a:gd name="T3" fmla="*/ 2147483647 h 685"/>
                <a:gd name="T4" fmla="*/ 2147483647 w 847"/>
                <a:gd name="T5" fmla="*/ 0 h 685"/>
                <a:gd name="T6" fmla="*/ 2147483647 w 847"/>
                <a:gd name="T7" fmla="*/ 2147483647 h 685"/>
                <a:gd name="T8" fmla="*/ 2147483647 w 847"/>
                <a:gd name="T9" fmla="*/ 2147483647 h 685"/>
                <a:gd name="T10" fmla="*/ 2147483647 w 847"/>
                <a:gd name="T11" fmla="*/ 2147483647 h 685"/>
                <a:gd name="T12" fmla="*/ 2147483647 w 847"/>
                <a:gd name="T13" fmla="*/ 2147483647 h 685"/>
                <a:gd name="T14" fmla="*/ 2147483647 w 847"/>
                <a:gd name="T15" fmla="*/ 2147483647 h 685"/>
                <a:gd name="T16" fmla="*/ 2147483647 w 847"/>
                <a:gd name="T17" fmla="*/ 2147483647 h 685"/>
                <a:gd name="T18" fmla="*/ 2147483647 w 847"/>
                <a:gd name="T19" fmla="*/ 2147483647 h 685"/>
                <a:gd name="T20" fmla="*/ 2147483647 w 847"/>
                <a:gd name="T21" fmla="*/ 2147483647 h 685"/>
                <a:gd name="T22" fmla="*/ 2147483647 w 847"/>
                <a:gd name="T23" fmla="*/ 2147483647 h 68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47"/>
                <a:gd name="T37" fmla="*/ 0 h 685"/>
                <a:gd name="T38" fmla="*/ 847 w 847"/>
                <a:gd name="T39" fmla="*/ 685 h 68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47" h="685">
                  <a:moveTo>
                    <a:pt x="88" y="258"/>
                  </a:moveTo>
                  <a:cubicBezTo>
                    <a:pt x="128" y="192"/>
                    <a:pt x="203" y="96"/>
                    <a:pt x="247" y="53"/>
                  </a:cubicBezTo>
                  <a:cubicBezTo>
                    <a:pt x="291" y="10"/>
                    <a:pt x="306" y="0"/>
                    <a:pt x="353" y="0"/>
                  </a:cubicBezTo>
                  <a:cubicBezTo>
                    <a:pt x="400" y="0"/>
                    <a:pt x="463" y="23"/>
                    <a:pt x="527" y="53"/>
                  </a:cubicBezTo>
                  <a:cubicBezTo>
                    <a:pt x="591" y="83"/>
                    <a:pt x="687" y="123"/>
                    <a:pt x="739" y="182"/>
                  </a:cubicBezTo>
                  <a:cubicBezTo>
                    <a:pt x="791" y="241"/>
                    <a:pt x="847" y="350"/>
                    <a:pt x="838" y="409"/>
                  </a:cubicBezTo>
                  <a:cubicBezTo>
                    <a:pt x="829" y="468"/>
                    <a:pt x="755" y="498"/>
                    <a:pt x="686" y="538"/>
                  </a:cubicBezTo>
                  <a:cubicBezTo>
                    <a:pt x="617" y="578"/>
                    <a:pt x="499" y="629"/>
                    <a:pt x="421" y="652"/>
                  </a:cubicBezTo>
                  <a:cubicBezTo>
                    <a:pt x="343" y="675"/>
                    <a:pt x="270" y="685"/>
                    <a:pt x="217" y="675"/>
                  </a:cubicBezTo>
                  <a:cubicBezTo>
                    <a:pt x="164" y="665"/>
                    <a:pt x="138" y="629"/>
                    <a:pt x="103" y="591"/>
                  </a:cubicBezTo>
                  <a:cubicBezTo>
                    <a:pt x="68" y="553"/>
                    <a:pt x="8" y="501"/>
                    <a:pt x="4" y="447"/>
                  </a:cubicBezTo>
                  <a:cubicBezTo>
                    <a:pt x="0" y="393"/>
                    <a:pt x="48" y="324"/>
                    <a:pt x="88" y="258"/>
                  </a:cubicBez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99052" name="Freeform 1039"/>
            <p:cNvSpPr>
              <a:spLocks/>
            </p:cNvSpPr>
            <p:nvPr/>
          </p:nvSpPr>
          <p:spPr bwMode="auto">
            <a:xfrm>
              <a:off x="6505575" y="4454538"/>
              <a:ext cx="854075" cy="874713"/>
            </a:xfrm>
            <a:custGeom>
              <a:avLst/>
              <a:gdLst>
                <a:gd name="T0" fmla="*/ 2147483647 w 744"/>
                <a:gd name="T1" fmla="*/ 2147483647 h 688"/>
                <a:gd name="T2" fmla="*/ 2147483647 w 744"/>
                <a:gd name="T3" fmla="*/ 2147483647 h 688"/>
                <a:gd name="T4" fmla="*/ 2147483647 w 744"/>
                <a:gd name="T5" fmla="*/ 2147483647 h 688"/>
                <a:gd name="T6" fmla="*/ 2147483647 w 744"/>
                <a:gd name="T7" fmla="*/ 2147483647 h 688"/>
                <a:gd name="T8" fmla="*/ 2147483647 w 744"/>
                <a:gd name="T9" fmla="*/ 2147483647 h 688"/>
                <a:gd name="T10" fmla="*/ 2147483647 w 744"/>
                <a:gd name="T11" fmla="*/ 2147483647 h 688"/>
                <a:gd name="T12" fmla="*/ 2147483647 w 744"/>
                <a:gd name="T13" fmla="*/ 2147483647 h 688"/>
                <a:gd name="T14" fmla="*/ 2147483647 w 744"/>
                <a:gd name="T15" fmla="*/ 2147483647 h 688"/>
                <a:gd name="T16" fmla="*/ 2147483647 w 744"/>
                <a:gd name="T17" fmla="*/ 2147483647 h 6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44"/>
                <a:gd name="T28" fmla="*/ 0 h 688"/>
                <a:gd name="T29" fmla="*/ 744 w 744"/>
                <a:gd name="T30" fmla="*/ 688 h 68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44" h="688">
                  <a:moveTo>
                    <a:pt x="721" y="164"/>
                  </a:moveTo>
                  <a:cubicBezTo>
                    <a:pt x="721" y="102"/>
                    <a:pt x="744" y="60"/>
                    <a:pt x="699" y="35"/>
                  </a:cubicBezTo>
                  <a:cubicBezTo>
                    <a:pt x="654" y="10"/>
                    <a:pt x="555" y="0"/>
                    <a:pt x="449" y="13"/>
                  </a:cubicBezTo>
                  <a:cubicBezTo>
                    <a:pt x="343" y="26"/>
                    <a:pt x="124" y="37"/>
                    <a:pt x="62" y="111"/>
                  </a:cubicBezTo>
                  <a:cubicBezTo>
                    <a:pt x="0" y="185"/>
                    <a:pt x="32" y="371"/>
                    <a:pt x="77" y="460"/>
                  </a:cubicBezTo>
                  <a:cubicBezTo>
                    <a:pt x="122" y="549"/>
                    <a:pt x="243" y="611"/>
                    <a:pt x="335" y="642"/>
                  </a:cubicBezTo>
                  <a:cubicBezTo>
                    <a:pt x="427" y="673"/>
                    <a:pt x="569" y="688"/>
                    <a:pt x="630" y="649"/>
                  </a:cubicBezTo>
                  <a:cubicBezTo>
                    <a:pt x="691" y="610"/>
                    <a:pt x="683" y="492"/>
                    <a:pt x="699" y="407"/>
                  </a:cubicBezTo>
                  <a:cubicBezTo>
                    <a:pt x="715" y="322"/>
                    <a:pt x="721" y="226"/>
                    <a:pt x="721" y="164"/>
                  </a:cubicBez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99053" name="Freeform 1040"/>
            <p:cNvSpPr>
              <a:spLocks/>
            </p:cNvSpPr>
            <p:nvPr/>
          </p:nvSpPr>
          <p:spPr bwMode="auto">
            <a:xfrm>
              <a:off x="7553325" y="4460888"/>
              <a:ext cx="1055688" cy="869950"/>
            </a:xfrm>
            <a:custGeom>
              <a:avLst/>
              <a:gdLst>
                <a:gd name="T0" fmla="*/ 2147483647 w 847"/>
                <a:gd name="T1" fmla="*/ 2147483647 h 685"/>
                <a:gd name="T2" fmla="*/ 2147483647 w 847"/>
                <a:gd name="T3" fmla="*/ 2147483647 h 685"/>
                <a:gd name="T4" fmla="*/ 2147483647 w 847"/>
                <a:gd name="T5" fmla="*/ 0 h 685"/>
                <a:gd name="T6" fmla="*/ 2147483647 w 847"/>
                <a:gd name="T7" fmla="*/ 2147483647 h 685"/>
                <a:gd name="T8" fmla="*/ 2147483647 w 847"/>
                <a:gd name="T9" fmla="*/ 2147483647 h 685"/>
                <a:gd name="T10" fmla="*/ 2147483647 w 847"/>
                <a:gd name="T11" fmla="*/ 2147483647 h 685"/>
                <a:gd name="T12" fmla="*/ 2147483647 w 847"/>
                <a:gd name="T13" fmla="*/ 2147483647 h 685"/>
                <a:gd name="T14" fmla="*/ 2147483647 w 847"/>
                <a:gd name="T15" fmla="*/ 2147483647 h 685"/>
                <a:gd name="T16" fmla="*/ 2147483647 w 847"/>
                <a:gd name="T17" fmla="*/ 2147483647 h 685"/>
                <a:gd name="T18" fmla="*/ 2147483647 w 847"/>
                <a:gd name="T19" fmla="*/ 2147483647 h 685"/>
                <a:gd name="T20" fmla="*/ 2147483647 w 847"/>
                <a:gd name="T21" fmla="*/ 2147483647 h 685"/>
                <a:gd name="T22" fmla="*/ 2147483647 w 847"/>
                <a:gd name="T23" fmla="*/ 2147483647 h 68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47"/>
                <a:gd name="T37" fmla="*/ 0 h 685"/>
                <a:gd name="T38" fmla="*/ 847 w 847"/>
                <a:gd name="T39" fmla="*/ 685 h 68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47" h="685">
                  <a:moveTo>
                    <a:pt x="88" y="258"/>
                  </a:moveTo>
                  <a:cubicBezTo>
                    <a:pt x="128" y="192"/>
                    <a:pt x="203" y="96"/>
                    <a:pt x="247" y="53"/>
                  </a:cubicBezTo>
                  <a:cubicBezTo>
                    <a:pt x="291" y="10"/>
                    <a:pt x="306" y="0"/>
                    <a:pt x="353" y="0"/>
                  </a:cubicBezTo>
                  <a:cubicBezTo>
                    <a:pt x="400" y="0"/>
                    <a:pt x="463" y="23"/>
                    <a:pt x="527" y="53"/>
                  </a:cubicBezTo>
                  <a:cubicBezTo>
                    <a:pt x="591" y="83"/>
                    <a:pt x="687" y="123"/>
                    <a:pt x="739" y="182"/>
                  </a:cubicBezTo>
                  <a:cubicBezTo>
                    <a:pt x="791" y="241"/>
                    <a:pt x="847" y="350"/>
                    <a:pt x="838" y="409"/>
                  </a:cubicBezTo>
                  <a:cubicBezTo>
                    <a:pt x="829" y="468"/>
                    <a:pt x="755" y="498"/>
                    <a:pt x="686" y="538"/>
                  </a:cubicBezTo>
                  <a:cubicBezTo>
                    <a:pt x="617" y="578"/>
                    <a:pt x="499" y="629"/>
                    <a:pt x="421" y="652"/>
                  </a:cubicBezTo>
                  <a:cubicBezTo>
                    <a:pt x="343" y="675"/>
                    <a:pt x="270" y="685"/>
                    <a:pt x="217" y="675"/>
                  </a:cubicBezTo>
                  <a:cubicBezTo>
                    <a:pt x="164" y="665"/>
                    <a:pt x="138" y="629"/>
                    <a:pt x="103" y="591"/>
                  </a:cubicBezTo>
                  <a:cubicBezTo>
                    <a:pt x="68" y="553"/>
                    <a:pt x="8" y="501"/>
                    <a:pt x="4" y="447"/>
                  </a:cubicBezTo>
                  <a:cubicBezTo>
                    <a:pt x="0" y="393"/>
                    <a:pt x="48" y="324"/>
                    <a:pt x="88" y="258"/>
                  </a:cubicBez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99054" name="AutoShape 1041"/>
            <p:cNvSpPr>
              <a:spLocks noChangeArrowheads="1"/>
            </p:cNvSpPr>
            <p:nvPr/>
          </p:nvSpPr>
          <p:spPr bwMode="auto">
            <a:xfrm>
              <a:off x="2801938" y="4621226"/>
              <a:ext cx="481012" cy="360362"/>
            </a:xfrm>
            <a:prstGeom prst="rightArrow">
              <a:avLst>
                <a:gd name="adj1" fmla="val 50000"/>
                <a:gd name="adj2" fmla="val 33370"/>
              </a:avLst>
            </a:prstGeom>
            <a:solidFill>
              <a:srgbClr val="72EC5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99055" name="AutoShape 1042"/>
            <p:cNvSpPr>
              <a:spLocks noChangeArrowheads="1"/>
            </p:cNvSpPr>
            <p:nvPr/>
          </p:nvSpPr>
          <p:spPr bwMode="auto">
            <a:xfrm>
              <a:off x="5637213" y="4649801"/>
              <a:ext cx="481012" cy="360362"/>
            </a:xfrm>
            <a:prstGeom prst="rightArrow">
              <a:avLst>
                <a:gd name="adj1" fmla="val 50000"/>
                <a:gd name="adj2" fmla="val 33370"/>
              </a:avLst>
            </a:prstGeom>
            <a:solidFill>
              <a:srgbClr val="72EC5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99056" name="Freeform 1043"/>
            <p:cNvSpPr>
              <a:spLocks/>
            </p:cNvSpPr>
            <p:nvPr/>
          </p:nvSpPr>
          <p:spPr bwMode="auto">
            <a:xfrm>
              <a:off x="928688" y="4414851"/>
              <a:ext cx="1506537" cy="911225"/>
            </a:xfrm>
            <a:custGeom>
              <a:avLst/>
              <a:gdLst>
                <a:gd name="T0" fmla="*/ 2147483647 w 1057"/>
                <a:gd name="T1" fmla="*/ 2147483647 h 638"/>
                <a:gd name="T2" fmla="*/ 2147483647 w 1057"/>
                <a:gd name="T3" fmla="*/ 2147483647 h 638"/>
                <a:gd name="T4" fmla="*/ 2147483647 w 1057"/>
                <a:gd name="T5" fmla="*/ 2147483647 h 638"/>
                <a:gd name="T6" fmla="*/ 2147483647 w 1057"/>
                <a:gd name="T7" fmla="*/ 2147483647 h 638"/>
                <a:gd name="T8" fmla="*/ 2147483647 w 1057"/>
                <a:gd name="T9" fmla="*/ 2147483647 h 638"/>
                <a:gd name="T10" fmla="*/ 2147483647 w 1057"/>
                <a:gd name="T11" fmla="*/ 2147483647 h 638"/>
                <a:gd name="T12" fmla="*/ 2147483647 w 1057"/>
                <a:gd name="T13" fmla="*/ 2147483647 h 638"/>
                <a:gd name="T14" fmla="*/ 2147483647 w 1057"/>
                <a:gd name="T15" fmla="*/ 2147483647 h 638"/>
                <a:gd name="T16" fmla="*/ 2147483647 w 1057"/>
                <a:gd name="T17" fmla="*/ 2147483647 h 638"/>
                <a:gd name="T18" fmla="*/ 2147483647 w 1057"/>
                <a:gd name="T19" fmla="*/ 2147483647 h 638"/>
                <a:gd name="T20" fmla="*/ 2147483647 w 1057"/>
                <a:gd name="T21" fmla="*/ 2147483647 h 6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57"/>
                <a:gd name="T34" fmla="*/ 0 h 638"/>
                <a:gd name="T35" fmla="*/ 1057 w 1057"/>
                <a:gd name="T36" fmla="*/ 638 h 63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57" h="638">
                  <a:moveTo>
                    <a:pt x="18" y="198"/>
                  </a:moveTo>
                  <a:cubicBezTo>
                    <a:pt x="24" y="159"/>
                    <a:pt x="0" y="116"/>
                    <a:pt x="63" y="85"/>
                  </a:cubicBezTo>
                  <a:cubicBezTo>
                    <a:pt x="126" y="54"/>
                    <a:pt x="290" y="18"/>
                    <a:pt x="397" y="9"/>
                  </a:cubicBezTo>
                  <a:cubicBezTo>
                    <a:pt x="504" y="0"/>
                    <a:pt x="615" y="3"/>
                    <a:pt x="708" y="32"/>
                  </a:cubicBezTo>
                  <a:cubicBezTo>
                    <a:pt x="801" y="61"/>
                    <a:pt x="903" y="125"/>
                    <a:pt x="958" y="183"/>
                  </a:cubicBezTo>
                  <a:cubicBezTo>
                    <a:pt x="1013" y="241"/>
                    <a:pt x="1057" y="319"/>
                    <a:pt x="1041" y="380"/>
                  </a:cubicBezTo>
                  <a:cubicBezTo>
                    <a:pt x="1025" y="441"/>
                    <a:pt x="944" y="504"/>
                    <a:pt x="859" y="547"/>
                  </a:cubicBezTo>
                  <a:cubicBezTo>
                    <a:pt x="774" y="590"/>
                    <a:pt x="649" y="638"/>
                    <a:pt x="533" y="638"/>
                  </a:cubicBezTo>
                  <a:cubicBezTo>
                    <a:pt x="417" y="638"/>
                    <a:pt x="246" y="600"/>
                    <a:pt x="162" y="547"/>
                  </a:cubicBezTo>
                  <a:cubicBezTo>
                    <a:pt x="78" y="494"/>
                    <a:pt x="50" y="379"/>
                    <a:pt x="26" y="320"/>
                  </a:cubicBezTo>
                  <a:cubicBezTo>
                    <a:pt x="2" y="261"/>
                    <a:pt x="12" y="237"/>
                    <a:pt x="18" y="198"/>
                  </a:cubicBezTo>
                  <a:close/>
                </a:path>
              </a:pathLst>
            </a:custGeom>
            <a:solidFill>
              <a:schemeClr val="folHlink"/>
            </a:solidFill>
            <a:ln w="381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99057" name="Freeform 1044"/>
            <p:cNvSpPr>
              <a:spLocks/>
            </p:cNvSpPr>
            <p:nvPr/>
          </p:nvSpPr>
          <p:spPr bwMode="auto">
            <a:xfrm>
              <a:off x="3692525" y="4433901"/>
              <a:ext cx="1712913" cy="871537"/>
            </a:xfrm>
            <a:custGeom>
              <a:avLst/>
              <a:gdLst>
                <a:gd name="T0" fmla="*/ 2147483647 w 1202"/>
                <a:gd name="T1" fmla="*/ 2147483647 h 610"/>
                <a:gd name="T2" fmla="*/ 2147483647 w 1202"/>
                <a:gd name="T3" fmla="*/ 2147483647 h 610"/>
                <a:gd name="T4" fmla="*/ 2147483647 w 1202"/>
                <a:gd name="T5" fmla="*/ 2147483647 h 610"/>
                <a:gd name="T6" fmla="*/ 2147483647 w 1202"/>
                <a:gd name="T7" fmla="*/ 2147483647 h 610"/>
                <a:gd name="T8" fmla="*/ 2147483647 w 1202"/>
                <a:gd name="T9" fmla="*/ 2147483647 h 610"/>
                <a:gd name="T10" fmla="*/ 2147483647 w 1202"/>
                <a:gd name="T11" fmla="*/ 2147483647 h 610"/>
                <a:gd name="T12" fmla="*/ 2147483647 w 1202"/>
                <a:gd name="T13" fmla="*/ 2147483647 h 610"/>
                <a:gd name="T14" fmla="*/ 2147483647 w 1202"/>
                <a:gd name="T15" fmla="*/ 2147483647 h 610"/>
                <a:gd name="T16" fmla="*/ 2147483647 w 1202"/>
                <a:gd name="T17" fmla="*/ 2147483647 h 610"/>
                <a:gd name="T18" fmla="*/ 2147483647 w 1202"/>
                <a:gd name="T19" fmla="*/ 2147483647 h 610"/>
                <a:gd name="T20" fmla="*/ 2147483647 w 1202"/>
                <a:gd name="T21" fmla="*/ 2147483647 h 610"/>
                <a:gd name="T22" fmla="*/ 2147483647 w 1202"/>
                <a:gd name="T23" fmla="*/ 2147483647 h 610"/>
                <a:gd name="T24" fmla="*/ 2147483647 w 1202"/>
                <a:gd name="T25" fmla="*/ 2147483647 h 610"/>
                <a:gd name="T26" fmla="*/ 2147483647 w 1202"/>
                <a:gd name="T27" fmla="*/ 2147483647 h 610"/>
                <a:gd name="T28" fmla="*/ 2147483647 w 1202"/>
                <a:gd name="T29" fmla="*/ 2147483647 h 610"/>
                <a:gd name="T30" fmla="*/ 2147483647 w 1202"/>
                <a:gd name="T31" fmla="*/ 2147483647 h 610"/>
                <a:gd name="T32" fmla="*/ 2147483647 w 1202"/>
                <a:gd name="T33" fmla="*/ 2147483647 h 610"/>
                <a:gd name="T34" fmla="*/ 2147483647 w 1202"/>
                <a:gd name="T35" fmla="*/ 2147483647 h 610"/>
                <a:gd name="T36" fmla="*/ 2147483647 w 1202"/>
                <a:gd name="T37" fmla="*/ 2147483647 h 61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02"/>
                <a:gd name="T58" fmla="*/ 0 h 610"/>
                <a:gd name="T59" fmla="*/ 1202 w 1202"/>
                <a:gd name="T60" fmla="*/ 610 h 61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02" h="610">
                  <a:moveTo>
                    <a:pt x="5" y="183"/>
                  </a:moveTo>
                  <a:cubicBezTo>
                    <a:pt x="10" y="130"/>
                    <a:pt x="26" y="98"/>
                    <a:pt x="66" y="70"/>
                  </a:cubicBezTo>
                  <a:cubicBezTo>
                    <a:pt x="106" y="42"/>
                    <a:pt x="179" y="27"/>
                    <a:pt x="247" y="17"/>
                  </a:cubicBezTo>
                  <a:cubicBezTo>
                    <a:pt x="315" y="7"/>
                    <a:pt x="421" y="0"/>
                    <a:pt x="475" y="9"/>
                  </a:cubicBezTo>
                  <a:cubicBezTo>
                    <a:pt x="529" y="18"/>
                    <a:pt x="544" y="60"/>
                    <a:pt x="573" y="70"/>
                  </a:cubicBezTo>
                  <a:cubicBezTo>
                    <a:pt x="602" y="80"/>
                    <a:pt x="620" y="80"/>
                    <a:pt x="649" y="70"/>
                  </a:cubicBezTo>
                  <a:cubicBezTo>
                    <a:pt x="678" y="60"/>
                    <a:pt x="706" y="12"/>
                    <a:pt x="748" y="9"/>
                  </a:cubicBezTo>
                  <a:cubicBezTo>
                    <a:pt x="790" y="6"/>
                    <a:pt x="849" y="35"/>
                    <a:pt x="899" y="54"/>
                  </a:cubicBezTo>
                  <a:cubicBezTo>
                    <a:pt x="949" y="73"/>
                    <a:pt x="1004" y="81"/>
                    <a:pt x="1051" y="123"/>
                  </a:cubicBezTo>
                  <a:cubicBezTo>
                    <a:pt x="1098" y="165"/>
                    <a:pt x="1162" y="258"/>
                    <a:pt x="1180" y="305"/>
                  </a:cubicBezTo>
                  <a:cubicBezTo>
                    <a:pt x="1198" y="352"/>
                    <a:pt x="1202" y="363"/>
                    <a:pt x="1157" y="403"/>
                  </a:cubicBezTo>
                  <a:cubicBezTo>
                    <a:pt x="1112" y="443"/>
                    <a:pt x="987" y="513"/>
                    <a:pt x="907" y="547"/>
                  </a:cubicBezTo>
                  <a:cubicBezTo>
                    <a:pt x="827" y="581"/>
                    <a:pt x="738" y="606"/>
                    <a:pt x="679" y="608"/>
                  </a:cubicBezTo>
                  <a:cubicBezTo>
                    <a:pt x="620" y="610"/>
                    <a:pt x="585" y="567"/>
                    <a:pt x="551" y="562"/>
                  </a:cubicBezTo>
                  <a:cubicBezTo>
                    <a:pt x="517" y="557"/>
                    <a:pt x="512" y="572"/>
                    <a:pt x="475" y="577"/>
                  </a:cubicBezTo>
                  <a:cubicBezTo>
                    <a:pt x="438" y="582"/>
                    <a:pt x="383" y="602"/>
                    <a:pt x="331" y="593"/>
                  </a:cubicBezTo>
                  <a:cubicBezTo>
                    <a:pt x="279" y="584"/>
                    <a:pt x="213" y="558"/>
                    <a:pt x="164" y="524"/>
                  </a:cubicBezTo>
                  <a:cubicBezTo>
                    <a:pt x="115" y="490"/>
                    <a:pt x="63" y="444"/>
                    <a:pt x="35" y="388"/>
                  </a:cubicBezTo>
                  <a:cubicBezTo>
                    <a:pt x="7" y="332"/>
                    <a:pt x="0" y="236"/>
                    <a:pt x="5" y="183"/>
                  </a:cubicBezTo>
                  <a:close/>
                </a:path>
              </a:pathLst>
            </a:cu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99058" name="Freeform 1045"/>
            <p:cNvSpPr>
              <a:spLocks/>
            </p:cNvSpPr>
            <p:nvPr/>
          </p:nvSpPr>
          <p:spPr bwMode="auto">
            <a:xfrm>
              <a:off x="6527800" y="4451363"/>
              <a:ext cx="2105025" cy="887413"/>
            </a:xfrm>
            <a:custGeom>
              <a:avLst/>
              <a:gdLst>
                <a:gd name="T0" fmla="*/ 2147483647 w 1478"/>
                <a:gd name="T1" fmla="*/ 2147483647 h 621"/>
                <a:gd name="T2" fmla="*/ 2147483647 w 1478"/>
                <a:gd name="T3" fmla="*/ 2147483647 h 621"/>
                <a:gd name="T4" fmla="*/ 2147483647 w 1478"/>
                <a:gd name="T5" fmla="*/ 2147483647 h 621"/>
                <a:gd name="T6" fmla="*/ 2147483647 w 1478"/>
                <a:gd name="T7" fmla="*/ 2147483647 h 621"/>
                <a:gd name="T8" fmla="*/ 2147483647 w 1478"/>
                <a:gd name="T9" fmla="*/ 2147483647 h 621"/>
                <a:gd name="T10" fmla="*/ 2147483647 w 1478"/>
                <a:gd name="T11" fmla="*/ 2147483647 h 621"/>
                <a:gd name="T12" fmla="*/ 2147483647 w 1478"/>
                <a:gd name="T13" fmla="*/ 2147483647 h 621"/>
                <a:gd name="T14" fmla="*/ 2147483647 w 1478"/>
                <a:gd name="T15" fmla="*/ 2147483647 h 621"/>
                <a:gd name="T16" fmla="*/ 2147483647 w 1478"/>
                <a:gd name="T17" fmla="*/ 2147483647 h 621"/>
                <a:gd name="T18" fmla="*/ 2147483647 w 1478"/>
                <a:gd name="T19" fmla="*/ 2147483647 h 621"/>
                <a:gd name="T20" fmla="*/ 2147483647 w 1478"/>
                <a:gd name="T21" fmla="*/ 2147483647 h 621"/>
                <a:gd name="T22" fmla="*/ 2147483647 w 1478"/>
                <a:gd name="T23" fmla="*/ 2147483647 h 621"/>
                <a:gd name="T24" fmla="*/ 2147483647 w 1478"/>
                <a:gd name="T25" fmla="*/ 2147483647 h 621"/>
                <a:gd name="T26" fmla="*/ 2147483647 w 1478"/>
                <a:gd name="T27" fmla="*/ 2147483647 h 621"/>
                <a:gd name="T28" fmla="*/ 2147483647 w 1478"/>
                <a:gd name="T29" fmla="*/ 2147483647 h 621"/>
                <a:gd name="T30" fmla="*/ 2147483647 w 1478"/>
                <a:gd name="T31" fmla="*/ 2147483647 h 621"/>
                <a:gd name="T32" fmla="*/ 2147483647 w 1478"/>
                <a:gd name="T33" fmla="*/ 2147483647 h 621"/>
                <a:gd name="T34" fmla="*/ 2147483647 w 1478"/>
                <a:gd name="T35" fmla="*/ 2147483647 h 621"/>
                <a:gd name="T36" fmla="*/ 2147483647 w 1478"/>
                <a:gd name="T37" fmla="*/ 2147483647 h 621"/>
                <a:gd name="T38" fmla="*/ 2147483647 w 1478"/>
                <a:gd name="T39" fmla="*/ 2147483647 h 621"/>
                <a:gd name="T40" fmla="*/ 2147483647 w 1478"/>
                <a:gd name="T41" fmla="*/ 2147483647 h 621"/>
                <a:gd name="T42" fmla="*/ 2147483647 w 1478"/>
                <a:gd name="T43" fmla="*/ 2147483647 h 621"/>
                <a:gd name="T44" fmla="*/ 2147483647 w 1478"/>
                <a:gd name="T45" fmla="*/ 2147483647 h 621"/>
                <a:gd name="T46" fmla="*/ 2147483647 w 1478"/>
                <a:gd name="T47" fmla="*/ 2147483647 h 621"/>
                <a:gd name="T48" fmla="*/ 2147483647 w 1478"/>
                <a:gd name="T49" fmla="*/ 2147483647 h 621"/>
                <a:gd name="T50" fmla="*/ 2147483647 w 1478"/>
                <a:gd name="T51" fmla="*/ 2147483647 h 62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78"/>
                <a:gd name="T79" fmla="*/ 0 h 621"/>
                <a:gd name="T80" fmla="*/ 1478 w 1478"/>
                <a:gd name="T81" fmla="*/ 621 h 62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78" h="621">
                  <a:moveTo>
                    <a:pt x="16" y="135"/>
                  </a:moveTo>
                  <a:cubicBezTo>
                    <a:pt x="32" y="87"/>
                    <a:pt x="68" y="80"/>
                    <a:pt x="122" y="60"/>
                  </a:cubicBezTo>
                  <a:cubicBezTo>
                    <a:pt x="176" y="40"/>
                    <a:pt x="279" y="22"/>
                    <a:pt x="342" y="14"/>
                  </a:cubicBezTo>
                  <a:cubicBezTo>
                    <a:pt x="405" y="6"/>
                    <a:pt x="459" y="0"/>
                    <a:pt x="501" y="14"/>
                  </a:cubicBezTo>
                  <a:cubicBezTo>
                    <a:pt x="543" y="28"/>
                    <a:pt x="560" y="77"/>
                    <a:pt x="592" y="97"/>
                  </a:cubicBezTo>
                  <a:cubicBezTo>
                    <a:pt x="624" y="117"/>
                    <a:pt x="643" y="131"/>
                    <a:pt x="691" y="135"/>
                  </a:cubicBezTo>
                  <a:cubicBezTo>
                    <a:pt x="739" y="139"/>
                    <a:pt x="836" y="132"/>
                    <a:pt x="880" y="120"/>
                  </a:cubicBezTo>
                  <a:cubicBezTo>
                    <a:pt x="924" y="108"/>
                    <a:pt x="931" y="78"/>
                    <a:pt x="956" y="60"/>
                  </a:cubicBezTo>
                  <a:cubicBezTo>
                    <a:pt x="981" y="42"/>
                    <a:pt x="995" y="15"/>
                    <a:pt x="1032" y="14"/>
                  </a:cubicBezTo>
                  <a:cubicBezTo>
                    <a:pt x="1069" y="13"/>
                    <a:pt x="1127" y="33"/>
                    <a:pt x="1176" y="52"/>
                  </a:cubicBezTo>
                  <a:cubicBezTo>
                    <a:pt x="1225" y="71"/>
                    <a:pt x="1288" y="98"/>
                    <a:pt x="1327" y="128"/>
                  </a:cubicBezTo>
                  <a:cubicBezTo>
                    <a:pt x="1366" y="158"/>
                    <a:pt x="1388" y="190"/>
                    <a:pt x="1411" y="234"/>
                  </a:cubicBezTo>
                  <a:cubicBezTo>
                    <a:pt x="1434" y="278"/>
                    <a:pt x="1478" y="350"/>
                    <a:pt x="1464" y="393"/>
                  </a:cubicBezTo>
                  <a:cubicBezTo>
                    <a:pt x="1450" y="436"/>
                    <a:pt x="1386" y="460"/>
                    <a:pt x="1327" y="492"/>
                  </a:cubicBezTo>
                  <a:cubicBezTo>
                    <a:pt x="1268" y="524"/>
                    <a:pt x="1171" y="562"/>
                    <a:pt x="1107" y="583"/>
                  </a:cubicBezTo>
                  <a:cubicBezTo>
                    <a:pt x="1043" y="604"/>
                    <a:pt x="985" y="621"/>
                    <a:pt x="941" y="620"/>
                  </a:cubicBezTo>
                  <a:cubicBezTo>
                    <a:pt x="897" y="619"/>
                    <a:pt x="872" y="603"/>
                    <a:pt x="842" y="575"/>
                  </a:cubicBezTo>
                  <a:cubicBezTo>
                    <a:pt x="812" y="547"/>
                    <a:pt x="789" y="488"/>
                    <a:pt x="759" y="454"/>
                  </a:cubicBezTo>
                  <a:cubicBezTo>
                    <a:pt x="729" y="420"/>
                    <a:pt x="695" y="372"/>
                    <a:pt x="660" y="370"/>
                  </a:cubicBezTo>
                  <a:cubicBezTo>
                    <a:pt x="625" y="368"/>
                    <a:pt x="572" y="414"/>
                    <a:pt x="547" y="439"/>
                  </a:cubicBezTo>
                  <a:cubicBezTo>
                    <a:pt x="522" y="464"/>
                    <a:pt x="527" y="498"/>
                    <a:pt x="509" y="522"/>
                  </a:cubicBezTo>
                  <a:cubicBezTo>
                    <a:pt x="491" y="546"/>
                    <a:pt x="485" y="576"/>
                    <a:pt x="440" y="583"/>
                  </a:cubicBezTo>
                  <a:cubicBezTo>
                    <a:pt x="395" y="590"/>
                    <a:pt x="290" y="585"/>
                    <a:pt x="236" y="567"/>
                  </a:cubicBezTo>
                  <a:cubicBezTo>
                    <a:pt x="182" y="549"/>
                    <a:pt x="150" y="512"/>
                    <a:pt x="115" y="476"/>
                  </a:cubicBezTo>
                  <a:cubicBezTo>
                    <a:pt x="80" y="440"/>
                    <a:pt x="42" y="403"/>
                    <a:pt x="24" y="348"/>
                  </a:cubicBezTo>
                  <a:cubicBezTo>
                    <a:pt x="6" y="293"/>
                    <a:pt x="0" y="183"/>
                    <a:pt x="16" y="135"/>
                  </a:cubicBezTo>
                  <a:close/>
                </a:path>
              </a:pathLst>
            </a:cu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257532" y="2333610"/>
            <a:ext cx="1485900" cy="952500"/>
            <a:chOff x="3257532" y="2333610"/>
            <a:chExt cx="1485900" cy="952500"/>
          </a:xfrm>
        </p:grpSpPr>
        <p:pic>
          <p:nvPicPr>
            <p:cNvPr id="22" name="Picture 4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00CC99"/>
                </a:clrFrom>
                <a:clrTo>
                  <a:srgbClr val="00CC99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57532" y="2333610"/>
              <a:ext cx="1485900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3375007" y="2420922"/>
              <a:ext cx="647700" cy="611188"/>
            </a:xfrm>
            <a:prstGeom prst="ellipse">
              <a:avLst/>
            </a:prstGeom>
            <a:solidFill>
              <a:srgbClr val="33CC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4022707" y="2420922"/>
              <a:ext cx="647700" cy="611188"/>
            </a:xfrm>
            <a:prstGeom prst="ellipse">
              <a:avLst/>
            </a:prstGeom>
            <a:solidFill>
              <a:srgbClr val="33CC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" name="Rectangle 1026"/>
          <p:cNvSpPr txBox="1">
            <a:spLocks noChangeArrowheads="1"/>
          </p:cNvSpPr>
          <p:nvPr/>
        </p:nvSpPr>
        <p:spPr bwMode="auto">
          <a:xfrm>
            <a:off x="457200" y="6980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Limitations</a:t>
            </a:r>
            <a:endParaRPr kumimoji="0" lang="en-US" sz="4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B6392-078D-4450-A240-BFDE83E99939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0" y="6581001"/>
            <a:ext cx="594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Slide credit: Kristen </a:t>
            </a:r>
            <a:r>
              <a:rPr lang="en-US" sz="1200" dirty="0" err="1" smtClean="0"/>
              <a:t>Grauman</a:t>
            </a:r>
            <a:endParaRPr lang="en-US" sz="12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904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8" name="Picture 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295400"/>
            <a:ext cx="1898650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8179" name="Picture 26"/>
          <p:cNvPicPr>
            <a:picLocks noChangeAspect="1" noChangeArrowheads="1"/>
          </p:cNvPicPr>
          <p:nvPr/>
        </p:nvPicPr>
        <p:blipFill>
          <a:blip r:embed="rId4"/>
          <a:srcRect b="22198"/>
          <a:stretch>
            <a:fillRect/>
          </a:stretch>
        </p:blipFill>
        <p:spPr bwMode="auto">
          <a:xfrm>
            <a:off x="2209800" y="1295400"/>
            <a:ext cx="3505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8180" name="Picture 27"/>
          <p:cNvPicPr>
            <a:picLocks noChangeAspect="1" noChangeArrowheads="1"/>
          </p:cNvPicPr>
          <p:nvPr/>
        </p:nvPicPr>
        <p:blipFill>
          <a:blip r:embed="rId5"/>
          <a:srcRect t="43298"/>
          <a:stretch>
            <a:fillRect/>
          </a:stretch>
        </p:blipFill>
        <p:spPr bwMode="auto">
          <a:xfrm>
            <a:off x="168275" y="3352800"/>
            <a:ext cx="24225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8181" name="Picture 28"/>
          <p:cNvPicPr>
            <a:picLocks noChangeAspect="1" noChangeArrowheads="1"/>
          </p:cNvPicPr>
          <p:nvPr/>
        </p:nvPicPr>
        <p:blipFill>
          <a:blip r:embed="rId6"/>
          <a:srcRect l="35001" t="21381" r="50000" b="63628"/>
          <a:stretch>
            <a:fillRect/>
          </a:stretch>
        </p:blipFill>
        <p:spPr bwMode="auto">
          <a:xfrm>
            <a:off x="2667000" y="3276600"/>
            <a:ext cx="3173413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8182" name="TextBox 6"/>
          <p:cNvSpPr txBox="1">
            <a:spLocks noChangeArrowheads="1"/>
          </p:cNvSpPr>
          <p:nvPr/>
        </p:nvSpPr>
        <p:spPr bwMode="auto">
          <a:xfrm>
            <a:off x="5867400" y="1066800"/>
            <a:ext cx="33528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cs typeface="Arial" charset="0"/>
              </a:rPr>
              <a:t>Given a model of interest, we can overcome some of the missing and noisy edges using </a:t>
            </a:r>
            <a:r>
              <a:rPr lang="en-US" sz="2400" b="1" dirty="0">
                <a:cs typeface="Arial" charset="0"/>
              </a:rPr>
              <a:t>fitting</a:t>
            </a:r>
            <a:r>
              <a:rPr lang="en-US" sz="2400" dirty="0">
                <a:cs typeface="Arial" charset="0"/>
              </a:rPr>
              <a:t> techniques.  </a:t>
            </a:r>
          </a:p>
          <a:p>
            <a:endParaRPr lang="en-US" sz="2400" dirty="0">
              <a:cs typeface="Arial" charset="0"/>
            </a:endParaRPr>
          </a:p>
          <a:p>
            <a:r>
              <a:rPr lang="en-US" sz="2400" dirty="0">
                <a:cs typeface="Arial" charset="0"/>
              </a:rPr>
              <a:t>With voting methods like the </a:t>
            </a:r>
            <a:r>
              <a:rPr lang="en-US" sz="2400" b="1" dirty="0">
                <a:cs typeface="Arial" charset="0"/>
              </a:rPr>
              <a:t>Hough transform</a:t>
            </a:r>
            <a:r>
              <a:rPr lang="en-US" sz="2400" dirty="0">
                <a:cs typeface="Arial" charset="0"/>
              </a:rPr>
              <a:t>, detected points vote on possible model parameters.</a:t>
            </a:r>
          </a:p>
        </p:txBody>
      </p:sp>
      <p:sp>
        <p:nvSpPr>
          <p:cNvPr id="10" name="Title 3"/>
          <p:cNvSpPr txBox="1">
            <a:spLocks/>
          </p:cNvSpPr>
          <p:nvPr/>
        </p:nvSpPr>
        <p:spPr bwMode="auto">
          <a:xfrm>
            <a:off x="457200" y="-76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4000" smtClean="0">
                <a:latin typeface="Arial" charset="0"/>
                <a:cs typeface="Arial" charset="0"/>
              </a:rPr>
              <a:t>Fitting: Edges vs. boundaries</a:t>
            </a:r>
            <a:endParaRPr lang="en-US" sz="4000" dirty="0" smtClean="0">
              <a:latin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5BCA96-892F-452C-9E80-EB1259CFF45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2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69804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Limitations</a:t>
            </a:r>
          </a:p>
        </p:txBody>
      </p:sp>
      <p:sp>
        <p:nvSpPr>
          <p:cNvPr id="48132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85750" y="1274733"/>
            <a:ext cx="8470900" cy="1616075"/>
          </a:xfrm>
        </p:spPr>
        <p:txBody>
          <a:bodyPr/>
          <a:lstStyle/>
          <a:p>
            <a:pPr eaLnBrk="1" hangingPunct="1"/>
            <a:r>
              <a:rPr lang="en-US" sz="2400" dirty="0" smtClean="0"/>
              <a:t>External energy: snake does not really “see” object boundaries in the image unless it gets very close to it.</a:t>
            </a:r>
          </a:p>
        </p:txBody>
      </p:sp>
      <p:pic>
        <p:nvPicPr>
          <p:cNvPr id="589832" name="Picture 1032" descr="snake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7163" y="2347871"/>
            <a:ext cx="3082925" cy="308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8134" name="Group 1055"/>
          <p:cNvGrpSpPr>
            <a:grpSpLocks/>
          </p:cNvGrpSpPr>
          <p:nvPr/>
        </p:nvGrpSpPr>
        <p:grpSpPr bwMode="auto">
          <a:xfrm>
            <a:off x="1123950" y="2354221"/>
            <a:ext cx="3135313" cy="3044825"/>
            <a:chOff x="708" y="2032"/>
            <a:chExt cx="1975" cy="1918"/>
          </a:xfrm>
        </p:grpSpPr>
        <p:sp>
          <p:nvSpPr>
            <p:cNvPr id="48154" name="Rectangle 1033"/>
            <p:cNvSpPr>
              <a:spLocks noChangeArrowheads="1"/>
            </p:cNvSpPr>
            <p:nvPr/>
          </p:nvSpPr>
          <p:spPr bwMode="auto">
            <a:xfrm>
              <a:off x="708" y="2032"/>
              <a:ext cx="1975" cy="191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8155" name="Freeform 1034"/>
            <p:cNvSpPr>
              <a:spLocks/>
            </p:cNvSpPr>
            <p:nvPr/>
          </p:nvSpPr>
          <p:spPr bwMode="auto">
            <a:xfrm>
              <a:off x="1126" y="2479"/>
              <a:ext cx="1085" cy="985"/>
            </a:xfrm>
            <a:custGeom>
              <a:avLst/>
              <a:gdLst>
                <a:gd name="T0" fmla="*/ 10 w 1077"/>
                <a:gd name="T1" fmla="*/ 375 h 993"/>
                <a:gd name="T2" fmla="*/ 51 w 1077"/>
                <a:gd name="T3" fmla="*/ 624 h 993"/>
                <a:gd name="T4" fmla="*/ 202 w 1077"/>
                <a:gd name="T5" fmla="*/ 849 h 993"/>
                <a:gd name="T6" fmla="*/ 373 w 1077"/>
                <a:gd name="T7" fmla="*/ 953 h 993"/>
                <a:gd name="T8" fmla="*/ 659 w 1077"/>
                <a:gd name="T9" fmla="*/ 944 h 993"/>
                <a:gd name="T10" fmla="*/ 843 w 1077"/>
                <a:gd name="T11" fmla="*/ 882 h 993"/>
                <a:gd name="T12" fmla="*/ 1029 w 1077"/>
                <a:gd name="T13" fmla="*/ 679 h 993"/>
                <a:gd name="T14" fmla="*/ 1087 w 1077"/>
                <a:gd name="T15" fmla="*/ 438 h 993"/>
                <a:gd name="T16" fmla="*/ 1087 w 1077"/>
                <a:gd name="T17" fmla="*/ 222 h 993"/>
                <a:gd name="T18" fmla="*/ 1002 w 1077"/>
                <a:gd name="T19" fmla="*/ 69 h 993"/>
                <a:gd name="T20" fmla="*/ 843 w 1077"/>
                <a:gd name="T21" fmla="*/ 22 h 993"/>
                <a:gd name="T22" fmla="*/ 683 w 1077"/>
                <a:gd name="T23" fmla="*/ 77 h 993"/>
                <a:gd name="T24" fmla="*/ 650 w 1077"/>
                <a:gd name="T25" fmla="*/ 197 h 993"/>
                <a:gd name="T26" fmla="*/ 650 w 1077"/>
                <a:gd name="T27" fmla="*/ 455 h 993"/>
                <a:gd name="T28" fmla="*/ 557 w 1077"/>
                <a:gd name="T29" fmla="*/ 529 h 993"/>
                <a:gd name="T30" fmla="*/ 455 w 1077"/>
                <a:gd name="T31" fmla="*/ 487 h 993"/>
                <a:gd name="T32" fmla="*/ 430 w 1077"/>
                <a:gd name="T33" fmla="*/ 288 h 993"/>
                <a:gd name="T34" fmla="*/ 430 w 1077"/>
                <a:gd name="T35" fmla="*/ 143 h 993"/>
                <a:gd name="T36" fmla="*/ 337 w 1077"/>
                <a:gd name="T37" fmla="*/ 30 h 993"/>
                <a:gd name="T38" fmla="*/ 186 w 1077"/>
                <a:gd name="T39" fmla="*/ 14 h 993"/>
                <a:gd name="T40" fmla="*/ 71 w 1077"/>
                <a:gd name="T41" fmla="*/ 110 h 993"/>
                <a:gd name="T42" fmla="*/ 10 w 1077"/>
                <a:gd name="T43" fmla="*/ 238 h 993"/>
                <a:gd name="T44" fmla="*/ 10 w 1077"/>
                <a:gd name="T45" fmla="*/ 375 h 99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77"/>
                <a:gd name="T70" fmla="*/ 0 h 993"/>
                <a:gd name="T71" fmla="*/ 1077 w 1077"/>
                <a:gd name="T72" fmla="*/ 993 h 99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77" h="993">
                  <a:moveTo>
                    <a:pt x="10" y="384"/>
                  </a:moveTo>
                  <a:cubicBezTo>
                    <a:pt x="17" y="450"/>
                    <a:pt x="20" y="558"/>
                    <a:pt x="51" y="639"/>
                  </a:cubicBezTo>
                  <a:cubicBezTo>
                    <a:pt x="82" y="720"/>
                    <a:pt x="147" y="814"/>
                    <a:pt x="199" y="870"/>
                  </a:cubicBezTo>
                  <a:cubicBezTo>
                    <a:pt x="251" y="926"/>
                    <a:pt x="290" y="961"/>
                    <a:pt x="364" y="977"/>
                  </a:cubicBezTo>
                  <a:cubicBezTo>
                    <a:pt x="438" y="993"/>
                    <a:pt x="567" y="980"/>
                    <a:pt x="644" y="968"/>
                  </a:cubicBezTo>
                  <a:cubicBezTo>
                    <a:pt x="721" y="956"/>
                    <a:pt x="765" y="948"/>
                    <a:pt x="825" y="903"/>
                  </a:cubicBezTo>
                  <a:cubicBezTo>
                    <a:pt x="885" y="858"/>
                    <a:pt x="966" y="772"/>
                    <a:pt x="1006" y="697"/>
                  </a:cubicBezTo>
                  <a:cubicBezTo>
                    <a:pt x="1046" y="622"/>
                    <a:pt x="1054" y="528"/>
                    <a:pt x="1063" y="450"/>
                  </a:cubicBezTo>
                  <a:cubicBezTo>
                    <a:pt x="1072" y="372"/>
                    <a:pt x="1077" y="291"/>
                    <a:pt x="1063" y="228"/>
                  </a:cubicBezTo>
                  <a:cubicBezTo>
                    <a:pt x="1049" y="165"/>
                    <a:pt x="1021" y="106"/>
                    <a:pt x="981" y="72"/>
                  </a:cubicBezTo>
                  <a:cubicBezTo>
                    <a:pt x="941" y="38"/>
                    <a:pt x="877" y="21"/>
                    <a:pt x="825" y="22"/>
                  </a:cubicBezTo>
                  <a:cubicBezTo>
                    <a:pt x="773" y="23"/>
                    <a:pt x="700" y="50"/>
                    <a:pt x="668" y="80"/>
                  </a:cubicBezTo>
                  <a:cubicBezTo>
                    <a:pt x="636" y="110"/>
                    <a:pt x="640" y="139"/>
                    <a:pt x="635" y="203"/>
                  </a:cubicBezTo>
                  <a:cubicBezTo>
                    <a:pt x="630" y="267"/>
                    <a:pt x="650" y="411"/>
                    <a:pt x="635" y="467"/>
                  </a:cubicBezTo>
                  <a:cubicBezTo>
                    <a:pt x="620" y="523"/>
                    <a:pt x="576" y="536"/>
                    <a:pt x="545" y="541"/>
                  </a:cubicBezTo>
                  <a:cubicBezTo>
                    <a:pt x="514" y="546"/>
                    <a:pt x="467" y="540"/>
                    <a:pt x="446" y="499"/>
                  </a:cubicBezTo>
                  <a:cubicBezTo>
                    <a:pt x="425" y="458"/>
                    <a:pt x="425" y="353"/>
                    <a:pt x="421" y="294"/>
                  </a:cubicBezTo>
                  <a:cubicBezTo>
                    <a:pt x="417" y="235"/>
                    <a:pt x="436" y="190"/>
                    <a:pt x="421" y="146"/>
                  </a:cubicBezTo>
                  <a:cubicBezTo>
                    <a:pt x="406" y="102"/>
                    <a:pt x="371" y="52"/>
                    <a:pt x="331" y="30"/>
                  </a:cubicBezTo>
                  <a:cubicBezTo>
                    <a:pt x="291" y="8"/>
                    <a:pt x="227" y="0"/>
                    <a:pt x="183" y="14"/>
                  </a:cubicBezTo>
                  <a:cubicBezTo>
                    <a:pt x="139" y="28"/>
                    <a:pt x="97" y="75"/>
                    <a:pt x="68" y="113"/>
                  </a:cubicBezTo>
                  <a:cubicBezTo>
                    <a:pt x="39" y="151"/>
                    <a:pt x="20" y="192"/>
                    <a:pt x="10" y="244"/>
                  </a:cubicBezTo>
                  <a:cubicBezTo>
                    <a:pt x="0" y="296"/>
                    <a:pt x="3" y="318"/>
                    <a:pt x="10" y="384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48135" name="Group 1054"/>
          <p:cNvGrpSpPr>
            <a:grpSpLocks/>
          </p:cNvGrpSpPr>
          <p:nvPr/>
        </p:nvGrpSpPr>
        <p:grpSpPr bwMode="auto">
          <a:xfrm>
            <a:off x="1374775" y="2878096"/>
            <a:ext cx="3668713" cy="3244850"/>
            <a:chOff x="858" y="2362"/>
            <a:chExt cx="2311" cy="2044"/>
          </a:xfrm>
        </p:grpSpPr>
        <p:grpSp>
          <p:nvGrpSpPr>
            <p:cNvPr id="48136" name="Group 1047"/>
            <p:cNvGrpSpPr>
              <a:grpSpLocks/>
            </p:cNvGrpSpPr>
            <p:nvPr/>
          </p:nvGrpSpPr>
          <p:grpSpPr bwMode="auto">
            <a:xfrm>
              <a:off x="1037" y="2362"/>
              <a:ext cx="1270" cy="1202"/>
              <a:chOff x="1037" y="2362"/>
              <a:chExt cx="1270" cy="1202"/>
            </a:xfrm>
          </p:grpSpPr>
          <p:sp>
            <p:nvSpPr>
              <p:cNvPr id="48142" name="Line 1035"/>
              <p:cNvSpPr>
                <a:spLocks noChangeShapeType="1"/>
              </p:cNvSpPr>
              <p:nvPr/>
            </p:nvSpPr>
            <p:spPr bwMode="auto">
              <a:xfrm flipV="1">
                <a:off x="1366" y="2362"/>
                <a:ext cx="0" cy="115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43" name="Line 1036"/>
              <p:cNvSpPr>
                <a:spLocks noChangeShapeType="1"/>
              </p:cNvSpPr>
              <p:nvPr/>
            </p:nvSpPr>
            <p:spPr bwMode="auto">
              <a:xfrm flipH="1" flipV="1">
                <a:off x="1050" y="2598"/>
                <a:ext cx="91" cy="33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44" name="Line 1037"/>
              <p:cNvSpPr>
                <a:spLocks noChangeShapeType="1"/>
              </p:cNvSpPr>
              <p:nvPr/>
            </p:nvSpPr>
            <p:spPr bwMode="auto">
              <a:xfrm flipV="1">
                <a:off x="1558" y="2653"/>
                <a:ext cx="99" cy="16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45" name="Line 1038"/>
              <p:cNvSpPr>
                <a:spLocks noChangeShapeType="1"/>
              </p:cNvSpPr>
              <p:nvPr/>
            </p:nvSpPr>
            <p:spPr bwMode="auto">
              <a:xfrm flipV="1">
                <a:off x="1662" y="2914"/>
                <a:ext cx="0" cy="115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46" name="Line 1039"/>
              <p:cNvSpPr>
                <a:spLocks noChangeShapeType="1"/>
              </p:cNvSpPr>
              <p:nvPr/>
            </p:nvSpPr>
            <p:spPr bwMode="auto">
              <a:xfrm flipH="1" flipV="1">
                <a:off x="1668" y="2515"/>
                <a:ext cx="98" cy="7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47" name="Line 1040"/>
              <p:cNvSpPr>
                <a:spLocks noChangeShapeType="1"/>
              </p:cNvSpPr>
              <p:nvPr/>
            </p:nvSpPr>
            <p:spPr bwMode="auto">
              <a:xfrm flipH="1" flipV="1">
                <a:off x="1656" y="2784"/>
                <a:ext cx="125" cy="16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48" name="Line 1041"/>
              <p:cNvSpPr>
                <a:spLocks noChangeShapeType="1"/>
              </p:cNvSpPr>
              <p:nvPr/>
            </p:nvSpPr>
            <p:spPr bwMode="auto">
              <a:xfrm flipH="1">
                <a:off x="1670" y="3465"/>
                <a:ext cx="8" cy="99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49" name="Line 1042"/>
              <p:cNvSpPr>
                <a:spLocks noChangeShapeType="1"/>
              </p:cNvSpPr>
              <p:nvPr/>
            </p:nvSpPr>
            <p:spPr bwMode="auto">
              <a:xfrm flipV="1">
                <a:off x="1964" y="2375"/>
                <a:ext cx="0" cy="115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50" name="Line 1043"/>
              <p:cNvSpPr>
                <a:spLocks noChangeShapeType="1"/>
              </p:cNvSpPr>
              <p:nvPr/>
            </p:nvSpPr>
            <p:spPr bwMode="auto">
              <a:xfrm flipH="1">
                <a:off x="1254" y="3335"/>
                <a:ext cx="74" cy="9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51" name="Line 1044"/>
              <p:cNvSpPr>
                <a:spLocks noChangeShapeType="1"/>
              </p:cNvSpPr>
              <p:nvPr/>
            </p:nvSpPr>
            <p:spPr bwMode="auto">
              <a:xfrm flipH="1">
                <a:off x="1037" y="3020"/>
                <a:ext cx="107" cy="42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52" name="Line 1045"/>
              <p:cNvSpPr>
                <a:spLocks noChangeShapeType="1"/>
              </p:cNvSpPr>
              <p:nvPr/>
            </p:nvSpPr>
            <p:spPr bwMode="auto">
              <a:xfrm>
                <a:off x="1997" y="3322"/>
                <a:ext cx="82" cy="82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53" name="Line 1046"/>
              <p:cNvSpPr>
                <a:spLocks noChangeShapeType="1"/>
              </p:cNvSpPr>
              <p:nvPr/>
            </p:nvSpPr>
            <p:spPr bwMode="auto">
              <a:xfrm>
                <a:off x="2208" y="2924"/>
                <a:ext cx="99" cy="8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8137" name="Group 1053"/>
            <p:cNvGrpSpPr>
              <a:grpSpLocks/>
            </p:cNvGrpSpPr>
            <p:nvPr/>
          </p:nvGrpSpPr>
          <p:grpSpPr bwMode="auto">
            <a:xfrm>
              <a:off x="858" y="3428"/>
              <a:ext cx="2311" cy="978"/>
              <a:chOff x="858" y="3428"/>
              <a:chExt cx="2311" cy="978"/>
            </a:xfrm>
          </p:grpSpPr>
          <p:sp>
            <p:nvSpPr>
              <p:cNvPr id="48138" name="Line 1049"/>
              <p:cNvSpPr>
                <a:spLocks noChangeShapeType="1"/>
              </p:cNvSpPr>
              <p:nvPr/>
            </p:nvSpPr>
            <p:spPr bwMode="auto">
              <a:xfrm flipH="1" flipV="1">
                <a:off x="1324" y="3448"/>
                <a:ext cx="626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139" name="Group 1052"/>
              <p:cNvGrpSpPr>
                <a:grpSpLocks/>
              </p:cNvGrpSpPr>
              <p:nvPr/>
            </p:nvGrpSpPr>
            <p:grpSpPr bwMode="auto">
              <a:xfrm>
                <a:off x="858" y="4031"/>
                <a:ext cx="2311" cy="375"/>
                <a:chOff x="378" y="4047"/>
                <a:chExt cx="2311" cy="375"/>
              </a:xfrm>
            </p:grpSpPr>
            <p:sp>
              <p:nvSpPr>
                <p:cNvPr id="48141" name="Text Box 1048"/>
                <p:cNvSpPr txBox="1">
                  <a:spLocks noChangeArrowheads="1"/>
                </p:cNvSpPr>
                <p:nvPr/>
              </p:nvSpPr>
              <p:spPr bwMode="auto">
                <a:xfrm>
                  <a:off x="378" y="4056"/>
                  <a:ext cx="2311" cy="3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600">
                      <a:solidFill>
                        <a:srgbClr val="000000"/>
                      </a:solidFill>
                      <a:latin typeface="Tahoma" pitchFamily="34" charset="0"/>
                    </a:rPr>
                    <a:t>image gradients</a:t>
                  </a:r>
                </a:p>
                <a:p>
                  <a:r>
                    <a:rPr lang="en-US" sz="1600">
                      <a:solidFill>
                        <a:srgbClr val="000000"/>
                      </a:solidFill>
                      <a:latin typeface="Tahoma" pitchFamily="34" charset="0"/>
                    </a:rPr>
                    <a:t>are large only directly on the boundary</a:t>
                  </a:r>
                </a:p>
              </p:txBody>
            </p:sp>
            <p:graphicFrame>
              <p:nvGraphicFramePr>
                <p:cNvPr id="48130" name="Object 2"/>
                <p:cNvGraphicFramePr>
                  <a:graphicFrameLocks noChangeAspect="1"/>
                </p:cNvGraphicFramePr>
                <p:nvPr/>
              </p:nvGraphicFramePr>
              <p:xfrm>
                <a:off x="1383" y="4047"/>
                <a:ext cx="254" cy="20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8171" name="Equation" r:id="rId5" imgW="215640" imgH="177480" progId="Equation.3">
                        <p:embed/>
                      </p:oleObj>
                    </mc:Choice>
                    <mc:Fallback>
                      <p:oleObj name="Equation" r:id="rId5" imgW="215640" imgH="177480" progId="Equation.3">
                        <p:embed/>
                        <p:pic>
                          <p:nvPicPr>
                            <p:cNvPr id="0" name="Picture 19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383" y="4047"/>
                              <a:ext cx="254" cy="209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48140" name="Line 1051"/>
              <p:cNvSpPr>
                <a:spLocks noChangeShapeType="1"/>
              </p:cNvSpPr>
              <p:nvPr/>
            </p:nvSpPr>
            <p:spPr bwMode="auto">
              <a:xfrm flipV="1">
                <a:off x="1955" y="3428"/>
                <a:ext cx="41" cy="60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B6392-078D-4450-A240-BFDE83E99939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0" y="6581001"/>
            <a:ext cx="594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Slide credit: Kristen </a:t>
            </a:r>
            <a:r>
              <a:rPr lang="en-US" sz="1200" dirty="0" err="1" smtClean="0"/>
              <a:t>Grauman</a:t>
            </a:r>
            <a:endParaRPr lang="en-US" sz="12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9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6317"/>
            <a:ext cx="8229600" cy="1143000"/>
          </a:xfrm>
        </p:spPr>
        <p:txBody>
          <a:bodyPr/>
          <a:lstStyle/>
          <a:p>
            <a:r>
              <a:rPr lang="en-US" sz="4000" dirty="0" smtClean="0"/>
              <a:t>Distance transform</a:t>
            </a:r>
          </a:p>
        </p:txBody>
      </p:sp>
      <p:sp>
        <p:nvSpPr>
          <p:cNvPr id="69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38220"/>
            <a:ext cx="8229600" cy="4525963"/>
          </a:xfrm>
        </p:spPr>
        <p:txBody>
          <a:bodyPr/>
          <a:lstStyle/>
          <a:p>
            <a:r>
              <a:rPr lang="en-US" sz="2400" dirty="0" smtClean="0"/>
              <a:t>External image can instead be taken from the </a:t>
            </a:r>
            <a:r>
              <a:rPr lang="en-US" sz="2400" b="1" dirty="0" smtClean="0"/>
              <a:t>distance transform </a:t>
            </a:r>
            <a:r>
              <a:rPr lang="en-US" sz="2400" dirty="0" smtClean="0"/>
              <a:t>of the edge image. </a:t>
            </a:r>
          </a:p>
        </p:txBody>
      </p:sp>
      <p:pic>
        <p:nvPicPr>
          <p:cNvPr id="694287" name="Picture 15" descr="edge_mou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9636" y="4813272"/>
            <a:ext cx="2081241" cy="1764530"/>
          </a:xfrm>
          <a:prstGeom prst="rect">
            <a:avLst/>
          </a:prstGeom>
          <a:noFill/>
        </p:spPr>
      </p:pic>
      <p:pic>
        <p:nvPicPr>
          <p:cNvPr id="10" name="Picture 9" descr="mouse_dist_transform_color.jpg"/>
          <p:cNvPicPr>
            <a:picLocks noChangeAspect="1"/>
          </p:cNvPicPr>
          <p:nvPr/>
        </p:nvPicPr>
        <p:blipFill>
          <a:blip r:embed="rId4"/>
          <a:srcRect l="26807" t="5269" r="22260" b="9105"/>
          <a:stretch>
            <a:fillRect/>
          </a:stretch>
        </p:blipFill>
        <p:spPr>
          <a:xfrm>
            <a:off x="6215085" y="2260584"/>
            <a:ext cx="2348067" cy="2008215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519057" y="2332053"/>
            <a:ext cx="2224454" cy="2269565"/>
            <a:chOff x="519057" y="2332053"/>
            <a:chExt cx="2224454" cy="2269565"/>
          </a:xfrm>
        </p:grpSpPr>
        <p:pic>
          <p:nvPicPr>
            <p:cNvPr id="11" name="Picture 10" descr="mouse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9057" y="2332053"/>
              <a:ext cx="2224454" cy="188595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519057" y="4232286"/>
              <a:ext cx="19717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original</a:t>
              </a:r>
              <a:endParaRPr lang="en-US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330558" y="2297097"/>
            <a:ext cx="2348067" cy="2341034"/>
            <a:chOff x="3330558" y="2297097"/>
            <a:chExt cx="2348067" cy="2341034"/>
          </a:xfrm>
        </p:grpSpPr>
        <p:pic>
          <p:nvPicPr>
            <p:cNvPr id="12" name="Picture 11" descr="mousegradien__color.jpg"/>
            <p:cNvPicPr>
              <a:picLocks noChangeAspect="1"/>
            </p:cNvPicPr>
            <p:nvPr/>
          </p:nvPicPr>
          <p:blipFill>
            <a:blip r:embed="rId6"/>
            <a:srcRect l="26544" t="6529" r="22523" b="11798"/>
            <a:stretch>
              <a:fillRect/>
            </a:stretch>
          </p:blipFill>
          <p:spPr>
            <a:xfrm>
              <a:off x="3330558" y="2297097"/>
              <a:ext cx="2348067" cy="1915528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3476610" y="4268799"/>
              <a:ext cx="19717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-gradient</a:t>
              </a:r>
              <a:endParaRPr lang="en-US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105546" y="4268799"/>
            <a:ext cx="2665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distance transform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184506" y="6488668"/>
            <a:ext cx="2665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edges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886468" y="5099627"/>
            <a:ext cx="33226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Value at (</a:t>
            </a:r>
            <a:r>
              <a:rPr lang="en-US" sz="2000" dirty="0" err="1" smtClean="0"/>
              <a:t>x,y</a:t>
            </a:r>
            <a:r>
              <a:rPr lang="en-US" sz="2000" dirty="0" smtClean="0"/>
              <a:t>) tells how far that position is from the nearest edge point (or other binary mage structure) </a:t>
            </a:r>
            <a:endParaRPr lang="en-US" sz="2000" dirty="0"/>
          </a:p>
        </p:txBody>
      </p:sp>
      <p:cxnSp>
        <p:nvCxnSpPr>
          <p:cNvPr id="19" name="Straight Arrow Connector 18"/>
          <p:cNvCxnSpPr/>
          <p:nvPr/>
        </p:nvCxnSpPr>
        <p:spPr bwMode="auto">
          <a:xfrm rot="5400000" flipH="1" flipV="1">
            <a:off x="7091397" y="4852213"/>
            <a:ext cx="584208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5959494" y="6324600"/>
            <a:ext cx="3184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urier" pitchFamily="49" charset="0"/>
              </a:rPr>
              <a:t>&gt;&gt; help </a:t>
            </a:r>
            <a:r>
              <a:rPr lang="en-US" b="1" dirty="0" err="1" smtClean="0">
                <a:latin typeface="Courier" pitchFamily="49" charset="0"/>
              </a:rPr>
              <a:t>bwdist</a:t>
            </a:r>
            <a:endParaRPr lang="en-US" b="1" dirty="0">
              <a:latin typeface="Courier" pitchFamily="49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>
          <a:xfrm>
            <a:off x="6781800" y="6305550"/>
            <a:ext cx="2133600" cy="476250"/>
          </a:xfrm>
        </p:spPr>
        <p:txBody>
          <a:bodyPr/>
          <a:lstStyle/>
          <a:p>
            <a:pPr>
              <a:defRPr/>
            </a:pPr>
            <a:fld id="{0FDB6392-078D-4450-A240-BFDE83E99939}" type="slidenum">
              <a:rPr lang="en-US" smtClean="0"/>
              <a:pPr>
                <a:defRPr/>
              </a:pPr>
              <a:t>71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0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70" y="142830"/>
            <a:ext cx="8971029" cy="1143000"/>
          </a:xfrm>
        </p:spPr>
        <p:txBody>
          <a:bodyPr/>
          <a:lstStyle/>
          <a:p>
            <a:r>
              <a:rPr lang="en-US" sz="4000" dirty="0" smtClean="0"/>
              <a:t>Deformable contours: pros and cons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3811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sz="2800" u="sng" dirty="0" smtClean="0"/>
              <a:t>Pros:</a:t>
            </a:r>
          </a:p>
          <a:p>
            <a:r>
              <a:rPr lang="en-US" sz="2400" dirty="0" smtClean="0"/>
              <a:t>Useful to track and fit non-rigid shapes</a:t>
            </a:r>
          </a:p>
          <a:p>
            <a:r>
              <a:rPr lang="en-US" sz="2400" dirty="0" smtClean="0"/>
              <a:t>Contour remains connected</a:t>
            </a:r>
          </a:p>
          <a:p>
            <a:r>
              <a:rPr lang="en-US" sz="2400" dirty="0" smtClean="0"/>
              <a:t>Possible to fill in “subjective” contours</a:t>
            </a:r>
          </a:p>
          <a:p>
            <a:r>
              <a:rPr lang="en-US" sz="2400" dirty="0" smtClean="0"/>
              <a:t>Flexibility in how energy function is defined, weighted.</a:t>
            </a:r>
          </a:p>
          <a:p>
            <a:pPr>
              <a:buNone/>
            </a:pPr>
            <a:r>
              <a:rPr lang="en-US" sz="2800" u="sng" dirty="0" smtClean="0"/>
              <a:t>Cons</a:t>
            </a:r>
            <a:r>
              <a:rPr lang="en-US" sz="2800" dirty="0" smtClean="0"/>
              <a:t>:</a:t>
            </a:r>
          </a:p>
          <a:p>
            <a:r>
              <a:rPr lang="en-US" sz="2400" dirty="0" smtClean="0"/>
              <a:t>Must have decent initialization near true boundary, may get stuck in local minimum</a:t>
            </a:r>
          </a:p>
          <a:p>
            <a:r>
              <a:rPr lang="en-US" sz="2400" dirty="0" smtClean="0"/>
              <a:t>Parameters of energy function must be set well based on prior information</a:t>
            </a:r>
          </a:p>
          <a:p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7873D751-AA72-4E66-8CAE-CB9373F7C715}" type="slidenum">
              <a:rPr lang="en-US" sz="1400" b="1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72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222"/>
            <a:ext cx="8229600" cy="1143000"/>
          </a:xfrm>
        </p:spPr>
        <p:txBody>
          <a:bodyPr/>
          <a:lstStyle/>
          <a:p>
            <a:r>
              <a:rPr lang="en-US" dirty="0" smtClean="0"/>
              <a:t>Summary</a:t>
            </a:r>
          </a:p>
        </p:txBody>
      </p:sp>
      <p:sp>
        <p:nvSpPr>
          <p:cNvPr id="68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6031" y="1311246"/>
            <a:ext cx="8229600" cy="452596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400" dirty="0" smtClean="0"/>
              <a:t>Deformable shapes and active contours are useful for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/>
              <a:t>Segmentation: fit or “snap” to boundary in image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/>
              <a:t>Tracking: previous frame’s estimate serves to initialize the next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400" dirty="0" smtClean="0"/>
              <a:t>Fitting active contours: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/>
              <a:t>Define terms to encourage certain shapes, smoothness, low curvature, push/pulls, …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/>
              <a:t>Use weights to control relative influence of each component cost 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/>
              <a:t>Can optimize 2d snakes with </a:t>
            </a:r>
            <a:r>
              <a:rPr lang="en-US" sz="2000" dirty="0" err="1" smtClean="0"/>
              <a:t>Viterbi</a:t>
            </a:r>
            <a:r>
              <a:rPr lang="en-US" sz="2000" dirty="0" smtClean="0"/>
              <a:t> algorithm.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400" dirty="0" smtClean="0"/>
              <a:t>Image structure (esp. gradients) can act as attraction force for </a:t>
            </a:r>
            <a:r>
              <a:rPr lang="en-US" sz="2400" i="1" dirty="0" smtClean="0"/>
              <a:t>interactive</a:t>
            </a:r>
            <a:r>
              <a:rPr lang="en-US" sz="2400" dirty="0" smtClean="0"/>
              <a:t> segmentation methods.</a:t>
            </a:r>
          </a:p>
          <a:p>
            <a:pPr>
              <a:spcAft>
                <a:spcPts val="600"/>
              </a:spcAft>
            </a:pPr>
            <a:endParaRPr lang="en-US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B6392-078D-4450-A240-BFDE83E99939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8131" grpId="0" build="p" bldLvl="2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175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>
                <a:latin typeface="Arial" charset="0"/>
                <a:ea typeface="ＭＳ Ｐゴシック" charset="0"/>
                <a:cs typeface="ＭＳ Ｐゴシック" charset="0"/>
              </a:rPr>
              <a:t>Topics overview</a:t>
            </a:r>
          </a:p>
        </p:txBody>
      </p:sp>
      <p:sp>
        <p:nvSpPr>
          <p:cNvPr id="149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847253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Features &amp; filters</a:t>
            </a:r>
          </a:p>
          <a:p>
            <a:pPr eaLnBrk="1" hangingPunct="1"/>
            <a:r>
              <a:rPr lang="en-US" sz="2800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Grouping </a:t>
            </a:r>
            <a:r>
              <a:rPr lang="en-US" sz="28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&amp; </a:t>
            </a:r>
            <a:r>
              <a:rPr lang="en-US" sz="2800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fitting</a:t>
            </a:r>
          </a:p>
          <a:p>
            <a:pPr lvl="1" eaLnBrk="1" hangingPunct="1"/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Segmentation and clustering</a:t>
            </a:r>
          </a:p>
          <a:p>
            <a:pPr lvl="1" eaLnBrk="1" hangingPunct="1"/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Hough transform</a:t>
            </a:r>
          </a:p>
          <a:p>
            <a:pPr lvl="1" eaLnBrk="1" hangingPunct="1"/>
            <a:r>
              <a:rPr lang="en-US" sz="2400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Deformable contours</a:t>
            </a:r>
          </a:p>
          <a:p>
            <a:pPr lvl="1" eaLnBrk="1" hangingPunct="1"/>
            <a:r>
              <a:rPr lang="en-US" sz="2400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Alignment and 2D image transformations</a:t>
            </a:r>
            <a:endParaRPr lang="en-US" sz="2400" dirty="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Multiple views and motion</a:t>
            </a:r>
          </a:p>
          <a:p>
            <a:pPr eaLnBrk="1" hangingPunct="1"/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Recognition</a:t>
            </a:r>
          </a:p>
          <a:p>
            <a:pPr eaLnBrk="1" hangingPunct="1"/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Video processing</a:t>
            </a:r>
          </a:p>
        </p:txBody>
      </p:sp>
      <p:sp>
        <p:nvSpPr>
          <p:cNvPr id="14950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B59C71F-5CA6-4F44-A4A2-543A30CBDC16}" type="slidenum">
              <a:rPr lang="en-US" sz="1400" b="0"/>
              <a:pPr eaLnBrk="1" hangingPunct="1"/>
              <a:t>74</a:t>
            </a:fld>
            <a:endParaRPr lang="en-US" sz="1400" b="0"/>
          </a:p>
        </p:txBody>
      </p:sp>
      <p:sp>
        <p:nvSpPr>
          <p:cNvPr id="149508" name="TextBox 5"/>
          <p:cNvSpPr txBox="1">
            <a:spLocks noChangeArrowheads="1"/>
          </p:cNvSpPr>
          <p:nvPr/>
        </p:nvSpPr>
        <p:spPr bwMode="auto">
          <a:xfrm>
            <a:off x="0" y="6488113"/>
            <a:ext cx="31988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/>
              <a:t>Slide credit: Kristen Grauman</a:t>
            </a:r>
          </a:p>
        </p:txBody>
      </p:sp>
    </p:spTree>
    <p:extLst>
      <p:ext uri="{BB962C8B-B14F-4D97-AF65-F5344CB8AC3E}">
        <p14:creationId xmlns:p14="http://schemas.microsoft.com/office/powerpoint/2010/main" val="207165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Questions?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See you Thursday!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B6C3202-6032-4398-816A-8AC20E230ECE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75</a:t>
            </a:fld>
            <a:endParaRPr lang="en-US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50223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Slide credit: Devi Parikh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031" y="0"/>
            <a:ext cx="8229600" cy="1143000"/>
          </a:xfrm>
        </p:spPr>
        <p:txBody>
          <a:bodyPr/>
          <a:lstStyle/>
          <a:p>
            <a:r>
              <a:rPr lang="en-US" sz="3800" dirty="0" smtClean="0">
                <a:latin typeface="Arial" pitchFamily="34" charset="0"/>
                <a:cs typeface="Arial" pitchFamily="34" charset="0"/>
              </a:rPr>
              <a:t>Voting with Hough transform</a:t>
            </a:r>
            <a:endParaRPr lang="en-US" sz="3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5194"/>
            <a:ext cx="8229600" cy="4525963"/>
          </a:xfrm>
        </p:spPr>
        <p:txBody>
          <a:bodyPr/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Hough transform for fitting lines, circles, arbitrary shapes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6" name="Group 25"/>
          <p:cNvGrpSpPr>
            <a:grpSpLocks noChangeAspect="1"/>
          </p:cNvGrpSpPr>
          <p:nvPr/>
        </p:nvGrpSpPr>
        <p:grpSpPr>
          <a:xfrm>
            <a:off x="4891055" y="2378583"/>
            <a:ext cx="4469478" cy="1870114"/>
            <a:chOff x="1322344" y="4810785"/>
            <a:chExt cx="4892741" cy="2047215"/>
          </a:xfrm>
        </p:grpSpPr>
        <p:pic>
          <p:nvPicPr>
            <p:cNvPr id="4" name="Picture 3" descr="img007"/>
            <p:cNvPicPr>
              <a:picLocks noChangeAspect="1" noChangeArrowheads="1"/>
            </p:cNvPicPr>
            <p:nvPr/>
          </p:nvPicPr>
          <p:blipFill>
            <a:blip r:embed="rId3"/>
            <a:srcRect r="52785"/>
            <a:stretch>
              <a:fillRect/>
            </a:stretch>
          </p:blipFill>
          <p:spPr bwMode="auto">
            <a:xfrm>
              <a:off x="1322344" y="4810785"/>
              <a:ext cx="2473682" cy="2047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4" descr="img007"/>
            <p:cNvPicPr>
              <a:picLocks noChangeAspect="1" noChangeArrowheads="1"/>
            </p:cNvPicPr>
            <p:nvPr/>
          </p:nvPicPr>
          <p:blipFill>
            <a:blip r:embed="rId3"/>
            <a:srcRect l="53306"/>
            <a:stretch>
              <a:fillRect/>
            </a:stretch>
          </p:blipFill>
          <p:spPr bwMode="auto">
            <a:xfrm>
              <a:off x="3768714" y="4810785"/>
              <a:ext cx="2446371" cy="2047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1923789" y="3230555"/>
            <a:ext cx="914400" cy="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07504" y="2477405"/>
            <a:ext cx="2015146" cy="1984762"/>
            <a:chOff x="536575" y="1790108"/>
            <a:chExt cx="2557462" cy="2789839"/>
          </a:xfrm>
        </p:grpSpPr>
        <p:sp>
          <p:nvSpPr>
            <p:cNvPr id="6" name="Line 4"/>
            <p:cNvSpPr>
              <a:spLocks noChangeShapeType="1"/>
            </p:cNvSpPr>
            <p:nvPr/>
          </p:nvSpPr>
          <p:spPr bwMode="auto">
            <a:xfrm flipV="1">
              <a:off x="954088" y="1790108"/>
              <a:ext cx="0" cy="202783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954087" y="3817947"/>
              <a:ext cx="2057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2782887" y="3817947"/>
              <a:ext cx="3111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x</a:t>
              </a:r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617537" y="1884372"/>
              <a:ext cx="3111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kern="1200" dirty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y</a:t>
              </a:r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1487487" y="2598747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1106487" y="4122747"/>
              <a:ext cx="191452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kern="1200" dirty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image space</a:t>
              </a:r>
            </a:p>
          </p:txBody>
        </p:sp>
        <p:sp>
          <p:nvSpPr>
            <p:cNvPr id="18" name="Text Box 21"/>
            <p:cNvSpPr txBox="1">
              <a:spLocks noChangeArrowheads="1"/>
            </p:cNvSpPr>
            <p:nvPr/>
          </p:nvSpPr>
          <p:spPr bwMode="auto">
            <a:xfrm>
              <a:off x="1304925" y="3802072"/>
              <a:ext cx="40322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i="1" kern="1200" dirty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x</a:t>
              </a:r>
              <a:r>
                <a:rPr lang="en-US" sz="2000" i="1" kern="1200" baseline="-25000" dirty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19" name="Text Box 22"/>
            <p:cNvSpPr txBox="1">
              <a:spLocks noChangeArrowheads="1"/>
            </p:cNvSpPr>
            <p:nvPr/>
          </p:nvSpPr>
          <p:spPr bwMode="auto">
            <a:xfrm>
              <a:off x="536575" y="2451091"/>
              <a:ext cx="40322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i="1" kern="1200" dirty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y</a:t>
              </a:r>
              <a:r>
                <a:rPr lang="en-US" sz="2000" i="1" kern="1200" baseline="-25000" dirty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20" name="Oval 22"/>
            <p:cNvSpPr>
              <a:spLocks noChangeArrowheads="1"/>
            </p:cNvSpPr>
            <p:nvPr/>
          </p:nvSpPr>
          <p:spPr bwMode="auto">
            <a:xfrm>
              <a:off x="2020887" y="2370147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3" name="Rectangle 7"/>
            <p:cNvSpPr>
              <a:spLocks noChangeArrowheads="1"/>
            </p:cNvSpPr>
            <p:nvPr/>
          </p:nvSpPr>
          <p:spPr bwMode="auto">
            <a:xfrm>
              <a:off x="1471586" y="2665401"/>
              <a:ext cx="8604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kern="1200" dirty="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rPr>
                <a:t>(</a:t>
              </a:r>
              <a:r>
                <a:rPr lang="en-US" i="1" kern="1200" dirty="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rPr>
                <a:t>x</a:t>
              </a:r>
              <a:r>
                <a:rPr lang="en-US" kern="1200" baseline="-25000" dirty="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rPr>
                <a:t>0</a:t>
              </a:r>
              <a:r>
                <a:rPr lang="en-US" kern="1200" dirty="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rPr>
                <a:t>, </a:t>
              </a:r>
              <a:r>
                <a:rPr lang="en-US" i="1" kern="1200" dirty="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rPr>
                <a:t>y</a:t>
              </a:r>
              <a:r>
                <a:rPr lang="en-US" kern="1200" baseline="-25000" dirty="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rPr>
                <a:t>0</a:t>
              </a:r>
              <a:r>
                <a:rPr lang="en-US" kern="1200" dirty="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rPr>
                <a:t>)</a:t>
              </a:r>
            </a:p>
          </p:txBody>
        </p:sp>
        <p:sp>
          <p:nvSpPr>
            <p:cNvPr id="24" name="Rectangle 8"/>
            <p:cNvSpPr>
              <a:spLocks noChangeArrowheads="1"/>
            </p:cNvSpPr>
            <p:nvPr/>
          </p:nvSpPr>
          <p:spPr bwMode="auto">
            <a:xfrm>
              <a:off x="2128820" y="2227245"/>
              <a:ext cx="860425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kern="1200" dirty="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rPr>
                <a:t>(</a:t>
              </a:r>
              <a:r>
                <a:rPr lang="en-US" i="1" kern="1200" dirty="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rPr>
                <a:t>x</a:t>
              </a:r>
              <a:r>
                <a:rPr lang="en-US" kern="1200" baseline="-25000" dirty="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rPr>
                <a:t>1</a:t>
              </a:r>
              <a:r>
                <a:rPr lang="en-US" kern="1200" dirty="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rPr>
                <a:t>, </a:t>
              </a:r>
              <a:r>
                <a:rPr lang="en-US" i="1" kern="1200" dirty="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rPr>
                <a:t>y</a:t>
              </a:r>
              <a:r>
                <a:rPr lang="en-US" kern="1200" baseline="-25000" dirty="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rPr>
                <a:t>1</a:t>
              </a:r>
              <a:r>
                <a:rPr lang="en-US" kern="1200" dirty="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rPr>
                <a:t>)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498958" y="2314838"/>
            <a:ext cx="2132025" cy="2092323"/>
            <a:chOff x="4764087" y="1884372"/>
            <a:chExt cx="2573338" cy="2553988"/>
          </a:xfrm>
        </p:grpSpPr>
        <p:sp>
          <p:nvSpPr>
            <p:cNvPr id="10" name="Line 8"/>
            <p:cNvSpPr>
              <a:spLocks noChangeShapeType="1"/>
            </p:cNvSpPr>
            <p:nvPr/>
          </p:nvSpPr>
          <p:spPr bwMode="auto">
            <a:xfrm flipV="1">
              <a:off x="5113337" y="1989147"/>
              <a:ext cx="0" cy="1828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5113337" y="3817947"/>
              <a:ext cx="2057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6942137" y="3817947"/>
              <a:ext cx="395288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m</a:t>
              </a: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4764087" y="1884372"/>
              <a:ext cx="325438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>
              <a:off x="5163554" y="3976695"/>
              <a:ext cx="200086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kern="1200" dirty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Hough </a:t>
              </a:r>
              <a:r>
                <a:rPr lang="en-US" sz="2400" kern="1200" dirty="0" smtClean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space</a:t>
              </a:r>
              <a:endPara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1" name="Line 18"/>
            <p:cNvSpPr>
              <a:spLocks noChangeShapeType="1"/>
            </p:cNvSpPr>
            <p:nvPr/>
          </p:nvSpPr>
          <p:spPr bwMode="auto">
            <a:xfrm>
              <a:off x="5373687" y="2903547"/>
              <a:ext cx="1752600" cy="2286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6092850" y="2920992"/>
              <a:ext cx="182565" cy="18256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" name="Line 18"/>
            <p:cNvSpPr>
              <a:spLocks noChangeShapeType="1"/>
            </p:cNvSpPr>
            <p:nvPr/>
          </p:nvSpPr>
          <p:spPr bwMode="auto">
            <a:xfrm>
              <a:off x="5448312" y="2735253"/>
              <a:ext cx="1447800" cy="5334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944561" y="5387084"/>
            <a:ext cx="73132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cs typeface="Arial" charset="0"/>
              </a:rPr>
              <a:t>In all cases, we know the explicit model to fit.</a:t>
            </a:r>
            <a:endParaRPr lang="en-US" sz="2400" dirty="0">
              <a:cs typeface="Arial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F4E5C9-572B-434B-B5A8-C78A5BE08FB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519057" y="0"/>
            <a:ext cx="8229600" cy="1143000"/>
          </a:xfrm>
        </p:spPr>
        <p:txBody>
          <a:bodyPr/>
          <a:lstStyle/>
          <a:p>
            <a:r>
              <a:rPr lang="en-US" dirty="0" smtClean="0"/>
              <a:t>Hough transform for circles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057" y="2297097"/>
            <a:ext cx="8229600" cy="4525962"/>
          </a:xfrm>
        </p:spPr>
        <p:txBody>
          <a:bodyPr/>
          <a:lstStyle/>
          <a:p>
            <a:r>
              <a:rPr lang="en-US" sz="2400" dirty="0" smtClean="0"/>
              <a:t>For a fixed radius </a:t>
            </a:r>
            <a:r>
              <a:rPr lang="en-US" sz="2400" dirty="0" err="1" smtClean="0"/>
              <a:t>r</a:t>
            </a:r>
            <a:endParaRPr lang="en-US" sz="24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19057" y="116519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Circle: center (</a:t>
            </a:r>
            <a:r>
              <a:rPr lang="en-US" sz="2400" kern="120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a,b</a:t>
            </a:r>
            <a:r>
              <a:rPr lang="en-US" sz="2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 and radius r</a:t>
            </a:r>
          </a:p>
          <a:p>
            <a:pPr marL="742950" lvl="1" indent="-285750" algn="l" rtl="0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800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709837" y="1639863"/>
          <a:ext cx="327660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name="Equation" r:id="rId4" imgW="1473200" imgH="241300" progId="Equation.3">
                  <p:embed/>
                </p:oleObj>
              </mc:Choice>
              <mc:Fallback>
                <p:oleObj name="Equation" r:id="rId4" imgW="14732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9837" y="1639863"/>
                        <a:ext cx="3276600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1601843" y="6086471"/>
            <a:ext cx="2286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Image space</a:t>
            </a:r>
          </a:p>
        </p:txBody>
      </p:sp>
      <p:pic>
        <p:nvPicPr>
          <p:cNvPr id="9" name="Picture 8" descr="img007"/>
          <p:cNvPicPr>
            <a:picLocks noChangeAspect="1" noChangeArrowheads="1"/>
          </p:cNvPicPr>
          <p:nvPr/>
        </p:nvPicPr>
        <p:blipFill>
          <a:blip r:embed="rId6" cstate="print"/>
          <a:srcRect r="52785"/>
          <a:stretch>
            <a:fillRect/>
          </a:stretch>
        </p:blipFill>
        <p:spPr bwMode="auto">
          <a:xfrm>
            <a:off x="847674" y="3081375"/>
            <a:ext cx="3728983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 bwMode="auto">
          <a:xfrm rot="16200000">
            <a:off x="6306369" y="5017315"/>
            <a:ext cx="365130" cy="200821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6069033" y="6057936"/>
            <a:ext cx="228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Hough space</a:t>
            </a:r>
          </a:p>
        </p:txBody>
      </p:sp>
      <p:cxnSp>
        <p:nvCxnSpPr>
          <p:cNvPr id="24" name="Straight Arrow Connector 23"/>
          <p:cNvCxnSpPr/>
          <p:nvPr/>
        </p:nvCxnSpPr>
        <p:spPr bwMode="auto">
          <a:xfrm rot="5400000" flipH="1" flipV="1">
            <a:off x="4097331" y="4487877"/>
            <a:ext cx="2848014" cy="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flipV="1">
            <a:off x="5521338" y="5911884"/>
            <a:ext cx="2951208" cy="634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5123" name="Object 2"/>
          <p:cNvGraphicFramePr>
            <a:graphicFrameLocks noChangeAspect="1"/>
          </p:cNvGraphicFramePr>
          <p:nvPr/>
        </p:nvGraphicFramePr>
        <p:xfrm>
          <a:off x="8113761" y="5984910"/>
          <a:ext cx="392048" cy="431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name="Equation" r:id="rId7" imgW="126835" imgH="139518" progId="Equation.3">
                  <p:embed/>
                </p:oleObj>
              </mc:Choice>
              <mc:Fallback>
                <p:oleObj name="Equation" r:id="rId7" imgW="126835" imgH="1395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13761" y="5984910"/>
                        <a:ext cx="392048" cy="43169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2"/>
          <p:cNvGraphicFramePr>
            <a:graphicFrameLocks noChangeAspect="1"/>
          </p:cNvGraphicFramePr>
          <p:nvPr/>
        </p:nvGraphicFramePr>
        <p:xfrm>
          <a:off x="4973638" y="3005138"/>
          <a:ext cx="392112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" name="Equation" r:id="rId9" imgW="126725" imgH="177415" progId="Equation.3">
                  <p:embed/>
                </p:oleObj>
              </mc:Choice>
              <mc:Fallback>
                <p:oleObj name="Equation" r:id="rId9" imgW="126725" imgH="17741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3638" y="3005138"/>
                        <a:ext cx="392112" cy="550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Oval 13"/>
          <p:cNvSpPr/>
          <p:nvPr/>
        </p:nvSpPr>
        <p:spPr bwMode="auto">
          <a:xfrm>
            <a:off x="2162141" y="4560903"/>
            <a:ext cx="693747" cy="438156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6550223"/>
            <a:ext cx="434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Adapted by Devi Parikh from: 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B6C3202-6032-4398-816A-8AC20E230ECE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00800" y="12954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Equation of circle?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400800" y="243840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Equation of set of circles that all pass through a point?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988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1033" grpId="0"/>
      <p:bldP spid="12" grpId="0" animBg="1"/>
      <p:bldP spid="1032" grpId="0"/>
      <p:bldP spid="17" grpId="0"/>
      <p:bldP spid="18" grpId="0"/>
      <p:bldP spid="18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5267</TotalTime>
  <Words>3858</Words>
  <Application>Microsoft Macintosh PowerPoint</Application>
  <PresentationFormat>On-screen Show (4:3)</PresentationFormat>
  <Paragraphs>792</Paragraphs>
  <Slides>75</Slides>
  <Notes>69</Notes>
  <HiddenSlides>3</HiddenSlides>
  <MMClips>3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75</vt:i4>
      </vt:variant>
    </vt:vector>
  </HeadingPairs>
  <TitlesOfParts>
    <vt:vector size="80" baseType="lpstr">
      <vt:lpstr>Office Theme</vt:lpstr>
      <vt:lpstr>3_Default Design</vt:lpstr>
      <vt:lpstr>2_Default Design</vt:lpstr>
      <vt:lpstr>Equation</vt:lpstr>
      <vt:lpstr>Image</vt:lpstr>
      <vt:lpstr>Fitting: Deformable contours</vt:lpstr>
      <vt:lpstr>Recap so far: Grouping and Fitting</vt:lpstr>
      <vt:lpstr>Grouping: Pixels vs. regions</vt:lpstr>
      <vt:lpstr>Fitting: Edges vs. boundaries</vt:lpstr>
      <vt:lpstr>Announcements</vt:lpstr>
      <vt:lpstr>Topics overview</vt:lpstr>
      <vt:lpstr>PowerPoint Presentation</vt:lpstr>
      <vt:lpstr>Voting with Hough transform</vt:lpstr>
      <vt:lpstr>Hough transform for circles</vt:lpstr>
      <vt:lpstr>Hough transform for circles</vt:lpstr>
      <vt:lpstr>Hough transform for circles</vt:lpstr>
      <vt:lpstr>Hough transform for circles</vt:lpstr>
      <vt:lpstr>Hough transform for circles</vt:lpstr>
      <vt:lpstr>Hough transform for circles</vt:lpstr>
      <vt:lpstr>PowerPoint Presentation</vt:lpstr>
      <vt:lpstr>PowerPoint Presentation</vt:lpstr>
      <vt:lpstr>Example: iris detection</vt:lpstr>
      <vt:lpstr>Example: iris detection</vt:lpstr>
      <vt:lpstr>Voting: practical tips</vt:lpstr>
      <vt:lpstr>Hough transform: pros and cons</vt:lpstr>
      <vt:lpstr>Generalized Hough Transform</vt:lpstr>
      <vt:lpstr>PowerPoint Presentation</vt:lpstr>
      <vt:lpstr>PowerPoint Presentation</vt:lpstr>
      <vt:lpstr>Generalized Hough for object detection</vt:lpstr>
      <vt:lpstr>Generalized Hough for object detection</vt:lpstr>
      <vt:lpstr>Summary</vt:lpstr>
      <vt:lpstr>Topics overview</vt:lpstr>
      <vt:lpstr>PowerPoint Presentation</vt:lpstr>
      <vt:lpstr>Deformable contours</vt:lpstr>
      <vt:lpstr>Deformable contours</vt:lpstr>
      <vt:lpstr>Deformable contours: intuition</vt:lpstr>
      <vt:lpstr>Deformable contours vs. Hough</vt:lpstr>
      <vt:lpstr>Why do we want to fit deformable shapes?</vt:lpstr>
      <vt:lpstr>Why do we want to fit deformable shapes?</vt:lpstr>
      <vt:lpstr>Why do we want to fit deformable shapes?</vt:lpstr>
      <vt:lpstr>PowerPoint Presentation</vt:lpstr>
      <vt:lpstr>Aspects we need to consider</vt:lpstr>
      <vt:lpstr>Representation</vt:lpstr>
      <vt:lpstr>Fitting deformable contours</vt:lpstr>
      <vt:lpstr>Energy function</vt:lpstr>
      <vt:lpstr>External energy: intuition</vt:lpstr>
      <vt:lpstr>External image energy</vt:lpstr>
      <vt:lpstr>PowerPoint Presentation</vt:lpstr>
      <vt:lpstr>PowerPoint Presentation</vt:lpstr>
      <vt:lpstr>PowerPoint Presentation</vt:lpstr>
      <vt:lpstr>Internal energy</vt:lpstr>
      <vt:lpstr>PowerPoint Presentation</vt:lpstr>
      <vt:lpstr>Example: compare curvature</vt:lpstr>
      <vt:lpstr>Penalizing elasticity</vt:lpstr>
      <vt:lpstr>Penalizing elasticity</vt:lpstr>
      <vt:lpstr>Dealing with missing data</vt:lpstr>
      <vt:lpstr>Extending the internal energy:  capture shape prior</vt:lpstr>
      <vt:lpstr>Total energy: function of the weights</vt:lpstr>
      <vt:lpstr>Total energy: function of the weights</vt:lpstr>
      <vt:lpstr>Recap: deformable contour</vt:lpstr>
      <vt:lpstr>Energy minimization</vt:lpstr>
      <vt:lpstr>Energy minimization: greedy</vt:lpstr>
      <vt:lpstr>Energy minimization</vt:lpstr>
      <vt:lpstr>Energy minimization:  dynamic programming</vt:lpstr>
      <vt:lpstr>Energy minimization:  dynamic programming</vt:lpstr>
      <vt:lpstr>Snake energy: pair-wise interactions </vt:lpstr>
      <vt:lpstr>PowerPoint Presentation</vt:lpstr>
      <vt:lpstr>Energy minimization:  dynamic programming</vt:lpstr>
      <vt:lpstr>PowerPoint Presentation</vt:lpstr>
      <vt:lpstr>Aspects we need to consider</vt:lpstr>
      <vt:lpstr>Tracking via deformable contours</vt:lpstr>
      <vt:lpstr>PowerPoint Presentation</vt:lpstr>
      <vt:lpstr>3D active contours</vt:lpstr>
      <vt:lpstr>PowerPoint Presentation</vt:lpstr>
      <vt:lpstr>Limitations</vt:lpstr>
      <vt:lpstr>Distance transform</vt:lpstr>
      <vt:lpstr>Deformable contours: pros and cons</vt:lpstr>
      <vt:lpstr>Summary</vt:lpstr>
      <vt:lpstr>Topics overview</vt:lpstr>
      <vt:lpstr>Questions?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Devi Parikh</cp:lastModifiedBy>
  <cp:revision>180</cp:revision>
  <cp:lastPrinted>2011-02-22T01:23:00Z</cp:lastPrinted>
  <dcterms:created xsi:type="dcterms:W3CDTF">2013-10-08T22:01:00Z</dcterms:created>
  <dcterms:modified xsi:type="dcterms:W3CDTF">2015-09-22T19:13:55Z</dcterms:modified>
</cp:coreProperties>
</file>