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8.bin" ContentType="application/vnd.openxmlformats-officedocument.oleObject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9.bin" ContentType="application/vnd.openxmlformats-officedocument.oleObject"/>
  <Override PartName="/ppt/notesSlides/notesSlide22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13.bin" ContentType="application/vnd.openxmlformats-officedocument.oleObject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14.bin" ContentType="application/vnd.openxmlformats-officedocument.oleObject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embeddings/oleObject18.bin" ContentType="application/vnd.openxmlformats-officedocument.oleObject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37.xml" ContentType="application/vnd.openxmlformats-officedocument.presentationml.notesSlide+xml"/>
  <Override PartName="/ppt/embeddings/oleObject22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23.bin" ContentType="application/vnd.openxmlformats-officedocument.oleObject"/>
  <Override PartName="/ppt/notesSlides/notesSlide40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41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823" r:id="rId7"/>
    <p:sldMasterId id="2147483847" r:id="rId8"/>
    <p:sldMasterId id="2147483859" r:id="rId9"/>
    <p:sldMasterId id="2147483887" r:id="rId10"/>
    <p:sldMasterId id="2147483902" r:id="rId11"/>
    <p:sldMasterId id="2147483914" r:id="rId12"/>
  </p:sldMasterIdLst>
  <p:notesMasterIdLst>
    <p:notesMasterId r:id="rId69"/>
  </p:notesMasterIdLst>
  <p:handoutMasterIdLst>
    <p:handoutMasterId r:id="rId70"/>
  </p:handoutMasterIdLst>
  <p:sldIdLst>
    <p:sldId id="344" r:id="rId13"/>
    <p:sldId id="408" r:id="rId14"/>
    <p:sldId id="409" r:id="rId15"/>
    <p:sldId id="410" r:id="rId16"/>
    <p:sldId id="347" r:id="rId17"/>
    <p:sldId id="348" r:id="rId18"/>
    <p:sldId id="349" r:id="rId19"/>
    <p:sldId id="365" r:id="rId20"/>
    <p:sldId id="406" r:id="rId21"/>
    <p:sldId id="366" r:id="rId22"/>
    <p:sldId id="412" r:id="rId23"/>
    <p:sldId id="269" r:id="rId24"/>
    <p:sldId id="270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413" r:id="rId37"/>
    <p:sldId id="283" r:id="rId38"/>
    <p:sldId id="284" r:id="rId39"/>
    <p:sldId id="287" r:id="rId40"/>
    <p:sldId id="288" r:id="rId41"/>
    <p:sldId id="289" r:id="rId42"/>
    <p:sldId id="285" r:id="rId43"/>
    <p:sldId id="367" r:id="rId44"/>
    <p:sldId id="368" r:id="rId45"/>
    <p:sldId id="369" r:id="rId46"/>
    <p:sldId id="370" r:id="rId47"/>
    <p:sldId id="377" r:id="rId48"/>
    <p:sldId id="378" r:id="rId49"/>
    <p:sldId id="401" r:id="rId50"/>
    <p:sldId id="407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7" r:id="rId59"/>
    <p:sldId id="388" r:id="rId60"/>
    <p:sldId id="389" r:id="rId61"/>
    <p:sldId id="390" r:id="rId62"/>
    <p:sldId id="391" r:id="rId63"/>
    <p:sldId id="393" r:id="rId64"/>
    <p:sldId id="395" r:id="rId65"/>
    <p:sldId id="398" r:id="rId66"/>
    <p:sldId id="411" r:id="rId67"/>
    <p:sldId id="40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34" autoAdjust="0"/>
  </p:normalViewPr>
  <p:slideViewPr>
    <p:cSldViewPr>
      <p:cViewPr varScale="1">
        <p:scale>
          <a:sx n="149" d="100"/>
          <a:sy n="149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Relationship Id="rId2" Type="http://schemas.openxmlformats.org/officeDocument/2006/relationships/image" Target="../media/image82.wmf"/><Relationship Id="rId3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image" Target="../media/image86.wmf"/><Relationship Id="rId3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image" Target="../media/image86.wmf"/><Relationship Id="rId3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9AA06-2BE4-C04E-A967-135F3140B360}" type="datetimeFigureOut">
              <a:rPr lang="en-US" smtClean="0"/>
              <a:pPr/>
              <a:t>9/1/15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6F528-8FC4-5849-954F-2D13142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69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D1E6-2A5A-4CBE-B74B-E103D8F012F1}" type="datetimeFigureOut">
              <a:rPr lang="en-US" smtClean="0"/>
              <a:pPr/>
              <a:t>9/1/15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49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742950" lvl="1" indent="-285750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2" tIns="45716" rIns="91432" bIns="4571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3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 lIns="91432" tIns="45716" rIns="91432" bIns="4571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35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55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08E3-3266-4E70-BF16-B1089255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3035-467A-4518-B144-D34F8DDA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4A27-A1BB-42A7-8403-C0B5A8DC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44C6-88BC-4A84-8164-D7411F31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770C-A9B5-4062-AAEB-50474F93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321-3F1D-4B98-B6F4-AEF0523A9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2FD-9DDB-41D8-AA45-39D65761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41B4-436D-4C57-9677-9C3CA58C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77A7-7A63-482C-8D9A-9D5CD98C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97BA-47DB-4801-ADC9-5ADB8884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F32-B6B7-4603-8022-84DC8FB50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4.xml"/><Relationship Id="rId15" Type="http://schemas.openxmlformats.org/officeDocument/2006/relationships/theme" Target="../theme/theme10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92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3672-493E-4446-A66E-6DF1E010E3D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slideLayout" Target="../slideLayouts/slideLayout44.xml"/><Relationship Id="rId9" Type="http://schemas.openxmlformats.org/officeDocument/2006/relationships/notesSlide" Target="../notesSlides/notesSlide18.xml"/><Relationship Id="rId10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44.xml"/><Relationship Id="rId5" Type="http://schemas.openxmlformats.org/officeDocument/2006/relationships/notesSlide" Target="../notesSlides/notesSlide19.xml"/><Relationship Id="rId6" Type="http://schemas.openxmlformats.org/officeDocument/2006/relationships/oleObject" Target="../embeddings/oleObject6.bin"/><Relationship Id="rId7" Type="http://schemas.openxmlformats.org/officeDocument/2006/relationships/image" Target="../media/image28.png"/><Relationship Id="rId8" Type="http://schemas.openxmlformats.org/officeDocument/2006/relationships/oleObject" Target="../embeddings/oleObject7.bin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vmlDrawing" Target="../drawings/vmlDrawing4.vml"/><Relationship Id="rId2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tags" Target="../tags/tag13.xml"/><Relationship Id="rId6" Type="http://schemas.openxmlformats.org/officeDocument/2006/relationships/tags" Target="../tags/tag14.xml"/><Relationship Id="rId7" Type="http://schemas.openxmlformats.org/officeDocument/2006/relationships/slideLayout" Target="../slideLayouts/slideLayout44.xml"/><Relationship Id="rId8" Type="http://schemas.openxmlformats.org/officeDocument/2006/relationships/notesSlide" Target="../notesSlides/notesSlide20.xml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vmlDrawing" Target="../drawings/vmlDrawing6.v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6" Type="http://schemas.openxmlformats.org/officeDocument/2006/relationships/slideLayout" Target="../slideLayouts/slideLayout44.xml"/><Relationship Id="rId7" Type="http://schemas.openxmlformats.org/officeDocument/2006/relationships/notesSlide" Target="../notesSlides/notesSlide21.xml"/><Relationship Id="rId8" Type="http://schemas.openxmlformats.org/officeDocument/2006/relationships/oleObject" Target="../embeddings/oleObject9.bin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3.wmf"/><Relationship Id="rId10" Type="http://schemas.openxmlformats.org/officeDocument/2006/relationships/image" Target="../media/image4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vmlDrawing" Target="../drawings/vmlDrawing8.v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24.xml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openxmlformats.org/officeDocument/2006/relationships/vmlDrawing" Target="../drawings/vmlDrawing9.v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slideLayout" Target="../slideLayouts/slideLayout44.xml"/><Relationship Id="rId7" Type="http://schemas.openxmlformats.org/officeDocument/2006/relationships/notesSlide" Target="../notesSlides/notesSlide25.xml"/><Relationship Id="rId8" Type="http://schemas.openxmlformats.org/officeDocument/2006/relationships/oleObject" Target="../embeddings/oleObject14.bin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54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55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vmlDrawing" Target="../drawings/vmlDrawing10.v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tags" Target="../tags/tag31.xml"/><Relationship Id="rId7" Type="http://schemas.openxmlformats.org/officeDocument/2006/relationships/slideLayout" Target="../slideLayouts/slideLayout55.xml"/><Relationship Id="rId8" Type="http://schemas.openxmlformats.org/officeDocument/2006/relationships/notesSlide" Target="../notesSlides/notesSlide26.xml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79.png"/><Relationship Id="rId1" Type="http://schemas.microsoft.com/office/2007/relationships/media" Target="file://localhost/Users/parikh/Documents/work/non_research/Teaching/F15ECE5554ECE4984/lectures/seam_carving.mp4" TargetMode="External"/><Relationship Id="rId2" Type="http://schemas.openxmlformats.org/officeDocument/2006/relationships/video" Target="file://localhost/Users/parikh/Documents/work/non_research/Teaching/F15ECE5554ECE4984/lectures/seam_carving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80.wmf"/><Relationship Id="rId9" Type="http://schemas.openxmlformats.org/officeDocument/2006/relationships/image" Target="../media/image27.png"/><Relationship Id="rId1" Type="http://schemas.openxmlformats.org/officeDocument/2006/relationships/vmlDrawing" Target="../drawings/vmlDrawing11.vml"/><Relationship Id="rId2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80.wmf"/><Relationship Id="rId13" Type="http://schemas.openxmlformats.org/officeDocument/2006/relationships/image" Target="../media/image27.png"/><Relationship Id="rId1" Type="http://schemas.openxmlformats.org/officeDocument/2006/relationships/vmlDrawing" Target="../drawings/vmlDrawing12.vml"/><Relationship Id="rId2" Type="http://schemas.openxmlformats.org/officeDocument/2006/relationships/tags" Target="../tags/tag33.xml"/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9.bin"/><Relationship Id="rId8" Type="http://schemas.openxmlformats.org/officeDocument/2006/relationships/image" Target="../media/image81.w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8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8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84.wmf"/><Relationship Id="rId6" Type="http://schemas.openxmlformats.org/officeDocument/2006/relationships/image" Target="../media/image85.png"/><Relationship Id="rId7" Type="http://schemas.openxmlformats.org/officeDocument/2006/relationships/image" Target="../media/image4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83.wmf"/><Relationship Id="rId6" Type="http://schemas.openxmlformats.org/officeDocument/2006/relationships/image" Target="../media/image4.png"/><Relationship Id="rId7" Type="http://schemas.openxmlformats.org/officeDocument/2006/relationships/image" Target="../media/image85.png"/><Relationship Id="rId8" Type="http://schemas.openxmlformats.org/officeDocument/2006/relationships/oleObject" Target="../embeddings/oleObject25.bin"/><Relationship Id="rId9" Type="http://schemas.openxmlformats.org/officeDocument/2006/relationships/image" Target="../media/image86.wmf"/><Relationship Id="rId10" Type="http://schemas.openxmlformats.org/officeDocument/2006/relationships/oleObject" Target="../embeddings/oleObject26.bin"/><Relationship Id="rId11" Type="http://schemas.openxmlformats.org/officeDocument/2006/relationships/image" Target="../media/image84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83.wmf"/><Relationship Id="rId6" Type="http://schemas.openxmlformats.org/officeDocument/2006/relationships/image" Target="../media/image4.png"/><Relationship Id="rId7" Type="http://schemas.openxmlformats.org/officeDocument/2006/relationships/image" Target="../media/image85.png"/><Relationship Id="rId8" Type="http://schemas.openxmlformats.org/officeDocument/2006/relationships/oleObject" Target="../embeddings/oleObject28.bin"/><Relationship Id="rId9" Type="http://schemas.openxmlformats.org/officeDocument/2006/relationships/image" Target="../media/image86.wmf"/><Relationship Id="rId10" Type="http://schemas.openxmlformats.org/officeDocument/2006/relationships/oleObject" Target="../embeddings/oleObject29.bin"/><Relationship Id="rId11" Type="http://schemas.openxmlformats.org/officeDocument/2006/relationships/image" Target="../media/image84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20" Type="http://schemas.openxmlformats.org/officeDocument/2006/relationships/image" Target="../media/image106.png"/><Relationship Id="rId21" Type="http://schemas.openxmlformats.org/officeDocument/2006/relationships/image" Target="../media/image107.png"/><Relationship Id="rId22" Type="http://schemas.openxmlformats.org/officeDocument/2006/relationships/image" Target="../media/image108.png"/><Relationship Id="rId23" Type="http://schemas.openxmlformats.org/officeDocument/2006/relationships/image" Target="../media/image109.png"/><Relationship Id="rId24" Type="http://schemas.openxmlformats.org/officeDocument/2006/relationships/image" Target="../media/image110.png"/><Relationship Id="rId25" Type="http://schemas.openxmlformats.org/officeDocument/2006/relationships/image" Target="../media/image111.png"/><Relationship Id="rId26" Type="http://schemas.openxmlformats.org/officeDocument/2006/relationships/image" Target="../media/image112.png"/><Relationship Id="rId27" Type="http://schemas.openxmlformats.org/officeDocument/2006/relationships/image" Target="../media/image113.png"/><Relationship Id="rId28" Type="http://schemas.openxmlformats.org/officeDocument/2006/relationships/image" Target="../media/image114.png"/><Relationship Id="rId29" Type="http://schemas.openxmlformats.org/officeDocument/2006/relationships/image" Target="../media/image115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5" Type="http://schemas.openxmlformats.org/officeDocument/2006/relationships/image" Target="../media/image101.png"/><Relationship Id="rId16" Type="http://schemas.openxmlformats.org/officeDocument/2006/relationships/image" Target="../media/image102.png"/><Relationship Id="rId17" Type="http://schemas.openxmlformats.org/officeDocument/2006/relationships/image" Target="../media/image103.png"/><Relationship Id="rId18" Type="http://schemas.openxmlformats.org/officeDocument/2006/relationships/image" Target="../media/image104.png"/><Relationship Id="rId19" Type="http://schemas.openxmlformats.org/officeDocument/2006/relationships/image" Target="../media/image105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en-US" dirty="0" smtClean="0"/>
              <a:t>Image gradients and edges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 smtClean="0"/>
              <a:t>Tuesday, September 1</a:t>
            </a:r>
            <a:r>
              <a:rPr lang="en-US" baseline="30000" dirty="0" smtClean="0"/>
              <a:t>st</a:t>
            </a:r>
            <a:r>
              <a:rPr lang="en-US" dirty="0" smtClean="0"/>
              <a:t> 2015</a:t>
            </a:r>
          </a:p>
          <a:p>
            <a:r>
              <a:rPr lang="en-US" dirty="0" smtClean="0"/>
              <a:t>Devi Parikh</a:t>
            </a:r>
          </a:p>
          <a:p>
            <a:r>
              <a:rPr lang="en-US" dirty="0" smtClean="0"/>
              <a:t>Virginia Tech</a:t>
            </a:r>
            <a:endParaRPr lang="en-US" dirty="0"/>
          </a:p>
        </p:txBody>
      </p:sp>
      <p:pic>
        <p:nvPicPr>
          <p:cNvPr id="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6201"/>
            <a:ext cx="2039216" cy="20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4196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4196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Disclaimer: Many slides have been borrowed from Kristen </a:t>
            </a:r>
            <a:r>
              <a:rPr lang="en-US" sz="1200" b="0" dirty="0" err="1" smtClean="0"/>
              <a:t>Grauman</a:t>
            </a:r>
            <a:r>
              <a:rPr lang="en-US" sz="1200" b="0" dirty="0" smtClean="0"/>
              <a:t>, who may have borrowed some of them from others. Any time a slide did not already have a credit on it, I have credited it to Kristen. So there is a chance some of these credits are inaccurate.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Recall: 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/>
              <a:t>Extract information (texture, edges, etc)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k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Recall: 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Extract information (texture, edges, etc)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k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4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/>
          <a:srcRect l="48772" t="2193" r="5710" b="50317"/>
          <a:stretch>
            <a:fillRect/>
          </a:stretch>
        </p:blipFill>
        <p:spPr bwMode="auto">
          <a:xfrm>
            <a:off x="9318625" y="1384300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fspecial(‘sobel’);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outim = imfilter(double(im),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imagesc(outim);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colormap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066800" y="2819400"/>
            <a:ext cx="685800" cy="990600"/>
            <a:chOff x="1066800" y="2819400"/>
            <a:chExt cx="685800" cy="990600"/>
          </a:xfrm>
        </p:grpSpPr>
        <p:sp>
          <p:nvSpPr>
            <p:cNvPr id="528396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4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4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2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3581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3802856" y="2818607"/>
            <a:ext cx="1074738" cy="686593"/>
            <a:chOff x="3802856" y="2818607"/>
            <a:chExt cx="1074738" cy="686593"/>
          </a:xfrm>
        </p:grpSpPr>
        <p:grpSp>
          <p:nvGrpSpPr>
            <p:cNvPr id="38" name="Group 37"/>
            <p:cNvGrpSpPr/>
            <p:nvPr/>
          </p:nvGrpSpPr>
          <p:grpSpPr>
            <a:xfrm>
              <a:off x="3802856" y="2818607"/>
              <a:ext cx="1074738" cy="686593"/>
              <a:chOff x="3802856" y="2818607"/>
              <a:chExt cx="1074738" cy="686593"/>
            </a:xfrm>
          </p:grpSpPr>
          <p:sp>
            <p:nvSpPr>
              <p:cNvPr id="528402" name="Rectangle 18"/>
              <p:cNvSpPr>
                <a:spLocks noChangeArrowheads="1"/>
              </p:cNvSpPr>
              <p:nvPr/>
            </p:nvSpPr>
            <p:spPr bwMode="auto">
              <a:xfrm rot="5400000">
                <a:off x="4187825" y="2433638"/>
                <a:ext cx="304800" cy="1074738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1200">
                  <a:solidFill>
                    <a:srgbClr val="000000"/>
                  </a:solidFill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2664" name="Line 19"/>
              <p:cNvSpPr>
                <a:spLocks noChangeShapeType="1"/>
              </p:cNvSpPr>
              <p:nvPr/>
            </p:nvSpPr>
            <p:spPr bwMode="auto">
              <a:xfrm rot="5400000">
                <a:off x="4076700" y="32385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4305301" y="2933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591300" y="2819400"/>
            <a:ext cx="485775" cy="509588"/>
            <a:chOff x="4152" y="1776"/>
            <a:chExt cx="306" cy="321"/>
          </a:xfrm>
        </p:grpSpPr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0" name="Freeform 25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pic>
          <p:nvPicPr>
            <p:cNvPr id="112661" name="Picture 2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5" name="Rectangle 28"/>
          <p:cNvSpPr>
            <a:spLocks noChangeArrowheads="1"/>
          </p:cNvSpPr>
          <p:nvPr/>
        </p:nvSpPr>
        <p:spPr bwMode="auto">
          <a:xfrm>
            <a:off x="685800" y="41148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gradient direction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(orientation of edge normal) is given by: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edge strength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is given by the gradient magnitude</a:t>
            </a:r>
          </a:p>
        </p:txBody>
      </p:sp>
      <p:pic>
        <p:nvPicPr>
          <p:cNvPr id="112656" name="Picture 2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4538" y="4583113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3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5715000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477000" y="5638800"/>
            <a:ext cx="2286000" cy="1019601"/>
            <a:chOff x="6477000" y="5638800"/>
            <a:chExt cx="2286000" cy="101960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50763" t="49619"/>
            <a:stretch>
              <a:fillRect/>
            </a:stretch>
          </p:blipFill>
          <p:spPr bwMode="auto">
            <a:xfrm>
              <a:off x="7643435" y="5638800"/>
              <a:ext cx="1119565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49619" r="51650"/>
            <a:stretch>
              <a:fillRect/>
            </a:stretch>
          </p:blipFill>
          <p:spPr bwMode="auto">
            <a:xfrm>
              <a:off x="6477000" y="5638800"/>
              <a:ext cx="1099409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uiExpand="1" build="p"/>
      <p:bldP spid="11265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PS0 was due last </a:t>
            </a:r>
            <a:r>
              <a:rPr lang="en-US" dirty="0" smtClean="0"/>
              <a:t>night</a:t>
            </a:r>
          </a:p>
          <a:p>
            <a:pPr lvl="1"/>
            <a:r>
              <a:rPr lang="en-US" dirty="0" smtClean="0"/>
              <a:t>5 late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PS1 </a:t>
            </a:r>
            <a:r>
              <a:rPr lang="en-US" dirty="0" smtClean="0"/>
              <a:t>is out</a:t>
            </a:r>
            <a:endParaRPr lang="en-US" dirty="0" smtClean="0"/>
          </a:p>
          <a:p>
            <a:pPr lvl="1"/>
            <a:r>
              <a:rPr lang="en-US" dirty="0" smtClean="0"/>
              <a:t>Due September 16</a:t>
            </a:r>
            <a:r>
              <a:rPr lang="en-US" baseline="30000" dirty="0" smtClean="0"/>
              <a:t>th</a:t>
            </a:r>
            <a:r>
              <a:rPr lang="en-US" dirty="0" smtClean="0"/>
              <a:t> (Wednesday) 11:55 pm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9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80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352" y="0"/>
            <a:ext cx="8763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Derivative theorem of convolution</a:t>
            </a:r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5324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9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pic>
        <p:nvPicPr>
          <p:cNvPr id="12" name="Picture 11" descr="panda_more_smooth_edges_sigma2.jpg"/>
          <p:cNvPicPr>
            <a:picLocks noChangeAspect="1"/>
          </p:cNvPicPr>
          <p:nvPr/>
        </p:nvPicPr>
        <p:blipFill>
          <a:blip r:embed="rId3" cstate="print"/>
          <a:srcRect l="24356" t="13451" r="21236" b="22734"/>
          <a:stretch>
            <a:fillRect/>
          </a:stretch>
        </p:blipFill>
        <p:spPr bwMode="auto">
          <a:xfrm>
            <a:off x="6211888" y="1566863"/>
            <a:ext cx="29146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anda_less_smooth_edges_sigma1.jpg"/>
          <p:cNvPicPr>
            <a:picLocks noChangeAspect="1"/>
          </p:cNvPicPr>
          <p:nvPr/>
        </p:nvPicPr>
        <p:blipFill>
          <a:blip r:embed="rId4" cstate="print"/>
          <a:srcRect l="23827" t="13451" r="21109" b="21819"/>
          <a:stretch>
            <a:fillRect/>
          </a:stretch>
        </p:blipFill>
        <p:spPr bwMode="auto">
          <a:xfrm>
            <a:off x="3076575" y="1530350"/>
            <a:ext cx="29829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13" descr="blurred_sigma1.jpg"/>
          <p:cNvPicPr>
            <a:picLocks noChangeAspect="1"/>
          </p:cNvPicPr>
          <p:nvPr/>
        </p:nvPicPr>
        <p:blipFill>
          <a:blip r:embed="rId5" cstate="print"/>
          <a:srcRect l="12660" t="6389" r="12981" b="12152"/>
          <a:stretch>
            <a:fillRect/>
          </a:stretch>
        </p:blipFill>
        <p:spPr bwMode="auto">
          <a:xfrm>
            <a:off x="-65088" y="1530350"/>
            <a:ext cx="3057526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</a:t>
            </a:r>
            <a:r>
              <a:rPr lang="en-US" sz="2800" dirty="0" smtClean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Filters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dirty="0"/>
              <a:t>Grouping &amp; fitting</a:t>
            </a:r>
          </a:p>
          <a:p>
            <a:pPr eaLnBrk="1" hangingPunct="1"/>
            <a:r>
              <a:rPr lang="en-US" sz="2800" dirty="0"/>
              <a:t>Multiple views and motion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</a:t>
            </a:r>
            <a:r>
              <a:rPr lang="en-US" sz="2800" dirty="0" smtClean="0"/>
              <a:t>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Slide credit: Kristen </a:t>
            </a:r>
            <a:r>
              <a:rPr lang="en-US" b="0" dirty="0" err="1" smtClean="0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92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50292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17DEA-E711-4B25-8C09-03B00F638B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pic>
        <p:nvPicPr>
          <p:cNvPr id="7" name="seam_carving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99592" y="3897052"/>
            <a:ext cx="7812868" cy="1044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7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657600"/>
            <a:ext cx="7956884" cy="3007122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3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4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5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How many possible seams are there?</a:t>
            </a:r>
          </a:p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2340985"/>
            <a:ext cx="4214428" cy="4163816"/>
            <a:chOff x="2362200" y="2340985"/>
            <a:chExt cx="4214428" cy="4163816"/>
          </a:xfrm>
        </p:grpSpPr>
        <p:grpSp>
          <p:nvGrpSpPr>
            <p:cNvPr id="4" name="Group 8"/>
            <p:cNvGrpSpPr/>
            <p:nvPr/>
          </p:nvGrpSpPr>
          <p:grpSpPr>
            <a:xfrm>
              <a:off x="3384612" y="2340985"/>
              <a:ext cx="2052228" cy="2304256"/>
              <a:chOff x="1223628" y="1052736"/>
              <a:chExt cx="2052228" cy="230425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223628" y="1052736"/>
                <a:ext cx="2052228" cy="22322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367644" y="1196752"/>
              <a:ext cx="1728192" cy="2160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587" name="Equation" r:id="rId4" imgW="406080" imgH="507960" progId="Equation.3">
                      <p:embed/>
                    </p:oleObj>
                  </mc:Choice>
                  <mc:Fallback>
                    <p:oleObj name="Equation" r:id="rId4" imgW="406080" imgH="50796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7644" y="1196752"/>
                            <a:ext cx="1728192" cy="21602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4695309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2200" y="6135469"/>
              <a:ext cx="4214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 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08140" y="3857109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205081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631249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Devi Parikh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1524000" y="1397000"/>
          <a:ext cx="6096006" cy="37084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228600" y="53340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I tell you the minimum cost over all seams starting at row 1 and ending at this point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28600" y="572666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every pixel in this row: </a:t>
            </a:r>
            <a:r>
              <a:rPr lang="en-US" dirty="0" err="1" smtClean="0"/>
              <a:t>M(i,j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610766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minimum cost over all seams starting at row 1 and ending here?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 bwMode="auto">
          <a:xfrm>
            <a:off x="1524000" y="2514600"/>
            <a:ext cx="6096000" cy="381000"/>
          </a:xfrm>
          <a:prstGeom prst="rect">
            <a:avLst/>
          </a:prstGeom>
          <a:solidFill>
            <a:schemeClr val="accent1">
              <a:alpha val="67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272591" y="2514600"/>
            <a:ext cx="417093" cy="38100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3707064" y="2895600"/>
            <a:ext cx="417093" cy="38100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 animBg="1"/>
      <p:bldP spid="74" grpId="1" animBg="1"/>
      <p:bldP spid="70" grpId="0" animBg="1"/>
      <p:bldP spid="70" grpId="1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</a:t>
            </a:r>
            <a:r>
              <a:rPr lang="en-US" sz="2800" dirty="0" smtClean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Gradients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Edges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dirty="0"/>
              <a:t>Grouping &amp; fitting</a:t>
            </a:r>
          </a:p>
          <a:p>
            <a:pPr eaLnBrk="1" hangingPunct="1"/>
            <a:r>
              <a:rPr lang="en-US" sz="2800" dirty="0"/>
              <a:t>Multiple views and motion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</a:t>
            </a:r>
            <a:r>
              <a:rPr lang="en-US" sz="2800" dirty="0" smtClean="0"/>
              <a:t>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Slide credit: Kristen </a:t>
            </a:r>
            <a:r>
              <a:rPr lang="en-US" b="0" dirty="0" err="1" smtClean="0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8144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5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551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2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083296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523456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3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575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6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7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8033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1193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8393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1913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86D6-2530-4174-9DA5-A7F60A50D9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0" y="6457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Eunho</a:t>
            </a:r>
            <a:r>
              <a:rPr lang="en-US" sz="2000" b="1" dirty="0">
                <a:solidFill>
                  <a:prstClr val="black"/>
                </a:solidFill>
              </a:rPr>
              <a:t> Yang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Example results from students at UT Austin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5410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 smtClean="0">
                <a:solidFill>
                  <a:prstClr val="black"/>
                </a:solidFill>
              </a:rPr>
              <a:t>Suyog</a:t>
            </a:r>
            <a:r>
              <a:rPr lang="en-US" sz="2000" b="1" dirty="0" smtClean="0">
                <a:solidFill>
                  <a:prstClr val="black"/>
                </a:solidFill>
              </a:rPr>
              <a:t> Jain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594360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smtClean="0">
                <a:solidFill>
                  <a:prstClr val="black"/>
                </a:solidFill>
              </a:rPr>
              <a:t>Martin Becker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579120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smtClean="0">
                <a:solidFill>
                  <a:prstClr val="black"/>
                </a:solidFill>
              </a:rPr>
              <a:t>Martin Becker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Various models for 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Devi Parikh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6172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Jay </a:t>
            </a:r>
            <a:r>
              <a:rPr lang="en-US" sz="2000" b="1" dirty="0" err="1">
                <a:solidFill>
                  <a:prstClr val="black"/>
                </a:solidFill>
              </a:rPr>
              <a:t>Hennig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9560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Donghyuk</a:t>
            </a:r>
            <a:r>
              <a:rPr lang="en-US" sz="2000" b="1" dirty="0">
                <a:solidFill>
                  <a:prstClr val="black"/>
                </a:solidFill>
              </a:rPr>
              <a:t> Shin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5334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 smtClean="0">
                <a:solidFill>
                  <a:prstClr val="black"/>
                </a:solidFill>
              </a:rPr>
              <a:t>Eunho</a:t>
            </a:r>
            <a:r>
              <a:rPr lang="en-US" sz="2000" b="1" dirty="0" smtClean="0">
                <a:solidFill>
                  <a:prstClr val="black"/>
                </a:solidFill>
              </a:rPr>
              <a:t> Yang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3455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2200" b="1" dirty="0" err="1" smtClean="0">
                <a:solidFill>
                  <a:prstClr val="black"/>
                </a:solidFill>
                <a:latin typeface="Arial" charset="0"/>
              </a:rPr>
              <a:t>Donghyuk</a:t>
            </a: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 Shin</a:t>
            </a:r>
            <a:endParaRPr lang="en-US" sz="22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5867400"/>
            <a:ext cx="3455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2200" b="1" dirty="0" err="1" smtClean="0">
                <a:solidFill>
                  <a:prstClr val="black"/>
                </a:solidFill>
                <a:latin typeface="Arial" charset="0"/>
              </a:rPr>
              <a:t>Suyog</a:t>
            </a: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 Jain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</a:t>
            </a:r>
            <a:r>
              <a:rPr lang="en-US" sz="2800" dirty="0" smtClean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Gradients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Edges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800" dirty="0"/>
              <a:t>Grouping &amp; fitting</a:t>
            </a:r>
          </a:p>
          <a:p>
            <a:pPr eaLnBrk="1" hangingPunct="1"/>
            <a:r>
              <a:rPr lang="en-US" sz="2800" dirty="0"/>
              <a:t>Multiple views and motion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</a:t>
            </a:r>
            <a:r>
              <a:rPr lang="en-US" sz="2800" dirty="0" smtClean="0"/>
              <a:t>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Slide credit: Kristen </a:t>
            </a:r>
            <a:r>
              <a:rPr lang="en-US" b="0" dirty="0" err="1" smtClean="0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366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 marL="514350" indent="-514350"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514350" indent="-514350">
              <a:buFont typeface="Arial" pitchFamily="34" charset="0"/>
              <a:buNone/>
              <a:defRPr/>
            </a:pP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How do you sharpen an image?</a:t>
            </a:r>
          </a:p>
          <a:p>
            <a:pPr>
              <a:buFontTx/>
              <a:buNone/>
              <a:defRPr/>
            </a:pP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Median filter </a:t>
            </a:r>
            <a:r>
              <a:rPr lang="en-US" sz="2800" dirty="0" err="1" smtClean="0"/>
              <a:t>f</a:t>
            </a:r>
            <a:r>
              <a:rPr lang="en-US" sz="2800" dirty="0" smtClean="0"/>
              <a:t>: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f(a+b</a:t>
            </a:r>
            <a:r>
              <a:rPr lang="en-US" sz="2800" dirty="0" smtClean="0"/>
              <a:t>) = </a:t>
            </a:r>
            <a:r>
              <a:rPr lang="en-US" sz="2800" dirty="0" err="1" smtClean="0"/>
              <a:t>f(a)+f(b</a:t>
            </a:r>
            <a:r>
              <a:rPr lang="en-US" sz="2800" dirty="0" smtClean="0"/>
              <a:t>)?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Example: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a = [10 20 30 40 50]</a:t>
            </a:r>
          </a:p>
          <a:p>
            <a:pPr>
              <a:buFontTx/>
              <a:buNone/>
              <a:defRPr/>
            </a:pPr>
            <a:r>
              <a:rPr lang="en-US" sz="2800" dirty="0" err="1" smtClean="0"/>
              <a:t>b</a:t>
            </a:r>
            <a:r>
              <a:rPr lang="en-US" sz="2800" dirty="0" smtClean="0"/>
              <a:t> = [55 20 30 40 50]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</a:t>
            </a:r>
            <a:r>
              <a:rPr lang="en-US" sz="2800" dirty="0" smtClean="0"/>
              <a:t> linear?</a:t>
            </a: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6407</TotalTime>
  <Words>1896</Words>
  <Application>Microsoft Macintosh PowerPoint</Application>
  <PresentationFormat>On-screen Show (4:3)</PresentationFormat>
  <Paragraphs>459</Paragraphs>
  <Slides>56</Slides>
  <Notes>54</Notes>
  <HiddenSlides>1</HiddenSlides>
  <MMClips>1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5_Default Design</vt:lpstr>
      <vt:lpstr>6_Default Design</vt:lpstr>
      <vt:lpstr>9_Default Design</vt:lpstr>
      <vt:lpstr>10_Default Design</vt:lpstr>
      <vt:lpstr>Office 佈景主題</vt:lpstr>
      <vt:lpstr>6_Office Theme</vt:lpstr>
      <vt:lpstr>Bitmap Image</vt:lpstr>
      <vt:lpstr>Equation</vt:lpstr>
      <vt:lpstr>Photo Editor Photo</vt:lpstr>
      <vt:lpstr>Image gradients and edges</vt:lpstr>
      <vt:lpstr>Announcements</vt:lpstr>
      <vt:lpstr>Topics overview</vt:lpstr>
      <vt:lpstr>Topics overview</vt:lpstr>
      <vt:lpstr>Last time</vt:lpstr>
      <vt:lpstr>PowerPoint Presentation</vt:lpstr>
      <vt:lpstr>PowerPoint Presentation</vt:lpstr>
      <vt:lpstr>Review</vt:lpstr>
      <vt:lpstr>Review</vt:lpstr>
      <vt:lpstr>Recall: image filtering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Derivative theorem of convolution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Topics overview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>Kristen Grauman</dc:creator>
  <cp:lastModifiedBy>Devi Parikh</cp:lastModifiedBy>
  <cp:revision>74</cp:revision>
  <dcterms:created xsi:type="dcterms:W3CDTF">2013-10-08T22:01:13Z</dcterms:created>
  <dcterms:modified xsi:type="dcterms:W3CDTF">2015-09-01T17:39:49Z</dcterms:modified>
</cp:coreProperties>
</file>