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3.xml" ContentType="application/vnd.openxmlformats-officedocument.presentationml.notesSlide+xml"/>
  <Override PartName="/ppt/embeddings/oleObject1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2.xml" ContentType="application/vnd.openxmlformats-officedocument.presentationml.notesSlide+xml"/>
  <Override PartName="/ppt/tags/tag49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50.xml" ContentType="application/vnd.openxmlformats-officedocument.presentationml.tags+xml"/>
  <Override PartName="/ppt/notesSlides/notesSlide58.xml" ContentType="application/vnd.openxmlformats-officedocument.presentationml.notesSlide+xml"/>
  <Override PartName="/ppt/tags/tag51.xml" ContentType="application/vnd.openxmlformats-officedocument.presentationml.tags+xml"/>
  <Override PartName="/ppt/notesSlides/notesSlide59.xml" ContentType="application/vnd.openxmlformats-officedocument.presentationml.notesSlide+xml"/>
  <Override PartName="/ppt/tags/tag52.xml" ContentType="application/vnd.openxmlformats-officedocument.presentationml.tags+xml"/>
  <Override PartName="/ppt/notesSlides/notesSlide60.xml" ContentType="application/vnd.openxmlformats-officedocument.presentationml.notesSlide+xml"/>
  <Override PartName="/ppt/tags/tag53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embeddings/oleObject2.bin" ContentType="application/vnd.openxmlformats-officedocument.oleObject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7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956" r:id="rId3"/>
    <p:sldMasterId id="2147483993" r:id="rId4"/>
    <p:sldMasterId id="2147484191" r:id="rId5"/>
    <p:sldMasterId id="2147484451" r:id="rId6"/>
    <p:sldMasterId id="2147484565" r:id="rId7"/>
    <p:sldMasterId id="2147484591" r:id="rId8"/>
  </p:sldMasterIdLst>
  <p:notesMasterIdLst>
    <p:notesMasterId r:id="rId87"/>
  </p:notesMasterIdLst>
  <p:handoutMasterIdLst>
    <p:handoutMasterId r:id="rId88"/>
  </p:handoutMasterIdLst>
  <p:sldIdLst>
    <p:sldId id="257" r:id="rId9"/>
    <p:sldId id="811" r:id="rId10"/>
    <p:sldId id="809" r:id="rId11"/>
    <p:sldId id="810" r:id="rId12"/>
    <p:sldId id="812" r:id="rId13"/>
    <p:sldId id="813" r:id="rId14"/>
    <p:sldId id="772" r:id="rId15"/>
    <p:sldId id="783" r:id="rId16"/>
    <p:sldId id="784" r:id="rId17"/>
    <p:sldId id="621" r:id="rId18"/>
    <p:sldId id="785" r:id="rId19"/>
    <p:sldId id="786" r:id="rId20"/>
    <p:sldId id="801" r:id="rId21"/>
    <p:sldId id="788" r:id="rId22"/>
    <p:sldId id="781" r:id="rId23"/>
    <p:sldId id="815" r:id="rId24"/>
    <p:sldId id="624" r:id="rId25"/>
    <p:sldId id="652" r:id="rId26"/>
    <p:sldId id="519" r:id="rId27"/>
    <p:sldId id="651" r:id="rId28"/>
    <p:sldId id="625" r:id="rId29"/>
    <p:sldId id="626" r:id="rId30"/>
    <p:sldId id="627" r:id="rId31"/>
    <p:sldId id="628" r:id="rId32"/>
    <p:sldId id="629" r:id="rId33"/>
    <p:sldId id="803" r:id="rId34"/>
    <p:sldId id="630" r:id="rId35"/>
    <p:sldId id="804" r:id="rId36"/>
    <p:sldId id="631" r:id="rId37"/>
    <p:sldId id="805" r:id="rId38"/>
    <p:sldId id="632" r:id="rId39"/>
    <p:sldId id="806" r:id="rId40"/>
    <p:sldId id="633" r:id="rId41"/>
    <p:sldId id="807" r:id="rId42"/>
    <p:sldId id="634" r:id="rId43"/>
    <p:sldId id="639" r:id="rId44"/>
    <p:sldId id="640" r:id="rId45"/>
    <p:sldId id="641" r:id="rId46"/>
    <p:sldId id="649" r:id="rId47"/>
    <p:sldId id="596" r:id="rId48"/>
    <p:sldId id="597" r:id="rId49"/>
    <p:sldId id="598" r:id="rId50"/>
    <p:sldId id="642" r:id="rId51"/>
    <p:sldId id="534" r:id="rId52"/>
    <p:sldId id="536" r:id="rId53"/>
    <p:sldId id="658" r:id="rId54"/>
    <p:sldId id="659" r:id="rId55"/>
    <p:sldId id="687" r:id="rId56"/>
    <p:sldId id="774" r:id="rId57"/>
    <p:sldId id="660" r:id="rId58"/>
    <p:sldId id="662" r:id="rId59"/>
    <p:sldId id="661" r:id="rId60"/>
    <p:sldId id="688" r:id="rId61"/>
    <p:sldId id="689" r:id="rId62"/>
    <p:sldId id="690" r:id="rId63"/>
    <p:sldId id="691" r:id="rId64"/>
    <p:sldId id="692" r:id="rId65"/>
    <p:sldId id="693" r:id="rId66"/>
    <p:sldId id="694" r:id="rId67"/>
    <p:sldId id="695" r:id="rId68"/>
    <p:sldId id="696" r:id="rId69"/>
    <p:sldId id="697" r:id="rId70"/>
    <p:sldId id="698" r:id="rId71"/>
    <p:sldId id="699" r:id="rId72"/>
    <p:sldId id="700" r:id="rId73"/>
    <p:sldId id="701" r:id="rId74"/>
    <p:sldId id="702" r:id="rId75"/>
    <p:sldId id="703" r:id="rId76"/>
    <p:sldId id="704" r:id="rId77"/>
    <p:sldId id="705" r:id="rId78"/>
    <p:sldId id="794" r:id="rId79"/>
    <p:sldId id="793" r:id="rId80"/>
    <p:sldId id="795" r:id="rId81"/>
    <p:sldId id="796" r:id="rId82"/>
    <p:sldId id="775" r:id="rId83"/>
    <p:sldId id="768" r:id="rId84"/>
    <p:sldId id="814" r:id="rId85"/>
    <p:sldId id="802" r:id="rId8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2" autoAdjust="0"/>
    <p:restoredTop sz="63051" autoAdjust="0"/>
  </p:normalViewPr>
  <p:slideViewPr>
    <p:cSldViewPr>
      <p:cViewPr varScale="1">
        <p:scale>
          <a:sx n="55" d="100"/>
          <a:sy n="55" d="100"/>
        </p:scale>
        <p:origin x="-19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88" Type="http://schemas.openxmlformats.org/officeDocument/2006/relationships/handoutMaster" Target="handoutMasters/handoutMaster1.xml"/><Relationship Id="rId89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94002F-FDE3-4938-A993-4DB8C0950F09}" type="datetimeFigureOut">
              <a:rPr lang="en-US" smtClean="0"/>
              <a:pPr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60F0E-5F40-446A-ACB1-64DA68C26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5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0E52F1F6-DC5D-4F1C-B5F7-1014541A2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4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D1960-97FC-4838-95E2-3E39159E71B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669F-90B7-4383-9A34-06168FD61A3D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C131-A990-475A-B85A-87606F893E92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B833-E712-4CFA-B8E9-7329428D23C9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73CA-FE3C-4014-AB98-24395AED25D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6A6B-5E17-41EB-B9C7-16C1ED5FFCEF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387DA-4282-458B-B09B-527FDF1B9596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B2E3-98E1-492B-98AE-93849E9137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018D-B7B6-4E88-9386-B18F50D4F690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02B91BD-AE3D-45B2-8D19-778CAC761D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FE9BDF16-C3AA-431E-B382-CED24DFD049F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005ABCB-1F76-41F2-A6BA-944EBD40C1AD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8AB4EF1-DC94-4663-BFBA-097A847D4A6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2B00C-EF94-4644-A334-16361067ED5E}" type="slidenum">
              <a:rPr lang="en-US"/>
              <a:pPr/>
              <a:t>3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AE17901-43E1-4762-9E76-97D06ED6248A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ones, divide by 9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747F-6BDC-4B7E-8485-75457E9F09C4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F6080-A959-404A-88AD-B917C2FB6962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0ADFA-DA70-4C10-8F63-CF2AF1E80AAB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A117C65-0AC2-480D-A518-8911252410C8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2B00C-EF94-4644-A334-16361067ED5E}" type="slidenum">
              <a:rPr lang="en-US"/>
              <a:pPr/>
              <a:t>4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E5D0321-666E-420E-A160-F5E4AE792CD0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40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4136F2D-D980-4131-9081-078D0672D457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41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C2DB194-1773-4570-B664-E9B53E9D4079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42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9FEB0-3C55-4079-8724-8593F8217CBF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44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B024F52-5115-4E90-BC92-4DF6EA162768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45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46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</a:rPr>
              <a:t>, conv2 does convolution, filter2 does correlation.  </a:t>
            </a:r>
            <a:r>
              <a:rPr lang="en-US" dirty="0" err="1" smtClean="0">
                <a:latin typeface="Arial" pitchFamily="34" charset="0"/>
              </a:rPr>
              <a:t>Imfilter</a:t>
            </a:r>
            <a:r>
              <a:rPr lang="en-US" dirty="0" smtClean="0">
                <a:latin typeface="Arial" pitchFamily="34" charset="0"/>
              </a:rPr>
              <a:t> does either if specified, correlation by default (‘</a:t>
            </a:r>
            <a:r>
              <a:rPr lang="en-US" dirty="0" err="1" smtClean="0">
                <a:latin typeface="Arial" pitchFamily="34" charset="0"/>
              </a:rPr>
              <a:t>conv</a:t>
            </a:r>
            <a:r>
              <a:rPr lang="en-US" dirty="0" smtClean="0">
                <a:latin typeface="Arial" pitchFamily="34" charset="0"/>
              </a:rPr>
              <a:t>’, ‘</a:t>
            </a:r>
            <a:r>
              <a:rPr lang="en-US" dirty="0" err="1" smtClean="0">
                <a:latin typeface="Arial" pitchFamily="34" charset="0"/>
              </a:rPr>
              <a:t>corr</a:t>
            </a:r>
            <a:r>
              <a:rPr lang="en-US" dirty="0" smtClean="0">
                <a:latin typeface="Arial" pitchFamily="34" charset="0"/>
              </a:rPr>
              <a:t>’ option)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E27A1-F920-4875-884E-F1E0FAD80E70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2B00C-EF94-4644-A334-16361067ED5E}" type="slidenum">
              <a:rPr lang="en-US"/>
              <a:pPr/>
              <a:t>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97EC3-E87A-4587-8026-7EC76D897D88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C879-833C-4E31-9D34-3E4FF8128AD5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9EF6-1ACB-4DBC-BD66-79683FE9885E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53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C8B376-7100-4653-9D12-1B20E6A1AEC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6053CF-FD69-45E7-89E6-37DF635C258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BD32699-ADD3-4340-B510-B584D706B72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D584A98-F1CC-4AEC-8E86-DE505770764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EC64AD1-3AED-46BC-B687-1A6B36608B2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7F1F670-F64E-4E74-ABC2-F3E50DC1E20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2B00C-EF94-4644-A334-16361067ED5E}" type="slidenum">
              <a:rPr lang="en-US"/>
              <a:pPr/>
              <a:t>6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2FD08E2-6016-4314-B294-08902BBE153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60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61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0620-D645-416B-AE4A-44A029DCA7B4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63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B9115-D0E6-4727-96A2-085F3747F7E3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64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A50CBEE-DE44-4B0B-8B67-70429ED9C0B0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67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204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\</a:t>
            </a: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DD9B-4950-4E5A-940D-6CE923CD0D5E}" type="slidenum">
              <a:rPr lang="en-US" smtClean="0">
                <a:latin typeface="Arial" pitchFamily="34" charset="0"/>
              </a:rPr>
              <a:pPr/>
              <a:t>71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CBEA3-1841-422A-A5A0-C25C6D4B72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72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C0E27-AFC7-4419-A0E4-0563EA0FB99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74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2B00C-EF94-4644-A334-16361067ED5E}" type="slidenum">
              <a:rPr lang="en-US"/>
              <a:pPr/>
              <a:t>77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633E8-E8F7-4B89-870F-D448F351DF78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AE19-B518-4420-BCA5-E0DABD0E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BC4E-42D5-4DF3-8316-A228C683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BF0F-FB8F-4585-B49B-29F8AD21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84DB-4794-41DD-9465-DB22E7D2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EE2F-239D-4326-9CE2-89C2718C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A327-65CD-4704-98F5-93C194B5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99D-06E1-44A5-BABF-77D3264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3DB-3343-4605-AC72-01870E1A3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108-D1E4-49E0-952E-A079939D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6530-0FB0-459D-BE5D-C0F37C37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C6DF-7DB1-42A8-83C6-1EC754DA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310C-9AAB-449B-9A2F-6B96E58F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1D6-6591-49BA-9989-B915E5CC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2854-4676-4D7B-A0E1-F27A44D0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9EE0-7AC5-4C87-AE7D-63A88730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18D3-1C27-430E-B0AB-C4765890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1B1-C172-4F59-AFB4-7009F19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03D9-F674-4448-BEA1-6277CF17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EEB-094D-4492-81D5-06FCA262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A4B2-DD3D-4C17-A71D-269CE78A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60C5-9F59-4F95-A079-29A290DA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1BCC-DA27-491B-9E52-F0C7DD52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F0F7-B36B-42E5-B555-8EB0E7C3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65AF-678E-4170-910C-AE55E919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E9B5-CEA4-4264-888E-4D34141A4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B56E-55FE-4F5D-9245-AF6F43BC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07A6-772A-49B8-B4E7-ED20C15C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8CFD-4585-4D93-9FEF-66D34243B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5978-0877-4E17-9D40-699D58CD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5BF9-1EBF-4901-97E4-05F23953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1832-033C-4716-9D8A-BC9DDAB1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CF4B-93FA-479F-A71E-AD2DE90F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537D-3AA0-4153-B8A2-E18D6C1C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A34-0823-40E7-9251-75EA4E51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69A-FB62-4D00-A8DD-B8FDE49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5F2-32B0-46ED-8F9D-9339A895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4805-764F-4980-B50D-EF1AE200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304C-9FDE-42F3-9FC5-AB3E088A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FBB4-4446-486F-A249-EFDAE1126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98D3-3C9B-48AE-B5C1-E5078CE2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8CCF-6C71-4742-8ABD-F3FDD2D1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D4A6-5FC6-40C5-BDF6-C0DA9189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46BA-0028-41DF-8957-7EA12916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9276-7423-42B8-87ED-D05FB46CA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57B1-2742-487F-8CBA-51551B77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FF11-EF67-4A6A-8E8B-46DEBC0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89B5-2864-4A21-B176-928D0072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1FE0-E4FA-4B6E-A0D7-55B63853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EEA9-9F0E-4F23-8D6D-2096D655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A22C-6226-4478-9F20-D4D6EF20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9687-6DF6-423F-BDF6-DE3A3677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8DCC-A060-4BB4-944A-C9834439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458E-6A2D-493A-892B-B3ADB045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C2A8-2066-47AB-A93A-CBF7D3E0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D11B-6FA6-46AE-8941-570FA5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250C-DDB6-4B7D-A092-3E2DA42C3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1B97-6DAE-49C4-84F2-241ED6BE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BDB-CF3D-4849-B870-15C6B808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6330-7D14-4384-B2CE-08FA6DCB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A0B1-39DB-4B7A-8F4D-DB3AA14B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41C8-5BCD-44D1-BA4F-D3F35171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D914-C35A-4880-8145-FF496A6C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BC9B-592E-44B9-9162-5BF40969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223E-2D3A-4914-B028-20311701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03B7-99D7-4A9A-BF37-AA75212C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BA21-80A1-4A7B-86DE-B9335BB0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2E03-AB4B-4089-AF14-D1FD373C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AD80-A93B-47A1-997C-1DEF2F92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3CCF-8405-4D26-B64A-52C8E94E4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F8E0-DCD2-4EC1-8FAE-2EB2B96E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07A3-A282-42C8-862E-D0D193B2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BECC-CF8B-47EB-91DC-E890A8CD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F9F243-56F0-47D5-B642-C86D5AF5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7BD328-3278-48A8-A58E-4A578C3D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7257C9-8B07-4EFC-BDC0-206AFEB4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081B51-625A-4C01-86B0-AA2F1C07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63008B-C8A3-4B9F-A5C6-C20A0FB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ECF-6399-4125-8817-C5C65B7D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B82B40-C848-4473-87A9-AF439C9D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C56FA-1B68-486B-9C11-D59490C38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3950E1-9DA4-462A-9FA3-CC97D04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73B0F4-29BD-459B-A8B7-0BFF73E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9E8A94-6469-46F3-9CA6-DED99AC4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09392-1722-48D3-8C27-CFDCDFD8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59B306-7881-4D47-BB6D-0F66B0A8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8E039D-B6D7-489C-A214-171FF039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44B947-E382-4131-A1E1-F529D20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1E729F-BDAE-4691-A6BB-994206E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8A48-9679-4C24-927F-70A62F94A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F049D7-94DD-474C-9B99-774C3852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A25C40-B409-4355-8E93-039FB6A8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D3595-98D7-4C4C-B58A-03321E246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2C4ACD-3ADE-4A82-B632-D43AE5C56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4DE0B1-AA4C-49EF-BFE3-BD2076E6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89FE-8C73-4EF4-B554-6BF32D92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ABDF54-16D1-4431-A7E9-EA0BAC53C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3DFAC0-2CF7-4039-910F-42BBA312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506098-BCDA-49F8-9CA1-9F9E88B1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2C0268C-C029-4760-98E8-5BF4E76A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7379B0-1970-4149-AE51-9E9513AB8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477581-0E75-46A1-A74E-FDEF13BB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6E8C23B-E94E-46B3-8C96-B7EDB681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C7517F8-9AFC-43CF-9B9C-4B74D553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51EFC1D-3A6B-4FB1-B7A3-CE676B94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  <p:sldLayoutId id="214748492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44237D-5AFD-4315-9C82-3AD81365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6919049-3F11-4AD4-A14A-D6F482F3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20.jpeg"/><Relationship Id="rId9" Type="http://schemas.openxmlformats.org/officeDocument/2006/relationships/image" Target="../media/image24.jpeg"/><Relationship Id="rId10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5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9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30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31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32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notesSlide" Target="../notesSlides/notesSlide33.xml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4" Type="http://schemas.openxmlformats.org/officeDocument/2006/relationships/notesSlide" Target="../notesSlides/notesSlide35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23.xml"/><Relationship Id="rId2" Type="http://schemas.openxmlformats.org/officeDocument/2006/relationships/tags" Target="../tags/tag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tags" Target="../tags/tag27.xml"/><Relationship Id="rId2" Type="http://schemas.openxmlformats.org/officeDocument/2006/relationships/tags" Target="../tags/tag28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5.png"/><Relationship Id="rId13" Type="http://schemas.openxmlformats.org/officeDocument/2006/relationships/image" Target="../media/image37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slideLayout" Target="../slideLayouts/slideLayout14.xml"/><Relationship Id="rId8" Type="http://schemas.openxmlformats.org/officeDocument/2006/relationships/notesSlide" Target="../notesSlides/notesSlide38.xml"/><Relationship Id="rId9" Type="http://schemas.openxmlformats.org/officeDocument/2006/relationships/image" Target="../media/image32.png"/><Relationship Id="rId10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image" Target="../media/image50.jpeg"/><Relationship Id="rId13" Type="http://schemas.openxmlformats.org/officeDocument/2006/relationships/image" Target="../media/image51.jpeg"/><Relationship Id="rId14" Type="http://schemas.openxmlformats.org/officeDocument/2006/relationships/image" Target="../media/image52.jpeg"/><Relationship Id="rId15" Type="http://schemas.openxmlformats.org/officeDocument/2006/relationships/image" Target="../media/image53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46.jpeg"/><Relationship Id="rId9" Type="http://schemas.openxmlformats.org/officeDocument/2006/relationships/image" Target="../media/image47.jpeg"/><Relationship Id="rId10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54.png"/><Relationship Id="rId13" Type="http://schemas.openxmlformats.org/officeDocument/2006/relationships/image" Target="../media/image56.png"/><Relationship Id="rId1" Type="http://schemas.openxmlformats.org/officeDocument/2006/relationships/vmlDrawing" Target="../drawings/vmlDrawing1.vml"/><Relationship Id="rId2" Type="http://schemas.openxmlformats.org/officeDocument/2006/relationships/tags" Target="../tags/tag35.xml"/><Relationship Id="rId3" Type="http://schemas.openxmlformats.org/officeDocument/2006/relationships/tags" Target="../tags/tag36.xml"/><Relationship Id="rId4" Type="http://schemas.openxmlformats.org/officeDocument/2006/relationships/tags" Target="../tags/tag37.xml"/><Relationship Id="rId5" Type="http://schemas.openxmlformats.org/officeDocument/2006/relationships/tags" Target="../tags/tag38.xml"/><Relationship Id="rId6" Type="http://schemas.openxmlformats.org/officeDocument/2006/relationships/slideLayout" Target="../slideLayouts/slideLayout14.xml"/><Relationship Id="rId7" Type="http://schemas.openxmlformats.org/officeDocument/2006/relationships/notesSlide" Target="../notesSlides/notesSlide43.xml"/><Relationship Id="rId8" Type="http://schemas.openxmlformats.org/officeDocument/2006/relationships/image" Target="../media/image31.png"/><Relationship Id="rId9" Type="http://schemas.openxmlformats.org/officeDocument/2006/relationships/image" Target="../media/image55.png"/><Relationship Id="rId10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6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6" Type="http://schemas.openxmlformats.org/officeDocument/2006/relationships/image" Target="../media/image71.jpeg"/><Relationship Id="rId7" Type="http://schemas.openxmlformats.org/officeDocument/2006/relationships/image" Target="../media/image72.jpeg"/><Relationship Id="rId8" Type="http://schemas.openxmlformats.org/officeDocument/2006/relationships/image" Target="../media/image73.jpe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50.xml"/><Relationship Id="rId7" Type="http://schemas.openxmlformats.org/officeDocument/2006/relationships/image" Target="../media/image31.png"/><Relationship Id="rId8" Type="http://schemas.openxmlformats.org/officeDocument/2006/relationships/image" Target="../media/image37.png"/><Relationship Id="rId9" Type="http://schemas.openxmlformats.org/officeDocument/2006/relationships/image" Target="../media/image74.png"/><Relationship Id="rId10" Type="http://schemas.openxmlformats.org/officeDocument/2006/relationships/image" Target="../media/image35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51.xml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slideLayout" Target="../slideLayouts/slideLayout29.xml"/><Relationship Id="rId6" Type="http://schemas.openxmlformats.org/officeDocument/2006/relationships/notesSlide" Target="../notesSlides/notesSlide52.xml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tags" Target="../tags/tag49.xml"/><Relationship Id="rId2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7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image" Target="../media/image78.png"/><Relationship Id="rId5" Type="http://schemas.openxmlformats.org/officeDocument/2006/relationships/image" Target="../media/image36.png"/><Relationship Id="rId1" Type="http://schemas.openxmlformats.org/officeDocument/2006/relationships/tags" Target="../tags/tag50.xml"/><Relationship Id="rId2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image" Target="../media/image78.png"/><Relationship Id="rId5" Type="http://schemas.openxmlformats.org/officeDocument/2006/relationships/image" Target="../media/image36.png"/><Relationship Id="rId6" Type="http://schemas.openxmlformats.org/officeDocument/2006/relationships/image" Target="../media/image80.png"/><Relationship Id="rId1" Type="http://schemas.openxmlformats.org/officeDocument/2006/relationships/tags" Target="../tags/tag51.xml"/><Relationship Id="rId2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etosa.io/ev/image-kernels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tags" Target="../tags/tag52.xml"/><Relationship Id="rId2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1" Type="http://schemas.openxmlformats.org/officeDocument/2006/relationships/tags" Target="../tags/tag53.xml"/><Relationship Id="rId2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5.wmf"/><Relationship Id="rId6" Type="http://schemas.openxmlformats.org/officeDocument/2006/relationships/image" Target="../media/image8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0.png"/></Relationships>
</file>

<file path=ppt/slides/_rels/slide7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png"/><Relationship Id="rId12" Type="http://schemas.openxmlformats.org/officeDocument/2006/relationships/oleObject" Target="../embeddings/oleObject4.bin"/><Relationship Id="rId13" Type="http://schemas.openxmlformats.org/officeDocument/2006/relationships/hyperlink" Target="http://cvcl.mit.edu/hybridimage.htm" TargetMode="External"/><Relationship Id="rId1" Type="http://schemas.openxmlformats.org/officeDocument/2006/relationships/vmlDrawing" Target="../drawings/vmlDrawing3.vml"/><Relationship Id="rId2" Type="http://schemas.openxmlformats.org/officeDocument/2006/relationships/tags" Target="../tags/tag54.xml"/><Relationship Id="rId3" Type="http://schemas.openxmlformats.org/officeDocument/2006/relationships/tags" Target="../tags/tag55.xml"/><Relationship Id="rId4" Type="http://schemas.openxmlformats.org/officeDocument/2006/relationships/slideLayout" Target="../slideLayouts/slideLayout76.xml"/><Relationship Id="rId5" Type="http://schemas.openxmlformats.org/officeDocument/2006/relationships/notesSlide" Target="../notesSlides/notesSlide72.xml"/><Relationship Id="rId6" Type="http://schemas.openxmlformats.org/officeDocument/2006/relationships/image" Target="../media/image92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91.png"/><Relationship Id="rId9" Type="http://schemas.openxmlformats.org/officeDocument/2006/relationships/image" Target="../media/image93.png"/><Relationship Id="rId10" Type="http://schemas.openxmlformats.org/officeDocument/2006/relationships/image" Target="../media/image9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>
            <a:alphaModFix amt="25000"/>
          </a:blip>
          <a:srcRect l="21654" t="39163" r="19295" b="9784"/>
          <a:stretch>
            <a:fillRect/>
          </a:stretch>
        </p:blipFill>
        <p:spPr bwMode="auto">
          <a:xfrm>
            <a:off x="0" y="1066800"/>
            <a:ext cx="9144000" cy="505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Title 1"/>
          <p:cNvSpPr>
            <a:spLocks noGrp="1"/>
          </p:cNvSpPr>
          <p:nvPr>
            <p:ph type="ctrTitle" idx="4294967295"/>
          </p:nvPr>
        </p:nvSpPr>
        <p:spPr>
          <a:xfrm>
            <a:off x="665163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Linear Filters</a:t>
            </a:r>
          </a:p>
        </p:txBody>
      </p:sp>
      <p:sp>
        <p:nvSpPr>
          <p:cNvPr id="67587" name="Subtitle 2"/>
          <p:cNvSpPr>
            <a:spLocks noGrp="1"/>
          </p:cNvSpPr>
          <p:nvPr>
            <p:ph type="subTitle" idx="4294967295"/>
          </p:nvPr>
        </p:nvSpPr>
        <p:spPr>
          <a:xfrm>
            <a:off x="1368425" y="3221038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August 27</a:t>
            </a:r>
            <a:r>
              <a:rPr lang="en-US" baseline="30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th</a:t>
            </a: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 2015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Devi Parikh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Virginia Tech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E2E03-AB4B-4089-AF14-D1FD373CB6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Devi Parikh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Disclaimer: Many slides have been borrowed from Kristen </a:t>
            </a:r>
            <a:r>
              <a:rPr lang="en-US" sz="1200" b="0" dirty="0" err="1" smtClean="0"/>
              <a:t>Grauman</a:t>
            </a:r>
            <a:r>
              <a:rPr lang="en-US" sz="1200" b="0" dirty="0" smtClean="0"/>
              <a:t>, who may have borrowed some of them from others. Any time a slide did not already have a credit on it, I have credited it to Kristen. So there is a chance some of these credits are inaccurate.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r>
              <a:rPr lang="en-US" dirty="0" smtClean="0"/>
              <a:t>Digital images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63525" y="1093788"/>
            <a:ext cx="8686800" cy="45259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Sample</a:t>
            </a:r>
            <a:r>
              <a:rPr lang="en-US" sz="2400" dirty="0" smtClean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Quantize</a:t>
            </a:r>
            <a:r>
              <a:rPr lang="en-US" sz="2400" dirty="0" smtClean="0">
                <a:solidFill>
                  <a:srgbClr val="000000"/>
                </a:solidFill>
              </a:rPr>
              <a:t> each sample (round to nearest integer)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 smtClean="0"/>
          </a:p>
        </p:txBody>
      </p:sp>
      <p:pic>
        <p:nvPicPr>
          <p:cNvPr id="74770" name="Picture 10" descr="image_func"/>
          <p:cNvPicPr>
            <a:picLocks noChangeAspect="1" noChangeArrowheads="1"/>
          </p:cNvPicPr>
          <p:nvPr/>
        </p:nvPicPr>
        <p:blipFill>
          <a:blip r:embed="rId5" cstate="print"/>
          <a:srcRect l="53148" t="52576"/>
          <a:stretch>
            <a:fillRect/>
          </a:stretch>
        </p:blipFill>
        <p:spPr bwMode="auto">
          <a:xfrm>
            <a:off x="960438" y="3140084"/>
            <a:ext cx="1987829" cy="15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965600" y="2735263"/>
            <a:ext cx="6535588" cy="2011362"/>
            <a:chOff x="2965600" y="2735263"/>
            <a:chExt cx="6535588" cy="2011362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1957" y="3213111"/>
              <a:ext cx="3989229" cy="1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765" y="3109921"/>
              <a:ext cx="12700" cy="873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0173" y="3332176"/>
              <a:ext cx="126995" cy="18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1042" y="2614634"/>
              <a:ext cx="0" cy="812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8154" y="2735263"/>
              <a:ext cx="188906" cy="24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600" y="3794163"/>
              <a:ext cx="620698" cy="255597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8259791" y="3611594"/>
              <a:ext cx="1241397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0" y="5143500"/>
            <a:ext cx="9201150" cy="1352550"/>
            <a:chOff x="190500" y="5143500"/>
            <a:chExt cx="9201150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218113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150225" y="5583238"/>
              <a:ext cx="12414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143500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0"/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692775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81775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215900" y="4321175"/>
            <a:ext cx="87487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1187450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27538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7632700" y="6402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1225550"/>
            <a:ext cx="27368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1439863" y="3673475"/>
            <a:ext cx="31686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608513" y="3673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608513" y="3673475"/>
            <a:ext cx="3167062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647700" y="2017713"/>
            <a:ext cx="2844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</a:rPr>
              <a:t>Color images, RGB color space</a:t>
            </a:r>
          </a:p>
        </p:txBody>
      </p:sp>
      <p:sp>
        <p:nvSpPr>
          <p:cNvPr id="76811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B947-E382-4131-A1E1-F529D20AE1E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Images represented as a matrix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Suppose we have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(y, x, b) = y pixels down, x pixels to right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imread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(filename) returns a uint8 image (values 0 to 255)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Convert to double format (values 0 to 1) with im2double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Compute a function of the local neighborhood at each pixel in the image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Function specified by a “filter” or mask saying how to combine values from neighbors.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Uses of filtering: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Enhance an image (</a:t>
            </a:r>
            <a:r>
              <a:rPr lang="en-US" sz="2400" dirty="0" err="1" smtClean="0">
                <a:solidFill>
                  <a:srgbClr val="000000"/>
                </a:solidFill>
              </a:rPr>
              <a:t>denoise</a:t>
            </a:r>
            <a:r>
              <a:rPr lang="en-US" sz="2400" dirty="0" smtClean="0">
                <a:solidFill>
                  <a:srgbClr val="000000"/>
                </a:solidFill>
              </a:rPr>
              <a:t>, resize, </a:t>
            </a:r>
            <a:r>
              <a:rPr lang="en-US" sz="2400" dirty="0" err="1" smtClean="0">
                <a:solidFill>
                  <a:srgbClr val="000000"/>
                </a:solidFill>
              </a:rPr>
              <a:t>etc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Extract information (texture, edges, </a:t>
            </a:r>
            <a:r>
              <a:rPr lang="en-US" sz="2400" dirty="0" err="1" smtClean="0">
                <a:solidFill>
                  <a:srgbClr val="000000"/>
                </a:solidFill>
              </a:rPr>
              <a:t>etc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825"/>
            <a:ext cx="8229600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Compute a function of the local neighborhood at each pixel in the image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Function specified by a “filter” or mask saying how to combine values from neighbors.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Uses of filtering: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Enhance an image (</a:t>
            </a:r>
            <a:r>
              <a:rPr lang="en-US" sz="2400" dirty="0" err="1" smtClean="0">
                <a:solidFill>
                  <a:srgbClr val="FF0000"/>
                </a:solidFill>
              </a:rPr>
              <a:t>denoise</a:t>
            </a:r>
            <a:r>
              <a:rPr lang="en-US" sz="2400" dirty="0" smtClean="0">
                <a:solidFill>
                  <a:srgbClr val="FF0000"/>
                </a:solidFill>
              </a:rPr>
              <a:t>, resize, </a:t>
            </a:r>
            <a:r>
              <a:rPr lang="en-US" sz="2400" dirty="0" err="1" smtClean="0">
                <a:solidFill>
                  <a:srgbClr val="FF0000"/>
                </a:solidFill>
              </a:rPr>
              <a:t>etc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Extract information (texture, edges, </a:t>
            </a:r>
            <a:r>
              <a:rPr lang="en-US" sz="2400" dirty="0" err="1" smtClean="0">
                <a:solidFill>
                  <a:srgbClr val="000000"/>
                </a:solidFill>
              </a:rPr>
              <a:t>etc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0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9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79880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dirty="0" smtClean="0"/>
              <a:t>Even multiple images of the </a:t>
            </a:r>
            <a:r>
              <a:rPr lang="en-US" sz="2400" b="1" dirty="0" smtClean="0"/>
              <a:t>same static scene </a:t>
            </a:r>
            <a:r>
              <a:rPr lang="en-US" sz="2400" dirty="0" smtClean="0"/>
              <a:t>will not be identical.</a:t>
            </a: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8" cstate="print"/>
          <a:srcRect l="5441" r="6235"/>
          <a:stretch>
            <a:fillRect/>
          </a:stretch>
        </p:blipFill>
        <p:spPr bwMode="auto">
          <a:xfrm>
            <a:off x="3732213" y="1566863"/>
            <a:ext cx="522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85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 build="p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mtClean="0"/>
              <a:t>Common types of noise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92138" y="1384300"/>
            <a:ext cx="3432175" cy="4114800"/>
          </a:xfrm>
        </p:spPr>
        <p:txBody>
          <a:bodyPr/>
          <a:lstStyle/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Salt and pepper noise</a:t>
            </a:r>
            <a:r>
              <a:rPr lang="en-US" sz="2000" dirty="0" smtClean="0">
                <a:cs typeface="Arial" pitchFamily="34" charset="0"/>
              </a:rPr>
              <a:t>: random occurrences of   black and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Impulse noise: </a:t>
            </a:r>
            <a:r>
              <a:rPr lang="en-US" sz="2000" dirty="0" smtClean="0">
                <a:cs typeface="Arial" pitchFamily="34" charset="0"/>
              </a:rPr>
              <a:t>random occurrences of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Gaussian noise</a:t>
            </a:r>
            <a:r>
              <a:rPr lang="en-US" sz="2000" dirty="0" smtClean="0">
                <a:cs typeface="Arial" pitchFamily="34" charset="0"/>
              </a:rPr>
              <a:t>: variations in intensity drawn from a Gaussian normal distribution</a:t>
            </a:r>
            <a:endParaRPr lang="en-US" sz="2000" b="1" dirty="0" smtClean="0">
              <a:cs typeface="Arial" pitchFamily="34" charset="0"/>
            </a:endParaRPr>
          </a:p>
          <a:p>
            <a:pPr marL="341313" lvl="1" indent="-341313">
              <a:spcAft>
                <a:spcPts val="1200"/>
              </a:spcAft>
            </a:pPr>
            <a:endParaRPr lang="en-US" sz="2000" dirty="0" smtClean="0">
              <a:cs typeface="Arial" pitchFamily="34" charset="0"/>
            </a:endParaRPr>
          </a:p>
          <a:p>
            <a:pPr marL="341313" indent="-341313"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80900" name="Picture 5" descr="n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1201738"/>
            <a:ext cx="42433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9144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38100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7338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bldLvl="2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09575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Gaussian noise</a:t>
            </a:r>
          </a:p>
        </p:txBody>
      </p:sp>
      <p:grpSp>
        <p:nvGrpSpPr>
          <p:cNvPr id="81924" name="Group 8"/>
          <p:cNvGrpSpPr>
            <a:grpSpLocks/>
          </p:cNvGrpSpPr>
          <p:nvPr/>
        </p:nvGrpSpPr>
        <p:grpSpPr bwMode="auto">
          <a:xfrm>
            <a:off x="555625" y="800100"/>
            <a:ext cx="6813550" cy="5229225"/>
            <a:chOff x="-101664" y="1201707"/>
            <a:chExt cx="6813550" cy="5229225"/>
          </a:xfrm>
        </p:grpSpPr>
        <p:pic>
          <p:nvPicPr>
            <p:cNvPr id="81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64" y="1201707"/>
              <a:ext cx="6813550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6"/>
            <p:cNvSpPr>
              <a:spLocks noChangeArrowheads="1"/>
            </p:cNvSpPr>
            <p:nvPr/>
          </p:nvSpPr>
          <p:spPr bwMode="auto">
            <a:xfrm>
              <a:off x="52263" y="1384272"/>
              <a:ext cx="1095390" cy="11319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636838" y="5842000"/>
            <a:ext cx="456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noise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randn(size(im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)).*sigma;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output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noise;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2388" y="6381750"/>
            <a:ext cx="6659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 dirty="0"/>
              <a:t>What is impact of the sigma?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396335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Figure from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</p:spPr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PS0 due Monday at 11:55 pm.</a:t>
            </a:r>
          </a:p>
          <a:p>
            <a:endParaRPr lang="en-US" sz="2800" dirty="0"/>
          </a:p>
          <a:p>
            <a:r>
              <a:rPr lang="en-US" sz="2800" dirty="0" smtClean="0"/>
              <a:t>Poster session 12/3 instead of 12/8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Devi Parikh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51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56328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dirty="0" smtClean="0"/>
              <a:t>Even multiple images of the same static scene will not be identical.</a:t>
            </a:r>
          </a:p>
          <a:p>
            <a:r>
              <a:rPr lang="en-US" sz="2400" dirty="0" smtClean="0"/>
              <a:t>How could we reduce the noise, i.e., give an estimate of the true intensities?</a:t>
            </a:r>
          </a:p>
          <a:p>
            <a:r>
              <a:rPr lang="en-US" sz="2400" b="1" dirty="0" smtClean="0"/>
              <a:t>What if there’s only one image?</a:t>
            </a:r>
          </a:p>
        </p:txBody>
      </p:sp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4" name="Picture 14" descr="noise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03313" y="215106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dirty="0" smtClean="0"/>
              <a:t>Assumptions: </a:t>
            </a:r>
          </a:p>
          <a:p>
            <a:pPr lvl="1"/>
            <a:r>
              <a:rPr lang="en-US" dirty="0" smtClean="0"/>
              <a:t>Expect pixels to be like their neighbors</a:t>
            </a:r>
          </a:p>
          <a:p>
            <a:pPr lvl="1"/>
            <a:r>
              <a:rPr lang="en-US" dirty="0" smtClean="0"/>
              <a:t>Expect noise processes to be independent from pixel to pixel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smtClean="0"/>
              <a:t>Moving average in 1D:</a:t>
            </a:r>
          </a:p>
        </p:txBody>
      </p:sp>
      <p:pic>
        <p:nvPicPr>
          <p:cNvPr id="84996" name="Picture 4" descr="smoothing-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3" name="Picture 5" descr="smoothing-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4" name="Picture 6" descr="smoothing-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5" name="Picture 7" descr="smoothing-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6" name="Picture 8" descr="smoothing-d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add weights to our moving average</a:t>
            </a:r>
          </a:p>
          <a:p>
            <a:r>
              <a:rPr lang="en-US" i="1" smtClean="0"/>
              <a:t>Weights </a:t>
            </a:r>
            <a:r>
              <a:rPr lang="en-US" smtClean="0"/>
              <a:t> [1, 1, 1, 1, 1]  / 5 </a:t>
            </a:r>
          </a:p>
        </p:txBody>
      </p:sp>
      <p:pic>
        <p:nvPicPr>
          <p:cNvPr id="86020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Non-uniform weights [1, 4, 6, 4, 1] / 16</a:t>
            </a:r>
          </a:p>
        </p:txBody>
      </p:sp>
      <p:pic>
        <p:nvPicPr>
          <p:cNvPr id="87044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425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09" name="Picture 5" descr="smoothing-b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8190" name="Picture 1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314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8190" name="Picture 1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314" name="Picture 27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9214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338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89214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9338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0238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362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Topics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16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/>
              <a:t>Features &amp; filters </a:t>
            </a:r>
          </a:p>
          <a:p>
            <a:pPr eaLnBrk="1" hangingPunct="1"/>
            <a:r>
              <a:rPr lang="en-US" sz="2800" dirty="0"/>
              <a:t>Grouping &amp; fitting</a:t>
            </a:r>
          </a:p>
          <a:p>
            <a:pPr eaLnBrk="1" hangingPunct="1"/>
            <a:r>
              <a:rPr lang="en-US" sz="2800" dirty="0"/>
              <a:t>Multiple views and motion</a:t>
            </a:r>
          </a:p>
          <a:p>
            <a:pPr eaLnBrk="1" hangingPunct="1"/>
            <a:r>
              <a:rPr lang="en-US" sz="2800" dirty="0"/>
              <a:t>Recognition</a:t>
            </a:r>
          </a:p>
          <a:p>
            <a:pPr eaLnBrk="1" hangingPunct="1"/>
            <a:r>
              <a:rPr lang="en-US" sz="2800" dirty="0"/>
              <a:t>Video </a:t>
            </a:r>
            <a:r>
              <a:rPr lang="en-US" sz="2800" dirty="0" smtClean="0"/>
              <a:t>processing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19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Slide credit: Kristen </a:t>
            </a:r>
            <a:r>
              <a:rPr lang="en-US" b="0" dirty="0" err="1" smtClean="0"/>
              <a:t>Grauman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3051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0238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362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1262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386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1262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1386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86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2411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286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2411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8770" name="Group 41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3310" name="Picture 1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15271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311" name="Picture 2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00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8766" name="Group 414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pic>
        <p:nvPicPr>
          <p:cNvPr id="94211" name="Picture 5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7263" y="1603375"/>
            <a:ext cx="730091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665163" y="1128713"/>
            <a:ext cx="708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Say the averaging window size is 2k+1 x 2k+1:</a:t>
            </a:r>
          </a:p>
        </p:txBody>
      </p:sp>
      <p:pic>
        <p:nvPicPr>
          <p:cNvPr id="10" name="Picture 8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238" y="4743450"/>
            <a:ext cx="719931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7088" y="291782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Loop over all pixels in neighborhood around  image pixel F[i,j]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178550" y="763588"/>
            <a:ext cx="255587" cy="40528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257550" y="1968500"/>
            <a:ext cx="18256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71713" y="291782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Attribute uniform weight to each pixel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3913188"/>
            <a:ext cx="8369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Now generalize to allow </a:t>
            </a:r>
            <a:r>
              <a:rPr lang="en-US" sz="2400"/>
              <a:t>different weights </a:t>
            </a:r>
            <a:r>
              <a:rPr lang="en-US" sz="2400" b="0"/>
              <a:t>depending on  neighboring pixel’s relative position: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900613" y="5072063"/>
            <a:ext cx="255587" cy="11318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9438" y="5802313"/>
            <a:ext cx="522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Non-uniform weights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pic>
        <p:nvPicPr>
          <p:cNvPr id="95235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0" y="1201738"/>
            <a:ext cx="71993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584200" y="3538538"/>
            <a:ext cx="836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Filtering an image: replace each pixel with a linear combination of its neighbors.</a:t>
            </a:r>
          </a:p>
          <a:p>
            <a:endParaRPr lang="en-US" sz="2400" b="0" dirty="0"/>
          </a:p>
          <a:p>
            <a:r>
              <a:rPr lang="en-US" sz="2400" b="0" dirty="0"/>
              <a:t>The filter “</a:t>
            </a:r>
            <a:r>
              <a:rPr lang="en-US" sz="2400" dirty="0"/>
              <a:t>kernel</a:t>
            </a:r>
            <a:r>
              <a:rPr lang="en-US" sz="2400" b="0" dirty="0"/>
              <a:t>” or “</a:t>
            </a:r>
            <a:r>
              <a:rPr lang="en-US" sz="2400" dirty="0"/>
              <a:t>mask</a:t>
            </a:r>
            <a:r>
              <a:rPr lang="en-US" sz="2400" b="0" dirty="0"/>
              <a:t>” </a:t>
            </a:r>
            <a:r>
              <a:rPr lang="en-US" sz="2400" b="0" i="1" dirty="0" err="1"/>
              <a:t>H</a:t>
            </a:r>
            <a:r>
              <a:rPr lang="en-US" sz="2400" b="0" dirty="0" err="1"/>
              <a:t>[</a:t>
            </a:r>
            <a:r>
              <a:rPr lang="en-US" sz="2400" b="0" i="1" dirty="0" err="1"/>
              <a:t>u,v</a:t>
            </a:r>
            <a:r>
              <a:rPr lang="en-US" sz="2400" b="0" dirty="0"/>
              <a:t>] is the prescription for the weights in the linear combination.</a:t>
            </a:r>
          </a:p>
          <a:p>
            <a:endParaRPr lang="en-US" sz="2400" b="0" dirty="0"/>
          </a:p>
        </p:txBody>
      </p:sp>
      <p:pic>
        <p:nvPicPr>
          <p:cNvPr id="95237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1113" y="2808288"/>
            <a:ext cx="2263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Box 42"/>
          <p:cNvSpPr txBox="1">
            <a:spLocks noChangeArrowheads="1"/>
          </p:cNvSpPr>
          <p:nvPr/>
        </p:nvSpPr>
        <p:spPr bwMode="auto">
          <a:xfrm>
            <a:off x="555625" y="2735263"/>
            <a:ext cx="609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This is called </a:t>
            </a:r>
            <a:r>
              <a:rPr lang="en-US" sz="2400"/>
              <a:t>cross-correlation</a:t>
            </a:r>
            <a:r>
              <a:rPr lang="en-US" sz="2400" b="0"/>
              <a:t>, denoted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Averaging filter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38188" y="1128713"/>
            <a:ext cx="7772400" cy="4114800"/>
          </a:xfrm>
        </p:spPr>
        <p:txBody>
          <a:bodyPr/>
          <a:lstStyle/>
          <a:p>
            <a:r>
              <a:rPr lang="en-US" sz="2400" smtClean="0"/>
              <a:t>What values belong in the kernel </a:t>
            </a:r>
            <a:r>
              <a:rPr lang="en-US" sz="2400" i="1" smtClean="0"/>
              <a:t>H</a:t>
            </a:r>
            <a:r>
              <a:rPr lang="en-US" sz="2400" smtClean="0"/>
              <a:t> for the moving average example?</a:t>
            </a:r>
          </a:p>
        </p:txBody>
      </p:sp>
      <p:graphicFrame>
        <p:nvGraphicFramePr>
          <p:cNvPr id="4" name="Group 129"/>
          <p:cNvGraphicFramePr>
            <a:graphicFrameLocks noGrp="1"/>
          </p:cNvGraphicFramePr>
          <p:nvPr/>
        </p:nvGraphicFramePr>
        <p:xfrm>
          <a:off x="6211888" y="2628900"/>
          <a:ext cx="2741600" cy="2518883"/>
        </p:xfrm>
        <a:graphic>
          <a:graphicData uri="http://schemas.openxmlformats.org/drawingml/2006/table">
            <a:tbl>
              <a:tblPr/>
              <a:tblGrid>
                <a:gridCol w="274646"/>
                <a:gridCol w="274646"/>
                <a:gridCol w="272216"/>
                <a:gridCol w="274646"/>
                <a:gridCol w="274646"/>
                <a:gridCol w="274646"/>
                <a:gridCol w="274646"/>
                <a:gridCol w="272216"/>
                <a:gridCol w="274646"/>
                <a:gridCol w="274646"/>
              </a:tblGrid>
              <a:tr h="2411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4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6383" name="Picture 25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8338" y="2187575"/>
            <a:ext cx="10810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84" name="Rectangle 253"/>
          <p:cNvSpPr>
            <a:spLocks noChangeArrowheads="1"/>
          </p:cNvSpPr>
          <p:nvPr/>
        </p:nvSpPr>
        <p:spPr bwMode="auto">
          <a:xfrm>
            <a:off x="7529513" y="2808288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" name="Group 503"/>
          <p:cNvGraphicFramePr>
            <a:graphicFrameLocks noGrp="1"/>
          </p:cNvGraphicFramePr>
          <p:nvPr/>
        </p:nvGraphicFramePr>
        <p:xfrm>
          <a:off x="300038" y="2552700"/>
          <a:ext cx="3140011" cy="2551105"/>
        </p:xfrm>
        <a:graphic>
          <a:graphicData uri="http://schemas.openxmlformats.org/drawingml/2006/table">
            <a:tbl>
              <a:tblPr/>
              <a:tblGrid>
                <a:gridCol w="314001"/>
                <a:gridCol w="314001"/>
                <a:gridCol w="314001"/>
                <a:gridCol w="314001"/>
                <a:gridCol w="314001"/>
                <a:gridCol w="314001"/>
                <a:gridCol w="314001"/>
                <a:gridCol w="326618"/>
                <a:gridCol w="301385"/>
                <a:gridCol w="314001"/>
              </a:tblGrid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42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672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pic>
        <p:nvPicPr>
          <p:cNvPr id="96508" name="Picture 6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9363" y="2173288"/>
            <a:ext cx="1131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509" name="Rectangle 127"/>
          <p:cNvSpPr>
            <a:spLocks noChangeArrowheads="1"/>
          </p:cNvSpPr>
          <p:nvPr/>
        </p:nvSpPr>
        <p:spPr bwMode="auto">
          <a:xfrm>
            <a:off x="1577975" y="2808288"/>
            <a:ext cx="914400" cy="803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7800" y="2735263"/>
            <a:ext cx="1752600" cy="1473200"/>
            <a:chOff x="3799" y="2064"/>
            <a:chExt cx="1433" cy="1136"/>
          </a:xfrm>
        </p:grpSpPr>
        <p:grpSp>
          <p:nvGrpSpPr>
            <p:cNvPr id="9651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651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1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6517" name="Picture 2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2900" y="4333875"/>
            <a:ext cx="11858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“box filter”</a:t>
            </a:r>
          </a:p>
        </p:txBody>
      </p:sp>
      <p:pic>
        <p:nvPicPr>
          <p:cNvPr id="96512" name="Picture 11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21038" y="5765800"/>
            <a:ext cx="2263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13" name="Picture 1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5950" y="2187575"/>
            <a:ext cx="99853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514" name="Picture 1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 l="64516" t="10376" r="17741" b="-3758"/>
          <a:stretch>
            <a:fillRect/>
          </a:stretch>
        </p:blipFill>
        <p:spPr bwMode="auto">
          <a:xfrm>
            <a:off x="3440113" y="21875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91075" y="3159125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?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by averaging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5265738" y="1274763"/>
            <a:ext cx="368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depicts box filter: </a:t>
            </a:r>
          </a:p>
          <a:p>
            <a:r>
              <a:rPr lang="en-US" sz="1400" b="0"/>
              <a:t>white = high value, black = low value</a:t>
            </a:r>
          </a:p>
        </p:txBody>
      </p:sp>
      <p:cxnSp>
        <p:nvCxnSpPr>
          <p:cNvPr id="97287" name="Straight Arrow Connector 7"/>
          <p:cNvCxnSpPr>
            <a:cxnSpLocks noChangeShapeType="1"/>
            <a:stCxn id="97286" idx="1"/>
          </p:cNvCxnSpPr>
          <p:nvPr/>
        </p:nvCxnSpPr>
        <p:spPr bwMode="auto">
          <a:xfrm rot="10800000" flipV="1">
            <a:off x="4813300" y="1536700"/>
            <a:ext cx="452438" cy="8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288" name="TextBox 9"/>
          <p:cNvSpPr txBox="1">
            <a:spLocks noChangeArrowheads="1"/>
          </p:cNvSpPr>
          <p:nvPr/>
        </p:nvSpPr>
        <p:spPr bwMode="auto">
          <a:xfrm>
            <a:off x="1760538" y="5729288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97289" name="TextBox 10"/>
          <p:cNvSpPr txBox="1">
            <a:spLocks noChangeArrowheads="1"/>
          </p:cNvSpPr>
          <p:nvPr/>
        </p:nvSpPr>
        <p:spPr bwMode="auto">
          <a:xfrm>
            <a:off x="6288088" y="5692775"/>
            <a:ext cx="113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filtered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11300" y="6273800"/>
            <a:ext cx="1425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What if the filter size was 5 x 5 instead of 3 x 3?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Topics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16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Features &amp; filters </a:t>
            </a:r>
          </a:p>
          <a:p>
            <a:pPr eaLnBrk="1" hangingPunct="1"/>
            <a:r>
              <a:rPr lang="en-US" sz="2800" dirty="0"/>
              <a:t>Grouping &amp; fitting</a:t>
            </a:r>
          </a:p>
          <a:p>
            <a:pPr eaLnBrk="1" hangingPunct="1"/>
            <a:r>
              <a:rPr lang="en-US" sz="2800" dirty="0"/>
              <a:t>Multiple views and motion</a:t>
            </a:r>
          </a:p>
          <a:p>
            <a:pPr eaLnBrk="1" hangingPunct="1"/>
            <a:r>
              <a:rPr lang="en-US" sz="2800" dirty="0"/>
              <a:t>Recognition</a:t>
            </a:r>
          </a:p>
          <a:p>
            <a:pPr eaLnBrk="1" hangingPunct="1"/>
            <a:r>
              <a:rPr lang="en-US" sz="2800" dirty="0"/>
              <a:t>Video </a:t>
            </a:r>
            <a:r>
              <a:rPr lang="en-US" sz="2800" dirty="0" smtClean="0"/>
              <a:t>processing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19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Slide credit: Kristen </a:t>
            </a:r>
            <a:r>
              <a:rPr lang="en-US" b="0" dirty="0" err="1" smtClean="0"/>
              <a:t>Grauman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1571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dirty="0" smtClean="0"/>
              <a:t>MATLAB: output size / “shape” options</a:t>
            </a:r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‘full’: output size is sum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‘same’: output size is same as </a:t>
            </a:r>
            <a:r>
              <a:rPr lang="en-US" dirty="0" err="1" smtClean="0"/>
              <a:t>f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‘valid’: output size is difference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3316288"/>
            <a:ext cx="2819400" cy="3084512"/>
            <a:chOff x="228600" y="3316288"/>
            <a:chExt cx="2819400" cy="3084512"/>
          </a:xfrm>
        </p:grpSpPr>
        <p:sp>
          <p:nvSpPr>
            <p:cNvPr id="98306" name="Rectangle 11"/>
            <p:cNvSpPr>
              <a:spLocks noChangeArrowheads="1"/>
            </p:cNvSpPr>
            <p:nvPr/>
          </p:nvSpPr>
          <p:spPr bwMode="auto">
            <a:xfrm>
              <a:off x="381000" y="3810000"/>
              <a:ext cx="25146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09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0" name="Rectangle 5"/>
            <p:cNvSpPr>
              <a:spLocks noChangeArrowheads="1"/>
            </p:cNvSpPr>
            <p:nvPr/>
          </p:nvSpPr>
          <p:spPr bwMode="auto">
            <a:xfrm>
              <a:off x="25908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1" name="Rectangle 8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2" name="Rectangle 9"/>
            <p:cNvSpPr>
              <a:spLocks noChangeArrowheads="1"/>
            </p:cNvSpPr>
            <p:nvPr/>
          </p:nvSpPr>
          <p:spPr bwMode="auto">
            <a:xfrm>
              <a:off x="25908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3" name="Rectangle 10"/>
            <p:cNvSpPr>
              <a:spLocks noChangeArrowheads="1"/>
            </p:cNvSpPr>
            <p:nvPr/>
          </p:nvSpPr>
          <p:spPr bwMode="auto">
            <a:xfrm>
              <a:off x="2286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5" name="Text Box 24"/>
            <p:cNvSpPr txBox="1">
              <a:spLocks noChangeArrowheads="1"/>
            </p:cNvSpPr>
            <p:nvPr/>
          </p:nvSpPr>
          <p:spPr bwMode="auto">
            <a:xfrm>
              <a:off x="1330325" y="3316288"/>
              <a:ext cx="574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full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57600" y="3352800"/>
            <a:ext cx="2514600" cy="2895600"/>
            <a:chOff x="3657600" y="3352800"/>
            <a:chExt cx="2514600" cy="2895600"/>
          </a:xfrm>
        </p:grpSpPr>
        <p:sp>
          <p:nvSpPr>
            <p:cNvPr id="9831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6" name="Text Box 25"/>
            <p:cNvSpPr txBox="1">
              <a:spLocks noChangeArrowheads="1"/>
            </p:cNvSpPr>
            <p:nvPr/>
          </p:nvSpPr>
          <p:spPr bwMode="auto">
            <a:xfrm>
              <a:off x="4495800" y="3352800"/>
              <a:ext cx="930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same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0" y="3352800"/>
            <a:ext cx="2057400" cy="2667000"/>
            <a:chOff x="6858000" y="3352800"/>
            <a:chExt cx="2057400" cy="2667000"/>
          </a:xfrm>
        </p:grpSpPr>
        <p:sp>
          <p:nvSpPr>
            <p:cNvPr id="98319" name="Rectangle 19"/>
            <p:cNvSpPr>
              <a:spLocks noChangeArrowheads="1"/>
            </p:cNvSpPr>
            <p:nvPr/>
          </p:nvSpPr>
          <p:spPr bwMode="auto">
            <a:xfrm>
              <a:off x="68580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20" name="Rectangle 18"/>
            <p:cNvSpPr>
              <a:spLocks noChangeArrowheads="1"/>
            </p:cNvSpPr>
            <p:nvPr/>
          </p:nvSpPr>
          <p:spPr bwMode="auto">
            <a:xfrm>
              <a:off x="7086600" y="419100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21" name="Rectangle 20"/>
            <p:cNvSpPr>
              <a:spLocks noChangeArrowheads="1"/>
            </p:cNvSpPr>
            <p:nvPr/>
          </p:nvSpPr>
          <p:spPr bwMode="auto">
            <a:xfrm>
              <a:off x="84582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2" name="Rectangle 21"/>
            <p:cNvSpPr>
              <a:spLocks noChangeArrowheads="1"/>
            </p:cNvSpPr>
            <p:nvPr/>
          </p:nvSpPr>
          <p:spPr bwMode="auto">
            <a:xfrm>
              <a:off x="68580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3" name="Rectangle 22"/>
            <p:cNvSpPr>
              <a:spLocks noChangeArrowheads="1"/>
            </p:cNvSpPr>
            <p:nvPr/>
          </p:nvSpPr>
          <p:spPr bwMode="auto">
            <a:xfrm>
              <a:off x="84582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4" name="Rectangle 23"/>
            <p:cNvSpPr>
              <a:spLocks noChangeArrowheads="1"/>
            </p:cNvSpPr>
            <p:nvPr/>
          </p:nvSpPr>
          <p:spPr bwMode="auto">
            <a:xfrm>
              <a:off x="68580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7" name="Text Box 26"/>
            <p:cNvSpPr txBox="1">
              <a:spLocks noChangeArrowheads="1"/>
            </p:cNvSpPr>
            <p:nvPr/>
          </p:nvSpPr>
          <p:spPr bwMode="auto">
            <a:xfrm>
              <a:off x="7391400" y="3352800"/>
              <a:ext cx="81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valid</a:t>
              </a: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Svetlana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near the edge?</a:t>
            </a:r>
          </a:p>
          <a:p>
            <a:pPr lvl="1"/>
            <a:r>
              <a:rPr lang="en-US" dirty="0" smtClean="0"/>
              <a:t>the filter window falls off the edge of the image</a:t>
            </a:r>
          </a:p>
          <a:p>
            <a:pPr lvl="1"/>
            <a:r>
              <a:rPr lang="en-US" dirty="0" smtClean="0"/>
              <a:t>need to extrapolate</a:t>
            </a:r>
          </a:p>
          <a:p>
            <a:pPr lvl="1"/>
            <a:r>
              <a:rPr lang="en-US" dirty="0" smtClean="0"/>
              <a:t>methods:</a:t>
            </a:r>
          </a:p>
          <a:p>
            <a:pPr lvl="2"/>
            <a:r>
              <a:rPr lang="en-US" dirty="0" smtClean="0"/>
              <a:t>clip filter (black)</a:t>
            </a:r>
          </a:p>
          <a:p>
            <a:pPr lvl="2"/>
            <a:r>
              <a:rPr lang="en-US" dirty="0" smtClean="0"/>
              <a:t>wrap around</a:t>
            </a:r>
          </a:p>
          <a:p>
            <a:pPr lvl="2"/>
            <a:r>
              <a:rPr lang="en-US" dirty="0" smtClean="0"/>
              <a:t>copy edge</a:t>
            </a:r>
          </a:p>
          <a:p>
            <a:pPr lvl="2"/>
            <a:r>
              <a:rPr lang="en-US" dirty="0" smtClean="0"/>
              <a:t>reflect across edge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727700" y="1676400"/>
            <a:ext cx="3200400" cy="3800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Gaussian filter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47663" y="2012950"/>
          <a:ext cx="3213140" cy="3047999"/>
        </p:xfrm>
        <a:graphic>
          <a:graphicData uri="http://schemas.openxmlformats.org/drawingml/2006/table">
            <a:tbl>
              <a:tblPr/>
              <a:tblGrid>
                <a:gridCol w="321577"/>
                <a:gridCol w="321576"/>
                <a:gridCol w="320264"/>
                <a:gridCol w="321577"/>
                <a:gridCol w="321576"/>
                <a:gridCol w="321577"/>
                <a:gridCol w="321576"/>
                <a:gridCol w="320264"/>
                <a:gridCol w="321577"/>
                <a:gridCol w="321576"/>
              </a:tblGrid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7"/>
          <p:cNvGraphicFramePr>
            <a:graphicFrameLocks noGrp="1"/>
          </p:cNvGraphicFramePr>
          <p:nvPr/>
        </p:nvGraphicFramePr>
        <p:xfrm>
          <a:off x="4329113" y="2997200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0" name="Picture 1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0013" y="5208587"/>
            <a:ext cx="952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1" name="Rectangle 146"/>
          <p:cNvSpPr>
            <a:spLocks noChangeArrowheads="1"/>
          </p:cNvSpPr>
          <p:nvPr/>
        </p:nvSpPr>
        <p:spPr bwMode="auto">
          <a:xfrm>
            <a:off x="639763" y="4149725"/>
            <a:ext cx="985837" cy="9128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4332288" y="2990850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6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1750" y="3195637"/>
            <a:ext cx="339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9913" y="4205287"/>
            <a:ext cx="9985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9" name="Content Placeholder 2"/>
          <p:cNvSpPr>
            <a:spLocks noGrp="1"/>
          </p:cNvSpPr>
          <p:nvPr>
            <p:ph idx="1"/>
          </p:nvPr>
        </p:nvSpPr>
        <p:spPr>
          <a:xfrm>
            <a:off x="628650" y="890588"/>
            <a:ext cx="7772400" cy="938212"/>
          </a:xfrm>
        </p:spPr>
        <p:txBody>
          <a:bodyPr/>
          <a:lstStyle/>
          <a:p>
            <a:r>
              <a:rPr lang="en-US" sz="2400" dirty="0" smtClean="0"/>
              <a:t>What if we want nearest neighboring pixels to have the most influence on the output?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Removes high-frequency components from the image (“low-pass filter”).</a:t>
            </a:r>
          </a:p>
          <a:p>
            <a:endParaRPr lang="en-US" sz="2400" dirty="0" smtClean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1785937"/>
            <a:ext cx="3184525" cy="3617913"/>
            <a:chOff x="6215084" y="2187558"/>
            <a:chExt cx="3184567" cy="36179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470676" y="4414851"/>
            <a:ext cx="2095500" cy="1390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Photo Editor Photo" r:id="rId11" imgW="2095793" imgH="1390844" progId="">
                    <p:embed/>
                  </p:oleObj>
                </mc:Choice>
                <mc:Fallback>
                  <p:oleObj name="Photo Editor Photo" r:id="rId11" imgW="2095793" imgH="1390844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0676" y="4414851"/>
                          <a:ext cx="2095500" cy="1390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78" name="Picture 151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24624" y="3429000"/>
              <a:ext cx="262731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215084" y="2187558"/>
              <a:ext cx="3184567" cy="108903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  <a:tabLst>
                  <a:tab pos="573088" algn="l"/>
                </a:tabLst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Myriad Roman"/>
                </a:rPr>
                <a:t>This kernel is an approximation of a 2d Gaussian function: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with a Gaussian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2370138"/>
            <a:ext cx="35131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4478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614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83602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Size</a:t>
            </a:r>
            <a:r>
              <a:rPr lang="en-US" sz="2800" smtClean="0"/>
              <a:t> of kernel or mask</a:t>
            </a:r>
          </a:p>
          <a:p>
            <a:pPr lvl="1" eaLnBrk="1" hangingPunct="1"/>
            <a:r>
              <a:rPr lang="en-US" sz="2400" smtClean="0"/>
              <a:t>Note, Gaussian function has infinite support, but discrete filters use finite kernels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2404" name="Text Box 3349"/>
          <p:cNvSpPr txBox="1">
            <a:spLocks noChangeArrowheads="1"/>
          </p:cNvSpPr>
          <p:nvPr/>
        </p:nvSpPr>
        <p:spPr bwMode="auto">
          <a:xfrm>
            <a:off x="3008313" y="4967288"/>
            <a:ext cx="342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 cstate="print"/>
          <a:srcRect t="44176" b="9006"/>
          <a:stretch>
            <a:fillRect/>
          </a:stretch>
        </p:blipFill>
        <p:spPr bwMode="auto">
          <a:xfrm>
            <a:off x="1103313" y="2844800"/>
            <a:ext cx="670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3349"/>
          <p:cNvSpPr txBox="1">
            <a:spLocks noChangeArrowheads="1"/>
          </p:cNvSpPr>
          <p:nvPr/>
        </p:nvSpPr>
        <p:spPr bwMode="auto">
          <a:xfrm>
            <a:off x="5126038" y="5402263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9150" y="514508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10 x 10 kernel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37125" y="5145088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Variance</a:t>
            </a:r>
            <a:r>
              <a:rPr lang="en-US" sz="280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70075" y="499903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2 with 30 x 30 kernel</a:t>
            </a: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8763" y="5002213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Matlab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227013" y="982663"/>
            <a:ext cx="11209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10;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sigma = 5;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fspecial(‘gaussian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sigma);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mesh(h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imagesc(h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imfilter(im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 % correlation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imshow(outim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104452" name="Picture 4" descr="gauss_sigma5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44316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gauss_sigma5_hsize30_2d.jpg"/>
          <p:cNvPicPr>
            <a:picLocks noChangeAspect="1"/>
          </p:cNvPicPr>
          <p:nvPr/>
        </p:nvPicPr>
        <p:blipFill>
          <a:blip r:embed="rId4" cstate="print"/>
          <a:srcRect l="26300" t="5916" r="22746" b="10709"/>
          <a:stretch>
            <a:fillRect/>
          </a:stretch>
        </p:blipFill>
        <p:spPr bwMode="auto">
          <a:xfrm>
            <a:off x="3036888" y="3532188"/>
            <a:ext cx="403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graypanda.jpg"/>
          <p:cNvPicPr>
            <a:picLocks noChangeAspect="1"/>
          </p:cNvPicPr>
          <p:nvPr/>
        </p:nvPicPr>
        <p:blipFill>
          <a:blip r:embed="rId5" cstate="print"/>
          <a:srcRect l="13716" t="5885" r="13982" b="11971"/>
          <a:stretch>
            <a:fillRect/>
          </a:stretch>
        </p:blipFill>
        <p:spPr bwMode="auto">
          <a:xfrm>
            <a:off x="4024313" y="4889500"/>
            <a:ext cx="1974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456" name="Straight Arrow Connector 9"/>
          <p:cNvCxnSpPr>
            <a:cxnSpLocks noChangeShapeType="1"/>
          </p:cNvCxnSpPr>
          <p:nvPr/>
        </p:nvCxnSpPr>
        <p:spPr bwMode="auto">
          <a:xfrm>
            <a:off x="6178550" y="5619750"/>
            <a:ext cx="4746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2" name="Group 11"/>
          <p:cNvGrpSpPr/>
          <p:nvPr/>
        </p:nvGrpSpPr>
        <p:grpSpPr>
          <a:xfrm>
            <a:off x="6835775" y="4889500"/>
            <a:ext cx="2011363" cy="1793875"/>
            <a:chOff x="6835775" y="4889500"/>
            <a:chExt cx="2011363" cy="1793875"/>
          </a:xfrm>
        </p:grpSpPr>
        <p:pic>
          <p:nvPicPr>
            <p:cNvPr id="104455" name="Picture 7" descr="blurpanda.jpg"/>
            <p:cNvPicPr>
              <a:picLocks noChangeAspect="1"/>
            </p:cNvPicPr>
            <p:nvPr/>
          </p:nvPicPr>
          <p:blipFill>
            <a:blip r:embed="rId6" cstate="print"/>
            <a:srcRect l="12959" t="5775" r="13374" b="12080"/>
            <a:stretch>
              <a:fillRect/>
            </a:stretch>
          </p:blipFill>
          <p:spPr bwMode="auto">
            <a:xfrm>
              <a:off x="6835775" y="4889500"/>
              <a:ext cx="2011363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7" name="TextBox 12"/>
            <p:cNvSpPr txBox="1">
              <a:spLocks noChangeArrowheads="1"/>
            </p:cNvSpPr>
            <p:nvPr/>
          </p:nvSpPr>
          <p:spPr bwMode="auto">
            <a:xfrm>
              <a:off x="7529513" y="6313488"/>
              <a:ext cx="1168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outim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4999038"/>
            <a:ext cx="8229600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for sigma=1:3:10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fspecial('gaussian</a:t>
            </a:r>
            <a:r>
              <a:rPr lang="en-US" sz="1800" b="1" dirty="0" smtClean="0">
                <a:latin typeface="Courier New" pitchFamily="49" charset="0"/>
              </a:rPr>
              <a:t>‘, </a:t>
            </a:r>
            <a:r>
              <a:rPr lang="en-US" sz="1800" b="1" dirty="0" err="1" smtClean="0">
                <a:latin typeface="Courier New" pitchFamily="49" charset="0"/>
              </a:rPr>
              <a:t>hsize</a:t>
            </a:r>
            <a:r>
              <a:rPr lang="en-US" sz="1800" b="1" dirty="0" smtClean="0">
                <a:latin typeface="Courier New" pitchFamily="49" charset="0"/>
              </a:rPr>
              <a:t>, sigma);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out = </a:t>
            </a:r>
            <a:r>
              <a:rPr lang="en-US" sz="1800" b="1" dirty="0" err="1" smtClean="0">
                <a:latin typeface="Courier New" pitchFamily="49" charset="0"/>
              </a:rPr>
              <a:t>imfilter(im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imshow(out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pause;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end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9538" y="2005013"/>
            <a:ext cx="2527300" cy="2825750"/>
            <a:chOff x="109538" y="2005013"/>
            <a:chExt cx="2527300" cy="2825750"/>
          </a:xfrm>
        </p:grpSpPr>
        <p:pic>
          <p:nvPicPr>
            <p:cNvPr id="105474" name="Picture 26" descr="filter_sigma1_size3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675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79" name="Picture 22" descr="blurred_sigma1.jpg"/>
            <p:cNvPicPr>
              <a:picLocks noChangeAspect="1"/>
            </p:cNvPicPr>
            <p:nvPr/>
          </p:nvPicPr>
          <p:blipFill>
            <a:blip r:embed="rId4" cstate="print"/>
            <a:srcRect l="12660" t="6389" r="12981" b="12152"/>
            <a:stretch>
              <a:fillRect/>
            </a:stretch>
          </p:blipFill>
          <p:spPr bwMode="auto">
            <a:xfrm>
              <a:off x="109538" y="2005013"/>
              <a:ext cx="2527300" cy="186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148013" y="1968500"/>
            <a:ext cx="2555875" cy="2898775"/>
            <a:chOff x="3148013" y="1968500"/>
            <a:chExt cx="2555875" cy="2898775"/>
          </a:xfrm>
        </p:grpSpPr>
        <p:pic>
          <p:nvPicPr>
            <p:cNvPr id="83971" name="Picture 27" descr="filter_sigma4_size3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213" y="3830638"/>
              <a:ext cx="1449387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6" name="Picture 23" descr="blurred_sigma4.jpg"/>
            <p:cNvPicPr>
              <a:picLocks noChangeAspect="1"/>
            </p:cNvPicPr>
            <p:nvPr/>
          </p:nvPicPr>
          <p:blipFill>
            <a:blip r:embed="rId6" cstate="print"/>
            <a:srcRect l="12892" t="4791" r="11906" b="12152"/>
            <a:stretch>
              <a:fillRect/>
            </a:stretch>
          </p:blipFill>
          <p:spPr bwMode="auto">
            <a:xfrm>
              <a:off x="3148013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397625" y="1968500"/>
            <a:ext cx="2555875" cy="2862263"/>
            <a:chOff x="6397625" y="1968500"/>
            <a:chExt cx="2555875" cy="2862263"/>
          </a:xfrm>
        </p:grpSpPr>
        <p:pic>
          <p:nvPicPr>
            <p:cNvPr id="83974" name="Picture 21" descr="filter_sigma10_size30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9450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7" name="Picture 25" descr="blurred_sigma10.jpg"/>
            <p:cNvPicPr>
              <a:picLocks noChangeAspect="1"/>
            </p:cNvPicPr>
            <p:nvPr/>
          </p:nvPicPr>
          <p:blipFill>
            <a:blip r:embed="rId8" cstate="print"/>
            <a:srcRect l="11816" t="4791" r="12981" b="12152"/>
            <a:stretch>
              <a:fillRect/>
            </a:stretch>
          </p:blipFill>
          <p:spPr bwMode="auto">
            <a:xfrm>
              <a:off x="6397625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711825" y="262572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09220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build="p"/>
      <p:bldP spid="8397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smoothing filters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Smoothing</a:t>
            </a:r>
          </a:p>
          <a:p>
            <a:pPr lvl="1" eaLnBrk="1" hangingPunct="1"/>
            <a:r>
              <a:rPr lang="en-US" sz="2000" dirty="0" smtClean="0"/>
              <a:t>Values positive </a:t>
            </a:r>
          </a:p>
          <a:p>
            <a:pPr lvl="1" eaLnBrk="1" hangingPunct="1"/>
            <a:r>
              <a:rPr lang="en-US" sz="2000" dirty="0" smtClean="0"/>
              <a:t>Sum to 1 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constant regions same as input</a:t>
            </a:r>
          </a:p>
          <a:p>
            <a:pPr lvl="1" eaLnBrk="1" hangingPunct="1"/>
            <a:r>
              <a:rPr lang="en-US" sz="2000" dirty="0" smtClean="0"/>
              <a:t>Amount of smoothing proportional to mask size</a:t>
            </a:r>
          </a:p>
          <a:p>
            <a:pPr lvl="1" eaLnBrk="1" hangingPunct="1"/>
            <a:r>
              <a:rPr lang="en-US" sz="2000" dirty="0" smtClean="0"/>
              <a:t>Remove “high-frequency” components; “low-pass” filter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Topics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16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Features &amp; </a:t>
            </a:r>
            <a:r>
              <a:rPr lang="en-US" sz="2800" dirty="0" smtClean="0">
                <a:solidFill>
                  <a:srgbClr val="FF0000"/>
                </a:solidFill>
              </a:rPr>
              <a:t>filters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Filters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Grouping &amp; fitting</a:t>
            </a:r>
          </a:p>
          <a:p>
            <a:pPr eaLnBrk="1" hangingPunct="1"/>
            <a:r>
              <a:rPr lang="en-US" sz="2800" dirty="0"/>
              <a:t>Multiple views and motion</a:t>
            </a:r>
          </a:p>
          <a:p>
            <a:pPr eaLnBrk="1" hangingPunct="1"/>
            <a:r>
              <a:rPr lang="en-US" sz="2800" dirty="0"/>
              <a:t>Recognition</a:t>
            </a:r>
          </a:p>
          <a:p>
            <a:pPr eaLnBrk="1" hangingPunct="1"/>
            <a:r>
              <a:rPr lang="en-US" sz="2800" dirty="0"/>
              <a:t>Video </a:t>
            </a:r>
            <a:r>
              <a:rPr lang="en-US" sz="2800" dirty="0" smtClean="0"/>
              <a:t>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19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Slide credit: Kristen </a:t>
            </a:r>
            <a:r>
              <a:rPr lang="en-US" b="0" dirty="0" err="1" smtClean="0"/>
              <a:t>Grauman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8314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Filtering an impulse signal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73063" y="2401888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732213" y="291306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g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607" name="Picture 8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1763" y="4975225"/>
            <a:ext cx="9525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608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3013" y="4121150"/>
            <a:ext cx="9985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90"/>
          <p:cNvGraphicFramePr>
            <a:graphicFrameLocks noGrp="1"/>
          </p:cNvGraphicFramePr>
          <p:nvPr/>
        </p:nvGraphicFramePr>
        <p:xfrm>
          <a:off x="5813425" y="2413000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7675" name="Picture 1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1175" y="4981575"/>
            <a:ext cx="9334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676" name="Rectangle 160"/>
          <p:cNvSpPr>
            <a:spLocks noChangeArrowheads="1"/>
          </p:cNvSpPr>
          <p:nvPr/>
        </p:nvSpPr>
        <p:spPr bwMode="auto">
          <a:xfrm>
            <a:off x="3735388" y="290671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677" name="TextBox 10"/>
          <p:cNvSpPr txBox="1">
            <a:spLocks noChangeArrowheads="1"/>
          </p:cNvSpPr>
          <p:nvPr/>
        </p:nvSpPr>
        <p:spPr bwMode="auto">
          <a:xfrm>
            <a:off x="774700" y="1311275"/>
            <a:ext cx="730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What is the result of filtering the impulse signal (image) </a:t>
            </a:r>
            <a:r>
              <a:rPr lang="en-US" sz="2400" b="0" i="1"/>
              <a:t>F </a:t>
            </a:r>
            <a:r>
              <a:rPr lang="en-US" sz="2400" b="0"/>
              <a:t>with the arbitrary kernel </a:t>
            </a:r>
            <a:r>
              <a:rPr lang="en-US" sz="2400" b="0" i="1"/>
              <a:t>H</a:t>
            </a:r>
            <a:r>
              <a:rPr lang="en-US" sz="2400" b="0"/>
              <a:t>?</a:t>
            </a:r>
          </a:p>
        </p:txBody>
      </p:sp>
      <p:sp>
        <p:nvSpPr>
          <p:cNvPr id="107678" name="TextBox 10"/>
          <p:cNvSpPr txBox="1">
            <a:spLocks noChangeArrowheads="1"/>
          </p:cNvSpPr>
          <p:nvPr/>
        </p:nvSpPr>
        <p:spPr bwMode="auto">
          <a:xfrm>
            <a:off x="7018338" y="2917825"/>
            <a:ext cx="1716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0"/>
              <a:t>?</a:t>
            </a:r>
          </a:p>
        </p:txBody>
      </p:sp>
      <p:pic>
        <p:nvPicPr>
          <p:cNvPr id="107679" name="Picture 1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 l="64516" t="10376" r="17741" b="-3758"/>
          <a:stretch>
            <a:fillRect/>
          </a:stretch>
        </p:blipFill>
        <p:spPr bwMode="auto">
          <a:xfrm>
            <a:off x="3221038" y="33559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Convolution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519113" y="13843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Convolution: </a:t>
            </a:r>
          </a:p>
          <a:p>
            <a:pPr lvl="1"/>
            <a:r>
              <a:rPr lang="en-US" sz="2000" dirty="0" smtClean="0"/>
              <a:t>Flip the filter in both dimensions (bottom to top, right to left)</a:t>
            </a:r>
          </a:p>
          <a:p>
            <a:pPr lvl="1"/>
            <a:r>
              <a:rPr lang="en-US" sz="2000" dirty="0" smtClean="0"/>
              <a:t>Then apply cross-correlation</a:t>
            </a:r>
          </a:p>
        </p:txBody>
      </p:sp>
      <p:pic>
        <p:nvPicPr>
          <p:cNvPr id="108548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" y="2881313"/>
            <a:ext cx="61118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3563" y="4378325"/>
            <a:ext cx="18716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6838" y="5218113"/>
            <a:ext cx="1825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Notation for convolution operator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982913" y="4943475"/>
            <a:ext cx="4746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192713" y="4195763"/>
            <a:ext cx="1058862" cy="760412"/>
            <a:chOff x="5192721" y="4195773"/>
            <a:chExt cx="1058877" cy="760425"/>
          </a:xfrm>
        </p:grpSpPr>
        <p:sp>
          <p:nvSpPr>
            <p:cNvPr id="108557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8" name="TextBox 12"/>
            <p:cNvSpPr txBox="1">
              <a:spLocks noChangeArrowheads="1"/>
            </p:cNvSpPr>
            <p:nvPr/>
          </p:nvSpPr>
          <p:spPr bwMode="auto">
            <a:xfrm>
              <a:off x="5338773" y="4305312"/>
              <a:ext cx="9128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0" dirty="0" smtClean="0"/>
                <a:t>F</a:t>
              </a:r>
              <a:endParaRPr lang="en-US" sz="3000" b="0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15063" y="4195763"/>
            <a:ext cx="1971675" cy="2044700"/>
            <a:chOff x="6470676" y="4195773"/>
            <a:chExt cx="1971702" cy="2044728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6470676" y="4195773"/>
              <a:ext cx="1971702" cy="2044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6" name="TextBox 13"/>
            <p:cNvSpPr txBox="1">
              <a:spLocks noChangeArrowheads="1"/>
            </p:cNvSpPr>
            <p:nvPr/>
          </p:nvSpPr>
          <p:spPr bwMode="auto">
            <a:xfrm>
              <a:off x="7200936" y="4999059"/>
              <a:ext cx="91282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000" b="0" dirty="0" smtClean="0"/>
                <a:t>H</a:t>
              </a:r>
              <a:endParaRPr lang="en-US" sz="3000" b="0" dirty="0"/>
            </a:p>
          </p:txBody>
        </p:sp>
      </p:grpSp>
      <p:pic>
        <p:nvPicPr>
          <p:cNvPr id="20" name="Picture 19" descr="f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0613" y="4195763"/>
            <a:ext cx="10953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0.02465 -0.01922 0.0493 -0.03843 0.1 -0.04607 C 0.15069 -0.05371 0.30503 -0.05047 0.30382 -0.04607 C 0.3026 -0.04167 0.09479 -0.02847 0.09236 -0.02037 C 0.08993 -0.01227 0.29028 -0.00209 0.28941 0.00278 C 0.28854 0.00764 0.08507 0.00416 0.08663 0.00903 C 0.08819 0.01389 0.2993 0.02083 0.29913 0.03217 C 0.29896 0.04352 0.08507 0.06759 0.08559 0.07708 C 0.08611 0.08657 0.30069 0.08032 0.30191 0.08981 C 0.30312 0.0993 0.09392 0.12407 0.0934 0.13472 C 0.09288 0.14537 0.3 0.13912 0.29913 0.15393 C 0.29826 0.16875 0.08819 0.21088 0.08854 0.22315 C 0.08889 0.23541 0.19496 0.23171 0.30104 0.22824 " pathEditMode="relative" ptsTypes="aaaaaaaaaaa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smtClean="0"/>
              <a:t>Convolution vs. correlation</a:t>
            </a:r>
          </a:p>
        </p:txBody>
      </p:sp>
      <p:pic>
        <p:nvPicPr>
          <p:cNvPr id="109571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063" y="1530350"/>
            <a:ext cx="59880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9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238" y="2808288"/>
            <a:ext cx="18716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8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550" y="3867150"/>
            <a:ext cx="58785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Picture 11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4238" y="5145088"/>
            <a:ext cx="18986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190500" y="1092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Convolution</a:t>
            </a:r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190500" y="3462338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Cross-correlation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7513" y="5729288"/>
            <a:ext cx="8726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/>
              <a:t>For a Gaussian or box filter, how will the outputs differ?</a:t>
            </a:r>
          </a:p>
          <a:p>
            <a:pPr>
              <a:spcAft>
                <a:spcPts val="600"/>
              </a:spcAft>
            </a:pPr>
            <a:r>
              <a:rPr lang="en-US" sz="2400" b="0"/>
              <a:t>If the input is an impulse signal, how will the outputs differ?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4"/>
          <p:cNvSpPr>
            <a:spLocks noChangeArrowheads="1"/>
          </p:cNvSpPr>
          <p:nvPr/>
        </p:nvSpPr>
        <p:spPr bwMode="auto">
          <a:xfrm>
            <a:off x="1530350" y="4225925"/>
            <a:ext cx="6061075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5" name="Rectangle 113"/>
          <p:cNvSpPr>
            <a:spLocks noChangeArrowheads="1"/>
          </p:cNvSpPr>
          <p:nvPr/>
        </p:nvSpPr>
        <p:spPr bwMode="auto">
          <a:xfrm>
            <a:off x="4852988" y="1524000"/>
            <a:ext cx="4198937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6" name="Rectangle 112"/>
          <p:cNvSpPr>
            <a:spLocks noChangeArrowheads="1"/>
          </p:cNvSpPr>
          <p:nvPr/>
        </p:nvSpPr>
        <p:spPr bwMode="auto">
          <a:xfrm>
            <a:off x="142875" y="1487488"/>
            <a:ext cx="4198938" cy="2227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482600" y="90488"/>
            <a:ext cx="8229600" cy="1143000"/>
          </a:xfrm>
        </p:spPr>
        <p:txBody>
          <a:bodyPr/>
          <a:lstStyle/>
          <a:p>
            <a:r>
              <a:rPr lang="en-US" smtClean="0"/>
              <a:t>Predict the outputs using correlation filtering</a:t>
            </a:r>
          </a:p>
        </p:txBody>
      </p:sp>
      <p:grpSp>
        <p:nvGrpSpPr>
          <p:cNvPr id="110598" name="Group 3"/>
          <p:cNvGrpSpPr>
            <a:grpSpLocks/>
          </p:cNvGrpSpPr>
          <p:nvPr/>
        </p:nvGrpSpPr>
        <p:grpSpPr bwMode="auto">
          <a:xfrm>
            <a:off x="2260600" y="1993900"/>
            <a:ext cx="1225550" cy="1295400"/>
            <a:chOff x="144" y="144"/>
            <a:chExt cx="1152" cy="1136"/>
          </a:xfrm>
        </p:grpSpPr>
        <p:sp>
          <p:nvSpPr>
            <p:cNvPr id="110665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6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7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8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9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70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1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2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3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4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5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6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7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8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9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0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1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59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0" name="TextBox 23"/>
          <p:cNvSpPr txBox="1">
            <a:spLocks noChangeArrowheads="1"/>
          </p:cNvSpPr>
          <p:nvPr/>
        </p:nvSpPr>
        <p:spPr bwMode="auto">
          <a:xfrm>
            <a:off x="1931988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1" name="TextBox 24"/>
          <p:cNvSpPr txBox="1">
            <a:spLocks noChangeArrowheads="1"/>
          </p:cNvSpPr>
          <p:nvPr/>
        </p:nvSpPr>
        <p:spPr bwMode="auto">
          <a:xfrm>
            <a:off x="3538538" y="232727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2" name="Group 3"/>
          <p:cNvGrpSpPr>
            <a:grpSpLocks/>
          </p:cNvGrpSpPr>
          <p:nvPr/>
        </p:nvGrpSpPr>
        <p:grpSpPr bwMode="auto">
          <a:xfrm>
            <a:off x="7108825" y="2108200"/>
            <a:ext cx="1225550" cy="1295400"/>
            <a:chOff x="144" y="144"/>
            <a:chExt cx="1152" cy="1136"/>
          </a:xfrm>
        </p:grpSpPr>
        <p:sp>
          <p:nvSpPr>
            <p:cNvPr id="11064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4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5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60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4" name="TextBox 44"/>
          <p:cNvSpPr txBox="1">
            <a:spLocks noChangeArrowheads="1"/>
          </p:cNvSpPr>
          <p:nvPr/>
        </p:nvSpPr>
        <p:spPr bwMode="auto">
          <a:xfrm>
            <a:off x="6780213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5" name="TextBox 45"/>
          <p:cNvSpPr txBox="1">
            <a:spLocks noChangeArrowheads="1"/>
          </p:cNvSpPr>
          <p:nvPr/>
        </p:nvSpPr>
        <p:spPr bwMode="auto">
          <a:xfrm>
            <a:off x="8386763" y="2357438"/>
            <a:ext cx="116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6" name="Group 5"/>
          <p:cNvGrpSpPr>
            <a:grpSpLocks/>
          </p:cNvGrpSpPr>
          <p:nvPr/>
        </p:nvGrpSpPr>
        <p:grpSpPr bwMode="auto">
          <a:xfrm>
            <a:off x="5364163" y="4776788"/>
            <a:ext cx="1371600" cy="1066800"/>
            <a:chOff x="3799" y="2064"/>
            <a:chExt cx="1433" cy="1136"/>
          </a:xfrm>
        </p:grpSpPr>
        <p:grpSp>
          <p:nvGrpSpPr>
            <p:cNvPr id="110629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0631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2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3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4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5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6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7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8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9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40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1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2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3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4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5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6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7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0630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607" name="Group 25"/>
          <p:cNvGrpSpPr>
            <a:grpSpLocks/>
          </p:cNvGrpSpPr>
          <p:nvPr/>
        </p:nvGrpSpPr>
        <p:grpSpPr bwMode="auto">
          <a:xfrm>
            <a:off x="3794125" y="4776788"/>
            <a:ext cx="1149350" cy="1066800"/>
            <a:chOff x="144" y="144"/>
            <a:chExt cx="1152" cy="1136"/>
          </a:xfrm>
        </p:grpSpPr>
        <p:sp>
          <p:nvSpPr>
            <p:cNvPr id="110612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3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4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5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6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0617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8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9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0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1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2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3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4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5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6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7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8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0608" name="Text Box 43"/>
          <p:cNvSpPr txBox="1">
            <a:spLocks noChangeArrowheads="1"/>
          </p:cNvSpPr>
          <p:nvPr/>
        </p:nvSpPr>
        <p:spPr bwMode="auto">
          <a:xfrm>
            <a:off x="4946650" y="4700588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pic>
        <p:nvPicPr>
          <p:cNvPr id="11060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4445000"/>
            <a:ext cx="1679575" cy="166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10" name="TextBox 110"/>
          <p:cNvSpPr txBox="1">
            <a:spLocks noChangeArrowheads="1"/>
          </p:cNvSpPr>
          <p:nvPr/>
        </p:nvSpPr>
        <p:spPr bwMode="auto">
          <a:xfrm>
            <a:off x="3429000" y="510222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11" name="TextBox 111"/>
          <p:cNvSpPr txBox="1">
            <a:spLocks noChangeArrowheads="1"/>
          </p:cNvSpPr>
          <p:nvPr/>
        </p:nvSpPr>
        <p:spPr bwMode="auto">
          <a:xfrm>
            <a:off x="6751638" y="502285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16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16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1620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1621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265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5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264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5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2646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Filtered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(no change)</a:t>
            </a:r>
          </a:p>
        </p:txBody>
      </p:sp>
      <p:pic>
        <p:nvPicPr>
          <p:cNvPr id="11264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367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366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69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3670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469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69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470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469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3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pic>
        <p:nvPicPr>
          <p:cNvPr id="114694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95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696" name="Text Box 25"/>
          <p:cNvSpPr txBox="1">
            <a:spLocks noChangeArrowheads="1"/>
          </p:cNvSpPr>
          <p:nvPr/>
        </p:nvSpPr>
        <p:spPr bwMode="auto">
          <a:xfrm>
            <a:off x="6434138" y="4743450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Shifted left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by 1 pixel with correlation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5720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5722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3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4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5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6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7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8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9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0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1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2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3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4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5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6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7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8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5721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6745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674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674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674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3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Blur (with a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box filter)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Topics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16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Features &amp; </a:t>
            </a:r>
            <a:r>
              <a:rPr lang="en-US" sz="2800" dirty="0" smtClean="0">
                <a:solidFill>
                  <a:srgbClr val="FF0000"/>
                </a:solidFill>
              </a:rPr>
              <a:t>filters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Filters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Grouping &amp; fitting</a:t>
            </a:r>
          </a:p>
          <a:p>
            <a:pPr eaLnBrk="1" hangingPunct="1"/>
            <a:r>
              <a:rPr lang="en-US" sz="2800" dirty="0"/>
              <a:t>Multiple views and motion</a:t>
            </a:r>
          </a:p>
          <a:p>
            <a:pPr eaLnBrk="1" hangingPunct="1"/>
            <a:r>
              <a:rPr lang="en-US" sz="2800" dirty="0"/>
              <a:t>Recognition</a:t>
            </a:r>
          </a:p>
          <a:p>
            <a:pPr eaLnBrk="1" hangingPunct="1"/>
            <a:r>
              <a:rPr lang="en-US" sz="2800" dirty="0"/>
              <a:t>Video </a:t>
            </a:r>
            <a:r>
              <a:rPr lang="en-US" sz="2800" dirty="0" smtClean="0"/>
              <a:t>processing</a:t>
            </a:r>
          </a:p>
          <a:p>
            <a:pPr eaLnBrk="1" hangingPunct="1"/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Neat interactive tool: </a:t>
            </a:r>
            <a:r>
              <a:rPr lang="en-US" sz="2800" dirty="0">
                <a:hlinkClick r:id="rId3"/>
              </a:rPr>
              <a:t>http://setosa.io/ev/image-kernels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(thanks to Michael </a:t>
            </a:r>
            <a:r>
              <a:rPr lang="en-US" sz="2800" dirty="0" err="1" smtClean="0"/>
              <a:t>Cogswell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19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Slide credit: Kristen </a:t>
            </a:r>
            <a:r>
              <a:rPr lang="en-US" b="0" dirty="0" err="1" smtClean="0"/>
              <a:t>Grauman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4555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7787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778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79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778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76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7770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1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2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3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4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7775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6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7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8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9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0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1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2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3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4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5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6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776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776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88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9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7" cstate="print"/>
          <a:srcRect l="43004" t="19810" r="37450" b="34712"/>
          <a:stretch>
            <a:fillRect/>
          </a:stretch>
        </p:blipFill>
        <p:spPr bwMode="auto">
          <a:xfrm>
            <a:off x="3111500" y="4743450"/>
            <a:ext cx="13573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07A6-772A-49B8-B4E7-ED20C15CCA1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2600" y="1238250"/>
            <a:ext cx="8229600" cy="4525963"/>
          </a:xfrm>
        </p:spPr>
        <p:txBody>
          <a:bodyPr/>
          <a:lstStyle/>
          <a:p>
            <a:r>
              <a:rPr lang="en-US" sz="2800" dirty="0" smtClean="0"/>
              <a:t>Shift invariant: </a:t>
            </a:r>
          </a:p>
          <a:p>
            <a:pPr lvl="1"/>
            <a:r>
              <a:rPr lang="en-US" sz="2400" dirty="0" smtClean="0"/>
              <a:t>Operator behaves the same everywhere, i.e. the value of the output depends on the pattern in the image neighborhood, not the position of the neighborhood.</a:t>
            </a:r>
          </a:p>
          <a:p>
            <a:r>
              <a:rPr lang="en-US" sz="2800" dirty="0" smtClean="0"/>
              <a:t>Superposition: </a:t>
            </a:r>
          </a:p>
          <a:p>
            <a:pPr lvl="1"/>
            <a:r>
              <a:rPr lang="en-US" sz="2400" dirty="0" err="1" smtClean="0"/>
              <a:t>h</a:t>
            </a:r>
            <a:r>
              <a:rPr lang="en-US" sz="2400" dirty="0" smtClean="0"/>
              <a:t> * (f1 + f2) = (</a:t>
            </a:r>
            <a:r>
              <a:rPr lang="en-US" sz="2400" dirty="0" err="1" smtClean="0"/>
              <a:t>h</a:t>
            </a:r>
            <a:r>
              <a:rPr lang="en-US" sz="2400" dirty="0" smtClean="0"/>
              <a:t> * f1) +  (</a:t>
            </a:r>
            <a:r>
              <a:rPr lang="en-US" sz="2400" dirty="0" err="1" smtClean="0"/>
              <a:t>h</a:t>
            </a:r>
            <a:r>
              <a:rPr lang="en-US" sz="2400" dirty="0" smtClean="0"/>
              <a:t> * f2) </a:t>
            </a:r>
          </a:p>
          <a:p>
            <a:pPr lvl="2">
              <a:buFontTx/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1055688"/>
            <a:ext cx="8945562" cy="45259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Commutative: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f * g = g * f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Associative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(f * g) * h = f * (g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Distributes over addition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f * (g + h) = (f * g) + (f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Scalars factor out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kf * g = f * kg = k(f * g)</a:t>
            </a:r>
            <a:endParaRPr lang="en-US" sz="2800" smtClean="0"/>
          </a:p>
          <a:p>
            <a:pPr>
              <a:spcAft>
                <a:spcPts val="600"/>
              </a:spcAft>
            </a:pPr>
            <a:r>
              <a:rPr lang="en-US" sz="2400" smtClean="0"/>
              <a:t>Identity: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unit impulse e = […, 0, 0, 1, 0, 0, …].  f * e =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</a:t>
            </a:r>
          </a:p>
          <a:p>
            <a:pPr lvl="1" eaLnBrk="1" hangingPunct="1"/>
            <a:r>
              <a:rPr lang="en-US" sz="2400" smtClean="0"/>
              <a:t>Convolve all rows</a:t>
            </a:r>
          </a:p>
          <a:p>
            <a:pPr lvl="1" eaLnBrk="1" hangingPunct="1"/>
            <a:r>
              <a:rPr lang="en-US" sz="2400" smtClean="0"/>
              <a:t>Convolve all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 e.g.,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 cstate="print"/>
          <a:srcRect l="21667" t="34872" r="21249" b="11194"/>
          <a:stretch>
            <a:fillRect/>
          </a:stretch>
        </p:blipFill>
        <p:spPr bwMode="auto">
          <a:xfrm>
            <a:off x="685800" y="2043113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338513"/>
            <a:ext cx="4953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86313"/>
            <a:ext cx="74676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67375" y="2078038"/>
            <a:ext cx="347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00"/>
                </a:solidFill>
              </a:rPr>
              <a:t>What is the computational complexity advantage for a separable filter of size k x k, in terms of number of operations per output pixel?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04950" y="6248400"/>
            <a:ext cx="247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(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) = (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)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701675" y="251618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914" name="TextBox 10"/>
          <p:cNvSpPr txBox="1">
            <a:spLocks noChangeArrowheads="1"/>
          </p:cNvSpPr>
          <p:nvPr/>
        </p:nvSpPr>
        <p:spPr bwMode="auto">
          <a:xfrm>
            <a:off x="3148013" y="182245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1925" y="364807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4800" y="19812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14800" y="33528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4800600"/>
            <a:ext cx="3048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/>
      <p:bldP spid="12" grpId="0"/>
      <p:bldP spid="15" grpId="0" animBg="1"/>
      <p:bldP spid="16" grpId="1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Effect of smoothing filters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" y="0"/>
          <a:ext cx="687388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0"/>
                        <a:ext cx="687388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ean_filt"/>
          <p:cNvPicPr>
            <a:picLocks noChangeAspect="1" noChangeArrowheads="1"/>
          </p:cNvPicPr>
          <p:nvPr/>
        </p:nvPicPr>
        <p:blipFill>
          <a:blip r:embed="rId6" cstate="print"/>
          <a:srcRect t="38373" b="30167"/>
          <a:stretch>
            <a:fillRect/>
          </a:stretch>
        </p:blipFill>
        <p:spPr bwMode="auto">
          <a:xfrm>
            <a:off x="300038" y="1676400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319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Additive Gaussian noise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52292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81000" y="1579563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265738" y="1785938"/>
            <a:ext cx="387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No new pixel values introduced</a:t>
            </a:r>
          </a:p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Removes spikes: good for impulse, salt &amp; pepper noise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 Non-linear filter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D8CFD-4585-4D93-9FEF-66D34243BB3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37692" t="44589" r="17421" b="25266"/>
          <a:stretch>
            <a:fillRect/>
          </a:stretch>
        </p:blipFill>
        <p:spPr bwMode="auto">
          <a:xfrm>
            <a:off x="381000" y="1808163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 t="8824"/>
          <a:stretch>
            <a:fillRect/>
          </a:stretch>
        </p:blipFill>
        <p:spPr bwMode="auto">
          <a:xfrm>
            <a:off x="1055688" y="1238250"/>
            <a:ext cx="666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446088" y="154305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125957" name="Line 8"/>
          <p:cNvSpPr>
            <a:spLocks noChangeShapeType="1"/>
          </p:cNvSpPr>
          <p:nvPr/>
        </p:nvSpPr>
        <p:spPr bwMode="auto">
          <a:xfrm>
            <a:off x="14366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Text Box 9"/>
          <p:cNvSpPr txBox="1">
            <a:spLocks noChangeArrowheads="1"/>
          </p:cNvSpPr>
          <p:nvPr/>
        </p:nvSpPr>
        <p:spPr bwMode="auto">
          <a:xfrm>
            <a:off x="7685088" y="16954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Median filtered</a:t>
            </a:r>
          </a:p>
        </p:txBody>
      </p:sp>
      <p:sp>
        <p:nvSpPr>
          <p:cNvPr id="125959" name="Line 10"/>
          <p:cNvSpPr>
            <a:spLocks noChangeShapeType="1"/>
          </p:cNvSpPr>
          <p:nvPr/>
        </p:nvSpPr>
        <p:spPr bwMode="auto">
          <a:xfrm flipH="1">
            <a:off x="72278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TextBox 9"/>
          <p:cNvSpPr txBox="1">
            <a:spLocks noChangeArrowheads="1"/>
          </p:cNvSpPr>
          <p:nvPr/>
        </p:nvSpPr>
        <p:spPr bwMode="auto">
          <a:xfrm>
            <a:off x="3038475" y="5842000"/>
            <a:ext cx="343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Plots of a row of the image</a:t>
            </a:r>
          </a:p>
        </p:txBody>
      </p:sp>
      <p:sp>
        <p:nvSpPr>
          <p:cNvPr id="125962" name="TextBox 9"/>
          <p:cNvSpPr txBox="1">
            <a:spLocks noChangeArrowheads="1"/>
          </p:cNvSpPr>
          <p:nvPr/>
        </p:nvSpPr>
        <p:spPr bwMode="auto">
          <a:xfrm>
            <a:off x="2051050" y="6273800"/>
            <a:ext cx="615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err="1">
                <a:solidFill>
                  <a:srgbClr val="000000"/>
                </a:solidFill>
              </a:rPr>
              <a:t>Matlab</a:t>
            </a:r>
            <a:r>
              <a:rPr lang="en-US" sz="2400" b="0" dirty="0">
                <a:solidFill>
                  <a:srgbClr val="000000"/>
                </a:solidFill>
              </a:rPr>
              <a:t>: output </a:t>
            </a:r>
            <a:r>
              <a:rPr lang="en-US" sz="2400" b="0" dirty="0" err="1">
                <a:solidFill>
                  <a:srgbClr val="000000"/>
                </a:solidFill>
              </a:rPr>
              <a:t>im</a:t>
            </a:r>
            <a:r>
              <a:rPr lang="en-US" sz="2400" b="0" dirty="0">
                <a:solidFill>
                  <a:srgbClr val="000000"/>
                </a:solidFill>
              </a:rPr>
              <a:t> = medfilt2(im, [</a:t>
            </a:r>
            <a:r>
              <a:rPr lang="en-US" sz="2400" b="0" dirty="0" err="1">
                <a:solidFill>
                  <a:srgbClr val="000000"/>
                </a:solidFill>
              </a:rPr>
              <a:t>h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>
                <a:solidFill>
                  <a:srgbClr val="000000"/>
                </a:solidFill>
              </a:rPr>
              <a:t>w</a:t>
            </a:r>
            <a:r>
              <a:rPr lang="en-US" sz="2400" b="0" dirty="0">
                <a:solidFill>
                  <a:srgbClr val="000000"/>
                </a:solidFill>
              </a:rPr>
              <a:t>]);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: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73748"/>
            <a:ext cx="7162800" cy="2450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today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formation</a:t>
            </a:r>
          </a:p>
          <a:p>
            <a:r>
              <a:rPr lang="en-US" dirty="0" smtClean="0"/>
              <a:t>Image noise</a:t>
            </a:r>
          </a:p>
          <a:p>
            <a:r>
              <a:rPr lang="en-US" dirty="0" smtClean="0"/>
              <a:t>Linear filters</a:t>
            </a:r>
          </a:p>
          <a:p>
            <a:pPr lvl="1"/>
            <a:r>
              <a:rPr lang="en-US" dirty="0" smtClean="0"/>
              <a:t>Examples: smoothing filters</a:t>
            </a:r>
          </a:p>
          <a:p>
            <a:r>
              <a:rPr lang="en-US" dirty="0" smtClean="0"/>
              <a:t>Convolution / correlation</a:t>
            </a:r>
          </a:p>
          <a:p>
            <a:r>
              <a:rPr lang="en-US" dirty="0" smtClean="0"/>
              <a:t>Cool application: hybrid images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38159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Modified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Median filter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28713"/>
            <a:ext cx="8229600" cy="4525962"/>
          </a:xfrm>
        </p:spPr>
        <p:txBody>
          <a:bodyPr/>
          <a:lstStyle/>
          <a:p>
            <a:r>
              <a:rPr lang="en-US" sz="2400" smtClean="0"/>
              <a:t>Median filter is edge preserving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18385" t="39160" r="20447" b="10757"/>
          <a:stretch>
            <a:fillRect/>
          </a:stretch>
        </p:blipFill>
        <p:spPr bwMode="auto">
          <a:xfrm>
            <a:off x="1614488" y="1639888"/>
            <a:ext cx="57150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5606" r="15897" b="5316"/>
          <a:stretch>
            <a:fillRect/>
          </a:stretch>
        </p:blipFill>
        <p:spPr bwMode="auto">
          <a:xfrm>
            <a:off x="228600" y="1304925"/>
            <a:ext cx="86868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0" dirty="0">
                <a:ea typeface="+mj-ea"/>
                <a:cs typeface="Arial" pitchFamily="34" charset="0"/>
              </a:rPr>
              <a:t>Filtering application: Hybrid Images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143000"/>
            <a:ext cx="8686800" cy="5410200"/>
            <a:chOff x="228600" y="1143000"/>
            <a:chExt cx="8686800" cy="5410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143000"/>
              <a:ext cx="8686800" cy="5257800"/>
              <a:chOff x="228600" y="1143000"/>
              <a:chExt cx="8686800" cy="5257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" y="1143000"/>
                <a:ext cx="4495800" cy="52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1219200"/>
                <a:ext cx="72390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1000" y="2819400"/>
              <a:ext cx="54102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67200" y="1676400"/>
            <a:ext cx="15240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Application: Hybrid Images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Gaussian 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Laplacian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0" name="Photo Editor Photo" r:id="rId7" imgW="4133333" imgH="2905531" progId="">
                    <p:embed/>
                  </p:oleObj>
                </mc:Choice>
                <mc:Fallback>
                  <p:oleObj name="Photo Editor Photo" r:id="rId7" imgW="4133333" imgH="2905531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Gaussian</a:t>
              </a:r>
            </a:p>
          </p:txBody>
        </p:sp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>
                    <a:solidFill>
                      <a:srgbClr val="000000"/>
                    </a:solidFill>
                  </a:rPr>
                  <a:t>unit impulse</a:t>
                </a:r>
              </a:p>
            </p:txBody>
          </p:sp>
        </p:grpSp>
        <p:pic>
          <p:nvPicPr>
            <p:cNvPr id="3088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0" descr="log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Laplacian of Gaussian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71663" y="2133600"/>
            <a:ext cx="863600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8175" y="2528888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Photo Editor Photo" r:id="rId12" imgW="4133333" imgH="2905531" progId="">
                  <p:embed/>
                </p:oleObj>
              </mc:Choice>
              <mc:Fallback>
                <p:oleObj name="Photo Editor Photo" r:id="rId12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28888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20" descr="lo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1871663" y="3860800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990600"/>
            <a:ext cx="8534400" cy="5410200"/>
            <a:chOff x="0" y="990600"/>
            <a:chExt cx="8534400" cy="5410200"/>
          </a:xfrm>
        </p:grpSpPr>
        <p:sp>
          <p:nvSpPr>
            <p:cNvPr id="30" name="Rectangle 29"/>
            <p:cNvSpPr/>
            <p:nvPr/>
          </p:nvSpPr>
          <p:spPr>
            <a:xfrm>
              <a:off x="0" y="990600"/>
              <a:ext cx="48006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4800600"/>
              <a:ext cx="48768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Oliva</a:t>
            </a:r>
            <a:r>
              <a:rPr lang="en-US" sz="2400" dirty="0" smtClean="0"/>
              <a:t>, A. </a:t>
            </a:r>
            <a:r>
              <a:rPr lang="en-US" sz="2400" dirty="0" err="1" smtClean="0"/>
              <a:t>Torralba</a:t>
            </a:r>
            <a:r>
              <a:rPr lang="en-US" sz="2400" dirty="0" smtClean="0"/>
              <a:t>, P.G. </a:t>
            </a:r>
            <a:r>
              <a:rPr lang="en-US" sz="2400" dirty="0" err="1" smtClean="0"/>
              <a:t>Schyns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>
                <a:hlinkClick r:id="rId13"/>
              </a:rPr>
              <a:t>“Hybrid Images,”</a:t>
            </a:r>
            <a:r>
              <a:rPr lang="en-US" sz="2400" dirty="0" smtClean="0"/>
              <a:t> SIGGRAPH 2006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429000"/>
            <a:ext cx="480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32051" y="2362200"/>
            <a:ext cx="429768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  <p:bldP spid="33" grpId="0" animBg="1"/>
      <p:bldP spid="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4441" r="16409" b="6117"/>
          <a:stretch>
            <a:fillRect/>
          </a:stretch>
        </p:blipFill>
        <p:spPr bwMode="auto">
          <a:xfrm>
            <a:off x="215900" y="836613"/>
            <a:ext cx="8686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28600" y="228600"/>
            <a:ext cx="85344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Image formation</a:t>
            </a:r>
          </a:p>
          <a:p>
            <a:r>
              <a:rPr lang="en-US" sz="2800" dirty="0" smtClean="0"/>
              <a:t>Image “noise”</a:t>
            </a:r>
          </a:p>
          <a:p>
            <a:r>
              <a:rPr lang="en-US" sz="2800" dirty="0" smtClean="0"/>
              <a:t>Linear filters and convolution useful for</a:t>
            </a:r>
          </a:p>
          <a:p>
            <a:pPr lvl="1"/>
            <a:r>
              <a:rPr lang="en-US" sz="2400" dirty="0" smtClean="0"/>
              <a:t>Enhancing images (smoothing, removing noise)</a:t>
            </a:r>
          </a:p>
          <a:p>
            <a:pPr lvl="2"/>
            <a:r>
              <a:rPr lang="en-US" sz="2000" dirty="0" smtClean="0"/>
              <a:t>Box filter</a:t>
            </a:r>
          </a:p>
          <a:p>
            <a:pPr lvl="2"/>
            <a:r>
              <a:rPr lang="en-US" sz="2000" dirty="0" smtClean="0"/>
              <a:t>Gaussian filter</a:t>
            </a:r>
          </a:p>
          <a:p>
            <a:pPr lvl="2"/>
            <a:r>
              <a:rPr lang="en-US" sz="2000" dirty="0" smtClean="0"/>
              <a:t>Impact of scale / width of smoothing filter</a:t>
            </a:r>
          </a:p>
          <a:p>
            <a:pPr lvl="1"/>
            <a:r>
              <a:rPr lang="en-US" sz="2400" dirty="0" smtClean="0"/>
              <a:t>Detecting features (next time)</a:t>
            </a:r>
          </a:p>
          <a:p>
            <a:r>
              <a:rPr lang="en-US" sz="2800" dirty="0" smtClean="0"/>
              <a:t>Separable filters more efficient </a:t>
            </a:r>
          </a:p>
          <a:p>
            <a:r>
              <a:rPr lang="en-US" sz="2800" dirty="0" smtClean="0"/>
              <a:t>Median filter: a non-linear filter, edge-preserving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46088" y="-149225"/>
            <a:ext cx="8229600" cy="1143000"/>
          </a:xfrm>
        </p:spPr>
        <p:txBody>
          <a:bodyPr/>
          <a:lstStyle/>
          <a:p>
            <a:r>
              <a:rPr lang="en-US" smtClean="0"/>
              <a:t>Coming up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215900" y="1412875"/>
            <a:ext cx="8734425" cy="4525963"/>
          </a:xfrm>
        </p:spPr>
        <p:txBody>
          <a:bodyPr/>
          <a:lstStyle/>
          <a:p>
            <a:r>
              <a:rPr lang="en-US" dirty="0" smtClean="0"/>
              <a:t>Monday night:</a:t>
            </a:r>
          </a:p>
          <a:p>
            <a:pPr lvl="1"/>
            <a:r>
              <a:rPr lang="en-US" dirty="0" smtClean="0"/>
              <a:t>PS0 is due via scholar, 11:55 PM</a:t>
            </a:r>
          </a:p>
          <a:p>
            <a:endParaRPr lang="en-US" dirty="0" smtClean="0"/>
          </a:p>
          <a:p>
            <a:r>
              <a:rPr lang="en-US" dirty="0" smtClean="0"/>
              <a:t>Tuesday:</a:t>
            </a:r>
          </a:p>
          <a:p>
            <a:pPr lvl="1"/>
            <a:r>
              <a:rPr lang="en-US" dirty="0" smtClean="0"/>
              <a:t>Filtering part 2: filtering for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Topics overview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16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Features &amp; </a:t>
            </a:r>
            <a:r>
              <a:rPr lang="en-US" sz="2800" dirty="0" smtClean="0">
                <a:solidFill>
                  <a:srgbClr val="FF0000"/>
                </a:solidFill>
              </a:rPr>
              <a:t>filters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Filters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Gradients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Edges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Grouping &amp; fitting</a:t>
            </a:r>
          </a:p>
          <a:p>
            <a:pPr eaLnBrk="1" hangingPunct="1"/>
            <a:r>
              <a:rPr lang="en-US" sz="2800" dirty="0"/>
              <a:t>Multiple views and motion</a:t>
            </a:r>
          </a:p>
          <a:p>
            <a:pPr eaLnBrk="1" hangingPunct="1"/>
            <a:r>
              <a:rPr lang="en-US" sz="2800" dirty="0"/>
              <a:t>Recognition</a:t>
            </a:r>
          </a:p>
          <a:p>
            <a:pPr eaLnBrk="1" hangingPunct="1"/>
            <a:r>
              <a:rPr lang="en-US" sz="2800" dirty="0"/>
              <a:t>Video </a:t>
            </a:r>
            <a:r>
              <a:rPr lang="en-US" sz="2800" dirty="0" smtClean="0"/>
              <a:t>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D534-EAF5-7340-9EBE-DE4DF80614A8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19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Slide credit: Kristen </a:t>
            </a:r>
            <a:r>
              <a:rPr lang="en-US" b="0" dirty="0" err="1" smtClean="0"/>
              <a:t>Grauman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9639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267200"/>
            <a:ext cx="84582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72708" name="Picture 4" descr="PowerShot SD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frac{1}{(2k+1)^2}\sum_{u=-k}^{k} \sum_{v=-k}^{k}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604.75"/>
  <p:tag name="PICTUREFILESIZE" val="5404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mono"/>
  <p:tag name="ORIGWIDTH" val="60"/>
  <p:tag name="PICTUREFILESIZE" val="27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-u,j-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50.75"/>
  <p:tag name="PICTUREFILESIZE" val="492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star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82.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[i,j] = \sum_{u=-k}^{k} \sum_{v=-k}^{k} H[u,v] F[i+u,j+v]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73.25"/>
  <p:tag name="PICTUREFILESIZE" val="5019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10481</TotalTime>
  <Words>5276</Words>
  <Application>Microsoft Macintosh PowerPoint</Application>
  <PresentationFormat>On-screen Show (4:3)</PresentationFormat>
  <Paragraphs>3368</Paragraphs>
  <Slides>78</Slides>
  <Notes>77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Default Design</vt:lpstr>
      <vt:lpstr>8_Default Design</vt:lpstr>
      <vt:lpstr>2_Default Design</vt:lpstr>
      <vt:lpstr>2_Blank Presentation</vt:lpstr>
      <vt:lpstr>1_Default Design</vt:lpstr>
      <vt:lpstr>5_Default Design</vt:lpstr>
      <vt:lpstr>1_Office Theme</vt:lpstr>
      <vt:lpstr>9_Default Design</vt:lpstr>
      <vt:lpstr>Photo Editor Photo</vt:lpstr>
      <vt:lpstr>Equation</vt:lpstr>
      <vt:lpstr>Linear Filters</vt:lpstr>
      <vt:lpstr>Announcements</vt:lpstr>
      <vt:lpstr>Topics overview</vt:lpstr>
      <vt:lpstr>Topics overview</vt:lpstr>
      <vt:lpstr>Topics overview</vt:lpstr>
      <vt:lpstr>Topics overview</vt:lpstr>
      <vt:lpstr>Plan for today</vt:lpstr>
      <vt:lpstr>Image Formation</vt:lpstr>
      <vt:lpstr>Digital camera</vt:lpstr>
      <vt:lpstr>Digital images</vt:lpstr>
      <vt:lpstr>PowerPoint Presentation</vt:lpstr>
      <vt:lpstr>PowerPoint Presentation</vt:lpstr>
      <vt:lpstr>PowerPoint Presentation</vt:lpstr>
      <vt:lpstr>Images in Matlab</vt:lpstr>
      <vt:lpstr>Image filtering</vt:lpstr>
      <vt:lpstr>Image filtering</vt:lpstr>
      <vt:lpstr>Motivation: noise reduction</vt:lpstr>
      <vt:lpstr>Common types of noise</vt:lpstr>
      <vt:lpstr>Gaussian noise</vt:lpstr>
      <vt:lpstr>Motivation: noise reduction</vt:lpstr>
      <vt:lpstr>First attempt at a solution</vt:lpstr>
      <vt:lpstr>First attempt at a solution</vt:lpstr>
      <vt:lpstr>Weighted Moving Average</vt:lpstr>
      <vt:lpstr>Weighted Moving Average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Correlation filtering</vt:lpstr>
      <vt:lpstr>Correlation filtering</vt:lpstr>
      <vt:lpstr>Averaging filter</vt:lpstr>
      <vt:lpstr>Smoothing by averaging</vt:lpstr>
      <vt:lpstr>Boundary issues</vt:lpstr>
      <vt:lpstr>Boundary issues</vt:lpstr>
      <vt:lpstr>Boundary issues</vt:lpstr>
      <vt:lpstr>Gaussian filter</vt:lpstr>
      <vt:lpstr>Smoothing with a Gaussian</vt:lpstr>
      <vt:lpstr>Gaussian filters</vt:lpstr>
      <vt:lpstr>Gaussian filters</vt:lpstr>
      <vt:lpstr>Matlab</vt:lpstr>
      <vt:lpstr>Smoothing with a Gaussian</vt:lpstr>
      <vt:lpstr>Properties of smoothing filters</vt:lpstr>
      <vt:lpstr>Filtering an impulse signal</vt:lpstr>
      <vt:lpstr>Convolution</vt:lpstr>
      <vt:lpstr>Convolution vs. correlation</vt:lpstr>
      <vt:lpstr>Predict the outputs using correlation filtering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Filtering examples: sharpening</vt:lpstr>
      <vt:lpstr>Properties of convolution</vt:lpstr>
      <vt:lpstr>Properties of convolution</vt:lpstr>
      <vt:lpstr>Separability</vt:lpstr>
      <vt:lpstr>Separability</vt:lpstr>
      <vt:lpstr>Effect of smoothing filters</vt:lpstr>
      <vt:lpstr>Median filter</vt:lpstr>
      <vt:lpstr>Median filter</vt:lpstr>
      <vt:lpstr>Median filter</vt:lpstr>
      <vt:lpstr>PowerPoint Presentation</vt:lpstr>
      <vt:lpstr>Application: Hybrid Images</vt:lpstr>
      <vt:lpstr>PowerPoint Presentation</vt:lpstr>
      <vt:lpstr>PowerPoint Presentation</vt:lpstr>
      <vt:lpstr>Summary</vt:lpstr>
      <vt:lpstr>Coming up</vt:lpstr>
      <vt:lpstr>Topics overview</vt:lpstr>
      <vt:lpstr>Questions?</vt:lpstr>
    </vt:vector>
  </TitlesOfParts>
  <Company>UTCS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Color</dc:title>
  <dc:creator>grauman</dc:creator>
  <cp:lastModifiedBy>Devi Parikh</cp:lastModifiedBy>
  <cp:revision>496</cp:revision>
  <dcterms:created xsi:type="dcterms:W3CDTF">2013-10-08T22:01:15Z</dcterms:created>
  <dcterms:modified xsi:type="dcterms:W3CDTF">2015-08-27T19:24:53Z</dcterms:modified>
</cp:coreProperties>
</file>