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25" r:id="rId2"/>
    <p:sldId id="848" r:id="rId3"/>
    <p:sldId id="847" r:id="rId4"/>
    <p:sldId id="854" r:id="rId5"/>
    <p:sldId id="853" r:id="rId6"/>
    <p:sldId id="831" r:id="rId7"/>
    <p:sldId id="820" r:id="rId8"/>
    <p:sldId id="778" r:id="rId9"/>
    <p:sldId id="779" r:id="rId10"/>
    <p:sldId id="784" r:id="rId11"/>
    <p:sldId id="785" r:id="rId12"/>
    <p:sldId id="796" r:id="rId13"/>
    <p:sldId id="797" r:id="rId14"/>
    <p:sldId id="798" r:id="rId15"/>
    <p:sldId id="799" r:id="rId16"/>
    <p:sldId id="800" r:id="rId17"/>
    <p:sldId id="786" r:id="rId18"/>
    <p:sldId id="787" r:id="rId19"/>
    <p:sldId id="789" r:id="rId20"/>
    <p:sldId id="790" r:id="rId21"/>
    <p:sldId id="794" r:id="rId22"/>
    <p:sldId id="793" r:id="rId23"/>
    <p:sldId id="795" r:id="rId24"/>
    <p:sldId id="826" r:id="rId25"/>
    <p:sldId id="827" r:id="rId26"/>
    <p:sldId id="802" r:id="rId27"/>
    <p:sldId id="804" r:id="rId28"/>
    <p:sldId id="782" r:id="rId29"/>
    <p:sldId id="774" r:id="rId30"/>
    <p:sldId id="828" r:id="rId31"/>
    <p:sldId id="829" r:id="rId32"/>
    <p:sldId id="819" r:id="rId33"/>
    <p:sldId id="739" r:id="rId34"/>
    <p:sldId id="740" r:id="rId35"/>
    <p:sldId id="742" r:id="rId36"/>
    <p:sldId id="743" r:id="rId37"/>
    <p:sldId id="834" r:id="rId38"/>
    <p:sldId id="807" r:id="rId39"/>
    <p:sldId id="814" r:id="rId40"/>
    <p:sldId id="811" r:id="rId41"/>
    <p:sldId id="816" r:id="rId42"/>
    <p:sldId id="817" r:id="rId43"/>
    <p:sldId id="825" r:id="rId44"/>
    <p:sldId id="810" r:id="rId45"/>
    <p:sldId id="812" r:id="rId46"/>
    <p:sldId id="813" r:id="rId47"/>
    <p:sldId id="808" r:id="rId48"/>
    <p:sldId id="809" r:id="rId49"/>
    <p:sldId id="832" r:id="rId50"/>
    <p:sldId id="835" r:id="rId51"/>
    <p:sldId id="836" r:id="rId52"/>
    <p:sldId id="838" r:id="rId53"/>
    <p:sldId id="839" r:id="rId54"/>
    <p:sldId id="840" r:id="rId55"/>
    <p:sldId id="851" r:id="rId56"/>
    <p:sldId id="852" r:id="rId57"/>
    <p:sldId id="841" r:id="rId58"/>
    <p:sldId id="842" r:id="rId59"/>
    <p:sldId id="844" r:id="rId60"/>
    <p:sldId id="843" r:id="rId61"/>
    <p:sldId id="849" r:id="rId62"/>
    <p:sldId id="850" r:id="rId6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88980" autoAdjust="0"/>
  </p:normalViewPr>
  <p:slideViewPr>
    <p:cSldViewPr>
      <p:cViewPr varScale="1">
        <p:scale>
          <a:sx n="87" d="100"/>
          <a:sy n="87" d="100"/>
        </p:scale>
        <p:origin x="-1504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89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4" Type="http://schemas.openxmlformats.org/officeDocument/2006/relationships/slide" Target="slides/slide19.xml"/><Relationship Id="rId5" Type="http://schemas.openxmlformats.org/officeDocument/2006/relationships/slide" Target="slides/slide20.xml"/><Relationship Id="rId6" Type="http://schemas.openxmlformats.org/officeDocument/2006/relationships/slide" Target="slides/slide23.xml"/><Relationship Id="rId7" Type="http://schemas.openxmlformats.org/officeDocument/2006/relationships/slide" Target="slides/slide41.xml"/><Relationship Id="rId8" Type="http://schemas.openxmlformats.org/officeDocument/2006/relationships/slide" Target="slides/slide47.xml"/><Relationship Id="rId1" Type="http://schemas.openxmlformats.org/officeDocument/2006/relationships/slide" Target="slides/slide10.xml"/><Relationship Id="rId2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emf"/><Relationship Id="rId6" Type="http://schemas.openxmlformats.org/officeDocument/2006/relationships/image" Target="../media/image12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D7DC-E67F-B948-99E3-B024934BDD56}" type="datetimeFigureOut">
              <a:rPr lang="en-US" smtClean="0"/>
              <a:pPr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D281-9DF9-FE4D-85FA-1B16E6A59C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765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3866E5E9-8DE6-4E0D-A81A-D449DB5D1FB9}" type="datetimeFigureOut">
              <a:rPr lang="en-US"/>
              <a:pPr>
                <a:defRPr/>
              </a:pPr>
              <a:t>11/9/15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9699F9E-B930-4799-B5D8-890C3913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146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3B0613-3F11-4C34-969B-8E902D712F8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ECCF6F-D77F-45A4-A55F-DAD69F81FC8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Brightness constancy equation is equivalent to minimizing the squared error of I(t) and I(t+1)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B3983-C8A9-4302-80AE-228D8A1F377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A:  u and v are unknown, 1 equation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44C53-E22F-45F6-BA35-BA53DFFC450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59CED6-076E-4388-BD0F-76E4B148C42E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A1FA1C-E1C0-4201-9E87-D6EA7F2718A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888DD5-1779-406F-920F-02DD5E9ECB17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8888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F2660-97C7-4F59-9AB9-BF63B006FD3A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A13AFB-4986-435B-8BB2-A26F58ACE416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153FAF-2EDA-4553-A59F-43A419D3CDFD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9D83DD-9EA6-4F4B-91FC-E7E954AFE42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37" indent="-2856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7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44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1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884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095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25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09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3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344EEA-4008-4AA3-B958-75220C69DA4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E4964-9B7B-49F6-94B7-7554EF8EAA2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1AAE5-3DB2-409E-97D0-84D26A1E818A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D0DD69-667A-492F-91D8-703619B157DB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60646-4A8B-48B6-BFC3-5FB369DFB5E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C8189C-7CCD-4A78-AD11-AD83AFE16341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5D98F79-6BD5-4BE2-AC6D-C49A7A75058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0F01115-1FE6-4D8C-819D-D2FD1A1C5E8B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6C095E-F8C3-4942-B2BE-AE734DA3BB1F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A7CB900-BD74-4294-AABB-C0FB35669E73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F4F344-A062-432F-A410-44F2DCAF86D6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DA8F8C-6101-4B93-9F98-056819C143C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DF42B79-70EE-49B5-9D8C-CE5EC8D3EA41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D7D665-2BAB-4E19-913C-2E138E59389D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5795510-F373-4B3C-8D5A-77E875ABFF60}" type="slidenum">
              <a:rPr lang="en-US" smtClean="0">
                <a:cs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mtClean="0">
              <a:cs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8375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Iterative refinement: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Estimate velocity at each pixel using one iteration of Lucas and Kanade estimation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Warp one image toward the other using the estimated flow field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  <a:cs typeface="Arial" charset="0"/>
              </a:rPr>
              <a:t>Refine estimate by repeating the process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1197CA7-1B90-41FD-AD64-E91E1D0A318A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70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0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7" y="4560889"/>
            <a:ext cx="5365750" cy="43195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37" indent="-2856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7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44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1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884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095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25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09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5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5F3B5-262D-46E3-992D-AA601E86C42A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 376 Lecture 25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737" indent="-285669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67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9744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6815" indent="-228536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3884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095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025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096" indent="-22853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5677166-B2EC-EC4B-9532-025C8FD6FE5D}" type="slidenum">
              <a:rPr lang="en-US" sz="1300" b="0"/>
              <a:pPr eaLnBrk="1" hangingPunct="1"/>
              <a:t>61</a:t>
            </a:fld>
            <a:endParaRPr lang="en-US" sz="1300" b="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01592F3-C277-4236-A837-FEA5F918DDCD}" type="slidenum">
              <a:rPr lang="en-US" sz="1200" b="1">
                <a:solidFill>
                  <a:prstClr val="black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62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CS 376 Lecture 24 Motion</a:t>
            </a: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3B314A-4759-4F32-BFA5-B65A246545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B469E2-8A42-4E58-8F64-C06D70D8D4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53E927-CA64-4BC9-BE69-4BDF42029A5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350C9-D28D-4D25-AB9A-35751E438574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4125" y="717550"/>
            <a:ext cx="4779963" cy="3584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4540250"/>
            <a:ext cx="5384800" cy="4379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3B0D6-6210-E240-9361-699B2C8A9EE7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E2E8-E452-4248-9A3F-92F7EB175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0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5FF8-622A-9842-9FE2-5075C3A16C91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48FF-D307-4375-86F8-FF76FDAA3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3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B24E3-705D-AE45-BF65-1DEB0CEB8927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5F74-F68D-45AB-8B59-AB60EFAA8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4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99AF-CE60-8E41-972D-89BAF73D9D60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A2559-03C7-4139-AF48-763962DC1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3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D7C5-EF1E-3D4C-A040-F4B26E107B59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BF83E-D14E-4694-943E-9A29E323C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6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9E38B-2263-7348-A238-49D582B921C8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AA7F1-61F1-4576-BC52-B5ACABE3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5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0439-4851-D94C-94F7-1E7A4B39C27B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C8E95-D9F9-4816-8AF2-E59EA7B1A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F43E7-EE8B-BC46-B184-FC34A9FAF29D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8FD9F-A1BD-4F06-BF37-E5F3DEA51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57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73663-91EF-704D-850D-FA920035A083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0D3EC-2EE0-4D5B-B43D-EF246BF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2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3C3BA-F6B3-E84E-B4AA-BCD704DC68A1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AFB1E-B6AE-4EBD-BB1D-818D4A9773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9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3B33E-3649-C348-995C-B627CDB67683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B3977-D676-4ED7-9933-9A5F5EB3EC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3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99623-0A23-FF42-8461-54602FCEE42D}" type="datetime1">
              <a:rPr lang="en-US" smtClean="0"/>
              <a:pPr>
                <a:defRPr/>
              </a:pPr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69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B91E06-FBE1-47C9-845B-68CBED1D1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oleObject" Target="../embeddings/oleObject7.bin"/><Relationship Id="rId21" Type="http://schemas.openxmlformats.org/officeDocument/2006/relationships/image" Target="../media/image12.wmf"/><Relationship Id="rId10" Type="http://schemas.openxmlformats.org/officeDocument/2006/relationships/image" Target="../media/image8.wmf"/><Relationship Id="rId11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oleObject" Target="../embeddings/oleObject5.bin"/><Relationship Id="rId17" Type="http://schemas.openxmlformats.org/officeDocument/2006/relationships/image" Target="../media/image10.wmf"/><Relationship Id="rId18" Type="http://schemas.openxmlformats.org/officeDocument/2006/relationships/oleObject" Target="../embeddings/oleObject6.bin"/><Relationship Id="rId19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8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hyperlink" Target="http://en.wikipedia.org/wiki/Barberpole_illus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4" Type="http://schemas.openxmlformats.org/officeDocument/2006/relationships/hyperlink" Target="http://en.wikipedia.org/wiki/Barberpole_illusion" TargetMode="External"/><Relationship Id="rId5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6.xml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2.png"/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7.xml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20" Type="http://schemas.openxmlformats.org/officeDocument/2006/relationships/image" Target="../media/image30.png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8.xml"/><Relationship Id="rId12" Type="http://schemas.openxmlformats.org/officeDocument/2006/relationships/image" Target="../media/image23.png"/><Relationship Id="rId13" Type="http://schemas.openxmlformats.org/officeDocument/2006/relationships/image" Target="../media/image24.png"/><Relationship Id="rId14" Type="http://schemas.openxmlformats.org/officeDocument/2006/relationships/image" Target="../media/image25.png"/><Relationship Id="rId15" Type="http://schemas.openxmlformats.org/officeDocument/2006/relationships/image" Target="../media/image26.png"/><Relationship Id="rId16" Type="http://schemas.openxmlformats.org/officeDocument/2006/relationships/image" Target="../media/image22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tags" Target="../tags/tag14.xml"/><Relationship Id="rId5" Type="http://schemas.openxmlformats.org/officeDocument/2006/relationships/tags" Target="../tags/tag15.xml"/><Relationship Id="rId6" Type="http://schemas.openxmlformats.org/officeDocument/2006/relationships/tags" Target="../tags/tag16.xml"/><Relationship Id="rId7" Type="http://schemas.openxmlformats.org/officeDocument/2006/relationships/tags" Target="../tags/tag17.xml"/><Relationship Id="rId8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7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ces.clemson.edu/~stb/klt/shi-tomasi-good-features-cvpr1994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hyperlink" Target="http://www.ces.clemson.edu/~stb/klt/shi-tomasi-good-features-cvpr1994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4" Type="http://schemas.openxmlformats.org/officeDocument/2006/relationships/image" Target="../media/image46.gif"/><Relationship Id="rId5" Type="http://schemas.openxmlformats.org/officeDocument/2006/relationships/image" Target="../media/image47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s.berkeley.edu/~brox/pub/brox_cvpr09.pd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sych.hanover.edu/KRANTZ/MotionParallax/MotionParallax.html" TargetMode="External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xguide.com/featured/art_of_optical_flow/" TargetMode="External"/><Relationship Id="rId4" Type="http://schemas.openxmlformats.org/officeDocument/2006/relationships/image" Target="../media/image55.jpeg"/><Relationship Id="rId5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vincentwardfilms.com/concepts/motion-painting/optical-flow/" TargetMode="External"/><Relationship Id="rId4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bJrc6QCeU0&amp;feature=related" TargetMode="External"/><Relationship Id="rId3" Type="http://schemas.openxmlformats.org/officeDocument/2006/relationships/hyperlink" Target="http://www.youtube.com/watch?v=pckFacsIWg4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microsoft.com/office/2007/relationships/media" Target="file://localhost/Users/dparikh/Documents/work/non_research/Teaching/F13ECE5554/expression_oflow.mpg" TargetMode="External"/><Relationship Id="rId2" Type="http://schemas.openxmlformats.org/officeDocument/2006/relationships/video" Target="file://localhost/Users/dparikh/Documents/work/non_research/Teaching/F13ECE5554/expression_oflow.mpg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1" Type="http://schemas.microsoft.com/office/2007/relationships/media" Target="file:///C:\Documents%20and%20Settings\grauman\Desktop\fall09\lecture22_motion\class-football.avi" TargetMode="External"/><Relationship Id="rId2" Type="http://schemas.openxmlformats.org/officeDocument/2006/relationships/video" Target="file:///C:\Documents%20and%20Settings\grauman\Desktop\fall09\lecture22_motion\class-football.avi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ri.cmu.edu/pub_files/pub3/lucas_bruce_d_1981_1/lucas_bruce_d_1981_1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Tracking and Optical Flow</a:t>
            </a:r>
          </a:p>
        </p:txBody>
      </p:sp>
      <p:sp>
        <p:nvSpPr>
          <p:cNvPr id="4100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ECE 5554, ECE 4984 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Virginia Tech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Devi Parikh</a:t>
            </a:r>
          </a:p>
        </p:txBody>
      </p:sp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660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11/10/15</a:t>
            </a:r>
            <a:endParaRPr lang="en-US" dirty="0"/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0" y="6324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Slides borrowed from Derek </a:t>
            </a:r>
            <a:r>
              <a:rPr lang="en-US" sz="1400" dirty="0" err="1" smtClean="0"/>
              <a:t>Hoiem</a:t>
            </a:r>
            <a:r>
              <a:rPr lang="en-US" sz="1400" dirty="0" smtClean="0"/>
              <a:t>, who adapted many from </a:t>
            </a:r>
            <a:r>
              <a:rPr lang="en-US" sz="1400" dirty="0"/>
              <a:t>Lana </a:t>
            </a:r>
            <a:r>
              <a:rPr lang="en-US" sz="1400" dirty="0" err="1"/>
              <a:t>Lazebnik</a:t>
            </a:r>
            <a:r>
              <a:rPr lang="en-US" sz="1400" dirty="0"/>
              <a:t>, </a:t>
            </a:r>
            <a:r>
              <a:rPr lang="en-US" sz="1400" dirty="0" err="1"/>
              <a:t>Silvio</a:t>
            </a:r>
            <a:r>
              <a:rPr lang="en-US" sz="1400" dirty="0"/>
              <a:t> </a:t>
            </a:r>
            <a:r>
              <a:rPr lang="en-US" sz="1400" dirty="0" err="1"/>
              <a:t>Saverse</a:t>
            </a:r>
            <a:r>
              <a:rPr lang="en-US" sz="1400" dirty="0"/>
              <a:t>, who in turn adapted slides from Steve Seitz, Rick </a:t>
            </a:r>
            <a:r>
              <a:rPr lang="en-US" sz="1400" dirty="0" err="1"/>
              <a:t>Szeliski</a:t>
            </a:r>
            <a:r>
              <a:rPr lang="en-US" sz="1400" dirty="0"/>
              <a:t>, Martial Hebert, Mark </a:t>
            </a:r>
            <a:r>
              <a:rPr lang="en-US" sz="1400" dirty="0" err="1"/>
              <a:t>Pollefeys</a:t>
            </a:r>
            <a:r>
              <a:rPr lang="en-US" sz="1400" dirty="0"/>
              <a:t>, and others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DE2E8-E452-4248-9A3F-92F7EB175C6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Feature tracking</a:t>
            </a:r>
            <a:endParaRPr lang="en-US" sz="420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35814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smtClean="0"/>
              <a:t>Given two subsequent frames, estimate the point translation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7526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Oval 5"/>
          <p:cNvSpPr>
            <a:spLocks noChangeArrowheads="1"/>
          </p:cNvSpPr>
          <p:nvPr/>
        </p:nvSpPr>
        <p:spPr bwMode="auto">
          <a:xfrm>
            <a:off x="2286000" y="17526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Oval 6"/>
          <p:cNvSpPr>
            <a:spLocks noChangeArrowheads="1"/>
          </p:cNvSpPr>
          <p:nvPr/>
        </p:nvSpPr>
        <p:spPr bwMode="auto">
          <a:xfrm>
            <a:off x="3200400" y="1752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Oval 7"/>
          <p:cNvSpPr>
            <a:spLocks noChangeArrowheads="1"/>
          </p:cNvSpPr>
          <p:nvPr/>
        </p:nvSpPr>
        <p:spPr bwMode="auto">
          <a:xfrm>
            <a:off x="2286000" y="2286000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Oval 8"/>
          <p:cNvSpPr>
            <a:spLocks noChangeArrowheads="1"/>
          </p:cNvSpPr>
          <p:nvPr/>
        </p:nvSpPr>
        <p:spPr bwMode="auto">
          <a:xfrm>
            <a:off x="3200400" y="22860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362200" y="1600200"/>
            <a:ext cx="1066800" cy="968375"/>
            <a:chOff x="1488" y="1008"/>
            <a:chExt cx="672" cy="610"/>
          </a:xfrm>
        </p:grpSpPr>
        <p:sp>
          <p:nvSpPr>
            <p:cNvPr id="9235" name="Line 10"/>
            <p:cNvSpPr>
              <a:spLocks noChangeShapeType="1"/>
            </p:cNvSpPr>
            <p:nvPr/>
          </p:nvSpPr>
          <p:spPr bwMode="auto">
            <a:xfrm flipV="1">
              <a:off x="1488" y="100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1"/>
            <p:cNvSpPr>
              <a:spLocks noChangeShapeType="1"/>
            </p:cNvSpPr>
            <p:nvPr/>
          </p:nvSpPr>
          <p:spPr bwMode="auto">
            <a:xfrm>
              <a:off x="1488" y="1461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2"/>
            <p:cNvSpPr>
              <a:spLocks noChangeShapeType="1"/>
            </p:cNvSpPr>
            <p:nvPr/>
          </p:nvSpPr>
          <p:spPr bwMode="auto">
            <a:xfrm>
              <a:off x="2063" y="1152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13"/>
            <p:cNvSpPr>
              <a:spLocks noChangeShapeType="1"/>
            </p:cNvSpPr>
            <p:nvPr/>
          </p:nvSpPr>
          <p:spPr bwMode="auto">
            <a:xfrm flipH="1">
              <a:off x="2043" y="1495"/>
              <a:ext cx="0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6" name="Rectangle 14"/>
          <p:cNvSpPr>
            <a:spLocks noChangeArrowheads="1"/>
          </p:cNvSpPr>
          <p:nvPr/>
        </p:nvSpPr>
        <p:spPr bwMode="auto">
          <a:xfrm>
            <a:off x="5105400" y="12192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Oval 15"/>
          <p:cNvSpPr>
            <a:spLocks noChangeArrowheads="1"/>
          </p:cNvSpPr>
          <p:nvPr/>
        </p:nvSpPr>
        <p:spPr bwMode="auto">
          <a:xfrm>
            <a:off x="5867400" y="1562100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Oval 16"/>
          <p:cNvSpPr>
            <a:spLocks noChangeArrowheads="1"/>
          </p:cNvSpPr>
          <p:nvPr/>
        </p:nvSpPr>
        <p:spPr bwMode="auto">
          <a:xfrm>
            <a:off x="6781800" y="1943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Oval 17"/>
          <p:cNvSpPr>
            <a:spLocks noChangeArrowheads="1"/>
          </p:cNvSpPr>
          <p:nvPr/>
        </p:nvSpPr>
        <p:spPr bwMode="auto">
          <a:xfrm>
            <a:off x="5943600" y="2281238"/>
            <a:ext cx="76200" cy="76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18"/>
          <p:cNvSpPr>
            <a:spLocks noChangeArrowheads="1"/>
          </p:cNvSpPr>
          <p:nvPr/>
        </p:nvSpPr>
        <p:spPr bwMode="auto">
          <a:xfrm>
            <a:off x="6629400" y="2481263"/>
            <a:ext cx="76200" cy="762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7571" name="Rectangle 19"/>
          <p:cNvSpPr>
            <a:spLocks noChangeArrowheads="1"/>
          </p:cNvSpPr>
          <p:nvPr/>
        </p:nvSpPr>
        <p:spPr bwMode="auto">
          <a:xfrm>
            <a:off x="76200" y="4495800"/>
            <a:ext cx="8229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/>
              <a:t>Key assumptions of Lucas-</a:t>
            </a:r>
            <a:r>
              <a:rPr lang="en-US" sz="2800" dirty="0" err="1"/>
              <a:t>Kanade</a:t>
            </a:r>
            <a:r>
              <a:rPr lang="en-US" sz="2800" dirty="0"/>
              <a:t> Tracker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Brightness constancy:  </a:t>
            </a:r>
            <a:r>
              <a:rPr lang="en-US" sz="2000" dirty="0"/>
              <a:t>projection of the same point looks the same in every frame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Small motion:</a:t>
            </a:r>
            <a:r>
              <a:rPr lang="en-US" sz="2000" dirty="0"/>
              <a:t>  points do not move very far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1" dirty="0"/>
              <a:t>Spatial coherence:</a:t>
            </a:r>
            <a:r>
              <a:rPr lang="en-US" sz="2000" dirty="0"/>
              <a:t> points move like their neighbors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2286000" y="2895600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4593" name="Text Box 21"/>
          <p:cNvSpPr txBox="1">
            <a:spLocks noChangeArrowheads="1"/>
          </p:cNvSpPr>
          <p:nvPr/>
        </p:nvSpPr>
        <p:spPr bwMode="auto">
          <a:xfrm>
            <a:off x="5562600" y="2895600"/>
            <a:ext cx="1366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6" grpId="0" animBg="1"/>
      <p:bldP spid="24587" grpId="0" animBg="1"/>
      <p:bldP spid="24588" grpId="0" animBg="1"/>
      <p:bldP spid="24589" grpId="0" animBg="1"/>
      <p:bldP spid="24590" grpId="0" animBg="1"/>
      <p:bldP spid="407571" grpId="0" build="p" bldLvl="2"/>
      <p:bldP spid="245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398588" y="4981575"/>
          <a:ext cx="61436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Equation" r:id="rId7" imgW="2908080" imgH="241200" progId="Equation.3">
                  <p:embed/>
                </p:oleObj>
              </mc:Choice>
              <mc:Fallback>
                <p:oleObj name="Equation" r:id="rId7" imgW="2908080" imgH="2412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4981575"/>
                        <a:ext cx="61436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7050" y="2852738"/>
            <a:ext cx="7772400" cy="1360487"/>
          </a:xfrm>
        </p:spPr>
        <p:txBody>
          <a:bodyPr/>
          <a:lstStyle/>
          <a:p>
            <a:pPr eaLnBrk="1" hangingPunct="1"/>
            <a:r>
              <a:rPr lang="en-US" dirty="0" smtClean="0"/>
              <a:t>Brightness Constancy Equation: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139950" y="3505200"/>
          <a:ext cx="47259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3505200"/>
                        <a:ext cx="4725988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05" name="Rectangle 5"/>
          <p:cNvSpPr>
            <a:spLocks noChangeArrowheads="1"/>
          </p:cNvSpPr>
          <p:nvPr/>
        </p:nvSpPr>
        <p:spPr bwMode="auto">
          <a:xfrm>
            <a:off x="527050" y="4114800"/>
            <a:ext cx="86169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Take Taylor expansion of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I(x+u, y+v, t+1)</a:t>
            </a:r>
            <a:r>
              <a:rPr lang="en-US" sz="2000"/>
              <a:t> at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(x,y,t)</a:t>
            </a:r>
            <a:r>
              <a:rPr lang="en-US" sz="2000"/>
              <a:t> to linearize the right side:</a:t>
            </a:r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672013" y="4400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Equation" r:id="rId11" imgW="114120" imgH="215640" progId="Equation.3">
                  <p:embed/>
                </p:oleObj>
              </mc:Choice>
              <mc:Fallback>
                <p:oleObj name="Equation" r:id="rId11" imgW="114120" imgH="215640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4005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1036" name="Rectangle 8"/>
          <p:cNvSpPr>
            <a:spLocks noChangeArrowheads="1"/>
          </p:cNvSpPr>
          <p:nvPr/>
        </p:nvSpPr>
        <p:spPr bwMode="auto">
          <a:xfrm>
            <a:off x="17526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7" name="Oval 9"/>
          <p:cNvSpPr>
            <a:spLocks noChangeArrowheads="1"/>
          </p:cNvSpPr>
          <p:nvPr/>
        </p:nvSpPr>
        <p:spPr bwMode="auto">
          <a:xfrm>
            <a:off x="2286000" y="13716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Line 10"/>
          <p:cNvSpPr>
            <a:spLocks noChangeShapeType="1"/>
          </p:cNvSpPr>
          <p:nvPr/>
        </p:nvSpPr>
        <p:spPr bwMode="auto">
          <a:xfrm>
            <a:off x="2360613" y="1447800"/>
            <a:ext cx="306387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Rectangle 11"/>
          <p:cNvSpPr>
            <a:spLocks noChangeArrowheads="1"/>
          </p:cNvSpPr>
          <p:nvPr/>
        </p:nvSpPr>
        <p:spPr bwMode="auto">
          <a:xfrm>
            <a:off x="5105400" y="990600"/>
            <a:ext cx="2209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0" name="Oval 12"/>
          <p:cNvSpPr>
            <a:spLocks noChangeArrowheads="1"/>
          </p:cNvSpPr>
          <p:nvPr/>
        </p:nvSpPr>
        <p:spPr bwMode="auto">
          <a:xfrm>
            <a:off x="6019800" y="1676400"/>
            <a:ext cx="76200" cy="76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41" name="Picture 1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88" y="1789113"/>
            <a:ext cx="12430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73163"/>
            <a:ext cx="463550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371600"/>
            <a:ext cx="2065337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" name="Text Box 16"/>
          <p:cNvSpPr txBox="1">
            <a:spLocks noChangeArrowheads="1"/>
          </p:cNvSpPr>
          <p:nvPr/>
        </p:nvSpPr>
        <p:spPr bwMode="auto">
          <a:xfrm>
            <a:off x="2667000" y="2211388"/>
            <a:ext cx="1003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1045" name="Text Box 17"/>
          <p:cNvSpPr txBox="1">
            <a:spLocks noChangeArrowheads="1"/>
          </p:cNvSpPr>
          <p:nvPr/>
        </p:nvSpPr>
        <p:spPr bwMode="auto">
          <a:xfrm>
            <a:off x="6019800" y="2211388"/>
            <a:ext cx="13668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i="1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(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y</a:t>
            </a:r>
            <a:r>
              <a:rPr lang="en-US" sz="2400">
                <a:latin typeface="Times New Roman" pitchFamily="18" charset="0"/>
              </a:rPr>
              <a:t>,</a:t>
            </a:r>
            <a:r>
              <a:rPr lang="en-US" sz="2400" i="1">
                <a:latin typeface="Times New Roman" pitchFamily="18" charset="0"/>
              </a:rPr>
              <a:t>t+1</a:t>
            </a:r>
            <a:r>
              <a:rPr lang="en-US" sz="2400"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93725" y="6157913"/>
            <a:ext cx="3916363" cy="571500"/>
            <a:chOff x="1063" y="3460"/>
            <a:chExt cx="2901" cy="398"/>
          </a:xfrm>
        </p:grpSpPr>
        <p:graphicFrame>
          <p:nvGraphicFramePr>
            <p:cNvPr id="1031" name="Object 19"/>
            <p:cNvGraphicFramePr>
              <a:graphicFrameLocks noChangeAspect="1"/>
            </p:cNvGraphicFramePr>
            <p:nvPr/>
          </p:nvGraphicFramePr>
          <p:xfrm>
            <a:off x="1918" y="3460"/>
            <a:ext cx="2046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3" name="Equation" r:id="rId16" imgW="1231560" imgH="241200" progId="Equation.3">
                    <p:embed/>
                  </p:oleObj>
                </mc:Choice>
                <mc:Fallback>
                  <p:oleObj name="Equation" r:id="rId16" imgW="1231560" imgH="241200" progId="Equation.3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8" y="3460"/>
                          <a:ext cx="2046" cy="3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Rectangle 20"/>
            <p:cNvSpPr>
              <a:spLocks noChangeArrowheads="1"/>
            </p:cNvSpPr>
            <p:nvPr/>
          </p:nvSpPr>
          <p:spPr bwMode="auto">
            <a:xfrm>
              <a:off x="1063" y="3521"/>
              <a:ext cx="479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90000"/>
                </a:lnSpc>
              </a:pPr>
              <a:r>
                <a:rPr lang="en-US" sz="2400" dirty="0" smtClean="0"/>
                <a:t>So: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09621" name="Rectangle 21"/>
          <p:cNvSpPr>
            <a:spLocks noChangeArrowheads="1"/>
          </p:cNvSpPr>
          <p:nvPr/>
        </p:nvSpPr>
        <p:spPr bwMode="auto">
          <a:xfrm>
            <a:off x="54102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2" name="Text Box 22"/>
          <p:cNvSpPr txBox="1">
            <a:spLocks noChangeArrowheads="1"/>
          </p:cNvSpPr>
          <p:nvPr/>
        </p:nvSpPr>
        <p:spPr bwMode="auto">
          <a:xfrm>
            <a:off x="42672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Image derivative along x</a:t>
            </a:r>
          </a:p>
        </p:txBody>
      </p:sp>
      <p:graphicFrame>
        <p:nvGraphicFramePr>
          <p:cNvPr id="409625" name="Object 25"/>
          <p:cNvGraphicFramePr>
            <a:graphicFrameLocks noChangeAspect="1"/>
          </p:cNvGraphicFramePr>
          <p:nvPr/>
        </p:nvGraphicFramePr>
        <p:xfrm>
          <a:off x="4738688" y="6081713"/>
          <a:ext cx="301783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Equation" r:id="rId18" imgW="1295400" imgH="266700" progId="Equation.3">
                  <p:embed/>
                </p:oleObj>
              </mc:Choice>
              <mc:Fallback>
                <p:oleObj name="Equation" r:id="rId18" imgW="1295400" imgH="266700" progId="Equation.3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6081713"/>
                        <a:ext cx="301783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7251700" y="4953000"/>
            <a:ext cx="381000" cy="533400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304925" y="5562600"/>
          <a:ext cx="63293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20" imgW="2997000" imgH="241200" progId="Equation.3">
                  <p:embed/>
                </p:oleObj>
              </mc:Choice>
              <mc:Fallback>
                <p:oleObj name="Equation" r:id="rId20" imgW="2997000" imgH="2412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5562600"/>
                        <a:ext cx="63293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858000" y="4572000"/>
            <a:ext cx="3048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Difference over frames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/>
      <p:bldP spid="409605" grpId="0"/>
      <p:bldP spid="409621" grpId="0" animBg="1"/>
      <p:bldP spid="409622" grpId="0"/>
      <p:bldP spid="2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brightness constancy constraint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301875"/>
            <a:ext cx="8153400" cy="685800"/>
          </a:xfrm>
        </p:spPr>
        <p:txBody>
          <a:bodyPr/>
          <a:lstStyle/>
          <a:p>
            <a:pPr eaLnBrk="1" hangingPunct="1"/>
            <a:r>
              <a:rPr lang="en-US" sz="2400" smtClean="0"/>
              <a:t>How many equations and unknowns per pixel?</a:t>
            </a:r>
          </a:p>
        </p:txBody>
      </p:sp>
      <p:sp>
        <p:nvSpPr>
          <p:cNvPr id="411657" name="Rectangle 9"/>
          <p:cNvSpPr>
            <a:spLocks noChangeArrowheads="1"/>
          </p:cNvSpPr>
          <p:nvPr/>
        </p:nvSpPr>
        <p:spPr bwMode="auto">
          <a:xfrm>
            <a:off x="304800" y="3368675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The component of the motion perpendicular to the gradient (i.e., parallel to the edge) cannot be measured</a:t>
            </a:r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>
            <a:off x="5562600" y="5121275"/>
            <a:ext cx="1371600" cy="1371600"/>
          </a:xfrm>
          <a:prstGeom prst="line">
            <a:avLst/>
          </a:prstGeom>
          <a:noFill/>
          <a:ln w="2540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0" name="Line 12"/>
          <p:cNvSpPr>
            <a:spLocks noChangeShapeType="1"/>
          </p:cNvSpPr>
          <p:nvPr/>
        </p:nvSpPr>
        <p:spPr bwMode="auto">
          <a:xfrm flipV="1">
            <a:off x="6324600" y="504507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1" name="Line 13"/>
          <p:cNvSpPr>
            <a:spLocks noChangeShapeType="1"/>
          </p:cNvSpPr>
          <p:nvPr/>
        </p:nvSpPr>
        <p:spPr bwMode="auto">
          <a:xfrm>
            <a:off x="6324600" y="5730875"/>
            <a:ext cx="129540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2" name="Text Box 14"/>
          <p:cNvSpPr txBox="1">
            <a:spLocks noChangeArrowheads="1"/>
          </p:cNvSpPr>
          <p:nvPr/>
        </p:nvSpPr>
        <p:spPr bwMode="auto">
          <a:xfrm>
            <a:off x="7010400" y="6338888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edge</a:t>
            </a:r>
          </a:p>
        </p:txBody>
      </p:sp>
      <p:sp>
        <p:nvSpPr>
          <p:cNvPr id="411663" name="Text Box 15"/>
          <p:cNvSpPr txBox="1">
            <a:spLocks noChangeArrowheads="1"/>
          </p:cNvSpPr>
          <p:nvPr/>
        </p:nvSpPr>
        <p:spPr bwMode="auto">
          <a:xfrm>
            <a:off x="7315200" y="5043488"/>
            <a:ext cx="635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,</a:t>
            </a:r>
            <a:r>
              <a:rPr lang="en-US" i="1"/>
              <a:t>v</a:t>
            </a:r>
            <a:r>
              <a:rPr lang="en-US"/>
              <a:t>)</a:t>
            </a:r>
          </a:p>
        </p:txBody>
      </p:sp>
      <p:sp>
        <p:nvSpPr>
          <p:cNvPr id="411664" name="Line 16"/>
          <p:cNvSpPr>
            <a:spLocks noChangeShapeType="1"/>
          </p:cNvSpPr>
          <p:nvPr/>
        </p:nvSpPr>
        <p:spPr bwMode="auto">
          <a:xfrm>
            <a:off x="6400800" y="5715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5" name="Text Box 17"/>
          <p:cNvSpPr txBox="1">
            <a:spLocks noChangeArrowheads="1"/>
          </p:cNvSpPr>
          <p:nvPr/>
        </p:nvSpPr>
        <p:spPr bwMode="auto">
          <a:xfrm>
            <a:off x="5867400" y="6019800"/>
            <a:ext cx="7715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6" name="Line 18"/>
          <p:cNvSpPr>
            <a:spLocks noChangeShapeType="1"/>
          </p:cNvSpPr>
          <p:nvPr/>
        </p:nvSpPr>
        <p:spPr bwMode="auto">
          <a:xfrm flipV="1">
            <a:off x="6324600" y="5426075"/>
            <a:ext cx="1066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67" name="Text Box 19"/>
          <p:cNvSpPr txBox="1">
            <a:spLocks noChangeArrowheads="1"/>
          </p:cNvSpPr>
          <p:nvPr/>
        </p:nvSpPr>
        <p:spPr bwMode="auto">
          <a:xfrm>
            <a:off x="6324600" y="4662488"/>
            <a:ext cx="106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gradient</a:t>
            </a:r>
          </a:p>
        </p:txBody>
      </p:sp>
      <p:sp>
        <p:nvSpPr>
          <p:cNvPr id="411668" name="Text Box 20"/>
          <p:cNvSpPr txBox="1">
            <a:spLocks noChangeArrowheads="1"/>
          </p:cNvSpPr>
          <p:nvPr/>
        </p:nvSpPr>
        <p:spPr bwMode="auto">
          <a:xfrm>
            <a:off x="6858000" y="5899150"/>
            <a:ext cx="139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(</a:t>
            </a:r>
            <a:r>
              <a:rPr lang="en-US" i="1"/>
              <a:t>u</a:t>
            </a:r>
            <a:r>
              <a:rPr lang="en-US"/>
              <a:t>+</a:t>
            </a:r>
            <a:r>
              <a:rPr lang="en-US" i="1"/>
              <a:t>u</a:t>
            </a:r>
            <a:r>
              <a:rPr lang="en-US"/>
              <a:t>’,</a:t>
            </a:r>
            <a:r>
              <a:rPr lang="en-US" i="1"/>
              <a:t>v</a:t>
            </a:r>
            <a:r>
              <a:rPr lang="en-US"/>
              <a:t>+</a:t>
            </a:r>
            <a:r>
              <a:rPr lang="en-US" i="1"/>
              <a:t>v</a:t>
            </a:r>
            <a:r>
              <a:rPr lang="en-US"/>
              <a:t>’)</a:t>
            </a:r>
          </a:p>
        </p:txBody>
      </p:sp>
      <p:sp>
        <p:nvSpPr>
          <p:cNvPr id="411669" name="Rectangle 21"/>
          <p:cNvSpPr>
            <a:spLocks noChangeArrowheads="1"/>
          </p:cNvSpPr>
          <p:nvPr/>
        </p:nvSpPr>
        <p:spPr bwMode="auto">
          <a:xfrm>
            <a:off x="762000" y="4587875"/>
            <a:ext cx="420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 eaLnBrk="0" hangingPunct="0">
              <a:spcBef>
                <a:spcPct val="20000"/>
              </a:spcBef>
            </a:pPr>
            <a:r>
              <a:rPr lang="en-US" sz="2000"/>
              <a:t>If (</a:t>
            </a:r>
            <a:r>
              <a:rPr lang="en-US" sz="2000" i="1"/>
              <a:t>u</a:t>
            </a:r>
            <a:r>
              <a:rPr lang="en-US" sz="2000"/>
              <a:t>, </a:t>
            </a:r>
            <a:r>
              <a:rPr lang="en-US" sz="2000" i="1"/>
              <a:t>v</a:t>
            </a:r>
            <a:r>
              <a:rPr lang="en-US" sz="2000"/>
              <a:t>) satisfies the equation, </a:t>
            </a:r>
            <a:br>
              <a:rPr lang="en-US" sz="2000"/>
            </a:br>
            <a:r>
              <a:rPr lang="en-US" sz="2000"/>
              <a:t>so does (</a:t>
            </a:r>
            <a:r>
              <a:rPr lang="en-US" sz="2000" i="1"/>
              <a:t>u+u’</a:t>
            </a:r>
            <a:r>
              <a:rPr lang="en-US" sz="2000"/>
              <a:t>, </a:t>
            </a:r>
            <a:r>
              <a:rPr lang="en-US" sz="2000" i="1"/>
              <a:t>v+v’ </a:t>
            </a:r>
            <a:r>
              <a:rPr lang="en-US" sz="2000"/>
              <a:t>) if</a:t>
            </a:r>
            <a:r>
              <a:rPr lang="en-US" sz="2000" b="1"/>
              <a:t> </a:t>
            </a:r>
          </a:p>
        </p:txBody>
      </p:sp>
      <p:sp>
        <p:nvSpPr>
          <p:cNvPr id="411670" name="Rectangle 22"/>
          <p:cNvSpPr>
            <a:spLocks noChangeArrowheads="1"/>
          </p:cNvSpPr>
          <p:nvPr/>
        </p:nvSpPr>
        <p:spPr bwMode="auto">
          <a:xfrm>
            <a:off x="914400" y="2759075"/>
            <a:ext cx="714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1">
              <a:spcBef>
                <a:spcPct val="20000"/>
              </a:spcBef>
              <a:buFontTx/>
              <a:buChar char="•"/>
            </a:pPr>
            <a:r>
              <a:rPr lang="en-US"/>
              <a:t>One equation (this is a scalar equation!), two unknowns (u,v)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/>
        </p:nvGraphicFramePr>
        <p:xfrm>
          <a:off x="2805113" y="1662113"/>
          <a:ext cx="2633662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Equation" r:id="rId4" imgW="1130300" imgH="266700" progId="Equation.3">
                  <p:embed/>
                </p:oleObj>
              </mc:Choice>
              <mc:Fallback>
                <p:oleObj name="Equation" r:id="rId4" imgW="1130300" imgH="266700" progId="Equation.3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113" y="1662113"/>
                        <a:ext cx="2633662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73" name="Object 25"/>
          <p:cNvGraphicFramePr>
            <a:graphicFrameLocks noChangeAspect="1"/>
          </p:cNvGraphicFramePr>
          <p:nvPr/>
        </p:nvGraphicFramePr>
        <p:xfrm>
          <a:off x="1816100" y="5321300"/>
          <a:ext cx="1930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Equation" r:id="rId6" imgW="939800" imgH="266700" progId="Equation.3">
                  <p:embed/>
                </p:oleObj>
              </mc:Choice>
              <mc:Fallback>
                <p:oleObj name="Equation" r:id="rId6" imgW="939800" imgH="266700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5321300"/>
                        <a:ext cx="1930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8" name="Rectangle 18"/>
          <p:cNvSpPr>
            <a:spLocks noChangeArrowheads="1"/>
          </p:cNvSpPr>
          <p:nvPr/>
        </p:nvSpPr>
        <p:spPr bwMode="auto">
          <a:xfrm>
            <a:off x="381000" y="9906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/>
              <a:t>Can we use this equation to recover image motion (u,v) at each pixel?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build="p"/>
      <p:bldP spid="411657" grpId="0"/>
      <p:bldP spid="411659" grpId="0" animBg="1"/>
      <p:bldP spid="411660" grpId="0" animBg="1"/>
      <p:bldP spid="411661" grpId="0" animBg="1"/>
      <p:bldP spid="411662" grpId="0"/>
      <p:bldP spid="411663" grpId="0"/>
      <p:bldP spid="411664" grpId="0" animBg="1"/>
      <p:bldP spid="411665" grpId="0" animBg="1"/>
      <p:bldP spid="411666" grpId="0" animBg="1"/>
      <p:bldP spid="411667" grpId="0"/>
      <p:bldP spid="411668" grpId="0"/>
      <p:bldP spid="411669" grpId="0"/>
      <p:bldP spid="4116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7795" name="Line 3"/>
          <p:cNvSpPr>
            <a:spLocks noChangeShapeType="1"/>
          </p:cNvSpPr>
          <p:nvPr/>
        </p:nvSpPr>
        <p:spPr bwMode="auto">
          <a:xfrm>
            <a:off x="3200400" y="1600200"/>
            <a:ext cx="1524000" cy="3962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6" name="Line 4"/>
          <p:cNvSpPr>
            <a:spLocks noChangeShapeType="1"/>
          </p:cNvSpPr>
          <p:nvPr/>
        </p:nvSpPr>
        <p:spPr bwMode="auto">
          <a:xfrm>
            <a:off x="4495800" y="1905000"/>
            <a:ext cx="1524000" cy="403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5" grpId="0" animBg="1"/>
      <p:bldP spid="417796" grpId="0" animBg="1"/>
      <p:bldP spid="417798" grpId="0" animBg="1"/>
      <p:bldP spid="4177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</a:t>
            </a:r>
          </a:p>
        </p:txBody>
      </p:sp>
      <p:sp>
        <p:nvSpPr>
          <p:cNvPr id="415747" name="Line 3"/>
          <p:cNvSpPr>
            <a:spLocks noChangeShapeType="1"/>
          </p:cNvSpPr>
          <p:nvPr/>
        </p:nvSpPr>
        <p:spPr bwMode="auto">
          <a:xfrm>
            <a:off x="3690938" y="2813050"/>
            <a:ext cx="788987" cy="21399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48" name="Line 4"/>
          <p:cNvSpPr>
            <a:spLocks noChangeShapeType="1"/>
          </p:cNvSpPr>
          <p:nvPr/>
        </p:nvSpPr>
        <p:spPr bwMode="auto">
          <a:xfrm>
            <a:off x="4648200" y="2362200"/>
            <a:ext cx="865188" cy="225266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0" name="Line 6"/>
          <p:cNvSpPr>
            <a:spLocks noChangeShapeType="1"/>
          </p:cNvSpPr>
          <p:nvPr/>
        </p:nvSpPr>
        <p:spPr bwMode="auto">
          <a:xfrm flipV="1">
            <a:off x="4648200" y="5410200"/>
            <a:ext cx="1524000" cy="609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5429250" y="5868988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animBg="1"/>
      <p:bldP spid="415748" grpId="0" animBg="1"/>
      <p:bldP spid="415750" grpId="0" animBg="1"/>
      <p:bldP spid="4157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2" descr="Aperture_problem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barber pole illusion</a:t>
            </a:r>
          </a:p>
        </p:txBody>
      </p:sp>
      <p:pic>
        <p:nvPicPr>
          <p:cNvPr id="13316" name="Picture 4" descr="Barberpole_illusion_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4419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268413" y="6248400"/>
            <a:ext cx="6427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hlinkClick r:id="rId4"/>
              </a:rPr>
              <a:t>http://en.wikipedia.org/wiki/Barberpole_illusion</a:t>
            </a:r>
            <a:endParaRPr lang="en-US" sz="2400"/>
          </a:p>
        </p:txBody>
      </p:sp>
      <p:pic>
        <p:nvPicPr>
          <p:cNvPr id="421894" name="Picture 6" descr="Barber-pole-01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057400"/>
            <a:ext cx="1143000" cy="2286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772400" cy="5257800"/>
          </a:xfrm>
        </p:spPr>
        <p:txBody>
          <a:bodyPr/>
          <a:lstStyle/>
          <a:p>
            <a:pPr eaLnBrk="1" hangingPunct="1"/>
            <a:r>
              <a:rPr lang="en-US" sz="2400" smtClean="0"/>
              <a:t>How to get more equations for a pixel?</a:t>
            </a:r>
          </a:p>
          <a:p>
            <a:pPr eaLnBrk="1" hangingPunct="1"/>
            <a:r>
              <a:rPr lang="en-US" sz="2400" b="1" smtClean="0"/>
              <a:t>Spatial coherence constraint</a:t>
            </a:r>
            <a:r>
              <a:rPr lang="en-US" sz="2400" smtClean="0"/>
              <a:t> </a:t>
            </a:r>
          </a:p>
          <a:p>
            <a:pPr eaLnBrk="1" hangingPunct="1"/>
            <a:r>
              <a:rPr lang="en-US" sz="2400" smtClean="0"/>
              <a:t>    Assume the pixel’s neighbors have the same (u,v)</a:t>
            </a:r>
          </a:p>
          <a:p>
            <a:pPr lvl="1" eaLnBrk="1" hangingPunct="1"/>
            <a:r>
              <a:rPr lang="en-US" sz="1800" smtClean="0"/>
              <a:t>If we use a 5x5 window, that gives us 25 equations per pixel</a:t>
            </a:r>
          </a:p>
        </p:txBody>
      </p:sp>
      <p:pic>
        <p:nvPicPr>
          <p:cNvPr id="425988" name="Picture 4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298926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989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4699000"/>
            <a:ext cx="6130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04800" y="1006475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B. Lucas and T. Kanade. An iterative image registration technique with an application to stereo vision. In </a:t>
            </a:r>
            <a:r>
              <a:rPr lang="en-US" sz="1400" i="1"/>
              <a:t>Proceedings of the International Joint Conference on Artificial Intelligence</a:t>
            </a:r>
            <a:r>
              <a:rPr lang="en-US" sz="1400"/>
              <a:t>, pp. 674–679, 1981.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Least squares problem: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5367" name="Picture 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7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8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5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Solving the  ambiguity…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Matching patches across images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06413"/>
          </a:xfrm>
        </p:spPr>
        <p:txBody>
          <a:bodyPr/>
          <a:lstStyle/>
          <a:p>
            <a:pPr eaLnBrk="1" hangingPunct="1"/>
            <a:r>
              <a:rPr lang="en-US" sz="2400" smtClean="0"/>
              <a:t>Overconstrained linear system</a:t>
            </a:r>
          </a:p>
        </p:txBody>
      </p:sp>
      <p:grpSp>
        <p:nvGrpSpPr>
          <p:cNvPr id="16389" name="Group 4"/>
          <p:cNvGrpSpPr>
            <a:grpSpLocks/>
          </p:cNvGrpSpPr>
          <p:nvPr/>
        </p:nvGrpSpPr>
        <p:grpSpPr bwMode="auto">
          <a:xfrm>
            <a:off x="6637338" y="1905000"/>
            <a:ext cx="1592262" cy="533400"/>
            <a:chOff x="1680" y="945"/>
            <a:chExt cx="1003" cy="305"/>
          </a:xfrm>
        </p:grpSpPr>
        <p:pic>
          <p:nvPicPr>
            <p:cNvPr id="16398" name="Picture 5" descr="Edittex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155"/>
              <a:ext cx="292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6" descr="Edittex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945"/>
              <a:ext cx="79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7" descr="Edittex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152"/>
              <a:ext cx="211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1" name="Picture 8" descr="Edittex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" y="1157"/>
              <a:ext cx="286" cy="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0" name="Picture 9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524000"/>
            <a:ext cx="5445125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62000" y="3962400"/>
            <a:ext cx="5561013" cy="1335088"/>
            <a:chOff x="769" y="1919"/>
            <a:chExt cx="3503" cy="817"/>
          </a:xfrm>
        </p:grpSpPr>
        <p:pic>
          <p:nvPicPr>
            <p:cNvPr id="16395" name="Picture 12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3" descr="Edittex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4" descr="Edittex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4191" name="Rectangle 15"/>
          <p:cNvSpPr>
            <a:spLocks noChangeArrowheads="1"/>
          </p:cNvSpPr>
          <p:nvPr/>
        </p:nvSpPr>
        <p:spPr bwMode="auto">
          <a:xfrm>
            <a:off x="76200" y="5610225"/>
            <a:ext cx="80010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2000"/>
              <a:t>The summations are over all pixels in the K x K window</a:t>
            </a:r>
          </a:p>
        </p:txBody>
      </p:sp>
      <p:pic>
        <p:nvPicPr>
          <p:cNvPr id="434192" name="Picture 16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3308350"/>
            <a:ext cx="2316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Rectangle 17"/>
          <p:cNvSpPr>
            <a:spLocks noChangeArrowheads="1"/>
          </p:cNvSpPr>
          <p:nvPr/>
        </p:nvSpPr>
        <p:spPr bwMode="auto">
          <a:xfrm>
            <a:off x="685800" y="3302000"/>
            <a:ext cx="77724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Least squares solution for </a:t>
            </a:r>
            <a:r>
              <a:rPr lang="en-US" sz="2400" i="1"/>
              <a:t>d</a:t>
            </a:r>
            <a:r>
              <a:rPr lang="en-US" sz="2400"/>
              <a:t> given by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44724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PS4 </a:t>
            </a:r>
            <a:r>
              <a:rPr lang="en-US" dirty="0" smtClean="0"/>
              <a:t>out </a:t>
            </a:r>
          </a:p>
          <a:p>
            <a:pPr lvl="1"/>
            <a:r>
              <a:rPr lang="en-US" dirty="0" smtClean="0"/>
              <a:t>Due 11/</a:t>
            </a:r>
            <a:r>
              <a:rPr lang="en-US" dirty="0" smtClean="0"/>
              <a:t>16</a:t>
            </a:r>
          </a:p>
          <a:p>
            <a:pPr lvl="1"/>
            <a:endParaRPr lang="en-US" dirty="0" smtClean="0"/>
          </a:p>
          <a:p>
            <a:r>
              <a:rPr lang="en-US" dirty="0"/>
              <a:t>Project expected to be complete by the time report is due</a:t>
            </a:r>
          </a:p>
          <a:p>
            <a:pPr lvl="1"/>
            <a:r>
              <a:rPr lang="en-US" dirty="0"/>
              <a:t>Due 11/</a:t>
            </a:r>
            <a:r>
              <a:rPr lang="en-US" dirty="0" smtClean="0"/>
              <a:t>21</a:t>
            </a:r>
          </a:p>
          <a:p>
            <a:pPr lvl="1"/>
            <a:r>
              <a:rPr lang="en-US" dirty="0" smtClean="0"/>
              <a:t>Template is online</a:t>
            </a:r>
          </a:p>
          <a:p>
            <a:pPr lvl="1"/>
            <a:r>
              <a:rPr lang="en-US" dirty="0" smtClean="0"/>
              <a:t>Submit URL to scholar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PS5 out</a:t>
            </a:r>
          </a:p>
          <a:p>
            <a:pPr lvl="1"/>
            <a:r>
              <a:rPr lang="en-US" dirty="0" smtClean="0"/>
              <a:t>Due 12/02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No class on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6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Conditions for solvability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838200"/>
          </a:xfrm>
        </p:spPr>
        <p:txBody>
          <a:bodyPr/>
          <a:lstStyle/>
          <a:p>
            <a:pPr lvl="1" eaLnBrk="1" hangingPunct="1">
              <a:buFont typeface="Arial" charset="0"/>
              <a:buNone/>
            </a:pPr>
            <a:r>
              <a:rPr lang="en-US" smtClean="0"/>
              <a:t>Optimal (u, v) satisfies Lucas-Kanade equation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220788" y="1600200"/>
            <a:ext cx="5561012" cy="1296988"/>
            <a:chOff x="769" y="1919"/>
            <a:chExt cx="3503" cy="817"/>
          </a:xfrm>
        </p:grpSpPr>
        <p:pic>
          <p:nvPicPr>
            <p:cNvPr id="17418" name="Picture 6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" y="1919"/>
              <a:ext cx="350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7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2547"/>
              <a:ext cx="42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8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" y="2542"/>
              <a:ext cx="35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233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Does this remind you of anything?</a:t>
            </a:r>
          </a:p>
        </p:txBody>
      </p:sp>
      <p:sp>
        <p:nvSpPr>
          <p:cNvPr id="436234" name="Freeform 10"/>
          <p:cNvSpPr>
            <a:spLocks/>
          </p:cNvSpPr>
          <p:nvPr/>
        </p:nvSpPr>
        <p:spPr bwMode="auto">
          <a:xfrm>
            <a:off x="457200" y="2209800"/>
            <a:ext cx="609600" cy="3810000"/>
          </a:xfrm>
          <a:custGeom>
            <a:avLst/>
            <a:gdLst>
              <a:gd name="T0" fmla="*/ 2147483647 w 384"/>
              <a:gd name="T1" fmla="*/ 0 h 2400"/>
              <a:gd name="T2" fmla="*/ 0 w 384"/>
              <a:gd name="T3" fmla="*/ 2147483647 h 2400"/>
              <a:gd name="T4" fmla="*/ 0 w 384"/>
              <a:gd name="T5" fmla="*/ 2147483647 h 2400"/>
              <a:gd name="T6" fmla="*/ 2147483647 w 384"/>
              <a:gd name="T7" fmla="*/ 2147483647 h 2400"/>
              <a:gd name="T8" fmla="*/ 0 60000 65536"/>
              <a:gd name="T9" fmla="*/ 0 60000 65536"/>
              <a:gd name="T10" fmla="*/ 0 60000 65536"/>
              <a:gd name="T11" fmla="*/ 0 60000 65536"/>
              <a:gd name="T12" fmla="*/ 0 w 384"/>
              <a:gd name="T13" fmla="*/ 0 h 2400"/>
              <a:gd name="T14" fmla="*/ 384 w 384"/>
              <a:gd name="T15" fmla="*/ 2400 h 2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84" h="2400">
                <a:moveTo>
                  <a:pt x="384" y="0"/>
                </a:moveTo>
                <a:lnTo>
                  <a:pt x="0" y="336"/>
                </a:lnTo>
                <a:lnTo>
                  <a:pt x="0" y="2256"/>
                </a:lnTo>
                <a:lnTo>
                  <a:pt x="240" y="240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235" name="Rectangle 11"/>
          <p:cNvSpPr>
            <a:spLocks noChangeArrowheads="1"/>
          </p:cNvSpPr>
          <p:nvPr/>
        </p:nvSpPr>
        <p:spPr bwMode="auto">
          <a:xfrm>
            <a:off x="685800" y="3352800"/>
            <a:ext cx="7772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/>
              <a:t>	When is this solvable?  I.e., what are good points to track?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invertible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 due to noise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eigenvalues </a:t>
            </a:r>
            <a:r>
              <a:rPr lang="en-US" sz="2000">
                <a:sym typeface="Symbol" pitchFamily="18" charset="2"/>
              </a:rPr>
              <a:t></a:t>
            </a:r>
            <a:r>
              <a:rPr lang="en-US" sz="2000" baseline="-25000"/>
              <a:t>1</a:t>
            </a:r>
            <a:r>
              <a:rPr lang="en-US" sz="2000"/>
              <a:t> and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of </a:t>
            </a: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not be too small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b="1"/>
              <a:t>A</a:t>
            </a:r>
            <a:r>
              <a:rPr lang="en-US" sz="2000" b="1" baseline="30000"/>
              <a:t>T</a:t>
            </a:r>
            <a:r>
              <a:rPr lang="en-US" sz="2000" b="1"/>
              <a:t>A</a:t>
            </a:r>
            <a:r>
              <a:rPr lang="en-US" sz="2000"/>
              <a:t> should be well-conditioned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1</a:t>
            </a:r>
            <a:r>
              <a:rPr lang="en-US" sz="2000"/>
              <a:t>/ </a:t>
            </a:r>
            <a:r>
              <a:rPr lang="en-US">
                <a:sym typeface="Symbol" pitchFamily="18" charset="2"/>
              </a:rPr>
              <a:t></a:t>
            </a:r>
            <a:r>
              <a:rPr lang="en-US"/>
              <a:t> </a:t>
            </a:r>
            <a:r>
              <a:rPr lang="en-US" sz="2000" baseline="-25000"/>
              <a:t>2</a:t>
            </a:r>
            <a:r>
              <a:rPr lang="en-US" sz="2000"/>
              <a:t> should not be too large </a:t>
            </a:r>
            <a:r>
              <a:rPr lang="en-US"/>
              <a:t>(</a:t>
            </a:r>
            <a:r>
              <a:rPr lang="en-US" sz="1600">
                <a:sym typeface="Symbol" pitchFamily="18" charset="2"/>
              </a:rPr>
              <a:t></a:t>
            </a:r>
            <a:r>
              <a:rPr lang="en-US" sz="1600"/>
              <a:t> </a:t>
            </a:r>
            <a:r>
              <a:rPr lang="en-US" baseline="-25000"/>
              <a:t>1</a:t>
            </a:r>
            <a:r>
              <a:rPr lang="en-US"/>
              <a:t> = larger eigenvalue)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33600" y="6324600"/>
            <a:ext cx="4770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Criteria for Harris corner detector 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6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3" grpId="0"/>
      <p:bldP spid="436234" grpId="0" animBg="1"/>
      <p:bldP spid="436235" grpId="0" build="p" autoUpdateAnimBg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9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Low-texture region</a:t>
            </a:r>
          </a:p>
        </p:txBody>
      </p:sp>
      <p:sp>
        <p:nvSpPr>
          <p:cNvPr id="19461" name="Line 4"/>
          <p:cNvSpPr>
            <a:spLocks noChangeShapeType="1"/>
          </p:cNvSpPr>
          <p:nvPr/>
        </p:nvSpPr>
        <p:spPr bwMode="auto">
          <a:xfrm flipH="1">
            <a:off x="2987675" y="2732088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836863" y="5611813"/>
            <a:ext cx="402272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have small magnitude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small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sp>
        <p:nvSpPr>
          <p:cNvPr id="19463" name="Rectangle 6"/>
          <p:cNvSpPr>
            <a:spLocks noChangeArrowheads="1"/>
          </p:cNvSpPr>
          <p:nvPr/>
        </p:nvSpPr>
        <p:spPr bwMode="auto">
          <a:xfrm>
            <a:off x="2803525" y="265588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64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</a:t>
            </a:r>
          </a:p>
        </p:txBody>
      </p:sp>
      <p:pic>
        <p:nvPicPr>
          <p:cNvPr id="20484" name="Picture 3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Line 4"/>
          <p:cNvSpPr>
            <a:spLocks noChangeShapeType="1"/>
          </p:cNvSpPr>
          <p:nvPr/>
        </p:nvSpPr>
        <p:spPr bwMode="auto">
          <a:xfrm flipH="1">
            <a:off x="6356350" y="211137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6140450" y="2057400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819400" y="5654675"/>
            <a:ext cx="41322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gradients very large or very small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small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0488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7" name="Picture 2" descr="im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638800" cy="422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High-texture region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 flipH="1">
            <a:off x="6088063" y="3908425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915025" y="3843338"/>
            <a:ext cx="152400" cy="130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6"/>
          <p:cNvSpPr>
            <a:spLocks noChangeArrowheads="1"/>
          </p:cNvSpPr>
          <p:nvPr/>
        </p:nvSpPr>
        <p:spPr bwMode="auto">
          <a:xfrm>
            <a:off x="2855913" y="5611813"/>
            <a:ext cx="499268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 </a:t>
            </a:r>
            <a:r>
              <a:rPr lang="en-US" sz="2000"/>
              <a:t>gradients are different, large magnitudes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 large</a:t>
            </a:r>
            <a:r>
              <a:rPr lang="en-US" sz="2000">
                <a:latin typeface="Symbol" pitchFamily="18" charset="2"/>
              </a:rPr>
              <a:t> l</a:t>
            </a:r>
            <a:r>
              <a:rPr lang="en-US" sz="2000" baseline="-25000"/>
              <a:t>1</a:t>
            </a:r>
            <a:r>
              <a:rPr lang="en-US" sz="2000"/>
              <a:t>, large </a:t>
            </a:r>
            <a:r>
              <a:rPr lang="en-US" sz="2000">
                <a:latin typeface="Symbol" pitchFamily="18" charset="2"/>
              </a:rPr>
              <a:t>l</a:t>
            </a:r>
            <a:r>
              <a:rPr lang="en-US" sz="2000" baseline="-25000"/>
              <a:t>2</a:t>
            </a:r>
          </a:p>
        </p:txBody>
      </p:sp>
      <p:pic>
        <p:nvPicPr>
          <p:cNvPr id="21512" name="Picture 7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257800"/>
            <a:ext cx="17907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2532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798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6419850" y="5791200"/>
            <a:ext cx="2214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Actual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00400" y="1600200"/>
            <a:ext cx="1524000" cy="3962400"/>
            <a:chOff x="3200400" y="1600200"/>
            <a:chExt cx="1524000" cy="3962400"/>
          </a:xfrm>
        </p:grpSpPr>
        <p:sp>
          <p:nvSpPr>
            <p:cNvPr id="22539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343400" y="1905000"/>
            <a:ext cx="1524000" cy="3962400"/>
            <a:chOff x="3200400" y="1600200"/>
            <a:chExt cx="1524000" cy="3962400"/>
          </a:xfrm>
        </p:grpSpPr>
        <p:sp>
          <p:nvSpPr>
            <p:cNvPr id="22537" name="Line 3"/>
            <p:cNvSpPr>
              <a:spLocks noChangeShapeType="1"/>
            </p:cNvSpPr>
            <p:nvPr/>
          </p:nvSpPr>
          <p:spPr bwMode="auto">
            <a:xfrm>
              <a:off x="3200400" y="1600200"/>
              <a:ext cx="1524000" cy="39624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8" grpId="0" animBg="1"/>
      <p:bldP spid="41779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aperture problem resolved</a:t>
            </a:r>
          </a:p>
        </p:txBody>
      </p:sp>
      <p:sp>
        <p:nvSpPr>
          <p:cNvPr id="23556" name="Oval 5"/>
          <p:cNvSpPr>
            <a:spLocks noChangeArrowheads="1"/>
          </p:cNvSpPr>
          <p:nvPr/>
        </p:nvSpPr>
        <p:spPr bwMode="auto">
          <a:xfrm>
            <a:off x="3352800" y="2362200"/>
            <a:ext cx="2590800" cy="2590800"/>
          </a:xfrm>
          <a:prstGeom prst="ellips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Text Box 7"/>
          <p:cNvSpPr txBox="1">
            <a:spLocks noChangeArrowheads="1"/>
          </p:cNvSpPr>
          <p:nvPr/>
        </p:nvSpPr>
        <p:spPr bwMode="auto">
          <a:xfrm>
            <a:off x="6172200" y="5943600"/>
            <a:ext cx="257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/>
              <a:t>Perceived motion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2819400"/>
            <a:ext cx="1066800" cy="2133600"/>
            <a:chOff x="3657600" y="2819400"/>
            <a:chExt cx="1066800" cy="2133600"/>
          </a:xfrm>
        </p:grpSpPr>
        <p:sp>
          <p:nvSpPr>
            <p:cNvPr id="23563" name="Line 3"/>
            <p:cNvSpPr>
              <a:spLocks noChangeShapeType="1"/>
            </p:cNvSpPr>
            <p:nvPr/>
          </p:nvSpPr>
          <p:spPr bwMode="auto">
            <a:xfrm>
              <a:off x="3657600" y="2819400"/>
              <a:ext cx="838200" cy="21336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657600" y="3505200"/>
              <a:ext cx="1066800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0" y="2438400"/>
            <a:ext cx="1296988" cy="2209800"/>
            <a:chOff x="4572000" y="2438400"/>
            <a:chExt cx="1296690" cy="2209800"/>
          </a:xfrm>
        </p:grpSpPr>
        <p:sp>
          <p:nvSpPr>
            <p:cNvPr id="23561" name="Line 3"/>
            <p:cNvSpPr>
              <a:spLocks noChangeShapeType="1"/>
            </p:cNvSpPr>
            <p:nvPr/>
          </p:nvSpPr>
          <p:spPr bwMode="auto">
            <a:xfrm>
              <a:off x="4572000" y="2438400"/>
              <a:ext cx="838200" cy="220980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802135" y="3810000"/>
              <a:ext cx="1066555" cy="3810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572000" y="5867400"/>
            <a:ext cx="1828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Dealing with larger movements: Iterative refinement</a:t>
            </a:r>
            <a:endParaRPr lang="en-US" dirty="0"/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endParaRPr lang="en-US" dirty="0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Shift window by (</a:t>
            </a:r>
            <a:r>
              <a:rPr lang="en-US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):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</a:t>
            </a:r>
            <a:r>
              <a:rPr lang="en-US" dirty="0" err="1" smtClean="0"/>
              <a:t>subpixel</a:t>
            </a:r>
            <a:r>
              <a:rPr lang="en-US" dirty="0" smtClean="0"/>
              <a:t>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24581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09800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1295400" y="3200400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moment matrix for feature patch in first image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800600" y="3048000"/>
            <a:ext cx="1752600" cy="674688"/>
            <a:chOff x="4800600" y="3048000"/>
            <a:chExt cx="1752600" cy="674688"/>
          </a:xfrm>
        </p:grpSpPr>
        <p:sp>
          <p:nvSpPr>
            <p:cNvPr id="24583" name="TextBox 11"/>
            <p:cNvSpPr txBox="1">
              <a:spLocks noChangeArrowheads="1"/>
            </p:cNvSpPr>
            <p:nvPr/>
          </p:nvSpPr>
          <p:spPr bwMode="auto">
            <a:xfrm>
              <a:off x="4800600" y="3352800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/>
                <a:t>displacement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6200000" flipV="1">
              <a:off x="5029200" y="3048000"/>
              <a:ext cx="304800" cy="30480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638800" y="1524000"/>
            <a:ext cx="3505200" cy="611188"/>
            <a:chOff x="5638800" y="1524000"/>
            <a:chExt cx="3505200" cy="611188"/>
          </a:xfrm>
        </p:grpSpPr>
        <p:cxnSp>
          <p:nvCxnSpPr>
            <p:cNvPr id="16" name="Straight Arrow Connector 15"/>
            <p:cNvCxnSpPr/>
            <p:nvPr/>
          </p:nvCxnSpPr>
          <p:spPr>
            <a:xfrm rot="5400000">
              <a:off x="7010401" y="1981200"/>
              <a:ext cx="304800" cy="317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586" name="TextBox 17"/>
            <p:cNvSpPr txBox="1">
              <a:spLocks noChangeArrowheads="1"/>
            </p:cNvSpPr>
            <p:nvPr/>
          </p:nvSpPr>
          <p:spPr bwMode="auto">
            <a:xfrm>
              <a:off x="5638800" y="1524000"/>
              <a:ext cx="3505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I(x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’,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’, t+1) -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I(x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i="1" dirty="0" err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)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29400" y="838200"/>
            <a:ext cx="2514600" cy="762000"/>
            <a:chOff x="6629400" y="838200"/>
            <a:chExt cx="2514600" cy="762000"/>
          </a:xfrm>
        </p:grpSpPr>
        <p:sp>
          <p:nvSpPr>
            <p:cNvPr id="24587" name="TextBox 17"/>
            <p:cNvSpPr txBox="1">
              <a:spLocks noChangeArrowheads="1"/>
            </p:cNvSpPr>
            <p:nvPr/>
          </p:nvSpPr>
          <p:spPr bwMode="auto">
            <a:xfrm>
              <a:off x="6629400" y="838200"/>
              <a:ext cx="2514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dirty="0"/>
                <a:t>Original (</a:t>
              </a:r>
              <a:r>
                <a:rPr lang="en-US" dirty="0" err="1"/>
                <a:t>x,y</a:t>
              </a:r>
              <a:r>
                <a:rPr lang="en-US" dirty="0"/>
                <a:t>) position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7925594" y="1447006"/>
              <a:ext cx="3048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bldLvl="3"/>
      <p:bldP spid="245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2564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2564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2560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2562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2562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2563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2563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4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4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3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2562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2562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2562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2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63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63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2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2562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2562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2560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Dealing with larger movements: coarse-to-fine registration</a:t>
            </a:r>
          </a:p>
        </p:txBody>
      </p:sp>
      <p:sp>
        <p:nvSpPr>
          <p:cNvPr id="2560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2560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2561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25611" name="Group 42"/>
          <p:cNvGrpSpPr>
            <a:grpSpLocks/>
          </p:cNvGrpSpPr>
          <p:nvPr/>
        </p:nvGrpSpPr>
        <p:grpSpPr bwMode="auto">
          <a:xfrm>
            <a:off x="4191000" y="2584450"/>
            <a:ext cx="1303338" cy="593725"/>
            <a:chOff x="2640" y="1824"/>
            <a:chExt cx="821" cy="374"/>
          </a:xfrm>
        </p:grpSpPr>
        <p:sp>
          <p:nvSpPr>
            <p:cNvPr id="2561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8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upsample</a:t>
              </a:r>
            </a:p>
          </p:txBody>
        </p:sp>
      </p:grpSp>
      <p:grpSp>
        <p:nvGrpSpPr>
          <p:cNvPr id="256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2561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Shi-Tomasi feature tracker</a:t>
            </a:r>
          </a:p>
        </p:txBody>
      </p:sp>
      <p:sp>
        <p:nvSpPr>
          <p:cNvPr id="182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533400" indent="-533400">
              <a:buFontTx/>
              <a:buChar char="•"/>
              <a:defRPr/>
            </a:pPr>
            <a:r>
              <a:rPr lang="en-US" dirty="0" smtClean="0"/>
              <a:t>Find good features using </a:t>
            </a:r>
            <a:r>
              <a:rPr lang="en-US" dirty="0" err="1" smtClean="0"/>
              <a:t>eigenvalues</a:t>
            </a:r>
            <a:r>
              <a:rPr lang="en-US" dirty="0" smtClean="0"/>
              <a:t> of second-moment matrix (e.g., Harris detector or threshold on the smallest </a:t>
            </a:r>
            <a:r>
              <a:rPr lang="en-US" dirty="0" err="1" smtClean="0"/>
              <a:t>eigenvalue</a:t>
            </a:r>
            <a:r>
              <a:rPr lang="en-US" dirty="0" smtClean="0"/>
              <a:t>)</a:t>
            </a:r>
          </a:p>
          <a:p>
            <a:pPr marL="914400" lvl="1" indent="-457200">
              <a:defRPr/>
            </a:pPr>
            <a:r>
              <a:rPr lang="en-US" dirty="0" smtClean="0"/>
              <a:t>Key idea: “good” features to track are the ones whose motion can be estimated reliably</a:t>
            </a:r>
          </a:p>
          <a:p>
            <a:pPr marL="914400" lvl="1" indent="-457200">
              <a:defRPr/>
            </a:pPr>
            <a:endParaRPr lang="en-US" dirty="0" smtClean="0"/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Track from frame to frame with Lucas-Kanade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This amounts to assuming a translation model for frame-to-frame feature movement</a:t>
            </a:r>
          </a:p>
          <a:p>
            <a:pPr marL="914400" lvl="1" indent="-457200">
              <a:defRPr/>
            </a:pPr>
            <a:endParaRPr lang="en-US" dirty="0" smtClean="0">
              <a:sym typeface="Symbol" pitchFamily="18" charset="2"/>
            </a:endParaRPr>
          </a:p>
          <a:p>
            <a:pPr marL="533400" indent="-533400">
              <a:buFontTx/>
              <a:buChar char="•"/>
              <a:defRPr/>
            </a:pPr>
            <a:r>
              <a:rPr lang="en-US" dirty="0" smtClean="0">
                <a:sym typeface="Symbol" pitchFamily="18" charset="2"/>
              </a:rPr>
              <a:t>Check consistency of tracks by </a:t>
            </a:r>
            <a:r>
              <a:rPr lang="en-US" i="1" dirty="0" smtClean="0">
                <a:sym typeface="Symbol" pitchFamily="18" charset="2"/>
              </a:rPr>
              <a:t>affine</a:t>
            </a:r>
            <a:r>
              <a:rPr lang="en-US" dirty="0" smtClean="0">
                <a:sym typeface="Symbol" pitchFamily="18" charset="2"/>
              </a:rPr>
              <a:t> registration to the first observed instance of the feature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Affine model is more accurate for larger displacements</a:t>
            </a:r>
          </a:p>
          <a:p>
            <a:pPr marL="914400" lvl="1" indent="-457200">
              <a:defRPr/>
            </a:pPr>
            <a:r>
              <a:rPr lang="en-US" dirty="0" smtClean="0">
                <a:sym typeface="Symbol" pitchFamily="18" charset="2"/>
              </a:rPr>
              <a:t>Comparing to the first frame helps to minimize drift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3"/>
              </a:rPr>
              <a:t>Good Features to Track</a:t>
            </a:r>
            <a:r>
              <a:rPr lang="en-US"/>
              <a:t>. CVPR 1994.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16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Tracking example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8538"/>
            <a:ext cx="57150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6200" y="6415088"/>
            <a:ext cx="8991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/>
              <a:t>J. Shi and C. Tomasi. </a:t>
            </a:r>
            <a:r>
              <a:rPr lang="en-US">
                <a:hlinkClick r:id="rId4"/>
              </a:rPr>
              <a:t>Good Features to Track</a:t>
            </a:r>
            <a:r>
              <a:rPr lang="en-US"/>
              <a:t>. CVPR 1994.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  <a:p>
            <a:pPr lvl="1" eaLnBrk="1" hangingPunct="1"/>
            <a:r>
              <a:rPr lang="en-US" sz="2400" dirty="0"/>
              <a:t>Motion and optical </a:t>
            </a:r>
            <a:r>
              <a:rPr lang="en-US" sz="2400" dirty="0" smtClean="0"/>
              <a:t>flow</a:t>
            </a:r>
          </a:p>
          <a:p>
            <a:pPr lvl="1" eaLnBrk="1" hangingPunct="1"/>
            <a:r>
              <a:rPr lang="en-US" sz="2400" dirty="0" smtClean="0"/>
              <a:t>Background subtraction, </a:t>
            </a:r>
            <a:r>
              <a:rPr lang="en-US" sz="2400" dirty="0"/>
              <a:t>action </a:t>
            </a:r>
            <a:r>
              <a:rPr lang="en-US" sz="2400" dirty="0" smtClean="0"/>
              <a:t>recognition</a:t>
            </a:r>
          </a:p>
          <a:p>
            <a:pPr lvl="1" eaLnBrk="1" hangingPunct="1"/>
            <a:r>
              <a:rPr lang="en-US" sz="2400" dirty="0"/>
              <a:t>Tracking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3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136844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KLT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Find a good point to track (</a:t>
            </a:r>
            <a:r>
              <a:rPr lang="en-US" dirty="0" err="1" smtClean="0"/>
              <a:t>harris</a:t>
            </a:r>
            <a:r>
              <a:rPr lang="en-US" dirty="0" smtClean="0"/>
              <a:t> corner)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Use intensity second moment matrix and difference across frames to find displacement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Iterate and use coarse-to-fine search to deal with larger movements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When creating long tracks, check appearance of registered patch against appearance of initial patch to find points that have drifted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issues</a:t>
            </a:r>
          </a:p>
        </p:txBody>
      </p:sp>
      <p:sp>
        <p:nvSpPr>
          <p:cNvPr id="297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Window size</a:t>
            </a:r>
          </a:p>
          <a:p>
            <a:pPr lvl="1"/>
            <a:r>
              <a:rPr lang="en-US" sz="2400" dirty="0" smtClean="0"/>
              <a:t>Small window more sensitive to noise and may miss larger motions (without pyramid)</a:t>
            </a:r>
          </a:p>
          <a:p>
            <a:pPr lvl="1"/>
            <a:r>
              <a:rPr lang="en-US" sz="2400" dirty="0" smtClean="0"/>
              <a:t>Large window more likely to cross an occlusion boundary (and it’s slower)</a:t>
            </a:r>
          </a:p>
          <a:p>
            <a:pPr lvl="1"/>
            <a:r>
              <a:rPr lang="en-US" sz="2400" dirty="0" smtClean="0"/>
              <a:t>15x15 to 31x31 seems typical</a:t>
            </a:r>
          </a:p>
          <a:p>
            <a:pPr lvl="1"/>
            <a:endParaRPr lang="en-US" sz="2400" dirty="0" smtClean="0"/>
          </a:p>
          <a:p>
            <a:r>
              <a:rPr lang="en-US" sz="2800" dirty="0" smtClean="0"/>
              <a:t>Weighting the window</a:t>
            </a:r>
          </a:p>
          <a:p>
            <a:pPr lvl="1"/>
            <a:r>
              <a:rPr lang="en-US" sz="2400" dirty="0" smtClean="0"/>
              <a:t>Common to apply weights so that center matters more (e.g., with Gaussian)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/>
          <a:stretch>
            <a:fillRect/>
          </a:stretch>
        </p:blipFill>
        <p:spPr bwMode="auto">
          <a:xfrm>
            <a:off x="457200" y="990600"/>
            <a:ext cx="78486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1371600" y="6172200"/>
            <a:ext cx="7083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/>
              <a:t>Picture courtesy of Selim Temizer - Learning and Intelligent Systems (LIS) Group, MIT 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2895600" y="160338"/>
            <a:ext cx="270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600"/>
              <a:t>Optical flow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953000" y="1219200"/>
            <a:ext cx="320040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Vector field function of the spatio-temporal image brightness variations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0D3EC-2EE0-4D5B-B43D-EF246BF9924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</a:t>
            </a:r>
          </a:p>
        </p:txBody>
      </p:sp>
      <p:pic>
        <p:nvPicPr>
          <p:cNvPr id="1744901" name="Picture 5" descr="JoMov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1295400"/>
            <a:ext cx="337343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and perceptual organization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Even “impoverished” motion data can evoke a strong percept </a:t>
            </a:r>
          </a:p>
        </p:txBody>
      </p:sp>
      <p:pic>
        <p:nvPicPr>
          <p:cNvPr id="33797" name="Picture 7" descr="JoMovi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33750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52400" y="6073775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/>
              <a:t>G. Johansson, “Visual Perception of Biological Motion and a Model For Its Analysis", </a:t>
            </a:r>
            <a:r>
              <a:rPr lang="fr-FR" sz="2000" i="1"/>
              <a:t>Perception and Psychophysics 14, 201-211, 1973.</a:t>
            </a:r>
            <a:endParaRPr lang="en-US" sz="2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Uses of motion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8486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Estimating 3D structure</a:t>
            </a:r>
          </a:p>
          <a:p>
            <a:pPr>
              <a:buFontTx/>
              <a:buChar char="•"/>
            </a:pPr>
            <a:r>
              <a:rPr lang="en-US" dirty="0" smtClean="0"/>
              <a:t>Segmenting objects based on motion cues</a:t>
            </a:r>
          </a:p>
          <a:p>
            <a:pPr>
              <a:buFontTx/>
              <a:buChar char="•"/>
            </a:pPr>
            <a:r>
              <a:rPr lang="en-US" dirty="0" smtClean="0"/>
              <a:t>Learning and tracking dynamical models</a:t>
            </a:r>
          </a:p>
          <a:p>
            <a:pPr>
              <a:buFontTx/>
              <a:buChar char="•"/>
            </a:pPr>
            <a:r>
              <a:rPr lang="en-US" dirty="0" smtClean="0"/>
              <a:t>Recognizing events and activities</a:t>
            </a:r>
          </a:p>
          <a:p>
            <a:pPr>
              <a:buFontTx/>
              <a:buChar char="•"/>
            </a:pPr>
            <a:r>
              <a:rPr lang="en-US" dirty="0" smtClean="0"/>
              <a:t>Improving video quality (motion stabilization)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Motion field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field is the projection of the 3D scene motion into the image</a:t>
            </a:r>
          </a:p>
        </p:txBody>
      </p:sp>
      <p:pic>
        <p:nvPicPr>
          <p:cNvPr id="35845" name="Picture 3" descr="_8196_figure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13125"/>
            <a:ext cx="4251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4" descr="_8196_figure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75" y="2514600"/>
            <a:ext cx="405765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6488113"/>
            <a:ext cx="904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What would the motion field of a non-rotating ball moving towards the camera look like?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/>
          <a:srcRect l="25781" t="57143" r="15625" b="13747"/>
          <a:stretch>
            <a:fillRect/>
          </a:stretch>
        </p:blipFill>
        <p:spPr bwMode="auto">
          <a:xfrm>
            <a:off x="1600200" y="914400"/>
            <a:ext cx="5715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05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out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3048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Zoom in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048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Pan right to left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9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Optical flow</a:t>
            </a:r>
          </a:p>
        </p:txBody>
      </p:sp>
      <p:sp>
        <p:nvSpPr>
          <p:cNvPr id="178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Definition: optical flow is the </a:t>
            </a:r>
            <a:r>
              <a:rPr lang="en-US" i="1" smtClean="0"/>
              <a:t>apparent</a:t>
            </a:r>
            <a:r>
              <a:rPr lang="en-US" smtClean="0"/>
              <a:t> motion of brightness patterns in the image</a:t>
            </a:r>
          </a:p>
          <a:p>
            <a:pPr>
              <a:buFontTx/>
              <a:buChar char="•"/>
            </a:pPr>
            <a:r>
              <a:rPr lang="en-US" smtClean="0"/>
              <a:t>Ideally, optical flow would be the same as the motion field</a:t>
            </a:r>
          </a:p>
          <a:p>
            <a:pPr>
              <a:buFontTx/>
              <a:buChar char="•"/>
            </a:pPr>
            <a:r>
              <a:rPr lang="en-US" smtClean="0"/>
              <a:t>Have to be careful: apparent motion can be caused by lighting changes without any actual motion</a:t>
            </a:r>
          </a:p>
          <a:p>
            <a:pPr lvl="1"/>
            <a:r>
              <a:rPr lang="en-US" smtClean="0"/>
              <a:t>Think of a uniform rotating sphere under fixed lighting vs. a stationary sphere under moving illumination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6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Lucas-Kanade Optical Flow</a:t>
            </a:r>
          </a:p>
        </p:txBody>
      </p:sp>
      <p:sp>
        <p:nvSpPr>
          <p:cNvPr id="3789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Lucas-</a:t>
            </a:r>
            <a:r>
              <a:rPr lang="en-US" dirty="0" err="1" smtClean="0"/>
              <a:t>Kanade</a:t>
            </a:r>
            <a:r>
              <a:rPr lang="en-US" dirty="0" smtClean="0"/>
              <a:t> feature tracking, but for each pixel</a:t>
            </a:r>
          </a:p>
          <a:p>
            <a:pPr lvl="1"/>
            <a:r>
              <a:rPr lang="en-US" dirty="0" smtClean="0"/>
              <a:t>As we saw, works better for textured pixels</a:t>
            </a:r>
          </a:p>
          <a:p>
            <a:r>
              <a:rPr lang="en-US" dirty="0" smtClean="0"/>
              <a:t>Operations can be done one frame at a time, rather than pixel by pixel</a:t>
            </a:r>
          </a:p>
          <a:p>
            <a:pPr lvl="1"/>
            <a:r>
              <a:rPr lang="en-US" dirty="0" smtClean="0"/>
              <a:t>Efficient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Finally: Motion and tracking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30096" t="32990" r="30270" b="16994"/>
          <a:stretch>
            <a:fillRect/>
          </a:stretch>
        </p:blipFill>
        <p:spPr bwMode="auto">
          <a:xfrm>
            <a:off x="503238" y="2816225"/>
            <a:ext cx="43561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walkingCycle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11750" y="3465513"/>
            <a:ext cx="2987675" cy="2616200"/>
          </a:xfrm>
          <a:noFill/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7200900" y="6021388"/>
            <a:ext cx="1727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>
                <a:solidFill>
                  <a:srgbClr val="000000"/>
                </a:solidFill>
              </a:rPr>
              <a:t>Tomas Izo</a:t>
            </a:r>
          </a:p>
        </p:txBody>
      </p:sp>
      <p:pic>
        <p:nvPicPr>
          <p:cNvPr id="32774" name="Picture 6" descr="optf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7367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4213" y="1665288"/>
            <a:ext cx="44275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Tracking objects, video analysis, low level motion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434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smtClean="0"/>
              <a:t>Multi-resolution Lucas Kanade Algorithm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6858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58D5D-1A27-4DD1-89B7-F229A7E9EB68}" type="slidenum">
              <a:rPr lang="en-US">
                <a:latin typeface="Arial" pitchFamily="34" charset="0"/>
              </a:rPr>
              <a:pPr>
                <a:defRPr/>
              </a:pPr>
              <a:t>41</a:t>
            </a:fld>
            <a:endParaRPr lang="en-US">
              <a:latin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Iterative Refinement</a:t>
            </a:r>
          </a:p>
        </p:txBody>
      </p:sp>
      <p:sp>
        <p:nvSpPr>
          <p:cNvPr id="39941" name="Rectangle 3"/>
          <p:cNvSpPr>
            <a:spLocks noChangeArrowheads="1"/>
          </p:cNvSpPr>
          <p:nvPr/>
        </p:nvSpPr>
        <p:spPr bwMode="auto">
          <a:xfrm>
            <a:off x="381000" y="1441450"/>
            <a:ext cx="8305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</a:rPr>
              <a:t>Iterative Lukas-</a:t>
            </a:r>
            <a:r>
              <a:rPr lang="en-US" sz="3200" dirty="0" err="1">
                <a:solidFill>
                  <a:srgbClr val="000000"/>
                </a:solidFill>
              </a:rPr>
              <a:t>Kanade</a:t>
            </a:r>
            <a:r>
              <a:rPr lang="en-US" sz="3200" dirty="0">
                <a:solidFill>
                  <a:srgbClr val="000000"/>
                </a:solidFill>
              </a:rPr>
              <a:t> Algorithm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Estimate displacement at each pixel by solving Lucas-</a:t>
            </a:r>
            <a:r>
              <a:rPr lang="en-US" sz="2400" dirty="0" err="1">
                <a:solidFill>
                  <a:srgbClr val="000000"/>
                </a:solidFill>
              </a:rPr>
              <a:t>Kanade</a:t>
            </a:r>
            <a:r>
              <a:rPr lang="en-US" sz="2400" dirty="0">
                <a:solidFill>
                  <a:srgbClr val="000000"/>
                </a:solidFill>
              </a:rPr>
              <a:t> equations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Warp </a:t>
            </a:r>
            <a:r>
              <a:rPr lang="en-US" sz="2400" dirty="0" err="1">
                <a:solidFill>
                  <a:srgbClr val="000000"/>
                </a:solidFill>
              </a:rPr>
              <a:t>I(t</a:t>
            </a:r>
            <a:r>
              <a:rPr lang="en-US" sz="2400" dirty="0">
                <a:solidFill>
                  <a:srgbClr val="000000"/>
                </a:solidFill>
              </a:rPr>
              <a:t>) towards I(t+1) using the estimated flow field</a:t>
            </a:r>
          </a:p>
          <a:p>
            <a:pPr marL="1257300" lvl="2" indent="-342900">
              <a:spcBef>
                <a:spcPct val="20000"/>
              </a:spcBef>
            </a:pPr>
            <a:r>
              <a:rPr lang="en-US" sz="2000" i="1" dirty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 Basically, just interpolation</a:t>
            </a:r>
          </a:p>
          <a:p>
            <a:pPr marL="838200" lvl="1" indent="-381000">
              <a:spcBef>
                <a:spcPct val="20000"/>
              </a:spcBef>
              <a:buFontTx/>
              <a:buAutoNum type="arabicPeriod"/>
            </a:pPr>
            <a:r>
              <a:rPr lang="en-US" sz="2400" dirty="0">
                <a:solidFill>
                  <a:srgbClr val="000000"/>
                </a:solidFill>
              </a:rPr>
              <a:t>Repeat until convergence</a:t>
            </a:r>
          </a:p>
        </p:txBody>
      </p:sp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4953000" y="66897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* From </a:t>
            </a:r>
            <a:r>
              <a:rPr lang="en-US" sz="1000" dirty="0" err="1">
                <a:solidFill>
                  <a:srgbClr val="000000"/>
                </a:solidFill>
              </a:rPr>
              <a:t>Khurram</a:t>
            </a:r>
            <a:r>
              <a:rPr lang="en-US" sz="1000" dirty="0">
                <a:solidFill>
                  <a:srgbClr val="000000"/>
                </a:solidFill>
              </a:rPr>
              <a:t> Hassan-</a:t>
            </a:r>
            <a:r>
              <a:rPr lang="en-US" sz="1000" dirty="0" err="1">
                <a:solidFill>
                  <a:srgbClr val="000000"/>
                </a:solidFill>
              </a:rPr>
              <a:t>Shafique</a:t>
            </a:r>
            <a:r>
              <a:rPr lang="en-US" sz="1000" dirty="0">
                <a:solidFill>
                  <a:srgbClr val="000000"/>
                </a:solidFill>
              </a:rPr>
              <a:t> CAP5415 Computer Vision 2003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5221288" y="4884738"/>
            <a:ext cx="3609975" cy="1203325"/>
            <a:chOff x="3289" y="3273"/>
            <a:chExt cx="2274" cy="758"/>
          </a:xfrm>
        </p:grpSpPr>
        <p:sp>
          <p:nvSpPr>
            <p:cNvPr id="41007" name="AutoShape 3"/>
            <p:cNvSpPr>
              <a:spLocks noChangeAspect="1" noChangeArrowheads="1"/>
            </p:cNvSpPr>
            <p:nvPr/>
          </p:nvSpPr>
          <p:spPr bwMode="auto">
            <a:xfrm>
              <a:off x="3289" y="3273"/>
              <a:ext cx="2274" cy="758"/>
            </a:xfrm>
            <a:prstGeom prst="parallelogram">
              <a:avLst>
                <a:gd name="adj" fmla="val 75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8" name="Text Box 4"/>
            <p:cNvSpPr txBox="1">
              <a:spLocks noChangeArrowheads="1"/>
            </p:cNvSpPr>
            <p:nvPr/>
          </p:nvSpPr>
          <p:spPr bwMode="auto">
            <a:xfrm>
              <a:off x="4116" y="3566"/>
              <a:ext cx="56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I</a:t>
              </a:r>
            </a:p>
          </p:txBody>
        </p:sp>
      </p:grpSp>
      <p:grpSp>
        <p:nvGrpSpPr>
          <p:cNvPr id="40964" name="Group 5"/>
          <p:cNvGrpSpPr>
            <a:grpSpLocks/>
          </p:cNvGrpSpPr>
          <p:nvPr/>
        </p:nvGrpSpPr>
        <p:grpSpPr bwMode="auto">
          <a:xfrm>
            <a:off x="177800" y="4905375"/>
            <a:ext cx="3606800" cy="1203325"/>
            <a:chOff x="112" y="3286"/>
            <a:chExt cx="2272" cy="758"/>
          </a:xfrm>
        </p:grpSpPr>
        <p:sp>
          <p:nvSpPr>
            <p:cNvPr id="41005" name="AutoShape 6"/>
            <p:cNvSpPr>
              <a:spLocks noChangeAspect="1" noChangeArrowheads="1"/>
            </p:cNvSpPr>
            <p:nvPr/>
          </p:nvSpPr>
          <p:spPr bwMode="auto">
            <a:xfrm>
              <a:off x="112" y="3286"/>
              <a:ext cx="2272" cy="758"/>
            </a:xfrm>
            <a:prstGeom prst="parallelogram">
              <a:avLst>
                <a:gd name="adj" fmla="val 7493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Text Box 7"/>
            <p:cNvSpPr txBox="1">
              <a:spLocks noChangeArrowheads="1"/>
            </p:cNvSpPr>
            <p:nvPr/>
          </p:nvSpPr>
          <p:spPr bwMode="auto">
            <a:xfrm>
              <a:off x="887" y="3557"/>
              <a:ext cx="582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>
                  <a:latin typeface="Times New Roman" pitchFamily="18" charset="0"/>
                </a:rPr>
                <a:t>image J</a:t>
              </a:r>
            </a:p>
          </p:txBody>
        </p:sp>
      </p:grp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77800" y="1143000"/>
            <a:ext cx="8797925" cy="5324475"/>
            <a:chOff x="112" y="916"/>
            <a:chExt cx="5542" cy="3354"/>
          </a:xfrm>
        </p:grpSpPr>
        <p:grpSp>
          <p:nvGrpSpPr>
            <p:cNvPr id="40980" name="Group 9"/>
            <p:cNvGrpSpPr>
              <a:grpSpLocks/>
            </p:cNvGrpSpPr>
            <p:nvPr/>
          </p:nvGrpSpPr>
          <p:grpSpPr bwMode="auto">
            <a:xfrm>
              <a:off x="112" y="916"/>
              <a:ext cx="5542" cy="3354"/>
              <a:chOff x="112" y="916"/>
              <a:chExt cx="5542" cy="3354"/>
            </a:xfrm>
          </p:grpSpPr>
          <p:grpSp>
            <p:nvGrpSpPr>
              <p:cNvPr id="40983" name="Group 10"/>
              <p:cNvGrpSpPr>
                <a:grpSpLocks/>
              </p:cNvGrpSpPr>
              <p:nvPr/>
            </p:nvGrpSpPr>
            <p:grpSpPr bwMode="auto">
              <a:xfrm>
                <a:off x="112" y="931"/>
                <a:ext cx="2571" cy="3339"/>
                <a:chOff x="112" y="931"/>
                <a:chExt cx="2571" cy="3339"/>
              </a:xfrm>
            </p:grpSpPr>
            <p:grpSp>
              <p:nvGrpSpPr>
                <p:cNvPr id="40995" name="Group 11"/>
                <p:cNvGrpSpPr>
                  <a:grpSpLocks/>
                </p:cNvGrpSpPr>
                <p:nvPr/>
              </p:nvGrpSpPr>
              <p:grpSpPr bwMode="auto">
                <a:xfrm>
                  <a:off x="112" y="931"/>
                  <a:ext cx="2272" cy="3113"/>
                  <a:chOff x="112" y="931"/>
                  <a:chExt cx="2272" cy="3113"/>
                </a:xfrm>
              </p:grpSpPr>
              <p:sp>
                <p:nvSpPr>
                  <p:cNvPr id="40997" name="Line 1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24" y="931"/>
                    <a:ext cx="933" cy="308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8" name="Line 1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59" y="938"/>
                    <a:ext cx="1305" cy="233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9" name="Line 14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678" y="972"/>
                    <a:ext cx="394" cy="23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000" name="AutoShap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2" y="3286"/>
                    <a:ext cx="2272" cy="758"/>
                  </a:xfrm>
                  <a:prstGeom prst="parallelogram">
                    <a:avLst>
                      <a:gd name="adj" fmla="val 74934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1" name="AutoShap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22" y="2095"/>
                    <a:ext cx="1090" cy="318"/>
                  </a:xfrm>
                  <a:prstGeom prst="parallelogram">
                    <a:avLst>
                      <a:gd name="adj" fmla="val 85692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2" name="AutoShape 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3" y="2626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3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7" y="1576"/>
                    <a:ext cx="644" cy="188"/>
                  </a:xfrm>
                  <a:prstGeom prst="parallelogram">
                    <a:avLst>
                      <a:gd name="adj" fmla="val 85638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04" name="Line 19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1063" y="938"/>
                    <a:ext cx="754" cy="30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9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236" y="4076"/>
                  <a:ext cx="2447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1 (t)</a:t>
                  </a:r>
                </a:p>
              </p:txBody>
            </p:sp>
          </p:grpSp>
          <p:grpSp>
            <p:nvGrpSpPr>
              <p:cNvPr id="40984" name="Group 21"/>
              <p:cNvGrpSpPr>
                <a:grpSpLocks/>
              </p:cNvGrpSpPr>
              <p:nvPr/>
            </p:nvGrpSpPr>
            <p:grpSpPr bwMode="auto">
              <a:xfrm>
                <a:off x="3024" y="916"/>
                <a:ext cx="2630" cy="3354"/>
                <a:chOff x="3024" y="916"/>
                <a:chExt cx="2630" cy="3354"/>
              </a:xfrm>
            </p:grpSpPr>
            <p:grpSp>
              <p:nvGrpSpPr>
                <p:cNvPr id="40985" name="Group 22"/>
                <p:cNvGrpSpPr>
                  <a:grpSpLocks/>
                </p:cNvGrpSpPr>
                <p:nvPr/>
              </p:nvGrpSpPr>
              <p:grpSpPr bwMode="auto">
                <a:xfrm>
                  <a:off x="3289" y="916"/>
                  <a:ext cx="2274" cy="3115"/>
                  <a:chOff x="3289" y="916"/>
                  <a:chExt cx="2274" cy="3115"/>
                </a:xfrm>
              </p:grpSpPr>
              <p:sp>
                <p:nvSpPr>
                  <p:cNvPr id="40987" name="Line 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301" y="916"/>
                    <a:ext cx="934" cy="30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8" name="Line 24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37" y="923"/>
                    <a:ext cx="1306" cy="233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89" name="Line 25"/>
                  <p:cNvSpPr>
                    <a:spLocks noChangeAspect="1" noChangeShapeType="1"/>
                  </p:cNvSpPr>
                  <p:nvPr/>
                </p:nvSpPr>
                <p:spPr bwMode="auto">
                  <a:xfrm flipH="1">
                    <a:off x="3854" y="957"/>
                    <a:ext cx="396" cy="23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0990" name="AutoShape 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9" y="3273"/>
                    <a:ext cx="2274" cy="758"/>
                  </a:xfrm>
                  <a:prstGeom prst="parallelogram">
                    <a:avLst>
                      <a:gd name="adj" fmla="val 75000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1" name="AutoShape 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0" y="2081"/>
                    <a:ext cx="1091" cy="317"/>
                  </a:xfrm>
                  <a:prstGeom prst="parallelogram">
                    <a:avLst>
                      <a:gd name="adj" fmla="val 86041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2" name="AutoShape 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2" y="2612"/>
                    <a:ext cx="1621" cy="472"/>
                  </a:xfrm>
                  <a:prstGeom prst="parallelogram">
                    <a:avLst>
                      <a:gd name="adj" fmla="val 85858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3" name="AutoShape 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65" y="1562"/>
                    <a:ext cx="643" cy="186"/>
                  </a:xfrm>
                  <a:prstGeom prst="parallelogram">
                    <a:avLst>
                      <a:gd name="adj" fmla="val 86425"/>
                    </a:avLst>
                  </a:prstGeom>
                  <a:solidFill>
                    <a:srgbClr val="0000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94" name="Line 30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4241" y="923"/>
                    <a:ext cx="754" cy="309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0986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3024" y="4076"/>
                  <a:ext cx="2630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en-US" sz="2000" b="1"/>
                    <a:t>Gaussian pyramid of image 2 (t+1)</a:t>
                  </a:r>
                </a:p>
              </p:txBody>
            </p:sp>
          </p:grpSp>
        </p:grpSp>
        <p:sp>
          <p:nvSpPr>
            <p:cNvPr id="40981" name="Text Box 32"/>
            <p:cNvSpPr txBox="1">
              <a:spLocks noChangeArrowheads="1"/>
            </p:cNvSpPr>
            <p:nvPr/>
          </p:nvSpPr>
          <p:spPr bwMode="auto">
            <a:xfrm>
              <a:off x="4124" y="3580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bg1"/>
                  </a:solidFill>
                </a:rPr>
                <a:t>image 2</a:t>
              </a:r>
            </a:p>
          </p:txBody>
        </p:sp>
        <p:sp>
          <p:nvSpPr>
            <p:cNvPr id="40982" name="Text Box 33"/>
            <p:cNvSpPr txBox="1">
              <a:spLocks noChangeArrowheads="1"/>
            </p:cNvSpPr>
            <p:nvPr/>
          </p:nvSpPr>
          <p:spPr bwMode="auto">
            <a:xfrm>
              <a:off x="887" y="3571"/>
              <a:ext cx="59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/>
                <a:t>image 1</a:t>
              </a:r>
            </a:p>
          </p:txBody>
        </p:sp>
      </p:grpSp>
      <p:sp>
        <p:nvSpPr>
          <p:cNvPr id="40966" name="Rectangle 3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Coarse-to-fine optical flow estimation</a:t>
            </a:r>
          </a:p>
        </p:txBody>
      </p:sp>
      <p:sp>
        <p:nvSpPr>
          <p:cNvPr id="40967" name="Text Box 35"/>
          <p:cNvSpPr txBox="1">
            <a:spLocks noChangeArrowheads="1"/>
          </p:cNvSpPr>
          <p:nvPr/>
        </p:nvSpPr>
        <p:spPr bwMode="auto">
          <a:xfrm>
            <a:off x="3276600" y="2187575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/>
              <a:t>run iterative L-K</a:t>
            </a:r>
          </a:p>
        </p:txBody>
      </p:sp>
      <p:sp>
        <p:nvSpPr>
          <p:cNvPr id="40968" name="Line 36"/>
          <p:cNvSpPr>
            <a:spLocks noChangeShapeType="1"/>
          </p:cNvSpPr>
          <p:nvPr/>
        </p:nvSpPr>
        <p:spPr bwMode="auto">
          <a:xfrm>
            <a:off x="2362200" y="2463800"/>
            <a:ext cx="835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9" name="Line 37"/>
          <p:cNvSpPr>
            <a:spLocks noChangeShapeType="1"/>
          </p:cNvSpPr>
          <p:nvPr/>
        </p:nvSpPr>
        <p:spPr bwMode="auto">
          <a:xfrm flipH="1">
            <a:off x="5334000" y="2463800"/>
            <a:ext cx="8905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2670175" y="3178175"/>
            <a:ext cx="3273425" cy="396875"/>
            <a:chOff x="1682" y="2198"/>
            <a:chExt cx="2062" cy="250"/>
          </a:xfrm>
        </p:grpSpPr>
        <p:sp>
          <p:nvSpPr>
            <p:cNvPr id="40977" name="Line 39"/>
            <p:cNvSpPr>
              <a:spLocks noChangeShapeType="1"/>
            </p:cNvSpPr>
            <p:nvPr/>
          </p:nvSpPr>
          <p:spPr bwMode="auto">
            <a:xfrm>
              <a:off x="1682" y="2304"/>
              <a:ext cx="3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40"/>
            <p:cNvSpPr>
              <a:spLocks noChangeShapeType="1"/>
            </p:cNvSpPr>
            <p:nvPr/>
          </p:nvSpPr>
          <p:spPr bwMode="auto">
            <a:xfrm>
              <a:off x="3360" y="2304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Text Box 41"/>
            <p:cNvSpPr txBox="1">
              <a:spLocks noChangeArrowheads="1"/>
            </p:cNvSpPr>
            <p:nvPr/>
          </p:nvSpPr>
          <p:spPr bwMode="auto">
            <a:xfrm>
              <a:off x="2068" y="2198"/>
              <a:ext cx="12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run iterative L-K</a:t>
              </a:r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191000" y="2584450"/>
            <a:ext cx="2243138" cy="593725"/>
            <a:chOff x="2640" y="1824"/>
            <a:chExt cx="1413" cy="374"/>
          </a:xfrm>
        </p:grpSpPr>
        <p:sp>
          <p:nvSpPr>
            <p:cNvPr id="40975" name="Line 43"/>
            <p:cNvSpPr>
              <a:spLocks noChangeShapeType="1"/>
            </p:cNvSpPr>
            <p:nvPr/>
          </p:nvSpPr>
          <p:spPr bwMode="auto">
            <a:xfrm>
              <a:off x="2640" y="1824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Text Box 44"/>
            <p:cNvSpPr txBox="1">
              <a:spLocks noChangeArrowheads="1"/>
            </p:cNvSpPr>
            <p:nvPr/>
          </p:nvSpPr>
          <p:spPr bwMode="auto">
            <a:xfrm>
              <a:off x="2644" y="1862"/>
              <a:ext cx="140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/>
                <a:t>warp &amp; upsample </a:t>
              </a:r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4191000" y="3498850"/>
            <a:ext cx="303213" cy="685800"/>
            <a:chOff x="2640" y="2400"/>
            <a:chExt cx="191" cy="432"/>
          </a:xfrm>
        </p:grpSpPr>
        <p:sp>
          <p:nvSpPr>
            <p:cNvPr id="40973" name="Line 46"/>
            <p:cNvSpPr>
              <a:spLocks noChangeShapeType="1"/>
            </p:cNvSpPr>
            <p:nvPr/>
          </p:nvSpPr>
          <p:spPr bwMode="auto">
            <a:xfrm>
              <a:off x="2640" y="2458"/>
              <a:ext cx="0" cy="37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Text Box 47"/>
            <p:cNvSpPr txBox="1">
              <a:spLocks noChangeArrowheads="1"/>
            </p:cNvSpPr>
            <p:nvPr/>
          </p:nvSpPr>
          <p:spPr bwMode="auto">
            <a:xfrm>
              <a:off x="2688" y="2400"/>
              <a:ext cx="143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  <a:p>
              <a:r>
                <a:rPr lang="en-US" sz="1200" b="1"/>
                <a:t>.</a:t>
              </a:r>
            </a:p>
          </p:txBody>
        </p: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1" name="Picture 2" descr="garden_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60325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4301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Multi-resolution registration</a:t>
            </a:r>
          </a:p>
        </p:txBody>
      </p:sp>
      <p:pic>
        <p:nvPicPr>
          <p:cNvPr id="44036" name="Picture 3" descr="garden_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36591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 descr="garden_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06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5" descr="garden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90600"/>
            <a:ext cx="36560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garden_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5688"/>
            <a:ext cx="3656013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Rectangle 7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/>
              <a:t>* From </a:t>
            </a:r>
            <a:r>
              <a:rPr lang="en-US" sz="1000" dirty="0" err="1"/>
              <a:t>Khurram</a:t>
            </a:r>
            <a:r>
              <a:rPr lang="en-US" sz="1000" dirty="0"/>
              <a:t> Hassan-</a:t>
            </a:r>
            <a:r>
              <a:rPr lang="en-US" sz="1000" dirty="0" err="1"/>
              <a:t>Shafique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1863"/>
            <a:ext cx="76231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5029200" y="6613525"/>
            <a:ext cx="39481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* From Khurram Hassan-Shafique </a:t>
            </a:r>
            <a:r>
              <a:rPr lang="en-US" sz="1000">
                <a:solidFill>
                  <a:schemeClr val="tx2"/>
                </a:solidFill>
              </a:rPr>
              <a:t>CAP5415 Computer Vision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Optical Flow Results</a:t>
            </a: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31900"/>
            <a:ext cx="77978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8FD9F-A1BD-4F06-BF37-E5F3DEA5157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Errors in Lucas-Kanade</a:t>
            </a:r>
          </a:p>
        </p:txBody>
      </p:sp>
      <p:sp>
        <p:nvSpPr>
          <p:cNvPr id="187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The motion is large</a:t>
            </a:r>
          </a:p>
          <a:p>
            <a:pPr lvl="1"/>
            <a:r>
              <a:rPr lang="en-US" smtClean="0"/>
              <a:t>Possible Fix: Keypoint matching</a:t>
            </a:r>
          </a:p>
          <a:p>
            <a:pPr>
              <a:buFontTx/>
              <a:buChar char="•"/>
            </a:pPr>
            <a:r>
              <a:rPr lang="en-US" smtClean="0"/>
              <a:t>A point does not move like its neighbors</a:t>
            </a:r>
          </a:p>
          <a:p>
            <a:pPr lvl="1"/>
            <a:r>
              <a:rPr lang="en-US" smtClean="0"/>
              <a:t>Possible Fix: Region-based matching</a:t>
            </a:r>
          </a:p>
          <a:p>
            <a:pPr>
              <a:buFontTx/>
              <a:buChar char="•"/>
            </a:pPr>
            <a:r>
              <a:rPr lang="en-US" smtClean="0"/>
              <a:t>Brightness constancy does not hold</a:t>
            </a:r>
          </a:p>
          <a:p>
            <a:pPr lvl="1"/>
            <a:r>
              <a:rPr lang="en-US" smtClean="0"/>
              <a:t>Possible Fix: Gradient constancy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0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0851" grpId="0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State-of-the-art optical flow</a:t>
            </a:r>
          </a:p>
        </p:txBody>
      </p:sp>
      <p:sp>
        <p:nvSpPr>
          <p:cNvPr id="4813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	Start with something similar to Lucas-Kanade</a:t>
            </a:r>
          </a:p>
          <a:p>
            <a:pPr>
              <a:buFont typeface="Arial" charset="0"/>
              <a:buNone/>
            </a:pPr>
            <a:r>
              <a:rPr lang="en-US" smtClean="0"/>
              <a:t>	+ gradient constancy</a:t>
            </a:r>
          </a:p>
          <a:p>
            <a:pPr>
              <a:buFont typeface="Arial" charset="0"/>
              <a:buNone/>
            </a:pPr>
            <a:r>
              <a:rPr lang="en-US" smtClean="0"/>
              <a:t>	+ energy minimization with smoothing term</a:t>
            </a:r>
          </a:p>
          <a:p>
            <a:pPr>
              <a:buFont typeface="Arial" charset="0"/>
              <a:buNone/>
            </a:pPr>
            <a:r>
              <a:rPr lang="en-US" smtClean="0"/>
              <a:t>	+ region matching</a:t>
            </a:r>
          </a:p>
          <a:p>
            <a:pPr>
              <a:buFont typeface="Arial" charset="0"/>
              <a:buNone/>
            </a:pPr>
            <a:r>
              <a:rPr lang="en-US" smtClean="0"/>
              <a:t>	+ keypoint matching (long-range)</a:t>
            </a:r>
          </a:p>
        </p:txBody>
      </p:sp>
      <p:sp>
        <p:nvSpPr>
          <p:cNvPr id="48133" name="TextBox 3"/>
          <p:cNvSpPr txBox="1">
            <a:spLocks noChangeArrowheads="1"/>
          </p:cNvSpPr>
          <p:nvPr/>
        </p:nvSpPr>
        <p:spPr bwMode="auto">
          <a:xfrm>
            <a:off x="2935287" y="6488113"/>
            <a:ext cx="5903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hlinkClick r:id="rId2"/>
              </a:rPr>
              <a:t>Large displacement optical flow</a:t>
            </a:r>
            <a:r>
              <a:rPr lang="en-US" dirty="0"/>
              <a:t>, </a:t>
            </a:r>
            <a:r>
              <a:rPr lang="en-US" dirty="0" err="1"/>
              <a:t>Brox</a:t>
            </a:r>
            <a:r>
              <a:rPr lang="en-US" dirty="0"/>
              <a:t> et al., CVPR 2009</a:t>
            </a:r>
          </a:p>
        </p:txBody>
      </p:sp>
      <p:pic>
        <p:nvPicPr>
          <p:cNvPr id="481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05" t="54716"/>
          <a:stretch>
            <a:fillRect/>
          </a:stretch>
        </p:blipFill>
        <p:spPr bwMode="auto">
          <a:xfrm>
            <a:off x="6953250" y="2895600"/>
            <a:ext cx="1428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7"/>
          <a:stretch>
            <a:fillRect/>
          </a:stretch>
        </p:blipFill>
        <p:spPr bwMode="auto">
          <a:xfrm>
            <a:off x="228600" y="4114800"/>
            <a:ext cx="6477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1920875" y="6199188"/>
            <a:ext cx="17887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 smtClean="0"/>
              <a:t>Keypoint</a:t>
            </a:r>
            <a:r>
              <a:rPr lang="en-US" dirty="0" smtClean="0"/>
              <a:t>-</a:t>
            </a:r>
            <a:r>
              <a:rPr lang="en-US" dirty="0"/>
              <a:t>based</a:t>
            </a:r>
          </a:p>
        </p:txBody>
      </p:sp>
      <p:sp>
        <p:nvSpPr>
          <p:cNvPr id="48137" name="TextBox 7"/>
          <p:cNvSpPr txBox="1">
            <a:spLocks noChangeArrowheads="1"/>
          </p:cNvSpPr>
          <p:nvPr/>
        </p:nvSpPr>
        <p:spPr bwMode="auto">
          <a:xfrm>
            <a:off x="3638412" y="6199188"/>
            <a:ext cx="13907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Pixel</a:t>
            </a:r>
            <a:r>
              <a:rPr lang="en-US" dirty="0"/>
              <a:t>-based</a:t>
            </a: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5487209" y="6172200"/>
            <a:ext cx="6849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Final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4240760"/>
            <a:ext cx="1579563" cy="2032000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7010400" y="6172200"/>
            <a:ext cx="984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Warped</a:t>
            </a:r>
            <a:endParaRPr lang="en-US" dirty="0"/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" y="6550223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/>
              <a:t>Slide adapted by Devi Parikh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Motion parallax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hlinkClick r:id="rId3"/>
              </a:rPr>
              <a:t>http://psych.hanover.edu/KRANTZ/MotionParallax/MotionParallax.html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 l="33464" t="23921" r="33853" b="46138"/>
          <a:stretch>
            <a:fillRect/>
          </a:stretch>
        </p:blipFill>
        <p:spPr bwMode="auto">
          <a:xfrm>
            <a:off x="1524000" y="2590800"/>
            <a:ext cx="5976937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37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Topics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  <a:p>
            <a:pPr lvl="1" eaLnBrk="1" hangingPunct="1"/>
            <a:r>
              <a:rPr lang="en-US" sz="2400" dirty="0">
                <a:solidFill>
                  <a:srgbClr val="FF0000"/>
                </a:solidFill>
              </a:rPr>
              <a:t>Motion and optical </a:t>
            </a:r>
            <a:r>
              <a:rPr lang="en-US" sz="2400" dirty="0" smtClean="0">
                <a:solidFill>
                  <a:srgbClr val="FF0000"/>
                </a:solidFill>
              </a:rPr>
              <a:t>flow</a:t>
            </a:r>
          </a:p>
          <a:p>
            <a:pPr lvl="1" eaLnBrk="1" hangingPunct="1"/>
            <a:r>
              <a:rPr lang="en-US" sz="2400" dirty="0" smtClean="0"/>
              <a:t>Background subtraction, </a:t>
            </a:r>
            <a:r>
              <a:rPr lang="en-US" sz="2400" dirty="0"/>
              <a:t>action </a:t>
            </a:r>
            <a:r>
              <a:rPr lang="en-US" sz="2400" dirty="0" smtClean="0"/>
              <a:t>recognition</a:t>
            </a:r>
          </a:p>
          <a:p>
            <a:pPr lvl="1" eaLnBrk="1" hangingPunct="1"/>
            <a:r>
              <a:rPr lang="en-US" sz="2400" dirty="0"/>
              <a:t>Tracking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5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59913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/>
          <a:srcRect l="18629" t="12201" r="10956" b="3847"/>
          <a:stretch>
            <a:fillRect/>
          </a:stretch>
        </p:blipFill>
        <p:spPr bwMode="auto">
          <a:xfrm>
            <a:off x="0" y="993775"/>
            <a:ext cx="5976938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6324600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000000"/>
                </a:solidFill>
              </a:rPr>
              <a:t>Figure from Michael Black, Ph.D. Thesis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5943600" y="1947862"/>
            <a:ext cx="291623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Length </a:t>
            </a:r>
            <a:r>
              <a:rPr lang="en-US" sz="2800" dirty="0">
                <a:solidFill>
                  <a:srgbClr val="000000"/>
                </a:solidFill>
              </a:rPr>
              <a:t>of flow vectors inversely proportional to </a:t>
            </a:r>
            <a:r>
              <a:rPr lang="en-US" sz="2800" dirty="0" smtClean="0">
                <a:solidFill>
                  <a:srgbClr val="000000"/>
                </a:solidFill>
              </a:rPr>
              <a:t>depth Z </a:t>
            </a:r>
            <a:r>
              <a:rPr lang="en-US" sz="2800" dirty="0">
                <a:solidFill>
                  <a:srgbClr val="000000"/>
                </a:solidFill>
              </a:rPr>
              <a:t>of 3d point</a:t>
            </a:r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4930775" y="6216650"/>
            <a:ext cx="4213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points closer to the camera move more quickly across the image plane</a:t>
            </a:r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 flipV="1">
            <a:off x="5435600" y="5208587"/>
            <a:ext cx="11525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smtClean="0"/>
              <a:t>Motion field + camera motion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1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estimation techniques</a:t>
            </a:r>
          </a:p>
        </p:txBody>
      </p:sp>
      <p:sp>
        <p:nvSpPr>
          <p:cNvPr id="1702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458200" cy="4876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Direct methods</a:t>
            </a:r>
          </a:p>
          <a:p>
            <a:pPr lvl="1"/>
            <a:r>
              <a:rPr lang="en-US" dirty="0" smtClean="0"/>
              <a:t>Directly recover image motion at each pixel from </a:t>
            </a:r>
            <a:r>
              <a:rPr lang="en-US" dirty="0" err="1" smtClean="0"/>
              <a:t>spatio</a:t>
            </a:r>
            <a:r>
              <a:rPr lang="en-US" dirty="0" smtClean="0"/>
              <a:t>-temporal image brightness variations</a:t>
            </a:r>
          </a:p>
          <a:p>
            <a:pPr lvl="1"/>
            <a:r>
              <a:rPr lang="en-US" dirty="0" smtClean="0"/>
              <a:t>Dense motion fields, but sensitive to appearance variations</a:t>
            </a:r>
          </a:p>
          <a:p>
            <a:pPr lvl="1"/>
            <a:r>
              <a:rPr lang="en-US" dirty="0" smtClean="0"/>
              <a:t>Suitable for video and when image motion is small </a:t>
            </a:r>
            <a:br>
              <a:rPr lang="en-US" dirty="0" smtClean="0"/>
            </a:br>
            <a:endParaRPr lang="en-US" sz="1200" dirty="0" smtClean="0"/>
          </a:p>
          <a:p>
            <a:pPr>
              <a:buFontTx/>
              <a:buChar char="•"/>
            </a:pPr>
            <a:r>
              <a:rPr lang="en-US" dirty="0" smtClean="0"/>
              <a:t>Feature-based methods</a:t>
            </a:r>
          </a:p>
          <a:p>
            <a:pPr lvl="1"/>
            <a:r>
              <a:rPr lang="en-US" dirty="0" smtClean="0"/>
              <a:t>Extract visual features (corners, textured areas) and track them over multiple frames</a:t>
            </a:r>
          </a:p>
          <a:p>
            <a:pPr lvl="1"/>
            <a:r>
              <a:rPr lang="en-US" dirty="0" smtClean="0"/>
              <a:t>Sparse motion fields, but more robust tracking</a:t>
            </a:r>
          </a:p>
          <a:p>
            <a:pPr lvl="1"/>
            <a:r>
              <a:rPr lang="en-US" dirty="0" smtClean="0"/>
              <a:t>Suitable when image motion is large (10s of pixels)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9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9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2917" grpId="0" build="p" bldLvl="2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Example use of optical flow: </a:t>
            </a:r>
            <a:br>
              <a:rPr lang="en-US" sz="3600" dirty="0" smtClean="0"/>
            </a:br>
            <a:r>
              <a:rPr lang="en-US" sz="3600" dirty="0" smtClean="0"/>
              <a:t>facial animation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hlinkClick r:id="rId3"/>
              </a:rPr>
              <a:t>http://www.fxguide.com/featured/art_of_optical_flow/</a:t>
            </a:r>
            <a:endParaRPr lang="en-US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49" y="1628800"/>
            <a:ext cx="5143397" cy="3857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351" y="1628800"/>
            <a:ext cx="5143397" cy="38575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613525"/>
            <a:ext cx="355372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r>
              <a:rPr lang="en-US" sz="1000" dirty="0" smtClean="0"/>
              <a:t>,  adapted by Devi </a:t>
            </a:r>
            <a:r>
              <a:rPr lang="en-US" sz="1000" smtClean="0"/>
              <a:t>PArikh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6998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Example use of optical flow: </a:t>
            </a:r>
            <a:br>
              <a:rPr lang="en-US" sz="3600" smtClean="0"/>
            </a:br>
            <a:r>
              <a:rPr lang="en-US" sz="3600" smtClean="0"/>
              <a:t>Motion Paint</a:t>
            </a: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684213" y="609282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" dirty="0" smtClean="0">
                <a:hlinkClick r:id="rId3"/>
              </a:rPr>
              <a:t>http://vincentwardfilms.com/concepts/motion-painting/optical-flow/</a:t>
            </a:r>
            <a:endParaRPr lang="en-US" sz="2000" dirty="0" smtClean="0"/>
          </a:p>
        </p:txBody>
      </p:sp>
      <p:pic>
        <p:nvPicPr>
          <p:cNvPr id="10245" name="Picture 3" descr="WDMC_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200400"/>
            <a:ext cx="45339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7"/>
          <p:cNvSpPr txBox="1">
            <a:spLocks noChangeArrowheads="1"/>
          </p:cNvSpPr>
          <p:nvPr/>
        </p:nvSpPr>
        <p:spPr bwMode="auto">
          <a:xfrm>
            <a:off x="539750" y="1557338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Use optical flow to track brush strokes, in order to animate them to follow underlying scene motion.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613525"/>
            <a:ext cx="351340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r>
              <a:rPr lang="en-US" sz="1000" dirty="0" smtClean="0"/>
              <a:t>, adapted by Devi Parikh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3226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www.youtube.com/watch?v=TbJrc6QCeU0&amp;feature=related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www.youtube.com/watch?v=pckFacsIWg4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1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24219" t="23720" r="24219" b="9249"/>
          <a:stretch>
            <a:fillRect/>
          </a:stretch>
        </p:blipFill>
        <p:spPr bwMode="auto">
          <a:xfrm>
            <a:off x="156882" y="1143002"/>
            <a:ext cx="517711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36" tIns="45716" rIns="91436" bIns="4571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prstClr val="black"/>
                </a:solidFill>
              </a:rPr>
              <a:t>Using optical flow:</a:t>
            </a:r>
            <a:br>
              <a:rPr lang="en-US" sz="3800" dirty="0">
                <a:solidFill>
                  <a:prstClr val="black"/>
                </a:solidFill>
              </a:rPr>
            </a:br>
            <a:r>
              <a:rPr lang="en-US" sz="3800" dirty="0">
                <a:solidFill>
                  <a:prstClr val="black"/>
                </a:solidFill>
              </a:rPr>
              <a:t>recognizing facial expressions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" y="6147142"/>
            <a:ext cx="5791198" cy="1015655"/>
          </a:xfrm>
          <a:prstGeom prst="rect">
            <a:avLst/>
          </a:prstGeom>
          <a:noFill/>
        </p:spPr>
        <p:txBody>
          <a:bodyPr wrap="square" lIns="91436" tIns="45716" rIns="91436" bIns="45716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Recognizing Human Facial Expression (1994)</a:t>
            </a:r>
          </a:p>
          <a:p>
            <a:r>
              <a:rPr lang="en-US" sz="2000" dirty="0">
                <a:solidFill>
                  <a:prstClr val="black"/>
                </a:solidFill>
              </a:rPr>
              <a:t>by </a:t>
            </a:r>
            <a:r>
              <a:rPr lang="en-US" sz="2000" dirty="0" err="1">
                <a:solidFill>
                  <a:prstClr val="black"/>
                </a:solidFill>
              </a:rPr>
              <a:t>Yaser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Yacoob</a:t>
            </a:r>
            <a:r>
              <a:rPr lang="en-US" sz="2000" dirty="0">
                <a:solidFill>
                  <a:prstClr val="black"/>
                </a:solidFill>
              </a:rPr>
              <a:t>, Larry S. Davis </a:t>
            </a:r>
          </a:p>
          <a:p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36719" t="20485" r="34375" b="2965"/>
          <a:stretch>
            <a:fillRect/>
          </a:stretch>
        </p:blipFill>
        <p:spPr bwMode="auto">
          <a:xfrm>
            <a:off x="5943600" y="1371600"/>
            <a:ext cx="2819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F4C7-5914-41B1-9C84-A0DADA15306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3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32031" t="21563" r="30469" b="1887"/>
          <a:stretch>
            <a:fillRect/>
          </a:stretch>
        </p:blipFill>
        <p:spPr bwMode="auto">
          <a:xfrm>
            <a:off x="228600" y="1295405"/>
            <a:ext cx="365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52400"/>
            <a:ext cx="9144000" cy="1143000"/>
          </a:xfrm>
          <a:prstGeom prst="rect">
            <a:avLst/>
          </a:prstGeom>
        </p:spPr>
        <p:txBody>
          <a:bodyPr vert="horz" lIns="91436" tIns="45716" rIns="91436" bIns="45716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800" dirty="0">
                <a:solidFill>
                  <a:prstClr val="black"/>
                </a:solidFill>
              </a:rPr>
              <a:t>Using optical flow:</a:t>
            </a:r>
            <a:br>
              <a:rPr lang="en-US" sz="3800" dirty="0">
                <a:solidFill>
                  <a:prstClr val="black"/>
                </a:solidFill>
              </a:rPr>
            </a:br>
            <a:r>
              <a:rPr lang="en-US" sz="3800" dirty="0">
                <a:solidFill>
                  <a:prstClr val="black"/>
                </a:solidFill>
              </a:rPr>
              <a:t>recognizing facial expressions</a:t>
            </a:r>
          </a:p>
        </p:txBody>
      </p:sp>
      <p:pic>
        <p:nvPicPr>
          <p:cNvPr id="7" name="expression_oflow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1371600"/>
            <a:ext cx="4064000" cy="3251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F4C7-5914-41B1-9C84-A0DADA15306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0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Motion vs. Stereo: Similarities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78657" y="1481882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dirty="0" smtClean="0"/>
              <a:t>Both involve solving</a:t>
            </a:r>
          </a:p>
          <a:p>
            <a:pPr lvl="1" eaLnBrk="1" hangingPunct="1"/>
            <a:r>
              <a:rPr lang="en-US" dirty="0" smtClean="0"/>
              <a:t>Correspondence: disparities, motion vectors</a:t>
            </a:r>
          </a:p>
          <a:p>
            <a:pPr lvl="1" eaLnBrk="1" hangingPunct="1"/>
            <a:r>
              <a:rPr lang="en-US" dirty="0" smtClean="0"/>
              <a:t>Reconstruction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Content Placeholder 2"/>
          <p:cNvSpPr>
            <a:spLocks noGrp="1"/>
          </p:cNvSpPr>
          <p:nvPr>
            <p:ph idx="4294967295"/>
          </p:nvPr>
        </p:nvSpPr>
        <p:spPr>
          <a:xfrm>
            <a:off x="468313" y="1484784"/>
            <a:ext cx="8229600" cy="4525962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Motion</a:t>
            </a:r>
            <a:r>
              <a:rPr lang="en-US" sz="2800" dirty="0" smtClean="0"/>
              <a:t>: </a:t>
            </a:r>
          </a:p>
          <a:p>
            <a:pPr lvl="1" eaLnBrk="1" hangingPunct="1"/>
            <a:r>
              <a:rPr lang="en-US" dirty="0" smtClean="0"/>
              <a:t>Uses velocity: consecutive frames must be close to get good approximate time derivative</a:t>
            </a:r>
          </a:p>
          <a:p>
            <a:pPr lvl="1" eaLnBrk="1" hangingPunct="1"/>
            <a:r>
              <a:rPr lang="en-US" dirty="0" smtClean="0"/>
              <a:t>3d movement between camera and scene not necessarily single 3d rigid transformation</a:t>
            </a:r>
          </a:p>
          <a:p>
            <a:pPr eaLnBrk="1" hangingPunct="1"/>
            <a:r>
              <a:rPr lang="en-US" sz="2800" b="1" dirty="0" smtClean="0"/>
              <a:t>Whereas with stereo</a:t>
            </a:r>
            <a:r>
              <a:rPr lang="en-US" sz="2800" dirty="0" smtClean="0"/>
              <a:t>: 	</a:t>
            </a:r>
          </a:p>
          <a:p>
            <a:pPr lvl="1" eaLnBrk="1" hangingPunct="1"/>
            <a:r>
              <a:rPr lang="en-US" dirty="0" smtClean="0"/>
              <a:t>Could have any disparity value</a:t>
            </a:r>
          </a:p>
          <a:p>
            <a:pPr lvl="1" eaLnBrk="1" hangingPunct="1"/>
            <a:r>
              <a:rPr lang="en-US" dirty="0" smtClean="0"/>
              <a:t>View pair separated by a single 3d transformation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36866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 dirty="0" smtClean="0"/>
              <a:t>Motion vs. Stereo: Differences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0D3EC-2EE0-4D5B-B43D-EF246BF99244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9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Major contributions from Lucas, </a:t>
            </a:r>
            <a:r>
              <a:rPr lang="en-US" dirty="0" err="1" smtClean="0"/>
              <a:t>Tomasi</a:t>
            </a:r>
            <a:r>
              <a:rPr lang="en-US" dirty="0" smtClean="0"/>
              <a:t>, </a:t>
            </a:r>
            <a:r>
              <a:rPr lang="en-US" dirty="0" err="1" smtClean="0"/>
              <a:t>Kanade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Tracking feature points</a:t>
            </a:r>
          </a:p>
          <a:p>
            <a:pPr lvl="1">
              <a:defRPr/>
            </a:pPr>
            <a:r>
              <a:rPr lang="en-US" dirty="0" smtClean="0"/>
              <a:t>Optical flow</a:t>
            </a:r>
          </a:p>
          <a:p>
            <a:pPr lvl="1">
              <a:defRPr/>
            </a:pPr>
            <a:r>
              <a:rPr lang="en-US" dirty="0" smtClean="0"/>
              <a:t>Stereo</a:t>
            </a:r>
          </a:p>
          <a:p>
            <a:pPr lvl="1">
              <a:defRPr/>
            </a:pPr>
            <a:r>
              <a:rPr lang="en-US" dirty="0" smtClean="0"/>
              <a:t>Structure from motion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Key ideas</a:t>
            </a:r>
          </a:p>
          <a:p>
            <a:pPr lvl="1">
              <a:defRPr/>
            </a:pPr>
            <a:r>
              <a:rPr lang="en-US" dirty="0" smtClean="0"/>
              <a:t>By assuming brightness constancy, truncated Taylor expansion leads to simple and fast patch matching across frames</a:t>
            </a:r>
          </a:p>
          <a:p>
            <a:pPr lvl="1">
              <a:defRPr/>
            </a:pPr>
            <a:r>
              <a:rPr lang="en-US" dirty="0" smtClean="0"/>
              <a:t>Coarse-to-fine registration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Video</a:t>
            </a:r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135563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A video is a sequence of frames captured over time</a:t>
            </a:r>
          </a:p>
          <a:p>
            <a:pPr>
              <a:buFontTx/>
              <a:buChar char="•"/>
            </a:pPr>
            <a:r>
              <a:rPr lang="en-US" dirty="0"/>
              <a:t>Now our image data is a function of space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dirty="0"/>
              <a:t>) and time (</a:t>
            </a:r>
            <a:r>
              <a:rPr lang="en-US" dirty="0" err="1"/>
              <a:t>t</a:t>
            </a:r>
            <a:r>
              <a:rPr lang="en-US" dirty="0"/>
              <a:t>)</a:t>
            </a:r>
          </a:p>
        </p:txBody>
      </p:sp>
      <p:graphicFrame>
        <p:nvGraphicFramePr>
          <p:cNvPr id="162304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362200" y="2862263"/>
          <a:ext cx="4953000" cy="385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2" name="Image" r:id="rId4" imgW="9307937" imgH="7250794" progId="">
                  <p:embed/>
                </p:oleObj>
              </mc:Choice>
              <mc:Fallback>
                <p:oleObj name="Image" r:id="rId4" imgW="9307937" imgH="7250794" progId="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862263"/>
                        <a:ext cx="4953000" cy="385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6613525"/>
            <a:ext cx="211622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 dirty="0" smtClean="0"/>
              <a:t>Slide taken from Kristen </a:t>
            </a:r>
            <a:r>
              <a:rPr lang="en-US" sz="1000" dirty="0" err="1" smtClean="0"/>
              <a:t>Grauman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6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304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Coming up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t="26257" b="26257"/>
          <a:stretch>
            <a:fillRect/>
          </a:stretch>
        </p:blipFill>
        <p:spPr bwMode="auto">
          <a:xfrm>
            <a:off x="2059819" y="2602024"/>
            <a:ext cx="549116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lass-football.av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71700" y="4545124"/>
            <a:ext cx="5867400" cy="1695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1484784"/>
            <a:ext cx="8028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Background subtraction, activity recognition, object tracking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Arial" charset="0"/>
                <a:ea typeface="ＭＳ Ｐゴシック" charset="0"/>
                <a:cs typeface="ＭＳ Ｐゴシック" charset="0"/>
              </a:rPr>
              <a:t>Next Class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847253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Features &amp; filters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Grouping </a:t>
            </a: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&amp;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fitting</a:t>
            </a:r>
          </a:p>
          <a:p>
            <a:pPr eaLnBrk="1" hangingPunct="1"/>
            <a:r>
              <a:rPr lang="en-US" sz="2800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Multiple </a:t>
            </a:r>
            <a:r>
              <a:rPr lang="en-US" sz="28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views and motion</a:t>
            </a:r>
          </a:p>
          <a:p>
            <a:pPr eaLnBrk="1" hangingPunct="1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Recognition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Video processing</a:t>
            </a:r>
          </a:p>
          <a:p>
            <a:pPr lvl="1" eaLnBrk="1" hangingPunct="1"/>
            <a:r>
              <a:rPr lang="en-US" sz="2400" dirty="0"/>
              <a:t>Motion and optical </a:t>
            </a:r>
            <a:r>
              <a:rPr lang="en-US" sz="2400" dirty="0" smtClean="0"/>
              <a:t>flow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Background subtraction, </a:t>
            </a:r>
            <a:r>
              <a:rPr lang="en-US" sz="2400" dirty="0">
                <a:solidFill>
                  <a:srgbClr val="FF0000"/>
                </a:solidFill>
              </a:rPr>
              <a:t>action </a:t>
            </a:r>
            <a:r>
              <a:rPr lang="en-US" sz="2400" dirty="0" smtClean="0">
                <a:solidFill>
                  <a:srgbClr val="FF0000"/>
                </a:solidFill>
              </a:rPr>
              <a:t>recognition</a:t>
            </a:r>
          </a:p>
          <a:p>
            <a:pPr lvl="1" eaLnBrk="1" hangingPunct="1"/>
            <a:r>
              <a:rPr lang="en-US" sz="2400" dirty="0"/>
              <a:t>Tracking</a:t>
            </a:r>
            <a:endParaRPr lang="en-US" sz="24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59C71F-5CA6-4F44-A4A2-543A30CBDC16}" type="slidenum">
              <a:rPr lang="en-US" sz="1400" b="0"/>
              <a:pPr eaLnBrk="1" hangingPunct="1"/>
              <a:t>61</a:t>
            </a:fld>
            <a:endParaRPr lang="en-US" sz="1400" b="0"/>
          </a:p>
        </p:txBody>
      </p:sp>
      <p:sp>
        <p:nvSpPr>
          <p:cNvPr id="149508" name="TextBox 5"/>
          <p:cNvSpPr txBox="1">
            <a:spLocks noChangeArrowheads="1"/>
          </p:cNvSpPr>
          <p:nvPr/>
        </p:nvSpPr>
        <p:spPr bwMode="auto">
          <a:xfrm>
            <a:off x="0" y="6488113"/>
            <a:ext cx="3198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0"/>
              <a:t>Slide credit: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09422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See you Tuesday!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0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motion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Feature-tracking</a:t>
            </a:r>
          </a:p>
          <a:p>
            <a:pPr lvl="1" eaLnBrk="1" hangingPunct="1"/>
            <a:r>
              <a:rPr lang="en-US" sz="2000" dirty="0" smtClean="0"/>
              <a:t>Extract visual features (corners, textured areas) and “track” them over multiple frames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Optical flow</a:t>
            </a:r>
          </a:p>
          <a:p>
            <a:pPr lvl="1" eaLnBrk="1" hangingPunct="1"/>
            <a:r>
              <a:rPr lang="en-US" sz="2000" dirty="0" smtClean="0"/>
              <a:t>Recover image motion at each pixel from </a:t>
            </a:r>
            <a:r>
              <a:rPr lang="en-US" sz="2000" dirty="0" err="1" smtClean="0"/>
              <a:t>spatio</a:t>
            </a:r>
            <a:r>
              <a:rPr lang="en-US" sz="2000" dirty="0" smtClean="0"/>
              <a:t>-temporal image brightness variations (optical flow)</a:t>
            </a:r>
          </a:p>
          <a:p>
            <a:endParaRPr lang="en-US" dirty="0" smtClean="0"/>
          </a:p>
        </p:txBody>
      </p:sp>
      <p:sp>
        <p:nvSpPr>
          <p:cNvPr id="6149" name="Rectangle 34"/>
          <p:cNvSpPr>
            <a:spLocks noChangeArrowheads="1"/>
          </p:cNvSpPr>
          <p:nvPr/>
        </p:nvSpPr>
        <p:spPr bwMode="auto">
          <a:xfrm>
            <a:off x="0" y="5865813"/>
            <a:ext cx="91440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/>
              <a:t>B. Lucas and T. </a:t>
            </a:r>
            <a:r>
              <a:rPr lang="en-US" dirty="0" err="1"/>
              <a:t>Kanade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An iterative image registration technique with an application to</a:t>
            </a:r>
          </a:p>
          <a:p>
            <a:r>
              <a:rPr lang="en-US" dirty="0">
                <a:hlinkClick r:id="rId3"/>
              </a:rPr>
              <a:t>stereo vision.</a:t>
            </a:r>
            <a:r>
              <a:rPr lang="en-US" dirty="0"/>
              <a:t> In </a:t>
            </a:r>
            <a:r>
              <a:rPr lang="en-US" i="1" dirty="0"/>
              <a:t>Proceedings of the International Joint Conference on Artificial Intelligence</a:t>
            </a:r>
            <a:r>
              <a:rPr lang="en-US" dirty="0"/>
              <a:t>, pp. 674–679, 1981.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1600200" y="5181600"/>
            <a:ext cx="5508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dirty="0"/>
              <a:t>Two problems, one registration method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bldLvl="2"/>
      <p:bldP spid="6149" grpId="0"/>
      <p:bldP spid="61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problems, such as structure from motion require matching points</a:t>
            </a:r>
          </a:p>
          <a:p>
            <a:r>
              <a:rPr lang="en-US" dirty="0" smtClean="0"/>
              <a:t>If motion is small, tracking is an easy way to get them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0" y="2971800"/>
            <a:ext cx="8763000" cy="3505200"/>
            <a:chOff x="381000" y="2971800"/>
            <a:chExt cx="8763000" cy="3505200"/>
          </a:xfrm>
        </p:grpSpPr>
        <p:pic>
          <p:nvPicPr>
            <p:cNvPr id="717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581400"/>
              <a:ext cx="4876800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400" y="2971800"/>
              <a:ext cx="3784600" cy="3505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Challenges</a:t>
            </a:r>
          </a:p>
          <a:p>
            <a:pPr lvl="1"/>
            <a:r>
              <a:rPr lang="en-US" smtClean="0"/>
              <a:t>Figure out which features can be tracked</a:t>
            </a:r>
          </a:p>
          <a:p>
            <a:pPr lvl="1"/>
            <a:r>
              <a:rPr lang="en-US" smtClean="0"/>
              <a:t>Efficiently track across frames</a:t>
            </a:r>
          </a:p>
          <a:p>
            <a:pPr lvl="1"/>
            <a:r>
              <a:rPr lang="en-US" smtClean="0"/>
              <a:t>Some points may change appearance over time (e.g., due to rotation, moving into shadows, etc.)</a:t>
            </a:r>
          </a:p>
          <a:p>
            <a:pPr lvl="1"/>
            <a:r>
              <a:rPr lang="en-US" smtClean="0"/>
              <a:t>Drift: small errors can accumulate as appearance model is updated</a:t>
            </a:r>
          </a:p>
          <a:p>
            <a:pPr lvl="1"/>
            <a:r>
              <a:rPr lang="en-US" smtClean="0"/>
              <a:t>Points may appear or disappear: need to be able to add/delete tracked points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CA2559-03C7-4139-AF48-763962DC19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+u, y+v)$&#10;\end{document}&#10;"/>
  <p:tag name="EXTERNALNAME" val="Edittex"/>
  <p:tag name="BLEND" val="False"/>
  <p:tag name="TRANSPARENT" val="False"/>
  <p:tag name="BITMAPFORMAT" val="bmpmono"/>
  <p:tag name="DEBUGINTERACTIVE" val="True"/>
  <p:tag name="ORIGWIDTH" val="483.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A^TA)~d = A^Tb$&#10;\end{document}&#10;"/>
  <p:tag name="EXTERNALNAME" val="Edittex"/>
  <p:tag name="BLEND" val="False"/>
  <p:tag name="TRANSPARENT" val="False"/>
  <p:tag name="BITMAPFORMAT" val="bmp256"/>
  <p:tag name="DEBUGINTERACTIVE" val="True"/>
  <p:tag name="ORIGWIDTH" val="56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1&#10;\end{document}&#10;"/>
  <p:tag name="EXTERNALNAME" val="Edittex"/>
  <p:tag name="BLEND" val="False"/>
  <p:tag name="TRANSPARENT" val="False"/>
  <p:tag name="BITMAPFORMAT" val="bmpmono"/>
  <p:tag name="DEBUGINTERACTIVE" val="True"/>
  <p:tag name="ORIGWIDTH" val="171.8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(x, y)$&#10;\end{document}&#10;"/>
  <p:tag name="EXTERNALNAME" val="Edittex"/>
  <p:tag name="BLEND" val="False"/>
  <p:tag name="TRANSPARENT" val="False"/>
  <p:tag name="BITMAPFORMAT" val="bmpmono"/>
  <p:tag name="DEBUGINTERACTIVE" val="True"/>
  <p:tag name="ORIGWIDTH" val="18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A$&#10;\end{document}&#10;"/>
  <p:tag name="EXTERNALNAME" val="Edittex"/>
  <p:tag name="BLEND" val="False"/>
  <p:tag name="TRANSPARENT" val="False"/>
  <p:tag name="BITMAPFORMAT" val="bmpmono"/>
  <p:tag name="DEBUGINTERACTIVE" val="True"/>
  <p:tag name="ORIGWIDTH" val="164.7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^Tb$&#10;\end{document}&#10;"/>
  <p:tag name="EXTERNALNAME" val="Edittex"/>
  <p:tag name="BLEND" val="False"/>
  <p:tag name="TRANSPARENT" val="False"/>
  <p:tag name="BITMAPFORMAT" val="bmpmono"/>
  <p:tag name="DEBUGINTERACTIVE" val="True"/>
  <p:tag name="ORIGWIDTH" val="138.6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 \nabla I (\nabla I)^T&#10;\]&#10;\end{document}&#10;"/>
  <p:tag name="EXTERNALNAME" val="Edittex"/>
  <p:tag name="BLEND" val="False"/>
  <p:tag name="TRANSPARENT" val="False"/>
  <p:tag name="BITMAPFORMAT" val="bmp256"/>
  <p:tag name="DEBUGINTERACTIVE" val="True"/>
  <p:tag name="ORIGWIDTH" val="434.7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displacement $= (u, v)$&#10;\end{document}&#10;"/>
  <p:tag name="EXTERNALNAME" val="Edittex"/>
  <p:tag name="BLEND" val="False"/>
  <p:tag name="TRANSPARENT" val="False"/>
  <p:tag name="BITMAPFORMAT" val="bmpmono"/>
  <p:tag name="DEBUGINTERACTIVE" val="True"/>
  <p:tag name="ORIGWIDTH" val="801.87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0 =  I_t({\bf p_i}) +\nabla I({\bf p_i}) \cdot [u~v]$&#10;\end{document}&#10;"/>
  <p:tag name="EXTERNALNAME" val="Edittex"/>
  <p:tag name="BLEND" val="False"/>
  <p:tag name="TRANSPARENT" val="False"/>
  <p:tag name="BITMAPFORMAT" val="bmpmono"/>
  <p:tag name="DEBUGINTERACTIVE" val="True"/>
  <p:tag name="ORIGWIDTH" val="94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I_x({\bf p_1}) &amp; I_y({\bf p_1})  \\&#10;I_x({\bf p_2}) &amp; I_y({\bf p_2})  \\&#10;\vdots &amp; \vdots \\&#10;I_x({\bf p_{25}}) &amp; I_y({\bf p_{25}})  \\&#10;\end{array}&#10;\right]&#10;\left[&#10;\begin{array}{c}&#10;u \\&#10;v&#10;\end{array}&#10;\right]&#10;=&#10;-\left[&#10;\begin{array}{c}&#10;I_t({\bf p_1}) \\&#10;I_t({\bf p_2}) \\&#10;\vdots \\&#10;I_t({\bf p_{25}})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488.6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5x2&#10;\end{document}&#10;"/>
  <p:tag name="EXTERNALNAME" val="Edittex"/>
  <p:tag name="BLEND" val="False"/>
  <p:tag name="TRANSPARENT" val="False"/>
  <p:tag name="BITMAPFORMAT" val="bmpmono"/>
  <p:tag name="DEBUGINTERACTIVE" val="True"/>
  <p:tag name="ORIGWIDTH" val="17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A~~d = b$&#10;\end{document}&#10;"/>
  <p:tag name="EXTERNALNAME" val="Edittex"/>
  <p:tag name="BLEND" val="False"/>
  <p:tag name="TRANSPARENT" val="False"/>
  <p:tag name="BITMAPFORMAT" val="bmpmono"/>
  <p:tag name="DEBUGINTERACTIVE" val="True"/>
  <p:tag name="ORIGWIDTH" val="306.87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2x1&#10;\end{document}&#10;"/>
  <p:tag name="EXTERNALNAME" val="Edittex"/>
  <p:tag name="BLEND" val="False"/>
  <p:tag name="TRANSPARENT" val="False"/>
  <p:tag name="BITMAPFORMAT" val="bmpmono"/>
  <p:tag name="DEBUGINTERACTIVE" val="True"/>
  <p:tag name="ORIGWIDTH" val="126.87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61832</TotalTime>
  <Words>2380</Words>
  <Application>Microsoft Macintosh PowerPoint</Application>
  <PresentationFormat>On-screen Show (4:3)</PresentationFormat>
  <Paragraphs>462</Paragraphs>
  <Slides>62</Slides>
  <Notes>43</Notes>
  <HiddenSlides>1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Office Theme</vt:lpstr>
      <vt:lpstr>Image</vt:lpstr>
      <vt:lpstr>Equation</vt:lpstr>
      <vt:lpstr>Feature Tracking and Optical Flow</vt:lpstr>
      <vt:lpstr>Announcements</vt:lpstr>
      <vt:lpstr>Topics</vt:lpstr>
      <vt:lpstr>Finally: Motion and tracking</vt:lpstr>
      <vt:lpstr>Topics</vt:lpstr>
      <vt:lpstr>Video</vt:lpstr>
      <vt:lpstr>Recovering motion</vt:lpstr>
      <vt:lpstr>Feature tracking</vt:lpstr>
      <vt:lpstr>Feature tracking</vt:lpstr>
      <vt:lpstr>Feature tracking</vt:lpstr>
      <vt:lpstr>The brightness constancy constraint</vt:lpstr>
      <vt:lpstr>The brightness constancy constraint</vt:lpstr>
      <vt:lpstr>The aperture problem</vt:lpstr>
      <vt:lpstr>The aperture problem</vt:lpstr>
      <vt:lpstr>The barber pole illusion</vt:lpstr>
      <vt:lpstr>The barber pole illusion</vt:lpstr>
      <vt:lpstr>Solving the  ambiguity…</vt:lpstr>
      <vt:lpstr>Solving the  ambiguity…</vt:lpstr>
      <vt:lpstr>Matching patches across images</vt:lpstr>
      <vt:lpstr>Conditions for solvability</vt:lpstr>
      <vt:lpstr>Low-texture region</vt:lpstr>
      <vt:lpstr>Edge</vt:lpstr>
      <vt:lpstr>High-texture region</vt:lpstr>
      <vt:lpstr>The aperture problem resolved</vt:lpstr>
      <vt:lpstr>The aperture problem resolved</vt:lpstr>
      <vt:lpstr>Dealing with larger movements: Iterative refinement</vt:lpstr>
      <vt:lpstr>Dealing with larger movements: coarse-to-fine registration</vt:lpstr>
      <vt:lpstr>Shi-Tomasi feature tracker</vt:lpstr>
      <vt:lpstr>Tracking example</vt:lpstr>
      <vt:lpstr>Summary of KLT tracking</vt:lpstr>
      <vt:lpstr>Implementation issues</vt:lpstr>
      <vt:lpstr>PowerPoint Presentation</vt:lpstr>
      <vt:lpstr>Motion and perceptual organization</vt:lpstr>
      <vt:lpstr>Motion and perceptual organization</vt:lpstr>
      <vt:lpstr>Uses of motion</vt:lpstr>
      <vt:lpstr>Motion field</vt:lpstr>
      <vt:lpstr>Motion field + camera motion</vt:lpstr>
      <vt:lpstr>Optical flow</vt:lpstr>
      <vt:lpstr>Lucas-Kanade Optical Flow</vt:lpstr>
      <vt:lpstr>Multi-resolution Lucas Kanade Algorithm</vt:lpstr>
      <vt:lpstr>Iterative Refinement</vt:lpstr>
      <vt:lpstr>Coarse-to-fine optical flow estimation</vt:lpstr>
      <vt:lpstr>Example</vt:lpstr>
      <vt:lpstr>Multi-resolution registration</vt:lpstr>
      <vt:lpstr>Optical Flow Results</vt:lpstr>
      <vt:lpstr>Optical Flow Results</vt:lpstr>
      <vt:lpstr>Errors in Lucas-Kanade</vt:lpstr>
      <vt:lpstr>State-of-the-art optical flow</vt:lpstr>
      <vt:lpstr>Motion parallax</vt:lpstr>
      <vt:lpstr>Motion field + camera motion</vt:lpstr>
      <vt:lpstr>Motion estimation techniques</vt:lpstr>
      <vt:lpstr>Example use of optical flow:  facial animation</vt:lpstr>
      <vt:lpstr>Example use of optical flow:  Motion Paint</vt:lpstr>
      <vt:lpstr>Fun with flow</vt:lpstr>
      <vt:lpstr>PowerPoint Presentation</vt:lpstr>
      <vt:lpstr>PowerPoint Presentation</vt:lpstr>
      <vt:lpstr>Motion vs. Stereo: Similarities</vt:lpstr>
      <vt:lpstr>PowerPoint Presentation</vt:lpstr>
      <vt:lpstr>Summary</vt:lpstr>
      <vt:lpstr>Coming up</vt:lpstr>
      <vt:lpstr>Next Class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Devi Parikh</cp:lastModifiedBy>
  <cp:revision>224</cp:revision>
  <dcterms:created xsi:type="dcterms:W3CDTF">2013-11-12T19:08:20Z</dcterms:created>
  <dcterms:modified xsi:type="dcterms:W3CDTF">2015-11-10T19:38:05Z</dcterms:modified>
</cp:coreProperties>
</file>