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339" r:id="rId3"/>
    <p:sldId id="340" r:id="rId4"/>
    <p:sldId id="341" r:id="rId5"/>
    <p:sldId id="268" r:id="rId6"/>
    <p:sldId id="271" r:id="rId7"/>
    <p:sldId id="265" r:id="rId8"/>
    <p:sldId id="325" r:id="rId9"/>
    <p:sldId id="330" r:id="rId10"/>
    <p:sldId id="332" r:id="rId11"/>
    <p:sldId id="331" r:id="rId12"/>
    <p:sldId id="333" r:id="rId13"/>
    <p:sldId id="336" r:id="rId14"/>
    <p:sldId id="335" r:id="rId15"/>
    <p:sldId id="334" r:id="rId16"/>
    <p:sldId id="284" r:id="rId17"/>
    <p:sldId id="273" r:id="rId18"/>
    <p:sldId id="274" r:id="rId19"/>
    <p:sldId id="275" r:id="rId20"/>
    <p:sldId id="276" r:id="rId21"/>
    <p:sldId id="286" r:id="rId22"/>
    <p:sldId id="278" r:id="rId23"/>
    <p:sldId id="279" r:id="rId24"/>
    <p:sldId id="280" r:id="rId25"/>
    <p:sldId id="281" r:id="rId26"/>
    <p:sldId id="282" r:id="rId27"/>
    <p:sldId id="283" r:id="rId28"/>
    <p:sldId id="292" r:id="rId29"/>
    <p:sldId id="293" r:id="rId30"/>
    <p:sldId id="323" r:id="rId31"/>
    <p:sldId id="285" r:id="rId32"/>
    <p:sldId id="287" r:id="rId33"/>
    <p:sldId id="288" r:id="rId34"/>
    <p:sldId id="289" r:id="rId35"/>
    <p:sldId id="295" r:id="rId36"/>
    <p:sldId id="298" r:id="rId37"/>
    <p:sldId id="299" r:id="rId38"/>
    <p:sldId id="300" r:id="rId39"/>
    <p:sldId id="301" r:id="rId40"/>
    <p:sldId id="302" r:id="rId41"/>
    <p:sldId id="303" r:id="rId42"/>
    <p:sldId id="311" r:id="rId43"/>
    <p:sldId id="306" r:id="rId44"/>
    <p:sldId id="307" r:id="rId45"/>
    <p:sldId id="308" r:id="rId46"/>
    <p:sldId id="260" r:id="rId47"/>
    <p:sldId id="261" r:id="rId48"/>
    <p:sldId id="262" r:id="rId49"/>
    <p:sldId id="263" r:id="rId50"/>
    <p:sldId id="309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1" r:id="rId60"/>
    <p:sldId id="310" r:id="rId61"/>
    <p:sldId id="342" r:id="rId62"/>
    <p:sldId id="343" r:id="rId63"/>
    <p:sldId id="338" r:id="rId64"/>
    <p:sldId id="337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7" autoAdjust="0"/>
    <p:restoredTop sz="94497" autoAdjust="0"/>
  </p:normalViewPr>
  <p:slideViewPr>
    <p:cSldViewPr>
      <p:cViewPr varScale="1">
        <p:scale>
          <a:sx n="92" d="100"/>
          <a:sy n="92" d="100"/>
        </p:scale>
        <p:origin x="-13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5" Type="http://schemas.openxmlformats.org/officeDocument/2006/relationships/image" Target="../media/image56.wmf"/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5" Type="http://schemas.openxmlformats.org/officeDocument/2006/relationships/image" Target="../media/image47.wmf"/><Relationship Id="rId6" Type="http://schemas.openxmlformats.org/officeDocument/2006/relationships/image" Target="../media/image59.wmf"/><Relationship Id="rId7" Type="http://schemas.openxmlformats.org/officeDocument/2006/relationships/image" Target="../media/image60.wmf"/><Relationship Id="rId1" Type="http://schemas.openxmlformats.org/officeDocument/2006/relationships/image" Target="../media/image57.wmf"/><Relationship Id="rId2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D5C96-64BB-C748-92F4-8F2C0DB1A370}" type="datetimeFigureOut">
              <a:rPr lang="en-US" smtClean="0"/>
              <a:t>11/5/15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0D0F-2E43-E74E-858A-F331F5DF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072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A58036-3F62-48D2-A418-0D9A8A7020B0}" type="datetimeFigureOut">
              <a:rPr lang="en-US"/>
              <a:pPr>
                <a:defRPr/>
              </a:pPr>
              <a:t>11/5/15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656030-8A91-4670-A8F9-E062D8951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618" indent="-27023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0953" indent="-216191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333" indent="-216191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5715" indent="-216191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095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0478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2858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240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677166-B2EC-EC4B-9532-025C8FD6FE5D}" type="slidenum">
              <a:rPr lang="en-US" sz="1200" b="0"/>
              <a:pPr eaLnBrk="1" hangingPunct="1"/>
              <a:t>3</a:t>
            </a:fld>
            <a:endParaRPr lang="en-US" sz="1200" b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3ED36C-4C88-4028-9E4D-60BF1958DF54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A05FD7-3D8C-42F3-A898-C5F17515EB3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DCF1033-7029-4551-A030-EDBF3816888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98DAA1-2A0C-4DE0-B1B3-B147AE55A58B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03FA2B-FECF-4D72-98BB-1C723667840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D4D63C2-3675-4D61-9133-23C4B4F8C9C3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0666F7-BBAE-42B2-B160-3AB49482D60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C63C3C-F369-4BFC-8C85-EEBD6097CDA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618" indent="-27023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0953" indent="-216191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333" indent="-216191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5715" indent="-216191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095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0478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2858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240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677166-B2EC-EC4B-9532-025C8FD6FE5D}" type="slidenum">
              <a:rPr lang="en-US" sz="1200" b="0"/>
              <a:pPr eaLnBrk="1" hangingPunct="1"/>
              <a:t>61</a:t>
            </a:fld>
            <a:endParaRPr lang="en-US" sz="1200" b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618" indent="-27023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0953" indent="-216191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333" indent="-216191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5715" indent="-216191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095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0478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2858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240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677166-B2EC-EC4B-9532-025C8FD6FE5D}" type="slidenum">
              <a:rPr lang="en-US" sz="1200" b="0"/>
              <a:pPr eaLnBrk="1" hangingPunct="1"/>
              <a:t>62</a:t>
            </a:fld>
            <a:endParaRPr lang="en-US" sz="1200" b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618" indent="-270238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0953" indent="-216191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333" indent="-216191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5715" indent="-216191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095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0478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2858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240" indent="-21619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677166-B2EC-EC4B-9532-025C8FD6FE5D}" type="slidenum">
              <a:rPr lang="en-US" sz="1200" b="0"/>
              <a:pPr eaLnBrk="1" hangingPunct="1"/>
              <a:t>4</a:t>
            </a:fld>
            <a:endParaRPr lang="en-US" sz="1200" b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0EC3DC-5B50-4E37-8CDF-85C1022126D0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FF91923-2B51-4274-9318-E12E686628C9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C782F7-CD3A-47BD-AD1A-8A11D286F2B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51E2F8-FE8A-4904-969F-BC4E7A1C0A6C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48A728-2574-492A-8DE1-51250F9E80EC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2A466E-3114-4074-A3AF-DB020E5214C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0EA21D-375E-4A0A-991C-2CA9D63A7D2A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4052-904F-CD4F-A978-674267854376}" type="datetime1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739E-2A86-4878-8A9A-8117B2345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6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00684-01A1-4146-97FC-BF67B81B3058}" type="datetime1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94B2-BE1D-455F-821F-D0BBA88DE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050E-A9FC-2E4E-AA04-4A7AE501C5CB}" type="datetime1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2FF5-12BA-4A04-B18A-29E431D56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5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E62D3-DAAC-9D46-8E2B-6F2AF85EE7B5}" type="datetime1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80AA-FD21-4313-8945-182064283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686E4-3397-0F4C-80E4-B5E47097A721}" type="datetime1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A5B2-1E27-42DD-B032-4BEA68ECE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3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1F7D-0FDF-8B4B-A544-A5AE064308DC}" type="datetime1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EB85-51E9-4F97-9D24-864887B1C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6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D5B7-29E5-574D-84CC-98E69950202E}" type="datetime1">
              <a:rPr lang="en-US" smtClean="0"/>
              <a:t>11/5/15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B7AE-848C-4D25-B682-A5C2D8EF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5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6927-9BC2-2949-9EE5-CFC4A877BAFA}" type="datetime1">
              <a:rPr lang="en-US" smtClean="0"/>
              <a:t>11/5/15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F0F0-1E30-4BF5-A430-42D5DBA91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5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843C-89AF-2349-919C-270744528802}" type="datetime1">
              <a:rPr lang="en-US" smtClean="0"/>
              <a:t>11/5/15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9F2A-CFBD-4CEA-A0A7-B3FBC0D32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E4587-97BB-2B4D-A5D0-01E0EEDF5945}" type="datetime1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746A-119D-4EA4-A87D-87BF45553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2FA4-E78F-A344-99E7-F8457BD87E78}" type="datetime1">
              <a:rPr lang="en-US" smtClean="0"/>
              <a:t>11/5/15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DE83-5AAC-4FAC-A167-9CA3A8E2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0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52492D-5B55-0443-8364-12F6F1D7BFAA}" type="datetime1">
              <a:rPr lang="en-US" smtClean="0"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7B3433-77D8-44D2-BBE2-334DC695D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7.wmf"/><Relationship Id="rId10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png"/><Relationship Id="rId6" Type="http://schemas.openxmlformats.org/officeDocument/2006/relationships/image" Target="../media/image26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cs.ucsb.edu/~mturk/Papers/mturk-CVPR91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wmf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iteseerx.ist.psu.edu/viewdoc/download?doi=10.1.1.10.3247&amp;rep=rep1&amp;type=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43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4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4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50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5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5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52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53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54.w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5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50.w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5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47.w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59.w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60.wmf"/><Relationship Id="rId17" Type="http://schemas.openxmlformats.org/officeDocument/2006/relationships/image" Target="../media/image62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58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45.w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46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Relationship Id="rId3" Type="http://schemas.openxmlformats.org/officeDocument/2006/relationships/hyperlink" Target="http://citeseerx.ist.psu.edu/viewdoc/download?doi=10.1.1.10.3247&amp;rep=rep1&amp;type=pd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hyperlink" Target="http://citeseerx.ist.psu.edu/viewdoc/download?doi=10.1.1.10.3247&amp;rep=rep1&amp;type=pd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vt.org/FRVT2006/docs/FRVT2006andICE2006LargeScaleReport.pdf" TargetMode="External"/><Relationship Id="rId3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mit.edu/bcs/sinha/papers/20Results_2005.pdf" TargetMode="External"/><Relationship Id="rId3" Type="http://schemas.openxmlformats.org/officeDocument/2006/relationships/hyperlink" Target="http://www.cs.uiuc.edu/homes/dhoiem/courses/cs598_spring09/slides/spring09_jianchao_biologicalInspiredComputerVision.pdf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apple.com/ilife/iphoto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Face Recognition and Feature Subspaces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371600" y="5197267"/>
            <a:ext cx="6400800" cy="1567656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Devi Parikh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Virginia Tech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8061325" y="0"/>
            <a:ext cx="1066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11/</a:t>
            </a:r>
            <a:r>
              <a:rPr lang="en-US" dirty="0" smtClean="0"/>
              <a:t>05/15</a:t>
            </a:r>
            <a:endParaRPr lang="en-US" dirty="0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6248400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 smtClean="0"/>
              <a:t>Slides borrowed from Derek </a:t>
            </a:r>
            <a:r>
              <a:rPr lang="en-US" sz="1600" dirty="0" err="1" smtClean="0"/>
              <a:t>Hoiem</a:t>
            </a:r>
            <a:r>
              <a:rPr lang="en-US" sz="1600" dirty="0" smtClean="0"/>
              <a:t>, who borrowed some slides from </a:t>
            </a:r>
            <a:r>
              <a:rPr lang="en-US" sz="1600" dirty="0"/>
              <a:t>Lana Lazebnik, Silvio Savarese, Fei-Fei Li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48738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Chuck Close, self portrait</a:t>
            </a:r>
            <a:endParaRPr lang="en-US" sz="1400" dirty="0"/>
          </a:p>
        </p:txBody>
      </p:sp>
      <p:pic>
        <p:nvPicPr>
          <p:cNvPr id="8" name="Picture 4" descr="http://blog.lib.umn.edu/peza0001/arts1001wednesdays/Chuck%20Close%20199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595" y="1521023"/>
            <a:ext cx="2834005" cy="3419041"/>
          </a:xfrm>
          <a:prstGeom prst="rect">
            <a:avLst/>
          </a:prstGeom>
          <a:noFill/>
        </p:spPr>
      </p:pic>
      <p:pic>
        <p:nvPicPr>
          <p:cNvPr id="9" name="Picture 6" descr="http://t3.gstatic.com/images?q=tbn:yY87L-0JCe4XRM:http://echostains.files.wordpress.com/2010/03/chuck_close-lucas-1986-87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1023"/>
            <a:ext cx="5241381" cy="3412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495002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Lucas by Chuck Close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8739E-2A86-4878-8A9A-8117B23457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scenario: few examples per face, identify or verify test example</a:t>
            </a:r>
          </a:p>
          <a:p>
            <a:r>
              <a:rPr lang="en-US" sz="3600" dirty="0" smtClean="0"/>
              <a:t>What’s hard: changes in expression, lighting, age, </a:t>
            </a:r>
            <a:r>
              <a:rPr lang="en-US" sz="3600" dirty="0" smtClean="0">
                <a:solidFill>
                  <a:srgbClr val="FF0000"/>
                </a:solidFill>
              </a:rPr>
              <a:t>occlusion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viewpoint</a:t>
            </a:r>
          </a:p>
          <a:p>
            <a:r>
              <a:rPr lang="en-US" sz="3600" dirty="0" smtClean="0"/>
              <a:t>Basic approaches (all nearest neighbor)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Project into a new subspace (or kernel space) (e.g., “</a:t>
            </a:r>
            <a:r>
              <a:rPr lang="en-US" dirty="0" err="1" smtClean="0"/>
              <a:t>Eigenfaces</a:t>
            </a:r>
            <a:r>
              <a:rPr lang="en-US" dirty="0" smtClean="0"/>
              <a:t>”=PCA)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Measure face features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/>
              <a:t>Make 3d face model, compare </a:t>
            </a:r>
            <a:r>
              <a:rPr lang="en-US" dirty="0" err="1" smtClean="0"/>
              <a:t>shape+</a:t>
            </a:r>
            <a:r>
              <a:rPr lang="en-US" dirty="0" err="1" smtClean="0"/>
              <a:t>appearance</a:t>
            </a:r>
            <a:r>
              <a:rPr lang="en-US" dirty="0" smtClean="0"/>
              <a:t> (e.g., AAM)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52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face recognition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Verification: a person is claiming a particular identity; verify whether that is true</a:t>
            </a:r>
          </a:p>
          <a:p>
            <a:pPr lvl="1"/>
            <a:r>
              <a:rPr lang="en-US" dirty="0" smtClean="0"/>
              <a:t>E.g., security</a:t>
            </a:r>
          </a:p>
          <a:p>
            <a:pPr lvl="1"/>
            <a:endParaRPr lang="en-US" dirty="0"/>
          </a:p>
          <a:p>
            <a:r>
              <a:rPr lang="en-US" dirty="0" smtClean="0"/>
              <a:t>Closed-world identification: assign a face to one person from among a known set</a:t>
            </a:r>
          </a:p>
          <a:p>
            <a:endParaRPr lang="en-US" dirty="0"/>
          </a:p>
          <a:p>
            <a:r>
              <a:rPr lang="en-US" dirty="0" smtClean="0"/>
              <a:t>General identification: assign a face to a known person or to “unknown”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face recognition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1963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Expression</a:t>
            </a:r>
            <a:endParaRPr lang="en-US" sz="2800" dirty="0"/>
          </a:p>
        </p:txBody>
      </p:sp>
      <p:pic>
        <p:nvPicPr>
          <p:cNvPr id="337924" name="Picture 4" descr="http://ursispaltenstein.ch/blog/images/uploads_img/hillary_clintons_many_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334000" cy="33337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9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422" y="1938716"/>
            <a:ext cx="14462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Lighting</a:t>
            </a:r>
            <a:endParaRPr lang="en-US" sz="2800" dirty="0"/>
          </a:p>
        </p:txBody>
      </p:sp>
      <p:pic>
        <p:nvPicPr>
          <p:cNvPr id="95284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8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6" name="Picture 54" descr="C:\Users\Hoiem\Documents\Classes\Spring 2012 - Computer Vision\hws\hw5\faces\person01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0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7" name="Picture 55" descr="C:\Users\Hoiem\Documents\Classes\Spring 2012 - Computer Vision\hws\hw5\faces\person01_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86" y="2590800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8" name="Picture 56" descr="C:\Users\Hoiem\Documents\Classes\Spring 2012 - Computer Vision\hws\hw5\faces\person01_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2" y="2590801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1763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Occlusion</a:t>
            </a:r>
            <a:endParaRPr lang="en-US" sz="2800" dirty="0"/>
          </a:p>
        </p:txBody>
      </p:sp>
      <p:pic>
        <p:nvPicPr>
          <p:cNvPr id="340994" name="Picture 2" descr="http://farm1.static.flickr.com/110/273004917_7914351d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762500" cy="317182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9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80810"/>
            <a:ext cx="1737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Viewpoint</a:t>
            </a:r>
            <a:endParaRPr lang="en-US" sz="2800" dirty="0"/>
          </a:p>
        </p:txBody>
      </p:sp>
      <p:pic>
        <p:nvPicPr>
          <p:cNvPr id="5" name="Picture 2" descr="http://gps-tsc.upc.es/GTAV/ResearchAreas/UPCFaceDatabase/Imatges/FacePose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14210"/>
            <a:ext cx="5410200" cy="405009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8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idea for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879634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Treat face image as a vector of intensities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Recognize face by nearest neighbor in database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05200" y="1905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81400" y="4267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95800" y="1905000"/>
          <a:ext cx="527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527050" cy="381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648200" y="4191000"/>
          <a:ext cx="173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1738313" cy="685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252410"/>
              </p:ext>
            </p:extLst>
          </p:nvPr>
        </p:nvGraphicFramePr>
        <p:xfrm>
          <a:off x="4302125" y="5365750"/>
          <a:ext cx="4111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8" imgW="1168200" imgH="317160" progId="Equation.3">
                  <p:embed/>
                </p:oleObj>
              </mc:Choice>
              <mc:Fallback>
                <p:oleObj name="Equation" r:id="rId8" imgW="1168200" imgH="31716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365750"/>
                        <a:ext cx="4111625" cy="8080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17" y="1642163"/>
            <a:ext cx="1094840" cy="109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When viewed as vectors of pixel values, face images are extremely high-dimensional</a:t>
            </a:r>
          </a:p>
          <a:p>
            <a:pPr lvl="1"/>
            <a:r>
              <a:rPr lang="en-US" sz="2000" dirty="0" smtClean="0"/>
              <a:t>100x100 image = 10,000 dimensions</a:t>
            </a:r>
          </a:p>
          <a:p>
            <a:pPr lvl="1"/>
            <a:r>
              <a:rPr lang="en-US" sz="2000" dirty="0" smtClean="0"/>
              <a:t>Slow and lots of storage</a:t>
            </a:r>
          </a:p>
          <a:p>
            <a:pPr>
              <a:buFontTx/>
              <a:buChar char="•"/>
            </a:pPr>
            <a:r>
              <a:rPr lang="en-US" sz="2400" dirty="0" smtClean="0"/>
              <a:t>But very few 10,000-dimensional vectors are valid face images</a:t>
            </a:r>
          </a:p>
          <a:p>
            <a:pPr>
              <a:buFontTx/>
              <a:buChar char="•"/>
            </a:pPr>
            <a:r>
              <a:rPr lang="en-US" sz="2400" dirty="0" smtClean="0"/>
              <a:t>We want to effectively model the subspace of face images</a:t>
            </a:r>
          </a:p>
        </p:txBody>
      </p:sp>
      <p:pic>
        <p:nvPicPr>
          <p:cNvPr id="19460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1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0" y="2209800"/>
          <a:ext cx="3810000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Image" r:id="rId4" imgW="6374603" imgH="7301587" progId="">
                  <p:embed/>
                </p:oleObj>
              </mc:Choice>
              <mc:Fallback>
                <p:oleObj name="Image" r:id="rId4" imgW="6374603" imgH="7301587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810000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space of all face images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Eigenface idea: construct a low-dimensional linear subspace that best explains the variation in the set of face images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Component Analysis (PCA)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Given: N data points </a:t>
            </a:r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 smtClean="0"/>
              <a:t>, … ,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 </a:t>
            </a:r>
            <a:r>
              <a:rPr lang="en-US" dirty="0" smtClean="0"/>
              <a:t>in R</a:t>
            </a:r>
            <a:r>
              <a:rPr lang="en-US" baseline="30000" dirty="0" smtClean="0"/>
              <a:t>d</a:t>
            </a:r>
            <a:br>
              <a:rPr lang="en-US" baseline="30000" dirty="0" smtClean="0"/>
            </a:br>
            <a:endParaRPr lang="en-US" baseline="30000" dirty="0" smtClean="0"/>
          </a:p>
          <a:p>
            <a:pPr>
              <a:buFontTx/>
              <a:buChar char="•"/>
            </a:pPr>
            <a:r>
              <a:rPr lang="en-US" dirty="0" smtClean="0"/>
              <a:t>We want to find a new set of features that are linear combinations of original ones:</a:t>
            </a:r>
            <a:br>
              <a:rPr lang="en-US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dirty="0" smtClean="0"/>
              <a:t>                      </a:t>
            </a:r>
            <a:r>
              <a:rPr lang="en-US" i="1" dirty="0" err="1" smtClean="0">
                <a:latin typeface="Times New Roman" pitchFamily="18" charset="0"/>
              </a:rPr>
              <a:t>u</a:t>
            </a:r>
            <a:r>
              <a:rPr lang="en-US" dirty="0" err="1" smtClean="0">
                <a:latin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</a:rPr>
              <a:t>) = </a:t>
            </a:r>
            <a:r>
              <a:rPr lang="en-US" b="1" dirty="0" err="1" smtClean="0">
                <a:latin typeface="Times New Roman" pitchFamily="18" charset="0"/>
              </a:rPr>
              <a:t>u</a:t>
            </a:r>
            <a:r>
              <a:rPr lang="en-US" i="1" baseline="30000" dirty="0" err="1" smtClean="0">
                <a:latin typeface="Times New Roman" pitchFamily="18" charset="0"/>
              </a:rPr>
              <a:t>T</a:t>
            </a:r>
            <a:r>
              <a:rPr lang="en-US" dirty="0" err="1" smtClean="0">
                <a:latin typeface="Times New Roman" pitchFamily="18" charset="0"/>
              </a:rPr>
              <a:t>(</a:t>
            </a:r>
            <a:r>
              <a:rPr lang="en-US" b="1" dirty="0" err="1" smtClean="0">
                <a:latin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– </a:t>
            </a:r>
            <a:r>
              <a:rPr lang="en-US" b="1" dirty="0" smtClean="0">
                <a:latin typeface="Times New Roman" pitchFamily="18" charset="0"/>
                <a:cs typeface="Arial" charset="0"/>
              </a:rPr>
              <a:t>µ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)</a:t>
            </a:r>
            <a:br>
              <a:rPr lang="en-US" dirty="0" smtClean="0">
                <a:latin typeface="Times New Roman" pitchFamily="18" charset="0"/>
                <a:cs typeface="Arial" charset="0"/>
              </a:rPr>
            </a:br>
            <a:r>
              <a:rPr lang="en-US" sz="900" dirty="0" smtClean="0">
                <a:latin typeface="Times New Roman" pitchFamily="18" charset="0"/>
                <a:cs typeface="Arial" charset="0"/>
              </a:rPr>
              <a:t/>
            </a:r>
            <a:br>
              <a:rPr lang="en-US" sz="900" dirty="0" smtClean="0">
                <a:latin typeface="Times New Roman" pitchFamily="18" charset="0"/>
                <a:cs typeface="Arial" charset="0"/>
              </a:rPr>
            </a:br>
            <a:r>
              <a:rPr lang="en-US" dirty="0" smtClean="0">
                <a:cs typeface="Arial" charset="0"/>
              </a:rPr>
              <a:t>(</a:t>
            </a:r>
            <a:r>
              <a:rPr lang="en-US" b="1" dirty="0" smtClean="0">
                <a:cs typeface="Times New Roman" pitchFamily="18" charset="0"/>
              </a:rPr>
              <a:t>µ</a:t>
            </a:r>
            <a:r>
              <a:rPr lang="en-US" dirty="0" smtClean="0">
                <a:cs typeface="Times New Roman" pitchFamily="18" charset="0"/>
              </a:rPr>
              <a:t>: mean of data points)</a:t>
            </a:r>
            <a:br>
              <a:rPr lang="en-US" dirty="0" smtClean="0">
                <a:cs typeface="Times New Roman" pitchFamily="18" charset="0"/>
              </a:rPr>
            </a:br>
            <a:endParaRPr lang="en-US" dirty="0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 smtClean="0"/>
              <a:t>Choose unit vector </a:t>
            </a:r>
            <a:r>
              <a:rPr lang="en-US" b="1" dirty="0" err="1" smtClean="0"/>
              <a:t>u</a:t>
            </a:r>
            <a:r>
              <a:rPr lang="en-US" b="1" dirty="0" smtClean="0"/>
              <a:t> </a:t>
            </a:r>
            <a:r>
              <a:rPr lang="en-US" dirty="0" smtClean="0"/>
              <a:t>in R</a:t>
            </a:r>
            <a:r>
              <a:rPr lang="en-US" baseline="30000" dirty="0" smtClean="0"/>
              <a:t>d</a:t>
            </a:r>
            <a:r>
              <a:rPr lang="en-US" dirty="0" smtClean="0"/>
              <a:t> that captures the most data variance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522538" y="6400800"/>
            <a:ext cx="3954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Forsyth &amp; Ponce, Sec. 22.3.1, 22.3.2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44724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PS4 out </a:t>
            </a:r>
          </a:p>
          <a:p>
            <a:pPr lvl="1"/>
            <a:r>
              <a:rPr lang="en-US" dirty="0" smtClean="0"/>
              <a:t>Due 11/16</a:t>
            </a:r>
          </a:p>
          <a:p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 smtClean="0"/>
              <a:t>expected to be complete by the time report is due</a:t>
            </a:r>
          </a:p>
          <a:p>
            <a:pPr lvl="1"/>
            <a:r>
              <a:rPr lang="en-US" dirty="0" smtClean="0"/>
              <a:t>Due 11/</a:t>
            </a:r>
            <a:r>
              <a:rPr lang="en-US" dirty="0" smtClean="0"/>
              <a:t>21</a:t>
            </a:r>
          </a:p>
          <a:p>
            <a:pPr lvl="1"/>
            <a:endParaRPr lang="en-US" dirty="0"/>
          </a:p>
          <a:p>
            <a:r>
              <a:rPr lang="en-US" dirty="0" smtClean="0"/>
              <a:t>No class on 11/12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7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" b="5579"/>
          <a:stretch/>
        </p:blipFill>
        <p:spPr bwMode="auto">
          <a:xfrm>
            <a:off x="533400" y="1371601"/>
            <a:ext cx="77724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Principal Component Analysis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33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smtClean="0"/>
              <a:t>Direction that maximizes the variance of the projected data:</a:t>
            </a:r>
          </a:p>
        </p:txBody>
      </p:sp>
      <p:pic>
        <p:nvPicPr>
          <p:cNvPr id="1371141" name="Picture 5"/>
          <p:cNvPicPr>
            <a:picLocks noChangeAspect="1" noChangeArrowheads="1"/>
          </p:cNvPicPr>
          <p:nvPr/>
        </p:nvPicPr>
        <p:blipFill rotWithShape="1"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" b="7217"/>
          <a:stretch/>
        </p:blipFill>
        <p:spPr bwMode="auto">
          <a:xfrm>
            <a:off x="534988" y="3419475"/>
            <a:ext cx="7508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1142" name="Picture 6"/>
          <p:cNvPicPr>
            <a:picLocks noChangeAspect="1" noChangeArrowheads="1"/>
          </p:cNvPicPr>
          <p:nvPr/>
        </p:nvPicPr>
        <p:blipFill rotWithShape="1"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39" b="5574"/>
          <a:stretch/>
        </p:blipFill>
        <p:spPr bwMode="auto">
          <a:xfrm>
            <a:off x="539750" y="5383213"/>
            <a:ext cx="73556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43" name="AutoShape 7"/>
          <p:cNvSpPr>
            <a:spLocks/>
          </p:cNvSpPr>
          <p:nvPr/>
        </p:nvSpPr>
        <p:spPr bwMode="auto">
          <a:xfrm rot="5400000">
            <a:off x="5071268" y="1786732"/>
            <a:ext cx="296863" cy="1752600"/>
          </a:xfrm>
          <a:prstGeom prst="rightBrace">
            <a:avLst>
              <a:gd name="adj1" fmla="val 491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4" name="AutoShape 8"/>
          <p:cNvSpPr>
            <a:spLocks/>
          </p:cNvSpPr>
          <p:nvPr/>
        </p:nvSpPr>
        <p:spPr bwMode="auto">
          <a:xfrm rot="5400000">
            <a:off x="5257800" y="2952750"/>
            <a:ext cx="381000" cy="3886200"/>
          </a:xfrm>
          <a:prstGeom prst="rightBrace">
            <a:avLst>
              <a:gd name="adj1" fmla="val 8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5" name="Text Box 9"/>
          <p:cNvSpPr txBox="1">
            <a:spLocks noChangeArrowheads="1"/>
          </p:cNvSpPr>
          <p:nvPr/>
        </p:nvSpPr>
        <p:spPr bwMode="auto">
          <a:xfrm>
            <a:off x="3505200" y="2795588"/>
            <a:ext cx="2779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Projection of data point</a:t>
            </a:r>
          </a:p>
        </p:txBody>
      </p:sp>
      <p:sp>
        <p:nvSpPr>
          <p:cNvPr id="1371146" name="Text Box 10"/>
          <p:cNvSpPr txBox="1">
            <a:spLocks noChangeArrowheads="1"/>
          </p:cNvSpPr>
          <p:nvPr/>
        </p:nvSpPr>
        <p:spPr bwMode="auto">
          <a:xfrm>
            <a:off x="3859213" y="4986338"/>
            <a:ext cx="38183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Covariance </a:t>
            </a:r>
            <a:r>
              <a:rPr lang="en-US" sz="2000" dirty="0"/>
              <a:t>matrix of </a:t>
            </a:r>
            <a:r>
              <a:rPr lang="en-US" sz="2000" dirty="0" smtClean="0"/>
              <a:t>data = </a:t>
            </a:r>
            <a:r>
              <a:rPr lang="en-US" sz="2000" b="1" dirty="0" smtClean="0"/>
              <a:t>XX</a:t>
            </a:r>
            <a:r>
              <a:rPr lang="en-US" sz="2000" baseline="30000" dirty="0" smtClean="0"/>
              <a:t>T</a:t>
            </a:r>
            <a:endParaRPr lang="en-US" sz="2000" dirty="0"/>
          </a:p>
        </p:txBody>
      </p:sp>
      <p:sp>
        <p:nvSpPr>
          <p:cNvPr id="1371147" name="Rectangle 11"/>
          <p:cNvSpPr>
            <a:spLocks noChangeArrowheads="1"/>
          </p:cNvSpPr>
          <p:nvPr/>
        </p:nvSpPr>
        <p:spPr bwMode="auto">
          <a:xfrm>
            <a:off x="228600" y="5867400"/>
            <a:ext cx="8750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/>
              <a:t>The direction that maximizes the variance is the eigenvector associated with the largest eigenvalue of </a:t>
            </a:r>
            <a:r>
              <a:rPr lang="el-GR"/>
              <a:t>Σ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429000" y="15240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 dirty="0">
                <a:latin typeface="Times New Roman" pitchFamily="18" charset="0"/>
              </a:rPr>
              <a:t>N</a:t>
            </a:r>
          </a:p>
        </p:txBody>
      </p:sp>
      <p:sp>
        <p:nvSpPr>
          <p:cNvPr id="1371149" name="Rectangle 13"/>
          <p:cNvSpPr>
            <a:spLocks noChangeArrowheads="1"/>
          </p:cNvSpPr>
          <p:nvPr/>
        </p:nvSpPr>
        <p:spPr bwMode="auto">
          <a:xfrm>
            <a:off x="3352800" y="34290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 dirty="0">
                <a:latin typeface="Times New Roman" pitchFamily="18" charset="0"/>
              </a:rPr>
              <a:t>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14600" y="3886200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1/N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1752600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Maximize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>
            <a:off x="6646863" y="2438400"/>
            <a:ext cx="249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subject to ||</a:t>
            </a:r>
            <a:r>
              <a:rPr lang="en-US" sz="2400" b="1"/>
              <a:t>u</a:t>
            </a:r>
            <a:r>
              <a:rPr lang="en-US" sz="2400"/>
              <a:t>||=1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43" grpId="0" animBg="1"/>
      <p:bldP spid="1371144" grpId="0" animBg="1"/>
      <p:bldP spid="1371145" grpId="0"/>
      <p:bldP spid="1371146" grpId="0"/>
      <p:bldP spid="1371149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issue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17" y="533400"/>
            <a:ext cx="8686800" cy="5486400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Covariance matrix is huge (M</a:t>
            </a:r>
            <a:r>
              <a:rPr lang="en-US" baseline="30000" dirty="0" smtClean="0"/>
              <a:t>2</a:t>
            </a:r>
            <a:r>
              <a:rPr lang="en-US" dirty="0" smtClean="0"/>
              <a:t> for M pixels)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But typically # examples &lt;&lt; 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Simple trick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b="1" dirty="0" smtClean="0"/>
              <a:t>X</a:t>
            </a:r>
            <a:r>
              <a:rPr lang="en-US" dirty="0" smtClean="0"/>
              <a:t> is </a:t>
            </a:r>
            <a:r>
              <a:rPr lang="en-US" dirty="0" err="1" smtClean="0"/>
              <a:t>Mx</a:t>
            </a:r>
            <a:r>
              <a:rPr lang="en-US" dirty="0" err="1"/>
              <a:t>N</a:t>
            </a:r>
            <a:r>
              <a:rPr lang="en-US" dirty="0" smtClean="0"/>
              <a:t> matrix of normalized training data</a:t>
            </a:r>
            <a:endParaRPr lang="en-US" b="1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Solve for eigenvectors </a:t>
            </a:r>
            <a:r>
              <a:rPr lang="en-US" b="1" dirty="0" smtClean="0"/>
              <a:t>u</a:t>
            </a:r>
            <a:r>
              <a:rPr lang="en-US" dirty="0" smtClean="0"/>
              <a:t> of </a:t>
            </a:r>
            <a:r>
              <a:rPr lang="en-US" b="1" dirty="0" smtClean="0"/>
              <a:t>X</a:t>
            </a:r>
            <a:r>
              <a:rPr lang="en-US" baseline="30000" dirty="0" smtClean="0"/>
              <a:t>T</a:t>
            </a:r>
            <a:r>
              <a:rPr lang="en-US" b="1" dirty="0" smtClean="0"/>
              <a:t>X </a:t>
            </a:r>
            <a:r>
              <a:rPr lang="en-US" dirty="0" smtClean="0"/>
              <a:t>instead of </a:t>
            </a:r>
            <a:r>
              <a:rPr lang="en-US" b="1" dirty="0" smtClean="0"/>
              <a:t>XX</a:t>
            </a:r>
            <a:r>
              <a:rPr lang="en-US" baseline="30000" dirty="0" smtClean="0"/>
              <a:t>T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 err="1" smtClean="0"/>
              <a:t>X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Xu</a:t>
            </a:r>
            <a:r>
              <a:rPr lang="en-US" b="1" dirty="0" smtClean="0"/>
              <a:t> </a:t>
            </a:r>
            <a:r>
              <a:rPr lang="en-US" dirty="0" smtClean="0"/>
              <a:t>=</a:t>
            </a:r>
            <a:r>
              <a:rPr lang="en-US" b="1" dirty="0" smtClean="0"/>
              <a:t> </a:t>
            </a:r>
            <a:r>
              <a:rPr lang="en-US" dirty="0" err="1" smtClean="0"/>
              <a:t>l</a:t>
            </a:r>
            <a:r>
              <a:rPr lang="en-US" b="1" dirty="0" err="1" smtClean="0"/>
              <a:t>u</a:t>
            </a:r>
            <a:endParaRPr lang="en-US" dirty="0" smtClean="0"/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 err="1" smtClean="0"/>
              <a:t>XX</a:t>
            </a:r>
            <a:r>
              <a:rPr lang="en-US" baseline="30000" dirty="0" err="1" smtClean="0"/>
              <a:t>T</a:t>
            </a:r>
            <a:r>
              <a:rPr lang="en-US" b="1" dirty="0" err="1" smtClean="0"/>
              <a:t>Xu</a:t>
            </a:r>
            <a:r>
              <a:rPr lang="en-US" b="1" dirty="0" smtClean="0"/>
              <a:t> </a:t>
            </a:r>
            <a:r>
              <a:rPr lang="en-US" dirty="0" smtClean="0"/>
              <a:t>=</a:t>
            </a:r>
            <a:r>
              <a:rPr lang="en-US" b="1" dirty="0" smtClean="0"/>
              <a:t> </a:t>
            </a:r>
            <a:r>
              <a:rPr lang="en-US" dirty="0" err="1" smtClean="0"/>
              <a:t>l</a:t>
            </a:r>
            <a:r>
              <a:rPr lang="en-US" b="1" dirty="0" err="1" smtClean="0"/>
              <a:t>Xu</a:t>
            </a:r>
            <a:endParaRPr lang="en-US" b="1" dirty="0" smtClean="0"/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 smtClean="0"/>
              <a:t>(</a:t>
            </a:r>
            <a:r>
              <a:rPr lang="en-US" b="1" dirty="0" err="1" smtClean="0"/>
              <a:t>XX</a:t>
            </a:r>
            <a:r>
              <a:rPr lang="en-US" baseline="30000" dirty="0" err="1" smtClean="0"/>
              <a:t>T</a:t>
            </a:r>
            <a:r>
              <a:rPr lang="en-US" dirty="0" err="1" smtClean="0"/>
              <a:t>)</a:t>
            </a:r>
            <a:r>
              <a:rPr lang="en-US" b="1" dirty="0" err="1" smtClean="0"/>
              <a:t>Xu</a:t>
            </a:r>
            <a:r>
              <a:rPr lang="en-US" b="1" dirty="0" smtClean="0"/>
              <a:t> </a:t>
            </a:r>
            <a:r>
              <a:rPr lang="en-US" dirty="0" smtClean="0"/>
              <a:t>=</a:t>
            </a:r>
            <a:r>
              <a:rPr lang="en-US" b="1" dirty="0" smtClean="0"/>
              <a:t> </a:t>
            </a:r>
            <a:r>
              <a:rPr lang="en-US" dirty="0" err="1" smtClean="0"/>
              <a:t>l(</a:t>
            </a:r>
            <a:r>
              <a:rPr lang="en-US" b="1" dirty="0" err="1" smtClean="0"/>
              <a:t>Xu</a:t>
            </a:r>
            <a:r>
              <a:rPr lang="en-US" dirty="0" smtClean="0"/>
              <a:t>).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Then </a:t>
            </a:r>
            <a:r>
              <a:rPr lang="en-US" b="1" dirty="0" smtClean="0"/>
              <a:t>Xu</a:t>
            </a:r>
            <a:r>
              <a:rPr lang="en-US" dirty="0" smtClean="0"/>
              <a:t> is eigenvector of covariance </a:t>
            </a:r>
            <a:r>
              <a:rPr lang="en-US" b="1" dirty="0"/>
              <a:t>XX</a:t>
            </a:r>
            <a:r>
              <a:rPr lang="en-US" baseline="30000" dirty="0"/>
              <a:t>T </a:t>
            </a:r>
            <a:endParaRPr lang="en-US" baseline="30000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Need to normalize each vector of  </a:t>
            </a:r>
            <a:r>
              <a:rPr lang="en-US" b="1" dirty="0" smtClean="0"/>
              <a:t>Xu</a:t>
            </a:r>
            <a:r>
              <a:rPr lang="en-US" dirty="0" smtClean="0"/>
              <a:t> into unit 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Eigenfaces (PCA on face images)</a:t>
            </a:r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Compute the principal components (“</a:t>
            </a:r>
            <a:r>
              <a:rPr lang="en-US" dirty="0" err="1" smtClean="0"/>
              <a:t>eigenfaces</a:t>
            </a:r>
            <a:r>
              <a:rPr lang="en-US" dirty="0" smtClean="0"/>
              <a:t>”) of the covariance matrix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Keep K eigenvectors with largest eigenvalues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Represent all face images in the dataset as linear combinations of </a:t>
            </a:r>
            <a:r>
              <a:rPr lang="en-US" dirty="0" err="1" smtClean="0"/>
              <a:t>eigenfaces</a:t>
            </a:r>
            <a:endParaRPr lang="en-US" dirty="0" smtClean="0"/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dirty="0" smtClean="0"/>
              <a:t>Perform nearest neighbor on these coefficients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8350" y="6477000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M. Turk and A. </a:t>
            </a:r>
            <a:r>
              <a:rPr lang="en-US" dirty="0" err="1"/>
              <a:t>Pentland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Face Recognition using Eigenfaces</a:t>
            </a:r>
            <a:r>
              <a:rPr lang="en-US" dirty="0"/>
              <a:t>, CVPR 1991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71600" y="1905000"/>
                <a:ext cx="5465012" cy="12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v="urn:schemas-microsoft-com:mac:vml" xmlns=""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 …   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 smtClean="0"/>
              </a:p>
              <a:p>
                <a14:m>
                  <m:oMathPara xmlns:mv="urn:schemas-microsoft-com:mac:vml" xmlns=""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[</m:t>
                      </m:r>
                      <m:r>
                        <a:rPr lang="en-US" sz="2400" b="1" i="1" smtClean="0">
                          <a:latin typeface="Cambria Math"/>
                        </a:rPr>
                        <m:t>𝑼</m:t>
                      </m:r>
                      <m:r>
                        <a:rPr lang="en-US" sz="2400" b="1" i="1" smtClean="0"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latin typeface="Cambria Math"/>
                        </a:rPr>
                        <m:t>𝝀</m:t>
                      </m:r>
                      <m:r>
                        <a:rPr lang="en-US" sz="2400" b="1" i="1" smtClean="0">
                          <a:latin typeface="Cambria Math"/>
                        </a:rPr>
                        <m:t>]=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eig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𝑿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 smtClean="0"/>
              </a:p>
              <a:p>
                <a14:m>
                  <m:oMathPara xmlns:mv="urn:schemas-microsoft-com:mac:vml" xmlns=""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𝑿𝑼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 xmlns:mv="urn:schemas-microsoft-com:mac:vml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05000"/>
                <a:ext cx="5465012" cy="1238994"/>
              </a:xfrm>
              <a:prstGeom prst="rect">
                <a:avLst/>
              </a:prstGeom>
              <a:blipFill rotWithShape="1">
                <a:blip r:embed="rId4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19400" y="3886200"/>
                <a:ext cx="32474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r>
                        <a:rPr lang="en-US" sz="2400" b="0" i="1" smtClean="0">
                          <a:latin typeface="Cambria Math"/>
                        </a:rPr>
                        <m:t>(:,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largest</m:t>
                      </m:r>
                      <m:r>
                        <a:rPr lang="en-US" sz="2400" b="0" i="1" smtClean="0">
                          <a:latin typeface="Cambria Math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eig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 xmlns:mv="urn:schemas-microsoft-com:mac:vml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886200"/>
                <a:ext cx="324743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86000" y="6025837"/>
                <a:ext cx="4356224" cy="603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  <m:r>
                        <a:rPr lang="en-US" sz="2400" b="1" i="1" baseline="-25000" smtClean="0">
                          <a:latin typeface="Cambria Math"/>
                        </a:rPr>
                        <m:t>𝒑𝒄𝒂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𝑽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:,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largest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eig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6025837"/>
                <a:ext cx="4356224" cy="6035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27" grpId="0" uiExpand="1" build="p"/>
      <p:bldP spid="2" grpId="0"/>
      <p:bldP spid="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Eigenfaces 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3048000" cy="5257800"/>
          </a:xfrm>
        </p:spPr>
        <p:txBody>
          <a:bodyPr/>
          <a:lstStyle/>
          <a:p>
            <a:r>
              <a:rPr lang="en-US" sz="2800" smtClean="0"/>
              <a:t>Training images</a:t>
            </a:r>
          </a:p>
          <a:p>
            <a:r>
              <a:rPr lang="en-US" sz="2800" b="1" smtClean="0"/>
              <a:t>x</a:t>
            </a:r>
            <a:r>
              <a:rPr lang="en-US" sz="2800" baseline="-25000" smtClean="0"/>
              <a:t>1</a:t>
            </a:r>
            <a:r>
              <a:rPr lang="en-US" sz="2800" smtClean="0"/>
              <a:t>,…,</a:t>
            </a:r>
            <a:r>
              <a:rPr lang="en-US" sz="2800" b="1" smtClean="0"/>
              <a:t>x</a:t>
            </a:r>
            <a:r>
              <a:rPr lang="en-US" sz="2800" baseline="-25000" smtClean="0"/>
              <a:t>N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Eigenfaces 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810000" y="1138238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Top eigenvectors: u</a:t>
            </a:r>
            <a:r>
              <a:rPr lang="en-US" baseline="-25000"/>
              <a:t>1</a:t>
            </a:r>
            <a:r>
              <a:rPr lang="en-US"/>
              <a:t>,…u</a:t>
            </a:r>
            <a:r>
              <a:rPr lang="en-US" baseline="-25000"/>
              <a:t>k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603375" y="2438400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Mean: μ</a:t>
            </a: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20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995488" y="11430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Principal component (eigenvector) </a:t>
            </a:r>
            <a:r>
              <a:rPr lang="en-US" dirty="0" err="1"/>
              <a:t>u</a:t>
            </a:r>
            <a:r>
              <a:rPr lang="en-US" baseline="-14000" dirty="0" err="1"/>
              <a:t>k</a:t>
            </a:r>
            <a:endParaRPr lang="en-US" dirty="0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0" y="311943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μ + 3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810000" y="510063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μ –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162050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2613025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1831975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µ       +    w</a:t>
            </a:r>
            <a:r>
              <a:rPr lang="en-US" baseline="-25000"/>
              <a:t>1</a:t>
            </a:r>
            <a:r>
              <a:rPr lang="en-US"/>
              <a:t>u</a:t>
            </a:r>
            <a:r>
              <a:rPr lang="en-US" baseline="-25000"/>
              <a:t>1</a:t>
            </a:r>
            <a:r>
              <a:rPr lang="en-US"/>
              <a:t>+w</a:t>
            </a:r>
            <a:r>
              <a:rPr lang="en-US" baseline="-25000"/>
              <a:t>2</a:t>
            </a:r>
            <a:r>
              <a:rPr lang="en-US"/>
              <a:t>u</a:t>
            </a:r>
            <a:r>
              <a:rPr lang="en-US" baseline="-25000"/>
              <a:t>2</a:t>
            </a:r>
            <a:r>
              <a:rPr lang="en-US"/>
              <a:t>+w</a:t>
            </a:r>
            <a:r>
              <a:rPr lang="en-US" baseline="-25000"/>
              <a:t>3</a:t>
            </a:r>
            <a:r>
              <a:rPr lang="en-US"/>
              <a:t>u</a:t>
            </a:r>
            <a:r>
              <a:rPr lang="en-US" baseline="-25000"/>
              <a:t>3</a:t>
            </a:r>
            <a:r>
              <a:rPr lang="en-US"/>
              <a:t>+w</a:t>
            </a:r>
            <a:r>
              <a:rPr lang="en-US" baseline="-25000"/>
              <a:t>4</a:t>
            </a:r>
            <a:r>
              <a:rPr lang="en-US"/>
              <a:t>u</a:t>
            </a:r>
            <a:r>
              <a:rPr lang="en-US" baseline="-25000"/>
              <a:t>4</a:t>
            </a:r>
            <a:r>
              <a:rPr lang="en-US"/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400050" y="5715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407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1162050" y="5867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3048000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685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685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838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After computing </a:t>
            </a:r>
            <a:r>
              <a:rPr lang="en-US" sz="2800" dirty="0" err="1"/>
              <a:t>eigenfaces</a:t>
            </a:r>
            <a:r>
              <a:rPr lang="en-US" sz="2800" dirty="0"/>
              <a:t> using 400 face images from ORL face database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600" dirty="0" err="1">
                <a:latin typeface="+mj-lt"/>
                <a:ea typeface="+mj-ea"/>
                <a:cs typeface="+mj-cs"/>
              </a:rPr>
              <a:t>Eigenvalues</a:t>
            </a:r>
            <a:r>
              <a:rPr lang="en-US" sz="3600" dirty="0">
                <a:latin typeface="+mj-lt"/>
                <a:ea typeface="+mj-ea"/>
                <a:cs typeface="+mj-cs"/>
              </a:rPr>
              <a:t> (variance along eigenvectors)</a:t>
            </a: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990600" y="1458913"/>
            <a:ext cx="6858000" cy="5143500"/>
            <a:chOff x="990600" y="1458913"/>
            <a:chExt cx="6858000" cy="5143500"/>
          </a:xfrm>
        </p:grpSpPr>
        <p:pic>
          <p:nvPicPr>
            <p:cNvPr id="32772" name="Picture 3" descr="eigenvalu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889125" y="5426075"/>
              <a:ext cx="51816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Topics overview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4725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Features &amp; filters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Grouping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&amp;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fitting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Multiple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views and motion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Recognition</a:t>
            </a:r>
          </a:p>
          <a:p>
            <a:pPr lvl="1"/>
            <a:r>
              <a:rPr lang="en-US" sz="2400" dirty="0"/>
              <a:t>Indexing local features and instance recognition </a:t>
            </a:r>
            <a:endParaRPr lang="en-US" sz="2400" dirty="0" smtClean="0"/>
          </a:p>
          <a:p>
            <a:pPr lvl="1"/>
            <a:r>
              <a:rPr lang="en-US" sz="2400" dirty="0" smtClean="0"/>
              <a:t>Introduction </a:t>
            </a:r>
            <a:r>
              <a:rPr lang="en-US" sz="2400" dirty="0"/>
              <a:t>to category </a:t>
            </a:r>
            <a:r>
              <a:rPr lang="en-US" sz="2400" dirty="0" smtClean="0"/>
              <a:t>recognition</a:t>
            </a:r>
          </a:p>
          <a:p>
            <a:pPr lvl="1"/>
            <a:r>
              <a:rPr lang="en-US" sz="2400" dirty="0"/>
              <a:t>Face </a:t>
            </a:r>
            <a:r>
              <a:rPr lang="en-US" sz="2400" dirty="0" smtClean="0"/>
              <a:t>detection</a:t>
            </a:r>
          </a:p>
          <a:p>
            <a:pPr lvl="1"/>
            <a:r>
              <a:rPr lang="en-US" sz="2400" dirty="0"/>
              <a:t>Discriminative classifiers for image </a:t>
            </a:r>
            <a:r>
              <a:rPr lang="en-US" sz="2400" dirty="0" smtClean="0"/>
              <a:t>recognition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Parts-based models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/>
              <a:t>Face </a:t>
            </a:r>
            <a:r>
              <a:rPr lang="en-US" sz="2400" dirty="0"/>
              <a:t>recognition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Video processing</a:t>
            </a: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59C71F-5CA6-4F44-A4A2-543A30CBDC16}" type="slidenum">
              <a:rPr lang="en-US" sz="1400" b="0"/>
              <a:pPr eaLnBrk="1" hangingPunct="1"/>
              <a:t>3</a:t>
            </a:fld>
            <a:endParaRPr lang="en-US" sz="1400" b="0"/>
          </a:p>
        </p:txBody>
      </p:sp>
      <p:sp>
        <p:nvSpPr>
          <p:cNvPr id="149508" name="TextBox 5"/>
          <p:cNvSpPr txBox="1">
            <a:spLocks noChangeArrowheads="1"/>
          </p:cNvSpPr>
          <p:nvPr/>
        </p:nvSpPr>
        <p:spPr bwMode="auto">
          <a:xfrm>
            <a:off x="0" y="6488113"/>
            <a:ext cx="319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Slide credit: Kristen Grauman</a:t>
            </a:r>
          </a:p>
        </p:txBody>
      </p:sp>
    </p:spTree>
    <p:extLst>
      <p:ext uri="{BB962C8B-B14F-4D97-AF65-F5344CB8AC3E}">
        <p14:creationId xmlns:p14="http://schemas.microsoft.com/office/powerpoint/2010/main" val="278006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Preserving variance (minimizing MSE) does not necessarily lead to qualitatively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914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2667000" y="3379788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with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Process labeled training images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Find mean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 and covariance matrix </a:t>
            </a:r>
            <a:r>
              <a:rPr lang="el-GR" sz="2400" b="1" smtClean="0">
                <a:cs typeface="Arial" charset="0"/>
              </a:rPr>
              <a:t>Σ</a:t>
            </a:r>
            <a:endParaRPr lang="en-US" sz="2400" b="1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smtClean="0"/>
              <a:t>Find k principal components (eigenvectors of </a:t>
            </a:r>
            <a:r>
              <a:rPr lang="el-GR" sz="2400" b="1" smtClean="0">
                <a:cs typeface="Arial" charset="0"/>
              </a:rPr>
              <a:t>Σ</a:t>
            </a:r>
            <a:r>
              <a:rPr lang="en-US" sz="2400" smtClean="0">
                <a:cs typeface="Arial" charset="0"/>
              </a:rPr>
              <a:t>) 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smtClean="0"/>
              <a:t>,…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Project each training image </a:t>
            </a:r>
            <a:r>
              <a:rPr lang="en-US" sz="2400" b="1" smtClean="0"/>
              <a:t>x</a:t>
            </a:r>
            <a:r>
              <a:rPr lang="en-US" sz="2400" baseline="-25000" smtClean="0"/>
              <a:t>i</a:t>
            </a:r>
            <a:r>
              <a:rPr lang="en-US" sz="2400" smtClean="0"/>
              <a:t> onto subspace spanned by principal components:</a:t>
            </a:r>
            <a:br>
              <a:rPr lang="en-US" sz="2400" smtClean="0"/>
            </a:br>
            <a:r>
              <a:rPr lang="en-US" sz="2400" smtClean="0"/>
              <a:t>(w</a:t>
            </a:r>
            <a:r>
              <a:rPr lang="en-US" sz="2400" baseline="-25000" smtClean="0"/>
              <a:t>i1</a:t>
            </a:r>
            <a:r>
              <a:rPr lang="en-US" sz="2400" smtClean="0"/>
              <a:t>,…,w</a:t>
            </a:r>
            <a:r>
              <a:rPr lang="en-US" sz="2400" baseline="-25000" smtClean="0"/>
              <a:t>ik</a:t>
            </a:r>
            <a:r>
              <a:rPr lang="en-US" sz="2400" smtClean="0"/>
              <a:t>) = (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i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), … , 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i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))</a:t>
            </a:r>
            <a:endParaRPr lang="en-US" sz="240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smtClean="0"/>
              <a:t>Given novel image </a:t>
            </a:r>
            <a:r>
              <a:rPr lang="en-US" sz="2800" b="1" smtClean="0"/>
              <a:t>x</a:t>
            </a: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400" smtClean="0"/>
              <a:t>Project onto subspace:</a:t>
            </a:r>
            <a:br>
              <a:rPr lang="en-US" sz="2400" smtClean="0"/>
            </a:br>
            <a:r>
              <a:rPr lang="en-US" sz="2400" smtClean="0"/>
              <a:t>(w</a:t>
            </a:r>
            <a:r>
              <a:rPr lang="en-US" sz="2400" baseline="-25000" smtClean="0"/>
              <a:t>1</a:t>
            </a:r>
            <a:r>
              <a:rPr lang="en-US" sz="2400" smtClean="0"/>
              <a:t>,…,w</a:t>
            </a:r>
            <a:r>
              <a:rPr lang="en-US" sz="2400" baseline="-25000" smtClean="0"/>
              <a:t>k</a:t>
            </a:r>
            <a:r>
              <a:rPr lang="en-US" sz="2400" smtClean="0"/>
              <a:t>) = (</a:t>
            </a:r>
            <a:r>
              <a:rPr lang="en-US" sz="2400" b="1" smtClean="0"/>
              <a:t>u</a:t>
            </a:r>
            <a:r>
              <a:rPr lang="en-US" sz="2400" baseline="-25000" smtClean="0"/>
              <a:t>1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), … , </a:t>
            </a:r>
            <a:r>
              <a:rPr lang="en-US" sz="2400" b="1" smtClean="0"/>
              <a:t>u</a:t>
            </a:r>
            <a:r>
              <a:rPr lang="en-US" sz="2400" baseline="-25000" smtClean="0"/>
              <a:t>k</a:t>
            </a:r>
            <a:r>
              <a:rPr lang="en-US" sz="2400" baseline="30000" smtClean="0"/>
              <a:t>T</a:t>
            </a:r>
            <a:r>
              <a:rPr lang="en-US" sz="2400" smtClean="0"/>
              <a:t>(</a:t>
            </a:r>
            <a:r>
              <a:rPr lang="en-US" sz="2400" b="1" smtClean="0"/>
              <a:t>x</a:t>
            </a:r>
            <a:r>
              <a:rPr lang="en-US" sz="2400" baseline="-25000" smtClean="0"/>
              <a:t> </a:t>
            </a:r>
            <a:r>
              <a:rPr lang="en-US" sz="2400" smtClean="0"/>
              <a:t>– </a:t>
            </a:r>
            <a:r>
              <a:rPr lang="en-US" sz="2400" b="1" smtClean="0">
                <a:cs typeface="Arial" charset="0"/>
              </a:rPr>
              <a:t>µ</a:t>
            </a:r>
            <a:r>
              <a:rPr lang="en-US" sz="2400" smtClean="0">
                <a:cs typeface="Arial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Optional: check reconstruction error </a:t>
            </a:r>
            <a:r>
              <a:rPr lang="en-US" sz="2400" b="1" smtClean="0"/>
              <a:t>x</a:t>
            </a:r>
            <a:r>
              <a:rPr lang="en-US" sz="2400" smtClean="0"/>
              <a:t> – </a:t>
            </a:r>
            <a:r>
              <a:rPr lang="en-US" sz="2400" b="1" smtClean="0"/>
              <a:t>x</a:t>
            </a:r>
            <a:r>
              <a:rPr lang="en-US" sz="2400" smtClean="0"/>
              <a:t> to determine whether image is really a face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Classify as closest training face in k-dimensional subspace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5807075" y="4724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^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44550" y="6415088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M. Turk and A. </a:t>
            </a:r>
            <a:r>
              <a:rPr lang="en-US" dirty="0" err="1"/>
              <a:t>Pentland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Face Recognition using Eigenfaces</a:t>
            </a:r>
            <a:r>
              <a:rPr lang="en-US" dirty="0"/>
              <a:t>, CVPR 1991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General dimensionality reduction technique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Lower storage requirements (eigenvectors + a few numbers per face)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Faster matching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What are the problems for face recognition?</a:t>
            </a:r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Global appearance method: not robust to misalignment, background variation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579688"/>
            <a:ext cx="30353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2590800"/>
            <a:ext cx="2968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590800"/>
            <a:ext cx="3397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0668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smtClean="0"/>
              <a:t>The direction of maximum variance is not always good for classification</a:t>
            </a:r>
            <a:endParaRPr lang="el-GR" smtClean="0">
              <a:cs typeface="Arial" charset="0"/>
            </a:endParaRP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38862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8100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3657600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3886200" y="3810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41148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42672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3581400" y="4343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40386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38100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4267200" y="2971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45720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44958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4191000" y="556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4800600" y="2438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49530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4724400" y="3276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4572000" y="3657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5181600" y="3810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5029200" y="4724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Oval 25"/>
          <p:cNvSpPr>
            <a:spLocks noChangeArrowheads="1"/>
          </p:cNvSpPr>
          <p:nvPr/>
        </p:nvSpPr>
        <p:spPr bwMode="auto">
          <a:xfrm>
            <a:off x="5334000" y="2971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5181600" y="4495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4953000" y="4191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4724400" y="5257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4876800" y="2895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5486400" y="3581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Oval 31"/>
          <p:cNvSpPr>
            <a:spLocks noChangeArrowheads="1"/>
          </p:cNvSpPr>
          <p:nvPr/>
        </p:nvSpPr>
        <p:spPr bwMode="auto">
          <a:xfrm>
            <a:off x="5486400" y="4419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4" name="Oval 32"/>
          <p:cNvSpPr>
            <a:spLocks noChangeArrowheads="1"/>
          </p:cNvSpPr>
          <p:nvPr/>
        </p:nvSpPr>
        <p:spPr bwMode="auto">
          <a:xfrm>
            <a:off x="51816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5" name="Oval 33"/>
          <p:cNvSpPr>
            <a:spLocks noChangeArrowheads="1"/>
          </p:cNvSpPr>
          <p:nvPr/>
        </p:nvSpPr>
        <p:spPr bwMode="auto">
          <a:xfrm>
            <a:off x="5334000" y="5715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Oval 34"/>
          <p:cNvSpPr>
            <a:spLocks noChangeArrowheads="1"/>
          </p:cNvSpPr>
          <p:nvPr/>
        </p:nvSpPr>
        <p:spPr bwMode="auto">
          <a:xfrm>
            <a:off x="4953000" y="5867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more discriminative subspace: FLD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Fisher Linear Discriminants </a:t>
            </a:r>
            <a:r>
              <a:rPr lang="en-US" smtClean="0">
                <a:sym typeface="Wingdings" pitchFamily="2" charset="2"/>
              </a:rPr>
              <a:t> “Fisher Faces”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PCA preserves maximum variance</a:t>
            </a:r>
          </a:p>
          <a:p>
            <a:endParaRPr lang="en-US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FLD preserves discrimination</a:t>
            </a:r>
          </a:p>
          <a:p>
            <a:pPr lvl="1"/>
            <a:r>
              <a:rPr lang="en-US" smtClean="0">
                <a:sym typeface="Wingdings" pitchFamily="2" charset="2"/>
              </a:rPr>
              <a:t>Find projection that maximizes scatter between classes and minimizes scatter within classes</a:t>
            </a:r>
            <a:endParaRPr lang="en-US" smtClean="0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57200" y="5638800"/>
            <a:ext cx="719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Reference: </a:t>
            </a:r>
            <a:r>
              <a:rPr lang="en-US" dirty="0">
                <a:hlinkClick r:id="rId2"/>
              </a:rPr>
              <a:t>Eigenfaces vs. </a:t>
            </a:r>
            <a:r>
              <a:rPr lang="en-US" dirty="0" err="1">
                <a:hlinkClick r:id="rId2"/>
              </a:rPr>
              <a:t>Fisherfaces</a:t>
            </a:r>
            <a:r>
              <a:rPr lang="en-US" dirty="0">
                <a:hlinkClick r:id="rId2"/>
              </a:rPr>
              <a:t>, </a:t>
            </a:r>
            <a:r>
              <a:rPr lang="en-US" dirty="0" err="1">
                <a:hlinkClick r:id="rId2"/>
              </a:rPr>
              <a:t>Belheumer</a:t>
            </a:r>
            <a:r>
              <a:rPr lang="en-US" dirty="0">
                <a:hlinkClick r:id="rId2"/>
              </a:rPr>
              <a:t> et al., PAMI 1997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altLang="zh-CN" sz="40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Comparing with PCA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63880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Oval 4"/>
          <p:cNvSpPr>
            <a:spLocks noChangeArrowheads="1"/>
          </p:cNvSpPr>
          <p:nvPr/>
        </p:nvSpPr>
        <p:spPr bwMode="auto">
          <a:xfrm rot="-1559477">
            <a:off x="3492500" y="3835400"/>
            <a:ext cx="34290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 rot="-3483972">
            <a:off x="2362200" y="2895600"/>
            <a:ext cx="3429000" cy="990600"/>
          </a:xfrm>
          <a:prstGeom prst="ellipse">
            <a:avLst/>
          </a:prstGeom>
          <a:noFill/>
          <a:ln w="9525">
            <a:solidFill>
              <a:srgbClr val="0707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Variables</a:t>
            </a:r>
          </a:p>
        </p:txBody>
      </p:sp>
      <p:sp>
        <p:nvSpPr>
          <p:cNvPr id="410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524000"/>
            <a:ext cx="4800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CN" altLang="en-US" sz="3200">
              <a:solidFill>
                <a:srgbClr val="40458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N Sample images: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c classes: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CN" sz="2800">
              <a:solidFill>
                <a:srgbClr val="40458C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Average of each class: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Average of all data:</a:t>
            </a:r>
            <a:r>
              <a:rPr lang="en-US" altLang="zh-CN" sz="4000">
                <a:solidFill>
                  <a:srgbClr val="40458C"/>
                </a:solidFill>
              </a:rPr>
              <a:t>	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638800" y="2209800"/>
          <a:ext cx="15001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3" imgW="1460160" imgH="368280" progId="Equation.3">
                  <p:embed/>
                </p:oleObj>
              </mc:Choice>
              <mc:Fallback>
                <p:oleObj name="Equation" r:id="rId3" imgW="1460160" imgH="36828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1500188" cy="3778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5734050" y="2813050"/>
          <a:ext cx="14620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5" imgW="1422360" imgH="380880" progId="Equation.3">
                  <p:embed/>
                </p:oleObj>
              </mc:Choice>
              <mc:Fallback>
                <p:oleObj name="Equation" r:id="rId5" imgW="1422360" imgH="38088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2813050"/>
                        <a:ext cx="1462088" cy="3905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5562600" y="3429000"/>
          <a:ext cx="19192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7" imgW="1866600" imgH="799920" progId="Equation.3">
                  <p:embed/>
                </p:oleObj>
              </mc:Choice>
              <mc:Fallback>
                <p:oleObj name="Equation" r:id="rId7" imgW="1866600" imgH="79992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9000"/>
                        <a:ext cx="1919288" cy="8191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5719763" y="4521200"/>
          <a:ext cx="16049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9" imgW="1562040" imgH="749160" progId="Equation.3">
                  <p:embed/>
                </p:oleObj>
              </mc:Choice>
              <mc:Fallback>
                <p:oleObj name="Equation" r:id="rId9" imgW="1562040" imgH="74916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4521200"/>
                        <a:ext cx="1604962" cy="768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Scatter Matrices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</a:rPr>
              <a:t>Scatter of class i: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34000" y="1905000"/>
          <a:ext cx="30384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3" imgW="1612800" imgH="380880" progId="Equation.3">
                  <p:embed/>
                </p:oleObj>
              </mc:Choice>
              <mc:Fallback>
                <p:oleObj name="Equation" r:id="rId3" imgW="1612800" imgH="38088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30384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5257800" y="2667000"/>
          <a:ext cx="13970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5" imgW="685800" imgH="431640" progId="Equation.3">
                  <p:embed/>
                </p:oleObj>
              </mc:Choice>
              <mc:Fallback>
                <p:oleObj name="Equation" r:id="rId5" imgW="685800" imgH="43164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667000"/>
                        <a:ext cx="13970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5280025" y="3886200"/>
          <a:ext cx="3602038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7" imgW="1714320" imgH="431640" progId="Equation.3">
                  <p:embed/>
                </p:oleObj>
              </mc:Choice>
              <mc:Fallback>
                <p:oleObj name="Equation" r:id="rId7" imgW="1714320" imgH="43164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3886200"/>
                        <a:ext cx="3602038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685800" y="2895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</a:rPr>
              <a:t>Within class scatter:</a:t>
            </a:r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685800" y="4038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3200">
                <a:solidFill>
                  <a:srgbClr val="40458C"/>
                </a:solidFill>
              </a:rPr>
              <a:t>Between class scatter: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5" name="Oval 45"/>
          <p:cNvSpPr>
            <a:spLocks noChangeArrowheads="1"/>
          </p:cNvSpPr>
          <p:nvPr/>
        </p:nvSpPr>
        <p:spPr bwMode="auto">
          <a:xfrm rot="2304131">
            <a:off x="4227513" y="2884488"/>
            <a:ext cx="685800" cy="9906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Illustration</a:t>
            </a: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5029200" y="4038600"/>
          <a:ext cx="3508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3" imgW="342720" imgH="368280" progId="Equation.3">
                  <p:embed/>
                </p:oleObj>
              </mc:Choice>
              <mc:Fallback>
                <p:oleObj name="Equation" r:id="rId3" imgW="342720" imgH="36828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038600"/>
                        <a:ext cx="3508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4" name="Line 4"/>
          <p:cNvSpPr>
            <a:spLocks noChangeShapeType="1"/>
          </p:cNvSpPr>
          <p:nvPr/>
        </p:nvSpPr>
        <p:spPr bwMode="auto">
          <a:xfrm flipH="1" flipV="1">
            <a:off x="4800600" y="3657600"/>
            <a:ext cx="228600" cy="3810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2590800" y="2971800"/>
          <a:ext cx="3603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5" imgW="317160" imgH="368280" progId="Equation.3">
                  <p:embed/>
                </p:oleObj>
              </mc:Choice>
              <mc:Fallback>
                <p:oleObj name="Equation" r:id="rId5" imgW="317160" imgH="36828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71800"/>
                        <a:ext cx="360363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6" name="Line 6"/>
          <p:cNvSpPr>
            <a:spLocks noChangeShapeType="1"/>
          </p:cNvSpPr>
          <p:nvPr/>
        </p:nvSpPr>
        <p:spPr bwMode="auto">
          <a:xfrm flipV="1">
            <a:off x="2971800" y="3124200"/>
            <a:ext cx="685800" cy="76200"/>
          </a:xfrm>
          <a:prstGeom prst="line">
            <a:avLst/>
          </a:prstGeom>
          <a:noFill/>
          <a:ln w="2857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 flipH="1">
            <a:off x="2590800" y="2895600"/>
            <a:ext cx="1524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diamond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 flipV="1">
            <a:off x="2743200" y="3352800"/>
            <a:ext cx="18288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2336800" y="4597400"/>
          <a:ext cx="401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Equation" r:id="rId7" imgW="393480" imgH="368280" progId="Equation.3">
                  <p:embed/>
                </p:oleObj>
              </mc:Choice>
              <mc:Fallback>
                <p:oleObj name="Equation" r:id="rId7" imgW="393480" imgH="36828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597400"/>
                        <a:ext cx="4016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5334000" y="1905000"/>
          <a:ext cx="1709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tion" r:id="rId9" imgW="1663560" imgH="380880" progId="Equation.3">
                  <p:embed/>
                </p:oleObj>
              </mc:Choice>
              <mc:Fallback>
                <p:oleObj name="Equation" r:id="rId9" imgW="1663560" imgH="38088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1709738" cy="390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11" name="Oval 11"/>
          <p:cNvSpPr>
            <a:spLocks noChangeArrowheads="1"/>
          </p:cNvSpPr>
          <p:nvPr/>
        </p:nvSpPr>
        <p:spPr bwMode="auto">
          <a:xfrm rot="-2855958">
            <a:off x="3811588" y="2420938"/>
            <a:ext cx="1143000" cy="16002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 flipH="1">
            <a:off x="4800600" y="2286000"/>
            <a:ext cx="1066800" cy="457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34290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 flipV="1">
            <a:off x="34290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60" name="Rectangle 15"/>
          <p:cNvSpPr>
            <a:spLocks noChangeArrowheads="1"/>
          </p:cNvSpPr>
          <p:nvPr/>
        </p:nvSpPr>
        <p:spPr bwMode="auto">
          <a:xfrm>
            <a:off x="6019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6161" name="Rectangle 16"/>
          <p:cNvSpPr>
            <a:spLocks noChangeArrowheads="1"/>
          </p:cNvSpPr>
          <p:nvPr/>
        </p:nvSpPr>
        <p:spPr bwMode="auto">
          <a:xfrm>
            <a:off x="30480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6162" name="Oval 17"/>
          <p:cNvSpPr>
            <a:spLocks noChangeArrowheads="1"/>
          </p:cNvSpPr>
          <p:nvPr/>
        </p:nvSpPr>
        <p:spPr bwMode="auto">
          <a:xfrm>
            <a:off x="38989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Oval 18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Oval 19"/>
          <p:cNvSpPr>
            <a:spLocks noChangeArrowheads="1"/>
          </p:cNvSpPr>
          <p:nvPr/>
        </p:nvSpPr>
        <p:spPr bwMode="auto">
          <a:xfrm>
            <a:off x="38100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Oval 20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Rectangle 21"/>
          <p:cNvSpPr>
            <a:spLocks noChangeArrowheads="1"/>
          </p:cNvSpPr>
          <p:nvPr/>
        </p:nvSpPr>
        <p:spPr bwMode="auto">
          <a:xfrm>
            <a:off x="4495800" y="3581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2"/>
          <p:cNvSpPr>
            <a:spLocks noChangeArrowheads="1"/>
          </p:cNvSpPr>
          <p:nvPr/>
        </p:nvSpPr>
        <p:spPr bwMode="auto">
          <a:xfrm>
            <a:off x="47244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Rectangle 23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Rectangle 24"/>
          <p:cNvSpPr>
            <a:spLocks noChangeArrowheads="1"/>
          </p:cNvSpPr>
          <p:nvPr/>
        </p:nvSpPr>
        <p:spPr bwMode="auto">
          <a:xfrm>
            <a:off x="4191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Rectangle 25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4" name="Oval 44"/>
          <p:cNvSpPr>
            <a:spLocks noChangeArrowheads="1"/>
          </p:cNvSpPr>
          <p:nvPr/>
        </p:nvSpPr>
        <p:spPr bwMode="auto">
          <a:xfrm rot="2592405">
            <a:off x="3729038" y="2527300"/>
            <a:ext cx="685800" cy="8382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7" name="Rectangle 47"/>
          <p:cNvSpPr>
            <a:spLocks noChangeArrowheads="1"/>
          </p:cNvSpPr>
          <p:nvPr/>
        </p:nvSpPr>
        <p:spPr bwMode="auto">
          <a:xfrm>
            <a:off x="5943600" y="2362200"/>
            <a:ext cx="2170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40458C"/>
                </a:solidFill>
              </a:rPr>
              <a:t>Within class scatter</a:t>
            </a:r>
            <a:endParaRPr lang="en-US">
              <a:solidFill>
                <a:srgbClr val="40458C"/>
              </a:solidFill>
            </a:endParaRPr>
          </a:p>
        </p:txBody>
      </p:sp>
      <p:sp>
        <p:nvSpPr>
          <p:cNvPr id="153648" name="Rectangle 48"/>
          <p:cNvSpPr>
            <a:spLocks noChangeArrowheads="1"/>
          </p:cNvSpPr>
          <p:nvPr/>
        </p:nvSpPr>
        <p:spPr bwMode="auto">
          <a:xfrm>
            <a:off x="914400" y="5029200"/>
            <a:ext cx="238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>
                <a:solidFill>
                  <a:srgbClr val="40458C"/>
                </a:solidFill>
              </a:rPr>
              <a:t>Between class scatter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5" grpId="0" animBg="1"/>
      <p:bldP spid="153604" grpId="0" animBg="1"/>
      <p:bldP spid="153606" grpId="0" animBg="1"/>
      <p:bldP spid="153607" grpId="0" animBg="1"/>
      <p:bldP spid="153608" grpId="0" animBg="1"/>
      <p:bldP spid="153611" grpId="0" animBg="1"/>
      <p:bldP spid="153612" grpId="0" animBg="1"/>
      <p:bldP spid="153644" grpId="0" animBg="1"/>
      <p:bldP spid="153647" grpId="0"/>
      <p:bldP spid="1536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Topics overview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4725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Features &amp; filters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Grouping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&amp;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fitting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Multiple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views and motion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Recognition</a:t>
            </a:r>
          </a:p>
          <a:p>
            <a:pPr lvl="1"/>
            <a:r>
              <a:rPr lang="en-US" sz="2400" dirty="0"/>
              <a:t>Indexing local features and instance recognition </a:t>
            </a:r>
            <a:endParaRPr lang="en-US" sz="2400" dirty="0" smtClean="0"/>
          </a:p>
          <a:p>
            <a:pPr lvl="1"/>
            <a:r>
              <a:rPr lang="en-US" sz="2400" dirty="0" smtClean="0"/>
              <a:t>Introduction </a:t>
            </a:r>
            <a:r>
              <a:rPr lang="en-US" sz="2400" dirty="0"/>
              <a:t>to category </a:t>
            </a:r>
            <a:r>
              <a:rPr lang="en-US" sz="2400" dirty="0" smtClean="0"/>
              <a:t>recognition</a:t>
            </a:r>
          </a:p>
          <a:p>
            <a:pPr lvl="1"/>
            <a:r>
              <a:rPr lang="en-US" sz="2400" dirty="0"/>
              <a:t>Face </a:t>
            </a:r>
            <a:r>
              <a:rPr lang="en-US" sz="2400" dirty="0" smtClean="0"/>
              <a:t>detection</a:t>
            </a:r>
          </a:p>
          <a:p>
            <a:pPr lvl="1"/>
            <a:r>
              <a:rPr lang="en-US" sz="2400" dirty="0"/>
              <a:t>Discriminative classifiers for image </a:t>
            </a:r>
            <a:r>
              <a:rPr lang="en-US" sz="2400" dirty="0" smtClean="0"/>
              <a:t>recognition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Parts-based models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Face </a:t>
            </a:r>
            <a:r>
              <a:rPr lang="en-US" sz="2400" dirty="0">
                <a:solidFill>
                  <a:srgbClr val="FF0000"/>
                </a:solidFill>
              </a:rPr>
              <a:t>recognition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Video processing</a:t>
            </a: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59C71F-5CA6-4F44-A4A2-543A30CBDC16}" type="slidenum">
              <a:rPr lang="en-US" sz="1400" b="0"/>
              <a:pPr eaLnBrk="1" hangingPunct="1"/>
              <a:t>4</a:t>
            </a:fld>
            <a:endParaRPr lang="en-US" sz="1400" b="0"/>
          </a:p>
        </p:txBody>
      </p:sp>
      <p:sp>
        <p:nvSpPr>
          <p:cNvPr id="149508" name="TextBox 5"/>
          <p:cNvSpPr txBox="1">
            <a:spLocks noChangeArrowheads="1"/>
          </p:cNvSpPr>
          <p:nvPr/>
        </p:nvSpPr>
        <p:spPr bwMode="auto">
          <a:xfrm>
            <a:off x="0" y="6488113"/>
            <a:ext cx="319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Slide credit: Kristen Grauman</a:t>
            </a:r>
          </a:p>
        </p:txBody>
      </p:sp>
    </p:spTree>
    <p:extLst>
      <p:ext uri="{BB962C8B-B14F-4D97-AF65-F5344CB8AC3E}">
        <p14:creationId xmlns:p14="http://schemas.microsoft.com/office/powerpoint/2010/main" val="287363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Mathematical Formulation</a:t>
            </a:r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After projection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Between class scatter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Within class scatter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Objective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endParaRPr lang="en-US" altLang="zh-CN" sz="280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endParaRPr lang="en-US" altLang="zh-CN" sz="280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Solution: Generalized Eigenvectors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endParaRPr lang="en-US" altLang="zh-CN" sz="2800">
              <a:solidFill>
                <a:srgbClr val="40458C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Rank of </a:t>
            </a:r>
            <a:r>
              <a:rPr lang="en-US" altLang="zh-CN" sz="2800" b="1" i="1">
                <a:solidFill>
                  <a:srgbClr val="40458C"/>
                </a:solidFill>
                <a:cs typeface="Times New Roman" pitchFamily="18" charset="0"/>
              </a:rPr>
              <a:t>W</a:t>
            </a:r>
            <a:r>
              <a:rPr lang="en-US" altLang="zh-CN" sz="2800" b="1" i="1" baseline="-25000">
                <a:solidFill>
                  <a:srgbClr val="40458C"/>
                </a:solidFill>
                <a:cs typeface="Times New Roman" pitchFamily="18" charset="0"/>
              </a:rPr>
              <a:t>opt</a:t>
            </a: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 is limited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Rank(S</a:t>
            </a:r>
            <a:r>
              <a:rPr lang="en-US" altLang="zh-CN" sz="2800" baseline="-25000">
                <a:solidFill>
                  <a:srgbClr val="40458C"/>
                </a:solidFill>
                <a:cs typeface="Times New Roman" pitchFamily="18" charset="0"/>
              </a:rPr>
              <a:t>B</a:t>
            </a: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) &lt;= |C|-1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–"/>
            </a:pP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Rank(S</a:t>
            </a:r>
            <a:r>
              <a:rPr lang="en-US" altLang="zh-CN" sz="2800" baseline="-25000">
                <a:solidFill>
                  <a:srgbClr val="40458C"/>
                </a:solidFill>
                <a:cs typeface="Times New Roman" pitchFamily="18" charset="0"/>
              </a:rPr>
              <a:t>W</a:t>
            </a:r>
            <a:r>
              <a:rPr lang="en-US" altLang="zh-CN" sz="2800">
                <a:solidFill>
                  <a:srgbClr val="40458C"/>
                </a:solidFill>
                <a:cs typeface="Times New Roman" pitchFamily="18" charset="0"/>
              </a:rPr>
              <a:t>) &lt;= N-C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334000" y="1143000"/>
          <a:ext cx="14874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3" imgW="1447560" imgH="444240" progId="Equation.3">
                  <p:embed/>
                </p:oleObj>
              </mc:Choice>
              <mc:Fallback>
                <p:oleObj name="Equation" r:id="rId3" imgW="1447560" imgH="44424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14874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5257800" y="1676400"/>
          <a:ext cx="19050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5" imgW="1854000" imgH="431640" progId="Equation.3">
                  <p:embed/>
                </p:oleObj>
              </mc:Choice>
              <mc:Fallback>
                <p:oleObj name="Equation" r:id="rId5" imgW="1854000" imgH="43164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19050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5257800" y="2133600"/>
          <a:ext cx="20081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7" imgW="1955520" imgH="444240" progId="Equation.3">
                  <p:embed/>
                </p:oleObj>
              </mc:Choice>
              <mc:Fallback>
                <p:oleObj name="Equation" r:id="rId7" imgW="1955520" imgH="44424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20081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1981200" y="3048000"/>
          <a:ext cx="532606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9" imgW="5181480" imgH="1066680" progId="Equation.3">
                  <p:embed/>
                </p:oleObj>
              </mc:Choice>
              <mc:Fallback>
                <p:oleObj name="Equation" r:id="rId9" imgW="5181480" imgH="106668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048000"/>
                        <a:ext cx="532606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2362200" y="4648200"/>
          <a:ext cx="433546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11" imgW="4216320" imgH="380880" progId="Equation.3">
                  <p:embed/>
                </p:oleObj>
              </mc:Choice>
              <mc:Fallback>
                <p:oleObj name="Equation" r:id="rId11" imgW="4216320" imgH="38088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48200"/>
                        <a:ext cx="433546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>
                <a:solidFill>
                  <a:srgbClr val="660066"/>
                </a:solidFill>
              </a:rPr>
              <a:t>Illustration</a:t>
            </a:r>
          </a:p>
        </p:txBody>
      </p:sp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4343400" y="4419600"/>
          <a:ext cx="3508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Equation" r:id="rId3" imgW="342720" imgH="368280" progId="Equation.3">
                  <p:embed/>
                </p:oleObj>
              </mc:Choice>
              <mc:Fallback>
                <p:oleObj name="Equation" r:id="rId3" imgW="342720" imgH="36828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19600"/>
                        <a:ext cx="3508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0" name="Line 4"/>
          <p:cNvSpPr>
            <a:spLocks noChangeShapeType="1"/>
          </p:cNvSpPr>
          <p:nvPr/>
        </p:nvSpPr>
        <p:spPr bwMode="auto">
          <a:xfrm flipH="1" flipV="1">
            <a:off x="4343400" y="4038600"/>
            <a:ext cx="228600" cy="38100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2590800" y="2971800"/>
          <a:ext cx="3603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Equation" r:id="rId5" imgW="317160" imgH="368280" progId="Equation.3">
                  <p:embed/>
                </p:oleObj>
              </mc:Choice>
              <mc:Fallback>
                <p:oleObj name="Equation" r:id="rId5" imgW="317160" imgH="36828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71800"/>
                        <a:ext cx="360363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2" name="Line 6"/>
          <p:cNvSpPr>
            <a:spLocks noChangeShapeType="1"/>
          </p:cNvSpPr>
          <p:nvPr/>
        </p:nvSpPr>
        <p:spPr bwMode="auto">
          <a:xfrm flipV="1">
            <a:off x="2971800" y="3124200"/>
            <a:ext cx="457200" cy="76200"/>
          </a:xfrm>
          <a:prstGeom prst="line">
            <a:avLst/>
          </a:prstGeom>
          <a:noFill/>
          <a:ln w="2857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 flipH="1">
            <a:off x="2590800" y="3505200"/>
            <a:ext cx="9906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4" name="Line 8"/>
          <p:cNvSpPr>
            <a:spLocks noChangeShapeType="1"/>
          </p:cNvSpPr>
          <p:nvPr/>
        </p:nvSpPr>
        <p:spPr bwMode="auto">
          <a:xfrm flipV="1">
            <a:off x="2743200" y="3962400"/>
            <a:ext cx="12954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2336800" y="4597400"/>
          <a:ext cx="4016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Equation" r:id="rId7" imgW="393480" imgH="368280" progId="Equation.3">
                  <p:embed/>
                </p:oleObj>
              </mc:Choice>
              <mc:Fallback>
                <p:oleObj name="Equation" r:id="rId7" imgW="393480" imgH="36828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597400"/>
                        <a:ext cx="401638" cy="379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4572000" y="2057400"/>
          <a:ext cx="1709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Equation" r:id="rId9" imgW="1663560" imgH="380880" progId="Equation.3">
                  <p:embed/>
                </p:oleObj>
              </mc:Choice>
              <mc:Fallback>
                <p:oleObj name="Equation" r:id="rId9" imgW="1663560" imgH="38088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709738" cy="390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7" name="Oval 11"/>
          <p:cNvSpPr>
            <a:spLocks noChangeArrowheads="1"/>
          </p:cNvSpPr>
          <p:nvPr/>
        </p:nvSpPr>
        <p:spPr bwMode="auto">
          <a:xfrm rot="-2855958">
            <a:off x="3581400" y="2743200"/>
            <a:ext cx="685800" cy="1600200"/>
          </a:xfrm>
          <a:prstGeom prst="ellips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 flipH="1">
            <a:off x="4191000" y="2438400"/>
            <a:ext cx="914400" cy="8382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429000" y="4876800"/>
            <a:ext cx="2667000" cy="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3429000" y="2362200"/>
            <a:ext cx="0" cy="251460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6019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x1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048000" y="220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400" b="1">
                <a:solidFill>
                  <a:srgbClr val="40458C"/>
                </a:solidFill>
                <a:latin typeface="Tahoma" pitchFamily="34" charset="0"/>
              </a:rPr>
              <a:t>x2</a:t>
            </a:r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3898900" y="27813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810000" y="3124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4343400" y="28194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495800" y="3581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4724400" y="3048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4191000" y="3352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4419600" y="32004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>
            <a:off x="3670300" y="3124200"/>
            <a:ext cx="177800" cy="265113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H="1">
            <a:off x="3581400" y="2819400"/>
            <a:ext cx="342900" cy="4572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3657600" y="2743200"/>
            <a:ext cx="4191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H="1">
            <a:off x="3886200" y="2895600"/>
            <a:ext cx="495300" cy="609600"/>
          </a:xfrm>
          <a:prstGeom prst="line">
            <a:avLst/>
          </a:prstGeom>
          <a:noFill/>
          <a:ln w="9525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3517900" y="32385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3657600" y="33528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3810000" y="35052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3594100" y="3314700"/>
            <a:ext cx="76200" cy="76200"/>
          </a:xfrm>
          <a:prstGeom prst="ellipse">
            <a:avLst/>
          </a:prstGeom>
          <a:solidFill>
            <a:srgbClr val="ECD882"/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H="1">
            <a:off x="4038600" y="3403600"/>
            <a:ext cx="179388" cy="254000"/>
          </a:xfrm>
          <a:prstGeom prst="line">
            <a:avLst/>
          </a:prstGeom>
          <a:noFill/>
          <a:ln w="9525">
            <a:solidFill>
              <a:srgbClr val="26A6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H="1">
            <a:off x="4343400" y="3657600"/>
            <a:ext cx="203200" cy="2286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H="1">
            <a:off x="4114800" y="3276600"/>
            <a:ext cx="342900" cy="4572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H="1">
            <a:off x="4267200" y="3417888"/>
            <a:ext cx="420688" cy="468312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H="1">
            <a:off x="4240213" y="3124200"/>
            <a:ext cx="560387" cy="698500"/>
          </a:xfrm>
          <a:prstGeom prst="line">
            <a:avLst/>
          </a:prstGeom>
          <a:noFill/>
          <a:ln w="9525">
            <a:solidFill>
              <a:srgbClr val="2296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4013200" y="36195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4102100" y="36703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4267200" y="38100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4343400" y="3860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4191000" y="3733800"/>
            <a:ext cx="76200" cy="76200"/>
          </a:xfrm>
          <a:prstGeom prst="rect">
            <a:avLst/>
          </a:prstGeom>
          <a:solidFill>
            <a:srgbClr val="26A632"/>
          </a:solidFill>
          <a:ln w="9525">
            <a:solidFill>
              <a:srgbClr val="26A63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300" name="Oval 44"/>
          <p:cNvSpPr>
            <a:spLocks noChangeArrowheads="1"/>
          </p:cNvSpPr>
          <p:nvPr/>
        </p:nvSpPr>
        <p:spPr bwMode="auto">
          <a:xfrm rot="2592405">
            <a:off x="3305175" y="3138488"/>
            <a:ext cx="685800" cy="381000"/>
          </a:xfrm>
          <a:prstGeom prst="ellipse">
            <a:avLst/>
          </a:prstGeom>
          <a:noFill/>
          <a:ln w="19050">
            <a:solidFill>
              <a:srgbClr val="ECD8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301" name="Oval 45"/>
          <p:cNvSpPr>
            <a:spLocks noChangeArrowheads="1"/>
          </p:cNvSpPr>
          <p:nvPr/>
        </p:nvSpPr>
        <p:spPr bwMode="auto">
          <a:xfrm rot="2304131">
            <a:off x="3886200" y="3581400"/>
            <a:ext cx="685800" cy="3810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2971800" y="2819400"/>
            <a:ext cx="2667000" cy="2133600"/>
          </a:xfrm>
          <a:prstGeom prst="line">
            <a:avLst/>
          </a:prstGeom>
          <a:noFill/>
          <a:ln w="19050">
            <a:solidFill>
              <a:srgbClr val="CA02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/>
      <p:bldP spid="224262" grpId="0" animBg="1"/>
      <p:bldP spid="224263" grpId="0" animBg="1"/>
      <p:bldP spid="224264" grpId="0" animBg="1"/>
      <p:bldP spid="224267" grpId="0" animBg="1"/>
      <p:bldP spid="224268" grpId="0" animBg="1"/>
      <p:bldP spid="224300" grpId="0" animBg="1"/>
      <p:bldP spid="22430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Recognition with FLD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Use PCA to reduce dimensions to N-C</a:t>
            </a:r>
          </a:p>
          <a:p>
            <a:endParaRPr lang="en-US" dirty="0" smtClean="0"/>
          </a:p>
          <a:p>
            <a:r>
              <a:rPr lang="en-US" dirty="0" smtClean="0"/>
              <a:t>Compute within-class and between-class scatter matrices for PCA coefficients</a:t>
            </a:r>
          </a:p>
          <a:p>
            <a:endParaRPr lang="en-US" dirty="0" smtClean="0"/>
          </a:p>
          <a:p>
            <a:r>
              <a:rPr lang="en-US" dirty="0" smtClean="0"/>
              <a:t>Solve generalized eigenvector problem</a:t>
            </a:r>
            <a:endParaRPr lang="en-US" b="1" i="1" dirty="0" smtClean="0"/>
          </a:p>
          <a:p>
            <a:endParaRPr lang="en-US" dirty="0" smtClean="0"/>
          </a:p>
          <a:p>
            <a:r>
              <a:rPr lang="en-US" dirty="0" smtClean="0"/>
              <a:t>Project to FLD subspace (c-1 dimensions)</a:t>
            </a:r>
          </a:p>
          <a:p>
            <a:endParaRPr lang="en-US" dirty="0" smtClean="0"/>
          </a:p>
          <a:p>
            <a:r>
              <a:rPr lang="en-US" dirty="0" smtClean="0"/>
              <a:t>Classify by nearest neighbor</a:t>
            </a:r>
          </a:p>
        </p:txBody>
      </p:sp>
      <p:graphicFrame>
        <p:nvGraphicFramePr>
          <p:cNvPr id="134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670494"/>
              </p:ext>
            </p:extLst>
          </p:nvPr>
        </p:nvGraphicFramePr>
        <p:xfrm>
          <a:off x="1887538" y="4252913"/>
          <a:ext cx="227488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Equation" r:id="rId3" imgW="1562040" imgH="533160" progId="Equation.3">
                  <p:embed/>
                </p:oleObj>
              </mc:Choice>
              <mc:Fallback>
                <p:oleObj name="Equation" r:id="rId3" imgW="1562040" imgH="53316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4252913"/>
                        <a:ext cx="227488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4876800" y="4405313"/>
          <a:ext cx="336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" name="Equation" r:id="rId5" imgW="1981080" imgH="228600" progId="Equation.3">
                  <p:embed/>
                </p:oleObj>
              </mc:Choice>
              <mc:Fallback>
                <p:oleObj name="Equation" r:id="rId5" imgW="1981080" imgH="2286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05313"/>
                        <a:ext cx="336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99937"/>
              </p:ext>
            </p:extLst>
          </p:nvPr>
        </p:nvGraphicFramePr>
        <p:xfrm>
          <a:off x="161925" y="3260368"/>
          <a:ext cx="30384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Equation" r:id="rId7" imgW="1612800" imgH="380880" progId="Equation.3">
                  <p:embed/>
                </p:oleObj>
              </mc:Choice>
              <mc:Fallback>
                <p:oleObj name="Equation" r:id="rId7" imgW="1612800" imgH="38088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3260368"/>
                        <a:ext cx="303847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801044"/>
              </p:ext>
            </p:extLst>
          </p:nvPr>
        </p:nvGraphicFramePr>
        <p:xfrm>
          <a:off x="3479800" y="3062740"/>
          <a:ext cx="13970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3" name="Equation" r:id="rId9" imgW="685800" imgH="431640" progId="Equation.3">
                  <p:embed/>
                </p:oleObj>
              </mc:Choice>
              <mc:Fallback>
                <p:oleObj name="Equation" r:id="rId9" imgW="685800" imgH="43164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3062740"/>
                        <a:ext cx="13970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71611"/>
              </p:ext>
            </p:extLst>
          </p:nvPr>
        </p:nvGraphicFramePr>
        <p:xfrm>
          <a:off x="5389563" y="3026227"/>
          <a:ext cx="360203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" name="Equation" r:id="rId11" imgW="1714320" imgH="431640" progId="Equation.3">
                  <p:embed/>
                </p:oleObj>
              </mc:Choice>
              <mc:Fallback>
                <p:oleObj name="Equation" r:id="rId11" imgW="1714320" imgH="43164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3026227"/>
                        <a:ext cx="3602037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80565"/>
              </p:ext>
            </p:extLst>
          </p:nvPr>
        </p:nvGraphicFramePr>
        <p:xfrm>
          <a:off x="5105400" y="5529945"/>
          <a:ext cx="18875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Equation" r:id="rId13" imgW="672840" imgH="266400" progId="Equation.3">
                  <p:embed/>
                </p:oleObj>
              </mc:Choice>
              <mc:Fallback>
                <p:oleObj name="Equation" r:id="rId13" imgW="672840" imgH="2664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529945"/>
                        <a:ext cx="18875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06569"/>
              </p:ext>
            </p:extLst>
          </p:nvPr>
        </p:nvGraphicFramePr>
        <p:xfrm>
          <a:off x="3119438" y="1584325"/>
          <a:ext cx="13684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Equation" r:id="rId15" imgW="939600" imgH="241200" progId="Equation.3">
                  <p:embed/>
                </p:oleObj>
              </mc:Choice>
              <mc:Fallback>
                <p:oleObj name="Equation" r:id="rId15" imgW="939600" imgH="2412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584325"/>
                        <a:ext cx="13684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13926" y="5641911"/>
                <a:ext cx="3466462" cy="522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v="urn:schemas-microsoft-com:mac:vml"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baseline="-25000" smtClean="0">
                          <a:latin typeface="Cambria Math"/>
                        </a:rPr>
                        <m:t>𝑜𝑝𝑡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baseline="-25000" smtClean="0">
                          <a:latin typeface="Cambria Math"/>
                        </a:rPr>
                        <m:t>𝑓𝑙𝑑</m:t>
                      </m:r>
                      <m:sSup>
                        <m:sSupPr>
                          <m:ctrlPr>
                            <a:rPr lang="en-US" sz="2800" b="0" i="1" baseline="-2500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baseline="-25000" smtClean="0">
                          <a:latin typeface="Cambria Math"/>
                        </a:rPr>
                        <m:t>𝑝𝑐𝑎</m:t>
                      </m:r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 xmlns:mv="urn:schemas-microsoft-com:mac:vml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26" y="5641911"/>
                <a:ext cx="3466462" cy="522194"/>
              </a:xfrm>
              <a:prstGeom prst="rect">
                <a:avLst/>
              </a:prstGeom>
              <a:blipFill rotWithShape="1">
                <a:blip r:embed="rId17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48400" y="63963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x in step 2 refers to PCA </a:t>
            </a:r>
            <a:r>
              <a:rPr lang="en-US" sz="1200" dirty="0" err="1" smtClean="0"/>
              <a:t>coef</a:t>
            </a:r>
            <a:r>
              <a:rPr lang="en-US" sz="1200" dirty="0" smtClean="0"/>
              <a:t>; x in step 4 refers to original data</a:t>
            </a:r>
            <a:endParaRPr lang="en-US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000">
                <a:solidFill>
                  <a:srgbClr val="660066"/>
                </a:solidFill>
              </a:rPr>
              <a:t>Results: Eigenface vs. Fisherface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2971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buFontTx/>
              <a:buChar char="•"/>
            </a:pPr>
            <a:r>
              <a:rPr lang="en-US" altLang="en-US" sz="2400">
                <a:solidFill>
                  <a:srgbClr val="660066"/>
                </a:solidFill>
                <a:latin typeface="Tahoma" pitchFamily="34" charset="0"/>
              </a:rPr>
              <a:t> Variation in Facial Expression, Eyewear, and Lighting</a:t>
            </a:r>
            <a:endParaRPr lang="en-US" altLang="zh-CN" sz="240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85800" y="1524000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Input:	160 images of 16 people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Train:	159 images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>
                <a:solidFill>
                  <a:srgbClr val="40458C"/>
                </a:solidFill>
              </a:rPr>
              <a:t>Test:	1 image</a:t>
            </a:r>
          </a:p>
        </p:txBody>
      </p:sp>
      <p:pic>
        <p:nvPicPr>
          <p:cNvPr id="43013" name="Picture 5" descr="expre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8610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AutoShape 6"/>
          <p:cNvSpPr>
            <a:spLocks/>
          </p:cNvSpPr>
          <p:nvPr/>
        </p:nvSpPr>
        <p:spPr bwMode="auto">
          <a:xfrm rot="-5400000">
            <a:off x="838200" y="40386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AutoShape 7"/>
          <p:cNvSpPr>
            <a:spLocks/>
          </p:cNvSpPr>
          <p:nvPr/>
        </p:nvSpPr>
        <p:spPr bwMode="auto">
          <a:xfrm rot="-5400000">
            <a:off x="1676400" y="4038600"/>
            <a:ext cx="76200" cy="533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AutoShape 8"/>
          <p:cNvSpPr>
            <a:spLocks/>
          </p:cNvSpPr>
          <p:nvPr/>
        </p:nvSpPr>
        <p:spPr bwMode="auto">
          <a:xfrm rot="-5400000">
            <a:off x="3314700" y="3162300"/>
            <a:ext cx="76200" cy="2286000"/>
          </a:xfrm>
          <a:prstGeom prst="rightBrace">
            <a:avLst>
              <a:gd name="adj1" fmla="val 250000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AutoShape 9"/>
          <p:cNvSpPr>
            <a:spLocks/>
          </p:cNvSpPr>
          <p:nvPr/>
        </p:nvSpPr>
        <p:spPr bwMode="auto">
          <a:xfrm rot="-5400000">
            <a:off x="6705600" y="2209800"/>
            <a:ext cx="76200" cy="4191000"/>
          </a:xfrm>
          <a:prstGeom prst="rightBrace">
            <a:avLst>
              <a:gd name="adj1" fmla="val 458333"/>
              <a:gd name="adj2" fmla="val 50000"/>
            </a:avLst>
          </a:prstGeom>
          <a:noFill/>
          <a:ln w="28575">
            <a:solidFill>
              <a:srgbClr val="40458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81000" y="3581400"/>
            <a:ext cx="914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With glasses</a:t>
            </a:r>
            <a:endParaRPr lang="en-US" altLang="zh-CN" sz="16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371600" y="358140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Without glasses</a:t>
            </a:r>
            <a:endParaRPr lang="en-US" altLang="zh-CN" sz="24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667000" y="3581400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3 Lighting conditions</a:t>
            </a:r>
            <a:endParaRPr lang="en-US" altLang="zh-CN" sz="24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943600" y="3657600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0458C"/>
                </a:solidFill>
                <a:latin typeface="Comic Sans MS" pitchFamily="66" charset="0"/>
                <a:cs typeface="Times New Roman (Hebrew)" pitchFamily="26" charset="-79"/>
              </a:rPr>
              <a:t>5 expressions</a:t>
            </a:r>
            <a:endParaRPr lang="en-US" altLang="zh-CN" sz="2400">
              <a:solidFill>
                <a:srgbClr val="40458C"/>
              </a:solidFill>
              <a:cs typeface="Times New Roman (Hebrew)" pitchFamily="26" charset="-79"/>
            </a:endParaRPr>
          </a:p>
        </p:txBody>
      </p:sp>
      <p:sp>
        <p:nvSpPr>
          <p:cNvPr id="43022" name="TextBox 13"/>
          <p:cNvSpPr txBox="1">
            <a:spLocks noChangeArrowheads="1"/>
          </p:cNvSpPr>
          <p:nvPr/>
        </p:nvSpPr>
        <p:spPr bwMode="auto">
          <a:xfrm>
            <a:off x="457200" y="6488113"/>
            <a:ext cx="719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Reference: </a:t>
            </a:r>
            <a:r>
              <a:rPr lang="en-US" dirty="0">
                <a:hlinkClick r:id="rId3"/>
              </a:rPr>
              <a:t>Eigenfaces vs. </a:t>
            </a:r>
            <a:r>
              <a:rPr lang="en-US" dirty="0" err="1">
                <a:hlinkClick r:id="rId3"/>
              </a:rPr>
              <a:t>Fisherfaces</a:t>
            </a:r>
            <a:r>
              <a:rPr lang="en-US" dirty="0">
                <a:hlinkClick r:id="rId3"/>
              </a:rPr>
              <a:t>, </a:t>
            </a:r>
            <a:r>
              <a:rPr lang="en-US" dirty="0" err="1">
                <a:hlinkClick r:id="rId3"/>
              </a:rPr>
              <a:t>Belheumer</a:t>
            </a:r>
            <a:r>
              <a:rPr lang="en-US" dirty="0">
                <a:hlinkClick r:id="rId3"/>
              </a:rPr>
              <a:t> et al., PAMI 1997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zh-CN" sz="4400" dirty="0">
                <a:solidFill>
                  <a:srgbClr val="660066"/>
                </a:solidFill>
              </a:rPr>
              <a:t>Eigenfaces vs. </a:t>
            </a:r>
            <a:r>
              <a:rPr lang="en-US" altLang="zh-CN" sz="4400" dirty="0" err="1">
                <a:solidFill>
                  <a:srgbClr val="660066"/>
                </a:solidFill>
              </a:rPr>
              <a:t>Fisherfaces</a:t>
            </a:r>
            <a:endParaRPr lang="en-US" altLang="zh-CN" sz="4400" dirty="0">
              <a:solidFill>
                <a:srgbClr val="660066"/>
              </a:solidFill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1818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609600" y="6488113"/>
            <a:ext cx="719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Reference: </a:t>
            </a:r>
            <a:r>
              <a:rPr lang="en-US" dirty="0">
                <a:hlinkClick r:id="rId3"/>
              </a:rPr>
              <a:t>Eigenfaces vs. </a:t>
            </a:r>
            <a:r>
              <a:rPr lang="en-US" dirty="0" err="1">
                <a:hlinkClick r:id="rId3"/>
              </a:rPr>
              <a:t>Fisherfaces</a:t>
            </a:r>
            <a:r>
              <a:rPr lang="en-US" dirty="0">
                <a:hlinkClick r:id="rId3"/>
              </a:rPr>
              <a:t>, </a:t>
            </a:r>
            <a:r>
              <a:rPr lang="en-US" dirty="0" err="1">
                <a:hlinkClick r:id="rId3"/>
              </a:rPr>
              <a:t>Belheumer</a:t>
            </a:r>
            <a:r>
              <a:rPr lang="en-US" dirty="0">
                <a:hlinkClick r:id="rId3"/>
              </a:rPr>
              <a:t> et al., PAMI 1997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79F2A-CFBD-4CEA-A0A7-B3FBC0D3283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Large scale comparison of methods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FRVT 2006 Report</a:t>
            </a:r>
            <a:endParaRPr lang="en-US" smtClean="0"/>
          </a:p>
          <a:p>
            <a:r>
              <a:rPr lang="en-US" smtClean="0"/>
              <a:t>Not much (or any) information available about methods, but gives idea of what is doable</a:t>
            </a:r>
          </a:p>
          <a:p>
            <a:endParaRPr 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09875"/>
            <a:ext cx="40290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42481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914400" y="3505200"/>
            <a:ext cx="1676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False Rejection Rate at False Acceptance Rate = 0.001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controlled illumination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9056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uncontrolled illumination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7529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FVRT Challenge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90800"/>
          </a:xfrm>
        </p:spPr>
        <p:txBody>
          <a:bodyPr/>
          <a:lstStyle/>
          <a:p>
            <a:r>
              <a:rPr lang="en-US" smtClean="0"/>
              <a:t>Frontal faces</a:t>
            </a:r>
          </a:p>
          <a:p>
            <a:pPr lvl="1"/>
            <a:r>
              <a:rPr lang="en-US" smtClean="0"/>
              <a:t>FVRT2006 evaluation: computers win!</a:t>
            </a:r>
          </a:p>
          <a:p>
            <a:pPr marL="1371600" lvl="2" indent="-457200">
              <a:buFont typeface="Calibri" pitchFamily="34" charset="0"/>
              <a:buAutoNum type="arabicPeriod"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072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Two methods: “Eigenfaces” and “</a:t>
            </a:r>
            <a:r>
              <a:rPr lang="en-US" sz="2800" dirty="0" err="1" smtClean="0"/>
              <a:t>Fisherfaces</a:t>
            </a:r>
            <a:r>
              <a:rPr lang="en-US" sz="2800" dirty="0" smtClean="0"/>
              <a:t>”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/>
              <a:t>Feature subspaces: PCA and FLD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Look at results from </a:t>
            </a:r>
            <a:r>
              <a:rPr lang="en-US" sz="2800" dirty="0" smtClean="0"/>
              <a:t>vendor </a:t>
            </a:r>
            <a:r>
              <a:rPr lang="en-US" sz="2800" dirty="0" smtClean="0"/>
              <a:t>test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Look at interesting findings about human face recognition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recognition by humans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>
              <a:hlinkClick r:id="rId2"/>
            </a:endParaRPr>
          </a:p>
          <a:p>
            <a:pPr>
              <a:buFont typeface="Arial" charset="0"/>
              <a:buNone/>
            </a:pPr>
            <a:endParaRPr lang="en-US" smtClean="0">
              <a:hlinkClick r:id="rId2"/>
            </a:endParaRPr>
          </a:p>
          <a:p>
            <a:pPr>
              <a:buFont typeface="Arial" charset="0"/>
              <a:buNone/>
            </a:pPr>
            <a:r>
              <a:rPr lang="en-US" smtClean="0">
                <a:hlinkClick r:id="rId2"/>
              </a:rPr>
              <a:t>Face recognition by humans: 20 results</a:t>
            </a:r>
            <a:r>
              <a:rPr lang="en-US" smtClean="0"/>
              <a:t> (2005)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6989763" y="6550025"/>
            <a:ext cx="2154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hlinkClick r:id="rId3"/>
              </a:rPr>
              <a:t>Slides</a:t>
            </a:r>
            <a:r>
              <a:rPr lang="en-US" sz="1400"/>
              <a:t> by Jianchao Yang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28713"/>
            <a:ext cx="84486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001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90550"/>
            <a:ext cx="84296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24200" y="1905000"/>
            <a:ext cx="1981200" cy="4495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29200" y="1828800"/>
            <a:ext cx="2133600" cy="4495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700088"/>
            <a:ext cx="83153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8175"/>
            <a:ext cx="82677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87675"/>
            <a:ext cx="5638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43000"/>
            <a:ext cx="89344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638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14363"/>
            <a:ext cx="82962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9"/>
          <a:stretch>
            <a:fillRect/>
          </a:stretch>
        </p:blipFill>
        <p:spPr bwMode="auto">
          <a:xfrm>
            <a:off x="2041525" y="2667000"/>
            <a:ext cx="47244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28650"/>
            <a:ext cx="84010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33413"/>
            <a:ext cx="83248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Applications of Face Recognition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Surveillance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13025"/>
            <a:ext cx="55626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PCA is a generally useful dimensionality reduction technique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But not ideal for discrimination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FLD better for discrimination, though only ideal under Gaussian data assumptions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Computer face recognition works very well under controlled environments – still room for improvement in general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Topics overview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4725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Features &amp; filters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Grouping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&amp;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fitting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Multiple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views and motion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Recognition</a:t>
            </a:r>
          </a:p>
          <a:p>
            <a:pPr lvl="1"/>
            <a:r>
              <a:rPr lang="en-US" sz="2400" dirty="0"/>
              <a:t>Indexing local features and instance recognition </a:t>
            </a:r>
            <a:endParaRPr lang="en-US" sz="2400" dirty="0" smtClean="0"/>
          </a:p>
          <a:p>
            <a:pPr lvl="1"/>
            <a:r>
              <a:rPr lang="en-US" sz="2400" dirty="0" smtClean="0"/>
              <a:t>Introduction </a:t>
            </a:r>
            <a:r>
              <a:rPr lang="en-US" sz="2400" dirty="0"/>
              <a:t>to category </a:t>
            </a:r>
            <a:r>
              <a:rPr lang="en-US" sz="2400" dirty="0" smtClean="0"/>
              <a:t>recognition</a:t>
            </a:r>
          </a:p>
          <a:p>
            <a:pPr lvl="1"/>
            <a:r>
              <a:rPr lang="en-US" sz="2400" dirty="0"/>
              <a:t>Face </a:t>
            </a:r>
            <a:r>
              <a:rPr lang="en-US" sz="2400" dirty="0" smtClean="0"/>
              <a:t>detection</a:t>
            </a:r>
          </a:p>
          <a:p>
            <a:pPr lvl="1"/>
            <a:r>
              <a:rPr lang="en-US" sz="2400" dirty="0"/>
              <a:t>Discriminative classifiers for image </a:t>
            </a:r>
            <a:r>
              <a:rPr lang="en-US" sz="2400" dirty="0" smtClean="0"/>
              <a:t>recognition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Parts-based models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400" dirty="0" smtClean="0"/>
              <a:t>Face </a:t>
            </a:r>
            <a:r>
              <a:rPr lang="en-US" sz="2400" dirty="0"/>
              <a:t>recognition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Video processing</a:t>
            </a: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59C71F-5CA6-4F44-A4A2-543A30CBDC16}" type="slidenum">
              <a:rPr lang="en-US" sz="1400" b="0"/>
              <a:pPr eaLnBrk="1" hangingPunct="1"/>
              <a:t>61</a:t>
            </a:fld>
            <a:endParaRPr lang="en-US" sz="1400" b="0"/>
          </a:p>
        </p:txBody>
      </p:sp>
      <p:sp>
        <p:nvSpPr>
          <p:cNvPr id="149508" name="TextBox 5"/>
          <p:cNvSpPr txBox="1">
            <a:spLocks noChangeArrowheads="1"/>
          </p:cNvSpPr>
          <p:nvPr/>
        </p:nvSpPr>
        <p:spPr bwMode="auto">
          <a:xfrm>
            <a:off x="0" y="6488113"/>
            <a:ext cx="319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Slide credit: Kristen Grauman</a:t>
            </a:r>
          </a:p>
        </p:txBody>
      </p:sp>
    </p:spTree>
    <p:extLst>
      <p:ext uri="{BB962C8B-B14F-4D97-AF65-F5344CB8AC3E}">
        <p14:creationId xmlns:p14="http://schemas.microsoft.com/office/powerpoint/2010/main" val="137130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Next Class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47253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Features &amp; filters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Grouping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&amp;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fitting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Multiple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views and motion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Recognition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Video processing</a:t>
            </a:r>
          </a:p>
          <a:p>
            <a:pPr lvl="1" eaLnBrk="1" hangingPunct="1"/>
            <a:r>
              <a:rPr lang="en-US" sz="2400" dirty="0"/>
              <a:t>Motion and optical </a:t>
            </a:r>
            <a:r>
              <a:rPr lang="en-US" sz="2400" dirty="0" smtClean="0"/>
              <a:t>flow</a:t>
            </a:r>
          </a:p>
          <a:p>
            <a:pPr lvl="1" eaLnBrk="1" hangingPunct="1"/>
            <a:r>
              <a:rPr lang="en-US" sz="2400" smtClean="0"/>
              <a:t>Background subtraction, </a:t>
            </a:r>
            <a:r>
              <a:rPr lang="en-US" sz="2400" dirty="0"/>
              <a:t>action </a:t>
            </a:r>
            <a:r>
              <a:rPr lang="en-US" sz="2400" dirty="0" smtClean="0"/>
              <a:t>recognition</a:t>
            </a:r>
          </a:p>
          <a:p>
            <a:pPr lvl="1" eaLnBrk="1" hangingPunct="1"/>
            <a:r>
              <a:rPr lang="en-US" sz="2400" dirty="0"/>
              <a:t>Tracking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59C71F-5CA6-4F44-A4A2-543A30CBDC16}" type="slidenum">
              <a:rPr lang="en-US" sz="1400" b="0"/>
              <a:pPr eaLnBrk="1" hangingPunct="1"/>
              <a:t>62</a:t>
            </a:fld>
            <a:endParaRPr lang="en-US" sz="1400" b="0"/>
          </a:p>
        </p:txBody>
      </p:sp>
      <p:sp>
        <p:nvSpPr>
          <p:cNvPr id="149508" name="TextBox 5"/>
          <p:cNvSpPr txBox="1">
            <a:spLocks noChangeArrowheads="1"/>
          </p:cNvSpPr>
          <p:nvPr/>
        </p:nvSpPr>
        <p:spPr bwMode="auto">
          <a:xfrm>
            <a:off x="0" y="6488113"/>
            <a:ext cx="319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Slide credit: Kristen Grauman</a:t>
            </a:r>
          </a:p>
        </p:txBody>
      </p:sp>
    </p:spTree>
    <p:extLst>
      <p:ext uri="{BB962C8B-B14F-4D97-AF65-F5344CB8AC3E}">
        <p14:creationId xmlns:p14="http://schemas.microsoft.com/office/powerpoint/2010/main" val="15654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Video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See you Tuesday!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Devi Parikh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of Face </a:t>
            </a:r>
            <a:r>
              <a:rPr lang="en-US" dirty="0" smtClean="0"/>
              <a:t>Recognition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Album organization: iPhoto 2009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" y="1615751"/>
            <a:ext cx="77073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371600" y="6421016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hlinkClick r:id="rId4"/>
              </a:rPr>
              <a:t>http://www.apple.com/ilife/iphoto/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Facebook friend-tagging with auto-suggest</a:t>
            </a:r>
            <a:endParaRPr lang="en-US" dirty="0"/>
          </a:p>
        </p:txBody>
      </p:sp>
      <p:pic>
        <p:nvPicPr>
          <p:cNvPr id="349186" name="Picture 2" descr="http://a4.sphotos.ak.fbcdn.net/hphotos-ak-ash2/163475_10150118904661729_20531316728_7373784_7246884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85167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 recognition: once you’ve detected and cropped a face, try to recognize 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Detection</a:t>
            </a:r>
          </a:p>
        </p:txBody>
      </p:sp>
      <p:graphicFrame>
        <p:nvGraphicFramePr>
          <p:cNvPr id="134656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4" name="Image" r:id="rId5" imgW="977778" imgH="1002821" progId="">
                  <p:embed/>
                </p:oleObj>
              </mc:Choice>
              <mc:Fallback>
                <p:oleObj name="Image" r:id="rId5" imgW="977778" imgH="1002821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“Sally”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0AA-FD21-4313-8945-1820642838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39090</TotalTime>
  <Words>1580</Words>
  <Application>Microsoft Macintosh PowerPoint</Application>
  <PresentationFormat>On-screen Show (4:3)</PresentationFormat>
  <Paragraphs>399</Paragraphs>
  <Slides>64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Office Theme</vt:lpstr>
      <vt:lpstr>Image</vt:lpstr>
      <vt:lpstr>Equation</vt:lpstr>
      <vt:lpstr>Face Recognition and Feature Subspaces</vt:lpstr>
      <vt:lpstr>Announcements</vt:lpstr>
      <vt:lpstr>Topics overview</vt:lpstr>
      <vt:lpstr>Topics overview</vt:lpstr>
      <vt:lpstr>This class: face recognition</vt:lpstr>
      <vt:lpstr>Applications of Face Recognition</vt:lpstr>
      <vt:lpstr>Applications of Face Recognition</vt:lpstr>
      <vt:lpstr>Facebook friend-tagging with auto-suggest</vt:lpstr>
      <vt:lpstr>Face recognition: once you’ve detected and cropped a face, try to recognize it</vt:lpstr>
      <vt:lpstr>Face recognition: overview</vt:lpstr>
      <vt:lpstr>Typical face recognition scenarios</vt:lpstr>
      <vt:lpstr>What makes face recognition hard?</vt:lpstr>
      <vt:lpstr>What makes face recognition hard?</vt:lpstr>
      <vt:lpstr>What makes face recognition hard?</vt:lpstr>
      <vt:lpstr>What makes face recognition hard?</vt:lpstr>
      <vt:lpstr>Simple idea for face recognition</vt:lpstr>
      <vt:lpstr>The space of all face images</vt:lpstr>
      <vt:lpstr>The space of all face images</vt:lpstr>
      <vt:lpstr>Principal Component Analysis (PCA)</vt:lpstr>
      <vt:lpstr>Principal Component Analysis</vt:lpstr>
      <vt:lpstr>Implementation issue </vt:lpstr>
      <vt:lpstr>Eigenfaces (PCA on face images)</vt:lpstr>
      <vt:lpstr>Eigenfaces example</vt:lpstr>
      <vt:lpstr>Eigenfaces example</vt:lpstr>
      <vt:lpstr>Visualization of eigenfaces</vt:lpstr>
      <vt:lpstr>Representation and reconstruction</vt:lpstr>
      <vt:lpstr>Representation and reconstruction</vt:lpstr>
      <vt:lpstr>Reconstruction</vt:lpstr>
      <vt:lpstr>PowerPoint Presentation</vt:lpstr>
      <vt:lpstr>Note</vt:lpstr>
      <vt:lpstr>Recognition with eigenfaces</vt:lpstr>
      <vt:lpstr>PCA</vt:lpstr>
      <vt:lpstr>Limitations</vt:lpstr>
      <vt:lpstr>Limitations</vt:lpstr>
      <vt:lpstr>A more discriminative subspace: FLD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 with FLD</vt:lpstr>
      <vt:lpstr>PowerPoint Presentation</vt:lpstr>
      <vt:lpstr>PowerPoint Presentation</vt:lpstr>
      <vt:lpstr>Large scale comparison of methods</vt:lpstr>
      <vt:lpstr>FVRT Challenge</vt:lpstr>
      <vt:lpstr>FVRT Challenge</vt:lpstr>
      <vt:lpstr>FVRT Challenge</vt:lpstr>
      <vt:lpstr>FVRT Challenge</vt:lpstr>
      <vt:lpstr>Face recognition by humans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remember</vt:lpstr>
      <vt:lpstr>Topics overview</vt:lpstr>
      <vt:lpstr>Next Class</vt:lpstr>
      <vt:lpstr>Next class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Devi Parikh</cp:lastModifiedBy>
  <cp:revision>128</cp:revision>
  <dcterms:created xsi:type="dcterms:W3CDTF">2013-11-07T02:07:49Z</dcterms:created>
  <dcterms:modified xsi:type="dcterms:W3CDTF">2015-11-05T20:03:04Z</dcterms:modified>
</cp:coreProperties>
</file>