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6" r:id="rId2"/>
    <p:sldMasterId id="2147484009" r:id="rId3"/>
    <p:sldMasterId id="2147484364" r:id="rId4"/>
    <p:sldMasterId id="2147484437" r:id="rId5"/>
    <p:sldMasterId id="2147484461" r:id="rId6"/>
    <p:sldMasterId id="2147484763" r:id="rId7"/>
    <p:sldMasterId id="2147484788" r:id="rId8"/>
    <p:sldMasterId id="2147484801" r:id="rId9"/>
    <p:sldMasterId id="2147484813" r:id="rId10"/>
  </p:sldMasterIdLst>
  <p:notesMasterIdLst>
    <p:notesMasterId r:id="rId70"/>
  </p:notesMasterIdLst>
  <p:handoutMasterIdLst>
    <p:handoutMasterId r:id="rId71"/>
  </p:handoutMasterIdLst>
  <p:sldIdLst>
    <p:sldId id="256" r:id="rId11"/>
    <p:sldId id="728" r:id="rId12"/>
    <p:sldId id="697" r:id="rId13"/>
    <p:sldId id="729" r:id="rId14"/>
    <p:sldId id="698" r:id="rId15"/>
    <p:sldId id="675" r:id="rId16"/>
    <p:sldId id="676" r:id="rId17"/>
    <p:sldId id="712" r:id="rId18"/>
    <p:sldId id="713" r:id="rId19"/>
    <p:sldId id="714" r:id="rId20"/>
    <p:sldId id="715" r:id="rId21"/>
    <p:sldId id="716" r:id="rId22"/>
    <p:sldId id="717" r:id="rId23"/>
    <p:sldId id="711" r:id="rId24"/>
    <p:sldId id="718" r:id="rId25"/>
    <p:sldId id="719" r:id="rId26"/>
    <p:sldId id="720" r:id="rId27"/>
    <p:sldId id="550" r:id="rId28"/>
    <p:sldId id="551" r:id="rId29"/>
    <p:sldId id="552" r:id="rId30"/>
    <p:sldId id="553" r:id="rId31"/>
    <p:sldId id="554" r:id="rId32"/>
    <p:sldId id="555" r:id="rId33"/>
    <p:sldId id="558" r:id="rId34"/>
    <p:sldId id="556" r:id="rId35"/>
    <p:sldId id="705" r:id="rId36"/>
    <p:sldId id="706" r:id="rId37"/>
    <p:sldId id="721" r:id="rId38"/>
    <p:sldId id="710" r:id="rId39"/>
    <p:sldId id="726" r:id="rId40"/>
    <p:sldId id="722" r:id="rId41"/>
    <p:sldId id="723" r:id="rId42"/>
    <p:sldId id="694" r:id="rId43"/>
    <p:sldId id="331" r:id="rId44"/>
    <p:sldId id="403" r:id="rId45"/>
    <p:sldId id="707" r:id="rId46"/>
    <p:sldId id="724" r:id="rId47"/>
    <p:sldId id="725" r:id="rId48"/>
    <p:sldId id="332" r:id="rId49"/>
    <p:sldId id="333" r:id="rId50"/>
    <p:sldId id="334" r:id="rId51"/>
    <p:sldId id="335" r:id="rId52"/>
    <p:sldId id="336" r:id="rId53"/>
    <p:sldId id="337" r:id="rId54"/>
    <p:sldId id="730" r:id="rId55"/>
    <p:sldId id="576" r:id="rId56"/>
    <p:sldId id="435" r:id="rId57"/>
    <p:sldId id="437" r:id="rId58"/>
    <p:sldId id="436" r:id="rId59"/>
    <p:sldId id="684" r:id="rId60"/>
    <p:sldId id="683" r:id="rId61"/>
    <p:sldId id="565" r:id="rId62"/>
    <p:sldId id="566" r:id="rId63"/>
    <p:sldId id="567" r:id="rId64"/>
    <p:sldId id="568" r:id="rId65"/>
    <p:sldId id="569" r:id="rId66"/>
    <p:sldId id="570" r:id="rId67"/>
    <p:sldId id="708" r:id="rId68"/>
    <p:sldId id="72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1" autoAdjust="0"/>
    <p:restoredTop sz="55462" autoAdjust="0"/>
  </p:normalViewPr>
  <p:slideViewPr>
    <p:cSldViewPr>
      <p:cViewPr varScale="1">
        <p:scale>
          <a:sx n="50" d="100"/>
          <a:sy n="50" d="100"/>
        </p:scale>
        <p:origin x="-2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D2F8D-6BD1-0D44-B359-137B5782E868}" type="datetimeFigureOut">
              <a:rPr lang="en-US" smtClean="0"/>
              <a:pPr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4A2AC-B1AC-4B49-AD16-BECFECEB0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901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55557-A866-4D3B-9050-4DEB487AFAED}" type="datetimeFigureOut">
              <a:rPr lang="en-US" smtClean="0"/>
              <a:pPr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681" indent="-270262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049" indent="-21621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468" indent="-21621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5889" indent="-21621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307" indent="-21621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728" indent="-21621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147" indent="-21621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567" indent="-21621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200" b="0"/>
              <a:pPr eaLnBrk="1" hangingPunct="1"/>
              <a:t>4</a:t>
            </a:fld>
            <a:endParaRPr lang="en-US" sz="12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63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9B9FC-D996-4271-816A-DC2099C3AFC7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2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fontAlgn="base">
              <a:spcBef>
                <a:spcPct val="0"/>
              </a:spcBef>
              <a:spcAft>
                <a:spcPct val="0"/>
              </a:spcAft>
            </a:pPr>
            <a:fld id="{3A0B6A17-C8DE-435C-9A62-824906881A8A}" type="slidenum">
              <a:rPr lang="en-US" sz="1300">
                <a:solidFill>
                  <a:prstClr val="black"/>
                </a:solidFill>
                <a:latin typeface="Arial" charset="0"/>
              </a:rPr>
              <a:pPr algn="r" defTabSz="966788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98C0F45-685A-43D7-8C94-2673A9483B56}" type="slidenum">
              <a:rPr lang="de-CH" sz="1200" b="1" kern="1200">
                <a:solidFill>
                  <a:srgbClr val="EEECE1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de-CH" sz="1200" b="1" kern="1200">
              <a:solidFill>
                <a:srgbClr val="EEECE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E91B1-01C1-4E90-A782-185EE5E9BE0D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rtl="0" fontAlgn="base">
              <a:spcBef>
                <a:spcPct val="0"/>
              </a:spcBef>
              <a:spcAft>
                <a:spcPct val="0"/>
              </a:spcAft>
            </a:pPr>
            <a:fld id="{D952E782-D2A8-4E8B-B015-260BA74DBFA2}" type="slidenum">
              <a:rPr lang="en-US" sz="13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defTabSz="966788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3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rtl="0" fontAlgn="base">
              <a:spcBef>
                <a:spcPct val="0"/>
              </a:spcBef>
              <a:spcAft>
                <a:spcPct val="0"/>
              </a:spcAft>
            </a:pPr>
            <a:fld id="{4701EDAA-C3CA-424B-AA41-CD8EF2613EEA}" type="slidenum">
              <a:rPr lang="en-US" sz="13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defTabSz="966788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3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3887055" y="8686288"/>
            <a:ext cx="2970945" cy="457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2884" tIns="46441" rIns="92884" bIns="46441" anchor="b"/>
          <a:lstStyle/>
          <a:p>
            <a:pPr algn="r" defTabSz="927100" rtl="0" eaLnBrk="0" fontAlgn="base" hangingPunct="0">
              <a:spcBef>
                <a:spcPct val="0"/>
              </a:spcBef>
              <a:spcAft>
                <a:spcPct val="0"/>
              </a:spcAft>
            </a:pPr>
            <a:fld id="{472188BB-C337-404F-89E8-5CE1FE2A5151}" type="slidenum">
              <a:rPr lang="de-CH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defTabSz="9271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de-CH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3887055" y="8686288"/>
            <a:ext cx="2970945" cy="457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2884" tIns="46441" rIns="92884" bIns="46441" anchor="b"/>
          <a:lstStyle/>
          <a:p>
            <a:pPr algn="r" defTabSz="927100" rtl="0" eaLnBrk="0" fontAlgn="base" hangingPunct="0">
              <a:spcBef>
                <a:spcPct val="0"/>
              </a:spcBef>
              <a:spcAft>
                <a:spcPct val="0"/>
              </a:spcAft>
            </a:pPr>
            <a:fld id="{472188BB-C337-404F-89E8-5CE1FE2A5151}" type="slidenum">
              <a:rPr lang="de-CH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defTabSz="9271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de-CH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E9D5-93B2-45AB-9588-373F9254DEE7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AFFD2B8-D966-46E8-8E5C-84EF3D4C3B25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65B57-CC42-4910-94F4-C54ADD7AB882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8C3E49D-E8E2-438C-AF3C-2589A69492F6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F3B133-4ECC-429A-9D1E-D3EF6CA4B4E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F840650-10AD-4C8A-AAD4-3A3C20197259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A967CB-DB71-42EA-AF08-C1A4C8F8B091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DEB974-3F15-4F65-871D-57745D4C678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B5D65D1-0037-4A8D-A1DD-3C2CD190980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5C2B8D-449E-437D-8170-767D4EAF35F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86B06-1D0C-4FFA-B758-83C49B40E246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2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63DFA-1E72-4AE4-BA06-257730BB0D1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4F684-D660-4A80-A67B-DCB99FB3615A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963E2-9810-41BB-A67E-4381234D979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3B018-C5FA-467B-9AC3-C8BF09C7D453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2FD2-BA19-A34C-B5ED-3D854BBF24A2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3DC5-427C-4A4B-B330-F991E567ED8E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2DF4-B9B4-C345-99B7-F75776B12D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024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148A-0038-EF4E-BCA6-12E952B69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089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B181-044F-E547-A98C-9E0CD6283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915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44F0-9D26-944D-AB3A-B9436C6C6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491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D32B-4DD9-4742-9CAA-E63623C106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033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FC2D-D093-124D-BAE2-91BBBFACB0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18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734F-DFEF-2449-B303-280B263CE9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2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55AB-1F6D-D041-A951-762C4B24E6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243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129E-FBDA-D448-8CBB-80BA9F3CA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29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69DA-67DA-5B49-A36F-570129A01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4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5A6E-C353-8A4D-AE67-9CD5A5650991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70BC-1EFE-6D49-A321-C2E2D8B035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279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F791-6A3E-6545-A4C8-50BED51AD2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162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F843-9FFD-4A42-9962-6BC0C5C237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04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CB17-D093-B047-8784-22A37DF90B02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EECA45-EA79-124F-84F6-25CE99807F4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9E2B4-2E8B-4441-991B-39FF4F20BBD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E36378-46FF-7240-ADED-4A320AA85EF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9FCC21-7F1A-924E-8627-3CEEE5422CC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140A8F-9D8A-4BA8-953B-CAA41B18F6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321454-345E-4B4C-BB3B-480A2D878BE6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529DBB-6DA3-4636-AFF1-F704DEEE8CD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E83FC0-0119-F848-9C60-B30CC9BD465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6DA483-C5D7-4D9B-9594-CB5C6C772A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4A7597-DEDF-FF43-9AA7-BF65A2E86458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18ABE3-AC02-4896-89A6-F200C55C903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5EEFB8-8627-484D-816B-DEF24A49A5D2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676928-85AA-4922-A85D-BC88FD18A99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0C1E-14C3-EB4F-83FD-D49FD53D2384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B229F2-7B9F-7744-AD74-24938FC7B38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E57BF1-D818-4B94-9EAE-A8AF161BB4E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6C6528-9737-9A4A-A12F-1F1D7ED013E5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FF848F-E449-4F7B-AE94-F186D46D5EC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787BF3-6BBE-6E42-BE31-31B9AEA15559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6FB961-F024-4FC7-870C-15F94915148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65E2FA-609B-5E42-A8C7-36DB1656ABC0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99DC96-BDCD-4167-9E96-A173CA4EE5A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4E18-4C3D-2143-92DF-160D347BAA8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93CD-A494-45B9-AA05-F1C74A7EB8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5301-24F1-B34D-8AF7-3B7A7AA1CD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F4CC-07C6-4CBA-BF56-74A7A663B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620F-88BC-8E42-8285-DC2CB602FE0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452B-13D9-4CFF-9C47-6FF14337B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B79D-24C1-9545-B23E-BEBCA0222C0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8A44-1CA4-4738-BD32-AF9422D32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A148-0951-9E4B-99C0-7C3AD37D14E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CED1B-AFE9-482F-8A29-DB3937D7E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53031-2C0C-F04E-AC13-CB871E78CF3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2410C-F74A-41A9-9F9A-3DD97DF17B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49D1-3830-1E43-B9D3-FB106342DDE7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CDB6D-A20A-3348-9914-E531D6874FB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9FB82-067A-48D4-83AC-D3F0D305E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CCFF-EC05-D04B-A706-0F868C9E1E9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F5DD-4F2D-4F4F-B60F-D12A893E5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9D0C9-CB14-A445-A541-494970C26E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85AF-E2D2-457A-BCFD-A30366B15F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F7FBF-FC4A-A349-9AB2-9A25D58CE26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299C-E670-497E-824D-E96232D3E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48DE-7D3E-1E4E-B8AB-732471248DA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02E0-EB33-4CFC-B1AF-304236E4B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32CC6-C97B-554B-97D1-06C80832C14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B9BB-B212-4B06-82B4-FAE8B319D4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11FD-11B0-5446-B8A6-43CA4AA539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96D5-118E-4CF5-BE9E-59E580DAE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44D4F-118A-3449-8983-46937E5308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82F3A-B360-40B9-AAA4-86014BA77A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77849-C649-AE45-914B-EBA4E8D64E0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149B8-82CB-4FAB-8CCB-6A5DA2E59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AE7C5-FD34-7143-8940-8505C74AF70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31BE-F9B9-4495-B4C5-FB141A7DEB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807D-4F59-BD4F-A498-315C4EDF5300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6D8D-3A26-D04C-97F9-862D9B49100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99485-2BD4-4A74-9FC7-40AA443CB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61D9-7D31-9D4B-AEAD-4169F395EB6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108F-080D-4B17-8FB6-8610B5C585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D1E7-4EC3-AE4C-8C5E-41D25CFBFEF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1861-D49E-4694-B3F9-FB6E28274F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2340-5F97-9F49-B531-0D685A57C44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1B828-6798-42B0-A4A5-9FD1B2F40A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D4877-BFC4-9141-A09A-3B552466324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CA156-E9B3-458C-A627-5A9B8C3F96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A78B8-1857-C140-8119-187B2273562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31CBB-A0D1-4D72-BE0F-B9774C03C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5CAF2-E41E-6B42-B3C6-1BCF7C53F7DB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29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49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7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9EABE-0492-4D40-8474-31C04B466076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2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70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703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484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2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421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579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40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71E9-5ACB-2440-AAD6-64A54F2C8DB6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377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1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9E7A-C93C-F947-8052-5BB85C6F6C0A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650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968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20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19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86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729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84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553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455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C2FB-0B5D-8E44-96A8-BDCA2933B2BA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1531A-D2AE-D544-9F60-8768DF645369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10/27/15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082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6FB7-B1F5-8B4B-8129-4C0B448F09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964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E63C3-A97C-DC40-A21E-2365B90B98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35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BD20-BB32-0747-B8C7-8399FD234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37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812-9522-EE47-B054-C095DC34A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959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1F4A-EC46-7348-A011-1DAAC477CA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451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59FF-3755-1446-A164-07499C6D3A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384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2A59-4296-B044-824E-299014BC77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27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8AE4-99C5-614D-9ECD-33828887D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87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4B4E-72B2-0149-89D5-0BECFD34D2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2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096E-1A79-EF47-ABF3-461CEB634924}" type="datetime1">
              <a:rPr lang="en-US" smtClean="0"/>
              <a:pPr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4818-E708-B943-A83D-51FF1F5260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Trebuchet MS" pitchFamily="34" charset="0"/>
                <a:ea typeface="+mn-ea"/>
                <a:cs typeface="+mn-cs"/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A457FE-F194-4543-9EAD-42AF178C40AE}" type="datetime1">
              <a:rPr lang="en-US" kern="1200" smtClean="0">
                <a:solidFill>
                  <a:srgbClr val="000000"/>
                </a:solidFill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9590E0-C1EA-4912-87A0-4F91FA9EBE20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422977-FE6D-0744-9F3B-B71420212008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A549B3-6607-492F-83A5-19B0A0F654B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5CC234-6BEB-8B46-8985-C712FAF3B0BE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C90EE4-38A6-42CD-B49F-07E600C075B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3785205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9961240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7ED4-FEAB-F646-B76C-FE763C7C7A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20" Type="http://schemas.openxmlformats.org/officeDocument/2006/relationships/image" Target="../media/image23.jpeg"/><Relationship Id="rId21" Type="http://schemas.openxmlformats.org/officeDocument/2006/relationships/image" Target="../media/image24.jpeg"/><Relationship Id="rId22" Type="http://schemas.openxmlformats.org/officeDocument/2006/relationships/image" Target="../media/image25.jpeg"/><Relationship Id="rId23" Type="http://schemas.openxmlformats.org/officeDocument/2006/relationships/image" Target="../media/image26.jpeg"/><Relationship Id="rId24" Type="http://schemas.openxmlformats.org/officeDocument/2006/relationships/image" Target="../media/image27.jpeg"/><Relationship Id="rId25" Type="http://schemas.openxmlformats.org/officeDocument/2006/relationships/image" Target="../media/image28.jpeg"/><Relationship Id="rId10" Type="http://schemas.openxmlformats.org/officeDocument/2006/relationships/image" Target="../media/image13.jpeg"/><Relationship Id="rId11" Type="http://schemas.openxmlformats.org/officeDocument/2006/relationships/image" Target="../media/image14.jpeg"/><Relationship Id="rId12" Type="http://schemas.openxmlformats.org/officeDocument/2006/relationships/image" Target="../media/image15.jpeg"/><Relationship Id="rId13" Type="http://schemas.openxmlformats.org/officeDocument/2006/relationships/image" Target="../media/image16.jpeg"/><Relationship Id="rId14" Type="http://schemas.openxmlformats.org/officeDocument/2006/relationships/image" Target="../media/image17.jpeg"/><Relationship Id="rId15" Type="http://schemas.openxmlformats.org/officeDocument/2006/relationships/image" Target="../media/image18.jpeg"/><Relationship Id="rId16" Type="http://schemas.openxmlformats.org/officeDocument/2006/relationships/image" Target="../media/image19.jpeg"/><Relationship Id="rId17" Type="http://schemas.openxmlformats.org/officeDocument/2006/relationships/image" Target="../media/image20.jpeg"/><Relationship Id="rId18" Type="http://schemas.openxmlformats.org/officeDocument/2006/relationships/image" Target="../media/image21.jpeg"/><Relationship Id="rId19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wmf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9" Type="http://schemas.openxmlformats.org/officeDocument/2006/relationships/image" Target="../media/image52.png"/><Relationship Id="rId10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wmf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1.png"/><Relationship Id="rId5" Type="http://schemas.openxmlformats.org/officeDocument/2006/relationships/image" Target="../media/image60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6" Type="http://schemas.openxmlformats.org/officeDocument/2006/relationships/image" Target="../media/image68.png"/><Relationship Id="rId7" Type="http://schemas.openxmlformats.org/officeDocument/2006/relationships/image" Target="../media/image69.jpe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4" Type="http://schemas.openxmlformats.org/officeDocument/2006/relationships/hyperlink" Target="http://www.vision.caltech.edu/html-files/EE148-2005-Spring/pprs/viola04ijcv.pdf" TargetMode="External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8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8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hyperlink" Target="http://www.apple.com/ilife/iphoto/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hyperlink" Target="http://www.maclife.com/article/news/iphotos_faces_recognizes_cats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jpeg"/><Relationship Id="rId13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6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994979"/>
            <a:ext cx="7772400" cy="226211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models for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generic object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187" y="4268688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Tuesday, October 27</a:t>
            </a:r>
            <a:r>
              <a:rPr lang="en-US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2015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 Parikh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Virginia Tech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49327"/>
          <a:stretch>
            <a:fillRect/>
          </a:stretch>
        </p:blipFill>
        <p:spPr bwMode="auto">
          <a:xfrm>
            <a:off x="468052" y="188640"/>
            <a:ext cx="3859670" cy="19558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50725"/>
          <a:stretch>
            <a:fillRect/>
          </a:stretch>
        </p:blipFill>
        <p:spPr bwMode="auto">
          <a:xfrm>
            <a:off x="4427984" y="152636"/>
            <a:ext cx="3987525" cy="196579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0223"/>
            <a:ext cx="906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These slides have been borrowed from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who borrowed some from others.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2787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Consider edges, contours, and (oriented) intensity gradients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788" name="Group 4"/>
          <p:cNvGrpSpPr>
            <a:grpSpLocks noChangeAspect="1"/>
          </p:cNvGrpSpPr>
          <p:nvPr/>
        </p:nvGrpSpPr>
        <p:grpSpPr bwMode="auto">
          <a:xfrm>
            <a:off x="788988" y="3370263"/>
            <a:ext cx="8229600" cy="857250"/>
            <a:chOff x="384" y="3780"/>
            <a:chExt cx="5184" cy="540"/>
          </a:xfrm>
        </p:grpSpPr>
        <p:pic>
          <p:nvPicPr>
            <p:cNvPr id="2789" name="Picture 5" descr="koalahead_grayhi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3792"/>
              <a:ext cx="70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0" name="Picture 6" descr="koalahead2_grayh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1" name="Picture 7" descr="koalahead3_grayhi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3792"/>
              <a:ext cx="67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2" name="Picture 8" descr="pandahead1_grayhi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3" name="Picture 9" descr="pandahead2_grayhi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4" name="Picture 10" descr="pandahead3_grayhi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4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95" name="Group 11"/>
          <p:cNvGrpSpPr>
            <a:grpSpLocks/>
          </p:cNvGrpSpPr>
          <p:nvPr/>
        </p:nvGrpSpPr>
        <p:grpSpPr bwMode="auto">
          <a:xfrm>
            <a:off x="665163" y="2170113"/>
            <a:ext cx="8353425" cy="1169987"/>
            <a:chOff x="258" y="3024"/>
            <a:chExt cx="5262" cy="737"/>
          </a:xfrm>
        </p:grpSpPr>
        <p:pic>
          <p:nvPicPr>
            <p:cNvPr id="2796" name="Picture 12" descr="pandahead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7" name="Picture 13" descr="pandahead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8" name="Picture 14" descr="pandahead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9" name="Picture 15" descr="gray_koalahead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0" name="Picture 16" descr="gray_koalahead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1" name="Picture 17" descr="gray_koalahead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02" name="Group 18"/>
          <p:cNvGrpSpPr>
            <a:grpSpLocks/>
          </p:cNvGrpSpPr>
          <p:nvPr/>
        </p:nvGrpSpPr>
        <p:grpSpPr bwMode="auto">
          <a:xfrm>
            <a:off x="712788" y="2170113"/>
            <a:ext cx="1295400" cy="1114425"/>
            <a:chOff x="288" y="3042"/>
            <a:chExt cx="816" cy="702"/>
          </a:xfrm>
        </p:grpSpPr>
        <p:grpSp>
          <p:nvGrpSpPr>
            <p:cNvPr id="2803" name="Group 19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2836" name="Group 20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061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62" name="Line 2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3" name="Line 2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4" name="Line 2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5" name="Line 2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6" name="Line 2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7" name="Line 2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8" name="Line 2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9" name="Line 2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0" name="Line 3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1" name="Line 3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2" name="Line 3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3" name="Line 3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4" name="Line 3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5" name="Line 3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7" name="Group 36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046" name="Rectangle 3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47" name="Line 3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8" name="Line 3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9" name="Line 4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0" name="Line 4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1" name="Line 4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2" name="Line 4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3" name="Line 4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4" name="Line 4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5" name="Line 4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6" name="Line 4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7" name="Line 4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8" name="Line 4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9" name="Line 5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0" name="Line 5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8" name="Group 52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031" name="Rectangle 5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32" name="Line 5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3" name="Line 5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4" name="Line 5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5" name="Line 5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6" name="Line 5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7" name="Line 5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8" name="Line 6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9" name="Line 6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0" name="Line 6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1" name="Line 6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2" name="Line 6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3" name="Line 6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4" name="Line 6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5" name="Line 6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9" name="Group 68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016" name="Rectangle 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17" name="Line 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8" name="Line 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9" name="Line 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0" name="Line 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1" name="Line 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2" name="Line 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3" name="Line 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4" name="Line 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5" name="Line 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6" name="Line 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7" name="Line 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8" name="Line 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9" name="Line 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0" name="Line 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0" name="Group 84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001" name="Rectangle 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02" name="Line 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3" name="Line 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4" name="Line 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5" name="Line 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6" name="Line 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7" name="Line 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8" name="Line 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9" name="Line 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0" name="Line 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1" name="Line 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2" name="Line 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3" name="Line 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4" name="Line 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5" name="Line 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1" name="Group 100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2986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87" name="Line 1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8" name="Line 1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9" name="Line 1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0" name="Line 1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1" name="Line 1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2" name="Line 1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3" name="Line 1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4" name="Line 1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5" name="Line 1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6" name="Line 1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7" name="Line 1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8" name="Line 1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9" name="Line 1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0" name="Line 1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2" name="Group 116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2971" name="Rectangle 1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72" name="Line 1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3" name="Line 1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4" name="Line 1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5" name="Line 1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6" name="Line 1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7" name="Line 1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8" name="Line 1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9" name="Line 1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0" name="Line 1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1" name="Line 1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2" name="Line 1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3" name="Line 1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4" name="Line 1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5" name="Line 1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3" name="Group 132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2956" name="Rectangle 1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57" name="Line 1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8" name="Line 1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9" name="Line 1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0" name="Line 1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1" name="Line 1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2" name="Line 1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3" name="Line 1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4" name="Line 1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5" name="Line 1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6" name="Line 1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7" name="Line 1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8" name="Line 1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9" name="Line 1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0" name="Line 1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4" name="Group 148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2941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42" name="Line 1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3" name="Line 1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4" name="Line 1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5" name="Line 1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6" name="Line 1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7" name="Line 1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8" name="Line 1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9" name="Line 1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0" name="Line 1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1" name="Line 1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2" name="Line 1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3" name="Line 1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4" name="Line 1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5" name="Line 1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5" name="Group 164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2926" name="Rectangle 1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27" name="Line 1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8" name="Line 1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9" name="Line 1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0" name="Line 1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1" name="Line 1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2" name="Line 1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3" name="Line 1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4" name="Line 1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5" name="Line 1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6" name="Line 1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7" name="Line 1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8" name="Line 1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9" name="Line 1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0" name="Line 1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6" name="Group 180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2911" name="Rectangle 1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12" name="Line 1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3" name="Line 1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4" name="Line 1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5" name="Line 1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6" name="Line 1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7" name="Line 1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8" name="Line 1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9" name="Line 1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0" name="Line 1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1" name="Line 1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2" name="Line 1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3" name="Line 1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4" name="Line 1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5" name="Line 1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7" name="Group 196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2896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97" name="Line 1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8" name="Line 1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9" name="Line 2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0" name="Line 2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1" name="Line 2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2" name="Line 2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3" name="Line 2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4" name="Line 2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5" name="Line 2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6" name="Line 2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7" name="Line 2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8" name="Line 2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9" name="Line 2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0" name="Line 2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8" name="Group 212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2881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82" name="Line 2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3" name="Line 2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4" name="Line 2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5" name="Line 2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6" name="Line 2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7" name="Line 2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8" name="Line 2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9" name="Line 2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0" name="Line 2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1" name="Line 2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2" name="Line 2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3" name="Line 2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4" name="Line 2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5" name="Line 2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9" name="Group 228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2866" name="Rectangle 2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67" name="Line 2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8" name="Line 2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9" name="Line 2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0" name="Line 2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1" name="Line 2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2" name="Line 2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3" name="Line 2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4" name="Line 2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5" name="Line 2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6" name="Line 2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7" name="Line 2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8" name="Line 2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9" name="Line 2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0" name="Line 2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50" name="Group 244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2851" name="Rectangle 2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52" name="Line 2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3" name="Line 2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4" name="Line 2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5" name="Line 2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6" name="Line 2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7" name="Line 2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8" name="Line 2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9" name="Line 2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0" name="Line 2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1" name="Line 2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2" name="Line 2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3" name="Line 2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4" name="Line 2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5" name="Line 2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804" name="Group 260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2821" name="Rectangle 26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22" name="Line 26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3" name="Line 26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4" name="Line 26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5" name="Line 26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6" name="Line 26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7" name="Line 26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8" name="Line 26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9" name="Line 26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0" name="Line 27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1" name="Line 27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2" name="Line 27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3" name="Line 27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4" name="Line 27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5" name="Line 27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05" name="Group 276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2806" name="Rectangle 277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07" name="Line 278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8" name="Line 279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9" name="Line 280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0" name="Line 281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1" name="Line 282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2" name="Line 283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3" name="Line 284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4" name="Line 285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5" name="Line 286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6" name="Line 287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7" name="Line 288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8" name="Line 289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9" name="Line 290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0" name="Line 291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076" name="Group 292"/>
          <p:cNvGrpSpPr>
            <a:grpSpLocks/>
          </p:cNvGrpSpPr>
          <p:nvPr/>
        </p:nvGrpSpPr>
        <p:grpSpPr bwMode="auto">
          <a:xfrm>
            <a:off x="712788" y="2170113"/>
            <a:ext cx="1295400" cy="1114425"/>
            <a:chOff x="288" y="3042"/>
            <a:chExt cx="816" cy="702"/>
          </a:xfrm>
        </p:grpSpPr>
        <p:grpSp>
          <p:nvGrpSpPr>
            <p:cNvPr id="3077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110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335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36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7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8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9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0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1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2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3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4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5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6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7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8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9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1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320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21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2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3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4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5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6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7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8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9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0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1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2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3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4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2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305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06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7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8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9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0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1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2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3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4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5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6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7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8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9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3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290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91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2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3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4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5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6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7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8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9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0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1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2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3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4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4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275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76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7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8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9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0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1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2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3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4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5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6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7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8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9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5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260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61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2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3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4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5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6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7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8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9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0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1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2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3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4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6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245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46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7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8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9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0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1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2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3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4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5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6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7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8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9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7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230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31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2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3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4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5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6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7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8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9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0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1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2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3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4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8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215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16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7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8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9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0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1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2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3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4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5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6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7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8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9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9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200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01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2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3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4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5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6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7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8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9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0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1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2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3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4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0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185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86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7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8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9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0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1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2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3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4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5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6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7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8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9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1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170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71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2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3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4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5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6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7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8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9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0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1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2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3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4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2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155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56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7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8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9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0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1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2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3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4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5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6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7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8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9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3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140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41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2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3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4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5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6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7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8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9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0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1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2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3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4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4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125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26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7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8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9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0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1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2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3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4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5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6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7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8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9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078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095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96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7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8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9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0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1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2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3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4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5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6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7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8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9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79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080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81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2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3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4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5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6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7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8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9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0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1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2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3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4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350" name="Group 566"/>
          <p:cNvGrpSpPr>
            <a:grpSpLocks/>
          </p:cNvGrpSpPr>
          <p:nvPr/>
        </p:nvGrpSpPr>
        <p:grpSpPr bwMode="auto">
          <a:xfrm>
            <a:off x="5132388" y="2170113"/>
            <a:ext cx="1295400" cy="1114425"/>
            <a:chOff x="288" y="3042"/>
            <a:chExt cx="816" cy="702"/>
          </a:xfrm>
        </p:grpSpPr>
        <p:grpSp>
          <p:nvGrpSpPr>
            <p:cNvPr id="3351" name="Group 567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384" name="Group 568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609" name="Rectangle 5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10" name="Line 5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1" name="Line 5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2" name="Line 5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3" name="Line 5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4" name="Line 5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5" name="Line 5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6" name="Line 5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7" name="Line 5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8" name="Line 5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9" name="Line 5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0" name="Line 5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1" name="Line 5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2" name="Line 5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3" name="Line 5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5" name="Group 584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594" name="Rectangle 5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95" name="Line 5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6" name="Line 5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7" name="Line 5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8" name="Line 5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9" name="Line 5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0" name="Line 5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1" name="Line 5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2" name="Line 5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3" name="Line 5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4" name="Line 5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5" name="Line 5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6" name="Line 5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7" name="Line 5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8" name="Line 5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6" name="Group 600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579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80" name="Line 6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1" name="Line 6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2" name="Line 6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3" name="Line 6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4" name="Line 6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5" name="Line 6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6" name="Line 6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7" name="Line 6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8" name="Line 6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9" name="Line 6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0" name="Line 6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1" name="Line 6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2" name="Line 6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3" name="Line 6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7" name="Group 616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564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65" name="Line 6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6" name="Line 6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7" name="Line 6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8" name="Line 6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9" name="Line 6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0" name="Line 6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1" name="Line 6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2" name="Line 6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3" name="Line 6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4" name="Line 6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5" name="Line 6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6" name="Line 6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7" name="Line 6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8" name="Line 6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8" name="Group 632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549" name="Rectangle 6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50" name="Line 6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1" name="Line 6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2" name="Line 6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3" name="Line 6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4" name="Line 6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5" name="Line 6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6" name="Line 6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7" name="Line 6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8" name="Line 6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9" name="Line 6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0" name="Line 6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1" name="Line 6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2" name="Line 6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3" name="Line 6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9" name="Group 648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534" name="Rectangle 6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35" name="Line 6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6" name="Line 6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7" name="Line 6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8" name="Line 6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9" name="Line 6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0" name="Line 6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1" name="Line 6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2" name="Line 6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3" name="Line 6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4" name="Line 6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5" name="Line 6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6" name="Line 6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7" name="Line 6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8" name="Line 6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0" name="Group 664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519" name="Rectangle 6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20" name="Line 6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1" name="Line 6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2" name="Line 6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3" name="Line 6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4" name="Line 6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5" name="Line 6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6" name="Line 6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7" name="Line 6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8" name="Line 6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9" name="Line 6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0" name="Line 6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1" name="Line 6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2" name="Line 6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3" name="Line 6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1" name="Group 680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504" name="Rectangle 6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05" name="Line 6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6" name="Line 6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7" name="Line 6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8" name="Line 6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9" name="Line 6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0" name="Line 6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1" name="Line 6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2" name="Line 6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3" name="Line 6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4" name="Line 6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5" name="Line 6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6" name="Line 6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7" name="Line 6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8" name="Line 6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2" name="Group 696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489" name="Rectangle 6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90" name="Line 6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1" name="Line 6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2" name="Line 7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3" name="Line 7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4" name="Line 7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5" name="Line 7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6" name="Line 7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7" name="Line 7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8" name="Line 7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9" name="Line 7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0" name="Line 7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1" name="Line 7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2" name="Line 7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3" name="Line 7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3" name="Group 712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474" name="Rectangle 7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75" name="Line 7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6" name="Line 7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7" name="Line 7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8" name="Line 7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9" name="Line 7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0" name="Line 7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1" name="Line 7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2" name="Line 7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3" name="Line 7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4" name="Line 7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5" name="Line 7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6" name="Line 7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7" name="Line 7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8" name="Line 7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4" name="Group 728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459" name="Rectangle 7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60" name="Line 7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1" name="Line 7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2" name="Line 7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3" name="Line 7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4" name="Line 7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5" name="Line 7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6" name="Line 7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7" name="Line 7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8" name="Line 7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9" name="Line 7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0" name="Line 7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1" name="Line 7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2" name="Line 7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3" name="Line 7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5" name="Group 744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444" name="Rectangle 7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45" name="Line 7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6" name="Line 7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7" name="Line 7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8" name="Line 7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9" name="Line 7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0" name="Line 7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1" name="Line 7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2" name="Line 7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3" name="Line 7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4" name="Line 7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5" name="Line 7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6" name="Line 7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7" name="Line 7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8" name="Line 7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6" name="Group 760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429" name="Rectangle 76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30" name="Line 76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1" name="Line 76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2" name="Line 76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3" name="Line 76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4" name="Line 76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5" name="Line 76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6" name="Line 76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7" name="Line 76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8" name="Line 77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9" name="Line 77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0" name="Line 77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1" name="Line 77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2" name="Line 77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3" name="Line 77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7" name="Group 776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414" name="Rectangle 77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15" name="Line 77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6" name="Line 77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7" name="Line 78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8" name="Line 78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9" name="Line 78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0" name="Line 78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1" name="Line 78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2" name="Line 78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3" name="Line 78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4" name="Line 78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5" name="Line 78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6" name="Line 78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7" name="Line 79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8" name="Line 79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8" name="Group 792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399" name="Rectangle 79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00" name="Line 79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1" name="Line 79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2" name="Line 79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3" name="Line 79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4" name="Line 79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5" name="Line 79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6" name="Line 80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7" name="Line 80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8" name="Line 80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9" name="Line 80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0" name="Line 80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1" name="Line 80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2" name="Line 80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3" name="Line 80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352" name="Group 808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369" name="Rectangle 80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70" name="Line 81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1" name="Line 81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2" name="Line 81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3" name="Line 81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4" name="Line 81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5" name="Line 81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6" name="Line 81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7" name="Line 81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8" name="Line 81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9" name="Line 81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0" name="Line 82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1" name="Line 82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2" name="Line 82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3" name="Line 82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53" name="Group 824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354" name="Rectangle 82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55" name="Line 82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6" name="Line 82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7" name="Line 82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8" name="Line 82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9" name="Line 83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0" name="Line 83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1" name="Line 83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2" name="Line 83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3" name="Line 83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4" name="Line 83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5" name="Line 83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6" name="Line 83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7" name="Line 83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8" name="Line 83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624" name="Group 840"/>
          <p:cNvGrpSpPr>
            <a:grpSpLocks/>
          </p:cNvGrpSpPr>
          <p:nvPr/>
        </p:nvGrpSpPr>
        <p:grpSpPr bwMode="auto">
          <a:xfrm>
            <a:off x="5132388" y="2170113"/>
            <a:ext cx="1295400" cy="1114425"/>
            <a:chOff x="288" y="3042"/>
            <a:chExt cx="816" cy="702"/>
          </a:xfrm>
        </p:grpSpPr>
        <p:grpSp>
          <p:nvGrpSpPr>
            <p:cNvPr id="3625" name="Group 841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658" name="Group 842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534" name="Rectangle 8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535" name="Line 8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6" name="Line 8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7" name="Line 8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8" name="Line 8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9" name="Line 8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0" name="Line 8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1" name="Line 8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2" name="Line 8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3" name="Line 8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4" name="Line 8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5" name="Line 8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6" name="Line 8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7" name="Line 8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8" name="Line 8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59" name="Group 858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868" name="Rectangle 8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69" name="Line 8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0" name="Line 8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1" name="Line 8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2" name="Line 8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3" name="Line 8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4" name="Line 8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5" name="Line 8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6" name="Line 8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8" name="Line 8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9" name="Line 8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0" name="Line 8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1" name="Line 8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2" name="Line 8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3" name="Line 8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0" name="Group 874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853" name="Rectangle 8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54" name="Line 8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5" name="Line 8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6" name="Line 8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7" name="Line 8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8" name="Line 8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9" name="Line 8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0" name="Line 8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1" name="Line 8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2" name="Line 8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3" name="Line 8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4" name="Line 8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5" name="Line 8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6" name="Line 8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7" name="Line 8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1" name="Group 890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838" name="Rectangle 8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39" name="Line 8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0" name="Line 8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1" name="Line 8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2" name="Line 8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3" name="Line 8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4" name="Line 8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5" name="Line 8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6" name="Line 8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7" name="Line 9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8" name="Line 9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9" name="Line 9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0" name="Line 9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1" name="Line 9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2" name="Line 9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2" name="Group 906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823" name="Rectangle 9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24" name="Line 9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5" name="Line 9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6" name="Line 9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7" name="Line 9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8" name="Line 9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9" name="Line 9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0" name="Line 9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1" name="Line 9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2" name="Line 9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3" name="Line 9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4" name="Line 9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5" name="Line 9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6" name="Line 9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7" name="Line 9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3" name="Group 922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808" name="Rectangle 9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09" name="Line 9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0" name="Line 9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1" name="Line 9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2" name="Line 9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3" name="Line 9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4" name="Line 9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5" name="Line 9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6" name="Line 9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7" name="Line 9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8" name="Line 9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9" name="Line 9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0" name="Line 9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1" name="Line 9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2" name="Line 9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4" name="Group 938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793" name="Rectangle 9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94" name="Line 9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5" name="Line 9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6" name="Line 9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7" name="Line 9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8" name="Line 9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9" name="Line 9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0" name="Line 9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1" name="Line 9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2" name="Line 9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3" name="Line 9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4" name="Line 9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5" name="Line 9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6" name="Line 9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7" name="Line 9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5" name="Group 954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778" name="Rectangle 9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79" name="Line 9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0" name="Line 9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1" name="Line 9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2" name="Line 9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3" name="Line 9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4" name="Line 9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5" name="Line 9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6" name="Line 9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7" name="Line 9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8" name="Line 9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9" name="Line 9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0" name="Line 9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1" name="Line 9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2" name="Line 9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6" name="Group 970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763" name="Rectangle 9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64" name="Line 9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5" name="Line 9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6" name="Line 9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7" name="Line 9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8" name="Line 9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9" name="Line 9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0" name="Line 9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1" name="Line 9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2" name="Line 9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3" name="Line 9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4" name="Line 9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5" name="Line 9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6" name="Line 9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7" name="Line 9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7" name="Group 986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748" name="Rectangle 9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49" name="Line 9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0" name="Line 9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1" name="Line 9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2" name="Line 9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3" name="Line 9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4" name="Line 9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5" name="Line 9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6" name="Line 9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7" name="Line 9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8" name="Line 9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9" name="Line 9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0" name="Line 9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1" name="Line 10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2" name="Line 10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8" name="Group 1002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733" name="Rectangle 10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34" name="Line 10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5" name="Line 10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6" name="Line 10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7" name="Line 10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8" name="Line 10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9" name="Line 10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0" name="Line 10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1" name="Line 10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2" name="Line 10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3" name="Line 10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4" name="Line 10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5" name="Line 10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6" name="Line 10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7" name="Line 10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9" name="Group 1018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718" name="Rectangle 10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19" name="Line 10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0" name="Line 10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1" name="Line 10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2" name="Line 10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3" name="Line 10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4" name="Line 10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5" name="Line 10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6" name="Line 10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7" name="Line 10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8" name="Line 10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9" name="Line 10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0" name="Line 10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1" name="Line 10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2" name="Line 10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0" name="Group 1034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703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04" name="Line 103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5" name="Line 103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6" name="Line 103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7" name="Line 103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8" name="Line 104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9" name="Line 104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0" name="Line 104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1" name="Line 104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2" name="Line 104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3" name="Line 104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4" name="Line 104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5" name="Line 104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6" name="Line 104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7" name="Line 104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1" name="Group 1050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688" name="Rectangle 105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89" name="Line 105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0" name="Line 105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1" name="Line 105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2" name="Line 105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3" name="Line 105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4" name="Line 105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5" name="Line 105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6" name="Line 105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7" name="Line 106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8" name="Line 106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9" name="Line 106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0" name="Line 106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1" name="Line 106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2" name="Line 106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2" name="Group 1066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67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74" name="Line 106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5" name="Line 106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6" name="Line 107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7" name="Line 107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8" name="Line 107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9" name="Line 107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0" name="Line 107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1" name="Line 107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2" name="Line 107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3" name="Line 107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4" name="Line 107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5" name="Line 107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6" name="Line 108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7" name="Line 108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626" name="Group 1082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643" name="Rectangle 1083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44" name="Line 1084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5" name="Line 1085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6" name="Line 1086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7" name="Line 1087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8" name="Line 1088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9" name="Line 1089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0" name="Line 1090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1" name="Line 1091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2" name="Line 1092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3" name="Line 1093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4" name="Line 1094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5" name="Line 1095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6" name="Line 1096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7" name="Line 1097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27" name="Group 1098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628" name="Rectangle 109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29" name="Line 110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0" name="Line 110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1" name="Line 110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2" name="Line 110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3" name="Line 110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4" name="Line 110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5" name="Line 110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6" name="Line 110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7" name="Line 110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8" name="Line 110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9" name="Line 111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0" name="Line 111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1" name="Line 111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2" name="Line 111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549" name="Group 1114"/>
          <p:cNvGrpSpPr>
            <a:grpSpLocks/>
          </p:cNvGrpSpPr>
          <p:nvPr/>
        </p:nvGrpSpPr>
        <p:grpSpPr bwMode="auto">
          <a:xfrm>
            <a:off x="466725" y="2095500"/>
            <a:ext cx="8610600" cy="2057400"/>
            <a:chOff x="144" y="1488"/>
            <a:chExt cx="5424" cy="1296"/>
          </a:xfrm>
        </p:grpSpPr>
        <p:sp>
          <p:nvSpPr>
            <p:cNvPr id="5550" name="Rectangle 1115"/>
            <p:cNvSpPr>
              <a:spLocks noChangeArrowheads="1"/>
            </p:cNvSpPr>
            <p:nvPr/>
          </p:nvSpPr>
          <p:spPr bwMode="auto">
            <a:xfrm>
              <a:off x="144" y="1488"/>
              <a:ext cx="5424" cy="12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551" name="Group 1116"/>
            <p:cNvGrpSpPr>
              <a:grpSpLocks/>
            </p:cNvGrpSpPr>
            <p:nvPr/>
          </p:nvGrpSpPr>
          <p:grpSpPr bwMode="auto">
            <a:xfrm>
              <a:off x="378" y="1536"/>
              <a:ext cx="5046" cy="1122"/>
              <a:chOff x="378" y="1536"/>
              <a:chExt cx="5046" cy="1122"/>
            </a:xfrm>
          </p:grpSpPr>
          <p:grpSp>
            <p:nvGrpSpPr>
              <p:cNvPr id="5552" name="Group 1117"/>
              <p:cNvGrpSpPr>
                <a:grpSpLocks/>
              </p:cNvGrpSpPr>
              <p:nvPr/>
            </p:nvGrpSpPr>
            <p:grpSpPr bwMode="auto">
              <a:xfrm>
                <a:off x="378" y="1536"/>
                <a:ext cx="630" cy="1089"/>
                <a:chOff x="984" y="3037"/>
                <a:chExt cx="630" cy="1089"/>
              </a:xfrm>
            </p:grpSpPr>
            <p:pic>
              <p:nvPicPr>
                <p:cNvPr id="5568" name="Picture 1118" descr="xedgekoalahead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984" y="3600"/>
                  <a:ext cx="627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9" name="Picture 1119" descr="edgekoalahead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994" y="3037"/>
                  <a:ext cx="620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3" name="Group 1120"/>
              <p:cNvGrpSpPr>
                <a:grpSpLocks/>
              </p:cNvGrpSpPr>
              <p:nvPr/>
            </p:nvGrpSpPr>
            <p:grpSpPr bwMode="auto">
              <a:xfrm>
                <a:off x="1296" y="1538"/>
                <a:ext cx="675" cy="1087"/>
                <a:chOff x="1623" y="3041"/>
                <a:chExt cx="675" cy="1087"/>
              </a:xfrm>
            </p:grpSpPr>
            <p:pic>
              <p:nvPicPr>
                <p:cNvPr id="5566" name="Picture 1121" descr="xedgekoalahead2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624" y="3610"/>
                  <a:ext cx="67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7" name="Picture 1122" descr="edgekoalahead2"/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623" y="3041"/>
                  <a:ext cx="666" cy="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4" name="Group 1123"/>
              <p:cNvGrpSpPr>
                <a:grpSpLocks/>
              </p:cNvGrpSpPr>
              <p:nvPr/>
            </p:nvGrpSpPr>
            <p:grpSpPr bwMode="auto">
              <a:xfrm>
                <a:off x="2256" y="1540"/>
                <a:ext cx="635" cy="1085"/>
                <a:chOff x="2296" y="3041"/>
                <a:chExt cx="635" cy="1085"/>
              </a:xfrm>
            </p:grpSpPr>
            <p:pic>
              <p:nvPicPr>
                <p:cNvPr id="5564" name="Picture 1124" descr="xedgekoalahead3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2296" y="3600"/>
                  <a:ext cx="635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5" name="Picture 1125" descr="edgekoalahead3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2303" y="3041"/>
                  <a:ext cx="628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5" name="Group 1126"/>
              <p:cNvGrpSpPr>
                <a:grpSpLocks/>
              </p:cNvGrpSpPr>
              <p:nvPr/>
            </p:nvGrpSpPr>
            <p:grpSpPr bwMode="auto">
              <a:xfrm>
                <a:off x="3170" y="1539"/>
                <a:ext cx="574" cy="1086"/>
                <a:chOff x="2958" y="3037"/>
                <a:chExt cx="574" cy="1086"/>
              </a:xfrm>
            </p:grpSpPr>
            <p:pic>
              <p:nvPicPr>
                <p:cNvPr id="5562" name="Picture 1127" descr="xedgepandahead1"/>
                <p:cNvPicPr>
                  <a:picLocks noChangeAspect="1" noChangeArrowheads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958" y="3600"/>
                  <a:ext cx="572" cy="5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3" name="Picture 1128" descr="edgepandahead1"/>
                <p:cNvPicPr>
                  <a:picLocks noChangeAspect="1" noChangeArrowheads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2966" y="3037"/>
                  <a:ext cx="566" cy="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6" name="Group 1129"/>
              <p:cNvGrpSpPr>
                <a:grpSpLocks/>
              </p:cNvGrpSpPr>
              <p:nvPr/>
            </p:nvGrpSpPr>
            <p:grpSpPr bwMode="auto">
              <a:xfrm>
                <a:off x="4046" y="1536"/>
                <a:ext cx="562" cy="1089"/>
                <a:chOff x="3544" y="3037"/>
                <a:chExt cx="562" cy="1089"/>
              </a:xfrm>
            </p:grpSpPr>
            <p:pic>
              <p:nvPicPr>
                <p:cNvPr id="5560" name="Picture 1130" descr="xedgepandahead2"/>
                <p:cNvPicPr>
                  <a:picLocks noChangeAspect="1" noChangeArrowheads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3544" y="3600"/>
                  <a:ext cx="561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1" name="Picture 1131" descr="edgepandahead2"/>
                <p:cNvPicPr>
                  <a:picLocks noChangeAspect="1" noChangeArrowheads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3551" y="3037"/>
                  <a:ext cx="555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7" name="Group 1132"/>
              <p:cNvGrpSpPr>
                <a:grpSpLocks/>
              </p:cNvGrpSpPr>
              <p:nvPr/>
            </p:nvGrpSpPr>
            <p:grpSpPr bwMode="auto">
              <a:xfrm>
                <a:off x="4882" y="1569"/>
                <a:ext cx="542" cy="1089"/>
                <a:chOff x="4114" y="3037"/>
                <a:chExt cx="542" cy="1089"/>
              </a:xfrm>
            </p:grpSpPr>
            <p:pic>
              <p:nvPicPr>
                <p:cNvPr id="5558" name="Picture 1133" descr="xedgepandahead3"/>
                <p:cNvPicPr>
                  <a:picLocks noChangeAspect="1" noChangeArrowheads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4114" y="3600"/>
                  <a:ext cx="542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59" name="Picture 1134" descr="edgepandahead3"/>
                <p:cNvPicPr>
                  <a:picLocks noChangeAspect="1" noChangeArrowheads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4120" y="3037"/>
                  <a:ext cx="536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1135" name="TextBox 113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36" name="Slide Number Placeholder 11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1161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6868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Consider edges, contours, and (oriented) intensity gradients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Summarize local distribution of gradients with histogram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Locally orderless: offers invariance to small shifts and rotations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Contrast-normalization: try to correct for variable illumination</a:t>
            </a:r>
          </a:p>
        </p:txBody>
      </p:sp>
      <p:grpSp>
        <p:nvGrpSpPr>
          <p:cNvPr id="1162" name="Group 11"/>
          <p:cNvGrpSpPr>
            <a:grpSpLocks/>
          </p:cNvGrpSpPr>
          <p:nvPr/>
        </p:nvGrpSpPr>
        <p:grpSpPr bwMode="auto">
          <a:xfrm>
            <a:off x="665163" y="2097088"/>
            <a:ext cx="8353425" cy="1169987"/>
            <a:chOff x="258" y="3024"/>
            <a:chExt cx="5262" cy="737"/>
          </a:xfrm>
        </p:grpSpPr>
        <p:pic>
          <p:nvPicPr>
            <p:cNvPr id="1163" name="Picture 12" descr="pandahead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4" name="Picture 13" descr="pandahead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5" name="Picture 14" descr="pandahead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6" name="Picture 15" descr="gray_koalahea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" name="Picture 16" descr="gray_koalahead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8" name="Picture 17" descr="gray_koalahead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9" name="Picture 1135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792163" y="3284538"/>
            <a:ext cx="115093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0" name="Picture 1136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2232025" y="3284538"/>
            <a:ext cx="11525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1" name="Picture 1137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3816350" y="3284538"/>
            <a:ext cx="10795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2" name="Picture 1138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5274470" y="3266281"/>
            <a:ext cx="9001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3" name="Picture 1139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6659563" y="3284538"/>
            <a:ext cx="9001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4" name="Picture 1140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7991476" y="3284537"/>
            <a:ext cx="9001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5" name="Line 1141"/>
          <p:cNvSpPr>
            <a:spLocks noChangeShapeType="1"/>
          </p:cNvSpPr>
          <p:nvPr/>
        </p:nvSpPr>
        <p:spPr bwMode="auto">
          <a:xfrm>
            <a:off x="1368425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6" name="Line 1142"/>
          <p:cNvSpPr>
            <a:spLocks noChangeShapeType="1"/>
          </p:cNvSpPr>
          <p:nvPr/>
        </p:nvSpPr>
        <p:spPr bwMode="auto">
          <a:xfrm>
            <a:off x="2843213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7" name="Line 1143"/>
          <p:cNvSpPr>
            <a:spLocks noChangeShapeType="1"/>
          </p:cNvSpPr>
          <p:nvPr/>
        </p:nvSpPr>
        <p:spPr bwMode="auto">
          <a:xfrm>
            <a:off x="4319588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8" name="Line 1144"/>
          <p:cNvSpPr>
            <a:spLocks noChangeShapeType="1"/>
          </p:cNvSpPr>
          <p:nvPr/>
        </p:nvSpPr>
        <p:spPr bwMode="auto">
          <a:xfrm>
            <a:off x="5724525" y="2060575"/>
            <a:ext cx="0" cy="115093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9" name="Line 1145"/>
          <p:cNvSpPr>
            <a:spLocks noChangeShapeType="1"/>
          </p:cNvSpPr>
          <p:nvPr/>
        </p:nvSpPr>
        <p:spPr bwMode="auto">
          <a:xfrm>
            <a:off x="7127875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0" name="Line 1146"/>
          <p:cNvSpPr>
            <a:spLocks noChangeShapeType="1"/>
          </p:cNvSpPr>
          <p:nvPr/>
        </p:nvSpPr>
        <p:spPr bwMode="auto">
          <a:xfrm>
            <a:off x="8424863" y="2098675"/>
            <a:ext cx="0" cy="115093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1" name="Line 1147"/>
          <p:cNvSpPr>
            <a:spLocks noChangeShapeType="1"/>
          </p:cNvSpPr>
          <p:nvPr/>
        </p:nvSpPr>
        <p:spPr bwMode="auto">
          <a:xfrm>
            <a:off x="6111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2" name="Line 1148"/>
          <p:cNvSpPr>
            <a:spLocks noChangeShapeType="1"/>
          </p:cNvSpPr>
          <p:nvPr/>
        </p:nvSpPr>
        <p:spPr bwMode="auto">
          <a:xfrm>
            <a:off x="21224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3" name="Line 1149"/>
          <p:cNvSpPr>
            <a:spLocks noChangeShapeType="1"/>
          </p:cNvSpPr>
          <p:nvPr/>
        </p:nvSpPr>
        <p:spPr bwMode="auto">
          <a:xfrm>
            <a:off x="36718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4" name="Line 1150"/>
          <p:cNvSpPr>
            <a:spLocks noChangeShapeType="1"/>
          </p:cNvSpPr>
          <p:nvPr/>
        </p:nvSpPr>
        <p:spPr bwMode="auto">
          <a:xfrm>
            <a:off x="5148263" y="2673350"/>
            <a:ext cx="1295400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5" name="Line 1152"/>
          <p:cNvSpPr>
            <a:spLocks noChangeShapeType="1"/>
          </p:cNvSpPr>
          <p:nvPr/>
        </p:nvSpPr>
        <p:spPr bwMode="auto">
          <a:xfrm>
            <a:off x="6480175" y="2673350"/>
            <a:ext cx="1279525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6" name="Line 1153"/>
          <p:cNvSpPr>
            <a:spLocks noChangeShapeType="1"/>
          </p:cNvSpPr>
          <p:nvPr/>
        </p:nvSpPr>
        <p:spPr bwMode="auto">
          <a:xfrm>
            <a:off x="7848600" y="2673350"/>
            <a:ext cx="1152525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pic>
        <p:nvPicPr>
          <p:cNvPr id="38" name="Picture 4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 l="30492" t="74594" r="47627" b="3806"/>
          <a:stretch>
            <a:fillRect/>
          </a:stretch>
        </p:blipFill>
        <p:spPr bwMode="auto">
          <a:xfrm>
            <a:off x="4895850" y="3249613"/>
            <a:ext cx="971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pic>
        <p:nvPicPr>
          <p:cNvPr id="41" name="Picture 7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l="58084" t="13654" r="11424" b="50812"/>
          <a:stretch>
            <a:fillRect/>
          </a:stretch>
        </p:blipFill>
        <p:spPr bwMode="auto">
          <a:xfrm>
            <a:off x="4859338" y="3176588"/>
            <a:ext cx="104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Yes, car.</a:t>
            </a: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7488238" y="4329113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No, not a car.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847725" y="1420813"/>
            <a:ext cx="6499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Given the representation, train a binary classifier</a:t>
            </a:r>
            <a:endParaRPr lang="en-US" sz="2100" b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1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5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2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9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Generating and scoring candidates</a:t>
            </a:r>
          </a:p>
        </p:txBody>
      </p:sp>
      <p:pic>
        <p:nvPicPr>
          <p:cNvPr id="20" name="Picture 5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20925"/>
            <a:ext cx="3779838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54063" y="2312988"/>
            <a:ext cx="792162" cy="755650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2" name="Picture 13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5110163" y="3249613"/>
            <a:ext cx="792162" cy="71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602163" y="3606800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55650" y="2311400"/>
            <a:ext cx="1152525" cy="1081088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16701 -0.00393 0.33403 -0.00741 0.33264 -0.00347 C 0.33125 0.0007 -0.0099 0.01667 -0.00816 0.02384 C -0.00642 0.03125 0.34306 0.03334 0.34306 0.04051 C 0.34306 0.04746 -0.00938 0.05718 -0.00816 0.06621 C -0.00694 0.07523 0.35312 0.0838 0.35 0.09514 C 0.34687 0.10648 -0.02622 0.12616 -0.02674 0.13449 C -0.02726 0.14306 0.34618 0.14005 0.34653 0.14514 C 0.34687 0.15046 -0.025 0.15903 -0.02448 0.16621 C -0.02396 0.17338 0.34878 0.18171 0.35 0.18912 C 0.35121 0.19653 -0.01701 0.20209 -0.01754 0.21181 C -0.01806 0.22153 0.34549 0.24074 0.34653 0.24815 C 0.34757 0.25556 -0.01094 0.25255 -0.01163 0.25718 C -0.01233 0.26204 0.34184 0.27084 0.34201 0.27685 C 0.34219 0.2831 -0.01233 0.28889 -0.01042 0.29375 C -0.00851 0.29838 0.35451 0.29838 0.35365 0.30579 C 0.35295 0.31343 -0.01458 0.33426 -0.0151 0.33912 C -0.01563 0.34398 0.28924 0.33519 0.35 0.33449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16527 -0.00625 0.33072 -0.0125 0.32552 -0.00764 C 0.32031 -0.00278 -0.03091 0.02245 -0.03143 0.0294 C -0.03195 0.03634 0.32187 0.02708 0.32204 0.03426 C 0.32222 0.04143 -0.029 0.06551 -0.03021 0.07292 C -0.03143 0.08032 0.31753 0.07222 0.3151 0.07917 C 0.31267 0.08611 -0.04827 0.10463 -0.04532 0.11481 C -0.04237 0.125 0.33125 0.13218 0.33246 0.13958 C 0.33368 0.14699 -0.03803 0.15301 -0.03837 0.15972 C -0.03872 0.16643 0.33055 0.16898 0.3302 0.17986 C 0.32986 0.19074 -0.03976 0.21551 -0.0408 0.22477 C -0.04184 0.23403 0.32638 0.22616 0.3243 0.23565 C 0.32222 0.24514 -0.0533 0.27593 -0.05348 0.28218 C -0.05365 0.28843 0.26041 0.27454 0.32326 0.27292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4" name="Picture 3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3925888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Rectangle 4"/>
          <p:cNvSpPr>
            <a:spLocks noChangeArrowheads="1"/>
          </p:cNvSpPr>
          <p:nvPr/>
        </p:nvSpPr>
        <p:spPr bwMode="auto">
          <a:xfrm>
            <a:off x="503238" y="3925888"/>
            <a:ext cx="396875" cy="3952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6" name="Picture 5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3167063" y="4502150"/>
            <a:ext cx="396875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7" name="Line 6"/>
          <p:cNvSpPr>
            <a:spLocks noChangeShapeType="1"/>
          </p:cNvSpPr>
          <p:nvPr/>
        </p:nvSpPr>
        <p:spPr bwMode="auto">
          <a:xfrm>
            <a:off x="2663825" y="47148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4" name="Line 27"/>
          <p:cNvSpPr>
            <a:spLocks noChangeShapeType="1"/>
          </p:cNvSpPr>
          <p:nvPr/>
        </p:nvSpPr>
        <p:spPr bwMode="auto">
          <a:xfrm>
            <a:off x="3635375" y="47275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new image: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window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by classifier</a:t>
            </a:r>
            <a:endParaRPr lang="en-US" sz="21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5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2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0">
                <a:solidFill>
                  <a:srgbClr val="000099"/>
                </a:solidFill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 intuition</a:t>
            </a: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447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626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Paul Viola</a:t>
            </a:r>
            <a:endParaRPr lang="en-US" sz="12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8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19469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0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1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2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3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44724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PS3 grades out soon</a:t>
            </a:r>
          </a:p>
          <a:p>
            <a:endParaRPr lang="en-US" dirty="0"/>
          </a:p>
          <a:p>
            <a:r>
              <a:rPr lang="en-US" dirty="0" smtClean="0"/>
              <a:t>PS4 out </a:t>
            </a:r>
          </a:p>
          <a:p>
            <a:pPr lvl="1"/>
            <a:r>
              <a:rPr lang="en-US" dirty="0" smtClean="0"/>
              <a:t>Due 11/16</a:t>
            </a:r>
          </a:p>
          <a:p>
            <a:endParaRPr lang="en-US" dirty="0" smtClean="0"/>
          </a:p>
          <a:p>
            <a:r>
              <a:rPr lang="en-US" dirty="0" smtClean="0"/>
              <a:t>Project expected to be complete by the time report is due</a:t>
            </a:r>
          </a:p>
          <a:p>
            <a:pPr lvl="1"/>
            <a:r>
              <a:rPr lang="en-US" dirty="0" smtClean="0"/>
              <a:t>Due </a:t>
            </a:r>
            <a:r>
              <a:rPr lang="en-US" smtClean="0"/>
              <a:t>11</a:t>
            </a:r>
            <a:r>
              <a:rPr lang="en-US" smtClean="0"/>
              <a:t>/21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3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2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9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3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3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Final classifier is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 combination of weak classifiers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283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Boosting: training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520788"/>
            <a:ext cx="8686800" cy="4924030"/>
          </a:xfrm>
        </p:spPr>
        <p:txBody>
          <a:bodyPr>
            <a:noAutofit/>
          </a:bodyPr>
          <a:lstStyle/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Initially, weight each training example equally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each boosting round: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Find the weak learner that achieves the lowest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weighted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training error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Raise weights of training examples misclassified by current weak learner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Compute final classifier as linear combination of all weak learners (weight of each learner is directly proportional to its accuracy)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Exact formulas for re-weighting and combining weak learners depend on the particular boosting scheme (e.g.,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Slide credit: Lana </a:t>
            </a:r>
            <a:r>
              <a:rPr lang="en-US" sz="1300" dirty="0" err="1" smtClean="0"/>
              <a:t>Lazebnik</a:t>
            </a:r>
            <a:endParaRPr lang="en-US" sz="1300" dirty="0" smtClean="0"/>
          </a:p>
          <a:p>
            <a:endParaRPr lang="en-US" sz="1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Boosting: pros and cons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Advantages of boosting</a:t>
            </a:r>
          </a:p>
          <a:p>
            <a:pPr lvl="1"/>
            <a:r>
              <a:rPr lang="en-US" dirty="0" smtClean="0"/>
              <a:t>Integrates classification with feature selection</a:t>
            </a:r>
          </a:p>
          <a:p>
            <a:pPr lvl="1"/>
            <a:r>
              <a:rPr lang="en-US" dirty="0" smtClean="0"/>
              <a:t>Flexibility in the choice of weak learners, boosting scheme</a:t>
            </a:r>
          </a:p>
          <a:p>
            <a:pPr lvl="1"/>
            <a:r>
              <a:rPr lang="en-US" dirty="0" smtClean="0"/>
              <a:t>Testing is fast</a:t>
            </a:r>
          </a:p>
          <a:p>
            <a:pPr lvl="1"/>
            <a:r>
              <a:rPr lang="en-US" dirty="0" smtClean="0"/>
              <a:t>Easy to implement</a:t>
            </a:r>
          </a:p>
          <a:p>
            <a:pPr lvl="1"/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Needs many training examples</a:t>
            </a:r>
          </a:p>
          <a:p>
            <a:pPr lvl="1"/>
            <a:r>
              <a:rPr lang="en-US" dirty="0" smtClean="0"/>
              <a:t>Often found not to work as well as an alternative discriminative classifier, support vector machine (SVM)</a:t>
            </a:r>
          </a:p>
          <a:p>
            <a:pPr lvl="2"/>
            <a:r>
              <a:rPr lang="en-US" dirty="0" smtClean="0"/>
              <a:t>especially for many-class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7910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Lana </a:t>
            </a:r>
            <a:r>
              <a:rPr lang="en-US" sz="1200" dirty="0" err="1" smtClean="0"/>
              <a:t>Lazebnik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02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29721" r="6765" b="5263"/>
          <a:stretch/>
        </p:blipFill>
        <p:spPr bwMode="auto">
          <a:xfrm>
            <a:off x="143508" y="1304764"/>
            <a:ext cx="8784976" cy="406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Main idea: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Represent local texture with efficiently computable “rectangular” features within window of interest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Select discriminative features to be weak classifiers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se boosted combination of them as final classifier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Form a cascade of such classifiers, rejecting clear negatives quickly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5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time.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>
              <a:defRPr/>
            </a:pPr>
            <a:endParaRPr lang="en-US"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Integral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   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Only 3 additions are required for any size of rectangle!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6F4CC-07C6-4CBA-BF56-74A7A663B6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3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Previously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Instance recognition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ocal features: detection and description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Local feature matching, scalable indexing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Spatial verification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Intro to generic object recognition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Supervised classification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ain idea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Skin color detection example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0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time</a:t>
            </a:r>
          </a:p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Avoid scaling images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scale features directly for same cost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Integral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2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19662" t="38298" r="24236" b="10341"/>
          <a:stretch>
            <a:fillRect/>
          </a:stretch>
        </p:blipFill>
        <p:spPr bwMode="auto">
          <a:xfrm>
            <a:off x="738135" y="1314554"/>
            <a:ext cx="5220580" cy="37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56176" y="1443548"/>
            <a:ext cx="31323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Considering all possible filter parameters: position, scale, and type: 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180,000+ possible features associated with each 24 x 24 window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6383" y="4869160"/>
            <a:ext cx="71199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Which subset of these features should we use to determine if a window has a face?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46656" y="5841268"/>
            <a:ext cx="79378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</a:t>
            </a:r>
            <a:r>
              <a:rPr lang="en-US" sz="2800" kern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AdaBoost</a:t>
            </a: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both to select the informative features and to form the classifier</a:t>
            </a:r>
            <a:endParaRPr lang="en-US" sz="2800" kern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9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Arrow Connector 60"/>
          <p:cNvCxnSpPr>
            <a:cxnSpLocks noChangeShapeType="1"/>
          </p:cNvCxnSpPr>
          <p:nvPr/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arrow" w="med" len="med"/>
          </a:ln>
        </p:spPr>
      </p:cxn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701675" y="1092200"/>
            <a:ext cx="7772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Want to select the single rectangle feature and threshold that best separates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positive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(faces) and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negative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(non-faces) training examples, in terms of </a:t>
            </a:r>
            <a:r>
              <a:rPr kumimoji="1" lang="en-US" sz="21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weighted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error.</a:t>
            </a: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3" cstate="print"/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Outputs of a possible rectangle feature on faces and non-faces.</a:t>
            </a: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H="1" flipV="1">
            <a:off x="4751388" y="5037138"/>
            <a:ext cx="0" cy="503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>
            <a:off x="7378700" y="3957638"/>
            <a:ext cx="0" cy="4667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67" name="Straight Arrow Connector 18"/>
          <p:cNvCxnSpPr>
            <a:cxnSpLocks noChangeShapeType="1"/>
          </p:cNvCxnSpPr>
          <p:nvPr/>
        </p:nvCxnSpPr>
        <p:spPr bwMode="auto">
          <a:xfrm>
            <a:off x="1143000" y="5727700"/>
            <a:ext cx="2133600" cy="158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62"/>
          <p:cNvGrpSpPr>
            <a:grpSpLocks/>
          </p:cNvGrpSpPr>
          <p:nvPr/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0" name="Straight Arrow Connector 54"/>
            <p:cNvCxnSpPr>
              <a:cxnSpLocks noChangeShapeType="1"/>
            </p:cNvCxnSpPr>
            <p:nvPr/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81" name="Group 63"/>
          <p:cNvGrpSpPr>
            <a:grpSpLocks/>
          </p:cNvGrpSpPr>
          <p:nvPr/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" name="Straight Arrow Connector 55"/>
            <p:cNvCxnSpPr>
              <a:cxnSpLocks noChangeShapeType="1"/>
            </p:cNvCxnSpPr>
            <p:nvPr/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93" name="Group 64"/>
          <p:cNvGrpSpPr>
            <a:grpSpLocks/>
          </p:cNvGrpSpPr>
          <p:nvPr/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Box 34"/>
            <p:cNvSpPr txBox="1">
              <a:spLocks noChangeArrowheads="1"/>
            </p:cNvSpPr>
            <p:nvPr/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…</a:t>
              </a:r>
            </a:p>
          </p:txBody>
        </p:sp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5" name="Straight Arrow Connector 56"/>
            <p:cNvCxnSpPr>
              <a:cxnSpLocks noChangeShapeType="1"/>
            </p:cNvCxnSpPr>
            <p:nvPr/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106" name="Group 68"/>
          <p:cNvGrpSpPr>
            <a:grpSpLocks/>
          </p:cNvGrpSpPr>
          <p:nvPr/>
        </p:nvGrpSpPr>
        <p:grpSpPr bwMode="auto">
          <a:xfrm>
            <a:off x="1685925" y="2495550"/>
            <a:ext cx="415925" cy="2562225"/>
            <a:chOff x="1686679" y="2406636"/>
            <a:chExt cx="415133" cy="2561430"/>
          </a:xfrm>
        </p:grpSpPr>
        <p:cxnSp>
          <p:nvCxnSpPr>
            <p:cNvPr id="107" name="Straight Connector 13"/>
            <p:cNvCxnSpPr>
              <a:cxnSpLocks noChangeShapeType="1"/>
            </p:cNvCxnSpPr>
            <p:nvPr/>
          </p:nvCxnSpPr>
          <p:spPr bwMode="auto">
            <a:xfrm rot="5400000">
              <a:off x="443669" y="3723468"/>
              <a:ext cx="2487608" cy="1588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0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6" cstate="print"/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1" name="Group 71"/>
          <p:cNvGrpSpPr>
            <a:grpSpLocks/>
          </p:cNvGrpSpPr>
          <p:nvPr/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112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Resulting weak classifier:</a:t>
            </a:r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For next round, reweight the examples according to errors, choose another filter/threshold combo.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4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7552 4.44444E-6 " pathEditMode="relative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 animBg="1"/>
      <p:bldP spid="114" grpId="0"/>
      <p:bldP spid="114" grpId="1"/>
      <p:bldP spid="115" grpId="0" animBg="1"/>
      <p:bldP spid="1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513" y="106363"/>
            <a:ext cx="4535487" cy="609600"/>
          </a:xfrm>
        </p:spPr>
        <p:txBody>
          <a:bodyPr/>
          <a:lstStyle/>
          <a:p>
            <a:r>
              <a:rPr lang="en-US" sz="2800" smtClean="0"/>
              <a:t>AdaBoost Algorithm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20468" t="13940" r="45868" b="3635"/>
          <a:stretch>
            <a:fillRect/>
          </a:stretch>
        </p:blipFill>
        <p:spPr bwMode="auto">
          <a:xfrm>
            <a:off x="0" y="0"/>
            <a:ext cx="45688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718052" y="657225"/>
            <a:ext cx="1871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Start with uniform weights on training examples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427538" y="1089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95953" y="2816225"/>
            <a:ext cx="1949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Evaluate </a:t>
            </a:r>
            <a:r>
              <a:rPr lang="en-US" i="1" dirty="0">
                <a:solidFill>
                  <a:srgbClr val="000000"/>
                </a:solidFill>
              </a:rPr>
              <a:t>weighted</a:t>
            </a:r>
            <a:r>
              <a:rPr lang="en-US" dirty="0">
                <a:solidFill>
                  <a:srgbClr val="000000"/>
                </a:solidFill>
              </a:rPr>
              <a:t> error for each feature, pick best.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5051491" y="31051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232466" y="4244975"/>
            <a:ext cx="4122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Re-weight the examples: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Incorrectly </a:t>
            </a:r>
            <a:r>
              <a:rPr lang="en-US" dirty="0">
                <a:solidFill>
                  <a:srgbClr val="000000"/>
                </a:solidFill>
              </a:rPr>
              <a:t>classified -&gt; more weight</a:t>
            </a:r>
          </a:p>
          <a:p>
            <a:pPr fontAlgn="base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Correctly classified -&gt; less weight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5088003" y="46164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716463" y="5661025"/>
            <a:ext cx="4122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Final classifier is combination of the weak ones, weighted according to error they had.</a:t>
            </a:r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 flipH="1">
            <a:off x="4498975" y="6021388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32780" name="TextBox 12"/>
          <p:cNvSpPr txBox="1">
            <a:spLocks noChangeArrowheads="1"/>
          </p:cNvSpPr>
          <p:nvPr/>
        </p:nvSpPr>
        <p:spPr bwMode="auto">
          <a:xfrm>
            <a:off x="6353175" y="6496050"/>
            <a:ext cx="3074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Freund &amp; Schapire 1995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4462463" y="1125538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086416" y="3141663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5122928" y="4652963"/>
            <a:ext cx="144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4533900" y="6057900"/>
            <a:ext cx="2524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4"/>
          <a:srcRect l="42401" t="42026" r="44916" b="38367"/>
          <a:stretch>
            <a:fillRect/>
          </a:stretch>
        </p:blipFill>
        <p:spPr bwMode="auto">
          <a:xfrm>
            <a:off x="7018338" y="873125"/>
            <a:ext cx="11588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6" name="TextBox 20"/>
          <p:cNvSpPr txBox="1">
            <a:spLocks noChangeArrowheads="1"/>
          </p:cNvSpPr>
          <p:nvPr/>
        </p:nvSpPr>
        <p:spPr bwMode="auto">
          <a:xfrm>
            <a:off x="6981825" y="1895475"/>
            <a:ext cx="19351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{x</a:t>
            </a:r>
            <a:r>
              <a:rPr lang="en-US" sz="2100" b="1" baseline="-25000">
                <a:solidFill>
                  <a:srgbClr val="000000"/>
                </a:solidFill>
              </a:rPr>
              <a:t>1</a:t>
            </a:r>
            <a:r>
              <a:rPr lang="en-US" sz="2100" b="1">
                <a:solidFill>
                  <a:srgbClr val="000000"/>
                </a:solidFill>
              </a:rPr>
              <a:t>,…x</a:t>
            </a:r>
            <a:r>
              <a:rPr lang="en-US" sz="2100" b="1" baseline="-25000">
                <a:solidFill>
                  <a:srgbClr val="000000"/>
                </a:solidFill>
              </a:rPr>
              <a:t>n</a:t>
            </a:r>
            <a:r>
              <a:rPr lang="en-US" sz="2100" b="1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19" name="Right Brace 18"/>
          <p:cNvSpPr/>
          <p:nvPr/>
        </p:nvSpPr>
        <p:spPr bwMode="auto">
          <a:xfrm>
            <a:off x="4097331" y="1493811"/>
            <a:ext cx="803286" cy="3760839"/>
          </a:xfrm>
          <a:prstGeom prst="rightBrace">
            <a:avLst>
              <a:gd name="adj1" fmla="val 8333"/>
              <a:gd name="adj2" fmla="val 23127"/>
            </a:avLst>
          </a:prstGeom>
          <a:noFill/>
          <a:ln w="12700" cap="sq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smtClean="0">
              <a:solidFill>
                <a:srgbClr val="0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754565" y="2183356"/>
            <a:ext cx="194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For T rounds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133130" grpId="0"/>
      <p:bldP spid="13313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40346" r="16528" b="32726"/>
          <a:stretch>
            <a:fillRect/>
          </a:stretch>
        </p:blipFill>
        <p:spPr bwMode="auto">
          <a:xfrm>
            <a:off x="957263" y="1676400"/>
            <a:ext cx="4495800" cy="138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5703888" y="2078038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First two features selected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66565" r="16528" b="5891"/>
          <a:stretch>
            <a:fillRect/>
          </a:stretch>
        </p:blipFill>
        <p:spPr bwMode="auto">
          <a:xfrm>
            <a:off x="993726" y="3063870"/>
            <a:ext cx="4495800" cy="141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Even if the filters are fast to compute, each new image has a lot of possible windows to search.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to make the detection more efficient?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Cascading classifiers for detection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12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26749" r="20147" b="13808"/>
          <a:stretch/>
        </p:blipFill>
        <p:spPr bwMode="auto">
          <a:xfrm>
            <a:off x="1295636" y="1196752"/>
            <a:ext cx="6863626" cy="383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287524" y="5157192"/>
            <a:ext cx="8965504" cy="4495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Form a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cascade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low false negative rates early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Apply less accurate but faster classifiers first to immediately discard windows that clearly appear to be negative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" name="Rectangle 68"/>
          <p:cNvSpPr>
            <a:spLocks noChangeArrowheads="1"/>
          </p:cNvSpPr>
          <p:nvPr/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" name="Content Placeholder 6"/>
          <p:cNvSpPr>
            <a:spLocks noGrp="1"/>
          </p:cNvSpPr>
          <p:nvPr>
            <p:ph idx="1"/>
          </p:nvPr>
        </p:nvSpPr>
        <p:spPr>
          <a:xfrm>
            <a:off x="529716" y="4787156"/>
            <a:ext cx="8686800" cy="19542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Train with 5K positives, 350M negatives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Real-time detector using 38 layer cascade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6061 features in all layers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[Implementation available 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OpenCV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http://www.intel.com/technology/computing/opencv/]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39" name="Group 17"/>
          <p:cNvGrpSpPr>
            <a:grpSpLocks/>
          </p:cNvGrpSpPr>
          <p:nvPr/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40" name="Picture 12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3" descr="untitled.bmp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4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5" descr="untitled.bmp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Isosceles Triangle 19"/>
            <p:cNvSpPr>
              <a:spLocks noChangeArrowheads="1"/>
            </p:cNvSpPr>
            <p:nvPr/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7" name="Isosceles Triangle 20"/>
            <p:cNvSpPr>
              <a:spLocks noChangeArrowheads="1"/>
            </p:cNvSpPr>
            <p:nvPr/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8" name="Isosceles Triangle 21"/>
            <p:cNvSpPr>
              <a:spLocks noChangeArrowheads="1"/>
            </p:cNvSpPr>
            <p:nvPr/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9" name="Isosceles Triangle 22"/>
            <p:cNvSpPr>
              <a:spLocks noChangeArrowheads="1"/>
            </p:cNvSpPr>
            <p:nvPr/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Faces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Non-faces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 cascade of classifiers with AdaBoost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8" cstate="print"/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ight Arrow 54"/>
          <p:cNvSpPr/>
          <p:nvPr/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Selected features, thresholds, and weights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New image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61" name="Group 79"/>
          <p:cNvGrpSpPr>
            <a:grpSpLocks/>
          </p:cNvGrpSpPr>
          <p:nvPr/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62" name="Up Arrow 61"/>
            <p:cNvSpPr/>
            <p:nvPr/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rgbClr val="FFFFFF">
                <a:lumMod val="65000"/>
              </a:srgbClr>
            </a:solidFill>
            <a:ln w="12700" cap="sq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Apply to each subwindow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96336" y="656134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2" grpId="0"/>
      <p:bldP spid="53" grpId="0" animBg="1"/>
      <p:bldP spid="55" grpId="0" animBg="1"/>
      <p:bldP spid="56" grpId="0" animBg="1"/>
      <p:bldP spid="57" grpId="0"/>
      <p:bldP spid="59" grpId="0"/>
      <p:bldP spid="60" grpId="0" animBg="1"/>
      <p:bldP spid="60" grpId="1" animBg="1"/>
      <p:bldP spid="60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Boosting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feature selection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Attentional</a:t>
            </a: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cascade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classifiers for fast rejection of non-face windows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0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  <a:endParaRPr kumimoji="1" lang="en-US" sz="3200" b="1" dirty="0">
              <a:solidFill>
                <a:srgbClr val="000099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Topics overview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Grouping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fitting</a:t>
            </a:r>
          </a:p>
          <a:p>
            <a:pPr eaLnBrk="1" hangingPunct="1"/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views and motion</a:t>
            </a: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lvl="1"/>
            <a:r>
              <a:rPr lang="en-US" sz="2400" dirty="0"/>
              <a:t>Indexing local features and instance recognition </a:t>
            </a:r>
            <a:endParaRPr lang="en-US" sz="2400" dirty="0" smtClean="0"/>
          </a:p>
          <a:p>
            <a:pPr lvl="1"/>
            <a:r>
              <a:rPr lang="en-US" sz="2400" dirty="0" smtClean="0"/>
              <a:t>Introduction </a:t>
            </a:r>
            <a:r>
              <a:rPr lang="en-US" sz="2400" dirty="0"/>
              <a:t>to category </a:t>
            </a:r>
            <a:r>
              <a:rPr lang="en-US" sz="2400" dirty="0" smtClean="0"/>
              <a:t>recognition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Face </a:t>
            </a:r>
            <a:r>
              <a:rPr lang="en-US" sz="2400" dirty="0" smtClean="0">
                <a:solidFill>
                  <a:srgbClr val="FF0000"/>
                </a:solidFill>
              </a:rPr>
              <a:t>detection</a:t>
            </a:r>
          </a:p>
          <a:p>
            <a:pPr lvl="1"/>
            <a:r>
              <a:rPr lang="en-US" sz="2400" dirty="0"/>
              <a:t>Discriminative classifiers for image </a:t>
            </a:r>
            <a:r>
              <a:rPr lang="en-US" sz="2400" dirty="0" smtClean="0"/>
              <a:t>recognition</a:t>
            </a:r>
          </a:p>
          <a:p>
            <a:pPr lvl="1"/>
            <a:r>
              <a:rPr lang="en-US" sz="2400" dirty="0"/>
              <a:t>Parts-based models </a:t>
            </a:r>
            <a:endParaRPr lang="en-US" sz="2400" dirty="0" smtClean="0"/>
          </a:p>
          <a:p>
            <a:pPr lvl="1"/>
            <a:r>
              <a:rPr lang="en-US" sz="2400" dirty="0" smtClean="0"/>
              <a:t>Face </a:t>
            </a:r>
            <a:r>
              <a:rPr lang="en-US" sz="2400" dirty="0"/>
              <a:t>recognition </a:t>
            </a: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4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173731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th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rez-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920750" y="1238250"/>
            <a:ext cx="74850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Can we use the same detector?</a:t>
            </a:r>
            <a:endParaRPr lang="en-US" sz="2100" b="1" i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/>
        </p:nvPicPr>
        <p:blipFill>
          <a:blip r:embed="rId4" cstate="print"/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45062" name="Picture 3" descr="fdr-ou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Picture 4" descr="fdr-right-out"/>
            <p:cNvPicPr>
              <a:picLocks noChangeAspect="1" noChangeArrowheads="1"/>
            </p:cNvPicPr>
            <p:nvPr/>
          </p:nvPicPr>
          <p:blipFill>
            <a:blip r:embed="rId4" cstate="print"/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9" name="Picture 5" descr="oly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Paul Viola, ICCV tutorial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61950"/>
            <a:ext cx="7723188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9"/>
          <p:cNvSpPr>
            <a:spLocks noChangeArrowheads="1"/>
          </p:cNvSpPr>
          <p:nvPr/>
        </p:nvSpPr>
        <p:spPr bwMode="auto">
          <a:xfrm>
            <a:off x="1030239" y="5991531"/>
            <a:ext cx="7296847" cy="8331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Everingham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M.,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Sivic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J. and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Zisserman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A.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"Hello! My name is... Buffy" - Automatic naming of characters in TV video,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BMVC 2006. </a:t>
            </a:r>
            <a:r>
              <a:rPr lang="en-US" sz="16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http</a:t>
            </a:r>
            <a:r>
              <a:rPr lang="en-US" sz="16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://www.robots.ox.ac.uk/~vgg/research/nface/index.html</a:t>
            </a:r>
          </a:p>
        </p:txBody>
      </p:sp>
      <p:sp>
        <p:nvSpPr>
          <p:cNvPr id="12903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using Viola-Jones detector</a:t>
            </a:r>
          </a:p>
        </p:txBody>
      </p:sp>
      <p:sp>
        <p:nvSpPr>
          <p:cNvPr id="129031" name="Text Box 12"/>
          <p:cNvSpPr txBox="1">
            <a:spLocks noChangeArrowheads="1"/>
          </p:cNvSpPr>
          <p:nvPr/>
        </p:nvSpPr>
        <p:spPr bwMode="auto">
          <a:xfrm>
            <a:off x="1322343" y="5145111"/>
            <a:ext cx="6608853" cy="71006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Frontal faces detected and then tracked,  character names inferred with alignment of script and subtitles.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buff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596" y="980728"/>
            <a:ext cx="7395284" cy="414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9"/>
          <p:cNvSpPr>
            <a:spLocks noChangeArrowheads="1"/>
          </p:cNvSpPr>
          <p:nvPr/>
        </p:nvSpPr>
        <p:spPr bwMode="auto">
          <a:xfrm>
            <a:off x="1030239" y="5991531"/>
            <a:ext cx="7296847" cy="8331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Everingham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M.,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Sivic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J. and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Zisserman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A.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"Hello! My name is... Buffy" - Automatic naming of characters in TV video,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BMVC 2006. </a:t>
            </a:r>
            <a:r>
              <a:rPr lang="en-US" sz="16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http</a:t>
            </a:r>
            <a:r>
              <a:rPr lang="en-US" sz="16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://www.robots.ox.ac.uk/~vgg/research/nface/index.html</a:t>
            </a:r>
          </a:p>
        </p:txBody>
      </p:sp>
      <p:sp>
        <p:nvSpPr>
          <p:cNvPr id="12903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using Viola-Jones detector</a:t>
            </a:r>
          </a:p>
        </p:txBody>
      </p:sp>
      <p:sp>
        <p:nvSpPr>
          <p:cNvPr id="129031" name="Text Box 12"/>
          <p:cNvSpPr txBox="1">
            <a:spLocks noChangeArrowheads="1"/>
          </p:cNvSpPr>
          <p:nvPr/>
        </p:nvSpPr>
        <p:spPr bwMode="auto">
          <a:xfrm>
            <a:off x="971600" y="5311221"/>
            <a:ext cx="7920879" cy="71006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Frontal </a:t>
            </a:r>
            <a:r>
              <a:rPr lang="en-US" sz="20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and profile faces </a:t>
            </a: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detected and then tracked,  character names inferred with alignment of script and subtitles.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" name="bf0502_magic_sh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906" y="980728"/>
            <a:ext cx="757153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9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1346" name="Picture 2"/>
          <p:cNvPicPr>
            <a:picLocks noChangeAspect="1" noChangeArrowheads="1"/>
          </p:cNvPicPr>
          <p:nvPr/>
        </p:nvPicPr>
        <p:blipFill>
          <a:blip r:embed="rId2" cstate="print"/>
          <a:srcRect t="18553" r="23177" b="3436"/>
          <a:stretch>
            <a:fillRect/>
          </a:stretch>
        </p:blipFill>
        <p:spPr bwMode="auto">
          <a:xfrm>
            <a:off x="701622" y="398421"/>
            <a:ext cx="7493040" cy="55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4"/>
              </a:rPr>
              <a:t>http://www.apple.com/ilife/iphoto/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</a:t>
            </a:r>
            <a:r>
              <a:rPr lang="en-US" dirty="0" err="1" smtClean="0">
                <a:hlinkClick r:id="rId3"/>
              </a:rPr>
              <a:t>iPhoto</a:t>
            </a:r>
            <a:r>
              <a:rPr lang="en-US" dirty="0" smtClean="0">
                <a:hlinkClick r:id="rId3"/>
              </a:rPr>
              <a:t> thinks are faces</a:t>
            </a:r>
            <a:endParaRPr lang="en-US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credit: Lana </a:t>
            </a:r>
            <a:r>
              <a:rPr kumimoji="0" lang="en-U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Lazebnik</a:t>
            </a: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http://www.maclife.com/article/news/iphotos_faces_recognizes_cats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oosting classifiers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ace detection as case study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other categories are amenable to </a:t>
            </a:r>
            <a:r>
              <a:rPr lang="en-US" i="1" dirty="0" smtClean="0"/>
              <a:t>window-based representation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1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Pedestrian detection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713"/>
            <a:ext cx="8386763" cy="4495800"/>
          </a:xfrm>
        </p:spPr>
        <p:txBody>
          <a:bodyPr/>
          <a:lstStyle/>
          <a:p>
            <a:r>
              <a:rPr lang="en-US" sz="2100" smtClean="0"/>
              <a:t>Detecting upright, walking humans also possible using sliding window’s appearance/texture; e.g.,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01675" y="4049713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Haar wavelets [Papageorgiou &amp; Poggio, IJCV 2000]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" y="2114550"/>
            <a:ext cx="2800350" cy="1966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/>
          <a:srcRect b="20450"/>
          <a:stretch>
            <a:fillRect/>
          </a:stretch>
        </p:blipFill>
        <p:spPr bwMode="auto">
          <a:xfrm>
            <a:off x="3951288" y="2187575"/>
            <a:ext cx="1862137" cy="1922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3878263" y="4111625"/>
            <a:ext cx="24463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Space-time rectangle features [Viola, Jones &amp; Snow, ICCV 2003]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288088" y="2333625"/>
            <a:ext cx="2600325" cy="1789113"/>
            <a:chOff x="-5176971" y="3502026"/>
            <a:chExt cx="4381560" cy="2774988"/>
          </a:xfrm>
        </p:grpSpPr>
        <p:pic>
          <p:nvPicPr>
            <p:cNvPr id="47115" name="Picture 8"/>
            <p:cNvPicPr>
              <a:picLocks noChangeAspect="1" noChangeArrowheads="1"/>
            </p:cNvPicPr>
            <p:nvPr/>
          </p:nvPicPr>
          <p:blipFill>
            <a:blip r:embed="rId5"/>
            <a:srcRect l="53769" t="20541" r="35194" b="50000"/>
            <a:stretch>
              <a:fillRect/>
            </a:stretch>
          </p:blipFill>
          <p:spPr bwMode="auto">
            <a:xfrm>
              <a:off x="-2292444" y="3502026"/>
              <a:ext cx="1497033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6" name="Picture 8"/>
            <p:cNvPicPr>
              <a:picLocks noChangeAspect="1" noChangeArrowheads="1"/>
            </p:cNvPicPr>
            <p:nvPr/>
          </p:nvPicPr>
          <p:blipFill>
            <a:blip r:embed="rId5"/>
            <a:srcRect l="38647" t="20541" r="51123" b="50000"/>
            <a:stretch>
              <a:fillRect/>
            </a:stretch>
          </p:blipFill>
          <p:spPr bwMode="auto">
            <a:xfrm>
              <a:off x="-3679938" y="3502026"/>
              <a:ext cx="138749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7" name="Picture 8"/>
            <p:cNvPicPr>
              <a:picLocks noChangeAspect="1" noChangeArrowheads="1"/>
            </p:cNvPicPr>
            <p:nvPr/>
          </p:nvPicPr>
          <p:blipFill>
            <a:blip r:embed="rId5"/>
            <a:srcRect l="23080" t="20541" r="66246" b="50000"/>
            <a:stretch>
              <a:fillRect/>
            </a:stretch>
          </p:blipFill>
          <p:spPr bwMode="auto">
            <a:xfrm>
              <a:off x="-5176971" y="3502026"/>
              <a:ext cx="144782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7114" name="TextBox 12"/>
          <p:cNvSpPr txBox="1">
            <a:spLocks noChangeArrowheads="1"/>
          </p:cNvSpPr>
          <p:nvPr/>
        </p:nvSpPr>
        <p:spPr bwMode="auto">
          <a:xfrm>
            <a:off x="6361113" y="4133850"/>
            <a:ext cx="2527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HoGs [Dalal &amp; Triggs, CVPR 2005]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/>
          <a:lstStyle/>
          <a:p>
            <a:r>
              <a:rPr lang="en-US" dirty="0" smtClean="0"/>
              <a:t>Window-based detection: strengths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Sliding window detection and global appearance descriptors:</a:t>
            </a:r>
          </a:p>
          <a:p>
            <a:pPr lvl="1"/>
            <a:r>
              <a:rPr lang="en-US" dirty="0" smtClean="0"/>
              <a:t>Simple detection protocol to implement</a:t>
            </a:r>
          </a:p>
          <a:p>
            <a:pPr lvl="1"/>
            <a:r>
              <a:rPr lang="en-US" dirty="0" smtClean="0"/>
              <a:t>Good feature choices critical</a:t>
            </a:r>
          </a:p>
          <a:p>
            <a:pPr lvl="1"/>
            <a:r>
              <a:rPr lang="en-US" dirty="0" smtClean="0"/>
              <a:t>Past successes for certain classes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Window-based detection: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686800" cy="4495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High computational complexity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For example: 250,000 locations x 30 orientations x 4 scales = 30,000,000 evaluations!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If training binary detectors independently, means cost increases linearly with number of classes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With so many windows, false positive rate better be low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Not all objects are “box” shaped</a:t>
            </a:r>
          </a:p>
          <a:p>
            <a:endParaRPr lang="en-US" smtClean="0"/>
          </a:p>
        </p:txBody>
      </p:sp>
      <p:pic>
        <p:nvPicPr>
          <p:cNvPr id="50182" name="Picture 5" descr="train_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005013"/>
            <a:ext cx="388302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bottle_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613" y="2005013"/>
            <a:ext cx="387032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smtClean="0"/>
              <a:t>Non-rigid, deformable objects not captured well with representations assuming a fixed 2d structure; or must assume fixed viewpoint</a:t>
            </a:r>
          </a:p>
          <a:p>
            <a:pPr>
              <a:spcBef>
                <a:spcPct val="40000"/>
              </a:spcBef>
            </a:pPr>
            <a:r>
              <a:rPr lang="en-US" smtClean="0"/>
              <a:t>Objects with less-regular textures not captured well with holistic appearance-based descriptions</a:t>
            </a:r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3" cstate="print"/>
          <a:srcRect l="2922" t="50047" r="18846" b="17548"/>
          <a:stretch>
            <a:fillRect/>
          </a:stretch>
        </p:blipFill>
        <p:spPr bwMode="auto">
          <a:xfrm>
            <a:off x="592138" y="3209925"/>
            <a:ext cx="8215312" cy="3286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Box 5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considering windows in isolation, context is lost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249363" y="1785938"/>
            <a:ext cx="3221037" cy="2416175"/>
            <a:chOff x="1219200" y="1524000"/>
            <a:chExt cx="6705600" cy="5029200"/>
          </a:xfrm>
        </p:grpSpPr>
        <p:pic>
          <p:nvPicPr>
            <p:cNvPr id="52235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6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7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8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9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  <p:pic>
        <p:nvPicPr>
          <p:cNvPr id="52231" name="Picture 4" descr="scramb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785938"/>
            <a:ext cx="357822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12"/>
          <p:cNvSpPr txBox="1">
            <a:spLocks noChangeArrowheads="1"/>
          </p:cNvSpPr>
          <p:nvPr/>
        </p:nvSpPr>
        <p:spPr bwMode="auto">
          <a:xfrm>
            <a:off x="431800" y="6553200"/>
            <a:ext cx="3541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credit: Derek Hoiem</a:t>
            </a:r>
          </a:p>
        </p:txBody>
      </p:sp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1797050" y="4195763"/>
            <a:ext cx="40528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Sliding window</a:t>
            </a:r>
          </a:p>
        </p:txBody>
      </p:sp>
      <p:sp>
        <p:nvSpPr>
          <p:cNvPr id="52234" name="TextBox 14"/>
          <p:cNvSpPr txBox="1">
            <a:spLocks noChangeArrowheads="1"/>
          </p:cNvSpPr>
          <p:nvPr/>
        </p:nvSpPr>
        <p:spPr bwMode="auto">
          <a:xfrm>
            <a:off x="5375275" y="4195763"/>
            <a:ext cx="48196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Detector’s view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practice, often entails large, cropped training set (expensive) </a:t>
            </a:r>
          </a:p>
          <a:p>
            <a:r>
              <a:rPr lang="en-US" smtClean="0"/>
              <a:t>Requiring good match to a global appearance description can lead to sensitivity to partial occlusions</a:t>
            </a:r>
          </a:p>
        </p:txBody>
      </p:sp>
      <p:pic>
        <p:nvPicPr>
          <p:cNvPr id="6" name="Picture 5" descr="fa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3189288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3189288"/>
            <a:ext cx="2774950" cy="2774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6581775"/>
            <a:ext cx="4491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Image credit: Adam, Rivlin, &amp; Shimshoni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Basic pipeline for window-based detection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Model/representation/classifier choice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Sliding window and classifier scoring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Boosting classifiers: general idea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Viola-Jones face detector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Exemplar of basic paradigm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Plus key ideas: rectangular features,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feature selection, cascade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Pros and cons of window-based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4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See you Thursday!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representation choice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7328" y="2541587"/>
            <a:ext cx="3816350" cy="2384425"/>
          </a:xfrm>
          <a:prstGeom prst="rect">
            <a:avLst/>
          </a:prstGeom>
          <a:noFill/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872653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361478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7920528" y="3989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6015528" y="26177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6701328" y="3608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625128" y="2693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5405928" y="25415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7699" y="2124867"/>
            <a:ext cx="1624313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2124867"/>
            <a:ext cx="1722756" cy="32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03007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Window-based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9061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Part-based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31540" y="1772816"/>
            <a:ext cx="4068452" cy="47525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6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Rectangle 3"/>
          <p:cNvSpPr>
            <a:spLocks noChangeArrowheads="1"/>
          </p:cNvSpPr>
          <p:nvPr/>
        </p:nvSpPr>
        <p:spPr bwMode="auto">
          <a:xfrm>
            <a:off x="838200" y="4125913"/>
            <a:ext cx="769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None/>
              <a:tabLst/>
              <a:defRPr/>
            </a:pPr>
            <a:r>
              <a:rPr kumimoji="1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Simple holistic descriptions of image content</a:t>
            </a: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grayscale / color histogram</a:t>
            </a: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vector of pixel intensities</a:t>
            </a:r>
          </a:p>
        </p:txBody>
      </p:sp>
      <p:grpSp>
        <p:nvGrpSpPr>
          <p:cNvPr id="1116" name="Group 4"/>
          <p:cNvGrpSpPr>
            <a:grpSpLocks noChangeAspect="1"/>
          </p:cNvGrpSpPr>
          <p:nvPr/>
        </p:nvGrpSpPr>
        <p:grpSpPr bwMode="auto">
          <a:xfrm>
            <a:off x="609600" y="3190875"/>
            <a:ext cx="8229600" cy="857250"/>
            <a:chOff x="384" y="3780"/>
            <a:chExt cx="5184" cy="540"/>
          </a:xfrm>
        </p:grpSpPr>
        <p:pic>
          <p:nvPicPr>
            <p:cNvPr id="1117" name="Picture 5" descr="koalahead_grayhi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3792"/>
              <a:ext cx="70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8" name="Picture 6" descr="koalahead2_grayh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9" name="Picture 7" descr="koalahead3_grayhi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3792"/>
              <a:ext cx="67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0" name="Picture 8" descr="pandahead1_grayhi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1" name="Picture 9" descr="pandahead2_grayhi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2" name="Picture 10" descr="pandahead3_grayhi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4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23" name="Group 11"/>
          <p:cNvGrpSpPr>
            <a:grpSpLocks/>
          </p:cNvGrpSpPr>
          <p:nvPr/>
        </p:nvGrpSpPr>
        <p:grpSpPr bwMode="auto">
          <a:xfrm>
            <a:off x="485775" y="1990725"/>
            <a:ext cx="8353425" cy="1169988"/>
            <a:chOff x="258" y="3024"/>
            <a:chExt cx="5262" cy="737"/>
          </a:xfrm>
        </p:grpSpPr>
        <p:pic>
          <p:nvPicPr>
            <p:cNvPr id="1124" name="Picture 12" descr="pandahead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5" name="Picture 13" descr="pandahead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" name="Picture 14" descr="pandahead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" name="Picture 15" descr="gray_koalahead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" name="Picture 16" descr="gray_koalahead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" name="Picture 17" descr="gray_koalahead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30" name="Group 18"/>
          <p:cNvGrpSpPr>
            <a:grpSpLocks/>
          </p:cNvGrpSpPr>
          <p:nvPr/>
        </p:nvGrpSpPr>
        <p:grpSpPr bwMode="auto">
          <a:xfrm>
            <a:off x="533400" y="1990725"/>
            <a:ext cx="1295400" cy="1114425"/>
            <a:chOff x="288" y="3042"/>
            <a:chExt cx="816" cy="702"/>
          </a:xfrm>
        </p:grpSpPr>
        <p:grpSp>
          <p:nvGrpSpPr>
            <p:cNvPr id="1131" name="Group 19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164" name="Group 20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389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90" name="Line 2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1" name="Line 2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2" name="Line 2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3" name="Line 2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4" name="Line 2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5" name="Line 2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6" name="Line 2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7" name="Line 2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8" name="Line 3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9" name="Line 3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0" name="Line 3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1" name="Line 3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2" name="Line 3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3" name="Line 3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5" name="Group 36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374" name="Rectangle 3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75" name="Line 3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6" name="Line 3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7" name="Line 4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8" name="Line 4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9" name="Line 4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0" name="Line 4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1" name="Line 4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2" name="Line 4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3" name="Line 4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4" name="Line 4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5" name="Line 4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6" name="Line 4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7" name="Line 5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8" name="Line 5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6" name="Group 52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359" name="Rectangle 5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60" name="Line 5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1" name="Line 5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2" name="Line 5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3" name="Line 5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4" name="Line 5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5" name="Line 5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6" name="Line 6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7" name="Line 6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8" name="Line 6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9" name="Line 6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0" name="Line 6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1" name="Line 6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2" name="Line 6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3" name="Line 6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7" name="Group 68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344" name="Rectangle 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45" name="Line 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6" name="Line 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7" name="Line 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8" name="Line 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9" name="Line 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0" name="Line 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1" name="Line 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2" name="Line 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3" name="Line 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4" name="Line 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5" name="Line 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6" name="Line 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7" name="Line 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8" name="Line 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8" name="Group 84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329" name="Rectangle 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30" name="Line 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1" name="Line 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2" name="Line 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3" name="Line 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4" name="Line 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5" name="Line 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6" name="Line 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7" name="Line 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8" name="Line 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9" name="Line 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0" name="Line 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1" name="Line 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2" name="Line 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3" name="Line 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9" name="Group 100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314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15" name="Line 1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6" name="Line 1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7" name="Line 1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8" name="Line 1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9" name="Line 1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0" name="Line 1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1" name="Line 1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2" name="Line 1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3" name="Line 1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4" name="Line 1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5" name="Line 1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6" name="Line 1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7" name="Line 1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8" name="Line 1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0" name="Group 116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299" name="Rectangle 1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00" name="Line 1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1" name="Line 1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2" name="Line 1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3" name="Line 1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4" name="Line 1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5" name="Line 1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6" name="Line 1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7" name="Line 1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8" name="Line 1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9" name="Line 1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0" name="Line 1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1" name="Line 1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2" name="Line 1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3" name="Line 1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1" name="Group 132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284" name="Rectangle 1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85" name="Line 1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6" name="Line 1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7" name="Line 1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8" name="Line 1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9" name="Line 1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0" name="Line 1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1" name="Line 1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2" name="Line 1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3" name="Line 1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4" name="Line 1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5" name="Line 1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6" name="Line 1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7" name="Line 1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8" name="Line 1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2" name="Group 148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269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70" name="Line 1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1" name="Line 1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2" name="Line 1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3" name="Line 1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4" name="Line 1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5" name="Line 1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6" name="Line 1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7" name="Line 1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8" name="Line 1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9" name="Line 1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0" name="Line 1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1" name="Line 1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2" name="Line 1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3" name="Line 1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3" name="Group 164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254" name="Rectangle 1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55" name="Line 1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6" name="Line 1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7" name="Line 1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8" name="Line 1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9" name="Line 1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0" name="Line 1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1" name="Line 1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2" name="Line 1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3" name="Line 1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4" name="Line 1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5" name="Line 1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6" name="Line 1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7" name="Line 1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8" name="Line 1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4" name="Group 180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239" name="Rectangle 1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40" name="Line 1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1" name="Line 1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2" name="Line 1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3" name="Line 1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4" name="Line 1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5" name="Line 1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6" name="Line 1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7" name="Line 1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8" name="Line 1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9" name="Line 1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0" name="Line 1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1" name="Line 1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2" name="Line 1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3" name="Line 1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5" name="Group 196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224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25" name="Line 1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6" name="Line 1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7" name="Line 2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8" name="Line 2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9" name="Line 2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0" name="Line 2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1" name="Line 2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2" name="Line 2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3" name="Line 2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4" name="Line 2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5" name="Line 2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6" name="Line 2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7" name="Line 2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8" name="Line 2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6" name="Group 212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209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10" name="Line 2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1" name="Line 2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2" name="Line 2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3" name="Line 2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4" name="Line 2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5" name="Line 2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6" name="Line 2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7" name="Line 2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8" name="Line 2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9" name="Line 2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0" name="Line 2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1" name="Line 2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2" name="Line 2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3" name="Line 2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7" name="Group 228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194" name="Rectangle 2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95" name="Line 2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6" name="Line 2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7" name="Line 2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8" name="Line 2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9" name="Line 2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0" name="Line 2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1" name="Line 2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2" name="Line 2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3" name="Line 2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4" name="Line 2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5" name="Line 2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6" name="Line 2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7" name="Line 2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8" name="Line 2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8" name="Group 244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179" name="Rectangle 2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80" name="Line 2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1" name="Line 2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2" name="Line 2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3" name="Line 2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4" name="Line 2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5" name="Line 2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6" name="Line 2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7" name="Line 2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8" name="Line 2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9" name="Line 2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0" name="Line 2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1" name="Line 2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2" name="Line 2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3" name="Line 2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132" name="Group 260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149" name="Rectangle 26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50" name="Line 26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Line 26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Line 26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Line 26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Line 26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Line 26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Line 26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Line 26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Line 27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Line 27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Line 27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Line 27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Line 27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Line 27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33" name="Group 276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134" name="Rectangle 277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35" name="Line 278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Line 279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Line 280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Line 281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Line 282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Line 283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Line 284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Line 285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Line 286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Line 287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Line 288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Line 289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Line 290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Line 291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04" name="Group 292"/>
          <p:cNvGrpSpPr>
            <a:grpSpLocks/>
          </p:cNvGrpSpPr>
          <p:nvPr/>
        </p:nvGrpSpPr>
        <p:grpSpPr bwMode="auto">
          <a:xfrm>
            <a:off x="533400" y="1990725"/>
            <a:ext cx="1295400" cy="1114425"/>
            <a:chOff x="288" y="3042"/>
            <a:chExt cx="816" cy="702"/>
          </a:xfrm>
        </p:grpSpPr>
        <p:grpSp>
          <p:nvGrpSpPr>
            <p:cNvPr id="1405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438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663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64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5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6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7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8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9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0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1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2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3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4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5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6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7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39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648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9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0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1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2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3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4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5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6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7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8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9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0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1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2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0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633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34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5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6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7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8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9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0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1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2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3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4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5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6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7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1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618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19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0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1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2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3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4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5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6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7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8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9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0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1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2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2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603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04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5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6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7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8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9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0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1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2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3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4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5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6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7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3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588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89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0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1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2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3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4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5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6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7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8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9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0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1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2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4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573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74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5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6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7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8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9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0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1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2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3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4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5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6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7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5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558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59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0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1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2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3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4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5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6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7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8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9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0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1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2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6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54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44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5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6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7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8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9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0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1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2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3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4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5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6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7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7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528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29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0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1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2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3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4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5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6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7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8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9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0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1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2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8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513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14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5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6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7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8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9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0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1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2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3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4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5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6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7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9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498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99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0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1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2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3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4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5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6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7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8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9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0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1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2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0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483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84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5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6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7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8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9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0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1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2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3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4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5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6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7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1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468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69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0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1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2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3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4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5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6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7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8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9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0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1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2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2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453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54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5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6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7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8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9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0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1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2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3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4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5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6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7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406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423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24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5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6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7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8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9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0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1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2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3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4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5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6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7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7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408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09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0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1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2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3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4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5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6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7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8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9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0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1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2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678" name="Group 566"/>
          <p:cNvGrpSpPr>
            <a:grpSpLocks/>
          </p:cNvGrpSpPr>
          <p:nvPr/>
        </p:nvGrpSpPr>
        <p:grpSpPr bwMode="auto">
          <a:xfrm>
            <a:off x="4953000" y="1990725"/>
            <a:ext cx="1295400" cy="1114425"/>
            <a:chOff x="288" y="3042"/>
            <a:chExt cx="816" cy="702"/>
          </a:xfrm>
        </p:grpSpPr>
        <p:grpSp>
          <p:nvGrpSpPr>
            <p:cNvPr id="1679" name="Group 567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712" name="Group 568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937" name="Rectangle 5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38" name="Line 5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9" name="Line 5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0" name="Line 5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1" name="Line 5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2" name="Line 5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3" name="Line 5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4" name="Line 5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5" name="Line 5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6" name="Line 5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7" name="Line 5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8" name="Line 5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9" name="Line 5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0" name="Line 5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1" name="Line 5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3" name="Group 584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922" name="Rectangle 5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23" name="Line 5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4" name="Line 5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5" name="Line 5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6" name="Line 5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7" name="Line 5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8" name="Line 5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9" name="Line 5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0" name="Line 5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1" name="Line 5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2" name="Line 5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3" name="Line 5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4" name="Line 5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5" name="Line 5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6" name="Line 5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4" name="Group 600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907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08" name="Line 6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9" name="Line 6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0" name="Line 6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1" name="Line 6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2" name="Line 6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3" name="Line 6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4" name="Line 6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5" name="Line 6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6" name="Line 6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7" name="Line 6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8" name="Line 6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9" name="Line 6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0" name="Line 6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1" name="Line 6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5" name="Group 616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892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93" name="Line 6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4" name="Line 6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5" name="Line 6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6" name="Line 6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7" name="Line 6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8" name="Line 6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9" name="Line 6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0" name="Line 6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1" name="Line 6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2" name="Line 6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3" name="Line 6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4" name="Line 6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5" name="Line 6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6" name="Line 6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6" name="Group 632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877" name="Rectangle 6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78" name="Line 6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9" name="Line 6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0" name="Line 6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1" name="Line 6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2" name="Line 6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3" name="Line 6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4" name="Line 6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5" name="Line 6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6" name="Line 6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7" name="Line 6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8" name="Line 6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9" name="Line 6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0" name="Line 6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1" name="Line 6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7" name="Group 648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862" name="Rectangle 6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63" name="Line 6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4" name="Line 6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5" name="Line 6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6" name="Line 6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7" name="Line 6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8" name="Line 6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9" name="Line 6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0" name="Line 6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1" name="Line 6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2" name="Line 6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3" name="Line 6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4" name="Line 6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5" name="Line 6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6" name="Line 6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8" name="Group 664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847" name="Rectangle 6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48" name="Line 6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9" name="Line 6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0" name="Line 6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1" name="Line 6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2" name="Line 6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3" name="Line 6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4" name="Line 6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5" name="Line 6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6" name="Line 6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7" name="Line 6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8" name="Line 6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9" name="Line 6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0" name="Line 6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1" name="Line 6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9" name="Group 680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832" name="Rectangle 6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33" name="Line 6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4" name="Line 6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5" name="Line 6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6" name="Line 6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7" name="Line 6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8" name="Line 6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9" name="Line 6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0" name="Line 6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1" name="Line 6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2" name="Line 6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3" name="Line 6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4" name="Line 6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5" name="Line 6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6" name="Line 6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0" name="Group 696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817" name="Rectangle 6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18" name="Line 6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9" name="Line 6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0" name="Line 7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1" name="Line 7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2" name="Line 7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3" name="Line 7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4" name="Line 7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5" name="Line 7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6" name="Line 7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7" name="Line 7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8" name="Line 7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9" name="Line 7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0" name="Line 7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1" name="Line 7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1" name="Group 712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802" name="Rectangle 7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03" name="Line 7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4" name="Line 7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5" name="Line 7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6" name="Line 7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7" name="Line 7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8" name="Line 7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9" name="Line 7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0" name="Line 7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1" name="Line 7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2" name="Line 7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3" name="Line 7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4" name="Line 7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5" name="Line 7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6" name="Line 7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2" name="Group 728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787" name="Rectangle 7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88" name="Line 7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9" name="Line 7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0" name="Line 7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1" name="Line 7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2" name="Line 7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3" name="Line 7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4" name="Line 7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5" name="Line 7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6" name="Line 7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7" name="Line 7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8" name="Line 7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9" name="Line 7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0" name="Line 7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1" name="Line 7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3" name="Group 744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772" name="Rectangle 7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73" name="Line 7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4" name="Line 7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5" name="Line 7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6" name="Line 7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7" name="Line 7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8" name="Line 7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9" name="Line 7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0" name="Line 7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1" name="Line 7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2" name="Line 7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3" name="Line 7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4" name="Line 7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5" name="Line 7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6" name="Line 7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4" name="Group 760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757" name="Rectangle 76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58" name="Line 76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9" name="Line 76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0" name="Line 76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1" name="Line 76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2" name="Line 76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3" name="Line 76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4" name="Line 76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5" name="Line 76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6" name="Line 77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7" name="Line 77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8" name="Line 77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9" name="Line 77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0" name="Line 77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1" name="Line 77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5" name="Group 776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742" name="Rectangle 77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43" name="Line 77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4" name="Line 77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5" name="Line 78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6" name="Line 78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7" name="Line 78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8" name="Line 78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9" name="Line 78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0" name="Line 78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1" name="Line 78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2" name="Line 78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3" name="Line 78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4" name="Line 78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5" name="Line 79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6" name="Line 79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6" name="Group 792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727" name="Rectangle 79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28" name="Line 79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9" name="Line 79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0" name="Line 79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1" name="Line 79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2" name="Line 79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3" name="Line 79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4" name="Line 80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5" name="Line 80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6" name="Line 80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7" name="Line 80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8" name="Line 80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9" name="Line 80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0" name="Line 80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1" name="Line 80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680" name="Group 808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697" name="Rectangle 80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98" name="Line 81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9" name="Line 81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0" name="Line 81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1" name="Line 81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2" name="Line 81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3" name="Line 81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4" name="Line 81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5" name="Line 81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6" name="Line 81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7" name="Line 81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8" name="Line 82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9" name="Line 82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0" name="Line 82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1" name="Line 82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681" name="Group 824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682" name="Rectangle 82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83" name="Line 82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4" name="Line 82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5" name="Line 82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6" name="Line 82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7" name="Line 83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8" name="Line 83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9" name="Line 83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0" name="Line 83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1" name="Line 83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2" name="Line 83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3" name="Line 83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4" name="Line 83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5" name="Line 83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6" name="Line 83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952" name="Group 840"/>
          <p:cNvGrpSpPr>
            <a:grpSpLocks/>
          </p:cNvGrpSpPr>
          <p:nvPr/>
        </p:nvGrpSpPr>
        <p:grpSpPr bwMode="auto">
          <a:xfrm>
            <a:off x="4953000" y="1990725"/>
            <a:ext cx="1295400" cy="1114425"/>
            <a:chOff x="288" y="3042"/>
            <a:chExt cx="816" cy="702"/>
          </a:xfrm>
        </p:grpSpPr>
        <p:grpSp>
          <p:nvGrpSpPr>
            <p:cNvPr id="1953" name="Group 841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986" name="Group 842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2211" name="Rectangle 8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212" name="Line 8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3" name="Line 8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4" name="Line 8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5" name="Line 8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6" name="Line 8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7" name="Line 8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8" name="Line 8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9" name="Line 8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0" name="Line 8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1" name="Line 8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2" name="Line 8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3" name="Line 8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4" name="Line 8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5" name="Line 8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7" name="Group 858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2196" name="Rectangle 8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97" name="Line 8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8" name="Line 8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9" name="Line 8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0" name="Line 8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1" name="Line 8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2" name="Line 8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3" name="Line 8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4" name="Line 8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5" name="Line 8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6" name="Line 8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7" name="Line 8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8" name="Line 8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9" name="Line 8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0" name="Line 8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8" name="Group 874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2181" name="Rectangle 8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82" name="Line 8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3" name="Line 8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4" name="Line 8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5" name="Line 8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6" name="Line 8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7" name="Line 8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8" name="Line 8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9" name="Line 8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0" name="Line 8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1" name="Line 8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2" name="Line 8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3" name="Line 8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4" name="Line 8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5" name="Line 8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9" name="Group 890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2166" name="Rectangle 8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67" name="Line 8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8" name="Line 8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9" name="Line 8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0" name="Line 8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1" name="Line 8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2" name="Line 8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3" name="Line 8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4" name="Line 8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5" name="Line 9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6" name="Line 9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7" name="Line 9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8" name="Line 9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9" name="Line 9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0" name="Line 9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0" name="Group 906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2151" name="Rectangle 9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52" name="Line 9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3" name="Line 9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4" name="Line 9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5" name="Line 9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6" name="Line 9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7" name="Line 9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8" name="Line 9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9" name="Line 9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0" name="Line 9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1" name="Line 9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2" name="Line 9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3" name="Line 9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4" name="Line 9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5" name="Line 9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1" name="Group 922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2136" name="Rectangle 9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37" name="Line 9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8" name="Line 9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9" name="Line 9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0" name="Line 9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1" name="Line 9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2" name="Line 9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3" name="Line 9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4" name="Line 9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5" name="Line 9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6" name="Line 9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7" name="Line 9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8" name="Line 9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9" name="Line 9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0" name="Line 9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2" name="Group 938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2121" name="Rectangle 9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22" name="Line 9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3" name="Line 9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4" name="Line 9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5" name="Line 9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6" name="Line 9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7" name="Line 9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8" name="Line 9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9" name="Line 9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0" name="Line 9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1" name="Line 9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2" name="Line 9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3" name="Line 9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4" name="Line 9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5" name="Line 9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3" name="Group 954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2106" name="Rectangle 9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07" name="Line 9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8" name="Line 9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9" name="Line 9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0" name="Line 9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1" name="Line 9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2" name="Line 9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3" name="Line 9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4" name="Line 9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5" name="Line 9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6" name="Line 9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7" name="Line 9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8" name="Line 9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9" name="Line 9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0" name="Line 9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4" name="Group 970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2091" name="Rectangle 9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92" name="Line 9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3" name="Line 9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4" name="Line 9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5" name="Line 9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6" name="Line 9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7" name="Line 9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8" name="Line 9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9" name="Line 9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0" name="Line 9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1" name="Line 9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2" name="Line 9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3" name="Line 9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4" name="Line 9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5" name="Line 9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5" name="Group 986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2076" name="Rectangle 9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77" name="Line 9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8" name="Line 9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9" name="Line 9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0" name="Line 9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1" name="Line 9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2" name="Line 9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3" name="Line 9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4" name="Line 9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5" name="Line 9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6" name="Line 9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7" name="Line 9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8" name="Line 9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9" name="Line 10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0" name="Line 10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6" name="Group 1002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2061" name="Rectangle 10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62" name="Line 10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3" name="Line 10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4" name="Line 10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5" name="Line 10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6" name="Line 10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7" name="Line 10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8" name="Line 10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9" name="Line 10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0" name="Line 10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1" name="Line 10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2" name="Line 10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3" name="Line 10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4" name="Line 10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5" name="Line 10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7" name="Group 1018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2046" name="Rectangle 10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47" name="Line 10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8" name="Line 10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9" name="Line 10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0" name="Line 10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1" name="Line 10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2" name="Line 10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3" name="Line 10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4" name="Line 10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5" name="Line 10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6" name="Line 10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7" name="Line 10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8" name="Line 10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9" name="Line 10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0" name="Line 10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8" name="Group 1034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2031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32" name="Line 103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3" name="Line 103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4" name="Line 103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5" name="Line 103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6" name="Line 104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7" name="Line 104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8" name="Line 104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9" name="Line 104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0" name="Line 104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1" name="Line 104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2" name="Line 104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3" name="Line 104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4" name="Line 104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5" name="Line 104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9" name="Group 1050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2016" name="Rectangle 105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17" name="Line 105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8" name="Line 105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9" name="Line 105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0" name="Line 105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1" name="Line 105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2" name="Line 105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3" name="Line 105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4" name="Line 105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5" name="Line 106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6" name="Line 106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7" name="Line 106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8" name="Line 106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9" name="Line 106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0" name="Line 106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000" name="Group 1066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2001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02" name="Line 106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3" name="Line 106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4" name="Line 107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5" name="Line 107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6" name="Line 107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7" name="Line 107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8" name="Line 107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9" name="Line 107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0" name="Line 107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1" name="Line 107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2" name="Line 107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3" name="Line 107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4" name="Line 108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5" name="Line 108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954" name="Group 1082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971" name="Rectangle 1083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72" name="Line 1084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3" name="Line 1085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4" name="Line 1086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5" name="Line 1087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6" name="Line 1088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7" name="Line 1089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8" name="Line 1090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9" name="Line 1091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0" name="Line 1092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1" name="Line 1093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2" name="Line 1094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3" name="Line 1095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4" name="Line 1096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5" name="Line 1097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955" name="Group 1098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956" name="Rectangle 109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57" name="Line 110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8" name="Line 110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9" name="Line 110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0" name="Line 110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1" name="Line 110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2" name="Line 110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3" name="Line 110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4" name="Line 110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5" name="Line 110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6" name="Line 110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7" name="Line 111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8" name="Line 111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9" name="Line 111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0" name="Line 111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1114" name="TextBox 11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226" name="Slide Number Placeholder 22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7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3877" name="Rectangle 3"/>
          <p:cNvSpPr txBox="1">
            <a:spLocks noChangeArrowheads="1"/>
          </p:cNvSpPr>
          <p:nvPr/>
        </p:nvSpPr>
        <p:spPr bwMode="auto">
          <a:xfrm>
            <a:off x="457200" y="1597496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Pixel-based representations sensitive to small shifts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Color or grayscale-based appearance description can be sensitive to illumination and intra-class appearance variation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878" name="Picture 12" descr="pandahead1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79" name="Picture 13" descr="pandahead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365846"/>
            <a:ext cx="1189037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0" name="Picture 14" descr="pandahead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2369021"/>
            <a:ext cx="1189037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1" name="Picture 15" descr="gray_koalahead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2" name="Picture 17" descr="gray_koalahead3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645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grpSp>
        <p:nvGrpSpPr>
          <p:cNvPr id="3883" name="Group 292"/>
          <p:cNvGrpSpPr>
            <a:grpSpLocks/>
          </p:cNvGrpSpPr>
          <p:nvPr/>
        </p:nvGrpSpPr>
        <p:grpSpPr bwMode="auto">
          <a:xfrm>
            <a:off x="755650" y="2367434"/>
            <a:ext cx="1189038" cy="1189037"/>
            <a:chOff x="288" y="3042"/>
            <a:chExt cx="816" cy="702"/>
          </a:xfrm>
        </p:grpSpPr>
        <p:grpSp>
          <p:nvGrpSpPr>
            <p:cNvPr id="3884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917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142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43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4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5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6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7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8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9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0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1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2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3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4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5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6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18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127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28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9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0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1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2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3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4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5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6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7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8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9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0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1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19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112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13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4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5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6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7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8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9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0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1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2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3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4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5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6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0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097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98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9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0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1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2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3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4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5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6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7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8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9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0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1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1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082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83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4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5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6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7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8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9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0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1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2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3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4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5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6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2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067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68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9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0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1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2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3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4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5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6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7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8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9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0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1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3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052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53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4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5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6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7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8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9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0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1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2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3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4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5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6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4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037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38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9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0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1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2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3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4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5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6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7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8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9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0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1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5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022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23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4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5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6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7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8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9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0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1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2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3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4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5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6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6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007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08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9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0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1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2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3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4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5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6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7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8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9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0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1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7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992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93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4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5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6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7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8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9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0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1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2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3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4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5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6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8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977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78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9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0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1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2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3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4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5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6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7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8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9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0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1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9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962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63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4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5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6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7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8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9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0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1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2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3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4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5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6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30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947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48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9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0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1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2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3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4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5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6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7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8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9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0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1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31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932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33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4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5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6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7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8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9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0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1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2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3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4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5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6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885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902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903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4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5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6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7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8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9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0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1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2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3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4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5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6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86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887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88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9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0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1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2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3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4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5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6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7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8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9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0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1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157" name="Picture 16" descr="gray_koalahead2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2369021"/>
            <a:ext cx="1189038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grpSp>
        <p:nvGrpSpPr>
          <p:cNvPr id="4158" name="Group 292"/>
          <p:cNvGrpSpPr>
            <a:grpSpLocks/>
          </p:cNvGrpSpPr>
          <p:nvPr/>
        </p:nvGrpSpPr>
        <p:grpSpPr bwMode="auto">
          <a:xfrm>
            <a:off x="2051050" y="2365846"/>
            <a:ext cx="1189038" cy="1189038"/>
            <a:chOff x="288" y="3042"/>
            <a:chExt cx="816" cy="702"/>
          </a:xfrm>
        </p:grpSpPr>
        <p:grpSp>
          <p:nvGrpSpPr>
            <p:cNvPr id="4159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192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417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18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9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0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1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2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3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4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5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6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7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8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9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0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1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3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402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03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4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5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6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7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8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9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0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1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2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3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4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5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6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4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387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88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9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0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1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2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3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4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5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6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7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8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9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0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1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5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372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73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4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5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6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7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8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9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0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1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2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3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4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5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6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6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357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58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9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0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1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2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3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4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5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6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7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8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9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0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1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7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342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43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4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5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6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7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8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9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0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1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2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3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4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5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6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8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327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28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9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0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1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2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3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4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5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6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7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8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9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0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1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9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312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13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4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5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6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7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8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9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0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1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2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3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4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5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6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0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297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98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9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0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1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2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3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4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5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6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7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8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9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0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1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1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282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83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4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5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6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7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8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9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0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1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2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3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4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5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6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2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267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68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9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0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1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2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3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4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5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6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7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8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9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0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1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3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252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53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4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5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6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7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8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9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0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1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2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3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4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5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6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4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237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38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9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0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1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2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3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4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5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6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7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8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9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0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1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5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222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23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4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5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6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7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8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9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0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1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2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3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4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5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6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6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207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08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9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0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1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2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3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4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5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6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7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8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9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0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1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160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177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78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9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0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1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2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3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4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5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6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7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8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9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90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91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61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162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63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4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5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6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7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8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9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0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1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2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3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4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5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6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432" name="Group 292"/>
          <p:cNvGrpSpPr>
            <a:grpSpLocks/>
          </p:cNvGrpSpPr>
          <p:nvPr/>
        </p:nvGrpSpPr>
        <p:grpSpPr bwMode="auto">
          <a:xfrm>
            <a:off x="3348038" y="2367434"/>
            <a:ext cx="1189037" cy="1189037"/>
            <a:chOff x="288" y="3042"/>
            <a:chExt cx="816" cy="702"/>
          </a:xfrm>
        </p:grpSpPr>
        <p:grpSp>
          <p:nvGrpSpPr>
            <p:cNvPr id="4433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466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691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92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3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4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5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6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7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8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9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0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1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2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3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4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5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7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676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77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8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9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0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1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2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3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4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5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6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7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8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9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0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8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661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62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3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4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5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6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7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8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9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0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1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2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3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4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5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9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646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47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8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9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0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1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2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3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4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5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6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7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8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9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0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0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631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32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3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4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5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6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7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8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9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0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1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2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3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4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5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1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616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17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8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9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0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1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2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3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4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5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6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7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8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9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0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2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601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02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3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4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5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6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7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8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9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0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1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2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3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4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5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3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586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87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8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9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0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1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2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3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4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5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6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7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8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9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0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4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571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72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3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4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5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6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7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8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9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0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1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2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3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4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5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5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556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57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8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9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0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1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2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3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4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5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6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7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8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9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0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6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541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42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3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4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5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6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7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8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9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0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1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2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3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4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5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7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526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27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8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9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0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1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2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3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4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5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6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7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8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9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0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8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511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12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3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4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5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6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7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8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9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0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1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2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3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4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5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9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496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97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8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9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0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1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2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3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4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5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6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7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8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9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0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80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481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82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3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4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5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6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7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8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9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0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1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2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3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4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5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434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451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52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3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4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5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6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7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8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9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0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1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2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3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4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5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435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436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37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38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39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0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1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2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3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4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5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6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7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8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9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0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706" name="Group 292"/>
          <p:cNvGrpSpPr>
            <a:grpSpLocks/>
          </p:cNvGrpSpPr>
          <p:nvPr/>
        </p:nvGrpSpPr>
        <p:grpSpPr bwMode="auto">
          <a:xfrm>
            <a:off x="5003800" y="2365846"/>
            <a:ext cx="1189038" cy="1189038"/>
            <a:chOff x="288" y="3042"/>
            <a:chExt cx="816" cy="702"/>
          </a:xfrm>
        </p:grpSpPr>
        <p:grpSp>
          <p:nvGrpSpPr>
            <p:cNvPr id="4707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740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965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66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7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8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9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0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1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2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3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4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5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6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7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8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9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1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950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51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2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3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4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5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6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7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8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9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0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1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2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3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4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2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935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36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7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8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9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0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1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2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3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4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5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6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7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8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9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3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920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21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2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3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4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5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6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7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8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9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0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1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2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3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4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4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905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06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7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8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9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0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1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2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3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4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5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6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7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8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9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5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890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91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2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3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4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5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6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7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8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9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0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1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2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3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4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6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875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76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7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8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9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0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1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2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3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4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5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6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7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8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9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7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860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61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2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3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4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5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6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7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8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9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0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1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2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3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4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8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845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46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7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8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9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0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1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2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3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4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5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6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7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8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9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9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830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31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2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3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4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5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6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7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8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9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0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1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2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3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4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0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815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16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7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8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9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0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1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2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3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4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5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6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7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8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9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1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800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01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2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3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4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5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6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7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8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9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0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1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2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3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4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2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785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86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7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8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9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0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1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2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3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4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5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6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7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8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9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3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770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71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2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3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4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5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6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7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8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9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0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1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2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3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4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4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755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56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7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8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9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0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1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2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3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4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5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6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7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8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9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708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725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726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7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8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9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0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1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2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3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4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5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6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7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8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9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709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710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711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2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3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4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5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6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7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8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9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0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1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2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3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4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980" name="Group 292"/>
          <p:cNvGrpSpPr>
            <a:grpSpLocks/>
          </p:cNvGrpSpPr>
          <p:nvPr/>
        </p:nvGrpSpPr>
        <p:grpSpPr bwMode="auto">
          <a:xfrm>
            <a:off x="6300788" y="2367434"/>
            <a:ext cx="1189037" cy="1189037"/>
            <a:chOff x="288" y="3042"/>
            <a:chExt cx="816" cy="702"/>
          </a:xfrm>
        </p:grpSpPr>
        <p:grpSp>
          <p:nvGrpSpPr>
            <p:cNvPr id="4981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5014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239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40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1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2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3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4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5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6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7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8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9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0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1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2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3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5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5224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25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6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7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8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9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0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1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2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3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4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5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6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7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8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6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5209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10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1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2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3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4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5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6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7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8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9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0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1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2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3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7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5194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95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6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7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8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9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0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1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2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3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4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5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6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7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8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8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5179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80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1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2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3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4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5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6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7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8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9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0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1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2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3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9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5164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65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6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7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8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9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0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1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2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3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4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5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6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7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8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0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5149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50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1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2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3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4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5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6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7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8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9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0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1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2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3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1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5134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35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6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7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8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9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0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1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2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3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4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5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6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7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8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2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5119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20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1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2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3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4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5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6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7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8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9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0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1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2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3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3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5104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05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6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7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8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9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0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1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2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3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4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5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6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7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8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4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5089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90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1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2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3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4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5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6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7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8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9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0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1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2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3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5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5074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75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6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7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8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9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0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1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2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3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4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5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6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7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8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6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5059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60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1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2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3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4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5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6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7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8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9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0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1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2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3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7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5044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45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6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7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8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9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0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1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2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3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4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5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6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7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8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8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5029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30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1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2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3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4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5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6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7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8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9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0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1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2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3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982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999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00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1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2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3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4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5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6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7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8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9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0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1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2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3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83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984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985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6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7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8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9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0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1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2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3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4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5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6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7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8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254" name="Group 292"/>
          <p:cNvGrpSpPr>
            <a:grpSpLocks/>
          </p:cNvGrpSpPr>
          <p:nvPr/>
        </p:nvGrpSpPr>
        <p:grpSpPr bwMode="auto">
          <a:xfrm>
            <a:off x="7596188" y="2367434"/>
            <a:ext cx="1189037" cy="1189037"/>
            <a:chOff x="288" y="3042"/>
            <a:chExt cx="816" cy="702"/>
          </a:xfrm>
        </p:grpSpPr>
        <p:grpSp>
          <p:nvGrpSpPr>
            <p:cNvPr id="5255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5288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513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514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5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6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7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8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9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0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1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2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3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4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5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6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7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89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5498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99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0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1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2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3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4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5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6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7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8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9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0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1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2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0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5483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84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5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6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7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8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9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0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1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2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3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4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5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6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7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1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5468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69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0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1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2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3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4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5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6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7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8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9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0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1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2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2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5453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54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5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6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7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8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9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0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1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2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3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4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5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6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7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3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5438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39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0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1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2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3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4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5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6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7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8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9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0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1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2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4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5423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24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5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6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7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8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9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0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1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2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3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4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5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6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7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5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5408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09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0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1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2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3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4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5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6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7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8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9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0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1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2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6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539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94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5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6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7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8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9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0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1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2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3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4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5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6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7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7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5378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79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0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1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2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3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4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5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6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7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8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9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0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1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2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8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5363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64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5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6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7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8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9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0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1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2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3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4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5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6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7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9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5348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49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0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1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2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3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4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5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6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7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8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9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0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1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2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0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5333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34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5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6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7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8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9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0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1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2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3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4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5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6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7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1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5318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19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0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1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2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3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4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5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6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7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8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9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0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1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2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2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5303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04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5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6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7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8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9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0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1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2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3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4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5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6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7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256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5273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74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5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6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7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8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9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0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1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2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3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4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5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6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7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257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5258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59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0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1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2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3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4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5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6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7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8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9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0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1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2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654" name="TextBox 165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55" name="Slide Number Placeholder 16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7037E-6 L 0.0158 -3.7037E-6 " pathEditMode="relative" ptsTypes="AA">
                                      <p:cBhvr>
                                        <p:cTn id="6" dur="1000" fill="hold"/>
                                        <p:tgtEl>
                                          <p:spTgt spid="3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6267</TotalTime>
  <Words>2081</Words>
  <Application>Microsoft Macintosh PowerPoint</Application>
  <PresentationFormat>On-screen Show (4:3)</PresentationFormat>
  <Paragraphs>446</Paragraphs>
  <Slides>59</Slides>
  <Notes>40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Office Theme</vt:lpstr>
      <vt:lpstr>1_bernt</vt:lpstr>
      <vt:lpstr>1_Blank Presentation</vt:lpstr>
      <vt:lpstr>Blank Presentation</vt:lpstr>
      <vt:lpstr>5_Blank Presentation</vt:lpstr>
      <vt:lpstr>4_bernt</vt:lpstr>
      <vt:lpstr>5_bernt</vt:lpstr>
      <vt:lpstr>6_bernt</vt:lpstr>
      <vt:lpstr>2_Office Theme</vt:lpstr>
      <vt:lpstr>6_Office Theme</vt:lpstr>
      <vt:lpstr>Window-based models for generic object detection</vt:lpstr>
      <vt:lpstr>Announcements</vt:lpstr>
      <vt:lpstr>Previously</vt:lpstr>
      <vt:lpstr>Topics overview</vt:lpstr>
      <vt:lpstr>Today</vt:lpstr>
      <vt:lpstr>Generic category recognition: basic framework</vt:lpstr>
      <vt:lpstr>Generic category recognition: representation choice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Generic category recognition: basic framework</vt:lpstr>
      <vt:lpstr>PowerPoint Presentation</vt:lpstr>
      <vt:lpstr>PowerPoint Presentation</vt:lpstr>
      <vt:lpstr>PowerPoint Presentation</vt:lpstr>
      <vt:lpstr>Boosting  intuition</vt:lpstr>
      <vt:lpstr>Boosting  illustration</vt:lpstr>
      <vt:lpstr>Boosting  illustration</vt:lpstr>
      <vt:lpstr>Boosting  illustration</vt:lpstr>
      <vt:lpstr>Boosting  illustration</vt:lpstr>
      <vt:lpstr>Boosting  illustration</vt:lpstr>
      <vt:lpstr>Boosting: training</vt:lpstr>
      <vt:lpstr>Boosting: pros and cons</vt:lpstr>
      <vt:lpstr>Viola-Jones face detector</vt:lpstr>
      <vt:lpstr>Viola-Jones face detector</vt:lpstr>
      <vt:lpstr>Viola-Jones detector: features</vt:lpstr>
      <vt:lpstr>Computing sum within a rectangle</vt:lpstr>
      <vt:lpstr>Viola-Jones detector: features</vt:lpstr>
      <vt:lpstr>Viola-Jones detector: features</vt:lpstr>
      <vt:lpstr>Viola-Jones detector: AdaBoost</vt:lpstr>
      <vt:lpstr>AdaBoost Algorithm</vt:lpstr>
      <vt:lpstr>PowerPoint Presentation</vt:lpstr>
      <vt:lpstr>PowerPoint Presentation</vt:lpstr>
      <vt:lpstr>Cascading classifiers for detection</vt:lpstr>
      <vt:lpstr>Viola-Jones detector: summary</vt:lpstr>
      <vt:lpstr>Viola-Jones detector: summary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Example using Viola-Jones detector</vt:lpstr>
      <vt:lpstr>Example using Viola-Jones detector</vt:lpstr>
      <vt:lpstr>PowerPoint Presentation</vt:lpstr>
      <vt:lpstr>Consumer application: iPhoto 2009</vt:lpstr>
      <vt:lpstr>Consumer application: iPhoto 2009</vt:lpstr>
      <vt:lpstr>Consumer application: iPhoto 2009</vt:lpstr>
      <vt:lpstr>PowerPoint Presentation</vt:lpstr>
      <vt:lpstr>Pedestrian detection</vt:lpstr>
      <vt:lpstr>Window-based detection: strengths</vt:lpstr>
      <vt:lpstr>Window-based detection: Limitations</vt:lpstr>
      <vt:lpstr>Limitations (continued)</vt:lpstr>
      <vt:lpstr>Limitations (continued)</vt:lpstr>
      <vt:lpstr>Limitations (continued)</vt:lpstr>
      <vt:lpstr>Limitations (continued)</vt:lpstr>
      <vt:lpstr>Summary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Devi Parikh</cp:lastModifiedBy>
  <cp:revision>169</cp:revision>
  <dcterms:created xsi:type="dcterms:W3CDTF">2013-10-29T17:36:49Z</dcterms:created>
  <dcterms:modified xsi:type="dcterms:W3CDTF">2015-10-27T21:05:07Z</dcterms:modified>
</cp:coreProperties>
</file>