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Default Extension="vml" ContentType="application/vnd.openxmlformats-officedocument.vmlDrawing"/>
  <Override PartName="/ppt/tags/tag12.xml" ContentType="application/vnd.openxmlformats-officedocument.presentationml.tags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embeddings/oleObject1.bin" ContentType="application/vnd.openxmlformats-officedocument.oleObject"/>
  <Override PartName="/ppt/tags/tag7.xml" ContentType="application/vnd.openxmlformats-officedocument.presentationml.tags+xml"/>
  <Override PartName="/ppt/tags/tag18.xml" ContentType="application/vnd.openxmlformats-officedocument.presentationml.tags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tags/tag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embeddings/Microsoft_Equation5.bin" ContentType="application/vnd.openxmlformats-officedocument.oleObject"/>
  <Override PartName="/ppt/slideLayouts/slideLayout11.xml" ContentType="application/vnd.openxmlformats-officedocument.presentationml.slideLayout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14.xml" ContentType="application/vnd.openxmlformats-officedocument.presentationml.tags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9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embeddings/Microsoft_Equation7.bin" ContentType="application/vnd.openxmlformats-officedocument.oleObject"/>
  <Override PartName="/ppt/tags/tag10.xml" ContentType="application/vnd.openxmlformats-officedocument.presentationml.tags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tags/tag20.xml" ContentType="application/vnd.openxmlformats-officedocument.presentationml.tags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embeddings/Microsoft_Equation8.bin" ContentType="application/vnd.openxmlformats-officedocument.oleObject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25" r:id="rId2"/>
    <p:sldId id="845" r:id="rId3"/>
    <p:sldId id="846" r:id="rId4"/>
    <p:sldId id="830" r:id="rId5"/>
    <p:sldId id="831" r:id="rId6"/>
    <p:sldId id="820" r:id="rId7"/>
    <p:sldId id="778" r:id="rId8"/>
    <p:sldId id="779" r:id="rId9"/>
    <p:sldId id="784" r:id="rId10"/>
    <p:sldId id="785" r:id="rId11"/>
    <p:sldId id="796" r:id="rId12"/>
    <p:sldId id="797" r:id="rId13"/>
    <p:sldId id="798" r:id="rId14"/>
    <p:sldId id="799" r:id="rId15"/>
    <p:sldId id="800" r:id="rId16"/>
    <p:sldId id="786" r:id="rId17"/>
    <p:sldId id="787" r:id="rId18"/>
    <p:sldId id="789" r:id="rId19"/>
    <p:sldId id="790" r:id="rId20"/>
    <p:sldId id="794" r:id="rId21"/>
    <p:sldId id="793" r:id="rId22"/>
    <p:sldId id="795" r:id="rId23"/>
    <p:sldId id="826" r:id="rId24"/>
    <p:sldId id="827" r:id="rId25"/>
    <p:sldId id="802" r:id="rId26"/>
    <p:sldId id="804" r:id="rId27"/>
    <p:sldId id="782" r:id="rId28"/>
    <p:sldId id="774" r:id="rId29"/>
    <p:sldId id="828" r:id="rId30"/>
    <p:sldId id="829" r:id="rId31"/>
    <p:sldId id="819" r:id="rId32"/>
    <p:sldId id="739" r:id="rId33"/>
    <p:sldId id="740" r:id="rId34"/>
    <p:sldId id="742" r:id="rId35"/>
    <p:sldId id="743" r:id="rId36"/>
    <p:sldId id="834" r:id="rId37"/>
    <p:sldId id="807" r:id="rId38"/>
    <p:sldId id="814" r:id="rId39"/>
    <p:sldId id="811" r:id="rId40"/>
    <p:sldId id="816" r:id="rId41"/>
    <p:sldId id="817" r:id="rId42"/>
    <p:sldId id="825" r:id="rId43"/>
    <p:sldId id="810" r:id="rId44"/>
    <p:sldId id="812" r:id="rId45"/>
    <p:sldId id="813" r:id="rId46"/>
    <p:sldId id="808" r:id="rId47"/>
    <p:sldId id="809" r:id="rId48"/>
    <p:sldId id="832" r:id="rId49"/>
    <p:sldId id="835" r:id="rId50"/>
    <p:sldId id="836" r:id="rId51"/>
    <p:sldId id="838" r:id="rId52"/>
    <p:sldId id="839" r:id="rId53"/>
    <p:sldId id="840" r:id="rId54"/>
    <p:sldId id="841" r:id="rId55"/>
    <p:sldId id="842" r:id="rId56"/>
    <p:sldId id="844" r:id="rId57"/>
    <p:sldId id="843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38" autoAdjust="0"/>
    <p:restoredTop sz="88980" autoAdjust="0"/>
  </p:normalViewPr>
  <p:slideViewPr>
    <p:cSldViewPr>
      <p:cViewPr varScale="1">
        <p:scale>
          <a:sx n="147" d="100"/>
          <a:sy n="147" d="100"/>
        </p:scale>
        <p:origin x="-11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89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4" Type="http://schemas.openxmlformats.org/officeDocument/2006/relationships/slide" Target="slides/slide18.xml"/><Relationship Id="rId5" Type="http://schemas.openxmlformats.org/officeDocument/2006/relationships/slide" Target="slides/slide19.xml"/><Relationship Id="rId6" Type="http://schemas.openxmlformats.org/officeDocument/2006/relationships/slide" Target="slides/slide22.xml"/><Relationship Id="rId7" Type="http://schemas.openxmlformats.org/officeDocument/2006/relationships/slide" Target="slides/slide40.xml"/><Relationship Id="rId8" Type="http://schemas.openxmlformats.org/officeDocument/2006/relationships/slide" Target="slides/slide46.xml"/><Relationship Id="rId1" Type="http://schemas.openxmlformats.org/officeDocument/2006/relationships/slide" Target="slides/slide9.xml"/><Relationship Id="rId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pict"/><Relationship Id="rId6" Type="http://schemas.openxmlformats.org/officeDocument/2006/relationships/image" Target="../media/image13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D7DC-E67F-B948-99E3-B024934BDD56}" type="datetimeFigureOut">
              <a:rPr lang="en-US" smtClean="0"/>
              <a:pPr/>
              <a:t>11/12/13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D281-9DF9-FE4D-85FA-1B16E6A59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866E5E9-8DE6-4E0D-A81A-D449DB5D1FB9}" type="datetimeFigureOut">
              <a:rPr lang="en-US"/>
              <a:pPr>
                <a:defRPr/>
              </a:pPr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699F9E-B930-4799-B5D8-890C3913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7214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B0613-3F11-4C34-969B-8E902D712F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44C53-E22F-45F6-BA35-BA53DFFC4509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CED6-076E-4388-BD0F-76E4B148C42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1FA1C-E1C0-4201-9E87-D6EA7F2718AA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8DD5-1779-406F-920F-02DD5E9ECB1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F2660-97C7-4F59-9AB9-BF63B006FD3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13AFB-4986-435B-8BB2-A26F58ACE416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3FAF-2EDA-4553-A59F-43A419D3CDF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D83DD-9EA6-4F4B-91FC-E7E954AFE42C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44EEA-4008-4AA3-B958-75220C69DA4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E4964-9B7B-49F6-94B7-7554EF8EAA2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1AAE5-3DB2-409E-97D0-84D26A1E818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0DD69-667A-492F-91D8-703619B157D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60646-4A8B-48B6-BFC3-5FB369DFB5E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8189C-7CCD-4A78-AD11-AD83AFE16341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D98F79-6BD5-4BE2-AC6D-C49A7A75058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F01115-1FE6-4D8C-819D-D2FD1A1C5E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6C095E-F8C3-4942-B2BE-AE734DA3BB1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7CB900-BD74-4294-AABB-C0FB35669E7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F4F344-A062-432F-A410-44F2DCAF86D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DA8F8C-6101-4B93-9F98-056819C143C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01592F3-C277-4236-A837-FEA5F918DDCD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42B79-70EE-49B5-9D8C-CE5EC8D3EA4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D665-2BAB-4E19-913C-2E138E59389D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795510-F373-4B3C-8D5A-77E875ABFF6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1197CA7-1B90-41FD-AD64-E91E1D0A318A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7" y="4560889"/>
            <a:ext cx="5365750" cy="43195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B314A-4759-4F32-BFA5-B65A246545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469E2-8A42-4E58-8F64-C06D70D8D4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3E927-CA64-4BC9-BE69-4BDF42029A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350C9-D28D-4D25-AB9A-35751E43857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CCF6F-D77F-45A4-A55F-DAD69F81FC8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Brightness constancy equation is equivalent to minimizing the squared error of I(t) and I(t+1)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B3983-C8A9-4302-80AE-228D8A1F377D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A:  u and v are unknown, 1 equation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B0D6-6210-E240-9361-699B2C8A9EE7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E2E8-E452-4248-9A3F-92F7EB17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530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5FF8-622A-9842-9FE2-5075C3A16C91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48FF-D307-4375-86F8-FF76FDAA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05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24E3-705D-AE45-BF65-1DEB0CEB8927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5F74-F68D-45AB-8B59-AB60EFAA8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784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99AF-CE60-8E41-972D-89BAF73D9D60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2559-03C7-4139-AF48-763962DC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743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D7C5-EF1E-3D4C-A040-F4B26E107B59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F83E-D14E-4694-943E-9A29E323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68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E38B-2263-7348-A238-49D582B921C8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A7F1-61F1-4576-BC52-B5ACABE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235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0439-4851-D94C-94F7-1E7A4B39C27B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8E95-D9F9-4816-8AF2-E59EA7B1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82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43E7-EE8B-BC46-B184-FC34A9FAF29D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FD9F-A1BD-4F06-BF37-E5F3DEA5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15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3663-91EF-704D-850D-FA920035A083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D3EC-2EE0-4D5B-B43D-EF246BF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802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C3BA-F6B3-E84E-B4AA-BCD704DC68A1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FB1E-B6AE-4EBD-BB1D-818D4A9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10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B33E-3649-C348-995C-B627CDB67683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3977-D676-4ED7-9933-9A5F5EB3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74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99623-0A23-FF42-8461-54602FCEE42D}" type="datetime1">
              <a:rPr lang="en-US" smtClean="0"/>
              <a:pPr>
                <a:defRPr/>
              </a:pPr>
              <a:t>11/12/13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91E06-FBE1-47C9-845B-68CBED1D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oleObject" Target="../embeddings/Microsoft_Equation4.bin"/><Relationship Id="rId14" Type="http://schemas.openxmlformats.org/officeDocument/2006/relationships/oleObject" Target="../embeddings/Microsoft_Equation5.bin"/><Relationship Id="rId15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7" Type="http://schemas.openxmlformats.org/officeDocument/2006/relationships/oleObject" Target="../embeddings/Microsoft_Equation1.bin"/><Relationship Id="rId8" Type="http://schemas.openxmlformats.org/officeDocument/2006/relationships/oleObject" Target="../embeddings/Microsoft_Equation2.bin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hyperlink" Target="http://en.wikipedia.org/wiki/Barberpole_illus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hyperlink" Target="http://en.wikipedia.org/wiki/Barberpole_illusion" TargetMode="External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3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5.xml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20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6.xml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3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tags" Target="../tags/tag17.xml"/><Relationship Id="rId8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28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ces.clemson.edu/~stb/klt/shi-tomasi-good-features-cvpr1994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www.ces.clemson.edu/~stb/klt/shi-tomasi-good-features-cvpr199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dparikh/Documents/work/non_research/Teaching/F13ECE5554/clint_output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4" Type="http://schemas.openxmlformats.org/officeDocument/2006/relationships/image" Target="../media/image47.gif"/><Relationship Id="rId5" Type="http://schemas.openxmlformats.org/officeDocument/2006/relationships/image" Target="../media/image4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erkeley.edu/~brox/pub/brox_cvpr09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KRANTZ/MotionParallax/MotionParallax.html" TargetMode="External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xguide.com/featured/art_of_optical_flow/" TargetMode="External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vincentwardfilms.com/concepts/motion-painting/optical-flow/" TargetMode="External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bJrc6QCeU0&amp;feature=related" TargetMode="External"/><Relationship Id="rId3" Type="http://schemas.openxmlformats.org/officeDocument/2006/relationships/hyperlink" Target="http://www.youtube.com/watch?v=pckFacsIWg4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video" Target="file:///C:\Documents%20and%20Settings\grauman\Desktop\fall09\lecture22_motion\class-football.avi" TargetMode="Externa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ri.cmu.edu/pub_files/pub3/lucas_bruce_d_1981_1/lucas_bruce_d_1981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Tracking and Optical Flow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ECE 5554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Virginia Tech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Devi Parikh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6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11/12/13</a:t>
            </a:r>
            <a:endParaRPr lang="en-US" dirty="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0" y="6324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Slides borrowed from Derek </a:t>
            </a:r>
            <a:r>
              <a:rPr lang="en-US" sz="1400" dirty="0" err="1" smtClean="0"/>
              <a:t>Hoiem</a:t>
            </a:r>
            <a:r>
              <a:rPr lang="en-US" sz="1400" dirty="0" smtClean="0"/>
              <a:t>, who adapted many from </a:t>
            </a:r>
            <a:r>
              <a:rPr lang="en-US" sz="1400" dirty="0"/>
              <a:t>Lana </a:t>
            </a:r>
            <a:r>
              <a:rPr lang="en-US" sz="1400" dirty="0" err="1"/>
              <a:t>Lazebnik</a:t>
            </a:r>
            <a:r>
              <a:rPr lang="en-US" sz="1400" dirty="0"/>
              <a:t>, </a:t>
            </a:r>
            <a:r>
              <a:rPr lang="en-US" sz="1400" dirty="0" err="1"/>
              <a:t>Silvio</a:t>
            </a:r>
            <a:r>
              <a:rPr lang="en-US" sz="1400" dirty="0"/>
              <a:t> </a:t>
            </a:r>
            <a:r>
              <a:rPr lang="en-US" sz="1400" dirty="0" err="1"/>
              <a:t>Saverse</a:t>
            </a:r>
            <a:r>
              <a:rPr lang="en-US" sz="1400" dirty="0"/>
              <a:t>, who in turn adapted slides from Steve Seitz, Rick </a:t>
            </a:r>
            <a:r>
              <a:rPr lang="en-US" sz="1400" dirty="0" err="1"/>
              <a:t>Szeliski</a:t>
            </a:r>
            <a:r>
              <a:rPr lang="en-US" sz="1400" dirty="0"/>
              <a:t>, Martial Hebert, Mark </a:t>
            </a:r>
            <a:r>
              <a:rPr lang="en-US" sz="1400" dirty="0" err="1"/>
              <a:t>Pollefeys</a:t>
            </a:r>
            <a:r>
              <a:rPr lang="en-US" sz="1400" dirty="0"/>
              <a:t>, and others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DE2E8-E452-4248-9A3F-92F7EB175C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98588" y="4981575"/>
          <a:ext cx="6143625" cy="504825"/>
        </p:xfrm>
        <a:graphic>
          <a:graphicData uri="http://schemas.openxmlformats.org/presentationml/2006/ole">
            <p:oleObj spid="_x0000_s1076" name="Equation" r:id="rId7" imgW="2908080" imgH="241200" progId="Equation.3">
              <p:embed/>
            </p:oleObj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</p:spPr>
        <p:txBody>
          <a:bodyPr/>
          <a:lstStyle/>
          <a:p>
            <a:pPr eaLnBrk="1" hangingPunct="1"/>
            <a:r>
              <a:rPr lang="en-US" dirty="0" smtClean="0"/>
              <a:t>Brightness Constancy Equation: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9950" y="3505200"/>
          <a:ext cx="4725988" cy="531813"/>
        </p:xfrm>
        <a:graphic>
          <a:graphicData uri="http://schemas.openxmlformats.org/presentationml/2006/ole">
            <p:oleObj spid="_x0000_s1077" name="Equation" r:id="rId8" imgW="1790640" imgH="203040" progId="Equation.3">
              <p:embed/>
            </p:oleObj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527050" y="4114800"/>
            <a:ext cx="86169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Take Taylor expansion of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I(x+u, y+v, t+1)</a:t>
            </a:r>
            <a:r>
              <a:rPr lang="en-US" sz="2000"/>
              <a:t> at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(x,y,t)</a:t>
            </a:r>
            <a:r>
              <a:rPr lang="en-US" sz="2000"/>
              <a:t> to linearize the right side: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p:oleObj spid="_x0000_s1078" name="Equation" r:id="rId9" imgW="114120" imgH="215640" progId="Equation.3">
              <p:embed/>
            </p:oleObj>
          </a:graphicData>
        </a:graphic>
      </p:graphicFrame>
      <p:sp>
        <p:nvSpPr>
          <p:cNvPr id="10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Text Box 16"/>
          <p:cNvSpPr txBox="1">
            <a:spLocks noChangeArrowheads="1"/>
          </p:cNvSpPr>
          <p:nvPr/>
        </p:nvSpPr>
        <p:spPr bwMode="auto">
          <a:xfrm>
            <a:off x="2667000" y="2211388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1045" name="Text Box 17"/>
          <p:cNvSpPr txBox="1">
            <a:spLocks noChangeArrowheads="1"/>
          </p:cNvSpPr>
          <p:nvPr/>
        </p:nvSpPr>
        <p:spPr bwMode="auto">
          <a:xfrm>
            <a:off x="6019800" y="22113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3725" y="6157913"/>
            <a:ext cx="3916363" cy="571500"/>
            <a:chOff x="1063" y="3460"/>
            <a:chExt cx="2901" cy="398"/>
          </a:xfrm>
        </p:grpSpPr>
        <p:graphicFrame>
          <p:nvGraphicFramePr>
            <p:cNvPr id="1031" name="Object 19"/>
            <p:cNvGraphicFramePr>
              <a:graphicFrameLocks noChangeAspect="1"/>
            </p:cNvGraphicFramePr>
            <p:nvPr/>
          </p:nvGraphicFramePr>
          <p:xfrm>
            <a:off x="1918" y="3460"/>
            <a:ext cx="2046" cy="398"/>
          </p:xfrm>
          <a:graphic>
            <a:graphicData uri="http://schemas.openxmlformats.org/presentationml/2006/ole">
              <p:oleObj spid="_x0000_s1079" name="Equation" r:id="rId13" imgW="1231560" imgH="241200" progId="Equation.3">
                <p:embed/>
              </p:oleObj>
            </a:graphicData>
          </a:graphic>
        </p:graphicFrame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1063" y="3521"/>
              <a:ext cx="47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400" dirty="0" smtClean="0"/>
                <a:t>So: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54102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2672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738688" y="6081713"/>
          <a:ext cx="3017837" cy="612775"/>
        </p:xfrm>
        <a:graphic>
          <a:graphicData uri="http://schemas.openxmlformats.org/presentationml/2006/ole">
            <p:oleObj spid="_x0000_s1080" name="Equation" r:id="rId14" imgW="1295400" imgH="266700" progId="Equation.3">
              <p:embed/>
            </p:oleObj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2517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04925" y="5562600"/>
          <a:ext cx="6329363" cy="504825"/>
        </p:xfrm>
        <a:graphic>
          <a:graphicData uri="http://schemas.openxmlformats.org/presentationml/2006/ole">
            <p:oleObj spid="_x0000_s1081" name="Equation" r:id="rId15" imgW="2997000" imgH="241200" progId="Equation.3">
              <p:embed/>
            </p:oleObj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Difference over frames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/>
      <p:bldP spid="409605" grpId="0"/>
      <p:bldP spid="409621" grpId="0" animBg="1"/>
      <p:bldP spid="409622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01875"/>
            <a:ext cx="8153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How many equations and unknowns per pixel?</a:t>
            </a: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304800" y="336867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The component of the motion perpendicular to the gradient (i.e., parallel to the edge) cannot be measured</a:t>
            </a:r>
          </a:p>
        </p:txBody>
      </p:sp>
      <p:sp>
        <p:nvSpPr>
          <p:cNvPr id="411659" name="Line 11"/>
          <p:cNvSpPr>
            <a:spLocks noChangeShapeType="1"/>
          </p:cNvSpPr>
          <p:nvPr/>
        </p:nvSpPr>
        <p:spPr bwMode="auto">
          <a:xfrm>
            <a:off x="5562600" y="5121275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 flipV="1">
            <a:off x="6324600" y="504507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1" name="Line 13"/>
          <p:cNvSpPr>
            <a:spLocks noChangeShapeType="1"/>
          </p:cNvSpPr>
          <p:nvPr/>
        </p:nvSpPr>
        <p:spPr bwMode="auto">
          <a:xfrm>
            <a:off x="6324600" y="5730875"/>
            <a:ext cx="129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7010400" y="63388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edge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7315200" y="5043488"/>
            <a:ext cx="63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)</a:t>
            </a:r>
          </a:p>
        </p:txBody>
      </p:sp>
      <p:sp>
        <p:nvSpPr>
          <p:cNvPr id="411664" name="Line 16"/>
          <p:cNvSpPr>
            <a:spLocks noChangeShapeType="1"/>
          </p:cNvSpPr>
          <p:nvPr/>
        </p:nvSpPr>
        <p:spPr bwMode="auto">
          <a:xfrm>
            <a:off x="64008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5867400" y="6019800"/>
            <a:ext cx="771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 flipV="1">
            <a:off x="6324600" y="5426075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324600" y="46624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gradient</a:t>
            </a:r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6858000" y="5899150"/>
            <a:ext cx="139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+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+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9" name="Rectangle 21"/>
          <p:cNvSpPr>
            <a:spLocks noChangeArrowheads="1"/>
          </p:cNvSpPr>
          <p:nvPr/>
        </p:nvSpPr>
        <p:spPr bwMode="auto">
          <a:xfrm>
            <a:off x="762000" y="4587875"/>
            <a:ext cx="420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000"/>
              <a:t>If (</a:t>
            </a:r>
            <a:r>
              <a:rPr lang="en-US" sz="2000" i="1"/>
              <a:t>u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/>
              <a:t>) satisfies the equation, </a:t>
            </a:r>
            <a:br>
              <a:rPr lang="en-US" sz="2000"/>
            </a:br>
            <a:r>
              <a:rPr lang="en-US" sz="2000"/>
              <a:t>so does (</a:t>
            </a:r>
            <a:r>
              <a:rPr lang="en-US" sz="2000" i="1"/>
              <a:t>u+u’</a:t>
            </a:r>
            <a:r>
              <a:rPr lang="en-US" sz="2000"/>
              <a:t>, </a:t>
            </a:r>
            <a:r>
              <a:rPr lang="en-US" sz="2000" i="1"/>
              <a:t>v+v’ </a:t>
            </a:r>
            <a:r>
              <a:rPr lang="en-US" sz="2000"/>
              <a:t>) if</a:t>
            </a:r>
            <a:r>
              <a:rPr lang="en-US" sz="2000" b="1"/>
              <a:t> </a:t>
            </a:r>
          </a:p>
        </p:txBody>
      </p:sp>
      <p:sp>
        <p:nvSpPr>
          <p:cNvPr id="411670" name="Rectangle 22"/>
          <p:cNvSpPr>
            <a:spLocks noChangeArrowheads="1"/>
          </p:cNvSpPr>
          <p:nvPr/>
        </p:nvSpPr>
        <p:spPr bwMode="auto">
          <a:xfrm>
            <a:off x="914400" y="2759075"/>
            <a:ext cx="714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/>
              <a:t>One equation (this is a scalar equation!), two unknowns (u,v)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2805113" y="1662113"/>
          <a:ext cx="2633662" cy="612775"/>
        </p:xfrm>
        <a:graphic>
          <a:graphicData uri="http://schemas.openxmlformats.org/presentationml/2006/ole">
            <p:oleObj spid="_x0000_s2077" name="Equation" r:id="rId4" imgW="1130300" imgH="266700" progId="Equation.3">
              <p:embed/>
            </p:oleObj>
          </a:graphicData>
        </a:graphic>
      </p:graphicFrame>
      <p:graphicFrame>
        <p:nvGraphicFramePr>
          <p:cNvPr id="411673" name="Object 25"/>
          <p:cNvGraphicFramePr>
            <a:graphicFrameLocks noChangeAspect="1"/>
          </p:cNvGraphicFramePr>
          <p:nvPr/>
        </p:nvGraphicFramePr>
        <p:xfrm>
          <a:off x="1816100" y="5321300"/>
          <a:ext cx="1930400" cy="533400"/>
        </p:xfrm>
        <a:graphic>
          <a:graphicData uri="http://schemas.openxmlformats.org/presentationml/2006/ole">
            <p:oleObj spid="_x0000_s2078" name="Equation" r:id="rId5" imgW="939800" imgH="266700" progId="Equation.3">
              <p:embed/>
            </p:oleObj>
          </a:graphicData>
        </a:graphic>
      </p:graphicFrame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381000" y="990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Can we use this equation to recover image motion (u,v) at each pixel?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1657" grpId="0"/>
      <p:bldP spid="411659" grpId="0" animBg="1"/>
      <p:bldP spid="411660" grpId="0" animBg="1"/>
      <p:bldP spid="411661" grpId="0" animBg="1"/>
      <p:bldP spid="411662" grpId="0"/>
      <p:bldP spid="411663" grpId="0"/>
      <p:bldP spid="411664" grpId="0" animBg="1"/>
      <p:bldP spid="411665" grpId="0" animBg="1"/>
      <p:bldP spid="411666" grpId="0" animBg="1"/>
      <p:bldP spid="411667" grpId="0"/>
      <p:bldP spid="411668" grpId="0"/>
      <p:bldP spid="411669" grpId="0"/>
      <p:bldP spid="4116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animBg="1"/>
      <p:bldP spid="417796" grpId="0" animBg="1"/>
      <p:bldP spid="417798" grpId="0" animBg="1"/>
      <p:bldP spid="4177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5429250" y="5868988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/>
      <p:bldP spid="415748" grpId="0" animBg="1"/>
      <p:bldP spid="415750" grpId="0" animBg="1"/>
      <p:bldP spid="4157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2" descr="Aperture_problem_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4"/>
              </a:rPr>
              <a:t>http://en.wikipedia.org/wiki/Barberpole_illusion</a:t>
            </a: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pic>
        <p:nvPicPr>
          <p:cNvPr id="13316" name="Picture 4" descr="Barberpole_illusion_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4"/>
              </a:rPr>
              <a:t>http://en.wikipedia.org/wiki/Barberpole_illusion</a:t>
            </a:r>
            <a:endParaRPr lang="en-US" sz="2400"/>
          </a:p>
        </p:txBody>
      </p:sp>
      <p:pic>
        <p:nvPicPr>
          <p:cNvPr id="421894" name="Picture 6" descr="Barber-pole-0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7543800" y="2057400"/>
            <a:ext cx="1143000" cy="2286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How to get more equations for a pixel?</a:t>
            </a:r>
          </a:p>
          <a:p>
            <a:pPr eaLnBrk="1" hangingPunct="1"/>
            <a:r>
              <a:rPr lang="en-US" sz="2400" b="1" smtClean="0"/>
              <a:t>Spatial coherence constraint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    Assume the pixel’s neighbors have the same (u,v)</a:t>
            </a:r>
          </a:p>
          <a:p>
            <a:pPr lvl="1" eaLnBrk="1" hangingPunct="1"/>
            <a:r>
              <a:rPr lang="en-US" sz="1800" smtClean="0"/>
              <a:t>If we use a 5x5 window, that gives us 25 equations per pixel</a:t>
            </a:r>
          </a:p>
        </p:txBody>
      </p:sp>
      <p:pic>
        <p:nvPicPr>
          <p:cNvPr id="425988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9892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699000"/>
            <a:ext cx="6130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10064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B. Lucas and T. Kanade. An iterative image registration technique with an application to stereo vision. In </a:t>
            </a:r>
            <a:r>
              <a:rPr lang="en-US" sz="1400" i="1"/>
              <a:t>Proceedings of the International Joint Conference on Artificial Intelligence</a:t>
            </a:r>
            <a:r>
              <a:rPr lang="en-US" sz="1400"/>
              <a:t>, pp. 674–679, 1981.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Least squares problem: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5367" name="Picture 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patches across images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Overconstrained linear system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6398" name="Picture 5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6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8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3962400"/>
            <a:ext cx="5561013" cy="1335088"/>
            <a:chOff x="769" y="1919"/>
            <a:chExt cx="3503" cy="817"/>
          </a:xfrm>
        </p:grpSpPr>
        <p:pic>
          <p:nvPicPr>
            <p:cNvPr id="16395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4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76200" y="5610225"/>
            <a:ext cx="8001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/>
              <a:t>The summations are over all pixels in the K x K window</a:t>
            </a:r>
          </a:p>
        </p:txBody>
      </p:sp>
      <p:pic>
        <p:nvPicPr>
          <p:cNvPr id="434192" name="Picture 1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308350"/>
            <a:ext cx="2316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Least squares solution for </a:t>
            </a:r>
            <a:r>
              <a:rPr lang="en-US" sz="2400" i="1"/>
              <a:t>d</a:t>
            </a:r>
            <a:r>
              <a:rPr lang="en-US" sz="2400"/>
              <a:t> given by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Conditions for solvability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mtClean="0"/>
              <a:t>Optimal (u, v) satisfies Lucas-Kanade equation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17418" name="Picture 6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8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Does this remind you of anything?</a:t>
            </a:r>
          </a:p>
        </p:txBody>
      </p:sp>
      <p:sp>
        <p:nvSpPr>
          <p:cNvPr id="436234" name="Freeform 10"/>
          <p:cNvSpPr>
            <a:spLocks/>
          </p:cNvSpPr>
          <p:nvPr/>
        </p:nvSpPr>
        <p:spPr bwMode="auto">
          <a:xfrm>
            <a:off x="457200" y="2209800"/>
            <a:ext cx="609600" cy="3810000"/>
          </a:xfrm>
          <a:custGeom>
            <a:avLst/>
            <a:gdLst>
              <a:gd name="T0" fmla="*/ 2147483647 w 384"/>
              <a:gd name="T1" fmla="*/ 0 h 2400"/>
              <a:gd name="T2" fmla="*/ 0 w 384"/>
              <a:gd name="T3" fmla="*/ 2147483647 h 2400"/>
              <a:gd name="T4" fmla="*/ 0 w 384"/>
              <a:gd name="T5" fmla="*/ 2147483647 h 2400"/>
              <a:gd name="T6" fmla="*/ 2147483647 w 384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0"/>
              <a:gd name="T14" fmla="*/ 384 w 384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0">
                <a:moveTo>
                  <a:pt x="384" y="0"/>
                </a:moveTo>
                <a:lnTo>
                  <a:pt x="0" y="336"/>
                </a:lnTo>
                <a:lnTo>
                  <a:pt x="0" y="2256"/>
                </a:lnTo>
                <a:lnTo>
                  <a:pt x="240" y="24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685800" y="33528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When is this solvable?  I.e., what are good points to track?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invertible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 due to noise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eigenvalues </a:t>
            </a:r>
            <a:r>
              <a:rPr lang="en-US" sz="2000">
                <a:sym typeface="Symbol" pitchFamily="18" charset="2"/>
              </a:rPr>
              <a:t></a:t>
            </a:r>
            <a:r>
              <a:rPr lang="en-US" sz="2000" baseline="-25000"/>
              <a:t>1</a:t>
            </a:r>
            <a:r>
              <a:rPr lang="en-US" sz="2000"/>
              <a:t> and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of </a:t>
            </a: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well-conditioned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1</a:t>
            </a:r>
            <a:r>
              <a:rPr lang="en-US" sz="2000"/>
              <a:t>/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should not be too large </a:t>
            </a:r>
            <a:r>
              <a:rPr lang="en-US"/>
              <a:t>(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/>
              <a:t> </a:t>
            </a:r>
            <a:r>
              <a:rPr lang="en-US" baseline="-25000"/>
              <a:t>1</a:t>
            </a:r>
            <a:r>
              <a:rPr lang="en-US"/>
              <a:t> = larger eigenvalue)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6324600"/>
            <a:ext cx="477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Criteria for Harris corner detector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/>
      <p:bldP spid="436234" grpId="0" animBg="1"/>
      <p:bldP spid="436235" grpId="0" build="p" autoUpdateAnimBg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December 3</a:t>
            </a:r>
            <a:r>
              <a:rPr lang="en-US" baseline="30000" dirty="0" smtClean="0"/>
              <a:t>rd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In class (informal, not graded) project presentations?</a:t>
            </a:r>
          </a:p>
          <a:p>
            <a:pPr lvl="1"/>
            <a:r>
              <a:rPr lang="en-US" dirty="0" smtClean="0"/>
              <a:t>Grad </a:t>
            </a:r>
            <a:r>
              <a:rPr lang="en-US" dirty="0" smtClean="0"/>
              <a:t>student research </a:t>
            </a:r>
            <a:r>
              <a:rPr lang="en-US" dirty="0" smtClean="0"/>
              <a:t>presentations?</a:t>
            </a:r>
          </a:p>
          <a:p>
            <a:pPr lvl="1"/>
            <a:r>
              <a:rPr lang="en-US" dirty="0" smtClean="0"/>
              <a:t>No class?</a:t>
            </a:r>
          </a:p>
          <a:p>
            <a:endParaRPr lang="en-US" dirty="0" smtClean="0"/>
          </a:p>
          <a:p>
            <a:r>
              <a:rPr lang="en-US" dirty="0" smtClean="0"/>
              <a:t>Poster presentations </a:t>
            </a:r>
            <a:r>
              <a:rPr lang="en-US" smtClean="0"/>
              <a:t>December</a:t>
            </a:r>
            <a:r>
              <a:rPr lang="en-US" smtClean="0"/>
              <a:t> 10</a:t>
            </a:r>
            <a:r>
              <a:rPr lang="en-US" baseline="3000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3:30 pm to 6:00 pm</a:t>
            </a:r>
          </a:p>
          <a:p>
            <a:pPr lvl="1"/>
            <a:r>
              <a:rPr lang="en-US" dirty="0" smtClean="0"/>
              <a:t>Come at 3:00 pm to set up</a:t>
            </a:r>
          </a:p>
          <a:p>
            <a:pPr lvl="1"/>
            <a:r>
              <a:rPr lang="en-US" dirty="0" smtClean="0"/>
              <a:t>Integrated Design Studio (2</a:t>
            </a:r>
            <a:r>
              <a:rPr lang="en-US" baseline="30000" dirty="0" smtClean="0"/>
              <a:t>nd</a:t>
            </a:r>
            <a:r>
              <a:rPr lang="en-US" dirty="0" smtClean="0"/>
              <a:t> floor </a:t>
            </a:r>
            <a:r>
              <a:rPr lang="en-US" dirty="0" err="1" smtClean="0"/>
              <a:t>Whittemore</a:t>
            </a:r>
            <a:r>
              <a:rPr lang="en-US" dirty="0" smtClean="0"/>
              <a:t> Hall)</a:t>
            </a:r>
          </a:p>
          <a:p>
            <a:pPr lvl="1"/>
            <a:r>
              <a:rPr lang="en-US" dirty="0" smtClean="0"/>
              <a:t>2 feet wide, 4 feet tall</a:t>
            </a:r>
          </a:p>
          <a:p>
            <a:pPr lvl="1"/>
            <a:r>
              <a:rPr lang="en-US" dirty="0" smtClean="0"/>
              <a:t>1 minute description, will ask follow up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Low-texture region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2987675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836863" y="5611813"/>
            <a:ext cx="4022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have small magnitude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small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803525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</a:t>
            </a:r>
          </a:p>
        </p:txBody>
      </p:sp>
      <p:pic>
        <p:nvPicPr>
          <p:cNvPr id="20484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6356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140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819400" y="5654675"/>
            <a:ext cx="4132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gradients very large or very small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0488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High-texture region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6088063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915025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855913" y="5611813"/>
            <a:ext cx="4992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are different, large magnitudes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large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1512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1600200"/>
            <a:ext cx="1524000" cy="3962400"/>
            <a:chOff x="3200400" y="1600200"/>
            <a:chExt cx="1524000" cy="3962400"/>
          </a:xfrm>
        </p:grpSpPr>
        <p:sp>
          <p:nvSpPr>
            <p:cNvPr id="22539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0" y="1905000"/>
            <a:ext cx="1524000" cy="3962400"/>
            <a:chOff x="3200400" y="1600200"/>
            <a:chExt cx="1524000" cy="3962400"/>
          </a:xfrm>
        </p:grpSpPr>
        <p:sp>
          <p:nvSpPr>
            <p:cNvPr id="22537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2819400"/>
            <a:ext cx="1066800" cy="2133600"/>
            <a:chOff x="3657600" y="2819400"/>
            <a:chExt cx="1066800" cy="2133600"/>
          </a:xfrm>
        </p:grpSpPr>
        <p:sp>
          <p:nvSpPr>
            <p:cNvPr id="23563" name="Line 3"/>
            <p:cNvSpPr>
              <a:spLocks noChangeShapeType="1"/>
            </p:cNvSpPr>
            <p:nvPr/>
          </p:nvSpPr>
          <p:spPr bwMode="auto">
            <a:xfrm>
              <a:off x="3657600" y="2819400"/>
              <a:ext cx="838200" cy="2133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2438400"/>
            <a:ext cx="1296988" cy="2209800"/>
            <a:chOff x="4572000" y="2438400"/>
            <a:chExt cx="1296690" cy="2209800"/>
          </a:xfrm>
        </p:grpSpPr>
        <p:sp>
          <p:nvSpPr>
            <p:cNvPr id="23561" name="Line 3"/>
            <p:cNvSpPr>
              <a:spLocks noChangeShapeType="1"/>
            </p:cNvSpPr>
            <p:nvPr/>
          </p:nvSpPr>
          <p:spPr bwMode="auto">
            <a:xfrm>
              <a:off x="4572000" y="2438400"/>
              <a:ext cx="838200" cy="2209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802135" y="3810000"/>
              <a:ext cx="1066555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Dealing with larger movements: Iterative refinement</a:t>
            </a:r>
            <a:endParaRPr 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Initialize (</a:t>
            </a:r>
            <a:r>
              <a:rPr lang="en-US" dirty="0" err="1" smtClean="0"/>
              <a:t>x’,y</a:t>
            </a:r>
            <a:r>
              <a:rPr lang="en-US" dirty="0" smtClean="0"/>
              <a:t>’) =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Compute (</a:t>
            </a:r>
            <a:r>
              <a:rPr lang="en-US" dirty="0" err="1" smtClean="0"/>
              <a:t>u,v</a:t>
            </a:r>
            <a:r>
              <a:rPr lang="en-US" dirty="0" smtClean="0"/>
              <a:t>) by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Shift window by (</a:t>
            </a:r>
            <a:r>
              <a:rPr lang="en-US" dirty="0" err="1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):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x’+u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’=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y’+v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Recalculate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Repeat steps 2-4 until small change</a:t>
            </a:r>
          </a:p>
          <a:p>
            <a:pPr marL="1371600" lvl="2" indent="-514350"/>
            <a:r>
              <a:rPr lang="en-US" dirty="0" smtClean="0"/>
              <a:t>Use interpolation for </a:t>
            </a:r>
            <a:r>
              <a:rPr lang="en-US" dirty="0" err="1" smtClean="0"/>
              <a:t>subpixel</a:t>
            </a:r>
            <a:r>
              <a:rPr lang="en-US" dirty="0" smtClean="0"/>
              <a:t> values</a:t>
            </a:r>
          </a:p>
          <a:p>
            <a:pPr marL="1371600" lvl="2" indent="-514350"/>
            <a:endParaRPr lang="en-US" dirty="0" smtClean="0"/>
          </a:p>
        </p:txBody>
      </p:sp>
      <p:pic>
        <p:nvPicPr>
          <p:cNvPr id="24581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295400" y="3200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moment matrix for feature patch in first image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800600" y="3048000"/>
            <a:ext cx="1752600" cy="674688"/>
            <a:chOff x="4800600" y="3048000"/>
            <a:chExt cx="1752600" cy="674688"/>
          </a:xfrm>
        </p:grpSpPr>
        <p:sp>
          <p:nvSpPr>
            <p:cNvPr id="24583" name="TextBox 11"/>
            <p:cNvSpPr txBox="1">
              <a:spLocks noChangeArrowheads="1"/>
            </p:cNvSpPr>
            <p:nvPr/>
          </p:nvSpPr>
          <p:spPr bwMode="auto">
            <a:xfrm>
              <a:off x="4800600" y="3352800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displacement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5029200" y="3048000"/>
              <a:ext cx="30480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638800" y="1524000"/>
            <a:ext cx="3505200" cy="611188"/>
            <a:chOff x="5638800" y="1524000"/>
            <a:chExt cx="3505200" cy="611188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>
              <a:off x="7010401" y="1981200"/>
              <a:ext cx="304800" cy="31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6" name="TextBox 17"/>
            <p:cNvSpPr txBox="1">
              <a:spLocks noChangeArrowheads="1"/>
            </p:cNvSpPr>
            <p:nvPr/>
          </p:nvSpPr>
          <p:spPr bwMode="auto">
            <a:xfrm>
              <a:off x="5638800" y="1524000"/>
              <a:ext cx="3505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I(x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’,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’, t+1) -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I(x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29400" y="838200"/>
            <a:ext cx="2514600" cy="762000"/>
            <a:chOff x="6629400" y="838200"/>
            <a:chExt cx="2514600" cy="762000"/>
          </a:xfrm>
        </p:grpSpPr>
        <p:sp>
          <p:nvSpPr>
            <p:cNvPr id="24587" name="TextBox 17"/>
            <p:cNvSpPr txBox="1">
              <a:spLocks noChangeArrowheads="1"/>
            </p:cNvSpPr>
            <p:nvPr/>
          </p:nvSpPr>
          <p:spPr bwMode="auto">
            <a:xfrm>
              <a:off x="6629400" y="838200"/>
              <a:ext cx="2514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Original (</a:t>
              </a:r>
              <a:r>
                <a:rPr lang="en-US" dirty="0" err="1"/>
                <a:t>x,y</a:t>
              </a:r>
              <a:r>
                <a:rPr lang="en-US" dirty="0"/>
                <a:t>) position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7925594" y="1447006"/>
              <a:ext cx="3048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bldLvl="3"/>
      <p:bldP spid="245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2564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2564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2562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2563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2563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2562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2562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2562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2562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2562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2560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Dealing with larger movements: coarse-to-fine registration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2561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25611" name="Group 42"/>
          <p:cNvGrpSpPr>
            <a:grpSpLocks/>
          </p:cNvGrpSpPr>
          <p:nvPr/>
        </p:nvGrpSpPr>
        <p:grpSpPr bwMode="auto">
          <a:xfrm>
            <a:off x="4191000" y="2584450"/>
            <a:ext cx="1303338" cy="593725"/>
            <a:chOff x="2640" y="1824"/>
            <a:chExt cx="821" cy="374"/>
          </a:xfrm>
        </p:grpSpPr>
        <p:sp>
          <p:nvSpPr>
            <p:cNvPr id="2561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upsample</a:t>
              </a:r>
            </a:p>
          </p:txBody>
        </p:sp>
      </p:grpSp>
      <p:grpSp>
        <p:nvGrpSpPr>
          <p:cNvPr id="256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2561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Shi-Tomasi feature tracker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buFontTx/>
              <a:buChar char="•"/>
              <a:defRPr/>
            </a:pPr>
            <a:r>
              <a:rPr lang="en-US" dirty="0" smtClean="0"/>
              <a:t>Find good features using </a:t>
            </a:r>
            <a:r>
              <a:rPr lang="en-US" dirty="0" err="1" smtClean="0"/>
              <a:t>eigenvalues</a:t>
            </a:r>
            <a:r>
              <a:rPr lang="en-US" dirty="0" smtClean="0"/>
              <a:t> of second-moment matrix (e.g., Harris detector or threshold on the smallest </a:t>
            </a:r>
            <a:r>
              <a:rPr lang="en-US" dirty="0" err="1" smtClean="0"/>
              <a:t>eigenvalue</a:t>
            </a:r>
            <a:r>
              <a:rPr lang="en-US" dirty="0" smtClean="0"/>
              <a:t>)</a:t>
            </a:r>
          </a:p>
          <a:p>
            <a:pPr marL="914400" lvl="1" indent="-457200">
              <a:defRPr/>
            </a:pPr>
            <a:r>
              <a:rPr lang="en-US" dirty="0" smtClean="0"/>
              <a:t>Key idea: “good” features to track are the ones whose motion can be estimated reliably</a:t>
            </a:r>
          </a:p>
          <a:p>
            <a:pPr marL="914400" lvl="1" indent="-457200">
              <a:defRPr/>
            </a:pPr>
            <a:endParaRPr lang="en-US" dirty="0" smtClean="0"/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Track from frame to frame with Lucas-Kanade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This amounts to assuming a translation model for frame-to-frame feature movement</a:t>
            </a:r>
          </a:p>
          <a:p>
            <a:pPr marL="914400" lvl="1" indent="-457200">
              <a:defRPr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Check consistency of tracks by </a:t>
            </a:r>
            <a:r>
              <a:rPr lang="en-US" i="1" dirty="0" smtClean="0">
                <a:sym typeface="Symbol" pitchFamily="18" charset="2"/>
              </a:rPr>
              <a:t>affine</a:t>
            </a:r>
            <a:r>
              <a:rPr lang="en-US" dirty="0" smtClean="0">
                <a:sym typeface="Symbol" pitchFamily="18" charset="2"/>
              </a:rPr>
              <a:t> registration to the first observed instance of the feature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Affine model is more accurate for larger displacements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Comparing to the first frame helps to minimize drift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3"/>
              </a:rPr>
              <a:t>Good Features to Track</a:t>
            </a:r>
            <a:r>
              <a:rPr lang="en-US"/>
              <a:t>. CVPR 1994.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 example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8538"/>
            <a:ext cx="5715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4"/>
              </a:rPr>
              <a:t>Good Features to Track</a:t>
            </a:r>
            <a:r>
              <a:rPr lang="en-US"/>
              <a:t>. CVPR 1994.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KLT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Find a good point to track (</a:t>
            </a:r>
            <a:r>
              <a:rPr lang="en-US" dirty="0" err="1" smtClean="0"/>
              <a:t>harris</a:t>
            </a:r>
            <a:r>
              <a:rPr lang="en-US" dirty="0" smtClean="0"/>
              <a:t> corner)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intensity second moment matrix and difference across frames to find displacement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Iterate and use coarse-to-fine search to deal with larger movements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creating long tracks, check appearance of registered patch against appearance of initial patch to find points that have drifted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from Clint</a:t>
            </a:r>
            <a:endParaRPr lang="en-US" dirty="0"/>
          </a:p>
        </p:txBody>
      </p:sp>
      <p:pic>
        <p:nvPicPr>
          <p:cNvPr id="5" name="output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243806"/>
            <a:ext cx="8229600" cy="4629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Window size</a:t>
            </a:r>
          </a:p>
          <a:p>
            <a:pPr lvl="1"/>
            <a:r>
              <a:rPr lang="en-US" sz="2400" dirty="0" smtClean="0"/>
              <a:t>Small window more sensitive to noise and may miss larger motions (without pyramid)</a:t>
            </a:r>
          </a:p>
          <a:p>
            <a:pPr lvl="1"/>
            <a:r>
              <a:rPr lang="en-US" sz="2400" dirty="0" smtClean="0"/>
              <a:t>Large window more likely to cross an occlusion boundary (and it’s slower)</a:t>
            </a:r>
          </a:p>
          <a:p>
            <a:pPr lvl="1"/>
            <a:r>
              <a:rPr lang="en-US" sz="2400" dirty="0" smtClean="0"/>
              <a:t>15x15 to 31x31 seems typical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Weighting the window</a:t>
            </a:r>
          </a:p>
          <a:p>
            <a:pPr lvl="1"/>
            <a:r>
              <a:rPr lang="en-US" sz="2400" dirty="0" smtClean="0"/>
              <a:t>Common to apply weights so that center matters more (e.g., with Gaussian)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4247"/>
          <a:stretch>
            <a:fillRect/>
          </a:stretch>
        </p:blipFill>
        <p:spPr bwMode="auto">
          <a:xfrm>
            <a:off x="457200" y="990600"/>
            <a:ext cx="7848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1600" y="6172200"/>
            <a:ext cx="708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/>
              <a:t>Picture courtesy of Selim Temizer - Learning and Intelligent Systems (LIS) Group, MIT 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1603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Optical flow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3200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Vector field function of the spatio-temporal image brightness variations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0D3EC-2EE0-4D5B-B43D-EF246BF9924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 </a:t>
            </a:r>
          </a:p>
        </p:txBody>
      </p:sp>
      <p:pic>
        <p:nvPicPr>
          <p:cNvPr id="33797" name="Picture 7" descr="JoMov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motion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Estimating 3D structure</a:t>
            </a:r>
          </a:p>
          <a:p>
            <a:pPr>
              <a:buFontTx/>
              <a:buChar char="•"/>
            </a:pPr>
            <a:r>
              <a:rPr lang="en-US" dirty="0" smtClean="0"/>
              <a:t>Segmenting objects based on motion cues</a:t>
            </a:r>
          </a:p>
          <a:p>
            <a:pPr>
              <a:buFontTx/>
              <a:buChar char="•"/>
            </a:pPr>
            <a:r>
              <a:rPr lang="en-US" dirty="0" smtClean="0"/>
              <a:t>Learning and tracking dynamical models</a:t>
            </a:r>
          </a:p>
          <a:p>
            <a:pPr>
              <a:buFontTx/>
              <a:buChar char="•"/>
            </a:pPr>
            <a:r>
              <a:rPr lang="en-US" dirty="0" smtClean="0"/>
              <a:t>Recognizing events and activities</a:t>
            </a:r>
          </a:p>
          <a:p>
            <a:pPr>
              <a:buFontTx/>
              <a:buChar char="•"/>
            </a:pPr>
            <a:r>
              <a:rPr lang="en-US" dirty="0" smtClean="0"/>
              <a:t>Improving video quality (motion stabilization)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field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field is the projection of the 3D scene motion into the image</a:t>
            </a:r>
          </a:p>
        </p:txBody>
      </p:sp>
      <p:pic>
        <p:nvPicPr>
          <p:cNvPr id="35845" name="Picture 3" descr="_8196_figur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_8196_figur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88113"/>
            <a:ext cx="904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What would the motion field of a non-rotating ball moving towards the camera look like?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field + camera motion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l="25781" t="57143" r="15625" b="13747"/>
          <a:stretch>
            <a:fillRect/>
          </a:stretch>
        </p:blipFill>
        <p:spPr bwMode="auto">
          <a:xfrm>
            <a:off x="1600200" y="9144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Zoom out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Zoom in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048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Pan right to left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60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Definition: optical flow is the </a:t>
            </a:r>
            <a:r>
              <a:rPr lang="en-US" i="1" smtClean="0"/>
              <a:t>apparent</a:t>
            </a:r>
            <a:r>
              <a:rPr lang="en-US" smtClean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smtClean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smtClean="0"/>
              <a:t>Have to be careful: apparent motion can be caused by lighting changes without any actual motion</a:t>
            </a:r>
          </a:p>
          <a:p>
            <a:pPr lvl="1"/>
            <a:r>
              <a:rPr lang="en-US" smtClean="0"/>
              <a:t>Think of a uniform rotating sphere under fixed lighting vs. a stationary sphere under moving illumination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Lucas-Kanade Optical Flow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Lucas-</a:t>
            </a:r>
            <a:r>
              <a:rPr lang="en-US" dirty="0" err="1" smtClean="0"/>
              <a:t>Kanade</a:t>
            </a:r>
            <a:r>
              <a:rPr lang="en-US" dirty="0" smtClean="0"/>
              <a:t> feature tracking, but for each pixel</a:t>
            </a:r>
          </a:p>
          <a:p>
            <a:pPr lvl="1"/>
            <a:r>
              <a:rPr lang="en-US" dirty="0" smtClean="0"/>
              <a:t>As we saw, works better for textured pixels</a:t>
            </a:r>
          </a:p>
          <a:p>
            <a:r>
              <a:rPr lang="en-US" dirty="0" smtClean="0"/>
              <a:t>Operations can be done one frame at a time, rather than pixel by pixel</a:t>
            </a:r>
          </a:p>
          <a:p>
            <a:pPr lvl="1"/>
            <a:r>
              <a:rPr lang="en-US" dirty="0" smtClean="0"/>
              <a:t>Efficient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Multi-resolution Lucas Kanade Algorithm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Finally: Motion and tracking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30096" t="32990" r="30270" b="16994"/>
          <a:stretch>
            <a:fillRect/>
          </a:stretch>
        </p:blipFill>
        <p:spPr bwMode="auto">
          <a:xfrm>
            <a:off x="503238" y="2816225"/>
            <a:ext cx="43561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walkingCycl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11750" y="3465513"/>
            <a:ext cx="2987675" cy="2616200"/>
          </a:xfr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00900" y="6021388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Tomas Izo</a:t>
            </a:r>
          </a:p>
        </p:txBody>
      </p:sp>
      <p:pic>
        <p:nvPicPr>
          <p:cNvPr id="32774" name="Picture 6" descr="optf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7367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4213" y="1665288"/>
            <a:ext cx="4427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Tracking objects, video analysis, low level motion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55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8D5D-1A27-4DD1-89B7-F229A7E9EB68}" type="slidenum">
              <a:rPr lang="en-US">
                <a:latin typeface="Arial" pitchFamily="34" charset="0"/>
              </a:rPr>
              <a:pPr>
                <a:defRPr/>
              </a:pPr>
              <a:t>40</a:t>
            </a:fld>
            <a:endParaRPr lang="en-US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Refinement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81000" y="144145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Iterative Lukas-</a:t>
            </a:r>
            <a:r>
              <a:rPr lang="en-US" sz="3200" dirty="0" err="1">
                <a:solidFill>
                  <a:srgbClr val="000000"/>
                </a:solidFill>
              </a:rPr>
              <a:t>Kanade</a:t>
            </a:r>
            <a:r>
              <a:rPr lang="en-US" sz="3200" dirty="0">
                <a:solidFill>
                  <a:srgbClr val="000000"/>
                </a:solidFill>
              </a:rPr>
              <a:t> Algorithm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Estimate displacement at each pixel by solving Lucas-</a:t>
            </a:r>
            <a:r>
              <a:rPr lang="en-US" sz="2400" dirty="0" err="1">
                <a:solidFill>
                  <a:srgbClr val="000000"/>
                </a:solidFill>
              </a:rPr>
              <a:t>Kanade</a:t>
            </a:r>
            <a:r>
              <a:rPr lang="en-US" sz="2400" dirty="0">
                <a:solidFill>
                  <a:srgbClr val="000000"/>
                </a:solidFill>
              </a:rPr>
              <a:t> equations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Warp </a:t>
            </a:r>
            <a:r>
              <a:rPr lang="en-US" sz="2400" dirty="0" err="1">
                <a:solidFill>
                  <a:srgbClr val="000000"/>
                </a:solidFill>
              </a:rPr>
              <a:t>I(t</a:t>
            </a:r>
            <a:r>
              <a:rPr lang="en-US" sz="2400" dirty="0">
                <a:solidFill>
                  <a:srgbClr val="000000"/>
                </a:solidFill>
              </a:rPr>
              <a:t>) towards I(t+1) using the estimated flow field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000" i="1" dirty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 Basically, just interpolation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Repeat until convergence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4953000" y="66897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* From </a:t>
            </a:r>
            <a:r>
              <a:rPr lang="en-US" sz="1000" dirty="0" err="1">
                <a:solidFill>
                  <a:srgbClr val="000000"/>
                </a:solidFill>
              </a:rPr>
              <a:t>Khurram</a:t>
            </a:r>
            <a:r>
              <a:rPr lang="en-US" sz="1000" dirty="0">
                <a:solidFill>
                  <a:srgbClr val="000000"/>
                </a:solidFill>
              </a:rPr>
              <a:t> Hassan-</a:t>
            </a:r>
            <a:r>
              <a:rPr lang="en-US" sz="1000" dirty="0" err="1">
                <a:solidFill>
                  <a:srgbClr val="000000"/>
                </a:solidFill>
              </a:rPr>
              <a:t>Shafique</a:t>
            </a:r>
            <a:r>
              <a:rPr lang="en-US" sz="1000" dirty="0">
                <a:solidFill>
                  <a:srgbClr val="000000"/>
                </a:solidFill>
              </a:rPr>
              <a:t> CAP5415 Computer Vision 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4100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4100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4098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4098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4099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099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4098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4098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098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4098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4096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  <p:sp>
        <p:nvSpPr>
          <p:cNvPr id="4096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191000" y="2584450"/>
            <a:ext cx="2243138" cy="593725"/>
            <a:chOff x="2640" y="1824"/>
            <a:chExt cx="1413" cy="374"/>
          </a:xfrm>
        </p:grpSpPr>
        <p:sp>
          <p:nvSpPr>
            <p:cNvPr id="4097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1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warp &amp; upsample 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4097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430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Multi-resolution registration</a:t>
            </a:r>
          </a:p>
        </p:txBody>
      </p:sp>
      <p:pic>
        <p:nvPicPr>
          <p:cNvPr id="44036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</a:t>
            </a:r>
            <a:r>
              <a:rPr lang="en-US" sz="1000" dirty="0" err="1"/>
              <a:t>Khurram</a:t>
            </a:r>
            <a:r>
              <a:rPr lang="en-US" sz="1000" dirty="0"/>
              <a:t> Hassan-</a:t>
            </a:r>
            <a:r>
              <a:rPr lang="en-US" sz="1000" dirty="0" err="1"/>
              <a:t>Shafique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863"/>
            <a:ext cx="7623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is large</a:t>
            </a:r>
          </a:p>
          <a:p>
            <a:pPr lvl="1"/>
            <a:r>
              <a:rPr lang="en-US" smtClean="0"/>
              <a:t>Possible Fix: Keypoint matching</a:t>
            </a:r>
          </a:p>
          <a:p>
            <a:pPr>
              <a:buFontTx/>
              <a:buChar char="•"/>
            </a:pPr>
            <a:r>
              <a:rPr lang="en-US" smtClean="0"/>
              <a:t>A point does not move like its neighbors</a:t>
            </a:r>
          </a:p>
          <a:p>
            <a:pPr lvl="1"/>
            <a:r>
              <a:rPr lang="en-US" smtClean="0"/>
              <a:t>Possible Fix: Region-based matching</a:t>
            </a:r>
          </a:p>
          <a:p>
            <a:pPr>
              <a:buFontTx/>
              <a:buChar char="•"/>
            </a:pPr>
            <a:r>
              <a:rPr lang="en-US" smtClean="0"/>
              <a:t>Brightness constancy does not hold</a:t>
            </a:r>
          </a:p>
          <a:p>
            <a:pPr lvl="1"/>
            <a:r>
              <a:rPr lang="en-US" smtClean="0"/>
              <a:t>Possible Fix: Gradient constancy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State-of-the-art optical flow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Start with something similar to Lucas-Kanade</a:t>
            </a:r>
          </a:p>
          <a:p>
            <a:pPr>
              <a:buFont typeface="Arial" charset="0"/>
              <a:buNone/>
            </a:pPr>
            <a:r>
              <a:rPr lang="en-US" smtClean="0"/>
              <a:t>	+ gradient constancy</a:t>
            </a:r>
          </a:p>
          <a:p>
            <a:pPr>
              <a:buFont typeface="Arial" charset="0"/>
              <a:buNone/>
            </a:pPr>
            <a:r>
              <a:rPr lang="en-US" smtClean="0"/>
              <a:t>	+ energy minimization with smoothing term</a:t>
            </a:r>
          </a:p>
          <a:p>
            <a:pPr>
              <a:buFont typeface="Arial" charset="0"/>
              <a:buNone/>
            </a:pPr>
            <a:r>
              <a:rPr lang="en-US" smtClean="0"/>
              <a:t>	+ region matching</a:t>
            </a:r>
          </a:p>
          <a:p>
            <a:pPr>
              <a:buFont typeface="Arial" charset="0"/>
              <a:buNone/>
            </a:pPr>
            <a:r>
              <a:rPr lang="en-US" smtClean="0"/>
              <a:t>	+ keypoint matching (long-range)</a:t>
            </a: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2935287" y="6488113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hlinkClick r:id="rId2"/>
              </a:rPr>
              <a:t>Large displacement optical flow</a:t>
            </a:r>
            <a:r>
              <a:rPr lang="en-US" dirty="0"/>
              <a:t>, </a:t>
            </a:r>
            <a:r>
              <a:rPr lang="en-US" dirty="0" err="1"/>
              <a:t>Brox</a:t>
            </a:r>
            <a:r>
              <a:rPr lang="en-US" dirty="0"/>
              <a:t> et al., CVPR 2009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7105" t="54716"/>
          <a:stretch>
            <a:fillRect/>
          </a:stretch>
        </p:blipFill>
        <p:spPr bwMode="auto">
          <a:xfrm>
            <a:off x="6953250" y="2895600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21297"/>
          <a:stretch>
            <a:fillRect/>
          </a:stretch>
        </p:blipFill>
        <p:spPr bwMode="auto">
          <a:xfrm>
            <a:off x="228600" y="4114800"/>
            <a:ext cx="6477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1920875" y="6199188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Region-based</a:t>
            </a:r>
          </a:p>
        </p:txBody>
      </p:sp>
      <p:sp>
        <p:nvSpPr>
          <p:cNvPr id="48137" name="TextBox 7"/>
          <p:cNvSpPr txBox="1">
            <a:spLocks noChangeArrowheads="1"/>
          </p:cNvSpPr>
          <p:nvPr/>
        </p:nvSpPr>
        <p:spPr bwMode="auto">
          <a:xfrm>
            <a:off x="3638412" y="6199188"/>
            <a:ext cx="1390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Pixel</a:t>
            </a:r>
            <a:r>
              <a:rPr lang="en-US" dirty="0"/>
              <a:t>-based</a:t>
            </a:r>
          </a:p>
        </p:txBody>
      </p:sp>
      <p:sp>
        <p:nvSpPr>
          <p:cNvPr id="48138" name="TextBox 8"/>
          <p:cNvSpPr txBox="1">
            <a:spLocks noChangeArrowheads="1"/>
          </p:cNvSpPr>
          <p:nvPr/>
        </p:nvSpPr>
        <p:spPr bwMode="auto">
          <a:xfrm>
            <a:off x="5487209" y="6172200"/>
            <a:ext cx="684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240760"/>
            <a:ext cx="1579563" cy="2032000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10400" y="6172200"/>
            <a:ext cx="984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Warped</a:t>
            </a:r>
            <a:endParaRPr lang="en-US" dirty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" y="6550223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Slide adapted by Devi Parikh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parallax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http://psych.hanover.edu/KRANTZ/MotionParallax/MotionParallax.html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 l="33464" t="23921" r="33853" b="46138"/>
          <a:stretch>
            <a:fillRect/>
          </a:stretch>
        </p:blipFill>
        <p:spPr bwMode="auto">
          <a:xfrm>
            <a:off x="1524000" y="2590800"/>
            <a:ext cx="597693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72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18629" t="12201" r="10956" b="3847"/>
          <a:stretch>
            <a:fillRect/>
          </a:stretch>
        </p:blipFill>
        <p:spPr bwMode="auto">
          <a:xfrm>
            <a:off x="0" y="993775"/>
            <a:ext cx="597693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3246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Figure from Michael Black, Ph.D. Thesis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5943600" y="1947862"/>
            <a:ext cx="29162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Length </a:t>
            </a:r>
            <a:r>
              <a:rPr lang="en-US" sz="2800" dirty="0">
                <a:solidFill>
                  <a:srgbClr val="000000"/>
                </a:solidFill>
              </a:rPr>
              <a:t>of flow vectors inversely proportional to </a:t>
            </a:r>
            <a:r>
              <a:rPr lang="en-US" sz="2800" dirty="0" smtClean="0">
                <a:solidFill>
                  <a:srgbClr val="000000"/>
                </a:solidFill>
              </a:rPr>
              <a:t>depth Z </a:t>
            </a:r>
            <a:r>
              <a:rPr lang="en-US" sz="2800" dirty="0">
                <a:solidFill>
                  <a:srgbClr val="000000"/>
                </a:solidFill>
              </a:rPr>
              <a:t>of 3d point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4930775" y="6216650"/>
            <a:ext cx="421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points closer to the camera move more quickly across the image plane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 flipV="1">
            <a:off x="5435600" y="5208587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Motion field + camera motion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44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 video is a sequence of frames captured over time</a:t>
            </a:r>
          </a:p>
          <a:p>
            <a:pPr>
              <a:buFontTx/>
              <a:buChar char="•"/>
            </a:pPr>
            <a:r>
              <a:rPr lang="en-US" dirty="0"/>
              <a:t>Now our image data is a function of space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and time (</a:t>
            </a:r>
            <a:r>
              <a:rPr lang="en-US" dirty="0" err="1"/>
              <a:t>t</a:t>
            </a:r>
            <a:r>
              <a:rPr lang="en-US" dirty="0"/>
              <a:t>)</a:t>
            </a:r>
          </a:p>
        </p:txBody>
      </p:sp>
      <p:graphicFrame>
        <p:nvGraphicFramePr>
          <p:cNvPr id="16230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2862263"/>
          <a:ext cx="4953000" cy="3859212"/>
        </p:xfrm>
        <a:graphic>
          <a:graphicData uri="http://schemas.openxmlformats.org/presentationml/2006/ole">
            <p:oleObj spid="_x0000_s101378" name="Image" r:id="rId4" imgW="9307937" imgH="7250794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50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30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estimation techniques</a:t>
            </a:r>
          </a:p>
        </p:txBody>
      </p:sp>
      <p:sp>
        <p:nvSpPr>
          <p:cNvPr id="170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Direct methods</a:t>
            </a:r>
          </a:p>
          <a:p>
            <a:pPr lvl="1"/>
            <a:r>
              <a:rPr lang="en-US" dirty="0" smtClean="0"/>
              <a:t>Directly recover image motion at each pixel from </a:t>
            </a:r>
            <a:r>
              <a:rPr lang="en-US" dirty="0" err="1" smtClean="0"/>
              <a:t>spatio</a:t>
            </a:r>
            <a:r>
              <a:rPr lang="en-US" dirty="0" smtClean="0"/>
              <a:t>-temporal image brightness variations</a:t>
            </a:r>
          </a:p>
          <a:p>
            <a:pPr lvl="1"/>
            <a:r>
              <a:rPr lang="en-US" dirty="0" smtClean="0"/>
              <a:t>Dense motion fields, but sensitive to appearance variations</a:t>
            </a:r>
          </a:p>
          <a:p>
            <a:pPr lvl="1"/>
            <a:r>
              <a:rPr lang="en-US" dirty="0" smtClean="0"/>
              <a:t>Suitable for video and when image motion is small </a:t>
            </a:r>
            <a:br>
              <a:rPr lang="en-US" dirty="0" smtClean="0"/>
            </a:br>
            <a:endParaRPr lang="en-US" sz="1200" dirty="0" smtClean="0"/>
          </a:p>
          <a:p>
            <a:pPr>
              <a:buFontTx/>
              <a:buChar char="•"/>
            </a:pPr>
            <a:r>
              <a:rPr lang="en-US" dirty="0" smtClean="0"/>
              <a:t>Feature-based methods</a:t>
            </a:r>
          </a:p>
          <a:p>
            <a:pPr lvl="1"/>
            <a:r>
              <a:rPr lang="en-US" dirty="0" smtClean="0"/>
              <a:t>Extract visual features (corners, textured areas) and track them over multiple frames</a:t>
            </a:r>
          </a:p>
          <a:p>
            <a:pPr lvl="1"/>
            <a:r>
              <a:rPr lang="en-US" dirty="0" smtClean="0"/>
              <a:t>Sparse motion fields, but more robust tracking</a:t>
            </a:r>
          </a:p>
          <a:p>
            <a:pPr lvl="1"/>
            <a:r>
              <a:rPr lang="en-US" dirty="0" smtClean="0"/>
              <a:t>Suitable when image motion is large (10s of pixels)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389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2917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Example use of optical flow: </a:t>
            </a:r>
            <a:br>
              <a:rPr lang="en-US" sz="3600" dirty="0" smtClean="0"/>
            </a:br>
            <a:r>
              <a:rPr lang="en-US" sz="3600" dirty="0" smtClean="0"/>
              <a:t>facial animation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4213" y="60928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hlinkClick r:id="rId3"/>
              </a:rPr>
              <a:t>http://www.fxguide.com/featured/art_of_optical_flow/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39349" y="1628800"/>
            <a:ext cx="5143397" cy="3857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93351" y="1628800"/>
            <a:ext cx="5143397" cy="38575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613525"/>
            <a:ext cx="3553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r>
              <a:rPr lang="en-US" sz="1000" dirty="0" smtClean="0"/>
              <a:t>,  adapted by Devi </a:t>
            </a:r>
            <a:r>
              <a:rPr lang="en-US" sz="1000" smtClean="0"/>
              <a:t>PArikh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569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Example use of optical flow: </a:t>
            </a:r>
            <a:br>
              <a:rPr lang="en-US" sz="3600" smtClean="0"/>
            </a:br>
            <a:r>
              <a:rPr lang="en-US" sz="3600" smtClean="0"/>
              <a:t>Motion Paint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4213" y="60928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hlinkClick r:id="rId3"/>
              </a:rPr>
              <a:t>http://vincentwardfilms.com/concepts/motion-painting/optical-flow/</a:t>
            </a:r>
            <a:endParaRPr lang="en-US" sz="2000" dirty="0" smtClean="0"/>
          </a:p>
        </p:txBody>
      </p:sp>
      <p:pic>
        <p:nvPicPr>
          <p:cNvPr id="10245" name="Picture 3" descr="WDMC_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00400"/>
            <a:ext cx="45339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9750" y="1557338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Use optical flow to track brush strokes, in order to animate them to follow underlying scene motion.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613525"/>
            <a:ext cx="35134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r>
              <a:rPr lang="en-US" sz="1000" dirty="0" smtClean="0"/>
              <a:t>, adapted by Devi Parikh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32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www.youtube.com/watch?v=TbJrc6QCeU0&amp;feature=related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www.youtube.com/watch?v=pckFacsIWg4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31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Motion vs. Stereo: Similarities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78657" y="1481882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Both involve solving</a:t>
            </a:r>
          </a:p>
          <a:p>
            <a:pPr lvl="1" eaLnBrk="1" hangingPunct="1"/>
            <a:r>
              <a:rPr lang="en-US" dirty="0" smtClean="0"/>
              <a:t>Correspondence: disparities, motion vectors</a:t>
            </a:r>
          </a:p>
          <a:p>
            <a:pPr lvl="1" eaLnBrk="1" hangingPunct="1"/>
            <a:r>
              <a:rPr lang="en-US" dirty="0" smtClean="0"/>
              <a:t>Reconstruction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1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484784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Motion</a:t>
            </a:r>
            <a:r>
              <a:rPr lang="en-US" sz="2800" dirty="0" smtClean="0"/>
              <a:t>: </a:t>
            </a:r>
          </a:p>
          <a:p>
            <a:pPr lvl="1" eaLnBrk="1" hangingPunct="1"/>
            <a:r>
              <a:rPr lang="en-US" dirty="0" smtClean="0"/>
              <a:t>Uses velocity: consecutive frames must be close to get good approximate time derivative</a:t>
            </a:r>
          </a:p>
          <a:p>
            <a:pPr lvl="1" eaLnBrk="1" hangingPunct="1"/>
            <a:r>
              <a:rPr lang="en-US" dirty="0" smtClean="0"/>
              <a:t>3d movement between camera and scene not necessarily single 3d rigid transformation</a:t>
            </a:r>
          </a:p>
          <a:p>
            <a:pPr eaLnBrk="1" hangingPunct="1"/>
            <a:r>
              <a:rPr lang="en-US" sz="2800" b="1" dirty="0" smtClean="0"/>
              <a:t>Whereas with stereo</a:t>
            </a:r>
            <a:r>
              <a:rPr lang="en-US" sz="2800" dirty="0" smtClean="0"/>
              <a:t>: 	</a:t>
            </a:r>
          </a:p>
          <a:p>
            <a:pPr lvl="1" eaLnBrk="1" hangingPunct="1"/>
            <a:r>
              <a:rPr lang="en-US" dirty="0" smtClean="0"/>
              <a:t>Could have any disparity value</a:t>
            </a:r>
          </a:p>
          <a:p>
            <a:pPr lvl="1" eaLnBrk="1" hangingPunct="1"/>
            <a:r>
              <a:rPr lang="en-US" dirty="0" smtClean="0"/>
              <a:t>View pair separated by a single 3d transformation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6866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/>
              <a:t>Motion vs. Stereo: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0D3EC-2EE0-4D5B-B43D-EF246BF9924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13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Major contributions from Lucas, </a:t>
            </a:r>
            <a:r>
              <a:rPr lang="en-US" dirty="0" err="1" smtClean="0"/>
              <a:t>Tomasi</a:t>
            </a:r>
            <a:r>
              <a:rPr lang="en-US" dirty="0" smtClean="0"/>
              <a:t>, </a:t>
            </a:r>
            <a:r>
              <a:rPr lang="en-US" dirty="0" err="1" smtClean="0"/>
              <a:t>Kanade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Tracking feature points</a:t>
            </a:r>
          </a:p>
          <a:p>
            <a:pPr lvl="1">
              <a:defRPr/>
            </a:pPr>
            <a:r>
              <a:rPr lang="en-US" dirty="0" smtClean="0"/>
              <a:t>Optical flow</a:t>
            </a:r>
          </a:p>
          <a:p>
            <a:pPr lvl="1">
              <a:defRPr/>
            </a:pPr>
            <a:r>
              <a:rPr lang="en-US" dirty="0" smtClean="0"/>
              <a:t>Stereo</a:t>
            </a:r>
          </a:p>
          <a:p>
            <a:pPr lvl="1">
              <a:defRPr/>
            </a:pPr>
            <a:r>
              <a:rPr lang="en-US" dirty="0" smtClean="0"/>
              <a:t>Structure from motion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Key ideas</a:t>
            </a:r>
          </a:p>
          <a:p>
            <a:pPr lvl="1">
              <a:defRPr/>
            </a:pPr>
            <a:r>
              <a:rPr lang="en-US" dirty="0" smtClean="0"/>
              <a:t>By assuming brightness constancy, truncated Taylor expansion leads to simple and fast patch matching across frames</a:t>
            </a:r>
          </a:p>
          <a:p>
            <a:pPr lvl="1">
              <a:defRPr/>
            </a:pPr>
            <a:r>
              <a:rPr lang="en-US" dirty="0" smtClean="0"/>
              <a:t>Coarse-to-fine registration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Coming up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26257" b="26257"/>
          <a:stretch>
            <a:fillRect/>
          </a:stretch>
        </p:blipFill>
        <p:spPr bwMode="auto">
          <a:xfrm>
            <a:off x="2059819" y="2602024"/>
            <a:ext cx="54911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lass-football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1700" y="4545124"/>
            <a:ext cx="5867400" cy="1695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484784"/>
            <a:ext cx="80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Background subtraction, activity recognition,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object tracking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5291032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motion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Feature-tracking</a:t>
            </a:r>
          </a:p>
          <a:p>
            <a:pPr lvl="1" eaLnBrk="1" hangingPunct="1"/>
            <a:r>
              <a:rPr lang="en-US" sz="2000" dirty="0" smtClean="0"/>
              <a:t>Extract visual features (corners, textured areas) and “track” them over multiple frames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Optical flow</a:t>
            </a:r>
          </a:p>
          <a:p>
            <a:pPr lvl="1" eaLnBrk="1" hangingPunct="1"/>
            <a:r>
              <a:rPr lang="en-US" sz="2000" dirty="0" smtClean="0"/>
              <a:t>Recover image motion at each pixel from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image brightness variations (optical flow)</a:t>
            </a:r>
          </a:p>
          <a:p>
            <a:endParaRPr lang="en-US" dirty="0" smtClean="0"/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B. Lucas and T. </a:t>
            </a:r>
            <a:r>
              <a:rPr lang="en-US" dirty="0" err="1"/>
              <a:t>Kanade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An iterative image registration technique with an application to</a:t>
            </a:r>
          </a:p>
          <a:p>
            <a:r>
              <a:rPr lang="en-US" dirty="0">
                <a:hlinkClick r:id="rId3"/>
              </a:rPr>
              <a:t>stereo vision.</a:t>
            </a:r>
            <a:r>
              <a:rPr lang="en-US" dirty="0"/>
              <a:t> In </a:t>
            </a:r>
            <a:r>
              <a:rPr lang="en-US" i="1" dirty="0"/>
              <a:t>Proceedings of the International Joint Conference on Artificial Intelligence</a:t>
            </a:r>
            <a:r>
              <a:rPr lang="en-US" dirty="0"/>
              <a:t>, pp. 674–679, 1981.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600200" y="5181600"/>
            <a:ext cx="550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Two problems, one registration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  <p:bldP spid="6149" grpId="0"/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problems, such as structure from motion require matching points</a:t>
            </a:r>
          </a:p>
          <a:p>
            <a:r>
              <a:rPr lang="en-US" dirty="0" smtClean="0"/>
              <a:t>If motion is small, tracking is an easy way to get them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2971800"/>
            <a:ext cx="8763000" cy="3505200"/>
            <a:chOff x="381000" y="2971800"/>
            <a:chExt cx="8763000" cy="3505200"/>
          </a:xfrm>
        </p:grpSpPr>
        <p:pic>
          <p:nvPicPr>
            <p:cNvPr id="71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81400"/>
              <a:ext cx="48768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400" y="2971800"/>
              <a:ext cx="37846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Figure out which features can be tracked</a:t>
            </a:r>
          </a:p>
          <a:p>
            <a:pPr lvl="1"/>
            <a:r>
              <a:rPr lang="en-US" smtClean="0"/>
              <a:t>Efficiently track across frames</a:t>
            </a:r>
          </a:p>
          <a:p>
            <a:pPr lvl="1"/>
            <a:r>
              <a:rPr lang="en-US" smtClean="0"/>
              <a:t>Some points may change appearance over time (e.g., due to rotation, moving into shadows, etc.)</a:t>
            </a:r>
          </a:p>
          <a:p>
            <a:pPr lvl="1"/>
            <a:r>
              <a:rPr lang="en-US" smtClean="0"/>
              <a:t>Drift: small errors can accumulate as appearance model is updated</a:t>
            </a:r>
          </a:p>
          <a:p>
            <a:pPr lvl="1"/>
            <a:r>
              <a:rPr lang="en-US" smtClean="0"/>
              <a:t>Points may appear or disappear: need to be able to add/delete tracked points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Feature tracking</a:t>
            </a:r>
            <a:endParaRPr lang="en-US" sz="42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5814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Given two subsequent frames, estimate the point translation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9235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Key assumptions of Lucas-</a:t>
            </a:r>
            <a:r>
              <a:rPr lang="en-US" sz="2800" dirty="0" err="1"/>
              <a:t>Kanade</a:t>
            </a:r>
            <a:r>
              <a:rPr lang="en-US" sz="2800" dirty="0"/>
              <a:t> Tracker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Brightness constancy:  </a:t>
            </a:r>
            <a:r>
              <a:rPr lang="en-US" sz="2000" dirty="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Small motion:</a:t>
            </a:r>
            <a:r>
              <a:rPr lang="en-US" sz="2000" dirty="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Spatial coherence:</a:t>
            </a:r>
            <a:r>
              <a:rPr lang="en-US" sz="2000" dirty="0"/>
              <a:t> points move like their neighbors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2286000" y="2895600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562600" y="2895600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60670</TotalTime>
  <Words>2468</Words>
  <Application>Microsoft Macintosh PowerPoint</Application>
  <PresentationFormat>On-screen Show (4:3)</PresentationFormat>
  <Paragraphs>414</Paragraphs>
  <Slides>57</Slides>
  <Notes>39</Notes>
  <HiddenSlides>1</HiddenSlides>
  <MMClips>2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Image</vt:lpstr>
      <vt:lpstr>Equation</vt:lpstr>
      <vt:lpstr>Feature Tracking and Optical Flow</vt:lpstr>
      <vt:lpstr>Announcements</vt:lpstr>
      <vt:lpstr>Result from Clint</vt:lpstr>
      <vt:lpstr>Finally: Motion and tracking</vt:lpstr>
      <vt:lpstr>Video</vt:lpstr>
      <vt:lpstr>Recovering motion</vt:lpstr>
      <vt:lpstr>Feature tracking</vt:lpstr>
      <vt:lpstr>Feature tracking</vt:lpstr>
      <vt:lpstr>Feature tracking</vt:lpstr>
      <vt:lpstr>The brightness constancy constraint</vt:lpstr>
      <vt:lpstr>The brightness constancy constraint</vt:lpstr>
      <vt:lpstr>The aperture problem</vt:lpstr>
      <vt:lpstr>The aperture problem</vt:lpstr>
      <vt:lpstr>The barber pole illusion</vt:lpstr>
      <vt:lpstr>The barber pole illusion</vt:lpstr>
      <vt:lpstr>Solving the  ambiguity…</vt:lpstr>
      <vt:lpstr>Solving the  ambiguity…</vt:lpstr>
      <vt:lpstr>Matching patches across images</vt:lpstr>
      <vt:lpstr>Conditions for solvability</vt:lpstr>
      <vt:lpstr>Low-texture region</vt:lpstr>
      <vt:lpstr>Edge</vt:lpstr>
      <vt:lpstr>High-texture region</vt:lpstr>
      <vt:lpstr>The aperture problem resolved</vt:lpstr>
      <vt:lpstr>The aperture problem resolved</vt:lpstr>
      <vt:lpstr>Dealing with larger movements: Iterative refinement</vt:lpstr>
      <vt:lpstr>Dealing with larger movements: coarse-to-fine registration</vt:lpstr>
      <vt:lpstr>Shi-Tomasi feature tracker</vt:lpstr>
      <vt:lpstr>Tracking example</vt:lpstr>
      <vt:lpstr>Summary of KLT tracking</vt:lpstr>
      <vt:lpstr>Implementation issues</vt:lpstr>
      <vt:lpstr>Slide 31</vt:lpstr>
      <vt:lpstr>Motion and perceptual organization</vt:lpstr>
      <vt:lpstr>Motion and perceptual organization</vt:lpstr>
      <vt:lpstr>Uses of motion</vt:lpstr>
      <vt:lpstr>Motion field</vt:lpstr>
      <vt:lpstr>Motion field + camera motion</vt:lpstr>
      <vt:lpstr>Optical flow</vt:lpstr>
      <vt:lpstr>Lucas-Kanade Optical Flow</vt:lpstr>
      <vt:lpstr>Multi-resolution Lucas Kanade Algorithm</vt:lpstr>
      <vt:lpstr>Iterative Refinement</vt:lpstr>
      <vt:lpstr>Coarse-to-fine optical flow estimation</vt:lpstr>
      <vt:lpstr>Example</vt:lpstr>
      <vt:lpstr>Multi-resolution registration</vt:lpstr>
      <vt:lpstr>Optical Flow Results</vt:lpstr>
      <vt:lpstr>Optical Flow Results</vt:lpstr>
      <vt:lpstr>Errors in Lucas-Kanade</vt:lpstr>
      <vt:lpstr>State-of-the-art optical flow</vt:lpstr>
      <vt:lpstr>Motion parallax</vt:lpstr>
      <vt:lpstr>Motion field + camera motion</vt:lpstr>
      <vt:lpstr>Motion estimation techniques</vt:lpstr>
      <vt:lpstr>Example use of optical flow:  facial animation</vt:lpstr>
      <vt:lpstr>Example use of optical flow:  Motion Paint</vt:lpstr>
      <vt:lpstr>Fun with flow</vt:lpstr>
      <vt:lpstr>Motion vs. Stereo: Similarities</vt:lpstr>
      <vt:lpstr>Slide 55</vt:lpstr>
      <vt:lpstr>Summary</vt:lpstr>
      <vt:lpstr>Coming up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Devi Parikh</cp:lastModifiedBy>
  <cp:revision>213</cp:revision>
  <dcterms:created xsi:type="dcterms:W3CDTF">2013-11-12T19:08:20Z</dcterms:created>
  <dcterms:modified xsi:type="dcterms:W3CDTF">2013-11-12T20:04:20Z</dcterms:modified>
</cp:coreProperties>
</file>