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notesSlides/notesSlide26.xml" ContentType="application/vnd.openxmlformats-officedocument.presentationml.notesSlide+xml"/>
  <Override PartName="/ppt/embeddings/Microsoft_Equation3.bin" ContentType="application/vnd.openxmlformats-officedocument.oleObject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9.xml" ContentType="application/vnd.openxmlformats-officedocument.presentationml.slide+xml"/>
  <Override PartName="/ppt/embeddings/Microsoft_Equation10.bin" ContentType="application/vnd.openxmlformats-officedocument.oleObject"/>
  <Override PartName="/ppt/slides/slide47.xml" ContentType="application/vnd.openxmlformats-officedocument.presentationml.slide+xml"/>
  <Override PartName="/ppt/embeddings/Microsoft_Equation20.bin" ContentType="application/vnd.openxmlformats-officedocument.oleObject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embeddings/Microsoft_Equation9.bin" ContentType="application/vnd.openxmlformats-officedocument.oleObject"/>
  <Default Extension="vml" ContentType="application/vnd.openxmlformats-officedocument.vmlDrawing"/>
  <Override PartName="/ppt/theme/theme1.xml" ContentType="application/vnd.openxmlformats-officedocument.theme+xml"/>
  <Override PartName="/ppt/notesSlides/notesSlide2.xml" ContentType="application/vnd.openxmlformats-officedocument.presentationml.notesSlide+xml"/>
  <Override PartName="/ppt/embeddings/Microsoft_Equation16.bin" ContentType="application/vnd.openxmlformats-officedocument.oleObject"/>
  <Override PartName="/ppt/embeddings/oleObject1.bin" ContentType="application/vnd.openxmlformats-officedocument.oleObject"/>
  <Override PartName="/ppt/embeddings/Microsoft_Equation35.bin" ContentType="application/vnd.openxmlformats-officedocument.oleObject"/>
  <Default Extension="jpeg" ContentType="image/jpeg"/>
  <Override PartName="/ppt/notesSlides/notesSlide11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2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notesSlides/notesSlide27.xml" ContentType="application/vnd.openxmlformats-officedocument.presentationml.notesSlide+xml"/>
  <Override PartName="/ppt/slideLayouts/slideLayout10.xml" ContentType="application/vnd.openxmlformats-officedocument.presentationml.slideLayout+xml"/>
  <Override PartName="/ppt/embeddings/Microsoft_Equation4.bin" ContentType="application/vnd.openxmlformats-officedocument.oleObject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embeddings/Microsoft_Equation11.bin" ContentType="application/vnd.openxmlformats-officedocument.oleObject"/>
  <Override PartName="/ppt/slides/slide48.xml" ContentType="application/vnd.openxmlformats-officedocument.presentationml.slide+xml"/>
  <Override PartName="/ppt/embeddings/Microsoft_Equation21.bin" ContentType="application/vnd.openxmlformats-officedocument.oleObject"/>
  <Override PartName="/ppt/slides/slide57.xml" ContentType="application/vnd.openxmlformats-officedocument.presentationml.slide+xml"/>
  <Override PartName="/ppt/embeddings/Microsoft_Equation30.bin" ContentType="application/vnd.openxmlformats-officedocument.oleObject"/>
  <Override PartName="/ppt/theme/theme2.xml" ContentType="application/vnd.openxmlformats-officedocument.theme+xml"/>
  <Override PartName="/ppt/notesSlides/notesSlide3.xml" ContentType="application/vnd.openxmlformats-officedocument.presentationml.notesSlide+xml"/>
  <Override PartName="/ppt/embeddings/Microsoft_Equation40.bin" ContentType="application/vnd.openxmlformats-officedocument.oleObject"/>
  <Override PartName="/ppt/embeddings/Microsoft_Equation17.bin" ContentType="application/vnd.openxmlformats-officedocument.oleObject"/>
  <Override PartName="/ppt/embeddings/oleObject2.bin" ContentType="application/vnd.openxmlformats-officedocument.oleObject"/>
  <Override PartName="/ppt/embeddings/Microsoft_Equation26.bin" ContentType="application/vnd.openxmlformats-officedocument.oleObject"/>
  <Override PartName="/ppt/embeddings/Microsoft_Equation36.bin" ContentType="application/vnd.openxmlformats-officedocument.oleObject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notesSlides/notesSlide32.xml" ContentType="application/vnd.openxmlformats-officedocument.presentationml.notesSlide+xml"/>
  <Override PartName="/ppt/slides/slide33.xml" ContentType="application/vnd.openxmlformats-officedocument.presentationml.slide+xml"/>
  <Override PartName="/ppt/slides/slide5.xml" ContentType="application/vnd.openxmlformats-officedocument.presentationml.slide+xml"/>
  <Default Extension="xml" ContentType="application/xml"/>
  <Override PartName="/ppt/slideLayouts/slideLayout6.xml" ContentType="application/vnd.openxmlformats-officedocument.presentationml.slideLayout+xml"/>
  <Override PartName="/ppt/tableStyles.xml" ContentType="application/vnd.openxmlformats-officedocument.presentationml.tableStyles+xml"/>
  <Override PartName="/ppt/slides/slide43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52.xml" ContentType="application/vnd.openxmlformats-officedocument.presentationml.slide+xml"/>
  <Override PartName="/ppt/notesSlides/notesSlide28.xml" ContentType="application/vnd.openxmlformats-officedocument.presentationml.notesSlide+xml"/>
  <Override PartName="/ppt/embeddings/Microsoft_Equation5.bin" ContentType="application/vnd.openxmlformats-officedocument.oleObject"/>
  <Override PartName="/ppt/slideLayouts/slideLayout11.xml" ContentType="application/vnd.openxmlformats-officedocument.presentationml.slideLayout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embeddings/Microsoft_Equation12.bin" ContentType="application/vnd.openxmlformats-officedocument.oleObject"/>
  <Override PartName="/ppt/slides/slide49.xml" ContentType="application/vnd.openxmlformats-officedocument.presentationml.slide+xml"/>
  <Override PartName="/ppt/embeddings/Microsoft_Equation22.bin" ContentType="application/vnd.openxmlformats-officedocument.oleObject"/>
  <Override PartName="/ppt/slides/slide58.xml" ContentType="application/vnd.openxmlformats-officedocument.presentationml.slide+xml"/>
  <Override PartName="/docProps/core.xml" ContentType="application/vnd.openxmlformats-package.core-properties+xml"/>
  <Override PartName="/ppt/embeddings/Microsoft_Equation31.bin" ContentType="application/vnd.openxmlformats-officedocument.oleObject"/>
  <Override PartName="/ppt/theme/theme3.xml" ContentType="application/vnd.openxmlformats-officedocument.theme+xml"/>
  <Override PartName="/ppt/notesSlides/notesSlide4.xml" ContentType="application/vnd.openxmlformats-officedocument.presentationml.notesSlide+xml"/>
  <Override PartName="/ppt/embeddings/Microsoft_Equation41.bin" ContentType="application/vnd.openxmlformats-officedocument.oleObject"/>
  <Override PartName="/ppt/embeddings/Microsoft_Equation18.bin" ContentType="application/vnd.openxmlformats-officedocument.oleObject"/>
  <Override PartName="/ppt/embeddings/Microsoft_Equation27.bin" ContentType="application/vnd.openxmlformats-officedocument.oleObject"/>
  <Override PartName="/ppt/embeddings/Microsoft_Equation37.bin" ContentType="application/vnd.openxmlformats-officedocument.oleObject"/>
  <Override PartName="/ppt/slideLayouts/slideLayout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Default Extension="gif" ContentType="image/gif"/>
  <Override PartName="/ppt/slides/slide15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s/slide44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29.xml" ContentType="application/vnd.openxmlformats-officedocument.presentationml.notesSlide+xml"/>
  <Override PartName="/ppt/embeddings/Microsoft_Equation6.bin" ContentType="application/vnd.openxmlformats-officedocument.oleObject"/>
  <Override PartName="/ppt/slideLayouts/slideLayout12.xml" ContentType="application/vnd.openxmlformats-officedocument.presentationml.slideLayout+xml"/>
  <Override PartName="/ppt/embeddings/Microsoft_Equation13.bin" ContentType="application/vnd.openxmlformats-officedocument.oleObject"/>
  <Override PartName="/ppt/embeddings/Microsoft_Equation23.bin" ContentType="application/vnd.openxmlformats-officedocument.oleObject"/>
  <Override PartName="/ppt/slides/slide59.xml" ContentType="application/vnd.openxmlformats-officedocument.presentationml.slide+xml"/>
  <Override PartName="/ppt/embeddings/Microsoft_Equation32.bin" ContentType="application/vnd.openxmlformats-officedocument.oleObject"/>
  <Override PartName="/ppt/notesSlides/notesSlide5.xml" ContentType="application/vnd.openxmlformats-officedocument.presentationml.notesSlide+xml"/>
  <Override PartName="/ppt/slides/slide10.xml" ContentType="application/vnd.openxmlformats-officedocument.presentationml.slide+xml"/>
  <Override PartName="/ppt/embeddings/Microsoft_Equation19.bin" ContentType="application/vnd.openxmlformats-officedocument.oleObject"/>
  <Override PartName="/ppt/slides/slide20.xml" ContentType="application/vnd.openxmlformats-officedocument.presentationml.slide+xml"/>
  <Override PartName="/ppt/embeddings/Microsoft_Equation28.bin" ContentType="application/vnd.openxmlformats-officedocument.oleObject"/>
  <Override PartName="/ppt/slides/slide1.xml" ContentType="application/vnd.openxmlformats-officedocument.presentationml.slide+xml"/>
  <Override PartName="/ppt/embeddings/Microsoft_Equation38.bin" ContentType="application/vnd.openxmlformats-officedocument.oleObject"/>
  <Override PartName="/ppt/slideLayouts/slideLayout2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4.xml" ContentType="application/vnd.openxmlformats-officedocument.presentationml.notesSlide+xml"/>
  <Override PartName="/ppt/viewProps.xml" ContentType="application/vnd.openxmlformats-officedocument.presentationml.viewProps+xml"/>
  <Override PartName="/ppt/embeddings/Microsoft_Equation1.bin" ContentType="application/vnd.openxmlformats-officedocument.oleObject"/>
  <Override PartName="/ppt/slides/slide26.xml" ContentType="application/vnd.openxmlformats-officedocument.presentationml.slide+xml"/>
  <Default Extension="pict" ContentType="image/pict"/>
  <Override PartName="/ppt/notesSlides/notesSlide34.xml" ContentType="application/vnd.openxmlformats-officedocument.presentationml.notesSlide+xml"/>
  <Default Extension="rels" ContentType="application/vnd.openxmlformats-package.relationships+xml"/>
  <Default Extension="wmf" ContentType="image/x-wmf"/>
  <Override PartName="/ppt/slides/slide7.xml" ContentType="application/vnd.openxmlformats-officedocument.presentationml.slide+xml"/>
  <Override PartName="/ppt/slides/slide35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embeddings/Microsoft_Equation7.bin" ContentType="application/vnd.openxmlformats-officedocument.oleObject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embeddings/Microsoft_Equation14.bin" ContentType="application/vnd.openxmlformats-officedocument.oleObject"/>
  <Override PartName="/ppt/embeddings/Microsoft_Equation24.bin" ContentType="application/vnd.openxmlformats-officedocument.oleObject"/>
  <Override PartName="/ppt/embeddings/Microsoft_Equation33.bin" ContentType="application/vnd.openxmlformats-officedocument.oleObject"/>
  <Override PartName="/ppt/notesSlides/notesSlide6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slides/slide21.xml" ContentType="application/vnd.openxmlformats-officedocument.presentationml.slide+xml"/>
  <Override PartName="/ppt/embeddings/Microsoft_Equation29.bin" ContentType="application/vnd.openxmlformats-officedocument.oleObject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embeddings/Microsoft_Equation39.bin" ContentType="application/vnd.openxmlformats-officedocument.oleObject"/>
  <Override PartName="/ppt/handoutMasters/handoutMaster1.xml" ContentType="application/vnd.openxmlformats-officedocument.presentationml.handoutMaster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25.xml" ContentType="application/vnd.openxmlformats-officedocument.presentationml.notesSlide+xml"/>
  <Override PartName="/ppt/embeddings/Microsoft_Equation2.bin" ContentType="application/vnd.openxmlformats-officedocument.oleObject"/>
  <Override PartName="/ppt/slides/slide27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Default Extension="pdf" ContentType="application/pdf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embeddings/Microsoft_Equation8.bin" ContentType="application/vnd.openxmlformats-officedocument.oleObject"/>
  <Override PartName="/ppt/notesSlides/notesSlide1.xml" ContentType="application/vnd.openxmlformats-officedocument.presentationml.notesSlide+xml"/>
  <Override PartName="/ppt/embeddings/Microsoft_Equation15.bin" ContentType="application/vnd.openxmlformats-officedocument.oleObject"/>
  <Override PartName="/ppt/embeddings/Microsoft_Equation25.bin" ContentType="application/vnd.openxmlformats-officedocument.oleObject"/>
  <Override PartName="/ppt/embeddings/Microsoft_Equation34.bin" ContentType="application/vnd.openxmlformats-officedocument.oleObject"/>
  <Override PartName="/ppt/notesSlides/notesSlide7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425" r:id="rId2"/>
    <p:sldId id="834" r:id="rId3"/>
    <p:sldId id="829" r:id="rId4"/>
    <p:sldId id="800" r:id="rId5"/>
    <p:sldId id="837" r:id="rId6"/>
    <p:sldId id="838" r:id="rId7"/>
    <p:sldId id="839" r:id="rId8"/>
    <p:sldId id="840" r:id="rId9"/>
    <p:sldId id="841" r:id="rId10"/>
    <p:sldId id="842" r:id="rId11"/>
    <p:sldId id="843" r:id="rId12"/>
    <p:sldId id="844" r:id="rId13"/>
    <p:sldId id="850" r:id="rId14"/>
    <p:sldId id="851" r:id="rId15"/>
    <p:sldId id="852" r:id="rId16"/>
    <p:sldId id="853" r:id="rId17"/>
    <p:sldId id="854" r:id="rId18"/>
    <p:sldId id="845" r:id="rId19"/>
    <p:sldId id="847" r:id="rId20"/>
    <p:sldId id="848" r:id="rId21"/>
    <p:sldId id="806" r:id="rId22"/>
    <p:sldId id="807" r:id="rId23"/>
    <p:sldId id="808" r:id="rId24"/>
    <p:sldId id="833" r:id="rId25"/>
    <p:sldId id="849" r:id="rId26"/>
    <p:sldId id="777" r:id="rId27"/>
    <p:sldId id="779" r:id="rId28"/>
    <p:sldId id="780" r:id="rId29"/>
    <p:sldId id="781" r:id="rId30"/>
    <p:sldId id="810" r:id="rId31"/>
    <p:sldId id="782" r:id="rId32"/>
    <p:sldId id="828" r:id="rId33"/>
    <p:sldId id="786" r:id="rId34"/>
    <p:sldId id="835" r:id="rId35"/>
    <p:sldId id="787" r:id="rId36"/>
    <p:sldId id="836" r:id="rId37"/>
    <p:sldId id="788" r:id="rId38"/>
    <p:sldId id="789" r:id="rId39"/>
    <p:sldId id="790" r:id="rId40"/>
    <p:sldId id="791" r:id="rId41"/>
    <p:sldId id="792" r:id="rId42"/>
    <p:sldId id="805" r:id="rId43"/>
    <p:sldId id="814" r:id="rId44"/>
    <p:sldId id="818" r:id="rId45"/>
    <p:sldId id="823" r:id="rId46"/>
    <p:sldId id="817" r:id="rId47"/>
    <p:sldId id="819" r:id="rId48"/>
    <p:sldId id="811" r:id="rId49"/>
    <p:sldId id="812" r:id="rId50"/>
    <p:sldId id="813" r:id="rId51"/>
    <p:sldId id="820" r:id="rId52"/>
    <p:sldId id="821" r:id="rId53"/>
    <p:sldId id="798" r:id="rId54"/>
    <p:sldId id="824" r:id="rId55"/>
    <p:sldId id="825" r:id="rId56"/>
    <p:sldId id="621" r:id="rId57"/>
    <p:sldId id="732" r:id="rId58"/>
    <p:sldId id="774" r:id="rId59"/>
    <p:sldId id="830" r:id="rId60"/>
  </p:sldIdLst>
  <p:sldSz cx="9144000" cy="6858000" type="screen4x3"/>
  <p:notesSz cx="69469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srgbClr val="FF0000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clrMru>
    <a:srgbClr val="00FF00"/>
    <a:srgbClr val="0AA676"/>
    <a:srgbClr val="32000C"/>
    <a:srgbClr val="CB6B30"/>
    <a:srgbClr val="E36243"/>
    <a:srgbClr val="FF4A7E"/>
    <a:srgbClr val="0B0B0B"/>
    <a:srgbClr val="234161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4842" autoAdjust="0"/>
    <p:restoredTop sz="86792" autoAdjust="0"/>
  </p:normalViewPr>
  <p:slideViewPr>
    <p:cSldViewPr>
      <p:cViewPr varScale="1">
        <p:scale>
          <a:sx n="143" d="100"/>
          <a:sy n="143" d="100"/>
        </p:scale>
        <p:origin x="-131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3" y="1384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55"/>
    </p:cViewPr>
  </p:sorterViewPr>
  <p:notesViewPr>
    <p:cSldViewPr>
      <p:cViewPr varScale="1">
        <p:scale>
          <a:sx n="47" d="100"/>
          <a:sy n="47" d="100"/>
        </p:scale>
        <p:origin x="-1717" y="-98"/>
      </p:cViewPr>
      <p:guideLst>
        <p:guide orient="horz" pos="2904"/>
        <p:guide pos="218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4" Type="http://schemas.openxmlformats.org/officeDocument/2006/relationships/image" Target="../media/image73.wmf"/><Relationship Id="rId1" Type="http://schemas.openxmlformats.org/officeDocument/2006/relationships/image" Target="../media/image70.wmf"/><Relationship Id="rId2" Type="http://schemas.openxmlformats.org/officeDocument/2006/relationships/image" Target="../media/image71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4" Type="http://schemas.openxmlformats.org/officeDocument/2006/relationships/image" Target="../media/image73.wmf"/><Relationship Id="rId5" Type="http://schemas.openxmlformats.org/officeDocument/2006/relationships/image" Target="../media/image74.wmf"/><Relationship Id="rId6" Type="http://schemas.openxmlformats.org/officeDocument/2006/relationships/image" Target="../media/image75.wmf"/><Relationship Id="rId7" Type="http://schemas.openxmlformats.org/officeDocument/2006/relationships/image" Target="../media/image76.wmf"/><Relationship Id="rId1" Type="http://schemas.openxmlformats.org/officeDocument/2006/relationships/image" Target="../media/image70.wmf"/><Relationship Id="rId2" Type="http://schemas.openxmlformats.org/officeDocument/2006/relationships/image" Target="../media/image7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Relationship Id="rId2" Type="http://schemas.openxmlformats.org/officeDocument/2006/relationships/image" Target="../media/image81.wmf"/><Relationship Id="rId3" Type="http://schemas.openxmlformats.org/officeDocument/2006/relationships/image" Target="../media/image8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Relationship Id="rId2" Type="http://schemas.openxmlformats.org/officeDocument/2006/relationships/image" Target="../media/image4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Relationship Id="rId2" Type="http://schemas.openxmlformats.org/officeDocument/2006/relationships/image" Target="../media/image47.wmf"/><Relationship Id="rId3" Type="http://schemas.openxmlformats.org/officeDocument/2006/relationships/image" Target="../media/image4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4" Type="http://schemas.openxmlformats.org/officeDocument/2006/relationships/image" Target="../media/image52.pict"/><Relationship Id="rId5" Type="http://schemas.openxmlformats.org/officeDocument/2006/relationships/image" Target="../media/image53.wmf"/><Relationship Id="rId1" Type="http://schemas.openxmlformats.org/officeDocument/2006/relationships/image" Target="../media/image50.wmf"/><Relationship Id="rId2" Type="http://schemas.openxmlformats.org/officeDocument/2006/relationships/image" Target="../media/image5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Relationship Id="rId2" Type="http://schemas.openxmlformats.org/officeDocument/2006/relationships/image" Target="../media/image5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Relationship Id="rId2" Type="http://schemas.openxmlformats.org/officeDocument/2006/relationships/image" Target="../media/image5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Relationship Id="rId2" Type="http://schemas.openxmlformats.org/officeDocument/2006/relationships/image" Target="../media/image5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Relationship Id="rId2" Type="http://schemas.openxmlformats.org/officeDocument/2006/relationships/image" Target="../media/image61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4" Type="http://schemas.openxmlformats.org/officeDocument/2006/relationships/image" Target="../media/image64.wmf"/><Relationship Id="rId1" Type="http://schemas.openxmlformats.org/officeDocument/2006/relationships/image" Target="../media/image60.wmf"/><Relationship Id="rId2" Type="http://schemas.openxmlformats.org/officeDocument/2006/relationships/image" Target="../media/image6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5413" y="0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38A9EF-8FCD-4D1E-A248-EC9709367834}" type="datetimeFigureOut">
              <a:rPr lang="en-US" smtClean="0"/>
              <a:pPr/>
              <a:t>10/15/13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8238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5413" y="8758238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6506-27FE-4FB3-8A80-88747C394F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101981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69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CEFF6AE-02E3-40BB-A094-82F236F4F909}" type="datetimeFigureOut">
              <a:rPr lang="en-US"/>
              <a:pPr>
                <a:defRPr/>
              </a:pPr>
              <a:t>10/15/13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379595"/>
            <a:ext cx="5557520" cy="4149090"/>
          </a:xfrm>
          <a:prstGeom prst="rect">
            <a:avLst/>
          </a:prstGeom>
        </p:spPr>
        <p:txBody>
          <a:bodyPr vert="horz" lIns="92382" tIns="46191" rIns="92382" bIns="4619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69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CD2BCC9-46BE-4B1E-A65D-31834D5B1B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057080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9C5801-6059-4A56-9CF0-D84F62AABD8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4761B2-1E8E-4DCD-9EF3-8F016B9F2DB7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0530" name="Rectangle 7"/>
          <p:cNvSpPr txBox="1">
            <a:spLocks noGrp="1" noChangeArrowheads="1"/>
          </p:cNvSpPr>
          <p:nvPr/>
        </p:nvSpPr>
        <p:spPr bwMode="auto">
          <a:xfrm>
            <a:off x="3934969" y="8757590"/>
            <a:ext cx="3010323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79" tIns="46190" rIns="92379" bIns="46190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06007AA-E729-4CFF-BC64-9C98DA1E7D8C}" type="slidenum">
              <a:rPr lang="en-US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D9AB0C-5F1A-4573-AB84-3635C08179BE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2578" name="Rectangle 7"/>
          <p:cNvSpPr txBox="1">
            <a:spLocks noGrp="1" noChangeArrowheads="1"/>
          </p:cNvSpPr>
          <p:nvPr/>
        </p:nvSpPr>
        <p:spPr bwMode="auto">
          <a:xfrm>
            <a:off x="3934969" y="8757590"/>
            <a:ext cx="3010323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79" tIns="46190" rIns="92379" bIns="46190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D695B9D9-98D8-4642-A135-B6527F07B03C}" type="slidenum">
              <a:rPr lang="en-US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781E97-20DB-4D0D-9DD8-98DE3BA8BBF7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4626" name="Rectangle 7"/>
          <p:cNvSpPr txBox="1">
            <a:spLocks noGrp="1" noChangeArrowheads="1"/>
          </p:cNvSpPr>
          <p:nvPr/>
        </p:nvSpPr>
        <p:spPr bwMode="auto">
          <a:xfrm>
            <a:off x="3934969" y="8757590"/>
            <a:ext cx="3010323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79" tIns="46190" rIns="92379" bIns="46190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CD028C84-7C5E-4271-8A1B-1B8D99C694D8}" type="slidenum">
              <a:rPr lang="en-US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9F7DF0-8B02-485F-96B3-233A1DF70048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4690" name="Rectangle 7"/>
          <p:cNvSpPr txBox="1">
            <a:spLocks noGrp="1" noChangeArrowheads="1"/>
          </p:cNvSpPr>
          <p:nvPr/>
        </p:nvSpPr>
        <p:spPr bwMode="auto">
          <a:xfrm>
            <a:off x="3934969" y="8757590"/>
            <a:ext cx="3010323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79" tIns="46190" rIns="92379" bIns="46190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E8684F8-C34D-4B88-B646-BE8361DAE9E0}" type="slidenum">
              <a:rPr lang="en-US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6422" indent="-346422">
              <a:spcBef>
                <a:spcPct val="20000"/>
              </a:spcBef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5F75DC-2DAD-45AD-BC6F-C3559FDD87A9}" type="slidenum">
              <a:rPr lang="en-US" smtClean="0">
                <a:latin typeface="Arial" pitchFamily="34" charset="0"/>
                <a:cs typeface="Arial" pitchFamily="34" charset="0"/>
              </a:rPr>
              <a:pPr/>
              <a:t>24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5F75DC-2DAD-45AD-BC6F-C3559FDD87A9}" type="slidenum">
              <a:rPr lang="en-US" smtClean="0">
                <a:latin typeface="Arial" pitchFamily="34" charset="0"/>
                <a:cs typeface="Arial" pitchFamily="34" charset="0"/>
              </a:rPr>
              <a:pPr/>
              <a:t>25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7BD444-5732-439E-BCA3-B73A32001A6B}" type="slidenum">
              <a:rPr lang="en-US" smtClean="0">
                <a:latin typeface="Arial" pitchFamily="34" charset="0"/>
                <a:cs typeface="Arial" pitchFamily="34" charset="0"/>
              </a:rPr>
              <a:pPr/>
              <a:t>26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651" y="4379902"/>
            <a:ext cx="5095600" cy="4148174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CC6933-934E-4D07-8F9B-9DAEEBC08295}" type="slidenum">
              <a:rPr lang="en-US" smtClean="0">
                <a:latin typeface="Arial" pitchFamily="34" charset="0"/>
                <a:cs typeface="Arial" pitchFamily="34" charset="0"/>
              </a:rPr>
              <a:pPr/>
              <a:t>27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651" y="4379902"/>
            <a:ext cx="5095600" cy="4148174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BDD873-1981-47F1-8996-2C700F1D5DA0}" type="slidenum">
              <a:rPr lang="en-US" smtClean="0">
                <a:latin typeface="Arial" pitchFamily="34" charset="0"/>
                <a:cs typeface="Arial" pitchFamily="34" charset="0"/>
              </a:rPr>
              <a:pPr/>
              <a:t>28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0BC622-53E4-4B74-A169-8A5785B49C86}" type="slidenum">
              <a:rPr lang="en-US" smtClean="0">
                <a:latin typeface="Arial" pitchFamily="34" charset="0"/>
                <a:cs typeface="Arial" pitchFamily="34" charset="0"/>
              </a:rPr>
              <a:pPr/>
              <a:t>29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5AEFDB-45E2-4E86-AE4B-5B64AC2FA133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63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150FB6-F6FD-4678-906C-E16697A67A77}" type="slidenum">
              <a:rPr lang="en-US" smtClean="0">
                <a:latin typeface="Arial" pitchFamily="34" charset="0"/>
                <a:cs typeface="Arial" pitchFamily="34" charset="0"/>
              </a:rPr>
              <a:pPr/>
              <a:t>30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150FB6-F6FD-4678-906C-E16697A67A77}" type="slidenum">
              <a:rPr lang="en-US" smtClean="0">
                <a:latin typeface="Arial" pitchFamily="34" charset="0"/>
                <a:cs typeface="Arial" pitchFamily="34" charset="0"/>
              </a:rPr>
              <a:pPr/>
              <a:t>31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1979ED-C6CC-40A2-A428-3F02D2EDBD61}" type="slidenum">
              <a:rPr lang="en-US" smtClean="0">
                <a:latin typeface="Arial" pitchFamily="34" charset="0"/>
                <a:cs typeface="Arial" pitchFamily="34" charset="0"/>
              </a:rPr>
              <a:pPr/>
              <a:t>32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1979ED-C6CC-40A2-A428-3F02D2EDBD61}" type="slidenum">
              <a:rPr lang="en-US" smtClean="0">
                <a:latin typeface="Arial" pitchFamily="34" charset="0"/>
                <a:cs typeface="Arial" pitchFamily="34" charset="0"/>
              </a:rPr>
              <a:pPr/>
              <a:t>33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B0025B-E3EB-4A94-8127-E4B0CB3877AB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2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262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82628" name="Slide Number Placeholder 3"/>
          <p:cNvSpPr txBox="1">
            <a:spLocks noGrp="1"/>
          </p:cNvSpPr>
          <p:nvPr/>
        </p:nvSpPr>
        <p:spPr bwMode="auto">
          <a:xfrm>
            <a:off x="3934969" y="8757590"/>
            <a:ext cx="3010323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79" tIns="46190" rIns="92379" bIns="46190"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5980A4FB-9824-41CA-9B4C-C3C179B1ED1B}" type="slidenum">
              <a:rPr lang="en-US" sz="1200">
                <a:solidFill>
                  <a:prstClr val="black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76B967-2C30-4A64-869B-EBE8BC15F87D}" type="slidenum">
              <a:rPr lang="en-US" smtClean="0">
                <a:latin typeface="Arial" pitchFamily="34" charset="0"/>
                <a:cs typeface="Arial" pitchFamily="34" charset="0"/>
              </a:rPr>
              <a:pPr/>
              <a:t>35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X’ is X in the second camera’s coordinate system</a:t>
            </a:r>
          </a:p>
          <a:p>
            <a:pPr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We can identify the non-homogeneous 3D vectors X and X’ with the homogeneous coordinate vectors x and x’ of the projections of the two points into the two respective images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29A3F3-D63B-4243-918E-DBC8CE2D2743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8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87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88772" name="Slide Number Placeholder 3"/>
          <p:cNvSpPr txBox="1">
            <a:spLocks noGrp="1"/>
          </p:cNvSpPr>
          <p:nvPr/>
        </p:nvSpPr>
        <p:spPr bwMode="auto">
          <a:xfrm>
            <a:off x="3934969" y="8757590"/>
            <a:ext cx="3010323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79" tIns="46190" rIns="92379" bIns="46190"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120772D6-75DF-4C54-B537-62DBAFD5C1FF}" type="slidenum">
              <a:rPr lang="en-US" sz="1200">
                <a:solidFill>
                  <a:prstClr val="black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B7B43F-908A-4F6B-AE5A-8E4111B59F93}" type="slidenum">
              <a:rPr lang="en-US" smtClean="0">
                <a:latin typeface="Arial" pitchFamily="34" charset="0"/>
                <a:cs typeface="Arial" pitchFamily="34" charset="0"/>
              </a:rPr>
              <a:pPr/>
              <a:t>37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[t]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x </a:t>
            </a:r>
            <a:r>
              <a:rPr lang="en-US" baseline="0" dirty="0" smtClean="0">
                <a:latin typeface="Arial" pitchFamily="34" charset="0"/>
                <a:cs typeface="Arial" pitchFamily="34" charset="0"/>
              </a:rPr>
              <a:t>is the skew symmetric matrix of t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77EAFA-5EC7-4AC9-B1E1-35392252E4F5}" type="slidenum">
              <a:rPr lang="en-US" smtClean="0">
                <a:latin typeface="Arial" pitchFamily="34" charset="0"/>
                <a:cs typeface="Arial" pitchFamily="34" charset="0"/>
              </a:rPr>
              <a:pPr/>
              <a:t>38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EF964D-6FEB-4DF6-993B-BC23E8567675}" type="slidenum">
              <a:rPr lang="en-US" smtClean="0">
                <a:latin typeface="Arial" pitchFamily="34" charset="0"/>
                <a:cs typeface="Arial" pitchFamily="34" charset="0"/>
              </a:rPr>
              <a:pPr/>
              <a:t>39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5AEFDB-45E2-4E86-AE4B-5B64AC2FA133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63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06023F-223E-4169-ABDD-17701F10DAAF}" type="slidenum">
              <a:rPr lang="en-US" smtClean="0">
                <a:latin typeface="Arial" pitchFamily="34" charset="0"/>
                <a:cs typeface="Arial" pitchFamily="34" charset="0"/>
              </a:rPr>
              <a:pPr/>
              <a:t>40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1EF817-8FAE-4F9A-A5C6-179B9C55F7EF}" type="slidenum">
              <a:rPr lang="en-US" smtClean="0">
                <a:latin typeface="Arial" pitchFamily="34" charset="0"/>
                <a:cs typeface="Arial" pitchFamily="34" charset="0"/>
              </a:rPr>
              <a:pPr/>
              <a:t>41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Test for outliers by</a:t>
            </a:r>
            <a:r>
              <a:rPr lang="en-US" baseline="0" dirty="0" smtClean="0"/>
              <a:t> computing distance from </a:t>
            </a:r>
            <a:r>
              <a:rPr lang="en-US" baseline="0" dirty="0" err="1" smtClean="0"/>
              <a:t>epipolar</a:t>
            </a:r>
            <a:r>
              <a:rPr lang="en-US" baseline="0" dirty="0" smtClean="0"/>
              <a:t> line to corresponding point (NOT by taking square of </a:t>
            </a:r>
            <a:r>
              <a:rPr lang="en-US" baseline="0" dirty="0" err="1" smtClean="0"/>
              <a:t>x</a:t>
            </a:r>
            <a:r>
              <a:rPr lang="en-US" baseline="30000" dirty="0" err="1" smtClean="0"/>
              <a:t>T</a:t>
            </a:r>
            <a:r>
              <a:rPr lang="en-US" baseline="0" dirty="0" err="1" smtClean="0"/>
              <a:t>Fx</a:t>
            </a:r>
            <a:r>
              <a:rPr lang="en-US" baseline="0" dirty="0" smtClean="0"/>
              <a:t>’)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D2BCC9-46BE-4B1E-A65D-31834D5B1B30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029500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3CA73D-64A7-4C4B-B6D3-8CBB7DFFA928}" type="slidenum">
              <a:rPr lang="en-US" smtClean="0">
                <a:latin typeface="Arial" pitchFamily="34" charset="0"/>
                <a:cs typeface="Arial" pitchFamily="34" charset="0"/>
              </a:rPr>
              <a:pPr/>
              <a:t>53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CFE2EE-E93B-4EC0-B90B-051E340F1866}" type="slidenum">
              <a:rPr lang="en-US" smtClean="0">
                <a:latin typeface="Arial" pitchFamily="34" charset="0"/>
                <a:cs typeface="Arial" pitchFamily="34" charset="0"/>
              </a:rPr>
              <a:pPr/>
              <a:t>55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65DE2D-B43A-4809-9F43-A0D11507C48D}" type="slidenum">
              <a:rPr lang="en-US" smtClean="0"/>
              <a:pPr>
                <a:defRPr/>
              </a:pPr>
              <a:t>57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69C093-A5A6-4231-84CB-AB63357308E1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6500" name="Slide Number Placeholder 3"/>
          <p:cNvSpPr txBox="1">
            <a:spLocks noGrp="1"/>
          </p:cNvSpPr>
          <p:nvPr/>
        </p:nvSpPr>
        <p:spPr bwMode="auto">
          <a:xfrm>
            <a:off x="3934969" y="8757590"/>
            <a:ext cx="3010323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79" tIns="46190" rIns="92379" bIns="46190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07B8A28-E7C3-420B-975E-BC24091F85F2}" type="slidenum">
              <a:rPr lang="en-US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7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09973" indent="-273067" defTabSz="91477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92268" indent="-218454" defTabSz="91477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29174" indent="-218454" defTabSz="91477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66082" indent="-218454" defTabSz="91477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02989" indent="-218454" defTabSz="914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39897" indent="-218454" defTabSz="914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76803" indent="-218454" defTabSz="914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13711" indent="-218454" defTabSz="914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C588CB0-2487-478F-8842-BBF20F973C3F}" type="slidenum">
              <a:rPr lang="en-US">
                <a:solidFill>
                  <a:prstClr val="black"/>
                </a:solidFill>
              </a:rPr>
              <a:pPr eaLnBrk="1" hangingPunct="1"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F6DDF0-AB65-4B54-B0D0-67E7DFE610B5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0596" name="Slide Number Placeholder 3"/>
          <p:cNvSpPr txBox="1">
            <a:spLocks noGrp="1"/>
          </p:cNvSpPr>
          <p:nvPr/>
        </p:nvSpPr>
        <p:spPr bwMode="auto">
          <a:xfrm>
            <a:off x="3934969" y="8757590"/>
            <a:ext cx="3010323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79" tIns="46190" rIns="92379" bIns="46190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08D8788-E595-4C7A-B02F-F564C5A7EB3E}" type="slidenum">
              <a:rPr lang="en-US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287037-0F60-42EF-8F36-7D7A1A4B6270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1B987F-FE9B-4F68-8340-E620826449AE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C54302-6C41-42EB-B34D-DE4D6A8E017A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8482" name="Rectangle 7"/>
          <p:cNvSpPr txBox="1">
            <a:spLocks noGrp="1" noChangeArrowheads="1"/>
          </p:cNvSpPr>
          <p:nvPr/>
        </p:nvSpPr>
        <p:spPr bwMode="auto">
          <a:xfrm>
            <a:off x="3934969" y="8757590"/>
            <a:ext cx="3010323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79" tIns="46190" rIns="92379" bIns="46190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AC133ED9-1670-47A4-A65E-336439A92686}" type="slidenum">
              <a:rPr lang="en-US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68BA9-D096-0A44-97F0-B884C68AC542}" type="datetime1">
              <a:rPr lang="en-US" smtClean="0"/>
              <a:t>10/15/13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09D64-D82D-4133-8121-C3CD6CE329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22945-3C6A-8748-BFE2-BC456F158230}" type="datetime1">
              <a:rPr lang="en-US" smtClean="0"/>
              <a:t>10/15/13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D2AD0-D07C-4773-ACA0-D64C2366A6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25735-229C-6E48-B87D-C3E37295166C}" type="datetime1">
              <a:rPr lang="en-US" smtClean="0"/>
              <a:t>10/15/13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B8C57-286F-4999-BEDD-16E1ABE729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D9AD8-4DD0-514F-BFF1-B4F3F7E0BE33}" type="datetime1">
              <a:rPr lang="en-US" smtClean="0"/>
              <a:t>10/15/13</a:t>
            </a:fld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2F79C-4F4E-46B8-B10B-944B55A82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A5944-F405-8C45-96A7-29EF75DAE86B}" type="datetime1">
              <a:rPr lang="en-US" smtClean="0"/>
              <a:t>10/15/13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303D6-51E3-4B9F-923F-68E35A122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7FD14-0747-7141-BF85-DEF6C4AEB112}" type="datetime1">
              <a:rPr lang="en-US" smtClean="0"/>
              <a:t>10/15/13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26DBB-A90A-41FC-9182-F2E44C9CB9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8995F-F682-9340-BD29-8EDF3C859A76}" type="datetime1">
              <a:rPr lang="en-US" smtClean="0"/>
              <a:t>10/15/13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C9CF2-0C21-47CB-B71C-9F6A2C4949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43A2A-31B2-5443-8120-7CD8B856C522}" type="datetime1">
              <a:rPr lang="en-US" smtClean="0"/>
              <a:t>10/15/13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59CC1-4E22-4869-8ED3-339AEEDC50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50992-2D9F-E94D-BD57-6FF61C6E2661}" type="datetime1">
              <a:rPr lang="en-US" smtClean="0"/>
              <a:t>10/15/13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DB054-AEF1-411E-B2CA-1AE40C8955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4921E-E872-0B4C-92F2-636688CE5114}" type="datetime1">
              <a:rPr lang="en-US" smtClean="0"/>
              <a:t>10/15/13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30B83-042A-4BF5-9BA9-B078421092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A6356-7F7E-B643-B4FA-BE8238451D53}" type="datetime1">
              <a:rPr lang="en-US" smtClean="0"/>
              <a:t>10/15/13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5C58B-DB76-4988-8B4D-607E9257FA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02721-A01B-864A-B184-E6165C6E48D7}" type="datetime1">
              <a:rPr lang="en-US" smtClean="0"/>
              <a:t>10/15/13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CFB55-7B0B-49B9-8D52-C30C8A375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3E59986-6936-A241-9579-63B309D11D56}" type="datetime1">
              <a:rPr lang="en-US" smtClean="0"/>
              <a:t>10/15/13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7AEE91-7B51-4C74-A56A-2DC8D09303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hyperlink" Target="http://www.csse.uwa.edu.au/~angie/thesis.pdf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4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df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5.png"/><Relationship Id="rId6" Type="http://schemas.openxmlformats.org/officeDocument/2006/relationships/oleObject" Target="../embeddings/Microsoft_Equation1.bin"/><Relationship Id="rId7" Type="http://schemas.openxmlformats.org/officeDocument/2006/relationships/image" Target="../media/image6.png"/><Relationship Id="rId1" Type="http://schemas.openxmlformats.org/officeDocument/2006/relationships/vmlDrawing" Target="../drawings/vmlDrawing1.vml"/><Relationship Id="rId2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35.png"/><Relationship Id="rId5" Type="http://schemas.openxmlformats.org/officeDocument/2006/relationships/oleObject" Target="../embeddings/Microsoft_Equation2.bin"/><Relationship Id="rId6" Type="http://schemas.openxmlformats.org/officeDocument/2006/relationships/oleObject" Target="../embeddings/Microsoft_Equation3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35.png"/><Relationship Id="rId5" Type="http://schemas.openxmlformats.org/officeDocument/2006/relationships/oleObject" Target="../embeddings/Microsoft_Equation4.bin"/><Relationship Id="rId6" Type="http://schemas.openxmlformats.org/officeDocument/2006/relationships/oleObject" Target="../embeddings/Microsoft_Equation5.bin"/><Relationship Id="rId7" Type="http://schemas.openxmlformats.org/officeDocument/2006/relationships/oleObject" Target="../embeddings/Microsoft_Equation6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35.png"/><Relationship Id="rId5" Type="http://schemas.openxmlformats.org/officeDocument/2006/relationships/oleObject" Target="../embeddings/Microsoft_Equation7.bin"/><Relationship Id="rId6" Type="http://schemas.openxmlformats.org/officeDocument/2006/relationships/oleObject" Target="../embeddings/Microsoft_Equation8.bin"/><Relationship Id="rId7" Type="http://schemas.openxmlformats.org/officeDocument/2006/relationships/oleObject" Target="../embeddings/Microsoft_Equation9.bin"/><Relationship Id="rId8" Type="http://schemas.openxmlformats.org/officeDocument/2006/relationships/oleObject" Target="../embeddings/Microsoft_Equation10.bin"/><Relationship Id="rId9" Type="http://schemas.openxmlformats.org/officeDocument/2006/relationships/oleObject" Target="../embeddings/Microsoft_Equation11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49.png"/><Relationship Id="rId5" Type="http://schemas.openxmlformats.org/officeDocument/2006/relationships/oleObject" Target="../embeddings/Microsoft_Equation12.bin"/><Relationship Id="rId6" Type="http://schemas.openxmlformats.org/officeDocument/2006/relationships/oleObject" Target="../embeddings/Microsoft_Equation13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oleObject" Target="../embeddings/Microsoft_Equation14.bin"/><Relationship Id="rId5" Type="http://schemas.openxmlformats.org/officeDocument/2006/relationships/oleObject" Target="../embeddings/Microsoft_Equation15.bin"/><Relationship Id="rId6" Type="http://schemas.openxmlformats.org/officeDocument/2006/relationships/image" Target="../media/image35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image" Target="../media/image35.png"/><Relationship Id="rId5" Type="http://schemas.openxmlformats.org/officeDocument/2006/relationships/oleObject" Target="../embeddings/Microsoft_Equation16.bin"/><Relationship Id="rId6" Type="http://schemas.openxmlformats.org/officeDocument/2006/relationships/oleObject" Target="../embeddings/Microsoft_Equation17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image" Target="../media/image35.png"/><Relationship Id="rId5" Type="http://schemas.openxmlformats.org/officeDocument/2006/relationships/oleObject" Target="../embeddings/Microsoft_Equation18.bin"/><Relationship Id="rId6" Type="http://schemas.openxmlformats.org/officeDocument/2006/relationships/oleObject" Target="../embeddings/Microsoft_Equation19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oleObject" Target="../embeddings/Microsoft_Equation20.bin"/><Relationship Id="rId5" Type="http://schemas.openxmlformats.org/officeDocument/2006/relationships/oleObject" Target="../embeddings/Microsoft_Equation21.bin"/><Relationship Id="rId6" Type="http://schemas.openxmlformats.org/officeDocument/2006/relationships/oleObject" Target="../embeddings/Microsoft_Equation22.bin"/><Relationship Id="rId7" Type="http://schemas.openxmlformats.org/officeDocument/2006/relationships/oleObject" Target="../embeddings/Microsoft_Equation23.bin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4" Type="http://schemas.openxmlformats.org/officeDocument/2006/relationships/oleObject" Target="../embeddings/Microsoft_Equation24.bin"/><Relationship Id="rId5" Type="http://schemas.openxmlformats.org/officeDocument/2006/relationships/image" Target="../media/image65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oleObject" Target="../embeddings/Microsoft_Equation25.bin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26.bin"/><Relationship Id="rId4" Type="http://schemas.openxmlformats.org/officeDocument/2006/relationships/oleObject" Target="../embeddings/Microsoft_Equation27.bin"/><Relationship Id="rId5" Type="http://schemas.openxmlformats.org/officeDocument/2006/relationships/oleObject" Target="../embeddings/Microsoft_Equation28.bin"/><Relationship Id="rId6" Type="http://schemas.openxmlformats.org/officeDocument/2006/relationships/oleObject" Target="../embeddings/Microsoft_Equation29.bin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30.bin"/><Relationship Id="rId4" Type="http://schemas.openxmlformats.org/officeDocument/2006/relationships/oleObject" Target="../embeddings/Microsoft_Equation31.bin"/><Relationship Id="rId5" Type="http://schemas.openxmlformats.org/officeDocument/2006/relationships/oleObject" Target="../embeddings/Microsoft_Equation32.bin"/><Relationship Id="rId6" Type="http://schemas.openxmlformats.org/officeDocument/2006/relationships/oleObject" Target="../embeddings/Microsoft_Equation33.bin"/><Relationship Id="rId7" Type="http://schemas.openxmlformats.org/officeDocument/2006/relationships/oleObject" Target="../embeddings/Microsoft_Equation34.bin"/><Relationship Id="rId8" Type="http://schemas.openxmlformats.org/officeDocument/2006/relationships/oleObject" Target="../embeddings/Microsoft_Equation35.bin"/><Relationship Id="rId9" Type="http://schemas.openxmlformats.org/officeDocument/2006/relationships/oleObject" Target="../embeddings/Microsoft_Equation36.bin"/><Relationship Id="rId10" Type="http://schemas.openxmlformats.org/officeDocument/2006/relationships/oleObject" Target="../embeddings/Microsoft_Equation37.bin"/><Relationship Id="rId11" Type="http://schemas.openxmlformats.org/officeDocument/2006/relationships/oleObject" Target="../embeddings/Microsoft_Equation38.bin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oleObject" Target="../embeddings/oleObject2.bin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bots.ox.ac.uk/~vgg/hzbook/code/" TargetMode="External"/><Relationship Id="rId4" Type="http://schemas.openxmlformats.org/officeDocument/2006/relationships/oleObject" Target="../embeddings/Microsoft_Equation39.bin"/><Relationship Id="rId5" Type="http://schemas.openxmlformats.org/officeDocument/2006/relationships/oleObject" Target="../embeddings/Microsoft_Equation40.bin"/><Relationship Id="rId6" Type="http://schemas.openxmlformats.org/officeDocument/2006/relationships/oleObject" Target="../embeddings/Microsoft_Equation41.bin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anielwedge.com/fmatrix/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ctrTitle"/>
          </p:nvPr>
        </p:nvSpPr>
        <p:spPr>
          <a:xfrm>
            <a:off x="1600200" y="1600200"/>
            <a:ext cx="6400800" cy="1470025"/>
          </a:xfrm>
        </p:spPr>
        <p:txBody>
          <a:bodyPr/>
          <a:lstStyle/>
          <a:p>
            <a:pPr eaLnBrk="1" hangingPunct="1"/>
            <a:r>
              <a:rPr lang="en-US" dirty="0" err="1" smtClean="0"/>
              <a:t>Epipolar</a:t>
            </a:r>
            <a:r>
              <a:rPr lang="en-US" dirty="0" smtClean="0"/>
              <a:t> Geometry and Stereo Vision</a:t>
            </a:r>
          </a:p>
        </p:txBody>
      </p:sp>
      <p:sp>
        <p:nvSpPr>
          <p:cNvPr id="22531" name="Subtitle 2"/>
          <p:cNvSpPr>
            <a:spLocks noGrp="1"/>
          </p:cNvSpPr>
          <p:nvPr>
            <p:ph type="subTitle" idx="1"/>
          </p:nvPr>
        </p:nvSpPr>
        <p:spPr>
          <a:xfrm>
            <a:off x="1447800" y="3352800"/>
            <a:ext cx="6400800" cy="29718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ECE 5554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Virginia Tech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Devi Parikh</a:t>
            </a:r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7924800" y="87313"/>
            <a:ext cx="10831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10/15/13</a:t>
            </a:r>
            <a:endParaRPr lang="en-US" dirty="0"/>
          </a:p>
        </p:txBody>
      </p:sp>
      <p:sp>
        <p:nvSpPr>
          <p:cNvPr id="22533" name="TextBox 4"/>
          <p:cNvSpPr txBox="1">
            <a:spLocks noChangeArrowheads="1"/>
          </p:cNvSpPr>
          <p:nvPr/>
        </p:nvSpPr>
        <p:spPr bwMode="auto">
          <a:xfrm>
            <a:off x="0" y="6324600"/>
            <a:ext cx="91440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/>
              <a:t>These slides have been borrowed from Derek </a:t>
            </a:r>
            <a:r>
              <a:rPr lang="en-US" sz="1400" dirty="0" err="1" smtClean="0"/>
              <a:t>Hoiem</a:t>
            </a:r>
            <a:r>
              <a:rPr lang="en-US" sz="1400" dirty="0" smtClean="0"/>
              <a:t> </a:t>
            </a:r>
            <a:r>
              <a:rPr lang="en-US" sz="1400" dirty="0" smtClean="0"/>
              <a:t>and Kristen </a:t>
            </a:r>
            <a:r>
              <a:rPr lang="en-US" sz="1400" dirty="0" err="1" smtClean="0"/>
              <a:t>Grauman</a:t>
            </a:r>
            <a:r>
              <a:rPr lang="en-US" sz="1400" dirty="0" smtClean="0"/>
              <a:t>. </a:t>
            </a:r>
            <a:r>
              <a:rPr lang="en-US" sz="1400" dirty="0" smtClean="0"/>
              <a:t>Derek </a:t>
            </a:r>
            <a:r>
              <a:rPr lang="en-US" sz="1400" dirty="0" smtClean="0"/>
              <a:t>adapted many slides from Lana </a:t>
            </a:r>
            <a:r>
              <a:rPr lang="en-US" sz="1400" dirty="0" err="1" smtClean="0"/>
              <a:t>Lazebnik</a:t>
            </a:r>
            <a:r>
              <a:rPr lang="en-US" sz="1400" dirty="0" smtClean="0"/>
              <a:t>, </a:t>
            </a:r>
            <a:r>
              <a:rPr lang="en-US" sz="1400" dirty="0" err="1" smtClean="0"/>
              <a:t>Silvio</a:t>
            </a:r>
            <a:r>
              <a:rPr lang="en-US" sz="1400" dirty="0" smtClean="0"/>
              <a:t> </a:t>
            </a:r>
            <a:r>
              <a:rPr lang="en-US" sz="1400" dirty="0" err="1" smtClean="0"/>
              <a:t>Saverese</a:t>
            </a:r>
            <a:r>
              <a:rPr lang="en-US" sz="1400" dirty="0" smtClean="0"/>
              <a:t>, Steve Seitz, and took many figures from  Hartley &amp; </a:t>
            </a:r>
            <a:r>
              <a:rPr lang="en-US" sz="1400" dirty="0" err="1" smtClean="0"/>
              <a:t>Zisserman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C09D64-D82D-4133-8121-C3CD6CE329C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Texture</a:t>
            </a:r>
          </a:p>
        </p:txBody>
      </p:sp>
      <p:pic>
        <p:nvPicPr>
          <p:cNvPr id="109572" name="Picture 2"/>
          <p:cNvPicPr>
            <a:picLocks noChangeAspect="1" noChangeArrowheads="1"/>
          </p:cNvPicPr>
          <p:nvPr/>
        </p:nvPicPr>
        <p:blipFill>
          <a:blip r:embed="rId3" cstate="print"/>
          <a:srcRect l="17245" t="26041" r="35329" b="24051"/>
          <a:stretch>
            <a:fillRect/>
          </a:stretch>
        </p:blipFill>
        <p:spPr bwMode="auto">
          <a:xfrm>
            <a:off x="2209800" y="1447800"/>
            <a:ext cx="4724400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3" name="Picture 2"/>
          <p:cNvPicPr>
            <a:picLocks noChangeAspect="1" noChangeArrowheads="1"/>
          </p:cNvPicPr>
          <p:nvPr/>
        </p:nvPicPr>
        <p:blipFill>
          <a:blip r:embed="rId4" cstate="print"/>
          <a:srcRect t="31946" r="3065" b="50156"/>
          <a:stretch>
            <a:fillRect/>
          </a:stretch>
        </p:blipFill>
        <p:spPr bwMode="auto">
          <a:xfrm>
            <a:off x="457200" y="5105400"/>
            <a:ext cx="83629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4" name="TextBox 4"/>
          <p:cNvSpPr txBox="1">
            <a:spLocks noChangeArrowheads="1"/>
          </p:cNvSpPr>
          <p:nvPr/>
        </p:nvSpPr>
        <p:spPr bwMode="auto">
          <a:xfrm>
            <a:off x="381000" y="6400800"/>
            <a:ext cx="9753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[From </a:t>
            </a:r>
            <a:r>
              <a:rPr lang="en-US" sz="1200">
                <a:solidFill>
                  <a:srgbClr val="000000"/>
                </a:solidFill>
                <a:hlinkClick r:id="rId5" action="ppaction://hlinkfile"/>
              </a:rPr>
              <a:t>A.M. Loh. The recovery of 3-D structure using visual texture patterns.</a:t>
            </a:r>
            <a:r>
              <a:rPr lang="en-US" sz="1200">
                <a:solidFill>
                  <a:srgbClr val="000000"/>
                </a:solidFill>
              </a:rPr>
              <a:t> PhD thesis]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630B83-042A-4BF5-9BA9-B078421092F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565612"/>
            <a:ext cx="343222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Slide credit: Kristen </a:t>
            </a:r>
            <a:r>
              <a:rPr lang="en-US" sz="1300" dirty="0" err="1" smtClean="0">
                <a:solidFill>
                  <a:srgbClr val="000000"/>
                </a:solidFill>
              </a:rPr>
              <a:t>Grauman</a:t>
            </a:r>
            <a:endParaRPr lang="en-US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2578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 effects</a:t>
            </a:r>
            <a:endParaRPr lang="en-US" dirty="0"/>
          </a:p>
        </p:txBody>
      </p:sp>
      <p:pic>
        <p:nvPicPr>
          <p:cNvPr id="3" name="Picture 5" descr="brunei"/>
          <p:cNvPicPr>
            <a:picLocks noChangeAspect="1" noChangeArrowheads="1"/>
          </p:cNvPicPr>
          <p:nvPr/>
        </p:nvPicPr>
        <p:blipFill>
          <a:blip r:embed="rId2" cstate="print"/>
          <a:srcRect t="6250"/>
          <a:stretch>
            <a:fillRect/>
          </a:stretch>
        </p:blipFill>
        <p:spPr bwMode="auto">
          <a:xfrm>
            <a:off x="1797012" y="1603350"/>
            <a:ext cx="5638800" cy="396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420014" y="6565612"/>
            <a:ext cx="177163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  <a:cs typeface="Arial" charset="0"/>
              </a:rPr>
              <a:t>Image credit</a:t>
            </a:r>
            <a:r>
              <a:rPr lang="en-US" sz="1300" dirty="0">
                <a:solidFill>
                  <a:srgbClr val="000000"/>
                </a:solidFill>
                <a:cs typeface="Arial" charset="0"/>
              </a:rPr>
              <a:t>: S. Seitz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BDB054-AEF1-411E-B2CA-1AE40C8955C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65612"/>
            <a:ext cx="343222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Slide credit: Kristen </a:t>
            </a:r>
            <a:r>
              <a:rPr lang="en-US" sz="1300" dirty="0" err="1" smtClean="0">
                <a:solidFill>
                  <a:srgbClr val="000000"/>
                </a:solidFill>
              </a:rPr>
              <a:t>Grauman</a:t>
            </a:r>
            <a:endParaRPr lang="en-US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4366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Motion</a:t>
            </a:r>
          </a:p>
        </p:txBody>
      </p:sp>
      <p:pic>
        <p:nvPicPr>
          <p:cNvPr id="111619" name="Content Placeholder 6" descr="bigcylinder.gif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58000" y="2514600"/>
            <a:ext cx="1171575" cy="1638300"/>
          </a:xfrm>
        </p:spPr>
      </p:pic>
      <p:pic>
        <p:nvPicPr>
          <p:cNvPr id="111620" name="Picture 2" descr="gar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338" y="1905000"/>
            <a:ext cx="1744662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1" name="Picture 3" descr="garg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46338" y="1905000"/>
            <a:ext cx="1744662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2" name="Picture 5" descr="garg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538" y="1905000"/>
            <a:ext cx="1744662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3" name="TextBox 7"/>
          <p:cNvSpPr txBox="1">
            <a:spLocks noChangeArrowheads="1"/>
          </p:cNvSpPr>
          <p:nvPr/>
        </p:nvSpPr>
        <p:spPr bwMode="auto">
          <a:xfrm>
            <a:off x="2133600" y="4876800"/>
            <a:ext cx="3200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Figures from L. Zhang</a:t>
            </a:r>
          </a:p>
        </p:txBody>
      </p:sp>
      <p:sp>
        <p:nvSpPr>
          <p:cNvPr id="111624" name="TextBox 8"/>
          <p:cNvSpPr txBox="1">
            <a:spLocks noChangeArrowheads="1"/>
          </p:cNvSpPr>
          <p:nvPr/>
        </p:nvSpPr>
        <p:spPr bwMode="auto">
          <a:xfrm>
            <a:off x="3810000" y="6581775"/>
            <a:ext cx="5334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http://www.brainconnection.com/teasers/?main=illusion/motion-shape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630B83-042A-4BF5-9BA9-B078421092F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6565612"/>
            <a:ext cx="343222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Slide credit: Kristen </a:t>
            </a:r>
            <a:r>
              <a:rPr lang="en-US" sz="1300" dirty="0" err="1" smtClean="0">
                <a:solidFill>
                  <a:srgbClr val="000000"/>
                </a:solidFill>
              </a:rPr>
              <a:t>Grauman</a:t>
            </a:r>
            <a:endParaRPr lang="en-US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876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itle 1"/>
          <p:cNvSpPr>
            <a:spLocks noGrp="1"/>
          </p:cNvSpPr>
          <p:nvPr>
            <p:ph type="title" idx="4294967295"/>
          </p:nvPr>
        </p:nvSpPr>
        <p:spPr>
          <a:xfrm>
            <a:off x="0" y="69804"/>
            <a:ext cx="9144000" cy="1143000"/>
          </a:xfrm>
        </p:spPr>
        <p:txBody>
          <a:bodyPr/>
          <a:lstStyle/>
          <a:p>
            <a:r>
              <a:rPr lang="en-US" sz="4000" dirty="0"/>
              <a:t>Stereo photography and stereo viewers</a:t>
            </a:r>
          </a:p>
        </p:txBody>
      </p:sp>
      <p:sp>
        <p:nvSpPr>
          <p:cNvPr id="145411" name="Content Placeholder 2"/>
          <p:cNvSpPr>
            <a:spLocks noGrp="1"/>
          </p:cNvSpPr>
          <p:nvPr>
            <p:ph idx="4294967295"/>
          </p:nvPr>
        </p:nvSpPr>
        <p:spPr>
          <a:xfrm>
            <a:off x="381000" y="5365839"/>
            <a:ext cx="8229600" cy="4525962"/>
          </a:xfrm>
        </p:spPr>
        <p:txBody>
          <a:bodyPr/>
          <a:lstStyle/>
          <a:p>
            <a:pPr>
              <a:buFontTx/>
              <a:buNone/>
            </a:pPr>
            <a:r>
              <a:rPr lang="en-US" sz="1600" dirty="0"/>
              <a:t>Invented by Sir Charles Wheatstone, 1838</a:t>
            </a:r>
            <a:br>
              <a:rPr lang="en-US" sz="1600" dirty="0"/>
            </a:br>
            <a:endParaRPr lang="en-US" sz="1600" dirty="0"/>
          </a:p>
        </p:txBody>
      </p:sp>
      <p:pic>
        <p:nvPicPr>
          <p:cNvPr id="145412" name="Picture 3" descr="CurvStereoPicVwr035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720965"/>
            <a:ext cx="2971800" cy="250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viewmast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2698740"/>
            <a:ext cx="30289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096000" y="5365740"/>
            <a:ext cx="3276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Image from </a:t>
            </a:r>
            <a:r>
              <a:rPr lang="en-US" sz="1200" dirty="0">
                <a:solidFill>
                  <a:srgbClr val="000000"/>
                </a:solidFill>
              </a:rPr>
              <a:t>fisher-price.com</a:t>
            </a:r>
          </a:p>
        </p:txBody>
      </p:sp>
      <p:sp>
        <p:nvSpPr>
          <p:cNvPr id="145415" name="TextBox 6"/>
          <p:cNvSpPr txBox="1">
            <a:spLocks noChangeArrowheads="1"/>
          </p:cNvSpPr>
          <p:nvPr/>
        </p:nvSpPr>
        <p:spPr bwMode="auto">
          <a:xfrm>
            <a:off x="762000" y="1274733"/>
            <a:ext cx="7848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Take two pictures of the same subject from two slightly different viewpoints and display so that each eye sees only one of the images.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65612"/>
            <a:ext cx="343222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Slide credit: Kristen </a:t>
            </a:r>
            <a:r>
              <a:rPr lang="en-US" sz="1300" dirty="0" err="1" smtClean="0">
                <a:solidFill>
                  <a:srgbClr val="000000"/>
                </a:solidFill>
              </a:rPr>
              <a:t>Grauman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630B83-042A-4BF5-9BA9-B078421092F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8972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7460" name="Picture 4"/>
          <p:cNvPicPr>
            <a:picLocks noChangeAspect="1" noChangeArrowheads="1"/>
          </p:cNvPicPr>
          <p:nvPr/>
        </p:nvPicPr>
        <p:blipFill>
          <a:blip r:embed="rId3" cstate="print"/>
          <a:srcRect l="25000" t="15929" r="25000" b="56815"/>
          <a:stretch>
            <a:fillRect/>
          </a:stretch>
        </p:blipFill>
        <p:spPr bwMode="auto">
          <a:xfrm>
            <a:off x="0" y="2286000"/>
            <a:ext cx="914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61" name="Text Box 5"/>
          <p:cNvSpPr txBox="1">
            <a:spLocks noChangeArrowheads="1"/>
          </p:cNvSpPr>
          <p:nvPr/>
        </p:nvSpPr>
        <p:spPr bwMode="auto">
          <a:xfrm>
            <a:off x="228600" y="6096000"/>
            <a:ext cx="434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http://www.johnsonshawmuseum.org</a:t>
            </a:r>
          </a:p>
        </p:txBody>
      </p:sp>
      <p:pic>
        <p:nvPicPr>
          <p:cNvPr id="134150" name="Picture 6"/>
          <p:cNvPicPr>
            <a:picLocks noChangeAspect="1" noChangeArrowheads="1"/>
          </p:cNvPicPr>
          <p:nvPr/>
        </p:nvPicPr>
        <p:blipFill>
          <a:blip r:embed="rId4" cstate="print"/>
          <a:srcRect t="15013" b="9920"/>
          <a:stretch>
            <a:fillRect/>
          </a:stretch>
        </p:blipFill>
        <p:spPr bwMode="auto">
          <a:xfrm>
            <a:off x="152400" y="2362200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565612"/>
            <a:ext cx="343222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Slide credit: Kristen </a:t>
            </a:r>
            <a:r>
              <a:rPr lang="en-US" sz="1300" dirty="0" err="1" smtClean="0">
                <a:solidFill>
                  <a:srgbClr val="000000"/>
                </a:solidFill>
              </a:rPr>
              <a:t>Grauman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630B83-042A-4BF5-9BA9-B078421092F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6538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9508" name="Picture 4"/>
          <p:cNvPicPr>
            <a:picLocks noChangeAspect="1" noChangeArrowheads="1"/>
          </p:cNvPicPr>
          <p:nvPr/>
        </p:nvPicPr>
        <p:blipFill>
          <a:blip r:embed="rId3" cstate="print"/>
          <a:srcRect l="18233" t="17059" r="19821" b="52353"/>
          <a:stretch>
            <a:fillRect/>
          </a:stretch>
        </p:blipFill>
        <p:spPr bwMode="auto">
          <a:xfrm>
            <a:off x="76200" y="2209800"/>
            <a:ext cx="8915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8" name="Picture 6"/>
          <p:cNvPicPr>
            <a:picLocks noChangeAspect="1" noChangeArrowheads="1"/>
          </p:cNvPicPr>
          <p:nvPr/>
        </p:nvPicPr>
        <p:blipFill>
          <a:blip r:embed="rId4" cstate="print"/>
          <a:srcRect t="15135" b="9189"/>
          <a:stretch>
            <a:fillRect/>
          </a:stretch>
        </p:blipFill>
        <p:spPr bwMode="auto">
          <a:xfrm>
            <a:off x="152400" y="2362200"/>
            <a:ext cx="265747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28600" y="6096000"/>
            <a:ext cx="434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http://www.johnsonshawmuseum.org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565612"/>
            <a:ext cx="343222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Slide credit: Kristen </a:t>
            </a:r>
            <a:r>
              <a:rPr lang="en-US" sz="1300" dirty="0" err="1" smtClean="0">
                <a:solidFill>
                  <a:srgbClr val="000000"/>
                </a:solidFill>
              </a:rPr>
              <a:t>Grauman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630B83-042A-4BF5-9BA9-B078421092F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0781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2600298" y="6167475"/>
            <a:ext cx="4308534" cy="61749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515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1556" name="Picture 4" descr="KU46138small_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457200"/>
            <a:ext cx="4572000" cy="534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57" name="Picture 5" descr="anaglass.GIF (8924 bytes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6324600"/>
            <a:ext cx="24384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8" name="Text Box 6"/>
          <p:cNvSpPr txBox="1">
            <a:spLocks noChangeArrowheads="1"/>
          </p:cNvSpPr>
          <p:nvPr/>
        </p:nvSpPr>
        <p:spPr bwMode="auto">
          <a:xfrm>
            <a:off x="1447800" y="5875371"/>
            <a:ext cx="6400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Public Library, Stereoscopic Looking Room, Chicago, by Phillips, 1923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65612"/>
            <a:ext cx="343222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Slide credit: Kristen </a:t>
            </a:r>
            <a:r>
              <a:rPr lang="en-US" sz="1300" dirty="0" err="1" smtClean="0">
                <a:solidFill>
                  <a:srgbClr val="000000"/>
                </a:solidFill>
              </a:rPr>
              <a:t>Grauman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630B83-042A-4BF5-9BA9-B078421092F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0216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04" name="Picture 4" descr="Flippant_Venus_Plu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2286000"/>
            <a:ext cx="296227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5" name="Picture 5" descr="img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2590800"/>
            <a:ext cx="357187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6" name="Text Box 6"/>
          <p:cNvSpPr txBox="1">
            <a:spLocks noChangeArrowheads="1"/>
          </p:cNvSpPr>
          <p:nvPr/>
        </p:nvSpPr>
        <p:spPr bwMode="auto">
          <a:xfrm>
            <a:off x="1981200" y="6172200"/>
            <a:ext cx="662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http://www.well.com/~jimg/stereo/stereo_list.html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65612"/>
            <a:ext cx="343222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Slide credit: Kristen </a:t>
            </a:r>
            <a:r>
              <a:rPr lang="en-US" sz="1300" dirty="0" err="1" smtClean="0">
                <a:solidFill>
                  <a:srgbClr val="000000"/>
                </a:solidFill>
              </a:rPr>
              <a:t>Grauman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630B83-042A-4BF5-9BA9-B078421092F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200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Recall: Image Stitching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Two images with rotation/zoom but no translation</a:t>
            </a:r>
            <a:endParaRPr lang="en-US" sz="2800" dirty="0"/>
          </a:p>
        </p:txBody>
      </p:sp>
      <p:grpSp>
        <p:nvGrpSpPr>
          <p:cNvPr id="3" name="Group 3"/>
          <p:cNvGrpSpPr/>
          <p:nvPr/>
        </p:nvGrpSpPr>
        <p:grpSpPr>
          <a:xfrm>
            <a:off x="1855630" y="1718155"/>
            <a:ext cx="4648200" cy="4702628"/>
            <a:chOff x="4567238" y="1191639"/>
            <a:chExt cx="3509962" cy="3151761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4567238" y="2501900"/>
              <a:ext cx="2514600" cy="5334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5334000" y="2438400"/>
              <a:ext cx="2743200" cy="6096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/>
            <p:cNvSpPr/>
            <p:nvPr/>
          </p:nvSpPr>
          <p:spPr>
            <a:xfrm>
              <a:off x="6248400" y="4191000"/>
              <a:ext cx="152400" cy="1524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 rot="16200000" flipV="1">
              <a:off x="5410200" y="3276600"/>
              <a:ext cx="1371600" cy="45720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 flipH="1" flipV="1">
              <a:off x="5829300" y="3314700"/>
              <a:ext cx="1371600" cy="38100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13"/>
            <p:cNvSpPr txBox="1">
              <a:spLocks noChangeArrowheads="1"/>
            </p:cNvSpPr>
            <p:nvPr/>
          </p:nvSpPr>
          <p:spPr bwMode="auto">
            <a:xfrm>
              <a:off x="5791200" y="3505200"/>
              <a:ext cx="2492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f</a:t>
              </a:r>
            </a:p>
          </p:txBody>
        </p:sp>
        <p:sp>
          <p:nvSpPr>
            <p:cNvPr id="11" name="TextBox 14"/>
            <p:cNvSpPr txBox="1">
              <a:spLocks noChangeArrowheads="1"/>
            </p:cNvSpPr>
            <p:nvPr/>
          </p:nvSpPr>
          <p:spPr bwMode="auto">
            <a:xfrm>
              <a:off x="6553200" y="3505200"/>
              <a:ext cx="2921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f'</a:t>
              </a:r>
            </a:p>
          </p:txBody>
        </p:sp>
        <p:sp>
          <p:nvSpPr>
            <p:cNvPr id="12" name="TextBox 15"/>
            <p:cNvSpPr txBox="1">
              <a:spLocks noChangeArrowheads="1"/>
            </p:cNvSpPr>
            <p:nvPr/>
          </p:nvSpPr>
          <p:spPr bwMode="auto">
            <a:xfrm>
              <a:off x="6780304" y="1191639"/>
              <a:ext cx="29845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3200" b="1" dirty="0"/>
                <a:t>.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5400000" flipH="1" flipV="1">
              <a:off x="5295900" y="2552700"/>
              <a:ext cx="2590800" cy="5334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8"/>
            <p:cNvSpPr txBox="1">
              <a:spLocks noChangeArrowheads="1"/>
            </p:cNvSpPr>
            <p:nvPr/>
          </p:nvSpPr>
          <p:spPr bwMode="auto">
            <a:xfrm>
              <a:off x="6781800" y="1981200"/>
              <a:ext cx="3127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/>
                <a:t>x</a:t>
              </a:r>
            </a:p>
          </p:txBody>
        </p:sp>
        <p:sp>
          <p:nvSpPr>
            <p:cNvPr id="15" name="TextBox 19"/>
            <p:cNvSpPr txBox="1">
              <a:spLocks noChangeArrowheads="1"/>
            </p:cNvSpPr>
            <p:nvPr/>
          </p:nvSpPr>
          <p:spPr bwMode="auto">
            <a:xfrm>
              <a:off x="6096000" y="2819400"/>
              <a:ext cx="3556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/>
                <a:t>x</a:t>
              </a:r>
              <a:r>
                <a:rPr lang="en-US"/>
                <a:t>'</a:t>
              </a:r>
            </a:p>
          </p:txBody>
        </p:sp>
        <p:cxnSp>
          <p:nvCxnSpPr>
            <p:cNvPr id="16" name="Straight Arrow Connector 15"/>
            <p:cNvCxnSpPr>
              <a:stCxn id="15" idx="3"/>
            </p:cNvCxnSpPr>
            <p:nvPr/>
          </p:nvCxnSpPr>
          <p:spPr>
            <a:xfrm flipV="1">
              <a:off x="6451600" y="2819400"/>
              <a:ext cx="101600" cy="1841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5400000">
              <a:off x="6683375" y="2339975"/>
              <a:ext cx="196850" cy="152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24"/>
            <p:cNvSpPr txBox="1">
              <a:spLocks noChangeArrowheads="1"/>
            </p:cNvSpPr>
            <p:nvPr/>
          </p:nvSpPr>
          <p:spPr bwMode="auto">
            <a:xfrm>
              <a:off x="6858000" y="1230313"/>
              <a:ext cx="33813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/>
                <a:t>X</a:t>
              </a:r>
            </a:p>
          </p:txBody>
        </p:sp>
      </p:grp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0245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2544" y="0"/>
            <a:ext cx="8229600" cy="1143000"/>
          </a:xfrm>
        </p:spPr>
        <p:txBody>
          <a:bodyPr/>
          <a:lstStyle/>
          <a:p>
            <a:r>
              <a:rPr lang="en-US" dirty="0" smtClean="0"/>
              <a:t>Estimating depth with stereo</a:t>
            </a:r>
            <a:endParaRPr lang="en-US" dirty="0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2544" y="1092168"/>
            <a:ext cx="8229600" cy="2300319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sz="1200" dirty="0"/>
          </a:p>
          <a:p>
            <a:pPr>
              <a:lnSpc>
                <a:spcPct val="90000"/>
              </a:lnSpc>
            </a:pPr>
            <a:r>
              <a:rPr lang="en-US" sz="2800" b="1" dirty="0"/>
              <a:t>Stereo</a:t>
            </a:r>
            <a:r>
              <a:rPr lang="en-US" sz="2800" dirty="0"/>
              <a:t>: </a:t>
            </a:r>
            <a:r>
              <a:rPr lang="en-US" sz="2800" dirty="0" smtClean="0"/>
              <a:t>shape from “motion” between two views</a:t>
            </a:r>
            <a:endParaRPr lang="en-US" sz="2800" dirty="0" smtClean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1057212" y="3922713"/>
            <a:ext cx="1219200" cy="17526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720 h 1104"/>
              <a:gd name="T4" fmla="*/ 768 w 768"/>
              <a:gd name="T5" fmla="*/ 1104 h 1104"/>
              <a:gd name="T6" fmla="*/ 768 w 768"/>
              <a:gd name="T7" fmla="*/ 384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 flipH="1">
            <a:off x="3724212" y="3922713"/>
            <a:ext cx="1219200" cy="17526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720 h 1104"/>
              <a:gd name="T4" fmla="*/ 768 w 768"/>
              <a:gd name="T5" fmla="*/ 1104 h 1104"/>
              <a:gd name="T6" fmla="*/ 768 w 768"/>
              <a:gd name="T7" fmla="*/ 384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904812" y="5294313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4410012" y="4913313"/>
            <a:ext cx="609600" cy="3810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2657412" y="3922713"/>
            <a:ext cx="1752600" cy="99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V="1">
            <a:off x="1590612" y="3922713"/>
            <a:ext cx="10668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V="1">
            <a:off x="981012" y="4837113"/>
            <a:ext cx="609600" cy="4572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1514412" y="4837113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4410012" y="4913313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5000562" y="5275263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2619312" y="3846513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984312" y="3465513"/>
            <a:ext cx="14541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scene point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190440" y="5364189"/>
            <a:ext cx="119850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optical center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514412" y="4927600"/>
            <a:ext cx="15049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image plane</a:t>
            </a:r>
          </a:p>
        </p:txBody>
      </p:sp>
      <p:pic>
        <p:nvPicPr>
          <p:cNvPr id="1064962" name="Picture 2"/>
          <p:cNvPicPr>
            <a:picLocks noChangeAspect="1" noChangeArrowheads="1"/>
          </p:cNvPicPr>
          <p:nvPr/>
        </p:nvPicPr>
        <p:blipFill>
          <a:blip r:embed="rId3" cstate="print"/>
          <a:srcRect l="51969" t="26302" r="7536" b="42700"/>
          <a:stretch>
            <a:fillRect/>
          </a:stretch>
        </p:blipFill>
        <p:spPr bwMode="auto">
          <a:xfrm>
            <a:off x="6215085" y="4597416"/>
            <a:ext cx="2300319" cy="1275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/>
          <a:srcRect l="10188" t="26302" r="48674" b="42700"/>
          <a:stretch>
            <a:fillRect/>
          </a:stretch>
        </p:blipFill>
        <p:spPr bwMode="auto">
          <a:xfrm>
            <a:off x="6178572" y="3246435"/>
            <a:ext cx="2336832" cy="1275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Oval 23"/>
          <p:cNvSpPr/>
          <p:nvPr/>
        </p:nvSpPr>
        <p:spPr bwMode="auto">
          <a:xfrm>
            <a:off x="7200936" y="3794130"/>
            <a:ext cx="109539" cy="109539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7420014" y="5181624"/>
            <a:ext cx="109539" cy="109539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630B83-042A-4BF5-9BA9-B078421092F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2257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PS1 grades are out</a:t>
            </a:r>
          </a:p>
          <a:p>
            <a:pPr lvl="1"/>
            <a:r>
              <a:rPr lang="en-US" dirty="0" smtClean="0"/>
              <a:t>Max: 120</a:t>
            </a:r>
          </a:p>
          <a:p>
            <a:pPr lvl="1"/>
            <a:r>
              <a:rPr lang="en-US" dirty="0" smtClean="0"/>
              <a:t>Min: 42</a:t>
            </a:r>
          </a:p>
          <a:p>
            <a:pPr lvl="1"/>
            <a:r>
              <a:rPr lang="en-US" dirty="0" smtClean="0"/>
              <a:t>Median and Mean: 98 </a:t>
            </a:r>
          </a:p>
          <a:p>
            <a:pPr lvl="1"/>
            <a:r>
              <a:rPr lang="en-US" dirty="0" smtClean="0"/>
              <a:t>17 students &gt; 100</a:t>
            </a:r>
          </a:p>
          <a:p>
            <a:endParaRPr lang="en-US" dirty="0" smtClean="0"/>
          </a:p>
          <a:p>
            <a:r>
              <a:rPr lang="en-US" dirty="0" smtClean="0"/>
              <a:t>PS3 due Monday (10/21) night</a:t>
            </a:r>
          </a:p>
          <a:p>
            <a:endParaRPr lang="en-US" dirty="0" smtClean="0"/>
          </a:p>
          <a:p>
            <a:r>
              <a:rPr lang="en-US" dirty="0" smtClean="0"/>
              <a:t>Progress on projects</a:t>
            </a:r>
          </a:p>
          <a:p>
            <a:endParaRPr lang="en-US" dirty="0" smtClean="0"/>
          </a:p>
          <a:p>
            <a:r>
              <a:rPr lang="en-US" dirty="0" smtClean="0"/>
              <a:t>Feedback forms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5" name="Picture 4" descr="PS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284962" y="1066800"/>
            <a:ext cx="4851400" cy="1968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k_country_1_2008-05-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447800"/>
            <a:ext cx="4318000" cy="3238500"/>
          </a:xfrm>
          <a:prstGeom prst="rect">
            <a:avLst/>
          </a:prstGeom>
        </p:spPr>
      </p:pic>
      <p:pic>
        <p:nvPicPr>
          <p:cNvPr id="3" name="Picture 2" descr="robot_came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1447799"/>
            <a:ext cx="4267200" cy="32041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480060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Two cameras, simultaneous views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0" y="480060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Single moving camera and static scene</a:t>
            </a:r>
            <a:endParaRPr lang="en-US" sz="2400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Stereo vision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630B83-042A-4BF5-9BA9-B078421092F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 from Stereo</a:t>
            </a:r>
            <a:endParaRPr lang="en-US" dirty="0"/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Goal: recover depth by finding image coordinate x’ that corresponds to x</a:t>
            </a:r>
            <a:endParaRPr lang="en-US" sz="2800" dirty="0"/>
          </a:p>
        </p:txBody>
      </p:sp>
      <p:grpSp>
        <p:nvGrpSpPr>
          <p:cNvPr id="24" name="Group 47"/>
          <p:cNvGrpSpPr>
            <a:grpSpLocks noChangeAspect="1"/>
          </p:cNvGrpSpPr>
          <p:nvPr/>
        </p:nvGrpSpPr>
        <p:grpSpPr bwMode="auto">
          <a:xfrm>
            <a:off x="4648200" y="2684426"/>
            <a:ext cx="3823231" cy="3487774"/>
            <a:chOff x="432" y="1264"/>
            <a:chExt cx="2296" cy="2065"/>
          </a:xfrm>
        </p:grpSpPr>
        <p:sp>
          <p:nvSpPr>
            <p:cNvPr id="25" name="Oval 5"/>
            <p:cNvSpPr>
              <a:spLocks noChangeArrowheads="1"/>
            </p:cNvSpPr>
            <p:nvPr/>
          </p:nvSpPr>
          <p:spPr bwMode="auto">
            <a:xfrm>
              <a:off x="720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6" name="Oval 6"/>
            <p:cNvSpPr>
              <a:spLocks noChangeArrowheads="1"/>
            </p:cNvSpPr>
            <p:nvPr/>
          </p:nvSpPr>
          <p:spPr bwMode="auto">
            <a:xfrm>
              <a:off x="2016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>
              <a:off x="432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1728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9" name="Oval 9"/>
            <p:cNvSpPr>
              <a:spLocks noChangeArrowheads="1"/>
            </p:cNvSpPr>
            <p:nvPr/>
          </p:nvSpPr>
          <p:spPr bwMode="auto">
            <a:xfrm>
              <a:off x="1324" y="1515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0" name="Line 10"/>
            <p:cNvSpPr>
              <a:spLocks noChangeShapeType="1"/>
            </p:cNvSpPr>
            <p:nvPr/>
          </p:nvSpPr>
          <p:spPr bwMode="auto">
            <a:xfrm flipV="1">
              <a:off x="768" y="1536"/>
              <a:ext cx="576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1" name="Line 11"/>
            <p:cNvSpPr>
              <a:spLocks noChangeShapeType="1"/>
            </p:cNvSpPr>
            <p:nvPr/>
          </p:nvSpPr>
          <p:spPr bwMode="auto">
            <a:xfrm flipH="1" flipV="1">
              <a:off x="1344" y="1536"/>
              <a:ext cx="72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2" name="Line 12"/>
            <p:cNvSpPr>
              <a:spLocks noChangeShapeType="1"/>
            </p:cNvSpPr>
            <p:nvPr/>
          </p:nvSpPr>
          <p:spPr bwMode="auto">
            <a:xfrm flipV="1">
              <a:off x="748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609" y="2607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f</a:t>
              </a:r>
            </a:p>
          </p:txBody>
        </p:sp>
        <p:sp>
          <p:nvSpPr>
            <p:cNvPr id="34" name="Oval 14"/>
            <p:cNvSpPr>
              <a:spLocks noChangeArrowheads="1"/>
            </p:cNvSpPr>
            <p:nvPr/>
          </p:nvSpPr>
          <p:spPr bwMode="auto">
            <a:xfrm>
              <a:off x="892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5" name="Oval 15"/>
            <p:cNvSpPr>
              <a:spLocks noChangeArrowheads="1"/>
            </p:cNvSpPr>
            <p:nvPr/>
          </p:nvSpPr>
          <p:spPr bwMode="auto">
            <a:xfrm>
              <a:off x="1845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6" name="Line 16"/>
            <p:cNvSpPr>
              <a:spLocks noChangeShapeType="1"/>
            </p:cNvSpPr>
            <p:nvPr/>
          </p:nvSpPr>
          <p:spPr bwMode="auto">
            <a:xfrm flipV="1">
              <a:off x="2043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7" name="Line 17"/>
            <p:cNvSpPr>
              <a:spLocks noChangeShapeType="1"/>
            </p:cNvSpPr>
            <p:nvPr/>
          </p:nvSpPr>
          <p:spPr bwMode="auto">
            <a:xfrm>
              <a:off x="720" y="2496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med" len="sm"/>
              <a:tailEnd type="arrow" w="med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8" name="Text Box 18"/>
            <p:cNvSpPr txBox="1">
              <a:spLocks noChangeArrowheads="1"/>
            </p:cNvSpPr>
            <p:nvPr/>
          </p:nvSpPr>
          <p:spPr bwMode="auto">
            <a:xfrm>
              <a:off x="736" y="2272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x</a:t>
              </a:r>
            </a:p>
          </p:txBody>
        </p:sp>
        <p:sp>
          <p:nvSpPr>
            <p:cNvPr id="39" name="Line 19"/>
            <p:cNvSpPr>
              <a:spLocks noChangeShapeType="1"/>
            </p:cNvSpPr>
            <p:nvPr/>
          </p:nvSpPr>
          <p:spPr bwMode="auto">
            <a:xfrm>
              <a:off x="1872" y="2496"/>
              <a:ext cx="1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arrow" w="med" len="sm"/>
              <a:tailEnd type="none" w="med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0" name="Text Box 20"/>
            <p:cNvSpPr txBox="1">
              <a:spLocks noChangeArrowheads="1"/>
            </p:cNvSpPr>
            <p:nvPr/>
          </p:nvSpPr>
          <p:spPr bwMode="auto">
            <a:xfrm>
              <a:off x="1851" y="2272"/>
              <a:ext cx="22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x’</a:t>
              </a:r>
            </a:p>
          </p:txBody>
        </p:sp>
        <p:sp>
          <p:nvSpPr>
            <p:cNvPr id="41" name="Text Box 21"/>
            <p:cNvSpPr txBox="1">
              <a:spLocks noChangeArrowheads="1"/>
            </p:cNvSpPr>
            <p:nvPr/>
          </p:nvSpPr>
          <p:spPr bwMode="auto">
            <a:xfrm>
              <a:off x="1036" y="2910"/>
              <a:ext cx="703" cy="4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Baseline</a:t>
              </a:r>
              <a:br>
                <a:rPr lang="en-US" sz="2000"/>
              </a:br>
              <a:r>
                <a:rPr lang="en-US" sz="2000"/>
                <a:t>B</a:t>
              </a:r>
            </a:p>
          </p:txBody>
        </p:sp>
        <p:sp>
          <p:nvSpPr>
            <p:cNvPr id="42" name="Line 22"/>
            <p:cNvSpPr>
              <a:spLocks noChangeShapeType="1"/>
            </p:cNvSpPr>
            <p:nvPr/>
          </p:nvSpPr>
          <p:spPr bwMode="auto">
            <a:xfrm flipV="1">
              <a:off x="2496" y="1536"/>
              <a:ext cx="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3" name="Text Box 23"/>
            <p:cNvSpPr txBox="1">
              <a:spLocks noChangeArrowheads="1"/>
            </p:cNvSpPr>
            <p:nvPr/>
          </p:nvSpPr>
          <p:spPr bwMode="auto">
            <a:xfrm>
              <a:off x="2540" y="2031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z</a:t>
              </a:r>
            </a:p>
          </p:txBody>
        </p:sp>
        <p:sp>
          <p:nvSpPr>
            <p:cNvPr id="44" name="Text Box 24"/>
            <p:cNvSpPr txBox="1">
              <a:spLocks noChangeArrowheads="1"/>
            </p:cNvSpPr>
            <p:nvPr/>
          </p:nvSpPr>
          <p:spPr bwMode="auto">
            <a:xfrm>
              <a:off x="508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C</a:t>
              </a:r>
              <a:endParaRPr lang="en-US" sz="2000" baseline="-25000" dirty="0"/>
            </a:p>
          </p:txBody>
        </p:sp>
        <p:sp>
          <p:nvSpPr>
            <p:cNvPr id="45" name="Text Box 25"/>
            <p:cNvSpPr txBox="1">
              <a:spLocks noChangeArrowheads="1"/>
            </p:cNvSpPr>
            <p:nvPr/>
          </p:nvSpPr>
          <p:spPr bwMode="auto">
            <a:xfrm>
              <a:off x="1824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C’</a:t>
              </a:r>
              <a:endParaRPr lang="en-US" sz="2000" baseline="-25000" dirty="0"/>
            </a:p>
          </p:txBody>
        </p:sp>
        <p:sp>
          <p:nvSpPr>
            <p:cNvPr id="46" name="Text Box 26"/>
            <p:cNvSpPr txBox="1">
              <a:spLocks noChangeArrowheads="1"/>
            </p:cNvSpPr>
            <p:nvPr/>
          </p:nvSpPr>
          <p:spPr bwMode="auto">
            <a:xfrm>
              <a:off x="1104" y="1264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47" name="Line 27"/>
            <p:cNvSpPr>
              <a:spLocks noChangeShapeType="1"/>
            </p:cNvSpPr>
            <p:nvPr/>
          </p:nvSpPr>
          <p:spPr bwMode="auto">
            <a:xfrm>
              <a:off x="796" y="2901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8" name="Text Box 28"/>
            <p:cNvSpPr txBox="1">
              <a:spLocks noChangeArrowheads="1"/>
            </p:cNvSpPr>
            <p:nvPr/>
          </p:nvSpPr>
          <p:spPr bwMode="auto">
            <a:xfrm>
              <a:off x="2022" y="2608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f</a:t>
              </a:r>
            </a:p>
          </p:txBody>
        </p:sp>
      </p:grp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1105828" y="2362200"/>
            <a:ext cx="2856572" cy="3795508"/>
            <a:chOff x="609600" y="753824"/>
            <a:chExt cx="3905925" cy="5189776"/>
          </a:xfrm>
        </p:grpSpPr>
        <p:grpSp>
          <p:nvGrpSpPr>
            <p:cNvPr id="49" name="Group 48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4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5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8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9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1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2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3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4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5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6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8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9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0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1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2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3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50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1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x</a:t>
              </a:r>
              <a:endParaRPr lang="en-US" sz="2000" baseline="-25000" dirty="0"/>
            </a:p>
          </p:txBody>
        </p:sp>
        <p:sp>
          <p:nvSpPr>
            <p:cNvPr id="52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x'</a:t>
              </a:r>
              <a:endParaRPr lang="en-US" sz="2000" baseline="-25000" dirty="0"/>
            </a:p>
          </p:txBody>
        </p:sp>
      </p:grpSp>
      <p:sp>
        <p:nvSpPr>
          <p:cNvPr id="55" name="Slide Number Placeholder 5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457200" y="6336268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Disparity: Hold up your finger. View it with one eye at a time. Alternate.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 from Stereo</a:t>
            </a:r>
            <a:endParaRPr lang="en-US" dirty="0"/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2667000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Goal: recover depth by finding image coordinate x’ that corresponds to x</a:t>
            </a:r>
          </a:p>
          <a:p>
            <a:r>
              <a:rPr lang="en-US" sz="2800" dirty="0" smtClean="0"/>
              <a:t>Sub-Problems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Calibration: How do we recover the relation of the cameras (if not already known)?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Correspondence: How do we search for the matching point x’?</a:t>
            </a:r>
          </a:p>
        </p:txBody>
      </p: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3361601" y="3754448"/>
            <a:ext cx="2240346" cy="2976732"/>
            <a:chOff x="609600" y="753824"/>
            <a:chExt cx="3905925" cy="5189776"/>
          </a:xfrm>
        </p:grpSpPr>
        <p:grpSp>
          <p:nvGrpSpPr>
            <p:cNvPr id="55" name="Group 54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59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0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1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3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4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5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6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7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8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0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1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2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73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4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5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6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7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8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56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7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x</a:t>
              </a:r>
              <a:endParaRPr lang="en-US" sz="2000" baseline="-25000" dirty="0"/>
            </a:p>
          </p:txBody>
        </p:sp>
        <p:sp>
          <p:nvSpPr>
            <p:cNvPr id="58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x'</a:t>
              </a:r>
              <a:endParaRPr lang="en-US" sz="2000" baseline="-25000" dirty="0"/>
            </a:p>
          </p:txBody>
        </p:sp>
      </p:grp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Correspondence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81400"/>
            <a:ext cx="8229600" cy="2544763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We have two images taken from cameras with different intrinsic and extrinsic parameters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How do we match a point in the first image to a point in the second?  How can we constrain our search?</a:t>
            </a:r>
            <a:endParaRPr lang="en-US" sz="2400" dirty="0"/>
          </a:p>
        </p:txBody>
      </p:sp>
      <p:pic>
        <p:nvPicPr>
          <p:cNvPr id="4" name="Picture 13" descr="rect_006_007_le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3321069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rect_006_007_r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005590"/>
            <a:ext cx="3429000" cy="251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53352" y="212863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87403" y="2132777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4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idea: </a:t>
            </a:r>
            <a:r>
              <a:rPr lang="en-US" dirty="0" err="1" smtClean="0"/>
              <a:t>Epipolar</a:t>
            </a:r>
            <a:r>
              <a:rPr lang="en-US" dirty="0" smtClean="0"/>
              <a:t> constraint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BDB054-AEF1-411E-B2CA-1AE40C8955C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338" y="901700"/>
            <a:ext cx="76628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1683" name="Text Box 3"/>
          <p:cNvSpPr txBox="1">
            <a:spLocks noChangeArrowheads="1"/>
          </p:cNvSpPr>
          <p:nvPr/>
        </p:nvSpPr>
        <p:spPr bwMode="auto">
          <a:xfrm>
            <a:off x="1457325" y="4579938"/>
            <a:ext cx="723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Potential </a:t>
            </a:r>
            <a:r>
              <a:rPr lang="en-US" sz="2000" dirty="0"/>
              <a:t>matches for </a:t>
            </a:r>
            <a:r>
              <a:rPr lang="en-US" sz="2000" i="1" dirty="0"/>
              <a:t>x</a:t>
            </a:r>
            <a:r>
              <a:rPr lang="en-US" sz="2000" dirty="0"/>
              <a:t> have to lie on the corresponding </a:t>
            </a:r>
            <a:r>
              <a:rPr lang="en-US" sz="2000" dirty="0" smtClean="0"/>
              <a:t>line </a:t>
            </a:r>
            <a:r>
              <a:rPr lang="en-US" sz="2000" i="1" dirty="0"/>
              <a:t>l’</a:t>
            </a:r>
            <a:r>
              <a:rPr lang="en-US" sz="2000" dirty="0"/>
              <a:t>.</a:t>
            </a:r>
          </a:p>
        </p:txBody>
      </p:sp>
      <p:sp>
        <p:nvSpPr>
          <p:cNvPr id="711684" name="Text Box 4"/>
          <p:cNvSpPr txBox="1">
            <a:spLocks noChangeArrowheads="1"/>
          </p:cNvSpPr>
          <p:nvPr/>
        </p:nvSpPr>
        <p:spPr bwMode="auto">
          <a:xfrm>
            <a:off x="1447800" y="5646738"/>
            <a:ext cx="723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Potential </a:t>
            </a:r>
            <a:r>
              <a:rPr lang="en-US" sz="2000" dirty="0"/>
              <a:t>matches for </a:t>
            </a:r>
            <a:r>
              <a:rPr lang="en-US" sz="2000" i="1" dirty="0"/>
              <a:t>x’</a:t>
            </a:r>
            <a:r>
              <a:rPr lang="en-US" sz="2000" dirty="0"/>
              <a:t> have to lie on the corresponding </a:t>
            </a:r>
            <a:r>
              <a:rPr lang="en-US" sz="2000" dirty="0" smtClean="0"/>
              <a:t>line </a:t>
            </a:r>
            <a:r>
              <a:rPr lang="en-US" sz="2000" i="1" dirty="0"/>
              <a:t>l</a:t>
            </a:r>
            <a:r>
              <a:rPr lang="en-US" sz="2000" dirty="0"/>
              <a:t>.</a:t>
            </a:r>
          </a:p>
        </p:txBody>
      </p:sp>
      <p:sp>
        <p:nvSpPr>
          <p:cNvPr id="711685" name="Oval 5"/>
          <p:cNvSpPr>
            <a:spLocks noChangeArrowheads="1"/>
          </p:cNvSpPr>
          <p:nvPr/>
        </p:nvSpPr>
        <p:spPr bwMode="auto">
          <a:xfrm>
            <a:off x="2884488" y="24066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6" name="Line 6"/>
          <p:cNvSpPr>
            <a:spLocks noChangeShapeType="1"/>
          </p:cNvSpPr>
          <p:nvPr/>
        </p:nvSpPr>
        <p:spPr bwMode="auto">
          <a:xfrm flipH="1">
            <a:off x="6084888" y="2330450"/>
            <a:ext cx="254000" cy="158115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7" name="Oval 7"/>
          <p:cNvSpPr>
            <a:spLocks noChangeArrowheads="1"/>
          </p:cNvSpPr>
          <p:nvPr/>
        </p:nvSpPr>
        <p:spPr bwMode="auto">
          <a:xfrm>
            <a:off x="6275388" y="2406650"/>
            <a:ext cx="76200" cy="76200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Verdana" pitchFamily="34" charset="0"/>
            </a:endParaRPr>
          </a:p>
        </p:txBody>
      </p:sp>
      <p:sp>
        <p:nvSpPr>
          <p:cNvPr id="711688" name="Line 8"/>
          <p:cNvSpPr>
            <a:spLocks noChangeShapeType="1"/>
          </p:cNvSpPr>
          <p:nvPr/>
        </p:nvSpPr>
        <p:spPr bwMode="auto">
          <a:xfrm flipH="1" flipV="1">
            <a:off x="2909888" y="2311400"/>
            <a:ext cx="241300" cy="15621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9" name="Oval 9"/>
          <p:cNvSpPr>
            <a:spLocks noChangeArrowheads="1"/>
          </p:cNvSpPr>
          <p:nvPr/>
        </p:nvSpPr>
        <p:spPr bwMode="auto">
          <a:xfrm>
            <a:off x="3316288" y="21018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0" name="Oval 10"/>
          <p:cNvSpPr>
            <a:spLocks noChangeArrowheads="1"/>
          </p:cNvSpPr>
          <p:nvPr/>
        </p:nvSpPr>
        <p:spPr bwMode="auto">
          <a:xfrm>
            <a:off x="3970338" y="16573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1" name="Oval 11"/>
          <p:cNvSpPr>
            <a:spLocks noChangeArrowheads="1"/>
          </p:cNvSpPr>
          <p:nvPr/>
        </p:nvSpPr>
        <p:spPr bwMode="auto">
          <a:xfrm>
            <a:off x="6275388" y="24003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2" name="Oval 12"/>
          <p:cNvSpPr>
            <a:spLocks noChangeArrowheads="1"/>
          </p:cNvSpPr>
          <p:nvPr/>
        </p:nvSpPr>
        <p:spPr bwMode="auto">
          <a:xfrm>
            <a:off x="6224588" y="27559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3" name="Oval 13"/>
          <p:cNvSpPr>
            <a:spLocks noChangeArrowheads="1"/>
          </p:cNvSpPr>
          <p:nvPr/>
        </p:nvSpPr>
        <p:spPr bwMode="auto">
          <a:xfrm>
            <a:off x="6167438" y="3048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4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idea: </a:t>
            </a:r>
            <a:r>
              <a:rPr lang="en-US" dirty="0" err="1" smtClean="0"/>
              <a:t>Epipolar</a:t>
            </a:r>
            <a:r>
              <a:rPr lang="en-US" dirty="0" smtClean="0"/>
              <a:t> constraint</a:t>
            </a:r>
          </a:p>
        </p:txBody>
      </p:sp>
      <p:sp>
        <p:nvSpPr>
          <p:cNvPr id="20495" name="Freeform 15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12" y="80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0497" name="Freeform 17"/>
          <p:cNvSpPr>
            <a:spLocks/>
          </p:cNvSpPr>
          <p:nvPr/>
        </p:nvSpPr>
        <p:spPr bwMode="auto">
          <a:xfrm>
            <a:off x="6019800" y="2336800"/>
            <a:ext cx="273050" cy="254000"/>
          </a:xfrm>
          <a:custGeom>
            <a:avLst/>
            <a:gdLst>
              <a:gd name="T0" fmla="*/ 2147483647 w 172"/>
              <a:gd name="T1" fmla="*/ 2147483647 h 160"/>
              <a:gd name="T2" fmla="*/ 0 w 172"/>
              <a:gd name="T3" fmla="*/ 2147483647 h 160"/>
              <a:gd name="T4" fmla="*/ 2147483647 w 172"/>
              <a:gd name="T5" fmla="*/ 2147483647 h 160"/>
              <a:gd name="T6" fmla="*/ 2147483647 w 172"/>
              <a:gd name="T7" fmla="*/ 2147483647 h 160"/>
              <a:gd name="T8" fmla="*/ 2147483647 w 172"/>
              <a:gd name="T9" fmla="*/ 0 h 160"/>
              <a:gd name="T10" fmla="*/ 2147483647 w 172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160"/>
              <a:gd name="T20" fmla="*/ 172 w 172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160">
                <a:moveTo>
                  <a:pt x="48" y="16"/>
                </a:moveTo>
                <a:lnTo>
                  <a:pt x="0" y="112"/>
                </a:lnTo>
                <a:lnTo>
                  <a:pt x="48" y="160"/>
                </a:lnTo>
                <a:lnTo>
                  <a:pt x="144" y="112"/>
                </a:lnTo>
                <a:lnTo>
                  <a:pt x="172" y="0"/>
                </a:lnTo>
                <a:lnTo>
                  <a:pt x="4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698" name="Text Box 18"/>
          <p:cNvSpPr txBox="1">
            <a:spLocks noChangeArrowheads="1"/>
          </p:cNvSpPr>
          <p:nvPr/>
        </p:nvSpPr>
        <p:spPr bwMode="auto">
          <a:xfrm>
            <a:off x="6019800" y="2286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8001000" y="1524000"/>
            <a:ext cx="381000" cy="304800"/>
          </a:xfrm>
          <a:custGeom>
            <a:avLst/>
            <a:gdLst>
              <a:gd name="T0" fmla="*/ 2147483647 w 240"/>
              <a:gd name="T1" fmla="*/ 2147483647 h 192"/>
              <a:gd name="T2" fmla="*/ 2147483647 w 240"/>
              <a:gd name="T3" fmla="*/ 0 h 192"/>
              <a:gd name="T4" fmla="*/ 2147483647 w 240"/>
              <a:gd name="T5" fmla="*/ 2147483647 h 192"/>
              <a:gd name="T6" fmla="*/ 0 w 240"/>
              <a:gd name="T7" fmla="*/ 2147483647 h 192"/>
              <a:gd name="T8" fmla="*/ 2147483647 w 240"/>
              <a:gd name="T9" fmla="*/ 2147483647 h 192"/>
              <a:gd name="T10" fmla="*/ 2147483647 w 240"/>
              <a:gd name="T11" fmla="*/ 2147483647 h 1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192"/>
              <a:gd name="T20" fmla="*/ 240 w 240"/>
              <a:gd name="T21" fmla="*/ 192 h 1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192">
                <a:moveTo>
                  <a:pt x="240" y="192"/>
                </a:moveTo>
                <a:lnTo>
                  <a:pt x="240" y="0"/>
                </a:lnTo>
                <a:lnTo>
                  <a:pt x="88" y="24"/>
                </a:lnTo>
                <a:lnTo>
                  <a:pt x="0" y="96"/>
                </a:lnTo>
                <a:lnTo>
                  <a:pt x="96" y="192"/>
                </a:lnTo>
                <a:lnTo>
                  <a:pt x="240" y="19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838200" y="1536700"/>
            <a:ext cx="260350" cy="292100"/>
          </a:xfrm>
          <a:custGeom>
            <a:avLst/>
            <a:gdLst>
              <a:gd name="T0" fmla="*/ 2147483647 w 164"/>
              <a:gd name="T1" fmla="*/ 0 h 184"/>
              <a:gd name="T2" fmla="*/ 0 w 164"/>
              <a:gd name="T3" fmla="*/ 2147483647 h 184"/>
              <a:gd name="T4" fmla="*/ 2147483647 w 164"/>
              <a:gd name="T5" fmla="*/ 2147483647 h 184"/>
              <a:gd name="T6" fmla="*/ 2147483647 w 164"/>
              <a:gd name="T7" fmla="*/ 2147483647 h 184"/>
              <a:gd name="T8" fmla="*/ 2147483647 w 164"/>
              <a:gd name="T9" fmla="*/ 2147483647 h 184"/>
              <a:gd name="T10" fmla="*/ 2147483647 w 164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4"/>
              <a:gd name="T19" fmla="*/ 0 h 184"/>
              <a:gd name="T20" fmla="*/ 164 w 164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4" h="184">
                <a:moveTo>
                  <a:pt x="32" y="0"/>
                </a:moveTo>
                <a:lnTo>
                  <a:pt x="0" y="136"/>
                </a:lnTo>
                <a:lnTo>
                  <a:pt x="48" y="184"/>
                </a:lnTo>
                <a:lnTo>
                  <a:pt x="148" y="176"/>
                </a:lnTo>
                <a:lnTo>
                  <a:pt x="164" y="36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Freeform 21"/>
          <p:cNvSpPr>
            <a:spLocks/>
          </p:cNvSpPr>
          <p:nvPr/>
        </p:nvSpPr>
        <p:spPr bwMode="auto">
          <a:xfrm>
            <a:off x="5905500" y="2667000"/>
            <a:ext cx="336550" cy="698500"/>
          </a:xfrm>
          <a:custGeom>
            <a:avLst/>
            <a:gdLst>
              <a:gd name="T0" fmla="*/ 2147483647 w 212"/>
              <a:gd name="T1" fmla="*/ 2147483647 h 440"/>
              <a:gd name="T2" fmla="*/ 2147483647 w 212"/>
              <a:gd name="T3" fmla="*/ 2147483647 h 440"/>
              <a:gd name="T4" fmla="*/ 0 w 212"/>
              <a:gd name="T5" fmla="*/ 2147483647 h 440"/>
              <a:gd name="T6" fmla="*/ 2147483647 w 212"/>
              <a:gd name="T7" fmla="*/ 2147483647 h 440"/>
              <a:gd name="T8" fmla="*/ 2147483647 w 212"/>
              <a:gd name="T9" fmla="*/ 0 h 440"/>
              <a:gd name="T10" fmla="*/ 2147483647 w 212"/>
              <a:gd name="T11" fmla="*/ 2147483647 h 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2"/>
              <a:gd name="T19" fmla="*/ 0 h 440"/>
              <a:gd name="T20" fmla="*/ 212 w 212"/>
              <a:gd name="T21" fmla="*/ 440 h 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2" h="440">
                <a:moveTo>
                  <a:pt x="72" y="16"/>
                </a:moveTo>
                <a:lnTo>
                  <a:pt x="24" y="112"/>
                </a:lnTo>
                <a:lnTo>
                  <a:pt x="0" y="400"/>
                </a:lnTo>
                <a:lnTo>
                  <a:pt x="132" y="440"/>
                </a:lnTo>
                <a:lnTo>
                  <a:pt x="212" y="0"/>
                </a:lnTo>
                <a:lnTo>
                  <a:pt x="7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2" name="Freeform 22"/>
          <p:cNvSpPr>
            <a:spLocks/>
          </p:cNvSpPr>
          <p:nvPr/>
        </p:nvSpPr>
        <p:spPr bwMode="auto">
          <a:xfrm>
            <a:off x="3854450" y="1371600"/>
            <a:ext cx="368300" cy="298450"/>
          </a:xfrm>
          <a:custGeom>
            <a:avLst/>
            <a:gdLst>
              <a:gd name="T0" fmla="*/ 2147483647 w 232"/>
              <a:gd name="T1" fmla="*/ 2147483647 h 188"/>
              <a:gd name="T2" fmla="*/ 2147483647 w 232"/>
              <a:gd name="T3" fmla="*/ 2147483647 h 188"/>
              <a:gd name="T4" fmla="*/ 0 w 232"/>
              <a:gd name="T5" fmla="*/ 2147483647 h 188"/>
              <a:gd name="T6" fmla="*/ 2147483647 w 232"/>
              <a:gd name="T7" fmla="*/ 2147483647 h 188"/>
              <a:gd name="T8" fmla="*/ 2147483647 w 232"/>
              <a:gd name="T9" fmla="*/ 2147483647 h 188"/>
              <a:gd name="T10" fmla="*/ 2147483647 w 232"/>
              <a:gd name="T11" fmla="*/ 2147483647 h 188"/>
              <a:gd name="T12" fmla="*/ 2147483647 w 232"/>
              <a:gd name="T13" fmla="*/ 0 h 188"/>
              <a:gd name="T14" fmla="*/ 2147483647 w 232"/>
              <a:gd name="T15" fmla="*/ 2147483647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2"/>
              <a:gd name="T25" fmla="*/ 0 h 188"/>
              <a:gd name="T26" fmla="*/ 232 w 232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2" h="188">
                <a:moveTo>
                  <a:pt x="68" y="16"/>
                </a:moveTo>
                <a:lnTo>
                  <a:pt x="20" y="112"/>
                </a:lnTo>
                <a:lnTo>
                  <a:pt x="0" y="164"/>
                </a:lnTo>
                <a:lnTo>
                  <a:pt x="56" y="188"/>
                </a:lnTo>
                <a:lnTo>
                  <a:pt x="136" y="148"/>
                </a:lnTo>
                <a:lnTo>
                  <a:pt x="232" y="80"/>
                </a:lnTo>
                <a:lnTo>
                  <a:pt x="192" y="0"/>
                </a:lnTo>
                <a:lnTo>
                  <a:pt x="6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3" name="Freeform 23"/>
          <p:cNvSpPr>
            <a:spLocks/>
          </p:cNvSpPr>
          <p:nvPr/>
        </p:nvSpPr>
        <p:spPr bwMode="auto">
          <a:xfrm>
            <a:off x="3200400" y="1828800"/>
            <a:ext cx="381000" cy="260350"/>
          </a:xfrm>
          <a:custGeom>
            <a:avLst/>
            <a:gdLst>
              <a:gd name="T0" fmla="*/ 2147483647 w 240"/>
              <a:gd name="T1" fmla="*/ 2147483647 h 164"/>
              <a:gd name="T2" fmla="*/ 2147483647 w 240"/>
              <a:gd name="T3" fmla="*/ 2147483647 h 164"/>
              <a:gd name="T4" fmla="*/ 0 w 240"/>
              <a:gd name="T5" fmla="*/ 2147483647 h 164"/>
              <a:gd name="T6" fmla="*/ 2147483647 w 240"/>
              <a:gd name="T7" fmla="*/ 2147483647 h 164"/>
              <a:gd name="T8" fmla="*/ 2147483647 w 240"/>
              <a:gd name="T9" fmla="*/ 2147483647 h 164"/>
              <a:gd name="T10" fmla="*/ 2147483647 w 240"/>
              <a:gd name="T11" fmla="*/ 0 h 164"/>
              <a:gd name="T12" fmla="*/ 2147483647 w 240"/>
              <a:gd name="T13" fmla="*/ 2147483647 h 1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164"/>
              <a:gd name="T23" fmla="*/ 240 w 240"/>
              <a:gd name="T24" fmla="*/ 164 h 1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164">
                <a:moveTo>
                  <a:pt x="76" y="16"/>
                </a:moveTo>
                <a:lnTo>
                  <a:pt x="28" y="112"/>
                </a:lnTo>
                <a:lnTo>
                  <a:pt x="0" y="156"/>
                </a:lnTo>
                <a:lnTo>
                  <a:pt x="104" y="164"/>
                </a:lnTo>
                <a:lnTo>
                  <a:pt x="240" y="80"/>
                </a:lnTo>
                <a:lnTo>
                  <a:pt x="200" y="0"/>
                </a:lnTo>
                <a:lnTo>
                  <a:pt x="76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704" name="Text Box 24"/>
          <p:cNvSpPr txBox="1">
            <a:spLocks noChangeArrowheads="1"/>
          </p:cNvSpPr>
          <p:nvPr/>
        </p:nvSpPr>
        <p:spPr bwMode="auto">
          <a:xfrm>
            <a:off x="3733800" y="13493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5" name="Text Box 25"/>
          <p:cNvSpPr txBox="1">
            <a:spLocks noChangeArrowheads="1"/>
          </p:cNvSpPr>
          <p:nvPr/>
        </p:nvSpPr>
        <p:spPr bwMode="auto">
          <a:xfrm>
            <a:off x="5943600" y="2667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6" name="Text Box 26"/>
          <p:cNvSpPr txBox="1">
            <a:spLocks noChangeArrowheads="1"/>
          </p:cNvSpPr>
          <p:nvPr/>
        </p:nvSpPr>
        <p:spPr bwMode="auto">
          <a:xfrm>
            <a:off x="3124200" y="1752600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7" name="Text Box 27"/>
          <p:cNvSpPr txBox="1">
            <a:spLocks noChangeArrowheads="1"/>
          </p:cNvSpPr>
          <p:nvPr/>
        </p:nvSpPr>
        <p:spPr bwMode="auto">
          <a:xfrm>
            <a:off x="5867400" y="3048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8" name="Oval 28"/>
          <p:cNvSpPr>
            <a:spLocks noChangeArrowheads="1"/>
          </p:cNvSpPr>
          <p:nvPr/>
        </p:nvSpPr>
        <p:spPr bwMode="auto">
          <a:xfrm>
            <a:off x="4592638" y="12255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4419600" y="914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710" name="Text Box 30"/>
          <p:cNvSpPr txBox="1">
            <a:spLocks noChangeArrowheads="1"/>
          </p:cNvSpPr>
          <p:nvPr/>
        </p:nvSpPr>
        <p:spPr bwMode="auto">
          <a:xfrm>
            <a:off x="4343400" y="9144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BDB054-AEF1-411E-B2CA-1AE40C8955C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83" grpId="0" autoUpdateAnimBg="0"/>
      <p:bldP spid="711684" grpId="0" autoUpdateAnimBg="0"/>
      <p:bldP spid="711685" grpId="0" animBg="1"/>
      <p:bldP spid="711686" grpId="0" animBg="1"/>
      <p:bldP spid="711687" grpId="0" animBg="1" autoUpdateAnimBg="0"/>
      <p:bldP spid="711688" grpId="0" animBg="1"/>
      <p:bldP spid="711689" grpId="0" animBg="1"/>
      <p:bldP spid="711690" grpId="0" animBg="1"/>
      <p:bldP spid="711691" grpId="0" animBg="1"/>
      <p:bldP spid="711692" grpId="0" animBg="1"/>
      <p:bldP spid="711693" grpId="0" animBg="1"/>
      <p:bldP spid="711698" grpId="0"/>
      <p:bldP spid="711704" grpId="0" animBg="1"/>
      <p:bldP spid="711705" grpId="0"/>
      <p:bldP spid="711706" grpId="0" animBg="1"/>
      <p:bldP spid="711707" grpId="0"/>
      <p:bldP spid="711708" grpId="0" animBg="1"/>
      <p:bldP spid="7117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1876" name="Line 4"/>
          <p:cNvSpPr>
            <a:spLocks noChangeShapeType="1"/>
          </p:cNvSpPr>
          <p:nvPr/>
        </p:nvSpPr>
        <p:spPr bwMode="auto">
          <a:xfrm flipV="1">
            <a:off x="1073150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7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8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9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0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1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2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3" name="Text Box 11"/>
          <p:cNvSpPr txBox="1">
            <a:spLocks noChangeArrowheads="1"/>
          </p:cNvSpPr>
          <p:nvPr/>
        </p:nvSpPr>
        <p:spPr bwMode="auto">
          <a:xfrm>
            <a:off x="925776" y="5470525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chemeClr val="folHlink"/>
                </a:solidFill>
              </a:rPr>
              <a:t> </a:t>
            </a:r>
            <a:r>
              <a:rPr lang="en-US" sz="2000" b="1" dirty="0" err="1">
                <a:solidFill>
                  <a:schemeClr val="folHlink"/>
                </a:solidFill>
              </a:rPr>
              <a:t>Epipolar</a:t>
            </a:r>
            <a:r>
              <a:rPr lang="en-US" sz="2000" b="1" dirty="0">
                <a:solidFill>
                  <a:schemeClr val="folHlink"/>
                </a:solidFill>
              </a:rPr>
              <a:t> Plane</a:t>
            </a:r>
            <a:r>
              <a:rPr lang="en-US" sz="2000" dirty="0">
                <a:solidFill>
                  <a:schemeClr val="folHlink"/>
                </a:solidFill>
              </a:rPr>
              <a:t> – plane containing baseline (1D family)</a:t>
            </a:r>
          </a:p>
        </p:txBody>
      </p:sp>
      <p:sp>
        <p:nvSpPr>
          <p:cNvPr id="591884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5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6" name="Text Box 14"/>
          <p:cNvSpPr txBox="1">
            <a:spLocks noChangeArrowheads="1"/>
          </p:cNvSpPr>
          <p:nvPr/>
        </p:nvSpPr>
        <p:spPr bwMode="auto">
          <a:xfrm>
            <a:off x="920088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</a:rPr>
              <a:t> </a:t>
            </a:r>
            <a:r>
              <a:rPr lang="en-US" sz="2000" b="1" dirty="0" err="1">
                <a:solidFill>
                  <a:srgbClr val="339966"/>
                </a:solidFill>
              </a:rPr>
              <a:t>Epipoles</a:t>
            </a:r>
            <a:r>
              <a:rPr lang="en-US" sz="2000" b="1" dirty="0">
                <a:solidFill>
                  <a:srgbClr val="339966"/>
                </a:solidFill>
              </a:rPr>
              <a:t>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intersections of baseline with image planes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projections of the other camera center</a:t>
            </a:r>
          </a:p>
        </p:txBody>
      </p:sp>
      <p:sp>
        <p:nvSpPr>
          <p:cNvPr id="591890" name="Text Box 18"/>
          <p:cNvSpPr txBox="1">
            <a:spLocks noChangeArrowheads="1"/>
          </p:cNvSpPr>
          <p:nvPr/>
        </p:nvSpPr>
        <p:spPr bwMode="auto">
          <a:xfrm>
            <a:off x="914400" y="4010025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b="1" dirty="0">
                <a:solidFill>
                  <a:srgbClr val="FF3399"/>
                </a:solidFill>
              </a:rPr>
              <a:t>Baseline</a:t>
            </a:r>
            <a:r>
              <a:rPr lang="en-US" sz="2000" dirty="0">
                <a:solidFill>
                  <a:srgbClr val="FF3399"/>
                </a:solidFill>
              </a:rPr>
              <a:t> – line connecting the two camera centers</a:t>
            </a:r>
          </a:p>
        </p:txBody>
      </p:sp>
      <p:sp>
        <p:nvSpPr>
          <p:cNvPr id="591891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92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93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2" name="Rectangle 2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geometry: notation</a:t>
            </a:r>
          </a:p>
        </p:txBody>
      </p:sp>
      <p:sp>
        <p:nvSpPr>
          <p:cNvPr id="13333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4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5" name="Text Box 26"/>
          <p:cNvSpPr txBox="1">
            <a:spLocks noChangeArrowheads="1"/>
          </p:cNvSpPr>
          <p:nvPr/>
        </p:nvSpPr>
        <p:spPr bwMode="auto">
          <a:xfrm>
            <a:off x="4572000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3336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7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3338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9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876" grpId="0" animBg="1"/>
      <p:bldP spid="591877" grpId="0" animBg="1"/>
      <p:bldP spid="591878" grpId="0" animBg="1"/>
      <p:bldP spid="591879" grpId="0" animBg="1"/>
      <p:bldP spid="591880" grpId="0" animBg="1"/>
      <p:bldP spid="591881" grpId="0" animBg="1"/>
      <p:bldP spid="591882" grpId="0" animBg="1"/>
      <p:bldP spid="591883" grpId="0" autoUpdateAnimBg="0"/>
      <p:bldP spid="591884" grpId="0" animBg="1"/>
      <p:bldP spid="591885" grpId="0" animBg="1"/>
      <p:bldP spid="591886" grpId="0" autoUpdateAnimBg="0"/>
      <p:bldP spid="591890" grpId="0" autoUpdateAnimBg="0"/>
      <p:bldP spid="591891" grpId="0" animBg="1"/>
      <p:bldP spid="591892" grpId="0" animBg="1"/>
      <p:bldP spid="59189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Line 4"/>
          <p:cNvSpPr>
            <a:spLocks noChangeShapeType="1"/>
          </p:cNvSpPr>
          <p:nvPr/>
        </p:nvSpPr>
        <p:spPr bwMode="auto">
          <a:xfrm flipV="1">
            <a:off x="1073150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4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2952750" y="2300288"/>
            <a:ext cx="3460750" cy="1600200"/>
            <a:chOff x="2952750" y="2300288"/>
            <a:chExt cx="3460750" cy="1600200"/>
          </a:xfrm>
        </p:grpSpPr>
        <p:sp>
          <p:nvSpPr>
            <p:cNvPr id="591887" name="Line 15"/>
            <p:cNvSpPr>
              <a:spLocks noChangeShapeType="1"/>
            </p:cNvSpPr>
            <p:nvPr/>
          </p:nvSpPr>
          <p:spPr bwMode="auto">
            <a:xfrm flipH="1" flipV="1">
              <a:off x="2952750" y="2300288"/>
              <a:ext cx="260350" cy="158115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1888" name="Line 16"/>
            <p:cNvSpPr>
              <a:spLocks noChangeShapeType="1"/>
            </p:cNvSpPr>
            <p:nvPr/>
          </p:nvSpPr>
          <p:spPr bwMode="auto">
            <a:xfrm flipV="1">
              <a:off x="6159500" y="2312988"/>
              <a:ext cx="254000" cy="158750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1889" name="Text Box 17"/>
          <p:cNvSpPr txBox="1">
            <a:spLocks noChangeArrowheads="1"/>
          </p:cNvSpPr>
          <p:nvPr/>
        </p:nvSpPr>
        <p:spPr bwMode="auto">
          <a:xfrm>
            <a:off x="914400" y="5804848"/>
            <a:ext cx="7467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A50021"/>
                </a:solidFill>
              </a:rPr>
              <a:t> </a:t>
            </a:r>
            <a:r>
              <a:rPr lang="en-US" sz="2000" b="1" dirty="0" err="1">
                <a:solidFill>
                  <a:srgbClr val="A50021"/>
                </a:solidFill>
              </a:rPr>
              <a:t>Epipolar</a:t>
            </a:r>
            <a:r>
              <a:rPr lang="en-US" sz="2000" b="1" dirty="0">
                <a:solidFill>
                  <a:srgbClr val="A50021"/>
                </a:solidFill>
              </a:rPr>
              <a:t> Lines</a:t>
            </a:r>
            <a:r>
              <a:rPr lang="en-US" sz="2000" dirty="0">
                <a:solidFill>
                  <a:srgbClr val="A50021"/>
                </a:solidFill>
              </a:rPr>
              <a:t> - intersections of </a:t>
            </a:r>
            <a:r>
              <a:rPr lang="en-US" sz="2000" dirty="0" err="1">
                <a:solidFill>
                  <a:srgbClr val="A50021"/>
                </a:solidFill>
              </a:rPr>
              <a:t>epipolar</a:t>
            </a:r>
            <a:r>
              <a:rPr lang="en-US" sz="2000" dirty="0">
                <a:solidFill>
                  <a:srgbClr val="A50021"/>
                </a:solidFill>
              </a:rPr>
              <a:t> plane with image</a:t>
            </a:r>
            <a:br>
              <a:rPr lang="en-US" sz="2000" dirty="0">
                <a:solidFill>
                  <a:srgbClr val="A50021"/>
                </a:solidFill>
              </a:rPr>
            </a:br>
            <a:r>
              <a:rPr lang="en-US" sz="2000" dirty="0">
                <a:solidFill>
                  <a:srgbClr val="A50021"/>
                </a:solidFill>
              </a:rPr>
              <a:t>  planes (always come in corresponding pairs)</a:t>
            </a:r>
          </a:p>
          <a:p>
            <a:pPr eaLnBrk="1" hangingPunct="1">
              <a:buFontTx/>
              <a:buChar char="•"/>
            </a:pPr>
            <a:endParaRPr lang="en-US" sz="2000" dirty="0">
              <a:solidFill>
                <a:srgbClr val="A50021"/>
              </a:solidFill>
            </a:endParaRPr>
          </a:p>
        </p:txBody>
      </p:sp>
      <p:sp>
        <p:nvSpPr>
          <p:cNvPr id="15378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9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0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1" name="Rectangle 2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geometry: notation</a:t>
            </a:r>
          </a:p>
        </p:txBody>
      </p:sp>
      <p:sp>
        <p:nvSpPr>
          <p:cNvPr id="15382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3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4" name="Text Box 26"/>
          <p:cNvSpPr txBox="1">
            <a:spLocks noChangeArrowheads="1"/>
          </p:cNvSpPr>
          <p:nvPr/>
        </p:nvSpPr>
        <p:spPr bwMode="auto">
          <a:xfrm>
            <a:off x="4572000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5385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6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5387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8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925776" y="5470525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chemeClr val="folHlink"/>
                </a:solidFill>
              </a:rPr>
              <a:t> </a:t>
            </a:r>
            <a:r>
              <a:rPr lang="en-US" sz="2000" b="1" dirty="0" err="1">
                <a:solidFill>
                  <a:schemeClr val="folHlink"/>
                </a:solidFill>
              </a:rPr>
              <a:t>Epipolar</a:t>
            </a:r>
            <a:r>
              <a:rPr lang="en-US" sz="2000" b="1" dirty="0">
                <a:solidFill>
                  <a:schemeClr val="folHlink"/>
                </a:solidFill>
              </a:rPr>
              <a:t> Plane</a:t>
            </a:r>
            <a:r>
              <a:rPr lang="en-US" sz="2000" dirty="0">
                <a:solidFill>
                  <a:schemeClr val="folHlink"/>
                </a:solidFill>
              </a:rPr>
              <a:t> – plane containing baseline (1D family)</a:t>
            </a: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920088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</a:rPr>
              <a:t> </a:t>
            </a:r>
            <a:r>
              <a:rPr lang="en-US" sz="2000" b="1" dirty="0" err="1">
                <a:solidFill>
                  <a:srgbClr val="339966"/>
                </a:solidFill>
              </a:rPr>
              <a:t>Epipoles</a:t>
            </a:r>
            <a:r>
              <a:rPr lang="en-US" sz="2000" b="1" dirty="0">
                <a:solidFill>
                  <a:srgbClr val="339966"/>
                </a:solidFill>
              </a:rPr>
              <a:t>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intersections of baseline with image planes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projections of the other camera center</a:t>
            </a: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914400" y="4010025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b="1" dirty="0">
                <a:solidFill>
                  <a:srgbClr val="FF3399"/>
                </a:solidFill>
              </a:rPr>
              <a:t>Baseline</a:t>
            </a:r>
            <a:r>
              <a:rPr lang="en-US" sz="2000" dirty="0">
                <a:solidFill>
                  <a:srgbClr val="FF3399"/>
                </a:solidFill>
              </a:rPr>
              <a:t> – line connecting the two camera centers</a:t>
            </a:r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6750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fig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32063" y="914400"/>
            <a:ext cx="37052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Converging cameras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BDB054-AEF1-411E-B2CA-1AE40C8955C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1550" y="3905250"/>
            <a:ext cx="3370263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 descr="fig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4975" y="1536700"/>
            <a:ext cx="55530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3917950"/>
            <a:ext cx="3332163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924800" cy="838200"/>
          </a:xfrm>
        </p:spPr>
        <p:txBody>
          <a:bodyPr/>
          <a:lstStyle/>
          <a:p>
            <a:r>
              <a:rPr lang="en-US" smtClean="0"/>
              <a:t>Example: Motion parallel to image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BDB054-AEF1-411E-B2CA-1AE40C8955C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Recall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28600" y="685800"/>
            <a:ext cx="4876800" cy="559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fontScale="92500"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 smtClean="0">
                <a:latin typeface="+mn-lt"/>
              </a:rPr>
              <a:t>Image formation geometry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 smtClean="0">
                <a:latin typeface="+mn-lt"/>
              </a:rPr>
              <a:t>Vanishing </a:t>
            </a:r>
            <a:r>
              <a:rPr lang="en-US" sz="3200" dirty="0">
                <a:latin typeface="+mn-lt"/>
              </a:rPr>
              <a:t>points and vanishing lines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latin typeface="+mn-lt"/>
              </a:rPr>
              <a:t>Pinhole camera model and camera projection </a:t>
            </a:r>
            <a:r>
              <a:rPr lang="en-US" sz="3200" dirty="0" smtClean="0">
                <a:latin typeface="+mn-lt"/>
              </a:rPr>
              <a:t>matrix</a:t>
            </a:r>
            <a:endParaRPr lang="en-US" sz="320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 smtClean="0">
                <a:latin typeface="+mn-lt"/>
              </a:rPr>
              <a:t>Homogeneous coordinates</a:t>
            </a: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4722813" y="1033462"/>
            <a:ext cx="4116387" cy="1862138"/>
            <a:chOff x="-28575" y="1676401"/>
            <a:chExt cx="9296400" cy="4754564"/>
          </a:xfrm>
        </p:grpSpPr>
        <p:graphicFrame>
          <p:nvGraphicFramePr>
            <p:cNvPr id="14339" name="Object 5"/>
            <p:cNvGraphicFramePr>
              <a:graphicFrameLocks noChangeAspect="1"/>
            </p:cNvGraphicFramePr>
            <p:nvPr/>
          </p:nvGraphicFramePr>
          <p:xfrm>
            <a:off x="1743075" y="2590800"/>
            <a:ext cx="4962525" cy="3721100"/>
          </p:xfrm>
          <a:graphic>
            <a:graphicData uri="http://schemas.openxmlformats.org/presentationml/2006/ole">
              <p:oleObj spid="_x0000_s401410" name="Photo Editor Photo" r:id="rId4" imgW="9752381" imgH="7314286" progId="">
                <p:embed/>
              </p:oleObj>
            </a:graphicData>
          </a:graphic>
        </p:graphicFrame>
        <p:sp>
          <p:nvSpPr>
            <p:cNvPr id="14345" name="Line 3"/>
            <p:cNvSpPr>
              <a:spLocks noChangeShapeType="1"/>
            </p:cNvSpPr>
            <p:nvPr/>
          </p:nvSpPr>
          <p:spPr bwMode="auto">
            <a:xfrm flipH="1">
              <a:off x="76200" y="3200400"/>
              <a:ext cx="5029200" cy="12954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46" name="Line 4"/>
            <p:cNvSpPr>
              <a:spLocks noChangeShapeType="1"/>
            </p:cNvSpPr>
            <p:nvPr/>
          </p:nvSpPr>
          <p:spPr bwMode="auto">
            <a:xfrm flipH="1" flipV="1">
              <a:off x="76200" y="4495800"/>
              <a:ext cx="3962400" cy="990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47" name="Line 5"/>
            <p:cNvSpPr>
              <a:spLocks noChangeShapeType="1"/>
            </p:cNvSpPr>
            <p:nvPr/>
          </p:nvSpPr>
          <p:spPr bwMode="auto">
            <a:xfrm flipH="1">
              <a:off x="76200" y="4114800"/>
              <a:ext cx="4038600" cy="3810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48" name="Line 6"/>
            <p:cNvSpPr>
              <a:spLocks noChangeShapeType="1"/>
            </p:cNvSpPr>
            <p:nvPr/>
          </p:nvSpPr>
          <p:spPr bwMode="auto">
            <a:xfrm>
              <a:off x="76200" y="4495800"/>
              <a:ext cx="4419600" cy="3048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49" name="Line 7"/>
            <p:cNvSpPr>
              <a:spLocks noChangeShapeType="1"/>
            </p:cNvSpPr>
            <p:nvPr/>
          </p:nvSpPr>
          <p:spPr bwMode="auto">
            <a:xfrm flipV="1">
              <a:off x="76200" y="4267200"/>
              <a:ext cx="4419600" cy="228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50" name="Line 8"/>
            <p:cNvSpPr>
              <a:spLocks noChangeShapeType="1"/>
            </p:cNvSpPr>
            <p:nvPr/>
          </p:nvSpPr>
          <p:spPr bwMode="auto">
            <a:xfrm flipV="1">
              <a:off x="4800600" y="46482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51" name="Line 9"/>
            <p:cNvSpPr>
              <a:spLocks noChangeShapeType="1"/>
            </p:cNvSpPr>
            <p:nvPr/>
          </p:nvSpPr>
          <p:spPr bwMode="auto">
            <a:xfrm>
              <a:off x="4800600" y="35814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52" name="Line 10"/>
            <p:cNvSpPr>
              <a:spLocks noChangeShapeType="1"/>
            </p:cNvSpPr>
            <p:nvPr/>
          </p:nvSpPr>
          <p:spPr bwMode="auto">
            <a:xfrm>
              <a:off x="4800600" y="4343400"/>
              <a:ext cx="4267200" cy="762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53" name="Line 11"/>
            <p:cNvSpPr>
              <a:spLocks noChangeShapeType="1"/>
            </p:cNvSpPr>
            <p:nvPr/>
          </p:nvSpPr>
          <p:spPr bwMode="auto">
            <a:xfrm flipV="1">
              <a:off x="4800600" y="4572000"/>
              <a:ext cx="4267200" cy="5334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54" name="Line 12"/>
            <p:cNvSpPr>
              <a:spLocks noChangeShapeType="1"/>
            </p:cNvSpPr>
            <p:nvPr/>
          </p:nvSpPr>
          <p:spPr bwMode="auto">
            <a:xfrm>
              <a:off x="4800600" y="4038600"/>
              <a:ext cx="4267200" cy="304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7058025" y="4953002"/>
              <a:ext cx="1857375" cy="1477963"/>
              <a:chOff x="4446" y="3120"/>
              <a:chExt cx="1170" cy="931"/>
            </a:xfrm>
          </p:grpSpPr>
          <p:sp>
            <p:nvSpPr>
              <p:cNvPr id="14374" name="Text Box 14"/>
              <p:cNvSpPr txBox="1">
                <a:spLocks noChangeArrowheads="1"/>
              </p:cNvSpPr>
              <p:nvPr/>
            </p:nvSpPr>
            <p:spPr bwMode="auto">
              <a:xfrm>
                <a:off x="4446" y="3408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14375" name="Line 15"/>
              <p:cNvSpPr>
                <a:spLocks noChangeShapeType="1"/>
              </p:cNvSpPr>
              <p:nvPr/>
            </p:nvSpPr>
            <p:spPr bwMode="auto">
              <a:xfrm flipV="1">
                <a:off x="4848" y="3120"/>
                <a:ext cx="768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4356" name="Line 16"/>
            <p:cNvSpPr>
              <a:spLocks noChangeShapeType="1"/>
            </p:cNvSpPr>
            <p:nvPr/>
          </p:nvSpPr>
          <p:spPr bwMode="auto">
            <a:xfrm>
              <a:off x="0" y="4495800"/>
              <a:ext cx="9144000" cy="0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0" y="2743200"/>
              <a:ext cx="1828800" cy="1600200"/>
              <a:chOff x="0" y="1728"/>
              <a:chExt cx="1152" cy="1008"/>
            </a:xfrm>
          </p:grpSpPr>
          <p:sp>
            <p:nvSpPr>
              <p:cNvPr id="14372" name="Text Box 18"/>
              <p:cNvSpPr txBox="1">
                <a:spLocks noChangeArrowheads="1"/>
              </p:cNvSpPr>
              <p:nvPr/>
            </p:nvSpPr>
            <p:spPr bwMode="auto">
              <a:xfrm>
                <a:off x="0" y="1728"/>
                <a:ext cx="1152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chemeClr val="hlink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333399"/>
                    </a:solidFill>
                    <a:latin typeface="Tahoma" pitchFamily="34" charset="0"/>
                  </a:rPr>
                  <a:t> </a:t>
                </a:r>
                <a:r>
                  <a:rPr lang="en-US" sz="1000" b="1">
                    <a:solidFill>
                      <a:schemeClr val="hlink"/>
                    </a:solidFill>
                    <a:latin typeface="Tahoma" pitchFamily="34" charset="0"/>
                  </a:rPr>
                  <a:t>line</a:t>
                </a:r>
              </a:p>
            </p:txBody>
          </p:sp>
          <p:sp>
            <p:nvSpPr>
              <p:cNvPr id="14373" name="Line 19"/>
              <p:cNvSpPr>
                <a:spLocks noChangeShapeType="1"/>
              </p:cNvSpPr>
              <p:nvPr/>
            </p:nvSpPr>
            <p:spPr bwMode="auto">
              <a:xfrm>
                <a:off x="528" y="2208"/>
                <a:ext cx="192" cy="528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-28575" y="4451351"/>
              <a:ext cx="1843088" cy="1843088"/>
              <a:chOff x="-18" y="2804"/>
              <a:chExt cx="1161" cy="1161"/>
            </a:xfrm>
          </p:grpSpPr>
          <p:sp>
            <p:nvSpPr>
              <p:cNvPr id="14369" name="Oval 21"/>
              <p:cNvSpPr>
                <a:spLocks noChangeAspect="1" noChangeArrowheads="1"/>
              </p:cNvSpPr>
              <p:nvPr/>
            </p:nvSpPr>
            <p:spPr bwMode="auto">
              <a:xfrm>
                <a:off x="28" y="2804"/>
                <a:ext cx="63" cy="6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000"/>
              </a:p>
            </p:txBody>
          </p:sp>
          <p:sp>
            <p:nvSpPr>
              <p:cNvPr id="14370" name="Text Box 22"/>
              <p:cNvSpPr txBox="1">
                <a:spLocks noChangeArrowheads="1"/>
              </p:cNvSpPr>
              <p:nvPr/>
            </p:nvSpPr>
            <p:spPr bwMode="auto">
              <a:xfrm>
                <a:off x="-18" y="3322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14371" name="Line 23"/>
              <p:cNvSpPr>
                <a:spLocks noChangeShapeType="1"/>
              </p:cNvSpPr>
              <p:nvPr/>
            </p:nvSpPr>
            <p:spPr bwMode="auto">
              <a:xfrm flipH="1" flipV="1">
                <a:off x="96" y="2928"/>
                <a:ext cx="240" cy="43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4359" name="Line 24"/>
            <p:cNvSpPr>
              <a:spLocks noChangeShapeType="1"/>
            </p:cNvSpPr>
            <p:nvPr/>
          </p:nvSpPr>
          <p:spPr bwMode="auto">
            <a:xfrm flipV="1">
              <a:off x="2438400" y="1981200"/>
              <a:ext cx="0" cy="3124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60" name="Line 25"/>
            <p:cNvSpPr>
              <a:spLocks noChangeShapeType="1"/>
            </p:cNvSpPr>
            <p:nvPr/>
          </p:nvSpPr>
          <p:spPr bwMode="auto">
            <a:xfrm flipV="1">
              <a:off x="2805113" y="1981200"/>
              <a:ext cx="0" cy="3200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61" name="Line 26"/>
            <p:cNvSpPr>
              <a:spLocks noChangeShapeType="1"/>
            </p:cNvSpPr>
            <p:nvPr/>
          </p:nvSpPr>
          <p:spPr bwMode="auto">
            <a:xfrm flipV="1">
              <a:off x="3325813" y="1981200"/>
              <a:ext cx="0" cy="33528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62" name="Line 27"/>
            <p:cNvSpPr>
              <a:spLocks noChangeShapeType="1"/>
            </p:cNvSpPr>
            <p:nvPr/>
          </p:nvSpPr>
          <p:spPr bwMode="auto">
            <a:xfrm flipV="1">
              <a:off x="4114800" y="1981200"/>
              <a:ext cx="0" cy="3505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63" name="Line 28"/>
            <p:cNvSpPr>
              <a:spLocks noChangeShapeType="1"/>
            </p:cNvSpPr>
            <p:nvPr/>
          </p:nvSpPr>
          <p:spPr bwMode="auto">
            <a:xfrm flipV="1">
              <a:off x="4724400" y="1981200"/>
              <a:ext cx="0" cy="34290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64" name="Line 29"/>
            <p:cNvSpPr>
              <a:spLocks noChangeShapeType="1"/>
            </p:cNvSpPr>
            <p:nvPr/>
          </p:nvSpPr>
          <p:spPr bwMode="auto">
            <a:xfrm flipV="1">
              <a:off x="5943600" y="1981200"/>
              <a:ext cx="0" cy="32766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65" name="Line 30"/>
            <p:cNvSpPr>
              <a:spLocks noChangeShapeType="1"/>
            </p:cNvSpPr>
            <p:nvPr/>
          </p:nvSpPr>
          <p:spPr bwMode="auto">
            <a:xfrm flipV="1">
              <a:off x="5181600" y="1981200"/>
              <a:ext cx="0" cy="2057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7" name="Group 31"/>
            <p:cNvGrpSpPr>
              <a:grpSpLocks/>
            </p:cNvGrpSpPr>
            <p:nvPr/>
          </p:nvGrpSpPr>
          <p:grpSpPr bwMode="auto">
            <a:xfrm>
              <a:off x="6172200" y="1676401"/>
              <a:ext cx="3095625" cy="1414463"/>
              <a:chOff x="4011" y="1248"/>
              <a:chExt cx="1950" cy="891"/>
            </a:xfrm>
          </p:grpSpPr>
          <p:sp>
            <p:nvSpPr>
              <p:cNvPr id="14367" name="Text Box 32"/>
              <p:cNvSpPr txBox="1">
                <a:spLocks noChangeArrowheads="1"/>
              </p:cNvSpPr>
              <p:nvPr/>
            </p:nvSpPr>
            <p:spPr bwMode="auto">
              <a:xfrm>
                <a:off x="4011" y="1248"/>
                <a:ext cx="1950" cy="8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Vertical 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(at infinity)</a:t>
                </a:r>
              </a:p>
            </p:txBody>
          </p:sp>
          <p:sp>
            <p:nvSpPr>
              <p:cNvPr id="14368" name="Line 33"/>
              <p:cNvSpPr>
                <a:spLocks noChangeShapeType="1"/>
              </p:cNvSpPr>
              <p:nvPr/>
            </p:nvSpPr>
            <p:spPr bwMode="auto">
              <a:xfrm flipH="1" flipV="1">
                <a:off x="4080" y="1248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2982913"/>
            <a:ext cx="34226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3253" name="Object 3"/>
          <p:cNvGraphicFramePr>
            <a:graphicFrameLocks noChangeAspect="1"/>
          </p:cNvGraphicFramePr>
          <p:nvPr/>
        </p:nvGraphicFramePr>
        <p:xfrm>
          <a:off x="5638800" y="4267200"/>
          <a:ext cx="2362200" cy="542925"/>
        </p:xfrm>
        <a:graphic>
          <a:graphicData uri="http://schemas.openxmlformats.org/presentationml/2006/ole">
            <p:oleObj spid="_x0000_s401411" name="Equation" r:id="rId6" imgW="939600" imgH="215640" progId="Equation.3">
              <p:embed/>
            </p:oleObj>
          </a:graphicData>
        </a:graphic>
      </p:graphicFrame>
      <p:pic>
        <p:nvPicPr>
          <p:cNvPr id="41" name="Picture 3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1200" y="5029200"/>
            <a:ext cx="1843088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Box 17"/>
          <p:cNvSpPr txBox="1">
            <a:spLocks noChangeArrowheads="1"/>
          </p:cNvSpPr>
          <p:nvPr/>
        </p:nvSpPr>
        <p:spPr bwMode="auto">
          <a:xfrm>
            <a:off x="7045098" y="6550223"/>
            <a:ext cx="2098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Derek </a:t>
            </a:r>
            <a:r>
              <a:rPr lang="en-US" sz="1400" dirty="0" err="1" smtClean="0">
                <a:latin typeface="Calibri" pitchFamily="34" charset="0"/>
              </a:rPr>
              <a:t>Hoiem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2" name="Rectangle 2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Example: Forward motion</a:t>
            </a:r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	What would the </a:t>
            </a:r>
            <a:r>
              <a:rPr lang="en-US" dirty="0" err="1" smtClean="0"/>
              <a:t>epipolar</a:t>
            </a:r>
            <a:r>
              <a:rPr lang="en-US" dirty="0" smtClean="0"/>
              <a:t> lines look like if the camera moves directly forward?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941763"/>
            <a:ext cx="2682875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4" descr="fig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88" y="1066800"/>
            <a:ext cx="2682875" cy="272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5341938" y="2435225"/>
            <a:ext cx="2049462" cy="172243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5705475" y="1524000"/>
            <a:ext cx="1282700" cy="113506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Freeform 7"/>
          <p:cNvSpPr>
            <a:spLocks/>
          </p:cNvSpPr>
          <p:nvPr/>
        </p:nvSpPr>
        <p:spPr bwMode="auto">
          <a:xfrm>
            <a:off x="5424488" y="1798638"/>
            <a:ext cx="914400" cy="1935162"/>
          </a:xfrm>
          <a:custGeom>
            <a:avLst/>
            <a:gdLst>
              <a:gd name="T0" fmla="*/ 2147483647 w 576"/>
              <a:gd name="T1" fmla="*/ 2147483647 h 1219"/>
              <a:gd name="T2" fmla="*/ 2147483647 w 576"/>
              <a:gd name="T3" fmla="*/ 2147483647 h 1219"/>
              <a:gd name="T4" fmla="*/ 2147483647 w 576"/>
              <a:gd name="T5" fmla="*/ 0 h 1219"/>
              <a:gd name="T6" fmla="*/ 0 w 576"/>
              <a:gd name="T7" fmla="*/ 2147483647 h 1219"/>
              <a:gd name="T8" fmla="*/ 2147483647 w 576"/>
              <a:gd name="T9" fmla="*/ 2147483647 h 12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219"/>
              <a:gd name="T17" fmla="*/ 576 w 576"/>
              <a:gd name="T18" fmla="*/ 1219 h 12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219">
                <a:moveTo>
                  <a:pt x="576" y="1219"/>
                </a:moveTo>
                <a:lnTo>
                  <a:pt x="571" y="108"/>
                </a:lnTo>
                <a:lnTo>
                  <a:pt x="266" y="0"/>
                </a:lnTo>
                <a:lnTo>
                  <a:pt x="0" y="1003"/>
                </a:lnTo>
                <a:lnTo>
                  <a:pt x="576" y="121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9" name="Freeform 8"/>
          <p:cNvSpPr>
            <a:spLocks/>
          </p:cNvSpPr>
          <p:nvPr/>
        </p:nvSpPr>
        <p:spPr bwMode="auto">
          <a:xfrm flipH="1">
            <a:off x="6334125" y="1793875"/>
            <a:ext cx="914400" cy="1935163"/>
          </a:xfrm>
          <a:custGeom>
            <a:avLst/>
            <a:gdLst>
              <a:gd name="T0" fmla="*/ 2147483647 w 576"/>
              <a:gd name="T1" fmla="*/ 2147483647 h 1219"/>
              <a:gd name="T2" fmla="*/ 2147483647 w 576"/>
              <a:gd name="T3" fmla="*/ 2147483647 h 1219"/>
              <a:gd name="T4" fmla="*/ 2147483647 w 576"/>
              <a:gd name="T5" fmla="*/ 0 h 1219"/>
              <a:gd name="T6" fmla="*/ 0 w 576"/>
              <a:gd name="T7" fmla="*/ 2147483647 h 1219"/>
              <a:gd name="T8" fmla="*/ 2147483647 w 576"/>
              <a:gd name="T9" fmla="*/ 2147483647 h 12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219"/>
              <a:gd name="T17" fmla="*/ 576 w 576"/>
              <a:gd name="T18" fmla="*/ 1219 h 12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219">
                <a:moveTo>
                  <a:pt x="576" y="1219"/>
                </a:moveTo>
                <a:lnTo>
                  <a:pt x="571" y="108"/>
                </a:lnTo>
                <a:lnTo>
                  <a:pt x="266" y="0"/>
                </a:lnTo>
                <a:lnTo>
                  <a:pt x="0" y="1003"/>
                </a:lnTo>
                <a:lnTo>
                  <a:pt x="576" y="121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0" name="Freeform 9"/>
          <p:cNvSpPr>
            <a:spLocks/>
          </p:cNvSpPr>
          <p:nvPr/>
        </p:nvSpPr>
        <p:spPr bwMode="auto">
          <a:xfrm>
            <a:off x="6337300" y="1984375"/>
            <a:ext cx="923925" cy="2001838"/>
          </a:xfrm>
          <a:custGeom>
            <a:avLst/>
            <a:gdLst>
              <a:gd name="T0" fmla="*/ 0 w 582"/>
              <a:gd name="T1" fmla="*/ 2147483647 h 1261"/>
              <a:gd name="T2" fmla="*/ 2147483647 w 582"/>
              <a:gd name="T3" fmla="*/ 0 h 1261"/>
              <a:gd name="T4" fmla="*/ 2147483647 w 582"/>
              <a:gd name="T5" fmla="*/ 2147483647 h 1261"/>
              <a:gd name="T6" fmla="*/ 2147483647 w 582"/>
              <a:gd name="T7" fmla="*/ 2147483647 h 1261"/>
              <a:gd name="T8" fmla="*/ 0 w 582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2"/>
              <a:gd name="T16" fmla="*/ 0 h 1261"/>
              <a:gd name="T17" fmla="*/ 582 w 582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2" h="1261">
                <a:moveTo>
                  <a:pt x="0" y="1111"/>
                </a:moveTo>
                <a:lnTo>
                  <a:pt x="5" y="0"/>
                </a:lnTo>
                <a:lnTo>
                  <a:pt x="269" y="68"/>
                </a:lnTo>
                <a:lnTo>
                  <a:pt x="582" y="1261"/>
                </a:lnTo>
                <a:lnTo>
                  <a:pt x="0" y="111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1" name="Freeform 10"/>
          <p:cNvSpPr>
            <a:spLocks/>
          </p:cNvSpPr>
          <p:nvPr/>
        </p:nvSpPr>
        <p:spPr bwMode="auto">
          <a:xfrm flipH="1">
            <a:off x="5408613" y="1978025"/>
            <a:ext cx="923925" cy="2001838"/>
          </a:xfrm>
          <a:custGeom>
            <a:avLst/>
            <a:gdLst>
              <a:gd name="T0" fmla="*/ 0 w 582"/>
              <a:gd name="T1" fmla="*/ 2147483647 h 1261"/>
              <a:gd name="T2" fmla="*/ 2147483647 w 582"/>
              <a:gd name="T3" fmla="*/ 0 h 1261"/>
              <a:gd name="T4" fmla="*/ 2147483647 w 582"/>
              <a:gd name="T5" fmla="*/ 2147483647 h 1261"/>
              <a:gd name="T6" fmla="*/ 2147483647 w 582"/>
              <a:gd name="T7" fmla="*/ 2147483647 h 1261"/>
              <a:gd name="T8" fmla="*/ 0 w 582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2"/>
              <a:gd name="T16" fmla="*/ 0 h 1261"/>
              <a:gd name="T17" fmla="*/ 582 w 582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2" h="1261">
                <a:moveTo>
                  <a:pt x="0" y="1111"/>
                </a:moveTo>
                <a:lnTo>
                  <a:pt x="5" y="0"/>
                </a:lnTo>
                <a:lnTo>
                  <a:pt x="269" y="68"/>
                </a:lnTo>
                <a:lnTo>
                  <a:pt x="582" y="1261"/>
                </a:lnTo>
                <a:lnTo>
                  <a:pt x="0" y="111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2" name="Line 11"/>
          <p:cNvSpPr>
            <a:spLocks noChangeShapeType="1"/>
          </p:cNvSpPr>
          <p:nvPr/>
        </p:nvSpPr>
        <p:spPr bwMode="auto">
          <a:xfrm>
            <a:off x="5538788" y="2982913"/>
            <a:ext cx="792162" cy="301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3" name="Line 12"/>
          <p:cNvSpPr>
            <a:spLocks noChangeShapeType="1"/>
          </p:cNvSpPr>
          <p:nvPr/>
        </p:nvSpPr>
        <p:spPr bwMode="auto">
          <a:xfrm flipV="1">
            <a:off x="6350000" y="3001963"/>
            <a:ext cx="800100" cy="277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4" name="Line 13"/>
          <p:cNvSpPr>
            <a:spLocks noChangeShapeType="1"/>
          </p:cNvSpPr>
          <p:nvPr/>
        </p:nvSpPr>
        <p:spPr bwMode="auto">
          <a:xfrm>
            <a:off x="6345238" y="3290888"/>
            <a:ext cx="784225" cy="187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5" name="Line 14"/>
          <p:cNvSpPr>
            <a:spLocks noChangeShapeType="1"/>
          </p:cNvSpPr>
          <p:nvPr/>
        </p:nvSpPr>
        <p:spPr bwMode="auto">
          <a:xfrm flipH="1">
            <a:off x="5540375" y="3276600"/>
            <a:ext cx="808038" cy="212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6" name="Oval 15"/>
          <p:cNvSpPr>
            <a:spLocks noChangeArrowheads="1"/>
          </p:cNvSpPr>
          <p:nvPr/>
        </p:nvSpPr>
        <p:spPr bwMode="auto">
          <a:xfrm>
            <a:off x="6307138" y="3709988"/>
            <a:ext cx="65087" cy="555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7" name="Oval 16"/>
          <p:cNvSpPr>
            <a:spLocks noChangeArrowheads="1"/>
          </p:cNvSpPr>
          <p:nvPr/>
        </p:nvSpPr>
        <p:spPr bwMode="auto">
          <a:xfrm>
            <a:off x="6302375" y="2178050"/>
            <a:ext cx="65088" cy="555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8" name="Oval 17"/>
          <p:cNvSpPr>
            <a:spLocks noChangeArrowheads="1"/>
          </p:cNvSpPr>
          <p:nvPr/>
        </p:nvSpPr>
        <p:spPr bwMode="auto">
          <a:xfrm>
            <a:off x="6310313" y="3248025"/>
            <a:ext cx="65087" cy="555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9" name="Oval 18"/>
          <p:cNvSpPr>
            <a:spLocks noChangeArrowheads="1"/>
          </p:cNvSpPr>
          <p:nvPr/>
        </p:nvSpPr>
        <p:spPr bwMode="auto">
          <a:xfrm>
            <a:off x="6305550" y="1944688"/>
            <a:ext cx="65088" cy="555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50" name="Text Box 19"/>
          <p:cNvSpPr txBox="1">
            <a:spLocks noChangeArrowheads="1"/>
          </p:cNvSpPr>
          <p:nvPr/>
        </p:nvSpPr>
        <p:spPr bwMode="auto">
          <a:xfrm>
            <a:off x="6257925" y="3668713"/>
            <a:ext cx="32543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/>
              <a:t>e</a:t>
            </a:r>
          </a:p>
        </p:txBody>
      </p:sp>
      <p:sp>
        <p:nvSpPr>
          <p:cNvPr id="18451" name="Text Box 20"/>
          <p:cNvSpPr txBox="1">
            <a:spLocks noChangeArrowheads="1"/>
          </p:cNvSpPr>
          <p:nvPr/>
        </p:nvSpPr>
        <p:spPr bwMode="auto">
          <a:xfrm>
            <a:off x="6184900" y="1606550"/>
            <a:ext cx="38258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/>
              <a:t>e’</a:t>
            </a:r>
          </a:p>
        </p:txBody>
      </p:sp>
      <p:sp>
        <p:nvSpPr>
          <p:cNvPr id="18452" name="Rectangle 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Forward motion</a:t>
            </a:r>
          </a:p>
        </p:txBody>
      </p:sp>
      <p:sp>
        <p:nvSpPr>
          <p:cNvPr id="18453" name="Rectangle 22"/>
          <p:cNvSpPr>
            <a:spLocks noChangeArrowheads="1"/>
          </p:cNvSpPr>
          <p:nvPr/>
        </p:nvSpPr>
        <p:spPr bwMode="auto">
          <a:xfrm>
            <a:off x="4572000" y="4330700"/>
            <a:ext cx="45720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Epipole has same coordinates in both images.</a:t>
            </a:r>
          </a:p>
          <a:p>
            <a:r>
              <a:rPr lang="en-US"/>
              <a:t>Points move along lines radiating from e: “Focus of expansion”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BDB054-AEF1-411E-B2CA-1AE40C8955C9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27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2" name="Rectangle 28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Text Box 2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2534" name="Freeform 30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5" name="Text Box 31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latin typeface="Times New Roman" pitchFamily="18" charset="0"/>
              </a:rPr>
              <a:t>x</a:t>
            </a:r>
          </a:p>
        </p:txBody>
      </p:sp>
      <p:sp>
        <p:nvSpPr>
          <p:cNvPr id="22536" name="Freeform 32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7" name="Text Box 3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2538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Epipolar constraint: Calibrated case</a:t>
            </a:r>
          </a:p>
        </p:txBody>
      </p:sp>
      <p:sp>
        <p:nvSpPr>
          <p:cNvPr id="22539" name="Rectangle 55"/>
          <p:cNvSpPr>
            <a:spLocks noGrp="1" noChangeArrowheads="1"/>
          </p:cNvSpPr>
          <p:nvPr>
            <p:ph type="body" idx="1"/>
          </p:nvPr>
        </p:nvSpPr>
        <p:spPr>
          <a:xfrm>
            <a:off x="685800" y="4038600"/>
            <a:ext cx="7772400" cy="2514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2000" dirty="0" smtClean="0"/>
              <a:t>	</a:t>
            </a:r>
            <a:r>
              <a:rPr lang="en-US" sz="2000" dirty="0"/>
              <a:t>Given the intrinsic parameters of the cameras</a:t>
            </a:r>
            <a:r>
              <a:rPr lang="en-US" sz="2000" dirty="0" smtClean="0"/>
              <a:t>:</a:t>
            </a:r>
            <a:endParaRPr lang="en-US" sz="2000" dirty="0"/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800" dirty="0" smtClean="0"/>
              <a:t>Convert to normalized coordinates by pre-multiplying all points with the inverse of the calibration matrix; set first camera’s coordinate system to world coordinates 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68241" y="5410200"/>
            <a:ext cx="6317536" cy="1310044"/>
            <a:chOff x="68241" y="5410200"/>
            <a:chExt cx="6317536" cy="1310044"/>
          </a:xfrm>
        </p:grpSpPr>
        <p:grpSp>
          <p:nvGrpSpPr>
            <p:cNvPr id="26" name="Group 25"/>
            <p:cNvGrpSpPr/>
            <p:nvPr/>
          </p:nvGrpSpPr>
          <p:grpSpPr>
            <a:xfrm>
              <a:off x="68241" y="5410200"/>
              <a:ext cx="4865686" cy="1310044"/>
              <a:chOff x="68241" y="5410200"/>
              <a:chExt cx="4865686" cy="1310044"/>
            </a:xfrm>
          </p:grpSpPr>
          <p:graphicFrame>
            <p:nvGraphicFramePr>
              <p:cNvPr id="13" name="Object 1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3364976"/>
                  </p:ext>
                </p:extLst>
              </p:nvPr>
            </p:nvGraphicFramePr>
            <p:xfrm>
              <a:off x="1524000" y="5410200"/>
              <a:ext cx="2041525" cy="468313"/>
            </p:xfrm>
            <a:graphic>
              <a:graphicData uri="http://schemas.openxmlformats.org/presentationml/2006/ole">
                <p:oleObj spid="_x0000_s318476" name="Equation" r:id="rId5" imgW="888840" imgH="203040" progId="Equation.3">
                  <p:embed/>
                </p:oleObj>
              </a:graphicData>
            </a:graphic>
          </p:graphicFrame>
          <p:sp>
            <p:nvSpPr>
              <p:cNvPr id="2" name="TextBox 1"/>
              <p:cNvSpPr txBox="1"/>
              <p:nvPr/>
            </p:nvSpPr>
            <p:spPr>
              <a:xfrm>
                <a:off x="68241" y="5908344"/>
                <a:ext cx="229396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Homogeneous 2d point (3D ray towards X)</a:t>
                </a:r>
                <a:endParaRPr lang="en-US" sz="1600" dirty="0"/>
              </a:p>
            </p:txBody>
          </p:sp>
          <p:cxnSp>
            <p:nvCxnSpPr>
              <p:cNvPr id="4" name="Straight Arrow Connector 3"/>
              <p:cNvCxnSpPr/>
              <p:nvPr/>
            </p:nvCxnSpPr>
            <p:spPr>
              <a:xfrm flipV="1">
                <a:off x="1123156" y="5805501"/>
                <a:ext cx="331787" cy="16406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flipH="1" flipV="1">
                <a:off x="2760663" y="5887535"/>
                <a:ext cx="211137" cy="31646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2430440" y="6135469"/>
                <a:ext cx="250348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2D pixel coordinate (homogeneous)</a:t>
                </a:r>
                <a:endParaRPr lang="en-US" sz="1600" dirty="0"/>
              </a:p>
            </p:txBody>
          </p:sp>
          <p:cxnSp>
            <p:nvCxnSpPr>
              <p:cNvPr id="23" name="Straight Arrow Connector 22"/>
              <p:cNvCxnSpPr/>
              <p:nvPr/>
            </p:nvCxnSpPr>
            <p:spPr>
              <a:xfrm flipH="1" flipV="1">
                <a:off x="3581402" y="5729301"/>
                <a:ext cx="361662" cy="12013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/>
            <p:cNvSpPr txBox="1"/>
            <p:nvPr/>
          </p:nvSpPr>
          <p:spPr>
            <a:xfrm>
              <a:off x="3882290" y="5770265"/>
              <a:ext cx="25034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3D scene point</a:t>
              </a:r>
              <a:endParaRPr lang="en-US" sz="16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705475" y="5440363"/>
            <a:ext cx="3590925" cy="1376679"/>
            <a:chOff x="5705475" y="5440363"/>
            <a:chExt cx="3590925" cy="1376679"/>
          </a:xfrm>
        </p:grpSpPr>
        <p:graphicFrame>
          <p:nvGraphicFramePr>
            <p:cNvPr id="154627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96577270"/>
                </p:ext>
              </p:extLst>
            </p:nvPr>
          </p:nvGraphicFramePr>
          <p:xfrm>
            <a:off x="5705475" y="5440363"/>
            <a:ext cx="2308225" cy="571500"/>
          </p:xfrm>
          <a:graphic>
            <a:graphicData uri="http://schemas.openxmlformats.org/presentationml/2006/ole">
              <p:oleObj spid="_x0000_s318477" name="Equation" r:id="rId6" imgW="1028520" imgH="253800" progId="Equation.3">
                <p:embed/>
              </p:oleObj>
            </a:graphicData>
          </a:graphic>
        </p:graphicFrame>
        <p:sp>
          <p:nvSpPr>
            <p:cNvPr id="27" name="TextBox 26"/>
            <p:cNvSpPr txBox="1"/>
            <p:nvPr/>
          </p:nvSpPr>
          <p:spPr>
            <a:xfrm>
              <a:off x="6494318" y="6232267"/>
              <a:ext cx="28020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3D scene point in 2</a:t>
              </a:r>
              <a:r>
                <a:rPr lang="en-US" sz="1600" baseline="30000" dirty="0" smtClean="0"/>
                <a:t>nd</a:t>
              </a:r>
              <a:r>
                <a:rPr lang="en-US" sz="1600" dirty="0" smtClean="0"/>
                <a:t> camera’s 3D coordinates</a:t>
              </a:r>
              <a:endParaRPr lang="en-US" sz="1600" dirty="0"/>
            </a:p>
          </p:txBody>
        </p:sp>
        <p:cxnSp>
          <p:nvCxnSpPr>
            <p:cNvPr id="28" name="Straight Arrow Connector 27"/>
            <p:cNvCxnSpPr>
              <a:stCxn id="27" idx="0"/>
            </p:cNvCxnSpPr>
            <p:nvPr/>
          </p:nvCxnSpPr>
          <p:spPr>
            <a:xfrm flipH="1" flipV="1">
              <a:off x="7772401" y="5865505"/>
              <a:ext cx="122958" cy="36676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2495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9" grpId="0" build="p" bldLvl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27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2" name="Rectangle 28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Text Box 2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Times New Roman" pitchFamily="18" charset="0"/>
              </a:rPr>
              <a:t>X</a:t>
            </a:r>
          </a:p>
        </p:txBody>
      </p:sp>
      <p:sp>
        <p:nvSpPr>
          <p:cNvPr id="22534" name="Freeform 30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5" name="Text Box 31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latin typeface="Times New Roman" pitchFamily="18" charset="0"/>
              </a:rPr>
              <a:t>x</a:t>
            </a:r>
          </a:p>
        </p:txBody>
      </p:sp>
      <p:sp>
        <p:nvSpPr>
          <p:cNvPr id="22536" name="Freeform 32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7" name="Text Box 3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2538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Epipolar constraint: Calibrated case</a:t>
            </a:r>
          </a:p>
        </p:txBody>
      </p:sp>
      <p:sp>
        <p:nvSpPr>
          <p:cNvPr id="22539" name="Rectangle 55"/>
          <p:cNvSpPr>
            <a:spLocks noGrp="1" noChangeArrowheads="1"/>
          </p:cNvSpPr>
          <p:nvPr>
            <p:ph type="body" idx="1"/>
          </p:nvPr>
        </p:nvSpPr>
        <p:spPr>
          <a:xfrm>
            <a:off x="685800" y="4038600"/>
            <a:ext cx="7772400" cy="2514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2000" dirty="0" smtClean="0"/>
              <a:t>	Given the intrinsic parameters of the cameras:</a:t>
            </a:r>
            <a:endParaRPr lang="en-US" sz="1200" dirty="0" smtClean="0"/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800" dirty="0" smtClean="0"/>
              <a:t>Convert to normalized coordinates by pre-multiplying all points with the inverse of the calibration </a:t>
            </a:r>
            <a:r>
              <a:rPr lang="en-US" sz="1800" dirty="0"/>
              <a:t>matrix; set first camera’s coordinate system to world coordinates </a:t>
            </a:r>
            <a:r>
              <a:rPr lang="en-US" sz="1800" dirty="0" smtClean="0"/>
              <a:t> 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800" dirty="0" smtClean="0"/>
              <a:t>Define some </a:t>
            </a:r>
            <a:r>
              <a:rPr lang="en-US" sz="1800" i="1" dirty="0" smtClean="0"/>
              <a:t>R</a:t>
            </a:r>
            <a:r>
              <a:rPr lang="en-US" sz="1800" dirty="0" smtClean="0"/>
              <a:t> and </a:t>
            </a:r>
            <a:r>
              <a:rPr lang="en-US" sz="1800" i="1" dirty="0" smtClean="0"/>
              <a:t>t</a:t>
            </a:r>
            <a:r>
              <a:rPr lang="en-US" sz="1800" dirty="0" smtClean="0"/>
              <a:t> that relate X to X’ as below</a:t>
            </a:r>
          </a:p>
        </p:txBody>
      </p:sp>
      <p:graphicFrame>
        <p:nvGraphicFramePr>
          <p:cNvPr id="1546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59357307"/>
              </p:ext>
            </p:extLst>
          </p:nvPr>
        </p:nvGraphicFramePr>
        <p:xfrm>
          <a:off x="3333750" y="6200775"/>
          <a:ext cx="1509713" cy="400050"/>
        </p:xfrm>
        <a:graphic>
          <a:graphicData uri="http://schemas.openxmlformats.org/presentationml/2006/ole">
            <p:oleObj spid="_x0000_s154664" name="Equation" r:id="rId5" imgW="672840" imgH="177480" progId="Equation.3">
              <p:embed/>
            </p:oleObj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66183073"/>
              </p:ext>
            </p:extLst>
          </p:nvPr>
        </p:nvGraphicFramePr>
        <p:xfrm>
          <a:off x="1152525" y="5819775"/>
          <a:ext cx="2039938" cy="468313"/>
        </p:xfrm>
        <a:graphic>
          <a:graphicData uri="http://schemas.openxmlformats.org/presentationml/2006/ole">
            <p:oleObj spid="_x0000_s154665" name="Equation" r:id="rId6" imgW="888840" imgH="203040" progId="Equation.3">
              <p:embed/>
            </p:oleObj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18078810"/>
              </p:ext>
            </p:extLst>
          </p:nvPr>
        </p:nvGraphicFramePr>
        <p:xfrm>
          <a:off x="5330825" y="5849938"/>
          <a:ext cx="2309813" cy="571500"/>
        </p:xfrm>
        <a:graphic>
          <a:graphicData uri="http://schemas.openxmlformats.org/presentationml/2006/ole">
            <p:oleObj spid="_x0000_s154666" name="Equation" r:id="rId7" imgW="1028520" imgH="253800" progId="Equation.3">
              <p:embed/>
            </p:oleObj>
          </a:graphicData>
        </a:graphic>
      </p:graphicFrame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Title 1"/>
          <p:cNvSpPr>
            <a:spLocks noGrp="1"/>
          </p:cNvSpPr>
          <p:nvPr>
            <p:ph type="title" idx="4294967295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r>
              <a:rPr lang="en-US" sz="4000" dirty="0" smtClean="0"/>
              <a:t>An aside: cross </a:t>
            </a:r>
            <a:r>
              <a:rPr lang="en-US" sz="4000" dirty="0"/>
              <a:t>product</a:t>
            </a:r>
          </a:p>
        </p:txBody>
      </p:sp>
      <p:pic>
        <p:nvPicPr>
          <p:cNvPr id="281603" name="Picture 2"/>
          <p:cNvPicPr>
            <a:picLocks noChangeAspect="1" noChangeArrowheads="1"/>
          </p:cNvPicPr>
          <p:nvPr/>
        </p:nvPicPr>
        <p:blipFill>
          <a:blip r:embed="rId3" cstate="print"/>
          <a:srcRect l="53789" t="28033" r="42252" b="52470"/>
          <a:stretch>
            <a:fillRect/>
          </a:stretch>
        </p:blipFill>
        <p:spPr bwMode="auto">
          <a:xfrm>
            <a:off x="3352800" y="1676400"/>
            <a:ext cx="685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1604" name="TextBox 6"/>
          <p:cNvSpPr txBox="1">
            <a:spLocks noChangeArrowheads="1"/>
          </p:cNvSpPr>
          <p:nvPr/>
        </p:nvSpPr>
        <p:spPr bwMode="auto">
          <a:xfrm>
            <a:off x="1066752" y="3575052"/>
            <a:ext cx="7120035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Vector cross product takes two vectors and returns a third vector that’s perpendicular to both inputs.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So here, c is perpendicular to both a and b, which means the dot product = 0.</a:t>
            </a:r>
          </a:p>
        </p:txBody>
      </p:sp>
      <p:pic>
        <p:nvPicPr>
          <p:cNvPr id="281605" name="Picture 2"/>
          <p:cNvPicPr>
            <a:picLocks noChangeAspect="1" noChangeArrowheads="1"/>
          </p:cNvPicPr>
          <p:nvPr/>
        </p:nvPicPr>
        <p:blipFill>
          <a:blip r:embed="rId3" cstate="print"/>
          <a:srcRect l="21667" t="28033" r="65572" b="52470"/>
          <a:stretch>
            <a:fillRect/>
          </a:stretch>
        </p:blipFill>
        <p:spPr bwMode="auto">
          <a:xfrm>
            <a:off x="1371600" y="1676400"/>
            <a:ext cx="2209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1606" name="Picture 2"/>
          <p:cNvPicPr>
            <a:picLocks noChangeAspect="1" noChangeArrowheads="1"/>
          </p:cNvPicPr>
          <p:nvPr/>
        </p:nvPicPr>
        <p:blipFill>
          <a:blip r:embed="rId3" cstate="print"/>
          <a:srcRect l="57309" t="28033" r="31250" b="52470"/>
          <a:stretch>
            <a:fillRect/>
          </a:stretch>
        </p:blipFill>
        <p:spPr bwMode="auto">
          <a:xfrm>
            <a:off x="5105400" y="1676376"/>
            <a:ext cx="1981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7"/>
          <p:cNvSpPr txBox="1">
            <a:spLocks noChangeArrowheads="1"/>
          </p:cNvSpPr>
          <p:nvPr/>
        </p:nvSpPr>
        <p:spPr bwMode="auto">
          <a:xfrm>
            <a:off x="0" y="6550223"/>
            <a:ext cx="23680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Kristen </a:t>
            </a:r>
            <a:r>
              <a:rPr lang="en-US" sz="1400" dirty="0" err="1" smtClean="0">
                <a:latin typeface="Calibri" pitchFamily="34" charset="0"/>
              </a:rPr>
              <a:t>Grauman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630B83-042A-4BF5-9BA9-B078421092F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4752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Freeform 7"/>
          <p:cNvSpPr>
            <a:spLocks/>
          </p:cNvSpPr>
          <p:nvPr/>
        </p:nvSpPr>
        <p:spPr bwMode="auto">
          <a:xfrm>
            <a:off x="2655888" y="483235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0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995" name="Line 11"/>
          <p:cNvSpPr>
            <a:spLocks noChangeShapeType="1"/>
          </p:cNvSpPr>
          <p:nvPr/>
        </p:nvSpPr>
        <p:spPr bwMode="auto">
          <a:xfrm flipV="1">
            <a:off x="1204913" y="371316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6" name="Line 12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7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Epipolar constraint: Calibrated case</a:t>
            </a:r>
          </a:p>
        </p:txBody>
      </p:sp>
      <p:sp>
        <p:nvSpPr>
          <p:cNvPr id="22550" name="Line 23"/>
          <p:cNvSpPr>
            <a:spLocks noChangeShapeType="1"/>
          </p:cNvSpPr>
          <p:nvPr/>
        </p:nvSpPr>
        <p:spPr bwMode="auto">
          <a:xfrm>
            <a:off x="3595676" y="4191000"/>
            <a:ext cx="159069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696980" y="245339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latin typeface="Times New Roman" pitchFamily="18" charset="0"/>
              </a:rPr>
              <a:t>x</a:t>
            </a:r>
          </a:p>
        </p:txBody>
      </p:sp>
      <p:sp>
        <p:nvSpPr>
          <p:cNvPr id="30" name="Text Box 3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Times New Roman" pitchFamily="18" charset="0"/>
              </a:rPr>
              <a:t>X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81524700"/>
              </p:ext>
            </p:extLst>
          </p:nvPr>
        </p:nvGraphicFramePr>
        <p:xfrm>
          <a:off x="4405313" y="3765550"/>
          <a:ext cx="225425" cy="307975"/>
        </p:xfrm>
        <a:graphic>
          <a:graphicData uri="http://schemas.openxmlformats.org/presentationml/2006/ole">
            <p:oleObj spid="_x0000_s152652" name="Equation" r:id="rId5" imgW="139680" imgH="190440" progId="Equation.3">
              <p:embed/>
            </p:oleObj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26780575"/>
              </p:ext>
            </p:extLst>
          </p:nvPr>
        </p:nvGraphicFramePr>
        <p:xfrm>
          <a:off x="1318983" y="4520184"/>
          <a:ext cx="2039938" cy="468313"/>
        </p:xfrm>
        <a:graphic>
          <a:graphicData uri="http://schemas.openxmlformats.org/presentationml/2006/ole">
            <p:oleObj spid="_x0000_s152653" name="Equation" r:id="rId6" imgW="888840" imgH="203040" progId="Equation.3">
              <p:embed/>
            </p:oleObj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93994597"/>
              </p:ext>
            </p:extLst>
          </p:nvPr>
        </p:nvGraphicFramePr>
        <p:xfrm>
          <a:off x="5497283" y="4550347"/>
          <a:ext cx="2309813" cy="571500"/>
        </p:xfrm>
        <a:graphic>
          <a:graphicData uri="http://schemas.openxmlformats.org/presentationml/2006/ole">
            <p:oleObj spid="_x0000_s152654" name="Equation" r:id="rId7" imgW="1028520" imgH="253800" progId="Equation.3">
              <p:embed/>
            </p:oleObj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28381200"/>
              </p:ext>
            </p:extLst>
          </p:nvPr>
        </p:nvGraphicFramePr>
        <p:xfrm>
          <a:off x="1881188" y="5616575"/>
          <a:ext cx="1470025" cy="309563"/>
        </p:xfrm>
        <a:graphic>
          <a:graphicData uri="http://schemas.openxmlformats.org/presentationml/2006/ole">
            <p:oleObj spid="_x0000_s152655" name="Equation" r:id="rId8" imgW="660400" imgH="139700" progId="Equation.3">
              <p:embed/>
            </p:oleObj>
          </a:graphicData>
        </a:graphic>
      </p:graphicFrame>
      <p:graphicFrame>
        <p:nvGraphicFramePr>
          <p:cNvPr id="16" name="Object 15"/>
          <p:cNvGraphicFramePr>
            <a:graphicFrameLocks noGrp="1"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07674730"/>
              </p:ext>
            </p:extLst>
          </p:nvPr>
        </p:nvGraphicFramePr>
        <p:xfrm>
          <a:off x="4641850" y="5638800"/>
          <a:ext cx="2168525" cy="439738"/>
        </p:xfrm>
        <a:graphic>
          <a:graphicData uri="http://schemas.openxmlformats.org/presentationml/2006/ole">
            <p:oleObj spid="_x0000_s152656" name="Equation" r:id="rId9" imgW="1002960" imgH="203040" progId="Equation.3">
              <p:embed/>
            </p:oleObj>
          </a:graphicData>
        </a:graphic>
      </p:graphicFrame>
      <p:sp>
        <p:nvSpPr>
          <p:cNvPr id="17" name="Right Arrow 16"/>
          <p:cNvSpPr/>
          <p:nvPr/>
        </p:nvSpPr>
        <p:spPr>
          <a:xfrm>
            <a:off x="3581400" y="5642781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2F79C-4F4E-46B8-B10B-944B55A82C5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04800" y="6172200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Algebraically…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324600" y="5486400"/>
            <a:ext cx="6858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1995" grpId="0" animBg="1"/>
      <p:bldP spid="681996" grpId="0" animBg="1"/>
      <p:bldP spid="681997" grpId="0" animBg="1"/>
      <p:bldP spid="681998" grpId="0" animBg="1"/>
      <p:bldP spid="681999" grpId="0" animBg="1"/>
      <p:bldP spid="22550" grpId="0" animBg="1"/>
      <p:bldP spid="17" grpId="0" animBg="1"/>
      <p:bldP spid="26" grpId="0"/>
      <p:bldP spid="2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Title 1"/>
          <p:cNvSpPr>
            <a:spLocks noGrp="1"/>
          </p:cNvSpPr>
          <p:nvPr>
            <p:ph type="title" idx="4294967295"/>
          </p:nvPr>
        </p:nvSpPr>
        <p:spPr>
          <a:xfrm>
            <a:off x="-1" y="142830"/>
            <a:ext cx="9144001" cy="1143000"/>
          </a:xfrm>
        </p:spPr>
        <p:txBody>
          <a:bodyPr/>
          <a:lstStyle/>
          <a:p>
            <a:r>
              <a:rPr lang="en-US" sz="4000" dirty="0" smtClean="0"/>
              <a:t>Another aside:</a:t>
            </a:r>
            <a:br>
              <a:rPr lang="en-US" sz="4000" dirty="0" smtClean="0"/>
            </a:br>
            <a:r>
              <a:rPr lang="en-US" sz="4000" dirty="0" smtClean="0"/>
              <a:t>Matrix </a:t>
            </a:r>
            <a:r>
              <a:rPr lang="en-US" sz="4000" dirty="0"/>
              <a:t>form of cross product</a:t>
            </a:r>
          </a:p>
        </p:txBody>
      </p:sp>
      <p:pic>
        <p:nvPicPr>
          <p:cNvPr id="287747" name="Picture 2"/>
          <p:cNvPicPr>
            <a:picLocks noChangeAspect="1" noChangeArrowheads="1"/>
          </p:cNvPicPr>
          <p:nvPr/>
        </p:nvPicPr>
        <p:blipFill>
          <a:blip r:embed="rId4" cstate="print"/>
          <a:srcRect l="57429" t="28033" r="31250" b="52470"/>
          <a:stretch>
            <a:fillRect/>
          </a:stretch>
        </p:blipFill>
        <p:spPr bwMode="auto">
          <a:xfrm>
            <a:off x="7183467" y="1712889"/>
            <a:ext cx="1960533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447800" y="3608388"/>
            <a:ext cx="105918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>
                <a:solidFill>
                  <a:srgbClr val="000000"/>
                </a:solidFill>
              </a:rPr>
              <a:t>Can be expressed as a matrix multiplication.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49829" t="47530" r="31250" b="32993"/>
          <a:stretch>
            <a:fillRect/>
          </a:stretch>
        </p:blipFill>
        <p:spPr bwMode="auto">
          <a:xfrm>
            <a:off x="5181600" y="4038600"/>
            <a:ext cx="3276600" cy="205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592083" y="1612902"/>
          <a:ext cx="5853112" cy="1962150"/>
        </p:xfrm>
        <a:graphic>
          <a:graphicData uri="http://schemas.openxmlformats.org/presentationml/2006/ole">
            <p:oleObj spid="_x0000_s464898" name="Equation" r:id="rId5" imgW="2120900" imgH="711200" progId="Equation.3">
              <p:embed/>
            </p:oleObj>
          </a:graphicData>
        </a:graphic>
      </p:graphicFrame>
      <p:graphicFrame>
        <p:nvGraphicFramePr>
          <p:cNvPr id="1099778" name="Object 2"/>
          <p:cNvGraphicFramePr>
            <a:graphicFrameLocks noChangeAspect="1"/>
          </p:cNvGraphicFramePr>
          <p:nvPr/>
        </p:nvGraphicFramePr>
        <p:xfrm>
          <a:off x="665109" y="4451364"/>
          <a:ext cx="4276726" cy="1962150"/>
        </p:xfrm>
        <a:graphic>
          <a:graphicData uri="http://schemas.openxmlformats.org/presentationml/2006/ole">
            <p:oleObj spid="_x0000_s464899" name="Equation" r:id="rId6" imgW="1548728" imgH="710891" progId="Equation.3">
              <p:embed/>
            </p:oleObj>
          </a:graphicData>
        </a:graphic>
      </p:graphicFrame>
      <p:sp>
        <p:nvSpPr>
          <p:cNvPr id="8" name="TextBox 17"/>
          <p:cNvSpPr txBox="1">
            <a:spLocks noChangeArrowheads="1"/>
          </p:cNvSpPr>
          <p:nvPr/>
        </p:nvSpPr>
        <p:spPr bwMode="auto">
          <a:xfrm>
            <a:off x="0" y="6550223"/>
            <a:ext cx="23680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Kristen </a:t>
            </a:r>
            <a:r>
              <a:rPr lang="en-US" sz="1400" dirty="0" err="1" smtClean="0">
                <a:latin typeface="Calibri" pitchFamily="34" charset="0"/>
              </a:rPr>
              <a:t>Grauman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630B83-042A-4BF5-9BA9-B078421092FD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9305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2" name="AutoShape 22"/>
          <p:cNvSpPr>
            <a:spLocks noChangeArrowheads="1"/>
          </p:cNvSpPr>
          <p:nvPr/>
        </p:nvSpPr>
        <p:spPr bwMode="auto">
          <a:xfrm>
            <a:off x="6781800" y="4681538"/>
            <a:ext cx="4572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863" name="Text Box 23"/>
          <p:cNvSpPr txBox="1">
            <a:spLocks noChangeArrowheads="1"/>
          </p:cNvSpPr>
          <p:nvPr/>
        </p:nvSpPr>
        <p:spPr bwMode="auto">
          <a:xfrm>
            <a:off x="5256213" y="5222875"/>
            <a:ext cx="34591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/>
              <a:t>Essential Matrix</a:t>
            </a:r>
          </a:p>
          <a:p>
            <a:pPr algn="ctr"/>
            <a:r>
              <a:rPr lang="en-US"/>
              <a:t>(Longuet-Higgins, 1981)</a:t>
            </a:r>
          </a:p>
        </p:txBody>
      </p:sp>
      <p:sp>
        <p:nvSpPr>
          <p:cNvPr id="675864" name="Rectangle 24"/>
          <p:cNvSpPr>
            <a:spLocks noChangeArrowheads="1"/>
          </p:cNvSpPr>
          <p:nvPr/>
        </p:nvSpPr>
        <p:spPr bwMode="auto">
          <a:xfrm>
            <a:off x="5181600" y="5138738"/>
            <a:ext cx="3581400" cy="1033462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Rectangle 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Essential matrix</a:t>
            </a:r>
          </a:p>
        </p:txBody>
      </p:sp>
      <p:graphicFrame>
        <p:nvGraphicFramePr>
          <p:cNvPr id="675866" name="Object 26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3238780"/>
              </p:ext>
            </p:extLst>
          </p:nvPr>
        </p:nvGraphicFramePr>
        <p:xfrm>
          <a:off x="758825" y="4156075"/>
          <a:ext cx="1920875" cy="379413"/>
        </p:xfrm>
        <a:graphic>
          <a:graphicData uri="http://schemas.openxmlformats.org/presentationml/2006/ole">
            <p:oleObj spid="_x0000_s117786" name="Equation" r:id="rId4" imgW="1028520" imgH="203040" progId="Equation.3">
              <p:embed/>
            </p:oleObj>
          </a:graphicData>
        </a:graphic>
      </p:graphicFrame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3162300" y="4041775"/>
            <a:ext cx="5097463" cy="542925"/>
            <a:chOff x="1992" y="2546"/>
            <a:chExt cx="3211" cy="342"/>
          </a:xfrm>
        </p:grpSpPr>
        <p:graphicFrame>
          <p:nvGraphicFramePr>
            <p:cNvPr id="1027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49980627"/>
                </p:ext>
              </p:extLst>
            </p:nvPr>
          </p:nvGraphicFramePr>
          <p:xfrm>
            <a:off x="2525" y="2546"/>
            <a:ext cx="2678" cy="342"/>
          </p:xfrm>
          <a:graphic>
            <a:graphicData uri="http://schemas.openxmlformats.org/presentationml/2006/ole">
              <p:oleObj spid="_x0000_s117787" name="Equation" r:id="rId5" imgW="1790640" imgH="228600" progId="Equation.3">
                <p:embed/>
              </p:oleObj>
            </a:graphicData>
          </a:graphic>
        </p:graphicFrame>
        <p:sp>
          <p:nvSpPr>
            <p:cNvPr id="1047" name="AutoShape 28"/>
            <p:cNvSpPr>
              <a:spLocks noChangeArrowheads="1"/>
            </p:cNvSpPr>
            <p:nvPr/>
          </p:nvSpPr>
          <p:spPr bwMode="auto">
            <a:xfrm>
              <a:off x="1992" y="2592"/>
              <a:ext cx="336" cy="24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033" name="Picture 3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31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Rectangle 32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6" name="Text Box 33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1037" name="Freeform 34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8" name="Text Box 35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039" name="Freeform 36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0" name="Text Box 37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1041" name="Line 38"/>
          <p:cNvSpPr>
            <a:spLocks noChangeShapeType="1"/>
          </p:cNvSpPr>
          <p:nvPr/>
        </p:nvSpPr>
        <p:spPr bwMode="auto">
          <a:xfrm flipV="1">
            <a:off x="1204913" y="371316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2" name="Line 39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3" name="Line 40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4" name="Line 41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5" name="Line 42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2F79C-4F4E-46B8-B10B-944B55A82C54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2" grpId="0" animBg="1"/>
      <p:bldP spid="675863" grpId="0" autoUpdateAnimBg="0"/>
      <p:bldP spid="67586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056" name="Freeform 7"/>
          <p:cNvSpPr>
            <a:spLocks/>
          </p:cNvSpPr>
          <p:nvPr/>
        </p:nvSpPr>
        <p:spPr bwMode="auto">
          <a:xfrm>
            <a:off x="2655888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7" name="Text Box 8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058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9" name="Text Box 10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660500" name="Line 20"/>
          <p:cNvSpPr>
            <a:spLocks noChangeShapeType="1"/>
          </p:cNvSpPr>
          <p:nvPr/>
        </p:nvSpPr>
        <p:spPr bwMode="auto">
          <a:xfrm flipH="1" flipV="1">
            <a:off x="2916238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01" name="Line 21"/>
          <p:cNvSpPr>
            <a:spLocks noChangeShapeType="1"/>
          </p:cNvSpPr>
          <p:nvPr/>
        </p:nvSpPr>
        <p:spPr bwMode="auto">
          <a:xfrm flipV="1">
            <a:off x="5837238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2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the Essential matrix</a:t>
            </a:r>
          </a:p>
        </p:txBody>
      </p:sp>
      <p:sp>
        <p:nvSpPr>
          <p:cNvPr id="660510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381000" y="5029200"/>
            <a:ext cx="8534400" cy="19812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 smtClean="0"/>
              <a:t>E x’</a:t>
            </a:r>
            <a:r>
              <a:rPr lang="en-US" sz="2400" dirty="0" smtClean="0"/>
              <a:t>  is the </a:t>
            </a:r>
            <a:r>
              <a:rPr lang="en-US" sz="2400" dirty="0" err="1" smtClean="0"/>
              <a:t>epipolar</a:t>
            </a:r>
            <a:r>
              <a:rPr lang="en-US" sz="2400" dirty="0" smtClean="0"/>
              <a:t> line associated with </a:t>
            </a:r>
            <a:r>
              <a:rPr lang="en-US" sz="2400" i="1" dirty="0" smtClean="0"/>
              <a:t>x’ </a:t>
            </a:r>
            <a:r>
              <a:rPr lang="en-US" sz="2400" dirty="0" smtClean="0"/>
              <a:t>(</a:t>
            </a:r>
            <a:r>
              <a:rPr lang="en-US" sz="2400" i="1" dirty="0" smtClean="0"/>
              <a:t>l = E x’</a:t>
            </a:r>
            <a:r>
              <a:rPr lang="en-US" sz="2400" dirty="0" smtClean="0"/>
              <a:t>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 err="1" smtClean="0"/>
              <a:t>E</a:t>
            </a:r>
            <a:r>
              <a:rPr lang="en-US" sz="2400" i="1" baseline="30000" dirty="0" err="1" smtClean="0"/>
              <a:t>T</a:t>
            </a:r>
            <a:r>
              <a:rPr lang="en-US" sz="2400" i="1" dirty="0" err="1" smtClean="0"/>
              <a:t>x</a:t>
            </a:r>
            <a:r>
              <a:rPr lang="en-US" sz="2400" dirty="0" smtClean="0"/>
              <a:t>  is the </a:t>
            </a:r>
            <a:r>
              <a:rPr lang="en-US" sz="2400" dirty="0" err="1" smtClean="0"/>
              <a:t>epipolar</a:t>
            </a:r>
            <a:r>
              <a:rPr lang="en-US" sz="2400" dirty="0" smtClean="0"/>
              <a:t> line associated with </a:t>
            </a:r>
            <a:r>
              <a:rPr lang="en-US" sz="2400" i="1" dirty="0" smtClean="0"/>
              <a:t>x </a:t>
            </a:r>
            <a:r>
              <a:rPr lang="en-US" sz="2400" dirty="0" smtClean="0"/>
              <a:t>(</a:t>
            </a:r>
            <a:r>
              <a:rPr lang="en-US" sz="2400" i="1" dirty="0" smtClean="0"/>
              <a:t>l’ = </a:t>
            </a:r>
            <a:r>
              <a:rPr lang="en-US" sz="2400" i="1" dirty="0" err="1" smtClean="0"/>
              <a:t>E</a:t>
            </a:r>
            <a:r>
              <a:rPr lang="en-US" sz="2400" i="1" baseline="30000" dirty="0" err="1" smtClean="0"/>
              <a:t>T</a:t>
            </a:r>
            <a:r>
              <a:rPr lang="en-US" sz="2400" i="1" dirty="0" err="1" smtClean="0"/>
              <a:t>x</a:t>
            </a:r>
            <a:r>
              <a:rPr lang="en-US" sz="2400" dirty="0" smtClean="0"/>
              <a:t>)</a:t>
            </a:r>
            <a:endParaRPr lang="en-US" sz="2400" i="1" dirty="0" smtClean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 smtClean="0"/>
              <a:t>E </a:t>
            </a:r>
            <a:r>
              <a:rPr lang="en-US" sz="2400" i="1" dirty="0" err="1" smtClean="0"/>
              <a:t>e</a:t>
            </a:r>
            <a:r>
              <a:rPr lang="en-US" sz="2400" i="1" dirty="0" smtClean="0"/>
              <a:t>’ </a:t>
            </a:r>
            <a:r>
              <a:rPr lang="en-US" sz="2400" dirty="0" smtClean="0"/>
              <a:t>= 0   and   </a:t>
            </a:r>
            <a:r>
              <a:rPr lang="en-US" sz="2400" i="1" dirty="0" err="1" smtClean="0"/>
              <a:t>E</a:t>
            </a:r>
            <a:r>
              <a:rPr lang="en-US" sz="2400" i="1" baseline="30000" dirty="0" err="1" smtClean="0"/>
              <a:t>T</a:t>
            </a:r>
            <a:r>
              <a:rPr lang="en-US" sz="2400" i="1" dirty="0" err="1" smtClean="0"/>
              <a:t>e</a:t>
            </a:r>
            <a:r>
              <a:rPr lang="en-US" sz="2400" i="1" dirty="0" smtClean="0"/>
              <a:t> = 0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 smtClean="0"/>
              <a:t>E </a:t>
            </a:r>
            <a:r>
              <a:rPr lang="en-US" sz="2400" dirty="0" smtClean="0"/>
              <a:t>is singular (rank two)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 smtClean="0"/>
              <a:t>E</a:t>
            </a:r>
            <a:r>
              <a:rPr lang="en-US" sz="2400" dirty="0" smtClean="0"/>
              <a:t> has five degrees of freedom </a:t>
            </a:r>
          </a:p>
          <a:p>
            <a:pPr lvl="1">
              <a:lnSpc>
                <a:spcPct val="80000"/>
              </a:lnSpc>
              <a:buFont typeface="Calibri" pitchFamily="34" charset="0"/>
              <a:buChar char="–"/>
            </a:pPr>
            <a:r>
              <a:rPr lang="en-US" sz="2000" dirty="0" smtClean="0"/>
              <a:t>(3 for R, 2 for t because it’s up to a scale) </a:t>
            </a:r>
          </a:p>
        </p:txBody>
      </p:sp>
      <p:sp>
        <p:nvSpPr>
          <p:cNvPr id="660498" name="Oval 18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9" name="Oval 19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609600" y="4114800"/>
            <a:ext cx="3086100" cy="450850"/>
            <a:chOff x="609600" y="4114800"/>
            <a:chExt cx="3086100" cy="450850"/>
          </a:xfrm>
        </p:grpSpPr>
        <p:graphicFrame>
          <p:nvGraphicFramePr>
            <p:cNvPr id="23" name="Object 26"/>
            <p:cNvGraphicFramePr>
              <a:graphicFrameLocks noChangeAspect="1"/>
            </p:cNvGraphicFramePr>
            <p:nvPr/>
          </p:nvGraphicFramePr>
          <p:xfrm>
            <a:off x="609600" y="4125913"/>
            <a:ext cx="2222500" cy="439737"/>
          </p:xfrm>
          <a:graphic>
            <a:graphicData uri="http://schemas.openxmlformats.org/presentationml/2006/ole">
              <p:oleObj spid="_x0000_s118804" name="Equation" r:id="rId5" imgW="1028520" imgH="203040" progId="Equation.3">
                <p:embed/>
              </p:oleObj>
            </a:graphicData>
          </a:graphic>
        </p:graphicFrame>
        <p:sp>
          <p:nvSpPr>
            <p:cNvPr id="26" name="AutoShape 28"/>
            <p:cNvSpPr>
              <a:spLocks noChangeArrowheads="1"/>
            </p:cNvSpPr>
            <p:nvPr/>
          </p:nvSpPr>
          <p:spPr bwMode="auto">
            <a:xfrm>
              <a:off x="3162300" y="4114800"/>
              <a:ext cx="533400" cy="38100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752600" y="4604084"/>
            <a:ext cx="373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Drop ^ below to simplify notation</a:t>
            </a:r>
            <a:endParaRPr lang="en-US" sz="1400" dirty="0"/>
          </a:p>
        </p:txBody>
      </p:sp>
      <p:graphicFrame>
        <p:nvGraphicFramePr>
          <p:cNvPr id="30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60365672"/>
              </p:ext>
            </p:extLst>
          </p:nvPr>
        </p:nvGraphicFramePr>
        <p:xfrm>
          <a:off x="4008438" y="4041775"/>
          <a:ext cx="4251325" cy="542925"/>
        </p:xfrm>
        <a:graphic>
          <a:graphicData uri="http://schemas.openxmlformats.org/presentationml/2006/ole">
            <p:oleObj spid="_x0000_s118805" name="Equation" r:id="rId6" imgW="1790640" imgH="228600" progId="Equation.3">
              <p:embed/>
            </p:oleObj>
          </a:graphicData>
        </a:graphic>
      </p:graphicFrame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500" grpId="0" uiExpand="1" animBg="1"/>
      <p:bldP spid="660501" grpId="0" uiExpand="1" animBg="1"/>
      <p:bldP spid="660510" grpId="0" build="p"/>
      <p:bldP spid="660498" grpId="0" uiExpand="1" animBg="1"/>
      <p:bldP spid="660499" grpId="0" uiExpan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Epipolar constraint: Uncalibrated case</a:t>
            </a:r>
          </a:p>
        </p:txBody>
      </p:sp>
      <p:sp>
        <p:nvSpPr>
          <p:cNvPr id="679971" name="Rectangle 35"/>
          <p:cNvSpPr>
            <a:spLocks noGrp="1" noChangeArrowheads="1"/>
          </p:cNvSpPr>
          <p:nvPr>
            <p:ph type="body" idx="1"/>
          </p:nvPr>
        </p:nvSpPr>
        <p:spPr>
          <a:xfrm>
            <a:off x="685800" y="4114800"/>
            <a:ext cx="7772400" cy="1752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If we don’t know </a:t>
            </a:r>
            <a:r>
              <a:rPr lang="en-US" i="1" dirty="0" smtClean="0"/>
              <a:t>K</a:t>
            </a:r>
            <a:r>
              <a:rPr lang="en-US" dirty="0" smtClean="0"/>
              <a:t> and </a:t>
            </a:r>
            <a:r>
              <a:rPr lang="en-US" i="1" dirty="0" smtClean="0"/>
              <a:t>K’</a:t>
            </a:r>
            <a:r>
              <a:rPr lang="en-US" dirty="0" smtClean="0"/>
              <a:t>, then we can write the </a:t>
            </a:r>
            <a:r>
              <a:rPr lang="en-US" dirty="0" err="1" smtClean="0"/>
              <a:t>epipolar</a:t>
            </a:r>
            <a:r>
              <a:rPr lang="en-US" dirty="0" smtClean="0"/>
              <a:t> constraint in terms of </a:t>
            </a:r>
            <a:r>
              <a:rPr lang="en-US" i="1" dirty="0" smtClean="0"/>
              <a:t>unknown</a:t>
            </a:r>
            <a:r>
              <a:rPr lang="en-US" dirty="0" smtClean="0"/>
              <a:t> normalized coordinates:</a:t>
            </a:r>
          </a:p>
        </p:txBody>
      </p:sp>
      <p:pic>
        <p:nvPicPr>
          <p:cNvPr id="3078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Rectangle 11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Rectangle 12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1" name="Text Box 13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3082" name="Freeform 14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3" name="Text Box 15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3084" name="Freeform 16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5" name="Text Box 17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graphicFrame>
        <p:nvGraphicFramePr>
          <p:cNvPr id="679972" name="Object 36"/>
          <p:cNvGraphicFramePr>
            <a:graphicFrameLocks noChangeAspect="1"/>
          </p:cNvGraphicFramePr>
          <p:nvPr/>
        </p:nvGraphicFramePr>
        <p:xfrm>
          <a:off x="1295400" y="5943600"/>
          <a:ext cx="1828800" cy="644525"/>
        </p:xfrm>
        <a:graphic>
          <a:graphicData uri="http://schemas.openxmlformats.org/presentationml/2006/ole">
            <p:oleObj spid="_x0000_s119824" name="Equation" r:id="rId5" imgW="647640" imgH="228600" progId="Equation.3">
              <p:embed/>
            </p:oleObj>
          </a:graphicData>
        </a:graphic>
      </p:graphicFrame>
      <p:graphicFrame>
        <p:nvGraphicFramePr>
          <p:cNvPr id="679973" name="Object 37"/>
          <p:cNvGraphicFramePr>
            <a:graphicFrameLocks noChangeAspect="1"/>
          </p:cNvGraphicFramePr>
          <p:nvPr/>
        </p:nvGraphicFramePr>
        <p:xfrm>
          <a:off x="4648200" y="5943600"/>
          <a:ext cx="3392488" cy="611188"/>
        </p:xfrm>
        <a:graphic>
          <a:graphicData uri="http://schemas.openxmlformats.org/presentationml/2006/ole">
            <p:oleObj spid="_x0000_s119825" name="Equation" r:id="rId6" imgW="1168200" imgH="203040" progId="Equation.3">
              <p:embed/>
            </p:oleObj>
          </a:graphicData>
        </a:graphic>
      </p:graphicFrame>
      <p:sp>
        <p:nvSpPr>
          <p:cNvPr id="3086" name="Line 38"/>
          <p:cNvSpPr>
            <a:spLocks noChangeShapeType="1"/>
          </p:cNvSpPr>
          <p:nvPr/>
        </p:nvSpPr>
        <p:spPr bwMode="auto">
          <a:xfrm flipV="1">
            <a:off x="1204913" y="3713163"/>
            <a:ext cx="1919287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Line 39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8" name="Line 40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9" name="Line 41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0" name="Line 42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1" name="Oval 43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2" name="Oval 44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997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class: Two-View Geometry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err="1" smtClean="0"/>
              <a:t>Epipolar</a:t>
            </a:r>
            <a:r>
              <a:rPr lang="en-US" dirty="0" smtClean="0"/>
              <a:t> geometry</a:t>
            </a:r>
          </a:p>
          <a:p>
            <a:pPr lvl="1">
              <a:defRPr/>
            </a:pPr>
            <a:r>
              <a:rPr lang="en-US" dirty="0" smtClean="0"/>
              <a:t>Relates cameras from two positions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Next time: Stereo </a:t>
            </a:r>
            <a:r>
              <a:rPr lang="en-US" dirty="0" smtClean="0"/>
              <a:t>depth estimation</a:t>
            </a:r>
          </a:p>
          <a:p>
            <a:pPr lvl="1">
              <a:defRPr/>
            </a:pPr>
            <a:r>
              <a:rPr lang="en-US" dirty="0" smtClean="0"/>
              <a:t>Recover depth from two images</a:t>
            </a:r>
          </a:p>
          <a:p>
            <a:pPr>
              <a:buNone/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The Fundamental Matrix</a:t>
            </a:r>
          </a:p>
        </p:txBody>
      </p:sp>
      <p:sp>
        <p:nvSpPr>
          <p:cNvPr id="685074" name="Text Box 18"/>
          <p:cNvSpPr txBox="1">
            <a:spLocks noChangeArrowheads="1"/>
          </p:cNvSpPr>
          <p:nvPr/>
        </p:nvSpPr>
        <p:spPr bwMode="auto">
          <a:xfrm>
            <a:off x="4953000" y="5189538"/>
            <a:ext cx="307975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Fundamental Matrix</a:t>
            </a:r>
          </a:p>
          <a:p>
            <a:r>
              <a:rPr lang="en-US" sz="1800" dirty="0"/>
              <a:t>(</a:t>
            </a:r>
            <a:r>
              <a:rPr lang="en-US" sz="1800" dirty="0" err="1"/>
              <a:t>Faugeras</a:t>
            </a:r>
            <a:r>
              <a:rPr lang="en-US" sz="1800" dirty="0"/>
              <a:t> and </a:t>
            </a:r>
            <a:r>
              <a:rPr lang="en-US" sz="1800" dirty="0" err="1"/>
              <a:t>Luong</a:t>
            </a:r>
            <a:r>
              <a:rPr lang="en-US" sz="1800" dirty="0"/>
              <a:t>, 1992)</a:t>
            </a:r>
            <a:endParaRPr lang="en-US" dirty="0"/>
          </a:p>
        </p:txBody>
      </p:sp>
      <p:sp>
        <p:nvSpPr>
          <p:cNvPr id="685075" name="Rectangle 19"/>
          <p:cNvSpPr>
            <a:spLocks noChangeArrowheads="1"/>
          </p:cNvSpPr>
          <p:nvPr/>
        </p:nvSpPr>
        <p:spPr bwMode="auto">
          <a:xfrm>
            <a:off x="4648200" y="5105400"/>
            <a:ext cx="3657600" cy="914400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5076" name="AutoShape 20"/>
          <p:cNvSpPr>
            <a:spLocks noChangeArrowheads="1"/>
          </p:cNvSpPr>
          <p:nvPr/>
        </p:nvSpPr>
        <p:spPr bwMode="auto">
          <a:xfrm>
            <a:off x="6248400" y="4495800"/>
            <a:ext cx="4572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098" name="Object 21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91913612"/>
              </p:ext>
            </p:extLst>
          </p:nvPr>
        </p:nvGraphicFramePr>
        <p:xfrm>
          <a:off x="457200" y="3470275"/>
          <a:ext cx="1828800" cy="644525"/>
        </p:xfrm>
        <a:graphic>
          <a:graphicData uri="http://schemas.openxmlformats.org/presentationml/2006/ole">
            <p:oleObj spid="_x0000_s120859" name="Equation" r:id="rId4" imgW="647640" imgH="228600" progId="Equation.3">
              <p:embed/>
            </p:oleObj>
          </a:graphicData>
        </a:graphic>
      </p:graphicFrame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590800" y="3953206"/>
            <a:ext cx="6019800" cy="565150"/>
            <a:chOff x="1728" y="2560"/>
            <a:chExt cx="3792" cy="356"/>
          </a:xfrm>
        </p:grpSpPr>
        <p:sp>
          <p:nvSpPr>
            <p:cNvPr id="4121" name="AutoShape 24"/>
            <p:cNvSpPr>
              <a:spLocks noChangeArrowheads="1"/>
            </p:cNvSpPr>
            <p:nvPr/>
          </p:nvSpPr>
          <p:spPr bwMode="auto">
            <a:xfrm>
              <a:off x="1728" y="2628"/>
              <a:ext cx="432" cy="240"/>
            </a:xfrm>
            <a:prstGeom prst="rightArrow">
              <a:avLst>
                <a:gd name="adj1" fmla="val 50000"/>
                <a:gd name="adj2" fmla="val 4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100" name="Object 25"/>
            <p:cNvGraphicFramePr>
              <a:graphicFrameLocks noChangeAspect="1"/>
            </p:cNvGraphicFramePr>
            <p:nvPr/>
          </p:nvGraphicFramePr>
          <p:xfrm>
            <a:off x="2256" y="2560"/>
            <a:ext cx="3264" cy="356"/>
          </p:xfrm>
          <a:graphic>
            <a:graphicData uri="http://schemas.openxmlformats.org/presentationml/2006/ole">
              <p:oleObj spid="_x0000_s120860" name="Equation" r:id="rId5" imgW="2095200" imgH="228600" progId="Equation.3">
                <p:embed/>
              </p:oleObj>
            </a:graphicData>
          </a:graphic>
        </p:graphicFrame>
      </p:grpSp>
      <p:sp>
        <p:nvSpPr>
          <p:cNvPr id="3" name="TextBox 2"/>
          <p:cNvSpPr txBox="1"/>
          <p:nvPr/>
        </p:nvSpPr>
        <p:spPr>
          <a:xfrm>
            <a:off x="738187" y="1585912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Without knowing K and K’, we can define a similar relation using </a:t>
            </a:r>
            <a:r>
              <a:rPr lang="en-US" sz="2400" i="1" dirty="0" smtClean="0"/>
              <a:t>unknown</a:t>
            </a:r>
            <a:r>
              <a:rPr lang="en-US" sz="2400" dirty="0" smtClean="0"/>
              <a:t> normalized coordinates</a:t>
            </a:r>
            <a:endParaRPr lang="en-US" sz="24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55979680"/>
              </p:ext>
            </p:extLst>
          </p:nvPr>
        </p:nvGraphicFramePr>
        <p:xfrm>
          <a:off x="457200" y="4208793"/>
          <a:ext cx="1370012" cy="466725"/>
        </p:xfrm>
        <a:graphic>
          <a:graphicData uri="http://schemas.openxmlformats.org/presentationml/2006/ole">
            <p:oleObj spid="_x0000_s120861" name="Equation" r:id="rId6" imgW="596880" imgH="203040" progId="Equation.3">
              <p:embed/>
            </p:oleObj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95579977"/>
              </p:ext>
            </p:extLst>
          </p:nvPr>
        </p:nvGraphicFramePr>
        <p:xfrm>
          <a:off x="457200" y="4819650"/>
          <a:ext cx="1597025" cy="571500"/>
        </p:xfrm>
        <a:graphic>
          <a:graphicData uri="http://schemas.openxmlformats.org/presentationml/2006/ole">
            <p:oleObj spid="_x0000_s120862" name="Equation" r:id="rId7" imgW="711000" imgH="253800" progId="Equation.3">
              <p:embed/>
            </p:oleObj>
          </a:graphicData>
        </a:graphic>
      </p:graphicFrame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2F79C-4F4E-46B8-B10B-944B55A82C54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5074" grpId="0" autoUpdateAnimBg="0"/>
      <p:bldP spid="685075" grpId="0" animBg="1"/>
      <p:bldP spid="68507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Grp="1" noChangeArrowheads="1"/>
          </p:cNvSpPr>
          <p:nvPr>
            <p:ph type="title"/>
          </p:nvPr>
        </p:nvSpPr>
        <p:spPr>
          <a:xfrm>
            <a:off x="700088" y="0"/>
            <a:ext cx="7772400" cy="838200"/>
          </a:xfrm>
        </p:spPr>
        <p:txBody>
          <a:bodyPr/>
          <a:lstStyle/>
          <a:p>
            <a:r>
              <a:rPr lang="en-US" dirty="0" smtClean="0"/>
              <a:t>Properties of the Fundamental matrix</a:t>
            </a:r>
          </a:p>
        </p:txBody>
      </p:sp>
      <p:graphicFrame>
        <p:nvGraphicFramePr>
          <p:cNvPr id="5123" name="Object 29"/>
          <p:cNvGraphicFramePr>
            <a:graphicFrameLocks noGrp="1" noChangeAspect="1"/>
          </p:cNvGraphicFramePr>
          <p:nvPr>
            <p:ph sz="half" idx="2"/>
          </p:nvPr>
        </p:nvGraphicFramePr>
        <p:xfrm>
          <a:off x="3581400" y="4064000"/>
          <a:ext cx="5181600" cy="565150"/>
        </p:xfrm>
        <a:graphic>
          <a:graphicData uri="http://schemas.openxmlformats.org/presentationml/2006/ole">
            <p:oleObj spid="_x0000_s121866" name="Equation" r:id="rId4" imgW="2095200" imgH="228600" progId="Equation.3">
              <p:embed/>
            </p:oleObj>
          </a:graphicData>
        </a:graphic>
      </p:graphicFrame>
      <p:sp>
        <p:nvSpPr>
          <p:cNvPr id="671774" name="Rectangle 30"/>
          <p:cNvSpPr>
            <a:spLocks noChangeArrowheads="1"/>
          </p:cNvSpPr>
          <p:nvPr/>
        </p:nvSpPr>
        <p:spPr bwMode="auto">
          <a:xfrm>
            <a:off x="685800" y="4800600"/>
            <a:ext cx="8229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i="1" dirty="0"/>
              <a:t>F x’</a:t>
            </a:r>
            <a:r>
              <a:rPr lang="en-US" dirty="0"/>
              <a:t>  is the </a:t>
            </a:r>
            <a:r>
              <a:rPr lang="en-US" dirty="0" err="1"/>
              <a:t>epipolar</a:t>
            </a:r>
            <a:r>
              <a:rPr lang="en-US" dirty="0"/>
              <a:t> line associated with </a:t>
            </a:r>
            <a:r>
              <a:rPr lang="en-US" i="1" dirty="0"/>
              <a:t>x’ </a:t>
            </a:r>
            <a:r>
              <a:rPr lang="en-US" sz="2800" dirty="0"/>
              <a:t>(</a:t>
            </a:r>
            <a:r>
              <a:rPr lang="en-US" sz="2800" i="1" dirty="0"/>
              <a:t>l = F x’</a:t>
            </a:r>
            <a:r>
              <a:rPr lang="en-US" sz="2800" dirty="0"/>
              <a:t>)</a:t>
            </a:r>
            <a:endParaRPr lang="en-US" i="1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i="1" dirty="0" err="1"/>
              <a:t>F</a:t>
            </a:r>
            <a:r>
              <a:rPr lang="en-US" i="1" baseline="30000" dirty="0" err="1"/>
              <a:t>T</a:t>
            </a:r>
            <a:r>
              <a:rPr lang="en-US" i="1" dirty="0" err="1"/>
              <a:t>x</a:t>
            </a:r>
            <a:r>
              <a:rPr lang="en-US" dirty="0"/>
              <a:t>  is the </a:t>
            </a:r>
            <a:r>
              <a:rPr lang="en-US" dirty="0" err="1"/>
              <a:t>epipolar</a:t>
            </a:r>
            <a:r>
              <a:rPr lang="en-US" dirty="0"/>
              <a:t> line associated with </a:t>
            </a:r>
            <a:r>
              <a:rPr lang="en-US" i="1" dirty="0"/>
              <a:t>x </a:t>
            </a:r>
            <a:r>
              <a:rPr lang="en-US" sz="2800" dirty="0"/>
              <a:t>(</a:t>
            </a:r>
            <a:r>
              <a:rPr lang="en-US" sz="2800" i="1" dirty="0"/>
              <a:t>l’ = </a:t>
            </a:r>
            <a:r>
              <a:rPr lang="en-US" sz="2800" i="1" dirty="0" err="1"/>
              <a:t>F</a:t>
            </a:r>
            <a:r>
              <a:rPr lang="en-US" sz="2800" i="1" baseline="30000" dirty="0" err="1"/>
              <a:t>T</a:t>
            </a:r>
            <a:r>
              <a:rPr lang="en-US" sz="2800" i="1" dirty="0" err="1"/>
              <a:t>x</a:t>
            </a:r>
            <a:r>
              <a:rPr lang="en-US" sz="2800" dirty="0"/>
              <a:t>)</a:t>
            </a:r>
            <a:endParaRPr lang="en-US" i="1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i="1" dirty="0"/>
              <a:t>F e’ </a:t>
            </a:r>
            <a:r>
              <a:rPr lang="en-US" dirty="0"/>
              <a:t>= 0   and   </a:t>
            </a:r>
            <a:r>
              <a:rPr lang="en-US" i="1" dirty="0" err="1"/>
              <a:t>F</a:t>
            </a:r>
            <a:r>
              <a:rPr lang="en-US" i="1" baseline="30000" dirty="0" err="1"/>
              <a:t>T</a:t>
            </a:r>
            <a:r>
              <a:rPr lang="en-US" i="1" dirty="0" err="1"/>
              <a:t>e</a:t>
            </a:r>
            <a:r>
              <a:rPr lang="en-US" i="1" dirty="0"/>
              <a:t> = 0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i="1" dirty="0"/>
              <a:t>F </a:t>
            </a:r>
            <a:r>
              <a:rPr lang="en-US" dirty="0"/>
              <a:t>is singular (rank </a:t>
            </a:r>
            <a:r>
              <a:rPr lang="en-US" dirty="0" smtClean="0"/>
              <a:t>two): </a:t>
            </a:r>
            <a:r>
              <a:rPr lang="en-US" dirty="0" err="1" smtClean="0"/>
              <a:t>det</a:t>
            </a:r>
            <a:r>
              <a:rPr lang="en-US" dirty="0" smtClean="0"/>
              <a:t>(F)=0</a:t>
            </a:r>
            <a:endParaRPr lang="en-US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i="1" dirty="0"/>
              <a:t>F</a:t>
            </a:r>
            <a:r>
              <a:rPr lang="en-US" dirty="0"/>
              <a:t> has seven degrees of </a:t>
            </a:r>
            <a:r>
              <a:rPr lang="en-US" dirty="0" smtClean="0"/>
              <a:t>freedom: 9 entries but defined up to scale, </a:t>
            </a:r>
            <a:r>
              <a:rPr lang="en-US" dirty="0" err="1" smtClean="0"/>
              <a:t>det</a:t>
            </a:r>
            <a:r>
              <a:rPr lang="en-US" dirty="0" smtClean="0"/>
              <a:t>(F)=0</a:t>
            </a:r>
          </a:p>
        </p:txBody>
      </p:sp>
      <p:pic>
        <p:nvPicPr>
          <p:cNvPr id="5127" name="Picture 4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Rectangle 47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Rectangle 48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0" name="Text Box 4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5131" name="Freeform 50"/>
          <p:cNvSpPr>
            <a:spLocks/>
          </p:cNvSpPr>
          <p:nvPr/>
        </p:nvSpPr>
        <p:spPr bwMode="auto">
          <a:xfrm>
            <a:off x="2655888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2" name="Text Box 51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5133" name="Freeform 52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4" name="Text Box 5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671798" name="Line 54"/>
          <p:cNvSpPr>
            <a:spLocks noChangeShapeType="1"/>
          </p:cNvSpPr>
          <p:nvPr/>
        </p:nvSpPr>
        <p:spPr bwMode="auto">
          <a:xfrm flipH="1" flipV="1">
            <a:off x="2916238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1799" name="Line 55"/>
          <p:cNvSpPr>
            <a:spLocks noChangeShapeType="1"/>
          </p:cNvSpPr>
          <p:nvPr/>
        </p:nvSpPr>
        <p:spPr bwMode="auto">
          <a:xfrm flipV="1">
            <a:off x="5837238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1800" name="Oval 56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1801" name="Oval 57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C9CF2-0C21-47CB-B71C-9F6A2C494923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1774" grpId="0" build="p"/>
      <p:bldP spid="671798" grpId="0" uiExpand="1" animBg="1"/>
      <p:bldP spid="671799" grpId="0" uiExpand="1" animBg="1"/>
      <p:bldP spid="671800" grpId="0" uiExpand="1" animBg="1"/>
      <p:bldP spid="671801" grpId="0" uiExpan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Estimating the Fundamental Matrix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8-point algorithm</a:t>
            </a:r>
          </a:p>
          <a:p>
            <a:pPr lvl="1"/>
            <a:r>
              <a:rPr lang="en-US" dirty="0" smtClean="0"/>
              <a:t>Least squares solution using SVD on equations from 8 pairs of correspondences</a:t>
            </a:r>
          </a:p>
          <a:p>
            <a:pPr lvl="1"/>
            <a:r>
              <a:rPr lang="en-US" dirty="0" smtClean="0"/>
              <a:t>Enforce </a:t>
            </a:r>
            <a:r>
              <a:rPr lang="en-US" dirty="0" err="1" smtClean="0"/>
              <a:t>det</a:t>
            </a:r>
            <a:r>
              <a:rPr lang="en-US" dirty="0" smtClean="0"/>
              <a:t>(F)=0 constraint using SVD on F</a:t>
            </a:r>
          </a:p>
          <a:p>
            <a:endParaRPr lang="en-US" dirty="0" smtClean="0"/>
          </a:p>
          <a:p>
            <a:r>
              <a:rPr lang="en-US" dirty="0" smtClean="0"/>
              <a:t>7-point algorithm</a:t>
            </a:r>
          </a:p>
          <a:p>
            <a:pPr lvl="1"/>
            <a:r>
              <a:rPr lang="en-US" dirty="0" smtClean="0"/>
              <a:t>Use least squares to solve for null space (two vectors) using SVD and 7 pairs of correspondences</a:t>
            </a:r>
          </a:p>
          <a:p>
            <a:pPr lvl="1"/>
            <a:r>
              <a:rPr lang="en-US" dirty="0" smtClean="0"/>
              <a:t>Solve for linear combination of null space vectors that satisfies </a:t>
            </a:r>
            <a:r>
              <a:rPr lang="en-US" dirty="0" err="1" smtClean="0"/>
              <a:t>det</a:t>
            </a:r>
            <a:r>
              <a:rPr lang="en-US" dirty="0" smtClean="0"/>
              <a:t>(F)=0</a:t>
            </a:r>
          </a:p>
          <a:p>
            <a:endParaRPr lang="en-US" dirty="0" smtClean="0"/>
          </a:p>
          <a:p>
            <a:r>
              <a:rPr lang="en-US" dirty="0" smtClean="0"/>
              <a:t>Minimize </a:t>
            </a:r>
            <a:r>
              <a:rPr lang="en-US" dirty="0" err="1" smtClean="0"/>
              <a:t>reprojection</a:t>
            </a:r>
            <a:r>
              <a:rPr lang="en-US" dirty="0" smtClean="0"/>
              <a:t> error</a:t>
            </a:r>
          </a:p>
          <a:p>
            <a:pPr lvl="1"/>
            <a:r>
              <a:rPr lang="en-US" dirty="0" smtClean="0"/>
              <a:t>Non-linear least squares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6160870"/>
            <a:ext cx="8465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Note: estimation of F (or E) is degenerate for a planar scene.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3487975"/>
            <a:ext cx="6096000" cy="33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8-point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Solve a system of homogeneous linear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 smtClean="0"/>
              <a:t>Write down the system of equations</a:t>
            </a:r>
            <a:endParaRPr lang="en-US" dirty="0"/>
          </a:p>
        </p:txBody>
      </p:sp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276600"/>
            <a:ext cx="763417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3539" name="Object 29"/>
          <p:cNvGraphicFramePr>
            <a:graphicFrameLocks noChangeAspect="1"/>
          </p:cNvGraphicFramePr>
          <p:nvPr/>
        </p:nvGraphicFramePr>
        <p:xfrm>
          <a:off x="3581400" y="2635250"/>
          <a:ext cx="2041525" cy="565150"/>
        </p:xfrm>
        <a:graphic>
          <a:graphicData uri="http://schemas.openxmlformats.org/presentationml/2006/ole">
            <p:oleObj spid="_x0000_s193546" name="Equation" r:id="rId5" imgW="825480" imgH="228600" progId="Equation.3">
              <p:embed/>
            </p:oleObj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8-point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Solve a system of homogeneous linear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 smtClean="0"/>
              <a:t>Write down the system of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 smtClean="0"/>
              <a:t>Solve </a:t>
            </a:r>
            <a:r>
              <a:rPr lang="en-US" b="1" dirty="0" smtClean="0"/>
              <a:t>f</a:t>
            </a:r>
            <a:r>
              <a:rPr lang="en-US" dirty="0" smtClean="0"/>
              <a:t> from  </a:t>
            </a:r>
            <a:r>
              <a:rPr lang="en-US" dirty="0" err="1" smtClean="0"/>
              <a:t>A</a:t>
            </a:r>
            <a:r>
              <a:rPr lang="en-US" b="1" dirty="0" err="1" smtClean="0"/>
              <a:t>f</a:t>
            </a:r>
            <a:r>
              <a:rPr lang="en-US" dirty="0" smtClean="0"/>
              <a:t>=</a:t>
            </a:r>
            <a:r>
              <a:rPr lang="en-US" b="1" dirty="0" smtClean="0"/>
              <a:t>0 </a:t>
            </a:r>
            <a:r>
              <a:rPr lang="en-US" dirty="0" smtClean="0"/>
              <a:t>using SVD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371600" y="3124200"/>
            <a:ext cx="335540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Matlab</a:t>
            </a:r>
            <a:r>
              <a:rPr lang="en-US" sz="2000" dirty="0" smtClean="0"/>
              <a:t>: 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[U, S, V] =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(A);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f = V(:, end);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F = reshape(f, [3 3])’;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to enforce singularity constraint</a:t>
            </a:r>
            <a:endParaRPr lang="en-US" dirty="0"/>
          </a:p>
        </p:txBody>
      </p:sp>
      <p:pic>
        <p:nvPicPr>
          <p:cNvPr id="316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524000"/>
            <a:ext cx="8162925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8-point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Solve a system of homogeneous linear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 smtClean="0"/>
              <a:t>Write down the system of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 smtClean="0"/>
              <a:t>Solve </a:t>
            </a:r>
            <a:r>
              <a:rPr lang="en-US" b="1" dirty="0" smtClean="0"/>
              <a:t>f</a:t>
            </a:r>
            <a:r>
              <a:rPr lang="en-US" dirty="0" smtClean="0"/>
              <a:t> from  </a:t>
            </a:r>
            <a:r>
              <a:rPr lang="en-US" dirty="0" err="1" smtClean="0"/>
              <a:t>A</a:t>
            </a:r>
            <a:r>
              <a:rPr lang="en-US" b="1" dirty="0" err="1" smtClean="0"/>
              <a:t>f</a:t>
            </a:r>
            <a:r>
              <a:rPr lang="en-US" dirty="0" smtClean="0"/>
              <a:t>=</a:t>
            </a:r>
            <a:r>
              <a:rPr lang="en-US" b="1" dirty="0" smtClean="0"/>
              <a:t>0 </a:t>
            </a:r>
            <a:r>
              <a:rPr lang="en-US" dirty="0" smtClean="0"/>
              <a:t>using SVD</a:t>
            </a:r>
          </a:p>
          <a:p>
            <a:pPr marL="914400" lvl="1" indent="-514350">
              <a:buFont typeface="+mj-lt"/>
              <a:buAutoNum type="alphaLcPeriod"/>
            </a:pPr>
            <a:endParaRPr lang="en-US" b="1" dirty="0" smtClean="0"/>
          </a:p>
          <a:p>
            <a:pPr marL="914400" lvl="1" indent="-514350">
              <a:buFont typeface="+mj-lt"/>
              <a:buAutoNum type="alphaLcPeriod"/>
            </a:pPr>
            <a:endParaRPr lang="en-US" b="1" dirty="0" smtClean="0"/>
          </a:p>
          <a:p>
            <a:pPr marL="514350" indent="-514350">
              <a:buFont typeface="+mj-lt"/>
              <a:buAutoNum type="arabicPeriod"/>
            </a:pPr>
            <a:endParaRPr lang="en-US" sz="1200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Resolve </a:t>
            </a:r>
            <a:r>
              <a:rPr lang="en-US" dirty="0" err="1" smtClean="0"/>
              <a:t>det</a:t>
            </a:r>
            <a:r>
              <a:rPr lang="en-US" dirty="0" smtClean="0"/>
              <a:t>(F) = 0 constraint using SVD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71600" y="3124200"/>
            <a:ext cx="335540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Matlab</a:t>
            </a:r>
            <a:r>
              <a:rPr lang="en-US" sz="2000" dirty="0" smtClean="0"/>
              <a:t>: 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[U, S, V] =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(A);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f = V(:, end);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F = reshape(f, [3 3])’;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71600" y="4876800"/>
            <a:ext cx="2803973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Matlab</a:t>
            </a:r>
            <a:r>
              <a:rPr lang="en-US" sz="2000" dirty="0" smtClean="0"/>
              <a:t>: 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[U, S, V] =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(F);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S(3,3) = 0;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F = U*S*V’;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8-point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Solve a system of homogeneous linear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 smtClean="0"/>
              <a:t>Write down the system of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 smtClean="0"/>
              <a:t>Solve </a:t>
            </a:r>
            <a:r>
              <a:rPr lang="en-US" b="1" dirty="0" smtClean="0"/>
              <a:t>f</a:t>
            </a:r>
            <a:r>
              <a:rPr lang="en-US" dirty="0" smtClean="0"/>
              <a:t> from  </a:t>
            </a:r>
            <a:r>
              <a:rPr lang="en-US" dirty="0" err="1" smtClean="0"/>
              <a:t>A</a:t>
            </a:r>
            <a:r>
              <a:rPr lang="en-US" b="1" dirty="0" err="1" smtClean="0"/>
              <a:t>f</a:t>
            </a:r>
            <a:r>
              <a:rPr lang="en-US" dirty="0" smtClean="0"/>
              <a:t>=</a:t>
            </a:r>
            <a:r>
              <a:rPr lang="en-US" b="1" dirty="0" smtClean="0"/>
              <a:t>0 </a:t>
            </a:r>
            <a:r>
              <a:rPr lang="en-US" dirty="0" smtClean="0"/>
              <a:t>using SVD</a:t>
            </a:r>
            <a:endParaRPr lang="en-US" sz="1200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Resolve </a:t>
            </a:r>
            <a:r>
              <a:rPr lang="en-US" dirty="0" err="1" smtClean="0"/>
              <a:t>det</a:t>
            </a:r>
            <a:r>
              <a:rPr lang="en-US" dirty="0" smtClean="0"/>
              <a:t>(F) = 0 constraint by SVD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None/>
            </a:pPr>
            <a:r>
              <a:rPr lang="en-US" dirty="0" smtClean="0"/>
              <a:t>Notes:</a:t>
            </a:r>
          </a:p>
          <a:p>
            <a:pPr marL="514350" indent="-514350"/>
            <a:r>
              <a:rPr lang="en-US" dirty="0" smtClean="0"/>
              <a:t>Use RANSAC to deal with outliers (sample 8 points)</a:t>
            </a:r>
          </a:p>
          <a:p>
            <a:pPr marL="914400" lvl="1" indent="-514350"/>
            <a:r>
              <a:rPr lang="en-US" dirty="0" smtClean="0"/>
              <a:t>How to test for outliers?</a:t>
            </a:r>
          </a:p>
          <a:p>
            <a:pPr marL="514350" indent="-514350"/>
            <a:r>
              <a:rPr lang="en-US" dirty="0" smtClean="0"/>
              <a:t>Solve in normalized coordinates</a:t>
            </a:r>
          </a:p>
          <a:p>
            <a:pPr marL="914400" lvl="1" indent="-514350"/>
            <a:r>
              <a:rPr lang="en-US" dirty="0" smtClean="0"/>
              <a:t>mean=0</a:t>
            </a:r>
          </a:p>
          <a:p>
            <a:pPr marL="914400" lvl="1" indent="-514350"/>
            <a:r>
              <a:rPr lang="en-US" dirty="0"/>
              <a:t>s</a:t>
            </a:r>
            <a:r>
              <a:rPr lang="en-US" dirty="0" smtClean="0"/>
              <a:t>tandard deviation ~= (1,1,1)</a:t>
            </a:r>
          </a:p>
          <a:p>
            <a:pPr marL="914400" lvl="1" indent="-514350"/>
            <a:r>
              <a:rPr lang="en-US" dirty="0" smtClean="0"/>
              <a:t>just like with estimating the </a:t>
            </a:r>
            <a:r>
              <a:rPr lang="en-US" dirty="0" err="1" smtClean="0"/>
              <a:t>homography</a:t>
            </a:r>
            <a:r>
              <a:rPr lang="en-US" dirty="0" smtClean="0"/>
              <a:t> for stitching</a:t>
            </a:r>
          </a:p>
          <a:p>
            <a:pPr marL="514350" indent="-51435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Comparison of </a:t>
            </a:r>
            <a:r>
              <a:rPr lang="en-US" sz="3200" dirty="0" err="1" smtClean="0"/>
              <a:t>homography</a:t>
            </a:r>
            <a:r>
              <a:rPr lang="en-US" sz="3200" dirty="0" smtClean="0"/>
              <a:t> estimation and the 8-point algorithm</a:t>
            </a:r>
          </a:p>
        </p:txBody>
      </p:sp>
      <p:sp>
        <p:nvSpPr>
          <p:cNvPr id="26627" name="Text Placeholder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39763"/>
          </a:xfrm>
        </p:spPr>
        <p:txBody>
          <a:bodyPr anchor="ctr"/>
          <a:lstStyle/>
          <a:p>
            <a:r>
              <a:rPr lang="en-US" smtClean="0"/>
              <a:t>Homography (No Translation)</a:t>
            </a:r>
          </a:p>
        </p:txBody>
      </p:sp>
      <p:sp>
        <p:nvSpPr>
          <p:cNvPr id="26628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5" y="1600200"/>
            <a:ext cx="4498975" cy="639763"/>
          </a:xfrm>
        </p:spPr>
        <p:txBody>
          <a:bodyPr anchor="ctr"/>
          <a:lstStyle/>
          <a:p>
            <a:r>
              <a:rPr lang="en-US" smtClean="0"/>
              <a:t>Fundamental Matrix (Translation)</a:t>
            </a:r>
          </a:p>
        </p:txBody>
      </p:sp>
      <p:sp>
        <p:nvSpPr>
          <p:cNvPr id="26629" name="TextBox 8"/>
          <p:cNvSpPr txBox="1">
            <a:spLocks noChangeArrowheads="1"/>
          </p:cNvSpPr>
          <p:nvPr/>
        </p:nvSpPr>
        <p:spPr bwMode="auto">
          <a:xfrm>
            <a:off x="990600" y="990600"/>
            <a:ext cx="71199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Assume we have matched points x   </a:t>
            </a:r>
            <a:r>
              <a:rPr lang="en-US" sz="2400" dirty="0" err="1"/>
              <a:t>x</a:t>
            </a:r>
            <a:r>
              <a:rPr lang="en-US" sz="2400" dirty="0"/>
              <a:t>’ with outliers</a:t>
            </a:r>
          </a:p>
        </p:txBody>
      </p:sp>
      <p:sp>
        <p:nvSpPr>
          <p:cNvPr id="12" name="Left-Right Arrow 11"/>
          <p:cNvSpPr/>
          <p:nvPr/>
        </p:nvSpPr>
        <p:spPr>
          <a:xfrm>
            <a:off x="5791200" y="1219200"/>
            <a:ext cx="152400" cy="76200"/>
          </a:xfrm>
          <a:prstGeom prst="leftRight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631" name="Content Placeholder 2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6632" name="Content Placeholder 2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859CC1-4E22-4869-8ED3-339AEEDC5077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ext Placeholder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39763"/>
          </a:xfrm>
        </p:spPr>
        <p:txBody>
          <a:bodyPr anchor="ctr"/>
          <a:lstStyle/>
          <a:p>
            <a:r>
              <a:rPr lang="en-US" smtClean="0"/>
              <a:t>Homography (No Translation)</a:t>
            </a:r>
          </a:p>
        </p:txBody>
      </p:sp>
      <p:sp>
        <p:nvSpPr>
          <p:cNvPr id="12" name="Left-Right Arrow 11"/>
          <p:cNvSpPr/>
          <p:nvPr/>
        </p:nvSpPr>
        <p:spPr>
          <a:xfrm>
            <a:off x="5835650" y="1219200"/>
            <a:ext cx="152400" cy="76200"/>
          </a:xfrm>
          <a:prstGeom prst="leftRight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59" name="Content Placeholder 1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060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5" y="1600200"/>
            <a:ext cx="4498975" cy="639763"/>
          </a:xfrm>
        </p:spPr>
        <p:txBody>
          <a:bodyPr anchor="ctr"/>
          <a:lstStyle/>
          <a:p>
            <a:r>
              <a:rPr lang="en-US" smtClean="0"/>
              <a:t>Fundamental Matrix (Translation)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sz="3200" dirty="0" smtClean="0"/>
              <a:t>Comparison of </a:t>
            </a:r>
            <a:r>
              <a:rPr lang="en-US" sz="3200" dirty="0" err="1" smtClean="0"/>
              <a:t>homography</a:t>
            </a:r>
            <a:r>
              <a:rPr lang="en-US" sz="3200" dirty="0" smtClean="0"/>
              <a:t> estimation and the 8-point algorithm</a:t>
            </a: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990600" y="990600"/>
            <a:ext cx="71199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Assume we have matched points x   </a:t>
            </a:r>
            <a:r>
              <a:rPr lang="en-US" sz="2400" dirty="0" err="1"/>
              <a:t>x</a:t>
            </a:r>
            <a:r>
              <a:rPr lang="en-US" sz="2400" dirty="0"/>
              <a:t>’ with outliers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57200" y="2239963"/>
            <a:ext cx="4040188" cy="395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defRPr/>
            </a:pPr>
            <a:r>
              <a:rPr lang="en-US" smtClean="0"/>
              <a:t>Correspondence Relation</a:t>
            </a:r>
          </a:p>
          <a:p>
            <a:pPr marL="514350" indent="-514350">
              <a:defRPr/>
            </a:pPr>
            <a:endParaRPr lang="en-US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mtClean="0"/>
              <a:t>Normalize image coordinates</a:t>
            </a:r>
          </a:p>
          <a:p>
            <a:pPr marL="514350" indent="-514350">
              <a:buFont typeface="Arial" charset="0"/>
              <a:buNone/>
              <a:defRPr/>
            </a:pPr>
            <a:endParaRPr lang="en-US" i="1" smtClean="0"/>
          </a:p>
          <a:p>
            <a:pPr marL="514350" indent="-514350">
              <a:buFont typeface="Arial" charset="0"/>
              <a:buAutoNum type="arabicPeriod" startAt="2"/>
              <a:defRPr/>
            </a:pPr>
            <a:r>
              <a:rPr lang="en-US" smtClean="0"/>
              <a:t>RANSAC with 4 points</a:t>
            </a:r>
          </a:p>
          <a:p>
            <a:pPr marL="914400" lvl="1" indent="-514350">
              <a:defRPr/>
            </a:pPr>
            <a:r>
              <a:rPr lang="en-US" smtClean="0"/>
              <a:t>Solution via SVD</a:t>
            </a:r>
          </a:p>
          <a:p>
            <a:pPr marL="514350" indent="-514350">
              <a:buFont typeface="Arial" charset="0"/>
              <a:buAutoNum type="arabicPeriod" startAt="2"/>
              <a:defRPr/>
            </a:pPr>
            <a:r>
              <a:rPr lang="en-US" smtClean="0"/>
              <a:t>De-normalize: </a:t>
            </a:r>
          </a:p>
          <a:p>
            <a:pPr marL="514350" indent="-514350">
              <a:buFont typeface="Arial" charset="0"/>
              <a:buAutoNum type="arabicPeriod" startAt="2"/>
              <a:defRPr/>
            </a:pPr>
            <a:endParaRPr lang="en-US" smtClean="0"/>
          </a:p>
          <a:p>
            <a:pPr>
              <a:buFont typeface="Arial" charset="0"/>
              <a:buNone/>
              <a:defRPr/>
            </a:pPr>
            <a:endParaRPr lang="en-US" smtClean="0"/>
          </a:p>
          <a:p>
            <a:pPr>
              <a:buFont typeface="Arial" charset="0"/>
              <a:buNone/>
              <a:defRPr/>
            </a:pPr>
            <a:endParaRPr lang="en-US" smtClean="0"/>
          </a:p>
          <a:p>
            <a:pPr>
              <a:buFont typeface="Arial" charset="0"/>
              <a:buNone/>
              <a:defRPr/>
            </a:pPr>
            <a:endParaRPr lang="en-US" smtClean="0"/>
          </a:p>
          <a:p>
            <a:pPr marL="514350" indent="-514350">
              <a:buFont typeface="Arial" charset="0"/>
              <a:buNone/>
              <a:defRPr/>
            </a:pPr>
            <a:endParaRPr lang="en-US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  <p:graphicFrame>
        <p:nvGraphicFramePr>
          <p:cNvPr id="18" name="Object 2"/>
          <p:cNvGraphicFramePr>
            <a:graphicFrameLocks noChangeAspect="1"/>
          </p:cNvGraphicFramePr>
          <p:nvPr/>
        </p:nvGraphicFramePr>
        <p:xfrm>
          <a:off x="1219200" y="2667000"/>
          <a:ext cx="2362200" cy="312738"/>
        </p:xfrm>
        <a:graphic>
          <a:graphicData uri="http://schemas.openxmlformats.org/presentationml/2006/ole">
            <p:oleObj spid="_x0000_s191518" name="Equation" r:id="rId3" imgW="1346040" imgH="177480" progId="Equation.3">
              <p:embed/>
            </p:oleObj>
          </a:graphicData>
        </a:graphic>
      </p:graphicFrame>
      <p:graphicFrame>
        <p:nvGraphicFramePr>
          <p:cNvPr id="19" name="Object 3"/>
          <p:cNvGraphicFramePr>
            <a:graphicFrameLocks noChangeAspect="1"/>
          </p:cNvGraphicFramePr>
          <p:nvPr/>
        </p:nvGraphicFramePr>
        <p:xfrm>
          <a:off x="1131888" y="4029075"/>
          <a:ext cx="914400" cy="312738"/>
        </p:xfrm>
        <a:graphic>
          <a:graphicData uri="http://schemas.openxmlformats.org/presentationml/2006/ole">
            <p:oleObj spid="_x0000_s191519" name="Equation" r:id="rId4" imgW="482400" imgH="164880" progId="Equation.3">
              <p:embed/>
            </p:oleObj>
          </a:graphicData>
        </a:graphic>
      </p:graphicFrame>
      <p:graphicFrame>
        <p:nvGraphicFramePr>
          <p:cNvPr id="20" name="Object 3"/>
          <p:cNvGraphicFramePr>
            <a:graphicFrameLocks noChangeAspect="1"/>
          </p:cNvGraphicFramePr>
          <p:nvPr/>
        </p:nvGraphicFramePr>
        <p:xfrm>
          <a:off x="2133600" y="4011613"/>
          <a:ext cx="1031875" cy="327025"/>
        </p:xfrm>
        <a:graphic>
          <a:graphicData uri="http://schemas.openxmlformats.org/presentationml/2006/ole">
            <p:oleObj spid="_x0000_s191520" name="Equation" r:id="rId5" imgW="583920" imgH="164880" progId="Equation.3">
              <p:embed/>
            </p:oleObj>
          </a:graphicData>
        </a:graphic>
      </p:graphicFrame>
      <p:graphicFrame>
        <p:nvGraphicFramePr>
          <p:cNvPr id="2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78696249"/>
              </p:ext>
            </p:extLst>
          </p:nvPr>
        </p:nvGraphicFramePr>
        <p:xfrm>
          <a:off x="2819400" y="5208896"/>
          <a:ext cx="1447800" cy="344487"/>
        </p:xfrm>
        <a:graphic>
          <a:graphicData uri="http://schemas.openxmlformats.org/presentationml/2006/ole">
            <p:oleObj spid="_x0000_s191521" name="Equation" r:id="rId6" imgW="799920" imgH="190440" progId="Equation.3">
              <p:embed/>
            </p:oleObj>
          </a:graphicData>
        </a:graphic>
      </p:graphicFrame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859CC1-4E22-4869-8ED3-339AEEDC5077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9735"/>
            <a:ext cx="8229600" cy="1143000"/>
          </a:xfrm>
        </p:spPr>
        <p:txBody>
          <a:bodyPr/>
          <a:lstStyle/>
          <a:p>
            <a:r>
              <a:rPr lang="en-US" sz="4000" dirty="0" smtClean="0"/>
              <a:t>Why multiple views?</a:t>
            </a:r>
            <a:endParaRPr lang="en-US" sz="4000" dirty="0"/>
          </a:p>
        </p:txBody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92168"/>
            <a:ext cx="8229600" cy="4525963"/>
          </a:xfrm>
        </p:spPr>
        <p:txBody>
          <a:bodyPr/>
          <a:lstStyle/>
          <a:p>
            <a:r>
              <a:rPr lang="en-US" sz="2400" dirty="0" smtClean="0"/>
              <a:t>Structure and depth are inherently ambiguous from single views.</a:t>
            </a:r>
            <a:endParaRPr lang="en-US" sz="24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492" y="2297097"/>
            <a:ext cx="3692525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79896" y="2589201"/>
            <a:ext cx="4710648" cy="288452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711778" y="6565612"/>
            <a:ext cx="343222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Images from Lana </a:t>
            </a:r>
            <a:r>
              <a:rPr lang="en-US" sz="1300" dirty="0" err="1" smtClean="0">
                <a:solidFill>
                  <a:srgbClr val="000000"/>
                </a:solidFill>
              </a:rPr>
              <a:t>Lazebnik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6565612"/>
            <a:ext cx="343222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Slide credit: Kristen </a:t>
            </a:r>
            <a:r>
              <a:rPr lang="en-US" sz="1300" dirty="0" err="1" smtClean="0">
                <a:solidFill>
                  <a:srgbClr val="000000"/>
                </a:solidFill>
              </a:rPr>
              <a:t>Grauman</a:t>
            </a:r>
            <a:endParaRPr lang="en-US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5976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Comparison of </a:t>
            </a:r>
            <a:r>
              <a:rPr lang="en-US" sz="3200" dirty="0" err="1" smtClean="0"/>
              <a:t>homography</a:t>
            </a:r>
            <a:r>
              <a:rPr lang="en-US" sz="3200" dirty="0" smtClean="0"/>
              <a:t> estimation and the 8-point algorithm</a:t>
            </a:r>
          </a:p>
        </p:txBody>
      </p:sp>
      <p:sp>
        <p:nvSpPr>
          <p:cNvPr id="308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39763"/>
          </a:xfrm>
        </p:spPr>
        <p:txBody>
          <a:bodyPr anchor="ctr"/>
          <a:lstStyle/>
          <a:p>
            <a:r>
              <a:rPr lang="en-US" smtClean="0"/>
              <a:t>Homography (No Translation)</a:t>
            </a:r>
          </a:p>
        </p:txBody>
      </p:sp>
      <p:sp>
        <p:nvSpPr>
          <p:cNvPr id="3085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5" y="1600200"/>
            <a:ext cx="4498975" cy="639763"/>
          </a:xfrm>
        </p:spPr>
        <p:txBody>
          <a:bodyPr anchor="ctr"/>
          <a:lstStyle/>
          <a:p>
            <a:r>
              <a:rPr lang="en-US" smtClean="0"/>
              <a:t>Fundamental Matrix (Translation)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2239963"/>
            <a:ext cx="4041775" cy="395128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Correspondence Relation</a:t>
            </a:r>
          </a:p>
          <a:p>
            <a:pPr>
              <a:defRPr/>
            </a:pPr>
            <a:endParaRPr lang="en-US" dirty="0" smtClean="0"/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 smtClean="0"/>
              <a:t>Normalize image coordinates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dirty="0" smtClean="0"/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 smtClean="0"/>
              <a:t>RANSAC with 8 points</a:t>
            </a:r>
          </a:p>
          <a:p>
            <a:pPr marL="857250" lvl="1" indent="-457200">
              <a:defRPr/>
            </a:pPr>
            <a:r>
              <a:rPr lang="en-US" dirty="0" smtClean="0"/>
              <a:t>Initial solution via SVD</a:t>
            </a:r>
          </a:p>
          <a:p>
            <a:pPr marL="857250" lvl="1" indent="-457200">
              <a:defRPr/>
            </a:pPr>
            <a:r>
              <a:rPr lang="en-US" dirty="0" smtClean="0"/>
              <a:t>Enforce 		   by SVD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 smtClean="0"/>
              <a:t>De-normalize: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2"/>
          </p:nvPr>
        </p:nvSpPr>
        <p:spPr>
          <a:xfrm>
            <a:off x="457200" y="2239963"/>
            <a:ext cx="4040188" cy="3951287"/>
          </a:xfrm>
        </p:spPr>
        <p:txBody>
          <a:bodyPr>
            <a:normAutofit/>
          </a:bodyPr>
          <a:lstStyle/>
          <a:p>
            <a:pPr marL="514350" indent="-514350">
              <a:defRPr/>
            </a:pPr>
            <a:r>
              <a:rPr lang="en-US" dirty="0" smtClean="0"/>
              <a:t>Correspondence Relation</a:t>
            </a:r>
          </a:p>
          <a:p>
            <a:pPr marL="514350" indent="-514350"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Normalize image coordinates</a:t>
            </a:r>
          </a:p>
          <a:p>
            <a:pPr marL="514350" indent="-514350">
              <a:buFont typeface="Arial" charset="0"/>
              <a:buNone/>
              <a:defRPr/>
            </a:pPr>
            <a:endParaRPr lang="en-US" i="1" dirty="0" smtClean="0"/>
          </a:p>
          <a:p>
            <a:pPr marL="514350" indent="-514350">
              <a:buFont typeface="Arial" charset="0"/>
              <a:buAutoNum type="arabicPeriod" startAt="2"/>
              <a:defRPr/>
            </a:pPr>
            <a:r>
              <a:rPr lang="en-US" dirty="0" smtClean="0"/>
              <a:t>RANSAC with 4 points</a:t>
            </a:r>
          </a:p>
          <a:p>
            <a:pPr marL="914400" lvl="1" indent="-514350">
              <a:defRPr/>
            </a:pPr>
            <a:r>
              <a:rPr lang="en-US" dirty="0" smtClean="0"/>
              <a:t>Solution via SVD</a:t>
            </a:r>
          </a:p>
          <a:p>
            <a:pPr marL="514350" indent="-514350">
              <a:buFont typeface="Arial" charset="0"/>
              <a:buAutoNum type="arabicPeriod" startAt="2"/>
              <a:defRPr/>
            </a:pPr>
            <a:r>
              <a:rPr lang="en-US" dirty="0" smtClean="0"/>
              <a:t>De-normalize: </a:t>
            </a:r>
          </a:p>
          <a:p>
            <a:pPr marL="514350" indent="-514350">
              <a:buFont typeface="Arial" charset="0"/>
              <a:buAutoNum type="arabicPeriod" startAt="2"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  <p:sp>
        <p:nvSpPr>
          <p:cNvPr id="3088" name="TextBox 8"/>
          <p:cNvSpPr txBox="1">
            <a:spLocks noChangeArrowheads="1"/>
          </p:cNvSpPr>
          <p:nvPr/>
        </p:nvSpPr>
        <p:spPr bwMode="auto">
          <a:xfrm>
            <a:off x="990600" y="990600"/>
            <a:ext cx="71199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Assume we have matched points x   x’ with outliers</a:t>
            </a:r>
          </a:p>
        </p:txBody>
      </p:sp>
      <p:sp>
        <p:nvSpPr>
          <p:cNvPr id="12" name="Left-Right Arrow 11"/>
          <p:cNvSpPr/>
          <p:nvPr/>
        </p:nvSpPr>
        <p:spPr>
          <a:xfrm>
            <a:off x="5791200" y="1219200"/>
            <a:ext cx="152400" cy="76200"/>
          </a:xfrm>
          <a:prstGeom prst="leftRight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219200" y="2667000"/>
          <a:ext cx="2362200" cy="312738"/>
        </p:xfrm>
        <a:graphic>
          <a:graphicData uri="http://schemas.openxmlformats.org/presentationml/2006/ole">
            <p:oleObj spid="_x0000_s192577" name="Equation" r:id="rId3" imgW="1346040" imgH="177480" progId="Equation.3">
              <p:embed/>
            </p:oleObj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1131888" y="4029075"/>
          <a:ext cx="914400" cy="312738"/>
        </p:xfrm>
        <a:graphic>
          <a:graphicData uri="http://schemas.openxmlformats.org/presentationml/2006/ole">
            <p:oleObj spid="_x0000_s192578" name="Equation" r:id="rId4" imgW="482400" imgH="164880" progId="Equation.3">
              <p:embed/>
            </p:oleObj>
          </a:graphicData>
        </a:graphic>
      </p:graphicFrame>
      <p:graphicFrame>
        <p:nvGraphicFramePr>
          <p:cNvPr id="3076" name="Object 3"/>
          <p:cNvGraphicFramePr>
            <a:graphicFrameLocks noChangeAspect="1"/>
          </p:cNvGraphicFramePr>
          <p:nvPr/>
        </p:nvGraphicFramePr>
        <p:xfrm>
          <a:off x="2133600" y="4011613"/>
          <a:ext cx="1031875" cy="327025"/>
        </p:xfrm>
        <a:graphic>
          <a:graphicData uri="http://schemas.openxmlformats.org/presentationml/2006/ole">
            <p:oleObj spid="_x0000_s192579" name="Equation" r:id="rId5" imgW="583920" imgH="164880" progId="Equation.3">
              <p:embed/>
            </p:oleObj>
          </a:graphicData>
        </a:graphic>
      </p:graphicFrame>
      <p:graphicFrame>
        <p:nvGraphicFramePr>
          <p:cNvPr id="1536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95563305"/>
              </p:ext>
            </p:extLst>
          </p:nvPr>
        </p:nvGraphicFramePr>
        <p:xfrm>
          <a:off x="2819400" y="5208896"/>
          <a:ext cx="1447800" cy="344487"/>
        </p:xfrm>
        <a:graphic>
          <a:graphicData uri="http://schemas.openxmlformats.org/presentationml/2006/ole">
            <p:oleObj spid="_x0000_s192580" name="Equation" r:id="rId6" imgW="799920" imgH="190440" progId="Equation.3">
              <p:embed/>
            </p:oleObj>
          </a:graphicData>
        </a:graphic>
      </p:graphicFrame>
      <p:graphicFrame>
        <p:nvGraphicFramePr>
          <p:cNvPr id="3078" name="Object 3"/>
          <p:cNvGraphicFramePr>
            <a:graphicFrameLocks noChangeAspect="1"/>
          </p:cNvGraphicFramePr>
          <p:nvPr/>
        </p:nvGraphicFramePr>
        <p:xfrm>
          <a:off x="5627688" y="3979863"/>
          <a:ext cx="914400" cy="312737"/>
        </p:xfrm>
        <a:graphic>
          <a:graphicData uri="http://schemas.openxmlformats.org/presentationml/2006/ole">
            <p:oleObj spid="_x0000_s192581" name="Equation" r:id="rId7" imgW="482400" imgH="164880" progId="Equation.3">
              <p:embed/>
            </p:oleObj>
          </a:graphicData>
        </a:graphic>
      </p:graphicFrame>
      <p:graphicFrame>
        <p:nvGraphicFramePr>
          <p:cNvPr id="3079" name="Object 3"/>
          <p:cNvGraphicFramePr>
            <a:graphicFrameLocks noChangeAspect="1"/>
          </p:cNvGraphicFramePr>
          <p:nvPr/>
        </p:nvGraphicFramePr>
        <p:xfrm>
          <a:off x="6629400" y="3962400"/>
          <a:ext cx="1031875" cy="327025"/>
        </p:xfrm>
        <a:graphic>
          <a:graphicData uri="http://schemas.openxmlformats.org/presentationml/2006/ole">
            <p:oleObj spid="_x0000_s192582" name="Equation" r:id="rId8" imgW="583920" imgH="164880" progId="Equation.3">
              <p:embed/>
            </p:oleObj>
          </a:graphicData>
        </a:graphic>
      </p:graphicFrame>
      <p:graphicFrame>
        <p:nvGraphicFramePr>
          <p:cNvPr id="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19450804"/>
              </p:ext>
            </p:extLst>
          </p:nvPr>
        </p:nvGraphicFramePr>
        <p:xfrm>
          <a:off x="7032625" y="5562600"/>
          <a:ext cx="1263650" cy="366713"/>
        </p:xfrm>
        <a:graphic>
          <a:graphicData uri="http://schemas.openxmlformats.org/presentationml/2006/ole">
            <p:oleObj spid="_x0000_s192583" name="Equation" r:id="rId9" imgW="698400" imgH="203040" progId="Equation.3">
              <p:embed/>
            </p:oleObj>
          </a:graphicData>
        </a:graphic>
      </p:graphicFrame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22414547"/>
              </p:ext>
            </p:extLst>
          </p:nvPr>
        </p:nvGraphicFramePr>
        <p:xfrm>
          <a:off x="6455392" y="5113977"/>
          <a:ext cx="1147762" cy="434975"/>
        </p:xfrm>
        <a:graphic>
          <a:graphicData uri="http://schemas.openxmlformats.org/presentationml/2006/ole">
            <p:oleObj spid="_x0000_s192584" name="Equation" r:id="rId10" imgW="634680" imgH="241200" progId="Equation.3">
              <p:embed/>
            </p:oleObj>
          </a:graphicData>
        </a:graphic>
      </p:graphicFrame>
      <p:graphicFrame>
        <p:nvGraphicFramePr>
          <p:cNvPr id="3082" name="Object 3"/>
          <p:cNvGraphicFramePr>
            <a:graphicFrameLocks noChangeAspect="1"/>
          </p:cNvGraphicFramePr>
          <p:nvPr/>
        </p:nvGraphicFramePr>
        <p:xfrm>
          <a:off x="5943600" y="2590800"/>
          <a:ext cx="1203325" cy="385763"/>
        </p:xfrm>
        <a:graphic>
          <a:graphicData uri="http://schemas.openxmlformats.org/presentationml/2006/ole">
            <p:oleObj spid="_x0000_s192585" name="Equation" r:id="rId11" imgW="634680" imgH="203040" progId="Equation.3">
              <p:embed/>
            </p:oleObj>
          </a:graphicData>
        </a:graphic>
      </p:graphicFrame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859CC1-4E22-4869-8ED3-339AEEDC5077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7-point algorithm</a:t>
            </a:r>
            <a:endParaRPr lang="en-US" dirty="0"/>
          </a:p>
        </p:txBody>
      </p:sp>
      <p:pic>
        <p:nvPicPr>
          <p:cNvPr id="268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90600"/>
            <a:ext cx="8217226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838200" y="5715000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Faster (need fewer points) and could be more robust (fewer points), but also need to check for degenerate cases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“Gold standard”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8-point algorithm to get initial value of F</a:t>
            </a:r>
          </a:p>
          <a:p>
            <a:r>
              <a:rPr lang="en-US" dirty="0" smtClean="0"/>
              <a:t>Use F to solve for P and P’ (discussed later)</a:t>
            </a:r>
          </a:p>
          <a:p>
            <a:r>
              <a:rPr lang="en-US" dirty="0" smtClean="0"/>
              <a:t>Jointly solve for 3d points </a:t>
            </a:r>
            <a:r>
              <a:rPr lang="en-US" b="1" dirty="0" smtClean="0"/>
              <a:t>X</a:t>
            </a:r>
            <a:r>
              <a:rPr lang="en-US" dirty="0" smtClean="0"/>
              <a:t> and </a:t>
            </a:r>
            <a:r>
              <a:rPr lang="en-US" b="1" dirty="0" smtClean="0"/>
              <a:t>F </a:t>
            </a:r>
            <a:r>
              <a:rPr lang="en-US" dirty="0" smtClean="0"/>
              <a:t>that minimize the squared re-projection error</a:t>
            </a:r>
          </a:p>
          <a:p>
            <a:endParaRPr lang="en-US" dirty="0"/>
          </a:p>
        </p:txBody>
      </p:sp>
      <p:grpSp>
        <p:nvGrpSpPr>
          <p:cNvPr id="4" name="Group 14"/>
          <p:cNvGrpSpPr>
            <a:grpSpLocks noChangeAspect="1"/>
          </p:cNvGrpSpPr>
          <p:nvPr/>
        </p:nvGrpSpPr>
        <p:grpSpPr bwMode="auto">
          <a:xfrm>
            <a:off x="2438400" y="3352800"/>
            <a:ext cx="4495800" cy="2604896"/>
            <a:chOff x="1676400" y="762000"/>
            <a:chExt cx="5457825" cy="3162300"/>
          </a:xfrm>
        </p:grpSpPr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1676400" y="762000"/>
              <a:ext cx="5457825" cy="3162300"/>
              <a:chOff x="1676400" y="762000"/>
              <a:chExt cx="5457825" cy="3162300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676400" y="762000"/>
                <a:ext cx="5457825" cy="3162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Box 4"/>
              <p:cNvSpPr txBox="1">
                <a:spLocks noChangeArrowheads="1"/>
              </p:cNvSpPr>
              <p:nvPr/>
            </p:nvSpPr>
            <p:spPr bwMode="auto">
              <a:xfrm>
                <a:off x="4597052" y="951978"/>
                <a:ext cx="338554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X</a:t>
                </a:r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>
                <a:off x="2870200" y="2400300"/>
                <a:ext cx="152400" cy="1524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5778500" y="2387600"/>
                <a:ext cx="152400" cy="1524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" name="TextBox 5"/>
              <p:cNvSpPr txBox="1">
                <a:spLocks noChangeArrowheads="1"/>
              </p:cNvSpPr>
              <p:nvPr/>
            </p:nvSpPr>
            <p:spPr bwMode="auto">
              <a:xfrm>
                <a:off x="2819400" y="2286000"/>
                <a:ext cx="28725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/>
                  <a:t>x</a:t>
                </a:r>
              </a:p>
            </p:txBody>
          </p:sp>
          <p:sp>
            <p:nvSpPr>
              <p:cNvPr id="12" name="TextBox 9"/>
              <p:cNvSpPr txBox="1">
                <a:spLocks noChangeArrowheads="1"/>
              </p:cNvSpPr>
              <p:nvPr/>
            </p:nvSpPr>
            <p:spPr bwMode="auto">
              <a:xfrm>
                <a:off x="5740052" y="2286000"/>
                <a:ext cx="32573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/>
                  <a:t>x'</a:t>
                </a:r>
              </a:p>
            </p:txBody>
          </p:sp>
        </p:grpSp>
        <p:sp>
          <p:nvSpPr>
            <p:cNvPr id="6" name="Rounded Rectangle 5"/>
            <p:cNvSpPr/>
            <p:nvPr/>
          </p:nvSpPr>
          <p:spPr>
            <a:xfrm>
              <a:off x="2819400" y="2400300"/>
              <a:ext cx="76200" cy="152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38200" y="6248400"/>
            <a:ext cx="7524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Algorithm 11.2 and Algorithm 11.3 in HZ (pages 284-285) for details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Comparison of estimation algorithms</a:t>
            </a:r>
          </a:p>
        </p:txBody>
      </p:sp>
      <p:graphicFrame>
        <p:nvGraphicFramePr>
          <p:cNvPr id="10242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2324100" y="914400"/>
          <a:ext cx="4533900" cy="4533900"/>
        </p:xfrm>
        <a:graphic>
          <a:graphicData uri="http://schemas.openxmlformats.org/presentationml/2006/ole">
            <p:oleObj spid="_x0000_s126985" name="Image" r:id="rId4" imgW="7250794" imgH="7250794" progId="">
              <p:embed/>
            </p:oleObj>
          </a:graphicData>
        </a:graphic>
      </p:graphicFrame>
      <p:graphicFrame>
        <p:nvGraphicFramePr>
          <p:cNvPr id="645234" name="Group 114"/>
          <p:cNvGraphicFramePr>
            <a:graphicFrameLocks noGrp="1"/>
          </p:cNvGraphicFramePr>
          <p:nvPr/>
        </p:nvGraphicFramePr>
        <p:xfrm>
          <a:off x="457200" y="5638800"/>
          <a:ext cx="8229600" cy="1027114"/>
        </p:xfrm>
        <a:graphic>
          <a:graphicData uri="http://schemas.openxmlformats.org/drawingml/2006/table">
            <a:tbl>
              <a:tblPr/>
              <a:tblGrid>
                <a:gridCol w="2057400"/>
                <a:gridCol w="2057400"/>
                <a:gridCol w="2057400"/>
                <a:gridCol w="2057400"/>
              </a:tblGrid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8-point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Normalized 8-point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Nonlinear least squares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Av. Dist.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2.33 pixels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0.92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0.86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Av. Dist.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2.18 pixels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0.85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0.80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We can get projection matrices P and P’ up to a projective ambiguity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>
              <a:hlinkClick r:id="rId3"/>
            </a:endParaRPr>
          </a:p>
          <a:p>
            <a:pPr>
              <a:buNone/>
              <a:defRPr/>
            </a:pPr>
            <a:r>
              <a:rPr lang="en-US" dirty="0" smtClean="0"/>
              <a:t>	</a:t>
            </a:r>
            <a:r>
              <a:rPr lang="en-US" dirty="0" smtClean="0">
                <a:hlinkClick r:id="rId3"/>
              </a:rPr>
              <a:t>Code</a:t>
            </a:r>
            <a:r>
              <a:rPr lang="en-US" dirty="0" smtClean="0"/>
              <a:t>:</a:t>
            </a:r>
          </a:p>
          <a:p>
            <a:pPr>
              <a:buFont typeface="Arial" charset="0"/>
              <a:buNone/>
              <a:defRPr/>
            </a:pPr>
            <a:r>
              <a:rPr lang="en-US" sz="2200" dirty="0" smtClean="0"/>
              <a:t>	</a:t>
            </a: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function P = </a:t>
            </a:r>
            <a:r>
              <a:rPr lang="en-US" sz="2200" dirty="0" err="1" smtClean="0">
                <a:latin typeface="Courier New" pitchFamily="49" charset="0"/>
                <a:cs typeface="Courier New" pitchFamily="49" charset="0"/>
              </a:rPr>
              <a:t>vgg_P_from_F</a:t>
            </a: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(F)</a:t>
            </a:r>
          </a:p>
          <a:p>
            <a:pPr>
              <a:buFont typeface="Arial" charset="0"/>
              <a:buNone/>
              <a:defRPr/>
            </a:pP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	[U,S,V] = </a:t>
            </a:r>
            <a:r>
              <a:rPr lang="en-US" sz="2200" dirty="0" err="1" smtClean="0"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(F);</a:t>
            </a:r>
          </a:p>
          <a:p>
            <a:pPr>
              <a:buFont typeface="Arial" charset="0"/>
              <a:buNone/>
              <a:defRPr/>
            </a:pP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	e = U(:,3);</a:t>
            </a:r>
          </a:p>
          <a:p>
            <a:pPr>
              <a:buFont typeface="Arial" charset="0"/>
              <a:buNone/>
              <a:defRPr/>
            </a:pP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	P = [-</a:t>
            </a:r>
            <a:r>
              <a:rPr lang="en-US" sz="2200" dirty="0" err="1" smtClean="0">
                <a:latin typeface="Courier New" pitchFamily="49" charset="0"/>
                <a:cs typeface="Courier New" pitchFamily="49" charset="0"/>
              </a:rPr>
              <a:t>vgg_contreps</a:t>
            </a: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(e)*F e];</a:t>
            </a:r>
          </a:p>
          <a:p>
            <a:pPr>
              <a:defRPr/>
            </a:pPr>
            <a:endParaRPr lang="en-US" dirty="0"/>
          </a:p>
        </p:txBody>
      </p:sp>
      <p:graphicFrame>
        <p:nvGraphicFramePr>
          <p:cNvPr id="15366" name="Object 3"/>
          <p:cNvGraphicFramePr>
            <a:graphicFrameLocks noChangeAspect="1"/>
          </p:cNvGraphicFramePr>
          <p:nvPr/>
        </p:nvGraphicFramePr>
        <p:xfrm>
          <a:off x="914400" y="2514600"/>
          <a:ext cx="1635125" cy="588963"/>
        </p:xfrm>
        <a:graphic>
          <a:graphicData uri="http://schemas.openxmlformats.org/presentationml/2006/ole">
            <p:oleObj spid="_x0000_s317463" name="Equation" r:id="rId4" imgW="596880" imgH="215640" progId="Equation.3">
              <p:embed/>
            </p:oleObj>
          </a:graphicData>
        </a:graphic>
      </p:graphicFrame>
      <p:graphicFrame>
        <p:nvGraphicFramePr>
          <p:cNvPr id="2" name="Object 3"/>
          <p:cNvGraphicFramePr>
            <a:graphicFrameLocks noChangeAspect="1"/>
          </p:cNvGraphicFramePr>
          <p:nvPr/>
        </p:nvGraphicFramePr>
        <p:xfrm>
          <a:off x="2895600" y="2514600"/>
          <a:ext cx="2625725" cy="617538"/>
        </p:xfrm>
        <a:graphic>
          <a:graphicData uri="http://schemas.openxmlformats.org/presentationml/2006/ole">
            <p:oleObj spid="_x0000_s317464" name="Equation" r:id="rId5" imgW="914400" imgH="215640" progId="Equation.3">
              <p:embed/>
            </p:oleObj>
          </a:graphicData>
        </a:graphic>
      </p:graphicFrame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5791200" y="2514600"/>
          <a:ext cx="1447800" cy="549275"/>
        </p:xfrm>
        <a:graphic>
          <a:graphicData uri="http://schemas.openxmlformats.org/presentationml/2006/ole">
            <p:oleObj spid="_x0000_s317465" name="Equation" r:id="rId6" imgW="533160" imgH="203040" progId="Equation.3">
              <p:embed/>
            </p:oleObj>
          </a:graphicData>
        </a:graphic>
      </p:graphicFrame>
      <p:sp>
        <p:nvSpPr>
          <p:cNvPr id="4103" name="TextBox 14"/>
          <p:cNvSpPr txBox="1">
            <a:spLocks noChangeArrowheads="1"/>
          </p:cNvSpPr>
          <p:nvPr/>
        </p:nvSpPr>
        <p:spPr bwMode="auto">
          <a:xfrm>
            <a:off x="2362200" y="3200400"/>
            <a:ext cx="36449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See HZ p. 255-256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29200" y="1600200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K’*translation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9" idx="2"/>
          </p:cNvCxnSpPr>
          <p:nvPr/>
        </p:nvCxnSpPr>
        <p:spPr>
          <a:xfrm rot="5400000">
            <a:off x="5293066" y="2010467"/>
            <a:ext cx="545068" cy="4631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>
            <a:off x="4223266" y="2253734"/>
            <a:ext cx="39266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810000" y="1676400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K’*rotation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6938" y="6248400"/>
            <a:ext cx="8457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If we know the intrinsic matrices (K and K’), we can resolve the ambiguity</a:t>
            </a:r>
            <a:endParaRPr lang="en-US" sz="20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>
            <a:noAutofit/>
          </a:bodyPr>
          <a:lstStyle/>
          <a:p>
            <a:r>
              <a:rPr lang="en-US" sz="3600" dirty="0" smtClean="0"/>
              <a:t>From </a:t>
            </a:r>
            <a:r>
              <a:rPr lang="en-US" sz="3600" dirty="0" err="1" smtClean="0"/>
              <a:t>epipolar</a:t>
            </a:r>
            <a:r>
              <a:rPr lang="en-US" sz="3600" dirty="0" smtClean="0"/>
              <a:t> geometry to camera calibration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endParaRPr lang="en-US" sz="2400" dirty="0" smtClean="0"/>
          </a:p>
          <a:p>
            <a:pPr>
              <a:buFontTx/>
              <a:buChar char="•"/>
            </a:pPr>
            <a:r>
              <a:rPr lang="en-US" sz="2400" dirty="0" smtClean="0"/>
              <a:t>Estimating the fundamental matrix is known as “weak calibration”</a:t>
            </a:r>
          </a:p>
          <a:p>
            <a:pPr>
              <a:buFontTx/>
              <a:buChar char="•"/>
            </a:pPr>
            <a:endParaRPr lang="en-US" sz="2400" dirty="0" smtClean="0"/>
          </a:p>
          <a:p>
            <a:pPr>
              <a:buFontTx/>
              <a:buChar char="•"/>
            </a:pPr>
            <a:r>
              <a:rPr lang="en-US" sz="2400" dirty="0" smtClean="0"/>
              <a:t>If </a:t>
            </a:r>
            <a:r>
              <a:rPr lang="en-US" sz="2400" dirty="0" smtClean="0"/>
              <a:t>we know the calibration matrices of the two cameras, we can estimate the essential matrix: </a:t>
            </a:r>
            <a:r>
              <a:rPr lang="en-US" sz="2400" i="1" dirty="0" smtClean="0"/>
              <a:t>E = K</a:t>
            </a:r>
            <a:r>
              <a:rPr lang="en-US" sz="2400" i="1" baseline="30000" dirty="0" smtClean="0"/>
              <a:t>T</a:t>
            </a:r>
            <a:r>
              <a:rPr lang="en-US" sz="2400" i="1" dirty="0" smtClean="0"/>
              <a:t>FK’</a:t>
            </a:r>
          </a:p>
          <a:p>
            <a:pPr>
              <a:buFontTx/>
              <a:buChar char="•"/>
            </a:pPr>
            <a:endParaRPr lang="en-US" sz="2400" dirty="0" smtClean="0"/>
          </a:p>
          <a:p>
            <a:pPr>
              <a:buFontTx/>
              <a:buChar char="•"/>
            </a:pPr>
            <a:r>
              <a:rPr lang="en-US" sz="2400" dirty="0" smtClean="0"/>
              <a:t>The essential matrix gives us the relative rotation and translation between the cameras, or their extrinsic parameters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recap…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Fundamental matrix song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time: Stereo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Fuse a calibrated binocular stereo pair to produce a depth image</a:t>
            </a:r>
          </a:p>
        </p:txBody>
      </p:sp>
      <p:sp>
        <p:nvSpPr>
          <p:cNvPr id="38916" name="Text Box 10"/>
          <p:cNvSpPr txBox="1">
            <a:spLocks noChangeArrowheads="1"/>
          </p:cNvSpPr>
          <p:nvPr/>
        </p:nvSpPr>
        <p:spPr bwMode="auto">
          <a:xfrm>
            <a:off x="2432050" y="1919288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image 1</a:t>
            </a:r>
            <a:endParaRPr lang="en-GB"/>
          </a:p>
        </p:txBody>
      </p:sp>
      <p:sp>
        <p:nvSpPr>
          <p:cNvPr id="38917" name="Text Box 11"/>
          <p:cNvSpPr txBox="1">
            <a:spLocks noChangeArrowheads="1"/>
          </p:cNvSpPr>
          <p:nvPr/>
        </p:nvSpPr>
        <p:spPr bwMode="auto">
          <a:xfrm>
            <a:off x="5556250" y="1919288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image 2</a:t>
            </a:r>
            <a:endParaRPr lang="en-GB"/>
          </a:p>
        </p:txBody>
      </p:sp>
      <p:sp>
        <p:nvSpPr>
          <p:cNvPr id="38918" name="Text Box 12"/>
          <p:cNvSpPr txBox="1">
            <a:spLocks noChangeArrowheads="1"/>
          </p:cNvSpPr>
          <p:nvPr/>
        </p:nvSpPr>
        <p:spPr bwMode="auto">
          <a:xfrm>
            <a:off x="3433763" y="4357688"/>
            <a:ext cx="1987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Dense depth map</a:t>
            </a:r>
            <a:endParaRPr lang="en-GB"/>
          </a:p>
        </p:txBody>
      </p:sp>
      <p:pic>
        <p:nvPicPr>
          <p:cNvPr id="38919" name="Picture 13" descr="rect_006_007_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5588" y="2270125"/>
            <a:ext cx="2741612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14" descr="rect_006_007_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259013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15" descr="disparity_006_007_l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4768850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class: structure from motion</a:t>
            </a:r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00"/>
            <a:ext cx="896204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See you Thursday!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50223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Devi Parikh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9735"/>
            <a:ext cx="8229600" cy="1143000"/>
          </a:xfrm>
        </p:spPr>
        <p:txBody>
          <a:bodyPr/>
          <a:lstStyle/>
          <a:p>
            <a:r>
              <a:rPr lang="en-US" sz="4000" dirty="0" smtClean="0"/>
              <a:t>Why multiple views?</a:t>
            </a:r>
            <a:endParaRPr lang="en-US" sz="4000" dirty="0"/>
          </a:p>
        </p:txBody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92168"/>
            <a:ext cx="8229600" cy="4525963"/>
          </a:xfrm>
        </p:spPr>
        <p:txBody>
          <a:bodyPr/>
          <a:lstStyle/>
          <a:p>
            <a:r>
              <a:rPr lang="en-US" sz="2400" dirty="0" smtClean="0"/>
              <a:t>Structure and depth are inherently ambiguous from single views.</a:t>
            </a:r>
            <a:endParaRPr lang="en-US" sz="2400" dirty="0"/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 rot="20559100">
            <a:off x="2438400" y="3267170"/>
            <a:ext cx="3048000" cy="1905000"/>
          </a:xfrm>
          <a:prstGeom prst="parallelogram">
            <a:avLst>
              <a:gd name="adj" fmla="val 4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1676400" y="265757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2362200" y="303857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Oval 8"/>
          <p:cNvSpPr>
            <a:spLocks noChangeArrowheads="1"/>
          </p:cNvSpPr>
          <p:nvPr/>
        </p:nvSpPr>
        <p:spPr bwMode="auto">
          <a:xfrm>
            <a:off x="5486400" y="501977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5791200" y="5156295"/>
            <a:ext cx="297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Optical center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905000" y="2443257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X1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2590800" y="2733770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X2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Oval 12"/>
          <p:cNvSpPr>
            <a:spLocks noChangeArrowheads="1"/>
          </p:cNvSpPr>
          <p:nvPr/>
        </p:nvSpPr>
        <p:spPr bwMode="auto">
          <a:xfrm>
            <a:off x="3733800" y="395297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>
            <a:off x="1752600" y="2733770"/>
            <a:ext cx="381000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3962400" y="3814857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x</a:t>
            </a:r>
            <a:r>
              <a:rPr lang="en-US" dirty="0" smtClean="0">
                <a:solidFill>
                  <a:srgbClr val="000000"/>
                </a:solidFill>
              </a:rPr>
              <a:t>1</a:t>
            </a:r>
            <a:r>
              <a:rPr lang="en-US" dirty="0">
                <a:solidFill>
                  <a:srgbClr val="000000"/>
                </a:solidFill>
              </a:rPr>
              <a:t>’</a:t>
            </a:r>
            <a:r>
              <a:rPr lang="en-US" dirty="0" smtClean="0">
                <a:solidFill>
                  <a:srgbClr val="000000"/>
                </a:solidFill>
              </a:rPr>
              <a:t>=x2</a:t>
            </a:r>
            <a:r>
              <a:rPr lang="en-US" dirty="0">
                <a:solidFill>
                  <a:srgbClr val="000000"/>
                </a:solidFill>
              </a:rPr>
              <a:t>’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0" y="6565612"/>
            <a:ext cx="343222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Slide credit: Kristen </a:t>
            </a:r>
            <a:r>
              <a:rPr lang="en-US" sz="1300" dirty="0" err="1" smtClean="0">
                <a:solidFill>
                  <a:srgbClr val="000000"/>
                </a:solidFill>
              </a:rPr>
              <a:t>Grauman</a:t>
            </a:r>
            <a:endParaRPr lang="en-US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1958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cues help us to perceive 3d shape and depth?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565612"/>
            <a:ext cx="343222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Slide credit: Kristen </a:t>
            </a:r>
            <a:r>
              <a:rPr lang="en-US" sz="1300" dirty="0" err="1" smtClean="0">
                <a:solidFill>
                  <a:srgbClr val="000000"/>
                </a:solidFill>
              </a:rPr>
              <a:t>Grauman</a:t>
            </a:r>
            <a:endParaRPr lang="en-US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5365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Shading</a:t>
            </a:r>
          </a:p>
        </p:txBody>
      </p:sp>
      <p:pic>
        <p:nvPicPr>
          <p:cNvPr id="105476" name="Picture 2"/>
          <p:cNvPicPr>
            <a:picLocks noChangeAspect="1" noChangeArrowheads="1"/>
          </p:cNvPicPr>
          <p:nvPr/>
        </p:nvPicPr>
        <p:blipFill>
          <a:blip r:embed="rId3" cstate="print"/>
          <a:srcRect l="23962" t="46451" r="28725" b="26711"/>
          <a:stretch>
            <a:fillRect/>
          </a:stretch>
        </p:blipFill>
        <p:spPr bwMode="auto">
          <a:xfrm>
            <a:off x="263525" y="2041506"/>
            <a:ext cx="85756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7" name="TextBox 4"/>
          <p:cNvSpPr txBox="1">
            <a:spLocks noChangeArrowheads="1"/>
          </p:cNvSpPr>
          <p:nvPr/>
        </p:nvSpPr>
        <p:spPr bwMode="auto">
          <a:xfrm>
            <a:off x="2895600" y="5029200"/>
            <a:ext cx="4191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[Figure from </a:t>
            </a:r>
            <a:r>
              <a:rPr lang="en-US" dirty="0" err="1">
                <a:solidFill>
                  <a:srgbClr val="000000"/>
                </a:solidFill>
              </a:rPr>
              <a:t>Prados</a:t>
            </a:r>
            <a:r>
              <a:rPr lang="en-US" dirty="0">
                <a:solidFill>
                  <a:srgbClr val="000000"/>
                </a:solidFill>
              </a:rPr>
              <a:t> &amp; </a:t>
            </a:r>
            <a:r>
              <a:rPr lang="en-US" dirty="0" err="1">
                <a:solidFill>
                  <a:srgbClr val="000000"/>
                </a:solidFill>
              </a:rPr>
              <a:t>Faugeras</a:t>
            </a:r>
            <a:r>
              <a:rPr lang="en-US" dirty="0">
                <a:solidFill>
                  <a:srgbClr val="000000"/>
                </a:solidFill>
              </a:rPr>
              <a:t> 2006]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630B83-042A-4BF5-9BA9-B078421092F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565612"/>
            <a:ext cx="343222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Slide credit: Kristen </a:t>
            </a:r>
            <a:r>
              <a:rPr lang="en-US" sz="1300" dirty="0" err="1" smtClean="0">
                <a:solidFill>
                  <a:srgbClr val="000000"/>
                </a:solidFill>
              </a:rPr>
              <a:t>Grauman</a:t>
            </a:r>
            <a:endParaRPr lang="en-US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0984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Focus/defocus</a:t>
            </a:r>
          </a:p>
        </p:txBody>
      </p:sp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4427538" y="6491288"/>
            <a:ext cx="47164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</a:rPr>
              <a:t>[figs from H. Jin and P. Favaro, 2002]</a:t>
            </a:r>
          </a:p>
        </p:txBody>
      </p:sp>
      <p:pic>
        <p:nvPicPr>
          <p:cNvPr id="45060" name="Picture 6" descr="defocus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8063" y="3959225"/>
            <a:ext cx="60293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7" descr="defocus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5038" y="1150938"/>
            <a:ext cx="618172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Line 9"/>
          <p:cNvSpPr>
            <a:spLocks noChangeShapeType="1"/>
          </p:cNvSpPr>
          <p:nvPr/>
        </p:nvSpPr>
        <p:spPr bwMode="auto">
          <a:xfrm>
            <a:off x="3887788" y="349091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5063" name="Text Box 10"/>
          <p:cNvSpPr txBox="1">
            <a:spLocks noChangeArrowheads="1"/>
          </p:cNvSpPr>
          <p:nvPr/>
        </p:nvSpPr>
        <p:spPr bwMode="auto">
          <a:xfrm>
            <a:off x="7235825" y="1727200"/>
            <a:ext cx="1908175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Images from same point of view, different camera parameters</a:t>
            </a:r>
          </a:p>
        </p:txBody>
      </p:sp>
      <p:sp>
        <p:nvSpPr>
          <p:cNvPr id="45064" name="Text Box 11"/>
          <p:cNvSpPr txBox="1">
            <a:spLocks noChangeArrowheads="1"/>
          </p:cNvSpPr>
          <p:nvPr/>
        </p:nvSpPr>
        <p:spPr bwMode="auto">
          <a:xfrm>
            <a:off x="7235825" y="4714875"/>
            <a:ext cx="19081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3d shape / depth estimates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6565612"/>
            <a:ext cx="343222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Slide credit: Kristen </a:t>
            </a:r>
            <a:r>
              <a:rPr lang="en-US" sz="1300" dirty="0" err="1" smtClean="0">
                <a:solidFill>
                  <a:srgbClr val="000000"/>
                </a:solidFill>
              </a:rPr>
              <a:t>Grauman</a:t>
            </a:r>
            <a:endParaRPr lang="en-US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5705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62857</TotalTime>
  <Words>2418</Words>
  <Application>Microsoft Macintosh PowerPoint</Application>
  <PresentationFormat>On-screen Show (4:3)</PresentationFormat>
  <Paragraphs>521</Paragraphs>
  <Slides>59</Slides>
  <Notes>35</Notes>
  <HiddenSlides>1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59</vt:i4>
      </vt:variant>
    </vt:vector>
  </HeadingPairs>
  <TitlesOfParts>
    <vt:vector size="64" baseType="lpstr">
      <vt:lpstr>Office Theme</vt:lpstr>
      <vt:lpstr>Photo Editor Photo</vt:lpstr>
      <vt:lpstr>Equation</vt:lpstr>
      <vt:lpstr>Microsoft Equation</vt:lpstr>
      <vt:lpstr>Image</vt:lpstr>
      <vt:lpstr>Epipolar Geometry and Stereo Vision</vt:lpstr>
      <vt:lpstr>Announcements</vt:lpstr>
      <vt:lpstr>Recall </vt:lpstr>
      <vt:lpstr>This class: Two-View Geometry</vt:lpstr>
      <vt:lpstr>Why multiple views?</vt:lpstr>
      <vt:lpstr>Why multiple views?</vt:lpstr>
      <vt:lpstr>Slide 7</vt:lpstr>
      <vt:lpstr>Shading</vt:lpstr>
      <vt:lpstr>Focus/defocus</vt:lpstr>
      <vt:lpstr>Texture</vt:lpstr>
      <vt:lpstr>Perspective effects</vt:lpstr>
      <vt:lpstr>Motion</vt:lpstr>
      <vt:lpstr>Stereo photography and stereo viewers</vt:lpstr>
      <vt:lpstr>Slide 14</vt:lpstr>
      <vt:lpstr>Slide 15</vt:lpstr>
      <vt:lpstr>Slide 16</vt:lpstr>
      <vt:lpstr>Slide 17</vt:lpstr>
      <vt:lpstr>Recall: Image Stitching</vt:lpstr>
      <vt:lpstr>Estimating depth with stereo</vt:lpstr>
      <vt:lpstr>Slide 20</vt:lpstr>
      <vt:lpstr>Depth from Stereo</vt:lpstr>
      <vt:lpstr>Depth from Stereo</vt:lpstr>
      <vt:lpstr>Correspondence Problem</vt:lpstr>
      <vt:lpstr>Key idea: Epipolar constraint</vt:lpstr>
      <vt:lpstr>Key idea: Epipolar constraint</vt:lpstr>
      <vt:lpstr>Epipolar geometry: notation</vt:lpstr>
      <vt:lpstr>Epipolar geometry: notation</vt:lpstr>
      <vt:lpstr>Example: Converging cameras</vt:lpstr>
      <vt:lpstr>Example: Motion parallel to image plane</vt:lpstr>
      <vt:lpstr>Example: Forward motion</vt:lpstr>
      <vt:lpstr>Example: Forward motion</vt:lpstr>
      <vt:lpstr>Epipolar constraint: Calibrated case</vt:lpstr>
      <vt:lpstr>Epipolar constraint: Calibrated case</vt:lpstr>
      <vt:lpstr>An aside: cross product</vt:lpstr>
      <vt:lpstr>Epipolar constraint: Calibrated case</vt:lpstr>
      <vt:lpstr>Another aside: Matrix form of cross product</vt:lpstr>
      <vt:lpstr>Essential matrix</vt:lpstr>
      <vt:lpstr>Properties of the Essential matrix</vt:lpstr>
      <vt:lpstr>Epipolar constraint: Uncalibrated case</vt:lpstr>
      <vt:lpstr>The Fundamental Matrix</vt:lpstr>
      <vt:lpstr>Properties of the Fundamental matrix</vt:lpstr>
      <vt:lpstr>Estimating the Fundamental Matrix</vt:lpstr>
      <vt:lpstr>8-point algorithm</vt:lpstr>
      <vt:lpstr>8-point algorithm</vt:lpstr>
      <vt:lpstr>Need to enforce singularity constraint</vt:lpstr>
      <vt:lpstr>8-point algorithm</vt:lpstr>
      <vt:lpstr>8-point algorithm</vt:lpstr>
      <vt:lpstr>Comparison of homography estimation and the 8-point algorithm</vt:lpstr>
      <vt:lpstr>Comparison of homography estimation and the 8-point algorithm</vt:lpstr>
      <vt:lpstr>Comparison of homography estimation and the 8-point algorithm</vt:lpstr>
      <vt:lpstr>7-point algorithm</vt:lpstr>
      <vt:lpstr>“Gold standard” algorithm</vt:lpstr>
      <vt:lpstr>Comparison of estimation algorithms</vt:lpstr>
      <vt:lpstr>We can get projection matrices P and P’ up to a projective ambiguity</vt:lpstr>
      <vt:lpstr>From epipolar geometry to camera calibration</vt:lpstr>
      <vt:lpstr>Let’s recap…</vt:lpstr>
      <vt:lpstr>Next time: Stereo</vt:lpstr>
      <vt:lpstr>Next class: structure from motion</vt:lpstr>
      <vt:lpstr>Questions?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Devi Parikh</cp:lastModifiedBy>
  <cp:revision>203</cp:revision>
  <cp:lastPrinted>2012-03-01T18:43:45Z</cp:lastPrinted>
  <dcterms:created xsi:type="dcterms:W3CDTF">2013-10-15T16:52:24Z</dcterms:created>
  <dcterms:modified xsi:type="dcterms:W3CDTF">2013-10-15T19:14:22Z</dcterms:modified>
</cp:coreProperties>
</file>