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95" r:id="rId5"/>
    <p:sldId id="260" r:id="rId6"/>
    <p:sldId id="261" r:id="rId7"/>
    <p:sldId id="265" r:id="rId8"/>
    <p:sldId id="263" r:id="rId9"/>
    <p:sldId id="266" r:id="rId10"/>
    <p:sldId id="280" r:id="rId11"/>
    <p:sldId id="281" r:id="rId12"/>
    <p:sldId id="282" r:id="rId13"/>
    <p:sldId id="267" r:id="rId14"/>
    <p:sldId id="284" r:id="rId15"/>
    <p:sldId id="285" r:id="rId16"/>
    <p:sldId id="286" r:id="rId17"/>
    <p:sldId id="287" r:id="rId18"/>
    <p:sldId id="292" r:id="rId19"/>
    <p:sldId id="293" r:id="rId20"/>
    <p:sldId id="270" r:id="rId21"/>
    <p:sldId id="271" r:id="rId22"/>
    <p:sldId id="29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21" autoAdjust="0"/>
  </p:normalViewPr>
  <p:slideViewPr>
    <p:cSldViewPr>
      <p:cViewPr varScale="1">
        <p:scale>
          <a:sx n="47" d="100"/>
          <a:sy n="47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025F-C2B9-4432-A159-0F3FE0AD0BAF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18CC-ED18-4310-83EB-2B4EA358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6174A-073C-4624-9523-17FAFA7F046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FC9A7-D7CA-4C75-B6E5-5488EBAD6E0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697AD-F4D0-4EC1-8CC8-0E1CD8D33ED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2B00DE-42B5-429A-B128-69726E69132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318"/>
            <a:r>
              <a:rPr lang="en-US" dirty="0">
                <a:solidFill>
                  <a:srgbClr val="000000"/>
                </a:solidFill>
              </a:rPr>
              <a:t>Only non-maxes exceeding average (</a:t>
            </a:r>
            <a:r>
              <a:rPr lang="en-US" dirty="0" err="1">
                <a:solidFill>
                  <a:srgbClr val="000000"/>
                </a:solidFill>
              </a:rPr>
              <a:t>thresholded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FE2BC-39B3-4C3B-B909-7DEA0EA0EC20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9FC36-129B-4DD5-9620-5AFFC8C373B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DE8D7-1D66-430E-89BF-588F5095947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FC288C-9B72-4834-807F-91B06DF4EAA8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8F2C1-2606-4D1E-B87D-8927E07E754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4DC1-17D2-4F9A-8A86-F2302B36F69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1D4E-1FBF-4675-84E5-65A04B6F1DC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59A6-B6FC-4D8D-8C89-B82791577B63}" type="datetime1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3093-0ED9-428E-A7BB-98135CD63368}" type="datetime1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E181-FE22-4F85-ABDE-10C0FE9BC559}" type="datetime1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0A42-A5C6-4D0F-9F60-4D8AAEDBC60D}" type="datetime1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86A1-41C7-4174-9A1E-D7994BE08200}" type="datetime1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980D-3C63-4831-836F-B38FE5FA22ED}" type="datetime1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82EE-8DB1-46F8-8B84-3A972B07CC6A}" type="datetime1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531F-DFAD-47BF-9342-031E5135B03E}" type="datetime1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AD9F-9D29-46DB-A022-ADF5FF1CE81E}" type="datetime1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54FD-7E53-4B90-A425-1C69C723309F}" type="datetime1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E63D-8AC6-4C33-87CE-FA5470457EC7}" type="datetime1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2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1947-7685-4DA2-BBA9-C99C89E2F5C9}" type="datetime1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Slide Credit: Kristen Grauman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D4CE-9450-4224-8389-19EE592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invariant features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Thursday October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Neelima</a:t>
            </a:r>
            <a:r>
              <a:rPr lang="en-US" dirty="0" smtClean="0"/>
              <a:t> </a:t>
            </a:r>
            <a:r>
              <a:rPr lang="en-US" dirty="0" err="1" smtClean="0"/>
              <a:t>Chavali</a:t>
            </a:r>
            <a:endParaRPr lang="en-US" dirty="0" smtClean="0"/>
          </a:p>
          <a:p>
            <a:r>
              <a:rPr lang="en-US" dirty="0" smtClean="0"/>
              <a:t>Virginia Tech</a:t>
            </a:r>
            <a:endParaRPr lang="en-US" dirty="0"/>
          </a:p>
        </p:txBody>
      </p:sp>
      <p:pic>
        <p:nvPicPr>
          <p:cNvPr id="4" name="Picture 6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9375"/>
            <a:ext cx="2402659" cy="17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768" y="5099375"/>
            <a:ext cx="2426232" cy="17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6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71463"/>
            <a:ext cx="85629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9538"/>
            <a:ext cx="91249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0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Corners</a:t>
            </a:r>
            <a:r>
              <a:rPr lang="en-US" sz="3000" dirty="0" smtClean="0"/>
              <a:t> as distinctive interest points</a:t>
            </a:r>
            <a:endParaRPr lang="ru-RU" sz="3000" dirty="0"/>
          </a:p>
        </p:txBody>
      </p:sp>
      <p:grpSp>
        <p:nvGrpSpPr>
          <p:cNvPr id="836612" name="Group 4"/>
          <p:cNvGrpSpPr>
            <a:grpSpLocks/>
          </p:cNvGrpSpPr>
          <p:nvPr/>
        </p:nvGrpSpPr>
        <p:grpSpPr bwMode="auto">
          <a:xfrm>
            <a:off x="3352800" y="1687566"/>
            <a:ext cx="2438400" cy="3870325"/>
            <a:chOff x="2160" y="1824"/>
            <a:chExt cx="1536" cy="2438"/>
          </a:xfrm>
        </p:grpSpPr>
        <p:pic>
          <p:nvPicPr>
            <p:cNvPr id="836613" name="Picture 5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4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15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36617" name="Group 9"/>
          <p:cNvGrpSpPr>
            <a:grpSpLocks/>
          </p:cNvGrpSpPr>
          <p:nvPr/>
        </p:nvGrpSpPr>
        <p:grpSpPr bwMode="auto">
          <a:xfrm>
            <a:off x="6172200" y="1693378"/>
            <a:ext cx="2667000" cy="3870325"/>
            <a:chOff x="3792" y="1824"/>
            <a:chExt cx="1680" cy="2438"/>
          </a:xfrm>
        </p:grpSpPr>
        <p:pic>
          <p:nvPicPr>
            <p:cNvPr id="836618" name="Picture 10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0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21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24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36625" name="Group 17"/>
          <p:cNvGrpSpPr>
            <a:grpSpLocks/>
          </p:cNvGrpSpPr>
          <p:nvPr/>
        </p:nvGrpSpPr>
        <p:grpSpPr bwMode="auto">
          <a:xfrm>
            <a:off x="685800" y="1641529"/>
            <a:ext cx="2362200" cy="3505200"/>
            <a:chOff x="480" y="1824"/>
            <a:chExt cx="1488" cy="2208"/>
          </a:xfrm>
        </p:grpSpPr>
        <p:pic>
          <p:nvPicPr>
            <p:cNvPr id="836626" name="Picture 1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27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8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30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31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6632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36633" name="Text Box 25"/>
          <p:cNvSpPr txBox="1">
            <a:spLocks noChangeArrowheads="1"/>
          </p:cNvSpPr>
          <p:nvPr/>
        </p:nvSpPr>
        <p:spPr bwMode="auto">
          <a:xfrm>
            <a:off x="-76200" y="6578769"/>
            <a:ext cx="47344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Slide credit: </a:t>
            </a:r>
            <a:r>
              <a:rPr lang="en-US" sz="1300" dirty="0" err="1" smtClean="0">
                <a:solidFill>
                  <a:srgbClr val="000000"/>
                </a:solidFill>
                <a:cs typeface="Arial" pitchFamily="34" charset="0"/>
              </a:rPr>
              <a:t>Alyosha</a:t>
            </a: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cs typeface="Arial" pitchFamily="34" charset="0"/>
              </a:rPr>
              <a:t>Efros</a:t>
            </a: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Darya </a:t>
            </a:r>
            <a:r>
              <a:rPr lang="en-US" sz="1400" kern="0" dirty="0" err="1" smtClean="0">
                <a:solidFill>
                  <a:srgbClr val="000000"/>
                </a:solidFill>
              </a:rPr>
              <a:t>Frolova</a:t>
            </a:r>
            <a:r>
              <a:rPr lang="en-US" sz="1400" kern="0" dirty="0" smtClean="0">
                <a:solidFill>
                  <a:srgbClr val="000000"/>
                </a:solidFill>
              </a:rPr>
              <a:t>, Denis </a:t>
            </a:r>
            <a:r>
              <a:rPr lang="en-US" sz="1400" kern="0" dirty="0" err="1" smtClean="0">
                <a:solidFill>
                  <a:srgbClr val="000000"/>
                </a:solidFill>
              </a:rPr>
              <a:t>Simakov</a:t>
            </a:r>
            <a:endParaRPr lang="en-US" sz="1400" kern="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5362583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5362583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990983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4013208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4013208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4013208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5362583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5362583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5362583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5362583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smtClean="0">
                <a:solidFill>
                  <a:srgbClr val="000000"/>
                </a:solidFill>
              </a:rPr>
              <a:t>Corners</a:t>
            </a:r>
            <a:r>
              <a:rPr lang="en-US" sz="3000" kern="0" smtClean="0">
                <a:solidFill>
                  <a:srgbClr val="000000"/>
                </a:solidFill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57213" y="2771766"/>
            <a:ext cx="7813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96" y="5619780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Notation: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First, consider an axis-aligned corner: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pic>
        <p:nvPicPr>
          <p:cNvPr id="23" name="Picture 10" descr="corner"/>
          <p:cNvPicPr>
            <a:picLocks noChangeAspect="1" noChangeArrowheads="1"/>
          </p:cNvPicPr>
          <p:nvPr/>
        </p:nvPicPr>
        <p:blipFill>
          <a:blip r:embed="rId3" cstate="print"/>
          <a:srcRect t="-13333" b="26667"/>
          <a:stretch>
            <a:fillRect/>
          </a:stretch>
        </p:blipFill>
        <p:spPr bwMode="auto">
          <a:xfrm>
            <a:off x="3733800" y="2209800"/>
            <a:ext cx="1981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3810000" y="2590800"/>
            <a:ext cx="1676400" cy="1600200"/>
            <a:chOff x="2400" y="1968"/>
            <a:chExt cx="1056" cy="1008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2400" y="240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2400" y="2592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2400" y="2784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>
              <a:off x="2400" y="2976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rot="5400000" flipH="1">
              <a:off x="2688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rot="5400000" flipH="1">
              <a:off x="2880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rot="5400000" flipH="1">
              <a:off x="3072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rot="5400000" flipH="1">
              <a:off x="3264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PS2 is due Monday midnight.</a:t>
            </a:r>
          </a:p>
          <a:p>
            <a:r>
              <a:rPr lang="en-US" dirty="0" smtClean="0"/>
              <a:t>Relatively short lecture.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330" name="Object 2"/>
          <p:cNvGraphicFramePr>
            <a:graphicFrameLocks noChangeAspect="1"/>
          </p:cNvGraphicFramePr>
          <p:nvPr/>
        </p:nvGraphicFramePr>
        <p:xfrm>
          <a:off x="1406525" y="1905000"/>
          <a:ext cx="6351588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2082800" imgH="508000" progId="Equation.3">
                  <p:embed/>
                </p:oleObj>
              </mc:Choice>
              <mc:Fallback>
                <p:oleObj name="Equation" r:id="rId4" imgW="2082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905000"/>
                        <a:ext cx="6351588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229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This means dominant gradient directions align with x or y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axis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Look for locations where </a:t>
            </a: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both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’s are large.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If either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is close to 0, then this is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corner-like.</a:t>
            </a:r>
            <a:endParaRPr lang="en-US" sz="2400" dirty="0">
              <a:solidFill>
                <a:srgbClr val="000000"/>
              </a:solidFill>
              <a:latin typeface="Symbol" pitchFamily="18" charset="2"/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7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</a:t>
            </a:r>
            <a:r>
              <a:rPr lang="en-US" dirty="0" smtClean="0"/>
              <a:t>tell us about 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What if we have a corner that is not aligned with the image axes?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609600" y="12334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Since </a:t>
            </a:r>
            <a:r>
              <a:rPr lang="en-US" sz="2800" i="1" dirty="0" smtClean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is symmetric, we have</a:t>
            </a:r>
          </a:p>
        </p:txBody>
      </p:sp>
      <p:graphicFrame>
        <p:nvGraphicFramePr>
          <p:cNvPr id="869380" name="Object 4"/>
          <p:cNvGraphicFramePr>
            <a:graphicFrameLocks noChangeAspect="1"/>
          </p:cNvGraphicFramePr>
          <p:nvPr/>
        </p:nvGraphicFramePr>
        <p:xfrm>
          <a:off x="5761038" y="974725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4" imgW="1244600" imgH="482600" progId="Equation.3">
                  <p:embed/>
                </p:oleObj>
              </mc:Choice>
              <mc:Fallback>
                <p:oleObj name="Equation" r:id="rId4" imgW="1244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974725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95" name="Object 19"/>
          <p:cNvGraphicFramePr>
            <a:graphicFrameLocks noChangeAspect="1"/>
          </p:cNvGraphicFramePr>
          <p:nvPr/>
        </p:nvGraphicFramePr>
        <p:xfrm>
          <a:off x="5730875" y="2438400"/>
          <a:ext cx="1585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6" imgW="660400" imgH="228600" progId="Equation.3">
                  <p:embed/>
                </p:oleObj>
              </mc:Choice>
              <mc:Fallback>
                <p:oleObj name="Equation" r:id="rId6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2438400"/>
                        <a:ext cx="1585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733538" y="1905000"/>
            <a:ext cx="1981200" cy="1981200"/>
            <a:chOff x="3105138" y="3303599"/>
            <a:chExt cx="1981200" cy="1981200"/>
          </a:xfrm>
        </p:grpSpPr>
        <p:pic>
          <p:nvPicPr>
            <p:cNvPr id="24" name="Picture 10" descr="corner"/>
            <p:cNvPicPr>
              <a:picLocks noChangeAspect="1" noChangeArrowheads="1"/>
            </p:cNvPicPr>
            <p:nvPr/>
          </p:nvPicPr>
          <p:blipFill>
            <a:blip r:embed="rId8" cstate="print"/>
            <a:srcRect t="-13333" b="26667"/>
            <a:stretch>
              <a:fillRect/>
            </a:stretch>
          </p:blipFill>
          <p:spPr bwMode="auto">
            <a:xfrm rot="1721913">
              <a:off x="3105138" y="3303599"/>
              <a:ext cx="1981200" cy="198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5" name="Group 6"/>
            <p:cNvGrpSpPr>
              <a:grpSpLocks/>
            </p:cNvGrpSpPr>
            <p:nvPr/>
          </p:nvGrpSpPr>
          <p:grpSpPr bwMode="auto">
            <a:xfrm rot="1721913">
              <a:off x="3418663" y="3758798"/>
              <a:ext cx="1501775" cy="1504950"/>
              <a:chOff x="2510" y="1968"/>
              <a:chExt cx="946" cy="948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>
                <a:off x="2510" y="234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2510" y="2532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>
                <a:off x="2510" y="2724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2510" y="2916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688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880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072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264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85800" y="4800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i="1" dirty="0" err="1" smtClean="0">
                <a:solidFill>
                  <a:srgbClr val="000000"/>
                </a:solidFill>
              </a:rPr>
              <a:t>eigenvalues</a:t>
            </a:r>
            <a:r>
              <a:rPr lang="en-US" sz="2800" dirty="0" smtClean="0">
                <a:solidFill>
                  <a:srgbClr val="000000"/>
                </a:solidFill>
              </a:rPr>
              <a:t> of </a:t>
            </a:r>
            <a:r>
              <a:rPr lang="en-US" sz="2800" i="1" dirty="0" smtClean="0">
                <a:solidFill>
                  <a:srgbClr val="000000"/>
                </a:solidFill>
              </a:rPr>
              <a:t>M </a:t>
            </a:r>
            <a:r>
              <a:rPr lang="en-US" sz="2800" dirty="0" smtClean="0">
                <a:solidFill>
                  <a:srgbClr val="000000"/>
                </a:solidFill>
              </a:rPr>
              <a:t>reveal the amount of intensity change in the two principal orthogonal gradient directions in the window.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response function</a:t>
            </a:r>
            <a:endParaRPr lang="en-US" dirty="0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553200" y="1295400"/>
            <a:ext cx="2362200" cy="2779713"/>
            <a:chOff x="480" y="1824"/>
            <a:chExt cx="1488" cy="1751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region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05600" y="4038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1295400"/>
            <a:ext cx="2438400" cy="2779713"/>
            <a:chOff x="2160" y="1824"/>
            <a:chExt cx="1536" cy="1751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</a:t>
              </a:r>
              <a:r>
                <a:rPr lang="en-US" sz="2400" dirty="0" smtClean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”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752600" y="1447800"/>
            <a:ext cx="685800" cy="6858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62000" y="401826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62000" y="44913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505200" y="1295400"/>
            <a:ext cx="2667000" cy="2779713"/>
            <a:chOff x="3792" y="1824"/>
            <a:chExt cx="1680" cy="1751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</a:t>
              </a:r>
              <a:r>
                <a:rPr lang="en-US" sz="2400" dirty="0" smtClean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”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76600" y="4045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1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281189"/>
            <a:ext cx="3441256" cy="13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</a:t>
            </a:r>
            <a:r>
              <a:rPr lang="en-US" dirty="0" smtClean="0"/>
              <a:t>corner detector</a:t>
            </a:r>
            <a:endParaRPr lang="ru-RU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82" cy="280195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Compute</a:t>
            </a:r>
            <a:r>
              <a:rPr lang="en-US" sz="2800" i="1" dirty="0" smtClean="0"/>
              <a:t> M </a:t>
            </a:r>
            <a:r>
              <a:rPr lang="en-US" sz="2800" dirty="0" smtClean="0"/>
              <a:t>matrix for each image window to get their </a:t>
            </a:r>
            <a:r>
              <a:rPr lang="en-US" i="1" dirty="0" err="1" smtClean="0"/>
              <a:t>cornerness</a:t>
            </a:r>
            <a:r>
              <a:rPr lang="en-US" i="1" dirty="0" smtClean="0"/>
              <a:t> </a:t>
            </a:r>
            <a:r>
              <a:rPr lang="en-US" sz="2800" dirty="0" smtClean="0"/>
              <a:t>scores.</a:t>
            </a:r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Find points </a:t>
            </a:r>
            <a:r>
              <a:rPr lang="en-US" sz="2800" dirty="0" smtClean="0"/>
              <a:t>whose surrounding window gave large </a:t>
            </a:r>
            <a:r>
              <a:rPr lang="en-US" sz="2800" dirty="0"/>
              <a:t>corner response </a:t>
            </a:r>
            <a:r>
              <a:rPr lang="en-US" sz="2800" dirty="0" smtClean="0"/>
              <a:t>(</a:t>
            </a:r>
            <a:r>
              <a:rPr lang="en-US" i="1" dirty="0" smtClean="0"/>
              <a:t>f</a:t>
            </a:r>
            <a:r>
              <a:rPr lang="en-US" sz="2800" dirty="0" smtClean="0"/>
              <a:t>&gt; </a:t>
            </a:r>
            <a:r>
              <a:rPr lang="en-US" sz="2800" dirty="0"/>
              <a:t>threshold)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Take the points of local </a:t>
            </a:r>
            <a:r>
              <a:rPr lang="en-US" sz="2800" dirty="0" smtClean="0"/>
              <a:t>maxima</a:t>
            </a:r>
            <a:r>
              <a:rPr lang="en-US" dirty="0" smtClean="0"/>
              <a:t>, i.e., perform non-maximum suppression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  <p:pic>
        <p:nvPicPr>
          <p:cNvPr id="4" name="Picture 3" descr="uttow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772400" cy="5184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914400"/>
            <a:ext cx="6038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+mj-lt"/>
                <a:cs typeface="Times New Roman" pitchFamily="18" charset="0"/>
              </a:rPr>
              <a:t>Compute corner response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at every pixel.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ut_harris_blur1.5Rmap.jpg"/>
          <p:cNvPicPr>
            <a:picLocks noChangeAspect="1"/>
          </p:cNvPicPr>
          <p:nvPr/>
        </p:nvPicPr>
        <p:blipFill>
          <a:blip r:embed="rId3" cstate="print"/>
          <a:srcRect l="12500" t="6667" r="9167" b="11111"/>
          <a:stretch>
            <a:fillRect/>
          </a:stretch>
        </p:blipFill>
        <p:spPr>
          <a:xfrm>
            <a:off x="1371600" y="1447800"/>
            <a:ext cx="6400800" cy="50389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thresholded_v_score.jpg"/>
          <p:cNvPicPr>
            <a:picLocks noChangeAspect="1"/>
          </p:cNvPicPr>
          <p:nvPr/>
        </p:nvPicPr>
        <p:blipFill>
          <a:blip r:embed="rId3" cstate="print"/>
          <a:srcRect l="55833"/>
          <a:stretch>
            <a:fillRect/>
          </a:stretch>
        </p:blipFill>
        <p:spPr bwMode="auto">
          <a:xfrm>
            <a:off x="701622" y="1242086"/>
            <a:ext cx="7547276" cy="50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smtClean="0">
                <a:solidFill>
                  <a:srgbClr val="000000"/>
                </a:solidFill>
              </a:rPr>
              <a:t>Example of Harris application</a:t>
            </a:r>
            <a:endParaRPr lang="en-US" sz="3400" kern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5146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aphicFrame>
        <p:nvGraphicFramePr>
          <p:cNvPr id="141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121433"/>
              </p:ext>
            </p:extLst>
          </p:nvPr>
        </p:nvGraphicFramePr>
        <p:xfrm>
          <a:off x="5867400" y="2196772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1244600" imgH="482600" progId="Equation.3">
                  <p:embed/>
                </p:oleObj>
              </mc:Choice>
              <mc:Fallback>
                <p:oleObj name="Equation" r:id="rId3" imgW="1244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96772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43400" y="2514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pSp>
        <p:nvGrpSpPr>
          <p:cNvPr id="3" name="Group 18"/>
          <p:cNvGrpSpPr/>
          <p:nvPr/>
        </p:nvGrpSpPr>
        <p:grpSpPr>
          <a:xfrm>
            <a:off x="1219200" y="3244850"/>
            <a:ext cx="2819400" cy="3232150"/>
            <a:chOff x="1219200" y="3244850"/>
            <a:chExt cx="2819400" cy="32321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95400" y="3463925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200" y="40227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0200" y="34893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52688" y="32448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71600" y="5775325"/>
              <a:ext cx="2590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All points will be classified as </a:t>
              </a:r>
              <a:r>
                <a:rPr lang="en-US" sz="2000" dirty="0">
                  <a:solidFill>
                    <a:srgbClr val="0033CC"/>
                  </a:solidFill>
                  <a:cs typeface="Times New Roman" pitchFamily="18" charset="0"/>
                </a:rPr>
                <a:t>edges</a:t>
              </a:r>
              <a:endParaRPr lang="ru-RU" sz="20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800600" y="3565525"/>
            <a:ext cx="3352800" cy="2667000"/>
            <a:chOff x="4800600" y="3565525"/>
            <a:chExt cx="3352800" cy="26670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086600" y="3844925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24688" y="37401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800600" y="3565525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781800" y="577532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91000" y="2438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Image stitching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Fitting a 2D transformation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Affine,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Homography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image warping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Computing an image mosaic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Credit: Kristen </a:t>
            </a:r>
            <a:r>
              <a:rPr lang="en-US" dirty="0" err="1" smtClean="0"/>
              <a:t>Grauman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r>
              <a:rPr lang="en-US" sz="2800" dirty="0" smtClean="0"/>
              <a:t>Interest </a:t>
            </a:r>
            <a:r>
              <a:rPr lang="en-US" sz="2800" dirty="0" smtClean="0"/>
              <a:t>point detection</a:t>
            </a:r>
          </a:p>
          <a:p>
            <a:pPr lvl="1"/>
            <a:r>
              <a:rPr lang="en-US" sz="2400" dirty="0" smtClean="0"/>
              <a:t>Harris corner detector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32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33"/>
            <a:ext cx="2895600" cy="19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2" y="1752600"/>
            <a:ext cx="2741613" cy="19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9525000" cy="838200"/>
          </a:xfrm>
        </p:spPr>
        <p:txBody>
          <a:bodyPr/>
          <a:lstStyle/>
          <a:p>
            <a:r>
              <a:rPr lang="en-US" dirty="0" smtClean="0"/>
              <a:t>Today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3500" y="43434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How to detect </a:t>
            </a:r>
            <a:r>
              <a:rPr lang="en-US" sz="2800" i="1" dirty="0" smtClean="0"/>
              <a:t>which </a:t>
            </a:r>
            <a:r>
              <a:rPr lang="en-US" sz="2800" i="1" dirty="0" smtClean="0"/>
              <a:t>corresponding</a:t>
            </a:r>
            <a:r>
              <a:rPr lang="en-US" sz="2800" i="1" dirty="0" smtClean="0"/>
              <a:t> points</a:t>
            </a:r>
            <a:r>
              <a:rPr lang="en-US" sz="2800" i="1" dirty="0" smtClean="0"/>
              <a:t> </a:t>
            </a:r>
            <a:r>
              <a:rPr lang="en-US" sz="2800" dirty="0" smtClean="0"/>
              <a:t>to match?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Detecting local </a:t>
            </a:r>
            <a:r>
              <a:rPr lang="en-US" dirty="0" smtClean="0"/>
              <a:t>interest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Detection of interest points</a:t>
            </a:r>
          </a:p>
          <a:p>
            <a:pPr lvl="1"/>
            <a:r>
              <a:rPr lang="en-US" dirty="0" smtClean="0"/>
              <a:t>Harris corner detection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90874"/>
            <a:ext cx="56864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438400" y="3581400"/>
            <a:ext cx="2819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95600" y="36576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5024436"/>
            <a:ext cx="3048000" cy="175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1400" y="5024436"/>
            <a:ext cx="2819400" cy="11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Matching</a:t>
            </a:r>
            <a:r>
              <a:rPr lang="en-US" dirty="0" smtClean="0"/>
              <a:t>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Detection: </a:t>
            </a:r>
            <a:r>
              <a:rPr lang="en-US" sz="2400" dirty="0" smtClean="0"/>
              <a:t>Identify the interest points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Description</a:t>
            </a:r>
            <a:r>
              <a:rPr lang="en-US" sz="2400" dirty="0" err="1" smtClean="0"/>
              <a:t>:Extract</a:t>
            </a:r>
            <a:r>
              <a:rPr lang="en-US" sz="2400" dirty="0" smtClean="0"/>
              <a:t> vector </a:t>
            </a:r>
            <a:r>
              <a:rPr lang="en-US" sz="2400" dirty="0" smtClean="0"/>
              <a:t>/feature/ </a:t>
            </a:r>
            <a:r>
              <a:rPr lang="en-US" sz="2400" dirty="0" smtClean="0"/>
              <a:t>descriptor surrounding each interest point.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Matching: </a:t>
            </a:r>
            <a:r>
              <a:rPr lang="en-US" sz="2400" dirty="0" smtClean="0"/>
              <a:t>Determine correspondence between descriptors in two views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76800" y="2983540"/>
            <a:ext cx="2306292" cy="1131261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4192" y="5081804"/>
              <a:ext cx="412126" cy="44288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hape 17"/>
            <p:cNvCxnSpPr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718301" y="3352800"/>
            <a:ext cx="2425700" cy="1984022"/>
            <a:chOff x="7042516" y="4800600"/>
            <a:chExt cx="2794000" cy="2232025"/>
          </a:xfrm>
        </p:grpSpPr>
        <p:grpSp>
          <p:nvGrpSpPr>
            <p:cNvPr id="12" name="Group 11"/>
            <p:cNvGrpSpPr/>
            <p:nvPr/>
          </p:nvGrpSpPr>
          <p:grpSpPr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648" y="4800600"/>
                <a:ext cx="530352" cy="53340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04931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1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Curved Connector 19"/>
            <p:cNvCxnSpPr/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4800600" y="5391912"/>
            <a:ext cx="4343400" cy="1161288"/>
            <a:chOff x="4800600" y="5391912"/>
            <a:chExt cx="4343400" cy="1161288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Matching invariant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Detection: </a:t>
            </a:r>
            <a:r>
              <a:rPr lang="en-US" sz="2400" dirty="0" smtClean="0"/>
              <a:t>Identify the interest points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solidFill>
                  <a:schemeClr val="bg2"/>
                </a:solidFill>
              </a:rPr>
              <a:t>Description</a:t>
            </a:r>
            <a:r>
              <a:rPr lang="en-US" sz="2400" dirty="0" err="1" smtClean="0">
                <a:solidFill>
                  <a:schemeClr val="bg2"/>
                </a:solidFill>
              </a:rPr>
              <a:t>:Extract</a:t>
            </a:r>
            <a:r>
              <a:rPr lang="en-US" sz="2400" dirty="0" smtClean="0">
                <a:solidFill>
                  <a:schemeClr val="bg2"/>
                </a:solidFill>
              </a:rPr>
              <a:t> vector feature descriptor surrounding each interest point.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2"/>
                </a:solidFill>
              </a:rPr>
              <a:t>Matching: </a:t>
            </a:r>
            <a:r>
              <a:rPr lang="en-US" sz="2400" dirty="0" smtClean="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Goal: interest operator repeatability</a:t>
            </a:r>
            <a:endParaRPr lang="en-US" sz="4000" dirty="0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We want to detect (at least some of) the same points in both images.</a:t>
            </a: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Yet we have to be able to run the detection procedure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independently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per image.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2514600"/>
            <a:ext cx="7487497" cy="2671465"/>
            <a:chOff x="838200" y="3429000"/>
            <a:chExt cx="7487497" cy="267146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9343" y="4009571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914" y="4590143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486" y="4880429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5057" y="4445000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5343" y="4299857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914" y="4880429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4200" y="4154714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8200" y="4735286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3300"/>
                  </a:solidFill>
                  <a:cs typeface="Times New Roman" pitchFamily="18" charset="0"/>
                </a:rPr>
                <a:t>No </a:t>
              </a:r>
              <a:r>
                <a:rPr lang="en-US" sz="2400" dirty="0">
                  <a:solidFill>
                    <a:srgbClr val="FF3300"/>
                  </a:solidFill>
                  <a:cs typeface="Times New Roman" pitchFamily="18" charset="0"/>
                </a:rPr>
                <a:t>chance </a:t>
              </a:r>
              <a:r>
                <a:rPr lang="en-US" sz="2400" dirty="0" smtClean="0">
                  <a:solidFill>
                    <a:srgbClr val="FF3300"/>
                  </a:solidFill>
                  <a:cs typeface="Times New Roman" pitchFamily="18" charset="0"/>
                </a:rPr>
                <a:t>to find true matches!</a:t>
              </a:r>
              <a:endParaRPr lang="ru-RU" sz="2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Kristen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754"/>
            <a:ext cx="8229600" cy="579409"/>
          </a:xfrm>
        </p:spPr>
        <p:txBody>
          <a:bodyPr/>
          <a:lstStyle/>
          <a:p>
            <a:r>
              <a:rPr lang="en-US" dirty="0" smtClean="0"/>
              <a:t>What points would you choose?</a:t>
            </a:r>
            <a:endParaRPr lang="en-US" dirty="0"/>
          </a:p>
        </p:txBody>
      </p:sp>
      <p:pic>
        <p:nvPicPr>
          <p:cNvPr id="4" name="Picture 3" descr="uttow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09" y="252369"/>
            <a:ext cx="7772400" cy="518413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8125"/>
            <a:ext cx="88011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576</Words>
  <Application>Microsoft Office PowerPoint</Application>
  <PresentationFormat>On-screen Show (4:3)</PresentationFormat>
  <Paragraphs>146</Paragraphs>
  <Slides>30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Microsoft Equation 3.0</vt:lpstr>
      <vt:lpstr>Local invariant features 1</vt:lpstr>
      <vt:lpstr>Announcement</vt:lpstr>
      <vt:lpstr>Previously..</vt:lpstr>
      <vt:lpstr>Today</vt:lpstr>
      <vt:lpstr>Detecting local interest points</vt:lpstr>
      <vt:lpstr>Matching interest points</vt:lpstr>
      <vt:lpstr>Matching invariant points</vt:lpstr>
      <vt:lpstr>Goal: interest operator repeatability</vt:lpstr>
      <vt:lpstr>PowerPoint Presentation</vt:lpstr>
      <vt:lpstr>PowerPoint Presentation</vt:lpstr>
      <vt:lpstr>PowerPoint Presentation</vt:lpstr>
      <vt:lpstr>PowerPoint Presentation</vt:lpstr>
      <vt:lpstr>Corners as distinctive interest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matrix reveal?</vt:lpstr>
      <vt:lpstr>What does this tell us about M?</vt:lpstr>
      <vt:lpstr>What does this matrix reveal?</vt:lpstr>
      <vt:lpstr>PowerPoint Presentation</vt:lpstr>
      <vt:lpstr>Corner response function</vt:lpstr>
      <vt:lpstr>Harris corner detector</vt:lpstr>
      <vt:lpstr>Example of Harris application</vt:lpstr>
      <vt:lpstr>Example of Harris application</vt:lpstr>
      <vt:lpstr>PowerPoint Presentation</vt:lpstr>
      <vt:lpstr>Properties of the Harris corner detector</vt:lpstr>
      <vt:lpstr>Properties of the Harris corner detector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invariant features 1</dc:title>
  <dc:creator>Neelima</dc:creator>
  <cp:lastModifiedBy>Neelima</cp:lastModifiedBy>
  <cp:revision>40</cp:revision>
  <dcterms:created xsi:type="dcterms:W3CDTF">2013-10-02T15:54:29Z</dcterms:created>
  <dcterms:modified xsi:type="dcterms:W3CDTF">2013-10-03T22:04:13Z</dcterms:modified>
</cp:coreProperties>
</file>