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1"/>
  </p:notesMasterIdLst>
  <p:handoutMasterIdLst>
    <p:handoutMasterId r:id="rId32"/>
  </p:handoutMasterIdLst>
  <p:sldIdLst>
    <p:sldId id="256" r:id="rId3"/>
    <p:sldId id="1657" r:id="rId4"/>
    <p:sldId id="1702" r:id="rId5"/>
    <p:sldId id="1758" r:id="rId6"/>
    <p:sldId id="1759" r:id="rId7"/>
    <p:sldId id="1760" r:id="rId8"/>
    <p:sldId id="1761" r:id="rId9"/>
    <p:sldId id="1762" r:id="rId10"/>
    <p:sldId id="1763" r:id="rId11"/>
    <p:sldId id="1725" r:id="rId12"/>
    <p:sldId id="1742" r:id="rId13"/>
    <p:sldId id="1756" r:id="rId14"/>
    <p:sldId id="1743" r:id="rId15"/>
    <p:sldId id="1744" r:id="rId16"/>
    <p:sldId id="1745" r:id="rId17"/>
    <p:sldId id="1757" r:id="rId18"/>
    <p:sldId id="1746" r:id="rId19"/>
    <p:sldId id="1748" r:id="rId20"/>
    <p:sldId id="1749" r:id="rId21"/>
    <p:sldId id="1750" r:id="rId22"/>
    <p:sldId id="1751" r:id="rId23"/>
    <p:sldId id="1752" r:id="rId24"/>
    <p:sldId id="1753" r:id="rId25"/>
    <p:sldId id="1764" r:id="rId26"/>
    <p:sldId id="1765" r:id="rId27"/>
    <p:sldId id="1766" r:id="rId28"/>
    <p:sldId id="1767" r:id="rId29"/>
    <p:sldId id="1768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90" d="100"/>
          <a:sy n="9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36AF-042F-4ACC-B664-216666F309AE}" type="slidenum">
              <a:rPr lang="en-US"/>
              <a:pPr/>
              <a:t>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B7419-3FA4-4A83-B420-2B1FDEA8FE86}" type="slidenum">
              <a:rPr lang="en-US"/>
              <a:pPr/>
              <a:t>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A53A-1806-44B2-B10C-10F5695E6F23}" type="slidenum">
              <a:rPr lang="en-US"/>
              <a:pPr/>
              <a:t>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6832C-C582-43AF-8A67-C99BA5104675}" type="slidenum">
              <a:rPr lang="en-US"/>
              <a:pPr/>
              <a:t>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1F02C-E17A-47A5-AB28-FCF14F36B208}" type="slidenum">
              <a:rPr lang="en-US"/>
              <a:pPr/>
              <a:t>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69BA5-D0DA-412D-8B2F-15312A5A85DA}" type="slidenum">
              <a:rPr lang="en-US"/>
              <a:pPr/>
              <a:t>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ACF60-B070-4E19-B38D-F7C75E98C803}" type="slidenum">
              <a:rPr lang="en-US"/>
              <a:pPr/>
              <a:t>24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spm.sph.sc.edu/courses/J716/demos/LeastSquares/LeastSquaresDemo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class.kaggle.com/c/VT-ECE-Machine-Learning-HW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alpoly.edu/~srein/StatDemo/All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Regression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/>
              <a:t>Readings: Barber 17.1, 17.2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Connections with Gaussians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Topic: Regression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bumpy (</a:t>
            </a:r>
            <a:r>
              <a:rPr lang="en-US" dirty="0" err="1" smtClean="0"/>
              <a:t>overfits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Andrew Moore</a:t>
            </a:r>
            <a:endParaRPr lang="en-US" dirty="0"/>
          </a:p>
        </p:txBody>
      </p:sp>
      <p:pic>
        <p:nvPicPr>
          <p:cNvPr id="34" name="Picture 5" descr="a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51960" cy="4572000"/>
          </a:xfrm>
          <a:prstGeom prst="rect">
            <a:avLst/>
          </a:prstGeom>
          <a:noFill/>
        </p:spPr>
      </p:pic>
      <p:pic>
        <p:nvPicPr>
          <p:cNvPr id="35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76399"/>
            <a:ext cx="4250934" cy="457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5858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5977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3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4191000"/>
            <a:ext cx="1981200" cy="4159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1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4191000"/>
            <a:ext cx="1981200" cy="4159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http://hspm.sph.sc.edu/courses/J716/demos/LeastSquares/</a:t>
            </a:r>
            <a:r>
              <a:rPr lang="en-US" dirty="0" smtClean="0">
                <a:hlinkClick r:id="rId2"/>
              </a:rPr>
              <a:t>LeastSquaresDemo.html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043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782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0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61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on </a:t>
            </a:r>
            <a:r>
              <a:rPr lang="en-US" dirty="0" smtClean="0"/>
              <a:t>Sun 02/15, 11:55pm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http://inclass.kaggle.com/c/VT-ECE-Machine-Learning-</a:t>
            </a:r>
            <a:r>
              <a:rPr lang="en-US" dirty="0" smtClean="0">
                <a:hlinkClick r:id="rId2"/>
              </a:rPr>
              <a:t>HW1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Project Proposal</a:t>
            </a:r>
          </a:p>
          <a:p>
            <a:pPr lvl="1"/>
            <a:r>
              <a:rPr lang="en-US" dirty="0"/>
              <a:t>Due: </a:t>
            </a:r>
            <a:r>
              <a:rPr lang="en-US" dirty="0" smtClean="0"/>
              <a:t>Tue 02/24, </a:t>
            </a:r>
            <a:r>
              <a:rPr lang="en-US" dirty="0"/>
              <a:t>11:</a:t>
            </a:r>
            <a:r>
              <a:rPr lang="en-US" dirty="0" smtClean="0"/>
              <a:t>55 pm </a:t>
            </a:r>
            <a:endParaRPr lang="en-US" dirty="0"/>
          </a:p>
          <a:p>
            <a:pPr lvl="1"/>
            <a:r>
              <a:rPr lang="en-US" dirty="0" smtClean="0"/>
              <a:t>&lt;=2pages</a:t>
            </a:r>
            <a:r>
              <a:rPr lang="en-US" dirty="0"/>
              <a:t>, NIPS format</a:t>
            </a:r>
          </a:p>
          <a:p>
            <a:endParaRPr lang="en-US" dirty="0" smtClean="0"/>
          </a:p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/>
              <a:t>Out today</a:t>
            </a:r>
          </a:p>
          <a:p>
            <a:pPr lvl="1"/>
            <a:r>
              <a:rPr lang="en-US" dirty="0"/>
              <a:t>Due on </a:t>
            </a:r>
            <a:r>
              <a:rPr lang="en-US" dirty="0" smtClean="0"/>
              <a:t>Friday 03/06, </a:t>
            </a:r>
            <a:r>
              <a:rPr lang="en-US" dirty="0"/>
              <a:t>11:55pm</a:t>
            </a:r>
          </a:p>
          <a:p>
            <a:pPr lvl="1"/>
            <a:r>
              <a:rPr lang="en-US" dirty="0"/>
              <a:t>Please please please please please start early</a:t>
            </a:r>
          </a:p>
          <a:p>
            <a:pPr lvl="1"/>
            <a:r>
              <a:rPr lang="en-US" dirty="0"/>
              <a:t>Implement </a:t>
            </a:r>
            <a:r>
              <a:rPr lang="en-US" dirty="0" smtClean="0"/>
              <a:t>linear regression, Naïve Bayes, Logistic Regression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2659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7837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5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934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8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972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763000" cy="52578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sum squared error???</a:t>
            </a:r>
          </a:p>
          <a:p>
            <a:r>
              <a:rPr lang="en-US" dirty="0" smtClean="0"/>
              <a:t>Gaussians</a:t>
            </a:r>
            <a:r>
              <a:rPr lang="en-US" dirty="0"/>
              <a:t>, </a:t>
            </a:r>
            <a:r>
              <a:rPr lang="en-US" dirty="0" smtClean="0"/>
              <a:t>Watson, </a:t>
            </a:r>
            <a:r>
              <a:rPr lang="en-US" dirty="0"/>
              <a:t>Gaussians…</a:t>
            </a:r>
          </a:p>
          <a:p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But, why?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6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8968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9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Under Gaussian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OLS Robust?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>
                <a:hlinkClick r:id="rId2"/>
              </a:rPr>
              <a:t>http://www.calpoly.edu/~srein/StatDemo/All.html</a:t>
            </a:r>
            <a:endParaRPr lang="pl-PL" dirty="0"/>
          </a:p>
          <a:p>
            <a:pPr lvl="1"/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Bad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happen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data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come</a:t>
            </a:r>
            <a:r>
              <a:rPr lang="pl-PL" dirty="0" smtClean="0"/>
              <a:t> from </a:t>
            </a:r>
            <a:r>
              <a:rPr lang="pl-PL" dirty="0" err="1" smtClean="0"/>
              <a:t>your</a:t>
            </a:r>
            <a:r>
              <a:rPr lang="pl-PL" dirty="0" smtClean="0"/>
              <a:t> model!</a:t>
            </a:r>
          </a:p>
          <a:p>
            <a:endParaRPr lang="pl-PL" dirty="0" smtClean="0"/>
          </a:p>
          <a:p>
            <a:r>
              <a:rPr lang="pl-PL" dirty="0" smtClean="0"/>
              <a:t>How do we </a:t>
            </a:r>
            <a:r>
              <a:rPr lang="pl-PL" dirty="0" err="1" smtClean="0"/>
              <a:t>fix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 ~ Lap(</a:t>
            </a:r>
            <a:r>
              <a:rPr lang="en-US" dirty="0" err="1" smtClean="0"/>
              <a:t>w’x</a:t>
            </a:r>
            <a:r>
              <a:rPr lang="en-US" dirty="0" smtClean="0"/>
              <a:t>, b)</a:t>
            </a:r>
          </a:p>
          <a:p>
            <a:endParaRPr lang="en-US" dirty="0"/>
          </a:p>
          <a:p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 descr="fig7.6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667000"/>
            <a:ext cx="4457700" cy="3708400"/>
          </a:xfrm>
          <a:prstGeom prst="rect">
            <a:avLst/>
          </a:prstGeom>
        </p:spPr>
      </p:pic>
      <p:pic>
        <p:nvPicPr>
          <p:cNvPr id="7" name="Picture 6" descr="fig7.6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" y="2806700"/>
            <a:ext cx="4508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 Gaussian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a bunch of data</a:t>
            </a:r>
          </a:p>
          <a:p>
            <a:pPr lvl="1"/>
            <a:r>
              <a:rPr lang="en-US" dirty="0"/>
              <a:t>Hopefully, </a:t>
            </a:r>
            <a:r>
              <a:rPr lang="en-US" dirty="0" err="1"/>
              <a:t>i.i.d</a:t>
            </a:r>
            <a:r>
              <a:rPr lang="en-US" dirty="0"/>
              <a:t>. samples</a:t>
            </a:r>
          </a:p>
          <a:p>
            <a:pPr lvl="1"/>
            <a:r>
              <a:rPr lang="en-US" dirty="0"/>
              <a:t>e.g., exam scores</a:t>
            </a:r>
          </a:p>
          <a:p>
            <a:endParaRPr lang="en-US" dirty="0"/>
          </a:p>
          <a:p>
            <a:r>
              <a:rPr lang="en-US" dirty="0"/>
              <a:t>Learn parameters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Variance</a:t>
            </a:r>
          </a:p>
        </p:txBody>
      </p:sp>
      <p:pic>
        <p:nvPicPr>
          <p:cNvPr id="1822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00600"/>
            <a:ext cx="665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MLE for Gaussian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Prob. of i.i.d. samples </a:t>
            </a:r>
            <a:r>
              <a:rPr lang="en-US" i="1"/>
              <a:t>D</a:t>
            </a:r>
            <a:r>
              <a:rPr lang="en-US"/>
              <a:t>={x</a:t>
            </a:r>
            <a:r>
              <a:rPr lang="en-US" baseline="-25000"/>
              <a:t>1</a:t>
            </a:r>
            <a:r>
              <a:rPr lang="en-US"/>
              <a:t>,…,x</a:t>
            </a:r>
            <a:r>
              <a:rPr lang="en-US" baseline="-25000"/>
              <a:t>N</a:t>
            </a:r>
            <a:r>
              <a:rPr lang="en-US"/>
              <a:t>}: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Log-likelihood of data:</a:t>
            </a:r>
          </a:p>
        </p:txBody>
      </p:sp>
      <p:pic>
        <p:nvPicPr>
          <p:cNvPr id="12288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192338"/>
            <a:ext cx="68707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1228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032375"/>
            <a:ext cx="5867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r>
              <a:rPr lang="en-US" sz="4000" dirty="0"/>
              <a:t>Your second learning algorithm:</a:t>
            </a:r>
            <a:br>
              <a:rPr lang="en-US" sz="4000" dirty="0"/>
            </a:br>
            <a:r>
              <a:rPr lang="en-US" sz="4000" dirty="0"/>
              <a:t>MLE for mean of a Gaussian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MLE for mean?</a:t>
            </a:r>
          </a:p>
        </p:txBody>
      </p:sp>
      <p:pic>
        <p:nvPicPr>
          <p:cNvPr id="12493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81153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2667000" y="2971800"/>
            <a:ext cx="6248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Gaussian parameters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257800"/>
          </a:xfrm>
        </p:spPr>
        <p:txBody>
          <a:bodyPr/>
          <a:lstStyle/>
          <a:p>
            <a:r>
              <a:rPr lang="en-US" dirty="0"/>
              <a:t>MLE: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88" y="1493838"/>
            <a:ext cx="46212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8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Conjugate priors</a:t>
            </a:r>
          </a:p>
          <a:p>
            <a:pPr lvl="1"/>
            <a:r>
              <a:rPr lang="en-US" dirty="0"/>
              <a:t>Mean: Gaussian prior</a:t>
            </a:r>
          </a:p>
          <a:p>
            <a:pPr lvl="1"/>
            <a:r>
              <a:rPr lang="en-US" dirty="0"/>
              <a:t>Variance: </a:t>
            </a:r>
            <a:r>
              <a:rPr lang="en-US" dirty="0" smtClean="0"/>
              <a:t>Inverse Gamma or </a:t>
            </a:r>
            <a:r>
              <a:rPr lang="en-US" dirty="0" err="1" smtClean="0"/>
              <a:t>Wishart</a:t>
            </a:r>
            <a:r>
              <a:rPr lang="en-US" dirty="0" smtClean="0"/>
              <a:t> </a:t>
            </a:r>
            <a:r>
              <a:rPr lang="en-US" dirty="0"/>
              <a:t>Distribution</a:t>
            </a:r>
          </a:p>
          <a:p>
            <a:endParaRPr lang="en-US" dirty="0"/>
          </a:p>
          <a:p>
            <a:r>
              <a:rPr lang="en-US" dirty="0"/>
              <a:t>Prior for mean:</a:t>
            </a:r>
          </a:p>
          <a:p>
            <a:endParaRPr lang="en-US" dirty="0"/>
          </a:p>
        </p:txBody>
      </p:sp>
      <p:pic>
        <p:nvPicPr>
          <p:cNvPr id="1833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3733800"/>
            <a:ext cx="660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learning of Gaussian parameters</a:t>
            </a:r>
          </a:p>
        </p:txBody>
      </p:sp>
    </p:spTree>
    <p:extLst>
      <p:ext uri="{BB962C8B-B14F-4D97-AF65-F5344CB8AC3E}">
        <p14:creationId xmlns:p14="http://schemas.microsoft.com/office/powerpoint/2010/main" val="162314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for mean of Gaussian</a:t>
            </a:r>
          </a:p>
        </p:txBody>
      </p:sp>
      <p:pic>
        <p:nvPicPr>
          <p:cNvPr id="185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" y="1447800"/>
            <a:ext cx="3937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447800"/>
            <a:ext cx="4648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2398713"/>
            <a:ext cx="7566025" cy="725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\mid\mu,\sigma) = \frac{1}{\sigma \sqrt{2\pi}} e^{\frac{-(x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2"/>
  <p:tag name="PICTUREFILESIZE" val="16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\mid\mu,\sigma) = \left(\frac{1}{\sigma \sqrt{2\pi}}\right)^N&#10;\prod_{i=1}^N e^{\frac{-(x_i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55"/>
  <p:tag name="PICTUREFILESIZE" val="255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ln P({\cal D}\mid\mu,\sigma) &amp; = &amp; \ln \left [\left(\frac{1}{\sigma \sqrt{2\pi}}\right)^N&#10;\prod_{i=1}^N e^{\frac{-(x_i-\mu)^2}{2\sigma^2}} \right] \\&#10;&amp; = &amp; - N \ln \sigma \sqrt{2\pi} - \sum_{i=1}^N \frac{(x_i-\mu)^2}{2\sigma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42"/>
  <p:tag name="PICTUREFILESIZE" val="488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d}{d\mu}\ln P({\cal D}\mid\mu,\sigma) &#10;&amp; = &amp; \frac{d}{d\mu} \left[- N \ln \sigma \sqrt{2\pi} - \sum_{i=1}^N \frac{(x_i-\mu)^2}{2\sigma^2} \right] \\&#10;&amp; = &amp; \frac{d}{d\mu} \left[- N \ln \sigma \sqrt{2\pi}\right] - \sum_{i=1}^N \frac{d}{d\mu}\left[\frac{(x_i-\mu)^2}{2\sigma^2} \right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564"/>
  <p:tag name="PICTUREFILESIZE" val="641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u\mid\eta,\lambda) = \frac{1}{\lambda \sqrt{2\pi}} e^{\frac{-(\mu-\eta)^2}{2\lambd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72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u\mid\eta,\lambda) = \frac{1}{\lambda \sqrt{2\pi}} e^{\frac{-(\mu-\eta)^2}{2\lambd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72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\mid\mu,\sigma) = \left(\frac{1}{\sigma \sqrt{2\pi}}\right)^N&#10;\prod_{i=1}^N e^{\frac{-(x_i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55"/>
  <p:tag name="PICTUREFILESIZE" val="255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d}{d\mu} \left[\ln {P({\cal D} \mid \mu)P(\mu)}\right]&amp; = &amp; \frac{d}{d\mu}\left[\ln {P({\cal D} \mid \mu)+ \ln P(\mu)}\right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90"/>
  <p:tag name="PICTUREFILESIZE" val="24438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46122</TotalTime>
  <Words>551</Words>
  <Application>Microsoft Macintosh PowerPoint</Application>
  <PresentationFormat>On-screen Show (4:3)</PresentationFormat>
  <Paragraphs>167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pictures</vt:lpstr>
      <vt:lpstr>Blank Presentation</vt:lpstr>
      <vt:lpstr>ECE 5984: Introduction to  Machine Learning</vt:lpstr>
      <vt:lpstr>Administrativia</vt:lpstr>
      <vt:lpstr>PowerPoint Presentation</vt:lpstr>
      <vt:lpstr>Learning a Gaussian</vt:lpstr>
      <vt:lpstr>MLE for Gaussian</vt:lpstr>
      <vt:lpstr>Your second learning algorithm: MLE for mean of a Gaussian</vt:lpstr>
      <vt:lpstr>Learning Gaussian parameters</vt:lpstr>
      <vt:lpstr>Bayesian learning of Gaussian parameters</vt:lpstr>
      <vt:lpstr>MAP for mean of Gaussian</vt:lpstr>
      <vt:lpstr>Plan for Today</vt:lpstr>
      <vt:lpstr>PowerPoint Presentation</vt:lpstr>
      <vt:lpstr>1-NN for Regression</vt:lpstr>
      <vt:lpstr>PowerPoint Presentation</vt:lpstr>
      <vt:lpstr>PowerPoint Presentation</vt:lpstr>
      <vt:lpstr>PowerPoint Presentation</vt:lpstr>
      <vt:lpstr>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But, why?</vt:lpstr>
      <vt:lpstr>PowerPoint Presentation</vt:lpstr>
      <vt:lpstr>MLE Under Gaussian Model</vt:lpstr>
      <vt:lpstr>Is OLS Robust?</vt:lpstr>
      <vt:lpstr>Robust Linear Regression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2405</cp:revision>
  <cp:lastPrinted>2009-01-27T18:32:10Z</cp:lastPrinted>
  <dcterms:created xsi:type="dcterms:W3CDTF">2013-03-06T19:31:42Z</dcterms:created>
  <dcterms:modified xsi:type="dcterms:W3CDTF">2015-02-23T16:10:29Z</dcterms:modified>
  <cp:category/>
</cp:coreProperties>
</file>