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5"/>
  </p:notesMasterIdLst>
  <p:handoutMasterIdLst>
    <p:handoutMasterId r:id="rId46"/>
  </p:handoutMasterIdLst>
  <p:sldIdLst>
    <p:sldId id="256" r:id="rId3"/>
    <p:sldId id="1657" r:id="rId4"/>
    <p:sldId id="1702" r:id="rId5"/>
    <p:sldId id="1714" r:id="rId6"/>
    <p:sldId id="1715" r:id="rId7"/>
    <p:sldId id="1716" r:id="rId8"/>
    <p:sldId id="1717" r:id="rId9"/>
    <p:sldId id="1718" r:id="rId10"/>
    <p:sldId id="1719" r:id="rId11"/>
    <p:sldId id="1726" r:id="rId12"/>
    <p:sldId id="1720" r:id="rId13"/>
    <p:sldId id="1721" r:id="rId14"/>
    <p:sldId id="1754" r:id="rId15"/>
    <p:sldId id="1722" r:id="rId16"/>
    <p:sldId id="1723" r:id="rId17"/>
    <p:sldId id="1724" r:id="rId18"/>
    <p:sldId id="1755" r:id="rId19"/>
    <p:sldId id="1725" r:id="rId20"/>
    <p:sldId id="1727" r:id="rId21"/>
    <p:sldId id="1728" r:id="rId22"/>
    <p:sldId id="1729" r:id="rId23"/>
    <p:sldId id="1730" r:id="rId24"/>
    <p:sldId id="1731" r:id="rId25"/>
    <p:sldId id="1732" r:id="rId26"/>
    <p:sldId id="1733" r:id="rId27"/>
    <p:sldId id="1734" r:id="rId28"/>
    <p:sldId id="1735" r:id="rId29"/>
    <p:sldId id="1736" r:id="rId30"/>
    <p:sldId id="1737" r:id="rId31"/>
    <p:sldId id="1738" r:id="rId32"/>
    <p:sldId id="1739" r:id="rId33"/>
    <p:sldId id="1740" r:id="rId34"/>
    <p:sldId id="1741" r:id="rId35"/>
    <p:sldId id="1742" r:id="rId36"/>
    <p:sldId id="1756" r:id="rId37"/>
    <p:sldId id="1743" r:id="rId38"/>
    <p:sldId id="1744" r:id="rId39"/>
    <p:sldId id="1745" r:id="rId40"/>
    <p:sldId id="1757" r:id="rId41"/>
    <p:sldId id="1746" r:id="rId42"/>
    <p:sldId id="1748" r:id="rId43"/>
    <p:sldId id="1749" r:id="rId4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93" d="100"/>
          <a:sy n="93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36AF-042F-4ACC-B664-216666F309AE}" type="slidenum">
              <a:rPr lang="en-US"/>
              <a:pPr/>
              <a:t>27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B7419-3FA4-4A83-B420-2B1FDEA8FE86}" type="slidenum">
              <a:rPr lang="en-US"/>
              <a:pPr/>
              <a:t>28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9A53A-1806-44B2-B10C-10F5695E6F23}" type="slidenum">
              <a:rPr lang="en-US"/>
              <a:pPr/>
              <a:t>29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22769-1FA5-4C3F-A403-F19E46426F4E}" type="slidenum">
              <a:rPr lang="en-US"/>
              <a:pPr/>
              <a:t>30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6832C-C582-43AF-8A67-C99BA5104675}" type="slidenum">
              <a:rPr lang="en-US"/>
              <a:pPr/>
              <a:t>31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1F02C-E17A-47A5-AB28-FCF14F36B208}" type="slidenum">
              <a:rPr lang="en-US"/>
              <a:pPr/>
              <a:t>32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69BA5-D0DA-412D-8B2F-15312A5A85DA}" type="slidenum">
              <a:rPr lang="en-US"/>
              <a:pPr/>
              <a:t>33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7A175-1CF9-49CC-A8B0-28496365C36A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6DC95-D441-4798-AC0B-C7210C2B62C1}" type="slidenum">
              <a:rPr lang="en-US"/>
              <a:pPr/>
              <a:t>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10DAE-749A-4D18-B9B1-1417541ABFD5}" type="slidenum">
              <a:rPr lang="en-US"/>
              <a:pPr/>
              <a:t>10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D2C24F-0C95-8348-A7F7-D102D987165E}" type="slidenum">
              <a:rPr lang="en-US" sz="1200">
                <a:latin typeface="Times New Roman" charset="0"/>
              </a:rPr>
              <a:pPr eaLnBrk="1" hangingPunct="1"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7652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C59AD-C07F-1744-974F-AA2D67C56CBB}" type="slidenum">
              <a:rPr lang="en-US" sz="1200">
                <a:latin typeface="Times New Roman" charset="0"/>
              </a:rPr>
              <a:pPr eaLnBrk="1" hangingPunct="1"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2474" indent="-28172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6884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7637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8391" indent="-22537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9144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9898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0651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1405" indent="-22537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BC5F87-18CD-AF4D-B129-D264F9B2BD16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210053" y="694641"/>
            <a:ext cx="4437894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151" tIns="45075" rIns="90151" bIns="45075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687038" y="4343085"/>
            <a:ext cx="5483924" cy="41110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2A144-2D61-47B2-940E-463DE4A04942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01C0-7F66-489A-9EC5-2C810ED823D4}" type="slidenum">
              <a:rPr lang="en-US"/>
              <a:pPr/>
              <a:t>26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w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class.kaggle.com/c/VT-ECE-Machine-Learning-HW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tat.sc.edu/~west/javahtml/CLT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6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9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6.xml"/><Relationship Id="rId6" Type="http://schemas.openxmlformats.org/officeDocument/2006/relationships/image" Target="../media/image39.png"/><Relationship Id="rId7" Type="http://schemas.openxmlformats.org/officeDocument/2006/relationships/image" Target="../media/image34.png"/><Relationship Id="rId8" Type="http://schemas.openxmlformats.org/officeDocument/2006/relationships/image" Target="../media/image40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spm.sph.sc.edu/courses/J716/demos/LeastSquares/LeastSquaresDemo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hyperlink" Target="http://demonstrations.wolfram.com/BetaDistribution/" TargetMode="External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9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Gaussians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(Linear) Regression</a:t>
            </a:r>
          </a:p>
          <a:p>
            <a:pPr algn="l"/>
            <a:r>
              <a:rPr lang="en-US" sz="2000" dirty="0"/>
              <a:t>Readings: Barber 8.4, 17.1, 17.2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47CC1-F79F-4C2F-95D2-96BB627B2469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Bayesian posterior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Posterior distribution: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Bayesian </a:t>
            </a:r>
            <a:r>
              <a:rPr lang="en-US" dirty="0"/>
              <a:t>inference:</a:t>
            </a:r>
          </a:p>
          <a:p>
            <a:pPr lvl="1"/>
            <a:r>
              <a:rPr lang="en-US" dirty="0"/>
              <a:t>No longer single parameter: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Integral is often hard to compute</a:t>
            </a:r>
          </a:p>
        </p:txBody>
      </p:sp>
      <p:pic>
        <p:nvPicPr>
          <p:cNvPr id="130053" name="Picture 5" descr="beta30-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723583"/>
            <a:ext cx="1828800" cy="1370330"/>
          </a:xfrm>
          <a:prstGeom prst="rect">
            <a:avLst/>
          </a:prstGeom>
          <a:noFill/>
        </p:spPr>
      </p:pic>
      <p:pic>
        <p:nvPicPr>
          <p:cNvPr id="130057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900" y="2057400"/>
            <a:ext cx="7404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0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6113" y="3886200"/>
            <a:ext cx="5932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Bayesian learning for multinomial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What if you have a k sided coin???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Likelihood function if </a:t>
            </a:r>
            <a:r>
              <a:rPr lang="en-US" sz="2000" b="1" dirty="0" smtClean="0">
                <a:latin typeface="Arial" charset="0"/>
                <a:cs typeface="Arial" charset="0"/>
              </a:rPr>
              <a:t>categorical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>
              <a:latin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34363" cy="765175"/>
          </a:xfrm>
        </p:spPr>
        <p:txBody>
          <a:bodyPr lIns="0" tIns="35268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Simplex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008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23622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>
            <a:fillRect/>
          </a:stretch>
        </p:blipFill>
        <p:spPr bwMode="auto">
          <a:xfrm>
            <a:off x="4800600" y="5791200"/>
            <a:ext cx="3124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Sudderth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460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Bayesian learning for multinomial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What if you have a k sided coin???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Likelihood function if </a:t>
            </a:r>
            <a:r>
              <a:rPr lang="en-US" sz="2000" b="1" dirty="0" smtClean="0">
                <a:latin typeface="Arial" charset="0"/>
                <a:cs typeface="Arial" charset="0"/>
              </a:rPr>
              <a:t>categorical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>
              <a:latin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Conjugate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prior for multinomial is </a:t>
            </a:r>
            <a:r>
              <a:rPr lang="en-US" sz="2000" b="1" dirty="0" err="1">
                <a:latin typeface="Arial" charset="0"/>
                <a:cs typeface="Arial" charset="0"/>
              </a:rPr>
              <a:t>Dirichlet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522015" cy="7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" descr="DirSimplex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6125"/>
            <a:ext cx="5029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DirSimplex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86100"/>
            <a:ext cx="4800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Box 7"/>
          <p:cNvSpPr txBox="1">
            <a:spLocks noChangeArrowheads="1"/>
          </p:cNvSpPr>
          <p:nvPr/>
        </p:nvSpPr>
        <p:spPr bwMode="auto">
          <a:xfrm>
            <a:off x="228600" y="4876800"/>
            <a:ext cx="96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tx2"/>
                </a:solidFill>
              </a:rPr>
              <a:t>Mean: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>
            <a:off x="228600" y="5695950"/>
            <a:ext cx="96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solidFill>
                  <a:schemeClr val="tx2"/>
                </a:solidFill>
              </a:rPr>
              <a:t>Mode: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Dirichlet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Probability Densities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5791200"/>
            <a:ext cx="2001298" cy="762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20202"/>
            <a:ext cx="1794809" cy="74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7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Dirichlet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Probability Densities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Demo</a:t>
            </a:r>
          </a:p>
          <a:p>
            <a:pPr lvl="1"/>
            <a:r>
              <a:rPr lang="en-US" dirty="0" smtClean="0"/>
              <a:t>Written by </a:t>
            </a:r>
            <a:r>
              <a:rPr lang="de-DE" dirty="0" err="1"/>
              <a:t>Iyad</a:t>
            </a:r>
            <a:r>
              <a:rPr lang="de-DE" dirty="0"/>
              <a:t> Obeid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0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440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578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3962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Dirichlet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Samples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Erik </a:t>
            </a:r>
            <a:r>
              <a:rPr lang="en-US" dirty="0" err="1" smtClean="0"/>
              <a:t>Sudderth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204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Bayesian learning for multinomial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What if you have a k sided coin???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Likelihood function if </a:t>
            </a:r>
            <a:r>
              <a:rPr lang="en-US" sz="2000" b="1" dirty="0" smtClean="0">
                <a:latin typeface="Arial" charset="0"/>
                <a:cs typeface="Arial" charset="0"/>
              </a:rPr>
              <a:t>categorical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>
              <a:latin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Conjugate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cs typeface="Arial" charset="0"/>
              </a:rPr>
              <a:t>prior for multinomial is </a:t>
            </a:r>
            <a:r>
              <a:rPr lang="en-US" sz="2000" b="1" dirty="0" err="1">
                <a:latin typeface="Arial" charset="0"/>
                <a:cs typeface="Arial" charset="0"/>
              </a:rPr>
              <a:t>Dirichlet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2000" b="1" dirty="0" smtClean="0">
              <a:latin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Observe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n</a:t>
            </a:r>
            <a:r>
              <a:rPr lang="en-US" sz="2000" dirty="0" smtClean="0">
                <a:latin typeface="Arial" charset="0"/>
                <a:cs typeface="Arial" charset="0"/>
              </a:rPr>
              <a:t> data points, </a:t>
            </a:r>
            <a:r>
              <a:rPr lang="en-US" sz="2000" i="1" dirty="0" err="1" smtClean="0">
                <a:latin typeface="Arial" charset="0"/>
                <a:cs typeface="Arial" charset="0"/>
              </a:rPr>
              <a:t>n</a:t>
            </a:r>
            <a:r>
              <a:rPr lang="en-US" sz="2000" i="1" baseline="-25000" dirty="0" err="1" smtClean="0">
                <a:latin typeface="Arial" charset="0"/>
                <a:cs typeface="Arial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</a:rPr>
              <a:t> from assignment </a:t>
            </a:r>
            <a:r>
              <a:rPr lang="en-US" sz="2000" dirty="0" err="1" smtClean="0">
                <a:latin typeface="Arial" charset="0"/>
                <a:cs typeface="Arial" charset="0"/>
              </a:rPr>
              <a:t>i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b="1" dirty="0" smtClean="0">
                <a:latin typeface="Arial" charset="0"/>
                <a:cs typeface="Arial" charset="0"/>
              </a:rPr>
              <a:t>posterior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latin typeface="Arial" charset="0"/>
                <a:cs typeface="Arial" charset="0"/>
              </a:rPr>
              <a:t>Prediction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43200"/>
            <a:ext cx="5522015" cy="709332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06684"/>
            <a:ext cx="1658730" cy="365316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7605"/>
            <a:ext cx="4025900" cy="599795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14400" y="4267200"/>
            <a:ext cx="7239000" cy="9233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 dirty="0"/>
              <a:t>Homework 1!!!! </a:t>
            </a:r>
            <a:r>
              <a:rPr lang="en-US" sz="5400" b="1" dirty="0">
                <a:sym typeface="Wingdings" charset="0"/>
              </a:rPr>
              <a:t>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3838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Gaussians</a:t>
            </a:r>
          </a:p>
          <a:p>
            <a:pPr lvl="1"/>
            <a:r>
              <a:rPr lang="en-US" dirty="0" smtClean="0"/>
              <a:t>PDF</a:t>
            </a:r>
          </a:p>
          <a:p>
            <a:pPr lvl="1"/>
            <a:r>
              <a:rPr lang="en-US" dirty="0" smtClean="0"/>
              <a:t>MLE/MAP estimation of mean</a:t>
            </a:r>
          </a:p>
          <a:p>
            <a:endParaRPr lang="en-US" dirty="0"/>
          </a:p>
          <a:p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Linear Regression</a:t>
            </a:r>
          </a:p>
          <a:p>
            <a:pPr lvl="1"/>
            <a:r>
              <a:rPr lang="en-US" dirty="0" smtClean="0"/>
              <a:t>Connections with Gaussians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Gaussians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4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HW0</a:t>
            </a:r>
          </a:p>
          <a:p>
            <a:pPr lvl="1"/>
            <a:r>
              <a:rPr lang="en-US" dirty="0" smtClean="0"/>
              <a:t>Solutions available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HW1</a:t>
            </a:r>
          </a:p>
          <a:p>
            <a:pPr lvl="1"/>
            <a:r>
              <a:rPr lang="en-US" dirty="0" smtClean="0"/>
              <a:t>Due </a:t>
            </a:r>
            <a:r>
              <a:rPr lang="en-US" dirty="0"/>
              <a:t>on </a:t>
            </a:r>
            <a:r>
              <a:rPr lang="en-US" dirty="0" smtClean="0"/>
              <a:t>Sun 02/15, 11:55pm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http://inclass.kaggle.com/c/VT-ECE-Machine-Learning-</a:t>
            </a:r>
            <a:r>
              <a:rPr lang="en-US" dirty="0" smtClean="0">
                <a:hlinkClick r:id="rId2"/>
              </a:rPr>
              <a:t>HW1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Project Proposal</a:t>
            </a:r>
          </a:p>
          <a:p>
            <a:pPr lvl="1"/>
            <a:r>
              <a:rPr lang="en-US" dirty="0"/>
              <a:t>Due: </a:t>
            </a:r>
            <a:r>
              <a:rPr lang="en-US" dirty="0" smtClean="0"/>
              <a:t>Tue 02/24, </a:t>
            </a:r>
            <a:r>
              <a:rPr lang="en-US" dirty="0"/>
              <a:t>11:</a:t>
            </a:r>
            <a:r>
              <a:rPr lang="en-US" dirty="0" smtClean="0"/>
              <a:t>55 pm </a:t>
            </a:r>
            <a:endParaRPr lang="en-US" dirty="0"/>
          </a:p>
          <a:p>
            <a:pPr lvl="1"/>
            <a:r>
              <a:rPr lang="en-US" dirty="0" smtClean="0"/>
              <a:t>&lt;=2pages</a:t>
            </a:r>
            <a:r>
              <a:rPr lang="en-US" dirty="0"/>
              <a:t>, NIPS format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about continuous variables?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Boss </a:t>
            </a:r>
            <a:r>
              <a:rPr lang="en-US" dirty="0"/>
              <a:t>says: If I </a:t>
            </a:r>
            <a:r>
              <a:rPr lang="en-US" dirty="0" smtClean="0"/>
              <a:t>want to bet on continuous variables, like stock prices, what </a:t>
            </a:r>
            <a:r>
              <a:rPr lang="en-US" dirty="0"/>
              <a:t>can you do for me?</a:t>
            </a:r>
          </a:p>
          <a:p>
            <a:endParaRPr lang="en-US" b="1" dirty="0" smtClean="0">
              <a:solidFill>
                <a:srgbClr val="009900"/>
              </a:solidFill>
            </a:endParaRPr>
          </a:p>
          <a:p>
            <a:r>
              <a:rPr lang="en-US" b="1" dirty="0" smtClean="0">
                <a:solidFill>
                  <a:srgbClr val="009900"/>
                </a:solidFill>
              </a:rPr>
              <a:t>You </a:t>
            </a:r>
            <a:r>
              <a:rPr lang="en-US" b="1" dirty="0">
                <a:solidFill>
                  <a:srgbClr val="009900"/>
                </a:solidFill>
              </a:rPr>
              <a:t>say: Let me tell you about Gaussians</a:t>
            </a:r>
            <a:r>
              <a:rPr lang="en-US" b="1" dirty="0" smtClean="0">
                <a:solidFill>
                  <a:srgbClr val="009900"/>
                </a:solidFill>
              </a:rPr>
              <a:t>…</a:t>
            </a:r>
          </a:p>
          <a:p>
            <a:endParaRPr lang="en-US" b="1" dirty="0">
              <a:solidFill>
                <a:srgbClr val="009900"/>
              </a:solidFill>
            </a:endParaRPr>
          </a:p>
          <a:p>
            <a:endParaRPr lang="en-US" b="1" dirty="0" smtClean="0">
              <a:solidFill>
                <a:srgbClr val="009900"/>
              </a:solidFill>
            </a:endParaRPr>
          </a:p>
          <a:p>
            <a:endParaRPr lang="en-US" b="1" dirty="0">
              <a:solidFill>
                <a:srgbClr val="009900"/>
              </a:solidFill>
            </a:endParaRPr>
          </a:p>
          <a:p>
            <a:endParaRPr lang="en-US" dirty="0" smtClean="0"/>
          </a:p>
        </p:txBody>
      </p:sp>
      <p:pic>
        <p:nvPicPr>
          <p:cNvPr id="11981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39275"/>
            <a:ext cx="5588000" cy="115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Gaussians?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entire world seem to always be telling you about Gaussian?</a:t>
            </a:r>
          </a:p>
          <a:p>
            <a:pPr lvl="1"/>
            <a:r>
              <a:rPr lang="en-US" dirty="0"/>
              <a:t>Central Limit </a:t>
            </a:r>
            <a:r>
              <a:rPr lang="en-US" dirty="0" smtClean="0"/>
              <a:t>Theorem!</a:t>
            </a:r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0099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Form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dirty="0"/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N</a:t>
            </a:r>
            <a:r>
              <a:rPr lang="en-US" dirty="0" smtClean="0"/>
              <a:t> are IID random variables</a:t>
            </a:r>
          </a:p>
          <a:p>
            <a:pPr lvl="1"/>
            <a:r>
              <a:rPr lang="en-US" dirty="0" smtClean="0"/>
              <a:t>Mean μ, variance σ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Sample mean S</a:t>
            </a:r>
            <a:r>
              <a:rPr lang="en-US" baseline="-25000" dirty="0" smtClean="0"/>
              <a:t>N</a:t>
            </a:r>
            <a:r>
              <a:rPr lang="en-US" dirty="0" smtClean="0"/>
              <a:t> approaches Gaussian for large N</a:t>
            </a:r>
          </a:p>
          <a:p>
            <a:endParaRPr lang="en-US" dirty="0" smtClean="0"/>
          </a:p>
          <a:p>
            <a:r>
              <a:rPr lang="en-US" dirty="0" smtClean="0"/>
              <a:t>Demo</a:t>
            </a:r>
          </a:p>
          <a:p>
            <a:pPr lvl="1"/>
            <a:r>
              <a:rPr lang="pl-PL" dirty="0">
                <a:hlinkClick r:id="rId2"/>
              </a:rPr>
              <a:t>http://www.stat.sc.edu/~west/javahtml/</a:t>
            </a:r>
            <a:r>
              <a:rPr lang="pl-PL" dirty="0" smtClean="0">
                <a:hlinkClick r:id="rId2"/>
              </a:rPr>
              <a:t>CLT.html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5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Consider: Sphere of radius 1 in </a:t>
            </a:r>
            <a:r>
              <a:rPr lang="en-US" dirty="0" err="1" smtClean="0"/>
              <a:t>d</a:t>
            </a:r>
            <a:r>
              <a:rPr lang="en-US" dirty="0" smtClean="0"/>
              <a:t>-dims</a:t>
            </a:r>
          </a:p>
          <a:p>
            <a:endParaRPr lang="en-US" dirty="0" smtClean="0"/>
          </a:p>
          <a:p>
            <a:r>
              <a:rPr lang="en-US" dirty="0" smtClean="0"/>
              <a:t>Consider: an outer </a:t>
            </a:r>
            <a:r>
              <a:rPr lang="en-US" dirty="0" err="1" smtClean="0"/>
              <a:t>ε</a:t>
            </a:r>
            <a:r>
              <a:rPr lang="en-US" dirty="0" smtClean="0"/>
              <a:t>-shell in this sphere</a:t>
            </a:r>
          </a:p>
          <a:p>
            <a:endParaRPr lang="en-US" dirty="0" smtClean="0"/>
          </a:p>
          <a:p>
            <a:r>
              <a:rPr lang="en-US" dirty="0" smtClean="0"/>
              <a:t>What is                     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26105"/>
              </p:ext>
            </p:extLst>
          </p:nvPr>
        </p:nvGraphicFramePr>
        <p:xfrm>
          <a:off x="2286000" y="2819400"/>
          <a:ext cx="165286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952500" imgH="431800" progId="Equation.3">
                  <p:embed/>
                </p:oleObj>
              </mc:Choice>
              <mc:Fallback>
                <p:oleObj name="Equation" r:id="rId3" imgW="952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0" y="2819400"/>
                        <a:ext cx="165286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igure1.2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3528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0"/>
            <a:ext cx="828112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4564" y="6578469"/>
            <a:ext cx="4016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Image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Credit: http://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Bean_machine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7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Gaussians?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the entire world seem to </a:t>
            </a:r>
            <a:r>
              <a:rPr lang="en-US" dirty="0" smtClean="0"/>
              <a:t>always be harping on </a:t>
            </a:r>
            <a:r>
              <a:rPr lang="en-US" dirty="0"/>
              <a:t>about </a:t>
            </a:r>
            <a:r>
              <a:rPr lang="en-US" dirty="0" smtClean="0"/>
              <a:t>Gaussians?</a:t>
            </a:r>
            <a:endParaRPr lang="en-US" dirty="0"/>
          </a:p>
          <a:p>
            <a:pPr lvl="1"/>
            <a:r>
              <a:rPr lang="en-US" dirty="0"/>
              <a:t>Central Limit </a:t>
            </a:r>
            <a:r>
              <a:rPr lang="en-US" dirty="0" smtClean="0"/>
              <a:t>Theorem!</a:t>
            </a:r>
            <a:endParaRPr lang="en-US" dirty="0"/>
          </a:p>
          <a:p>
            <a:pPr lvl="1"/>
            <a:r>
              <a:rPr lang="en-US" dirty="0" smtClean="0"/>
              <a:t>They’re easy (and we like easy)</a:t>
            </a:r>
          </a:p>
          <a:p>
            <a:pPr lvl="1"/>
            <a:r>
              <a:rPr lang="en-US" dirty="0" smtClean="0"/>
              <a:t>Closely related to squared loss (will see in regression)</a:t>
            </a:r>
          </a:p>
          <a:p>
            <a:pPr lvl="1"/>
            <a:r>
              <a:rPr lang="en-US" dirty="0" smtClean="0"/>
              <a:t>Mixture of Gaussians are sufficient to approximate many distributions (will see it clustering)</a:t>
            </a:r>
            <a:endParaRPr lang="en-US" dirty="0"/>
          </a:p>
          <a:p>
            <a:endParaRPr lang="en-US" b="1" dirty="0">
              <a:solidFill>
                <a:srgbClr val="0099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properties of Gaussians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ffine </a:t>
            </a:r>
            <a:r>
              <a:rPr lang="en-US" dirty="0"/>
              <a:t>transformation </a:t>
            </a:r>
            <a:endParaRPr lang="en-US" dirty="0" smtClean="0"/>
          </a:p>
          <a:p>
            <a:pPr lvl="1"/>
            <a:r>
              <a:rPr lang="en-US" dirty="0" smtClean="0"/>
              <a:t>multiplying </a:t>
            </a:r>
            <a:r>
              <a:rPr lang="en-US" dirty="0"/>
              <a:t>by scalar and adding a </a:t>
            </a:r>
            <a:r>
              <a:rPr lang="en-US" dirty="0" smtClean="0"/>
              <a:t>constant</a:t>
            </a:r>
            <a:endParaRPr lang="en-US" dirty="0"/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= </a:t>
            </a:r>
            <a:r>
              <a:rPr lang="en-US" dirty="0" err="1"/>
              <a:t>aX</a:t>
            </a:r>
            <a:r>
              <a:rPr lang="en-US" dirty="0"/>
              <a:t> + b </a:t>
            </a:r>
            <a:r>
              <a:rPr lang="en-US" dirty="0" smtClean="0"/>
              <a:t>	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(a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/>
              <a:t>+b,a</a:t>
            </a:r>
            <a:r>
              <a:rPr lang="en-US" baseline="30000" dirty="0"/>
              <a:t>2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Sum of </a:t>
            </a:r>
            <a:r>
              <a:rPr lang="en-US" dirty="0" smtClean="0"/>
              <a:t>Independent Gaussians</a:t>
            </a:r>
            <a:endParaRPr lang="en-US" dirty="0"/>
          </a:p>
          <a:p>
            <a:pPr lvl="1"/>
            <a:r>
              <a:rPr lang="en-US" dirty="0"/>
              <a:t>X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Z = X+Y </a:t>
            </a:r>
            <a:r>
              <a:rPr lang="en-US" dirty="0" smtClean="0"/>
              <a:t>		</a:t>
            </a:r>
            <a:r>
              <a:rPr lang="en-US" dirty="0" smtClean="0">
                <a:latin typeface="cmsy10" pitchFamily="34" charset="0"/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Z ~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,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X</a:t>
            </a:r>
            <a:r>
              <a:rPr lang="en-US" dirty="0"/>
              <a:t>+</a:t>
            </a:r>
            <a:r>
              <a:rPr lang="en-US" dirty="0">
                <a:latin typeface="Symbol" pitchFamily="18" charset="2"/>
                <a:sym typeface="Symbol" pitchFamily="18" charset="2"/>
              </a:rPr>
              <a:t>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baseline="-25000" dirty="0">
                <a:sym typeface="Symbol" pitchFamily="18" charset="2"/>
              </a:rPr>
              <a:t>Y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a Gaussian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a bunch of data</a:t>
            </a:r>
          </a:p>
          <a:p>
            <a:pPr lvl="1"/>
            <a:r>
              <a:rPr lang="en-US" dirty="0"/>
              <a:t>Hopefully, </a:t>
            </a:r>
            <a:r>
              <a:rPr lang="en-US" dirty="0" err="1"/>
              <a:t>i.i.d</a:t>
            </a:r>
            <a:r>
              <a:rPr lang="en-US" dirty="0"/>
              <a:t>. samples</a:t>
            </a:r>
          </a:p>
          <a:p>
            <a:pPr lvl="1"/>
            <a:r>
              <a:rPr lang="en-US" dirty="0"/>
              <a:t>e.g., exam scores</a:t>
            </a:r>
          </a:p>
          <a:p>
            <a:endParaRPr lang="en-US" dirty="0"/>
          </a:p>
          <a:p>
            <a:r>
              <a:rPr lang="en-US" dirty="0"/>
              <a:t>Learn parameters</a:t>
            </a:r>
          </a:p>
          <a:p>
            <a:pPr lvl="1"/>
            <a:r>
              <a:rPr lang="en-US" dirty="0"/>
              <a:t>Mean</a:t>
            </a:r>
          </a:p>
          <a:p>
            <a:pPr lvl="1"/>
            <a:r>
              <a:rPr lang="en-US" dirty="0"/>
              <a:t>Variance</a:t>
            </a:r>
          </a:p>
        </p:txBody>
      </p:sp>
      <p:pic>
        <p:nvPicPr>
          <p:cNvPr id="1822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00600"/>
            <a:ext cx="665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MLE for Gaussian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Prob. of i.i.d. samples </a:t>
            </a:r>
            <a:r>
              <a:rPr lang="en-US" i="1"/>
              <a:t>D</a:t>
            </a:r>
            <a:r>
              <a:rPr lang="en-US"/>
              <a:t>={x</a:t>
            </a:r>
            <a:r>
              <a:rPr lang="en-US" baseline="-25000"/>
              <a:t>1</a:t>
            </a:r>
            <a:r>
              <a:rPr lang="en-US"/>
              <a:t>,…,x</a:t>
            </a:r>
            <a:r>
              <a:rPr lang="en-US" baseline="-25000"/>
              <a:t>N</a:t>
            </a:r>
            <a:r>
              <a:rPr lang="en-US"/>
              <a:t>}: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Log-likelihood of data:</a:t>
            </a:r>
          </a:p>
        </p:txBody>
      </p:sp>
      <p:pic>
        <p:nvPicPr>
          <p:cNvPr id="12288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192338"/>
            <a:ext cx="68707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1228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032375"/>
            <a:ext cx="5867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371600"/>
          </a:xfrm>
        </p:spPr>
        <p:txBody>
          <a:bodyPr/>
          <a:lstStyle/>
          <a:p>
            <a:r>
              <a:rPr lang="en-US" sz="4000" dirty="0"/>
              <a:t>Your second learning algorithm:</a:t>
            </a:r>
            <a:br>
              <a:rPr lang="en-US" sz="4000" dirty="0"/>
            </a:br>
            <a:r>
              <a:rPr lang="en-US" sz="4000" dirty="0"/>
              <a:t>MLE for mean of a Gaussian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MLE for mean?</a:t>
            </a:r>
          </a:p>
        </p:txBody>
      </p:sp>
      <p:pic>
        <p:nvPicPr>
          <p:cNvPr id="12493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57400"/>
            <a:ext cx="81153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2667000" y="2971800"/>
            <a:ext cx="6248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0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3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MLE for variance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Again, set derivative to zero:</a:t>
            </a:r>
          </a:p>
        </p:txBody>
      </p:sp>
      <p:pic>
        <p:nvPicPr>
          <p:cNvPr id="12595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" y="2068513"/>
            <a:ext cx="81153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Gaussian parameters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257800"/>
          </a:xfrm>
        </p:spPr>
        <p:txBody>
          <a:bodyPr/>
          <a:lstStyle/>
          <a:p>
            <a:r>
              <a:rPr lang="en-US" dirty="0"/>
              <a:t>MLE: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28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088" y="1493838"/>
            <a:ext cx="46212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Conjugate priors</a:t>
            </a:r>
          </a:p>
          <a:p>
            <a:pPr lvl="1"/>
            <a:r>
              <a:rPr lang="en-US" dirty="0"/>
              <a:t>Mean: Gaussian prior</a:t>
            </a:r>
          </a:p>
          <a:p>
            <a:pPr lvl="1"/>
            <a:r>
              <a:rPr lang="en-US" dirty="0"/>
              <a:t>Variance: </a:t>
            </a:r>
            <a:r>
              <a:rPr lang="en-US" dirty="0" smtClean="0"/>
              <a:t>Inverse Gamma or </a:t>
            </a:r>
            <a:r>
              <a:rPr lang="en-US" dirty="0" err="1" smtClean="0"/>
              <a:t>Wishart</a:t>
            </a:r>
            <a:r>
              <a:rPr lang="en-US" dirty="0" smtClean="0"/>
              <a:t> </a:t>
            </a:r>
            <a:r>
              <a:rPr lang="en-US" dirty="0"/>
              <a:t>Distribution</a:t>
            </a:r>
          </a:p>
          <a:p>
            <a:endParaRPr lang="en-US" dirty="0"/>
          </a:p>
          <a:p>
            <a:r>
              <a:rPr lang="en-US" dirty="0"/>
              <a:t>Prior for mean:</a:t>
            </a:r>
          </a:p>
          <a:p>
            <a:endParaRPr lang="en-US" dirty="0"/>
          </a:p>
        </p:txBody>
      </p:sp>
      <p:pic>
        <p:nvPicPr>
          <p:cNvPr id="1833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3733800"/>
            <a:ext cx="660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learning of Gaussian parameters</a:t>
            </a:r>
          </a:p>
        </p:txBody>
      </p:sp>
    </p:spTree>
    <p:extLst>
      <p:ext uri="{BB962C8B-B14F-4D97-AF65-F5344CB8AC3E}">
        <p14:creationId xmlns:p14="http://schemas.microsoft.com/office/powerpoint/2010/main" val="368479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for mean of Gaussian</a:t>
            </a:r>
          </a:p>
        </p:txBody>
      </p:sp>
      <p:pic>
        <p:nvPicPr>
          <p:cNvPr id="185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" y="1447800"/>
            <a:ext cx="3937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447800"/>
            <a:ext cx="4648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535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2398713"/>
            <a:ext cx="7566025" cy="725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New Topic: Regression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1-NN for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bumpy (</a:t>
            </a:r>
            <a:r>
              <a:rPr lang="en-US" dirty="0" err="1" smtClean="0"/>
              <a:t>overfits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Figure Credit: Andrew Moore</a:t>
            </a:r>
            <a:endParaRPr lang="en-US" dirty="0"/>
          </a:p>
        </p:txBody>
      </p:sp>
      <p:pic>
        <p:nvPicPr>
          <p:cNvPr id="34" name="Picture 5" descr="a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51960" cy="4572000"/>
          </a:xfrm>
          <a:prstGeom prst="rect">
            <a:avLst/>
          </a:prstGeom>
          <a:noFill/>
        </p:spPr>
      </p:pic>
      <p:pic>
        <p:nvPicPr>
          <p:cNvPr id="35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676399"/>
            <a:ext cx="4250934" cy="457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5858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5977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3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4191000"/>
            <a:ext cx="1981200" cy="4159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1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81000" y="4191000"/>
            <a:ext cx="1981200" cy="4159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1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http://hspm.sph.sc.edu/courses/J716/demos/LeastSquares/</a:t>
            </a:r>
            <a:r>
              <a:rPr lang="en-US" dirty="0" smtClean="0">
                <a:hlinkClick r:id="rId2"/>
              </a:rPr>
              <a:t>LeastSquaresDemo.html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Frequentist</a:t>
            </a:r>
            <a:r>
              <a:rPr lang="en-US" dirty="0" smtClean="0"/>
              <a:t> Tool</a:t>
            </a:r>
          </a:p>
          <a:p>
            <a:pPr lvl="2"/>
            <a:r>
              <a:rPr lang="en-US" dirty="0" smtClean="0"/>
              <a:t>Maximum Likelihood</a:t>
            </a:r>
          </a:p>
          <a:p>
            <a:endParaRPr lang="en-US" dirty="0" smtClean="0"/>
          </a:p>
          <a:p>
            <a:r>
              <a:rPr lang="en-US" dirty="0" smtClean="0"/>
              <a:t>Bayesian Tools</a:t>
            </a:r>
          </a:p>
          <a:p>
            <a:pPr lvl="2"/>
            <a:r>
              <a:rPr lang="en-US" dirty="0" smtClean="0"/>
              <a:t>Maximum A Posteriori</a:t>
            </a:r>
          </a:p>
          <a:p>
            <a:pPr lvl="2"/>
            <a:r>
              <a:rPr lang="en-US" dirty="0" smtClean="0"/>
              <a:t>Bayesian Estimation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40431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0782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0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8615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 smtClean="0"/>
              <a:t>Slide Credit: Greg </a:t>
            </a:r>
            <a:r>
              <a:rPr lang="en-US" dirty="0" err="1" smtClean="0"/>
              <a:t>Shakhnarovich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4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= {1,1,1,0,0,0}</a:t>
            </a:r>
          </a:p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= {1,0,1,0,1,0}</a:t>
            </a:r>
          </a:p>
          <a:p>
            <a:endParaRPr lang="en-US" dirty="0"/>
          </a:p>
          <a:p>
            <a:r>
              <a:rPr lang="en-US" dirty="0" smtClean="0"/>
              <a:t>A function of the data </a:t>
            </a:r>
            <a:r>
              <a:rPr lang="en-US" dirty="0" err="1" smtClean="0"/>
              <a:t>ϕ</a:t>
            </a:r>
            <a:r>
              <a:rPr lang="en-US" dirty="0" smtClean="0"/>
              <a:t>(Y) is a sufficient statistic, if the following is true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2925" y="1287462"/>
            <a:ext cx="3436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27913"/>
              </p:ext>
            </p:extLst>
          </p:nvPr>
        </p:nvGraphicFramePr>
        <p:xfrm>
          <a:off x="457200" y="4830682"/>
          <a:ext cx="8348663" cy="1098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3086100" imgH="406400" progId="Equation.3">
                  <p:embed/>
                </p:oleObj>
              </mc:Choice>
              <mc:Fallback>
                <p:oleObj name="Equation" r:id="rId5" imgW="3086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830682"/>
                        <a:ext cx="8348663" cy="1098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10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3BD40-2384-4E31-BC1A-346859296187}" type="slidenum">
              <a:rPr lang="en-US"/>
              <a:pPr/>
              <a:t>6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Beta prior distribution – P(</a:t>
            </a:r>
            <a:r>
              <a:rPr lang="en-US">
                <a:latin typeface="Symbol" pitchFamily="48" charset="2"/>
                <a:sym typeface="Symbol" pitchFamily="48" charset="2"/>
              </a:rPr>
              <a:t></a:t>
            </a:r>
            <a:r>
              <a:rPr lang="en-US"/>
              <a:t>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Demo:</a:t>
            </a:r>
          </a:p>
          <a:p>
            <a:pPr lvl="1"/>
            <a:r>
              <a:rPr lang="en-US" dirty="0">
                <a:hlinkClick r:id="rId4"/>
              </a:rPr>
              <a:t>http://demonstrations.wolfram.com/BetaDistribution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0" y="4419600"/>
            <a:ext cx="9144000" cy="1714500"/>
            <a:chOff x="0" y="4419600"/>
            <a:chExt cx="9144000" cy="1714500"/>
          </a:xfrm>
        </p:grpSpPr>
        <p:pic>
          <p:nvPicPr>
            <p:cNvPr id="128006" name="Picture 6" descr="beta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419600"/>
              <a:ext cx="2286000" cy="1714500"/>
            </a:xfrm>
            <a:prstGeom prst="rect">
              <a:avLst/>
            </a:prstGeom>
            <a:noFill/>
          </p:spPr>
        </p:pic>
        <p:pic>
          <p:nvPicPr>
            <p:cNvPr id="128007" name="Picture 7" descr="beta30-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4419600"/>
              <a:ext cx="2286000" cy="1712913"/>
            </a:xfrm>
            <a:prstGeom prst="rect">
              <a:avLst/>
            </a:prstGeom>
            <a:noFill/>
          </p:spPr>
        </p:pic>
        <p:pic>
          <p:nvPicPr>
            <p:cNvPr id="128008" name="Picture 8" descr="beta2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0" y="4419600"/>
              <a:ext cx="2286000" cy="1712913"/>
            </a:xfrm>
            <a:prstGeom prst="rect">
              <a:avLst/>
            </a:prstGeom>
            <a:noFill/>
          </p:spPr>
        </p:pic>
        <p:pic>
          <p:nvPicPr>
            <p:cNvPr id="128009" name="Picture 9" descr="beta3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4419600"/>
              <a:ext cx="2286000" cy="1712913"/>
            </a:xfrm>
            <a:prstGeom prst="rect">
              <a:avLst/>
            </a:prstGeom>
            <a:noFill/>
          </p:spPr>
        </p:pic>
      </p:grpSp>
      <p:pic>
        <p:nvPicPr>
          <p:cNvPr id="128015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5125" y="1520825"/>
            <a:ext cx="568007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2724F-D7E9-4740-AB80-9E0BD58B0236}" type="slidenum">
              <a:rPr lang="en-US"/>
              <a:pPr/>
              <a:t>7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371600"/>
          </a:xfrm>
        </p:spPr>
        <p:txBody>
          <a:bodyPr/>
          <a:lstStyle/>
          <a:p>
            <a:r>
              <a:rPr lang="en-US"/>
              <a:t>MAP for Beta distribution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MAP</a:t>
            </a:r>
            <a:r>
              <a:rPr lang="en-US" dirty="0"/>
              <a:t>: use most likely parameter: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Beta prior equivalent to extra </a:t>
            </a:r>
            <a:r>
              <a:rPr lang="en-US" dirty="0" smtClean="0"/>
              <a:t>W/</a:t>
            </a:r>
            <a:r>
              <a:rPr lang="en-US" dirty="0"/>
              <a:t>L</a:t>
            </a:r>
            <a:r>
              <a:rPr lang="en-US" dirty="0" smtClean="0"/>
              <a:t> matches</a:t>
            </a:r>
          </a:p>
          <a:p>
            <a:r>
              <a:rPr lang="en-US" dirty="0" smtClean="0"/>
              <a:t>As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msy10" pitchFamily="48" charset="0"/>
              </a:rPr>
              <a:t>→</a:t>
            </a:r>
            <a:r>
              <a:rPr lang="en-US" dirty="0"/>
              <a:t> </a:t>
            </a:r>
            <a:r>
              <a:rPr lang="en-US" dirty="0" err="1" smtClean="0">
                <a:latin typeface="cmsy10" pitchFamily="48" charset="0"/>
              </a:rPr>
              <a:t>inf</a:t>
            </a:r>
            <a:r>
              <a:rPr lang="en-US" dirty="0" smtClean="0"/>
              <a:t>, </a:t>
            </a:r>
            <a:r>
              <a:rPr lang="en-US" dirty="0"/>
              <a:t>prior is “forgotten”</a:t>
            </a:r>
          </a:p>
          <a:p>
            <a:r>
              <a:rPr lang="en-US" b="1" dirty="0">
                <a:solidFill>
                  <a:srgbClr val="009900"/>
                </a:solidFill>
              </a:rPr>
              <a:t>But, for small sample size, prior is important!</a:t>
            </a:r>
          </a:p>
        </p:txBody>
      </p:sp>
      <p:pic>
        <p:nvPicPr>
          <p:cNvPr id="132107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8077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4864100" cy="838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88" y="3581400"/>
            <a:ext cx="3172212" cy="6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5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= Beta(2,2)</a:t>
            </a:r>
          </a:p>
          <a:p>
            <a:pPr lvl="1"/>
            <a:r>
              <a:rPr lang="en-US" dirty="0" err="1" smtClean="0"/>
              <a:t>θ</a:t>
            </a:r>
            <a:r>
              <a:rPr lang="en-US" baseline="-25000" dirty="0" err="1" smtClean="0"/>
              <a:t>prior</a:t>
            </a:r>
            <a:r>
              <a:rPr lang="en-US" dirty="0" smtClean="0"/>
              <a:t> = 0.5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Dataset = {H}</a:t>
            </a:r>
          </a:p>
          <a:p>
            <a:pPr lvl="1"/>
            <a:r>
              <a:rPr lang="en-US" dirty="0" smtClean="0"/>
              <a:t>L(</a:t>
            </a:r>
            <a:r>
              <a:rPr lang="en-US" dirty="0" err="1" smtClean="0"/>
              <a:t>θ</a:t>
            </a:r>
            <a:r>
              <a:rPr lang="en-US" dirty="0" smtClean="0"/>
              <a:t>) = </a:t>
            </a:r>
            <a:r>
              <a:rPr lang="en-US" dirty="0" err="1" smtClean="0"/>
              <a:t>θ</a:t>
            </a:r>
            <a:endParaRPr lang="en-US" dirty="0" smtClean="0"/>
          </a:p>
          <a:p>
            <a:pPr lvl="1"/>
            <a:r>
              <a:rPr lang="en-US" dirty="0" err="1" smtClean="0"/>
              <a:t>θ</a:t>
            </a:r>
            <a:r>
              <a:rPr lang="en-US" baseline="-25000" dirty="0" err="1" smtClean="0"/>
              <a:t>MLE</a:t>
            </a:r>
            <a:r>
              <a:rPr lang="en-US" dirty="0" smtClean="0"/>
              <a:t> = 1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Posterior = Beta(3,2)</a:t>
            </a:r>
          </a:p>
          <a:p>
            <a:pPr lvl="1"/>
            <a:r>
              <a:rPr lang="en-US" dirty="0" err="1" smtClean="0"/>
              <a:t>θ</a:t>
            </a:r>
            <a:r>
              <a:rPr lang="en-US" baseline="-25000" dirty="0" err="1" smtClean="0"/>
              <a:t>MAP</a:t>
            </a:r>
            <a:r>
              <a:rPr lang="en-US" dirty="0" smtClean="0"/>
              <a:t> = (3-1)/(3+2-2) = 2/3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914400"/>
            <a:ext cx="2806700" cy="1755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95600"/>
            <a:ext cx="2882900" cy="17507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940" y="5029200"/>
            <a:ext cx="275336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Prior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1D1D1"/>
              </a:clrFrom>
              <a:clrTo>
                <a:srgbClr val="D1D1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4"/>
          <a:stretch>
            <a:fillRect/>
          </a:stretch>
        </p:blipFill>
        <p:spPr bwMode="auto">
          <a:xfrm>
            <a:off x="1209300" y="1524000"/>
            <a:ext cx="60297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978470" y="1371600"/>
            <a:ext cx="3041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 smtClean="0"/>
              <a:t>Starting from different priors</a:t>
            </a:r>
            <a:endParaRPr lang="en-US" sz="1800" dirty="0">
              <a:latin typeface="Symbo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1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d}{d\mu}\ln P({\cal D}\mid\mu,\sigma) &#10;&amp; = &amp; \frac{d}{d\mu} \left[- N \ln \sigma \sqrt{2\pi} - \sum_{i=1}^N \frac{(x_i-\mu)^2}{2\sigma^2} \right] \\&#10;&amp; = &amp; \frac{d}{d\mu} \left[- N \ln \sigma \sqrt{2\pi}\right] - \sum_{i=1}^N \frac{d}{d\mu}\left[\frac{(x_i-\mu)^2}{2\sigma^2} \right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564"/>
  <p:tag name="PICTUREFILESIZE" val="641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d}{d\sigma}\ln P({\cal D}\mid\mu,\sigma) &#10;&amp; = &amp; \frac{d}{d\sigma} \left[- N \ln \sigma \sqrt{2\pi} - \sum_{i=1}^N \frac{(x_i-\mu)^2}{2\sigma^2} \right] \\&#10;&amp; = &amp; \frac{d}{d\sigma} \left[- N \ln \sigma \sqrt{2\pi}\right] - \sum_{i=1}^N \frac{d}{d\sigma}\left[\frac{(x_i-\mu)^2}{2\sigma^2} \right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564"/>
  <p:tag name="PICTUREFILESIZE" val="620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mu}_{MLE} &amp; = &amp; \frac{1}{N}{\sum_{i=1}^N x_i}\\[5mm]&#10;\widehat{\sigma}^2_{MLE} &amp; = &amp; \frac{1}{N}{\sum_{i=1}^N (x_i - \widehat{\mu})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48"/>
  <p:tag name="PICTUREFILESIZE" val="309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u\mid\eta,\lambda) = \frac{1}{\lambda \sqrt{2\pi}} e^{\frac{-(\mu-\eta)^2}{2\lambd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72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u\mid\eta,\lambda) = \frac{1}{\lambda \sqrt{2\pi}} e^{\frac{-(\mu-\eta)^2}{2\lambd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0"/>
  <p:tag name="PICTUREFILESIZE" val="172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\mid\mu,\sigma) = \left(\frac{1}{\sigma \sqrt{2\pi}}\right)^N&#10;\prod_{i=1}^N e^{\frac{-(x_i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55"/>
  <p:tag name="PICTUREFILESIZE" val="255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frac{d}{d\mu} \left[\ln {P({\cal D} \mid \mu)P(\mu)}\right]&amp; = &amp; \frac{d}{d\mu}\left[\ln {P({\cal D} \mid \mu)+ \ln P(\mu)}\right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90"/>
  <p:tag name="PICTUREFILESIZE" val="244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theta)  = \frac{\theta^{\beta_H-1}(1-\theta)^{\beta_T-1}}{B(\beta_H,\beta_T)} &#10;\sim Beta(\beta_H,\beta_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04"/>
  <p:tag name="PICTUREFILESIZE" val="29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theta\mid{\cal D})  = \frac{\theta^{\beta_H + \alpha_H -1}(1-\theta)^{\beta_T + \alpha_T -1}}{B(\beta_H + \alpha_H,\beta_T + \alpha_T)} &#10;\sim Beta(\beta_H + \alpha_H,\beta_T + \alpha_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613"/>
  <p:tag name="PICTUREFILESIZE" val="431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theta\mid {\cal D}) \sim Beta(\beta_H + \alpha_H,\beta_T + \alpha_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176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E[f(\theta)] = \int_0^1 f(\theta) P(\theta\mid {\cal D}) d\theta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78"/>
  <p:tag name="PICTUREFILESIZE" val="176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\mid\mu,\sigma) = \frac{1}{\sigma \sqrt{2\pi}} e^{\frac{-(x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2"/>
  <p:tag name="PICTUREFILESIZE" val="16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\mid\mu,\sigma) = \frac{1}{\sigma \sqrt{2\pi}} e^{\frac{-(x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62"/>
  <p:tag name="PICTUREFILESIZE" val="167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\mid\mu,\sigma) = \left(\frac{1}{\sigma \sqrt{2\pi}}\right)^N&#10;\prod_{i=1}^N e^{\frac{-(x_i-\mu)^2}{2\sigma^2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55"/>
  <p:tag name="PICTUREFILESIZE" val="255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ln P({\cal D}\mid\mu,\sigma) &amp; = &amp; \ln \left [\left(\frac{1}{\sigma \sqrt{2\pi}}\right)^N&#10;\prod_{i=1}^N e^{\frac{-(x_i-\mu)^2}{2\sigma^2}} \right] \\&#10;&amp; = &amp; - N \ln \sigma \sqrt{2\pi} - \sum_{i=1}^N \frac{(x_i-\mu)^2}{2\sigma^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42"/>
  <p:tag name="PICTUREFILESIZE" val="48853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45871</TotalTime>
  <Words>1073</Words>
  <Application>Microsoft Macintosh PowerPoint</Application>
  <PresentationFormat>On-screen Show (4:3)</PresentationFormat>
  <Paragraphs>320</Paragraphs>
  <Slides>42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pictures</vt:lpstr>
      <vt:lpstr>Blank Presentation</vt:lpstr>
      <vt:lpstr>Equation</vt:lpstr>
      <vt:lpstr>ECE 5984: Introduction to  Machine Learning</vt:lpstr>
      <vt:lpstr>Administrativia</vt:lpstr>
      <vt:lpstr>PowerPoint Presentation</vt:lpstr>
      <vt:lpstr>Statistical Estimation</vt:lpstr>
      <vt:lpstr>MLE</vt:lpstr>
      <vt:lpstr>Beta prior distribution – P()</vt:lpstr>
      <vt:lpstr>MAP for Beta distribution</vt:lpstr>
      <vt:lpstr>Effect of Prior</vt:lpstr>
      <vt:lpstr>Effect of Prior</vt:lpstr>
      <vt:lpstr>Using Bayesian posterior</vt:lpstr>
      <vt:lpstr>Bayesian learning for multinomial</vt:lpstr>
      <vt:lpstr>Simplex</vt:lpstr>
      <vt:lpstr>Bayesian learning for multinomial</vt:lpstr>
      <vt:lpstr>Dirichlet Probability Densities</vt:lpstr>
      <vt:lpstr>Dirichlet Probability Densities</vt:lpstr>
      <vt:lpstr>Dirichlet Samples</vt:lpstr>
      <vt:lpstr>Bayesian learning for multinomial</vt:lpstr>
      <vt:lpstr>Plan for Today</vt:lpstr>
      <vt:lpstr>PowerPoint Presentation</vt:lpstr>
      <vt:lpstr>What about continuous variables?</vt:lpstr>
      <vt:lpstr>Why Gaussians?</vt:lpstr>
      <vt:lpstr>Central Limit Theorem</vt:lpstr>
      <vt:lpstr>Curse of Dimensionality</vt:lpstr>
      <vt:lpstr>PowerPoint Presentation</vt:lpstr>
      <vt:lpstr>Why Gaussians?</vt:lpstr>
      <vt:lpstr>Some properties of Gaussians</vt:lpstr>
      <vt:lpstr>Learning a Gaussian</vt:lpstr>
      <vt:lpstr>MLE for Gaussian</vt:lpstr>
      <vt:lpstr>Your second learning algorithm: MLE for mean of a Gaussian</vt:lpstr>
      <vt:lpstr>MLE for variance</vt:lpstr>
      <vt:lpstr>Learning Gaussian parameters</vt:lpstr>
      <vt:lpstr>Bayesian learning of Gaussian parameters</vt:lpstr>
      <vt:lpstr>MAP for mean of Gaussian</vt:lpstr>
      <vt:lpstr>PowerPoint Presentation</vt:lpstr>
      <vt:lpstr>1-NN for Regression</vt:lpstr>
      <vt:lpstr>PowerPoint Presentation</vt:lpstr>
      <vt:lpstr>PowerPoint Presentation</vt:lpstr>
      <vt:lpstr>PowerPoint Presentation</vt:lpstr>
      <vt:lpstr>Linear Regression</vt:lpstr>
      <vt:lpstr>PowerPoint Presentation</vt:lpstr>
      <vt:lpstr>PowerPoint Presentation</vt:lpstr>
      <vt:lpstr>PowerPoint Presentation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2392</cp:revision>
  <cp:lastPrinted>2009-01-27T18:32:10Z</cp:lastPrinted>
  <dcterms:created xsi:type="dcterms:W3CDTF">2013-03-06T19:31:42Z</dcterms:created>
  <dcterms:modified xsi:type="dcterms:W3CDTF">2015-02-18T00:07:46Z</dcterms:modified>
  <cp:category/>
</cp:coreProperties>
</file>