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33"/>
  </p:notesMasterIdLst>
  <p:handoutMasterIdLst>
    <p:handoutMasterId r:id="rId34"/>
  </p:handoutMasterIdLst>
  <p:sldIdLst>
    <p:sldId id="256" r:id="rId3"/>
    <p:sldId id="309" r:id="rId4"/>
    <p:sldId id="310" r:id="rId5"/>
    <p:sldId id="311" r:id="rId6"/>
    <p:sldId id="312" r:id="rId7"/>
    <p:sldId id="313" r:id="rId8"/>
    <p:sldId id="332" r:id="rId9"/>
    <p:sldId id="333" r:id="rId10"/>
    <p:sldId id="334" r:id="rId11"/>
    <p:sldId id="331" r:id="rId12"/>
    <p:sldId id="330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273" r:id="rId29"/>
    <p:sldId id="274" r:id="rId30"/>
    <p:sldId id="275" r:id="rId31"/>
    <p:sldId id="276" r:id="rId3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9" autoAdjust="0"/>
    <p:restoredTop sz="93478" autoAdjust="0"/>
  </p:normalViewPr>
  <p:slideViewPr>
    <p:cSldViewPr>
      <p:cViewPr varScale="1">
        <p:scale>
          <a:sx n="90" d="100"/>
          <a:sy n="90" d="100"/>
        </p:scale>
        <p:origin x="-112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3/26/15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16738-1842-40BE-ABAF-D2055CF33B19}" type="slidenum">
              <a:rPr lang="en-US"/>
              <a:pPr/>
              <a:t>13</a:t>
            </a:fld>
            <a:endParaRPr lang="en-US"/>
          </a:p>
        </p:txBody>
      </p:sp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BB0E1-301F-484E-A48C-B6E560256C41}" type="slidenum">
              <a:rPr lang="en-US"/>
              <a:pPr/>
              <a:t>14</a:t>
            </a:fld>
            <a:endParaRPr lang="en-US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7DEA3-7F67-44EC-A4EE-CF63E4F623D7}" type="slidenum">
              <a:rPr lang="en-US"/>
              <a:pPr/>
              <a:t>15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515DE-F9C6-416B-BB39-7E4539123B62}" type="slidenum">
              <a:rPr lang="en-US"/>
              <a:pPr/>
              <a:t>16</a:t>
            </a:fld>
            <a:endParaRPr lang="en-US"/>
          </a:p>
        </p:txBody>
      </p:sp>
      <p:sp>
        <p:nvSpPr>
          <p:cNvPr id="92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424A4-2BBF-4B6F-8FBE-241F5E598F38}" type="slidenum">
              <a:rPr lang="en-US"/>
              <a:pPr/>
              <a:t>17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9C971-3525-462F-BAA0-1DA03EE471BE}" type="slidenum">
              <a:rPr lang="en-US"/>
              <a:pPr/>
              <a:t>18</a:t>
            </a:fld>
            <a:endParaRPr lang="en-US"/>
          </a:p>
        </p:txBody>
      </p:sp>
      <p:sp>
        <p:nvSpPr>
          <p:cNvPr id="93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D3AC2C-60FF-4812-95B5-95AA849FC0F6}" type="slidenum">
              <a:rPr lang="en-US"/>
              <a:pPr/>
              <a:t>20</a:t>
            </a:fld>
            <a:endParaRPr lang="en-US"/>
          </a:p>
        </p:txBody>
      </p:sp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B1766-868B-46EA-8A7A-EA7A5BD69C6D}" type="slidenum">
              <a:rPr lang="en-US"/>
              <a:pPr/>
              <a:t>26</a:t>
            </a:fld>
            <a:endParaRPr lang="en-US"/>
          </a:p>
        </p:txBody>
      </p:sp>
      <p:sp>
        <p:nvSpPr>
          <p:cNvPr id="95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3.xml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5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6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7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8.xml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17.pn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inclass.kaggle.com/c/2015-Spring-vt-ece-machine-learning-hw2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5984: Introduction to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SVM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err="1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Lagrangian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 </a:t>
            </a: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Duality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SVM dual &amp; kernels</a:t>
            </a:r>
            <a:endParaRPr lang="en-US" sz="2000" dirty="0"/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endParaRPr lang="en-US" sz="2000" dirty="0"/>
          </a:p>
          <a:p>
            <a:pPr algn="l"/>
            <a:r>
              <a:rPr lang="en-US" sz="2000" dirty="0"/>
              <a:t>Readings: Barber </a:t>
            </a:r>
            <a:r>
              <a:rPr lang="en-US" sz="2000" dirty="0" smtClean="0"/>
              <a:t>17.5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15853" y="6581001"/>
            <a:ext cx="2322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Courtesy: Arthur </a:t>
            </a:r>
            <a:r>
              <a:rPr lang="en-US" dirty="0" err="1" smtClean="0"/>
              <a:t>Gretton</a:t>
            </a:r>
            <a:endParaRPr lang="en-US" dirty="0"/>
          </a:p>
        </p:txBody>
      </p:sp>
      <p:pic>
        <p:nvPicPr>
          <p:cNvPr id="7" name="Picture 6" descr="3954695162_406ab4b5f3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51"/>
            <a:ext cx="9144000" cy="611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7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 descr="3953575603_f55e7fbb0f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4572000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5853" y="6581001"/>
            <a:ext cx="2322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Courtesy: Arthur </a:t>
            </a:r>
            <a:r>
              <a:rPr lang="en-US" dirty="0" err="1" smtClean="0"/>
              <a:t>Gretton</a:t>
            </a:r>
            <a:endParaRPr lang="en-US" dirty="0"/>
          </a:p>
        </p:txBody>
      </p:sp>
      <p:pic>
        <p:nvPicPr>
          <p:cNvPr id="8" name="Picture 7" descr="3953574449_9b001a71e9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30" y="609600"/>
            <a:ext cx="480757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3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vs. Discriminative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Generative Approach </a:t>
            </a:r>
            <a:r>
              <a:rPr lang="en-US" dirty="0" smtClean="0">
                <a:solidFill>
                  <a:srgbClr val="008000"/>
                </a:solidFill>
              </a:rPr>
              <a:t>(Na</a:t>
            </a:r>
            <a:r>
              <a:rPr lang="fr-FR" dirty="0" err="1" smtClean="0">
                <a:solidFill>
                  <a:srgbClr val="008000"/>
                </a:solidFill>
              </a:rPr>
              <a:t>ï</a:t>
            </a:r>
            <a:r>
              <a:rPr lang="en-US" dirty="0" err="1" smtClean="0">
                <a:solidFill>
                  <a:srgbClr val="008000"/>
                </a:solidFill>
              </a:rPr>
              <a:t>ve</a:t>
            </a:r>
            <a:r>
              <a:rPr lang="en-US" dirty="0" smtClean="0">
                <a:solidFill>
                  <a:srgbClr val="008000"/>
                </a:solidFill>
              </a:rPr>
              <a:t> Bayes)</a:t>
            </a:r>
          </a:p>
          <a:p>
            <a:pPr lvl="1"/>
            <a:r>
              <a:rPr lang="en-US" dirty="0" smtClean="0"/>
              <a:t>Estimate p(</a:t>
            </a:r>
            <a:r>
              <a:rPr lang="en-US" dirty="0" err="1" smtClean="0"/>
              <a:t>x|y</a:t>
            </a:r>
            <a:r>
              <a:rPr lang="en-US" dirty="0" smtClean="0"/>
              <a:t>) and p(y)</a:t>
            </a:r>
          </a:p>
          <a:p>
            <a:pPr lvl="1"/>
            <a:r>
              <a:rPr lang="en-US" dirty="0" smtClean="0"/>
              <a:t>Use Bayes Rule to predict y</a:t>
            </a:r>
          </a:p>
          <a:p>
            <a:endParaRPr lang="en-US" dirty="0"/>
          </a:p>
          <a:p>
            <a:r>
              <a:rPr lang="en-US" dirty="0" smtClean="0"/>
              <a:t>Discriminative Approach </a:t>
            </a:r>
          </a:p>
          <a:p>
            <a:pPr lvl="1"/>
            <a:r>
              <a:rPr lang="en-US" dirty="0" smtClean="0"/>
              <a:t>Estimate p(</a:t>
            </a:r>
            <a:r>
              <a:rPr lang="en-US" dirty="0" err="1" smtClean="0"/>
              <a:t>y|x</a:t>
            </a:r>
            <a:r>
              <a:rPr lang="en-US" dirty="0" smtClean="0"/>
              <a:t>) directly </a:t>
            </a:r>
            <a:r>
              <a:rPr lang="en-US" dirty="0" smtClean="0">
                <a:solidFill>
                  <a:srgbClr val="008000"/>
                </a:solidFill>
              </a:rPr>
              <a:t>(Logistic Regression)</a:t>
            </a:r>
          </a:p>
          <a:p>
            <a:pPr lvl="1"/>
            <a:r>
              <a:rPr lang="en-US" dirty="0" smtClean="0"/>
              <a:t>Learn “discriminant” function f(x) </a:t>
            </a:r>
            <a:r>
              <a:rPr lang="en-US" dirty="0" smtClean="0">
                <a:solidFill>
                  <a:srgbClr val="008000"/>
                </a:solidFill>
              </a:rPr>
              <a:t>(Support Vector Machine)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6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296400" cy="1371600"/>
          </a:xfrm>
        </p:spPr>
        <p:txBody>
          <a:bodyPr/>
          <a:lstStyle/>
          <a:p>
            <a:r>
              <a:rPr lang="en-US" sz="4000" dirty="0"/>
              <a:t>Linear classifiers – Which line is better?</a:t>
            </a:r>
          </a:p>
        </p:txBody>
      </p:sp>
      <p:sp>
        <p:nvSpPr>
          <p:cNvPr id="907295" name="Text Box 31"/>
          <p:cNvSpPr txBox="1">
            <a:spLocks noChangeArrowheads="1"/>
          </p:cNvSpPr>
          <p:nvPr/>
        </p:nvSpPr>
        <p:spPr bwMode="auto">
          <a:xfrm>
            <a:off x="76200" y="63246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w</a:t>
            </a:r>
            <a:r>
              <a:rPr lang="en-US" sz="2800"/>
              <a:t>.</a:t>
            </a:r>
            <a:r>
              <a:rPr lang="en-US" sz="2800" b="1"/>
              <a:t>x</a:t>
            </a:r>
            <a:r>
              <a:rPr lang="en-US" sz="2800"/>
              <a:t> = </a:t>
            </a:r>
            <a:r>
              <a:rPr lang="en-US" sz="2800">
                <a:latin typeface="Symbol" pitchFamily="18" charset="2"/>
                <a:sym typeface="Symbol" pitchFamily="18" charset="2"/>
              </a:rPr>
              <a:t></a:t>
            </a:r>
            <a:r>
              <a:rPr lang="en-US" sz="2800" baseline="-25000">
                <a:sym typeface="Symbol" pitchFamily="18" charset="2"/>
              </a:rPr>
              <a:t>j</a:t>
            </a:r>
            <a:r>
              <a:rPr lang="en-US" sz="2800"/>
              <a:t> w</a:t>
            </a:r>
            <a:r>
              <a:rPr lang="en-US" sz="2800" baseline="30000"/>
              <a:t>(j)</a:t>
            </a:r>
            <a:r>
              <a:rPr lang="en-US" sz="2800"/>
              <a:t> x</a:t>
            </a:r>
            <a:r>
              <a:rPr lang="en-US" sz="2800" baseline="30000"/>
              <a:t>(j)</a:t>
            </a:r>
          </a:p>
        </p:txBody>
      </p:sp>
      <p:grpSp>
        <p:nvGrpSpPr>
          <p:cNvPr id="34" name="Group 3"/>
          <p:cNvGrpSpPr>
            <a:grpSpLocks/>
          </p:cNvGrpSpPr>
          <p:nvPr/>
        </p:nvGrpSpPr>
        <p:grpSpPr bwMode="auto">
          <a:xfrm>
            <a:off x="76200" y="2438400"/>
            <a:ext cx="2198688" cy="2895600"/>
            <a:chOff x="480" y="1488"/>
            <a:chExt cx="1632" cy="2064"/>
          </a:xfrm>
        </p:grpSpPr>
        <p:sp>
          <p:nvSpPr>
            <p:cNvPr id="35" name="AutoShape 4"/>
            <p:cNvSpPr>
              <a:spLocks noChangeArrowheads="1"/>
            </p:cNvSpPr>
            <p:nvPr/>
          </p:nvSpPr>
          <p:spPr bwMode="auto">
            <a:xfrm>
              <a:off x="1536" y="148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5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6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1152" y="3264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8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auto">
            <a:xfrm>
              <a:off x="1968" y="19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auto">
            <a:xfrm>
              <a:off x="1440" y="340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11"/>
            <p:cNvSpPr>
              <a:spLocks noChangeArrowheads="1"/>
            </p:cNvSpPr>
            <p:nvPr/>
          </p:nvSpPr>
          <p:spPr bwMode="auto">
            <a:xfrm>
              <a:off x="1776" y="3072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2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13"/>
            <p:cNvSpPr>
              <a:spLocks noChangeArrowheads="1"/>
            </p:cNvSpPr>
            <p:nvPr/>
          </p:nvSpPr>
          <p:spPr bwMode="auto">
            <a:xfrm>
              <a:off x="480" y="2400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" name="Group 14"/>
          <p:cNvGrpSpPr>
            <a:grpSpLocks/>
          </p:cNvGrpSpPr>
          <p:nvPr/>
        </p:nvGrpSpPr>
        <p:grpSpPr bwMode="auto">
          <a:xfrm>
            <a:off x="3352800" y="2868613"/>
            <a:ext cx="1616075" cy="2425700"/>
            <a:chOff x="2112" y="1807"/>
            <a:chExt cx="1018" cy="1528"/>
          </a:xfrm>
        </p:grpSpPr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2519" y="1807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6"/>
            <p:cNvSpPr>
              <a:spLocks noChangeArrowheads="1"/>
            </p:cNvSpPr>
            <p:nvPr/>
          </p:nvSpPr>
          <p:spPr bwMode="auto">
            <a:xfrm>
              <a:off x="2153" y="2529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17"/>
            <p:cNvSpPr>
              <a:spLocks noChangeArrowheads="1"/>
            </p:cNvSpPr>
            <p:nvPr/>
          </p:nvSpPr>
          <p:spPr bwMode="auto">
            <a:xfrm>
              <a:off x="2764" y="2274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2682" y="2783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2397" y="312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2519" y="329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21"/>
            <p:cNvSpPr>
              <a:spLocks noChangeArrowheads="1"/>
            </p:cNvSpPr>
            <p:nvPr/>
          </p:nvSpPr>
          <p:spPr bwMode="auto">
            <a:xfrm>
              <a:off x="2112" y="329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22"/>
            <p:cNvSpPr>
              <a:spLocks noChangeArrowheads="1"/>
            </p:cNvSpPr>
            <p:nvPr/>
          </p:nvSpPr>
          <p:spPr bwMode="auto">
            <a:xfrm>
              <a:off x="3008" y="1977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Line 24"/>
          <p:cNvSpPr>
            <a:spLocks noChangeShapeType="1"/>
          </p:cNvSpPr>
          <p:nvPr/>
        </p:nvSpPr>
        <p:spPr bwMode="auto">
          <a:xfrm flipV="1">
            <a:off x="1828800" y="1524000"/>
            <a:ext cx="762000" cy="4422775"/>
          </a:xfrm>
          <a:prstGeom prst="line">
            <a:avLst/>
          </a:prstGeom>
          <a:noFill/>
          <a:ln w="762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 flipV="1">
            <a:off x="3048000" y="1633537"/>
            <a:ext cx="762000" cy="4422775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Line 30"/>
          <p:cNvSpPr>
            <a:spLocks noChangeShapeType="1"/>
          </p:cNvSpPr>
          <p:nvPr/>
        </p:nvSpPr>
        <p:spPr bwMode="auto">
          <a:xfrm flipV="1">
            <a:off x="2438400" y="1536700"/>
            <a:ext cx="762000" cy="4422775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28800" y="1600199"/>
            <a:ext cx="2057400" cy="4495801"/>
            <a:chOff x="1828800" y="1600199"/>
            <a:chExt cx="2057400" cy="4495801"/>
          </a:xfrm>
        </p:grpSpPr>
        <p:sp>
          <p:nvSpPr>
            <p:cNvPr id="70" name="Line 30"/>
            <p:cNvSpPr>
              <a:spLocks noChangeShapeType="1"/>
            </p:cNvSpPr>
            <p:nvPr/>
          </p:nvSpPr>
          <p:spPr bwMode="auto">
            <a:xfrm flipV="1">
              <a:off x="2743200" y="1600199"/>
              <a:ext cx="228600" cy="441960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71" name="Line 30"/>
            <p:cNvSpPr>
              <a:spLocks noChangeShapeType="1"/>
            </p:cNvSpPr>
            <p:nvPr/>
          </p:nvSpPr>
          <p:spPr bwMode="auto">
            <a:xfrm flipV="1">
              <a:off x="2209800" y="1600200"/>
              <a:ext cx="1295400" cy="43434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72" name="Line 30"/>
            <p:cNvSpPr>
              <a:spLocks noChangeShapeType="1"/>
            </p:cNvSpPr>
            <p:nvPr/>
          </p:nvSpPr>
          <p:spPr bwMode="auto">
            <a:xfrm flipH="1" flipV="1">
              <a:off x="2209800" y="1600200"/>
              <a:ext cx="609600" cy="441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73" name="Line 30"/>
            <p:cNvSpPr>
              <a:spLocks noChangeShapeType="1"/>
            </p:cNvSpPr>
            <p:nvPr/>
          </p:nvSpPr>
          <p:spPr bwMode="auto">
            <a:xfrm flipV="1">
              <a:off x="1828800" y="1600200"/>
              <a:ext cx="2057400" cy="441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74" name="Line 30"/>
            <p:cNvSpPr>
              <a:spLocks noChangeShapeType="1"/>
            </p:cNvSpPr>
            <p:nvPr/>
          </p:nvSpPr>
          <p:spPr bwMode="auto">
            <a:xfrm flipV="1">
              <a:off x="2209800" y="1600200"/>
              <a:ext cx="685800" cy="4495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</p:grpSp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2438400"/>
            <a:ext cx="2198688" cy="2895600"/>
            <a:chOff x="480" y="1488"/>
            <a:chExt cx="1632" cy="2064"/>
          </a:xfrm>
        </p:grpSpPr>
        <p:sp>
          <p:nvSpPr>
            <p:cNvPr id="919556" name="AutoShape 4"/>
            <p:cNvSpPr>
              <a:spLocks noChangeArrowheads="1"/>
            </p:cNvSpPr>
            <p:nvPr/>
          </p:nvSpPr>
          <p:spPr bwMode="auto">
            <a:xfrm>
              <a:off x="1536" y="148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57" name="AutoShape 5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58" name="AutoShape 6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59" name="AutoShape 7"/>
            <p:cNvSpPr>
              <a:spLocks noChangeArrowheads="1"/>
            </p:cNvSpPr>
            <p:nvPr/>
          </p:nvSpPr>
          <p:spPr bwMode="auto">
            <a:xfrm>
              <a:off x="1152" y="3264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60" name="AutoShape 8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61" name="AutoShape 9"/>
            <p:cNvSpPr>
              <a:spLocks noChangeArrowheads="1"/>
            </p:cNvSpPr>
            <p:nvPr/>
          </p:nvSpPr>
          <p:spPr bwMode="auto">
            <a:xfrm>
              <a:off x="1968" y="19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62" name="AutoShape 10"/>
            <p:cNvSpPr>
              <a:spLocks noChangeArrowheads="1"/>
            </p:cNvSpPr>
            <p:nvPr/>
          </p:nvSpPr>
          <p:spPr bwMode="auto">
            <a:xfrm>
              <a:off x="1440" y="340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63" name="AutoShape 11"/>
            <p:cNvSpPr>
              <a:spLocks noChangeArrowheads="1"/>
            </p:cNvSpPr>
            <p:nvPr/>
          </p:nvSpPr>
          <p:spPr bwMode="auto">
            <a:xfrm>
              <a:off x="1776" y="3072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64" name="AutoShape 12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65" name="AutoShape 13"/>
            <p:cNvSpPr>
              <a:spLocks noChangeArrowheads="1"/>
            </p:cNvSpPr>
            <p:nvPr/>
          </p:nvSpPr>
          <p:spPr bwMode="auto">
            <a:xfrm>
              <a:off x="480" y="2400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352800" y="2868613"/>
            <a:ext cx="1616075" cy="2425700"/>
            <a:chOff x="2112" y="1807"/>
            <a:chExt cx="1018" cy="1528"/>
          </a:xfrm>
        </p:grpSpPr>
        <p:sp>
          <p:nvSpPr>
            <p:cNvPr id="919567" name="Rectangle 15"/>
            <p:cNvSpPr>
              <a:spLocks noChangeArrowheads="1"/>
            </p:cNvSpPr>
            <p:nvPr/>
          </p:nvSpPr>
          <p:spPr bwMode="auto">
            <a:xfrm>
              <a:off x="2519" y="1807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68" name="Rectangle 16"/>
            <p:cNvSpPr>
              <a:spLocks noChangeArrowheads="1"/>
            </p:cNvSpPr>
            <p:nvPr/>
          </p:nvSpPr>
          <p:spPr bwMode="auto">
            <a:xfrm>
              <a:off x="2153" y="2529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69" name="Rectangle 17"/>
            <p:cNvSpPr>
              <a:spLocks noChangeArrowheads="1"/>
            </p:cNvSpPr>
            <p:nvPr/>
          </p:nvSpPr>
          <p:spPr bwMode="auto">
            <a:xfrm>
              <a:off x="2764" y="2274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70" name="Rectangle 18"/>
            <p:cNvSpPr>
              <a:spLocks noChangeArrowheads="1"/>
            </p:cNvSpPr>
            <p:nvPr/>
          </p:nvSpPr>
          <p:spPr bwMode="auto">
            <a:xfrm>
              <a:off x="2682" y="2783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71" name="Rectangle 19"/>
            <p:cNvSpPr>
              <a:spLocks noChangeArrowheads="1"/>
            </p:cNvSpPr>
            <p:nvPr/>
          </p:nvSpPr>
          <p:spPr bwMode="auto">
            <a:xfrm>
              <a:off x="2397" y="312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72" name="Rectangle 20"/>
            <p:cNvSpPr>
              <a:spLocks noChangeArrowheads="1"/>
            </p:cNvSpPr>
            <p:nvPr/>
          </p:nvSpPr>
          <p:spPr bwMode="auto">
            <a:xfrm>
              <a:off x="2519" y="329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73" name="Rectangle 21"/>
            <p:cNvSpPr>
              <a:spLocks noChangeArrowheads="1"/>
            </p:cNvSpPr>
            <p:nvPr/>
          </p:nvSpPr>
          <p:spPr bwMode="auto">
            <a:xfrm>
              <a:off x="2112" y="329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74" name="Rectangle 22"/>
            <p:cNvSpPr>
              <a:spLocks noChangeArrowheads="1"/>
            </p:cNvSpPr>
            <p:nvPr/>
          </p:nvSpPr>
          <p:spPr bwMode="auto">
            <a:xfrm>
              <a:off x="3008" y="1977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828800" y="1333500"/>
            <a:ext cx="762000" cy="4613275"/>
            <a:chOff x="1152" y="840"/>
            <a:chExt cx="480" cy="2906"/>
          </a:xfrm>
        </p:grpSpPr>
        <p:sp>
          <p:nvSpPr>
            <p:cNvPr id="919576" name="Line 24"/>
            <p:cNvSpPr>
              <a:spLocks noChangeShapeType="1"/>
            </p:cNvSpPr>
            <p:nvPr/>
          </p:nvSpPr>
          <p:spPr bwMode="auto">
            <a:xfrm flipV="1">
              <a:off x="1152" y="960"/>
              <a:ext cx="480" cy="278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9577" name="Text Box 25"/>
            <p:cNvSpPr txBox="1">
              <a:spLocks noChangeArrowheads="1"/>
            </p:cNvSpPr>
            <p:nvPr/>
          </p:nvSpPr>
          <p:spPr bwMode="auto">
            <a:xfrm rot="-47974438">
              <a:off x="1014" y="1185"/>
              <a:ext cx="9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w</a:t>
              </a:r>
              <a:r>
                <a:rPr lang="en-US"/>
                <a:t>.</a:t>
              </a:r>
              <a:r>
                <a:rPr lang="en-US" b="1"/>
                <a:t>x</a:t>
              </a:r>
              <a:r>
                <a:rPr lang="en-US"/>
                <a:t> + b = +1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048000" y="1524000"/>
            <a:ext cx="762000" cy="4532313"/>
            <a:chOff x="1920" y="960"/>
            <a:chExt cx="480" cy="2855"/>
          </a:xfrm>
        </p:grpSpPr>
        <p:sp>
          <p:nvSpPr>
            <p:cNvPr id="919579" name="Line 27"/>
            <p:cNvSpPr>
              <a:spLocks noChangeShapeType="1"/>
            </p:cNvSpPr>
            <p:nvPr/>
          </p:nvSpPr>
          <p:spPr bwMode="auto">
            <a:xfrm flipV="1">
              <a:off x="1920" y="1029"/>
              <a:ext cx="480" cy="278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9580" name="Text Box 28"/>
            <p:cNvSpPr txBox="1">
              <a:spLocks noChangeArrowheads="1"/>
            </p:cNvSpPr>
            <p:nvPr/>
          </p:nvSpPr>
          <p:spPr bwMode="auto">
            <a:xfrm rot="-47974438">
              <a:off x="1783" y="1286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w</a:t>
              </a:r>
              <a:r>
                <a:rPr lang="en-US"/>
                <a:t>.</a:t>
              </a:r>
              <a:r>
                <a:rPr lang="en-US" b="1"/>
                <a:t>x</a:t>
              </a:r>
              <a:r>
                <a:rPr lang="en-US"/>
                <a:t> + b = -1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438400" y="1501775"/>
            <a:ext cx="762000" cy="4457700"/>
            <a:chOff x="1680" y="1034"/>
            <a:chExt cx="480" cy="2808"/>
          </a:xfrm>
        </p:grpSpPr>
        <p:sp>
          <p:nvSpPr>
            <p:cNvPr id="919582" name="Line 30"/>
            <p:cNvSpPr>
              <a:spLocks noChangeShapeType="1"/>
            </p:cNvSpPr>
            <p:nvPr/>
          </p:nvSpPr>
          <p:spPr bwMode="auto">
            <a:xfrm flipV="1">
              <a:off x="1680" y="1056"/>
              <a:ext cx="480" cy="278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9583" name="Text Box 31"/>
            <p:cNvSpPr txBox="1">
              <a:spLocks noChangeArrowheads="1"/>
            </p:cNvSpPr>
            <p:nvPr/>
          </p:nvSpPr>
          <p:spPr bwMode="auto">
            <a:xfrm rot="-47974438">
              <a:off x="1563" y="1336"/>
              <a:ext cx="8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w</a:t>
              </a:r>
              <a:r>
                <a:rPr lang="en-US"/>
                <a:t>.</a:t>
              </a:r>
              <a:r>
                <a:rPr lang="en-US" b="1"/>
                <a:t>x</a:t>
              </a:r>
              <a:r>
                <a:rPr lang="en-US"/>
                <a:t> + b = 0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446213" y="6019800"/>
            <a:ext cx="1812925" cy="698500"/>
            <a:chOff x="911" y="3792"/>
            <a:chExt cx="1142" cy="440"/>
          </a:xfrm>
        </p:grpSpPr>
        <p:sp>
          <p:nvSpPr>
            <p:cNvPr id="919585" name="AutoShape 33"/>
            <p:cNvSpPr>
              <a:spLocks/>
            </p:cNvSpPr>
            <p:nvPr/>
          </p:nvSpPr>
          <p:spPr bwMode="auto">
            <a:xfrm rot="5918228">
              <a:off x="1431" y="3492"/>
              <a:ext cx="192" cy="792"/>
            </a:xfrm>
            <a:prstGeom prst="rightBrace">
              <a:avLst>
                <a:gd name="adj1" fmla="val 3437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586" name="Text Box 34"/>
            <p:cNvSpPr txBox="1">
              <a:spLocks noChangeArrowheads="1"/>
            </p:cNvSpPr>
            <p:nvPr/>
          </p:nvSpPr>
          <p:spPr bwMode="auto">
            <a:xfrm rot="461436">
              <a:off x="911" y="3905"/>
              <a:ext cx="11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/>
                <a:t>margin </a:t>
              </a:r>
              <a:r>
                <a:rPr lang="en-US" sz="2800"/>
                <a:t>2</a:t>
              </a:r>
              <a:r>
                <a:rPr lang="en-US" sz="2800" b="1">
                  <a:latin typeface="Symbol" pitchFamily="18" charset="2"/>
                  <a:sym typeface="Symbol" pitchFamily="18" charset="2"/>
                </a:rPr>
                <a:t></a:t>
              </a:r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200400" y="4495800"/>
            <a:ext cx="574675" cy="579438"/>
            <a:chOff x="2016" y="2832"/>
            <a:chExt cx="362" cy="365"/>
          </a:xfrm>
        </p:grpSpPr>
        <p:sp>
          <p:nvSpPr>
            <p:cNvPr id="919588" name="Text Box 36"/>
            <p:cNvSpPr txBox="1">
              <a:spLocks noChangeArrowheads="1"/>
            </p:cNvSpPr>
            <p:nvPr/>
          </p:nvSpPr>
          <p:spPr bwMode="auto">
            <a:xfrm>
              <a:off x="2064" y="2832"/>
              <a:ext cx="31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/>
                <a:t>x</a:t>
              </a:r>
              <a:r>
                <a:rPr lang="en-US" sz="3200" b="1" baseline="30000"/>
                <a:t>-</a:t>
              </a:r>
              <a:endParaRPr lang="en-US" sz="3200" b="1"/>
            </a:p>
          </p:txBody>
        </p:sp>
        <p:sp>
          <p:nvSpPr>
            <p:cNvPr id="919589" name="Oval 37"/>
            <p:cNvSpPr>
              <a:spLocks noChangeArrowheads="1"/>
            </p:cNvSpPr>
            <p:nvPr/>
          </p:nvSpPr>
          <p:spPr bwMode="auto">
            <a:xfrm>
              <a:off x="2016" y="29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568450" y="4144963"/>
            <a:ext cx="565150" cy="579437"/>
            <a:chOff x="988" y="2611"/>
            <a:chExt cx="356" cy="365"/>
          </a:xfrm>
        </p:grpSpPr>
        <p:sp>
          <p:nvSpPr>
            <p:cNvPr id="919591" name="Text Box 39"/>
            <p:cNvSpPr txBox="1">
              <a:spLocks noChangeArrowheads="1"/>
            </p:cNvSpPr>
            <p:nvPr/>
          </p:nvSpPr>
          <p:spPr bwMode="auto">
            <a:xfrm>
              <a:off x="988" y="2611"/>
              <a:ext cx="3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/>
                <a:t>x</a:t>
              </a:r>
              <a:r>
                <a:rPr lang="en-US" sz="3200" b="1" baseline="30000"/>
                <a:t>+</a:t>
              </a:r>
              <a:endParaRPr lang="en-US" sz="3200" b="1"/>
            </a:p>
          </p:txBody>
        </p:sp>
        <p:sp>
          <p:nvSpPr>
            <p:cNvPr id="919592" name="Oval 40"/>
            <p:cNvSpPr>
              <a:spLocks noChangeArrowheads="1"/>
            </p:cNvSpPr>
            <p:nvPr/>
          </p:nvSpPr>
          <p:spPr bwMode="auto">
            <a:xfrm>
              <a:off x="1248" y="283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9593" name="Line 41"/>
          <p:cNvSpPr>
            <a:spLocks noChangeShapeType="1"/>
          </p:cNvSpPr>
          <p:nvPr/>
        </p:nvSpPr>
        <p:spPr bwMode="auto">
          <a:xfrm>
            <a:off x="2105025" y="4572000"/>
            <a:ext cx="1143000" cy="2286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19594" name="Picture 4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1320800"/>
            <a:ext cx="365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9595" name="Picture 4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2057400"/>
            <a:ext cx="332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9596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0613" y="5794375"/>
            <a:ext cx="18319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9597" name="Picture 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37275" y="4694238"/>
            <a:ext cx="17875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9598" name="Picture 4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14800" y="2819400"/>
            <a:ext cx="49339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</a:t>
            </a:r>
            <a:endParaRPr lang="en-US" dirty="0"/>
          </a:p>
        </p:txBody>
      </p:sp>
      <p:sp>
        <p:nvSpPr>
          <p:cNvPr id="4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18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534400" cy="1371600"/>
          </a:xfrm>
        </p:spPr>
        <p:txBody>
          <a:bodyPr/>
          <a:lstStyle/>
          <a:p>
            <a:r>
              <a:rPr lang="en-US"/>
              <a:t>Support vector machines (SVMs)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600200"/>
            <a:ext cx="3733800" cy="4067175"/>
            <a:chOff x="96" y="1008"/>
            <a:chExt cx="2352" cy="256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6" y="1580"/>
              <a:ext cx="1058" cy="1287"/>
              <a:chOff x="480" y="1488"/>
              <a:chExt cx="1632" cy="2064"/>
            </a:xfrm>
          </p:grpSpPr>
          <p:sp>
            <p:nvSpPr>
              <p:cNvPr id="923653" name="AutoShape 5"/>
              <p:cNvSpPr>
                <a:spLocks noChangeArrowheads="1"/>
              </p:cNvSpPr>
              <p:nvPr/>
            </p:nvSpPr>
            <p:spPr bwMode="auto">
              <a:xfrm>
                <a:off x="1536" y="148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54" name="AutoShape 6"/>
              <p:cNvSpPr>
                <a:spLocks noChangeArrowheads="1"/>
              </p:cNvSpPr>
              <p:nvPr/>
            </p:nvSpPr>
            <p:spPr bwMode="auto">
              <a:xfrm>
                <a:off x="1584" y="2256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55" name="AutoShape 7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56" name="AutoShape 8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57" name="AutoShape 9"/>
              <p:cNvSpPr>
                <a:spLocks noChangeArrowheads="1"/>
              </p:cNvSpPr>
              <p:nvPr/>
            </p:nvSpPr>
            <p:spPr bwMode="auto">
              <a:xfrm>
                <a:off x="576" y="316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58" name="AutoShape 10"/>
              <p:cNvSpPr>
                <a:spLocks noChangeArrowheads="1"/>
              </p:cNvSpPr>
              <p:nvPr/>
            </p:nvSpPr>
            <p:spPr bwMode="auto">
              <a:xfrm>
                <a:off x="1968" y="196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59" name="AutoShape 11"/>
              <p:cNvSpPr>
                <a:spLocks noChangeArrowheads="1"/>
              </p:cNvSpPr>
              <p:nvPr/>
            </p:nvSpPr>
            <p:spPr bwMode="auto">
              <a:xfrm>
                <a:off x="1440" y="340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60" name="AutoShape 12"/>
              <p:cNvSpPr>
                <a:spLocks noChangeArrowheads="1"/>
              </p:cNvSpPr>
              <p:nvPr/>
            </p:nvSpPr>
            <p:spPr bwMode="auto">
              <a:xfrm>
                <a:off x="1776" y="3072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61" name="AutoShape 13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62" name="AutoShape 14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671" y="1771"/>
              <a:ext cx="777" cy="1079"/>
              <a:chOff x="2112" y="1807"/>
              <a:chExt cx="1018" cy="1528"/>
            </a:xfrm>
          </p:grpSpPr>
          <p:sp>
            <p:nvSpPr>
              <p:cNvPr id="923664" name="Rectangle 16"/>
              <p:cNvSpPr>
                <a:spLocks noChangeArrowheads="1"/>
              </p:cNvSpPr>
              <p:nvPr/>
            </p:nvSpPr>
            <p:spPr bwMode="auto">
              <a:xfrm>
                <a:off x="2519" y="1807"/>
                <a:ext cx="122" cy="4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65" name="Rectangle 17"/>
              <p:cNvSpPr>
                <a:spLocks noChangeArrowheads="1"/>
              </p:cNvSpPr>
              <p:nvPr/>
            </p:nvSpPr>
            <p:spPr bwMode="auto">
              <a:xfrm>
                <a:off x="2153" y="2529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66" name="Rectangle 18"/>
              <p:cNvSpPr>
                <a:spLocks noChangeArrowheads="1"/>
              </p:cNvSpPr>
              <p:nvPr/>
            </p:nvSpPr>
            <p:spPr bwMode="auto">
              <a:xfrm>
                <a:off x="2764" y="2274"/>
                <a:ext cx="122" cy="4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67" name="Rectangle 19"/>
              <p:cNvSpPr>
                <a:spLocks noChangeArrowheads="1"/>
              </p:cNvSpPr>
              <p:nvPr/>
            </p:nvSpPr>
            <p:spPr bwMode="auto">
              <a:xfrm>
                <a:off x="2682" y="2783"/>
                <a:ext cx="122" cy="4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68" name="Rectangle 20"/>
              <p:cNvSpPr>
                <a:spLocks noChangeArrowheads="1"/>
              </p:cNvSpPr>
              <p:nvPr/>
            </p:nvSpPr>
            <p:spPr bwMode="auto">
              <a:xfrm>
                <a:off x="2397" y="3123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69" name="Rectangle 21"/>
              <p:cNvSpPr>
                <a:spLocks noChangeArrowheads="1"/>
              </p:cNvSpPr>
              <p:nvPr/>
            </p:nvSpPr>
            <p:spPr bwMode="auto">
              <a:xfrm>
                <a:off x="2519" y="3293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70" name="Rectangle 22"/>
              <p:cNvSpPr>
                <a:spLocks noChangeArrowheads="1"/>
              </p:cNvSpPr>
              <p:nvPr/>
            </p:nvSpPr>
            <p:spPr bwMode="auto">
              <a:xfrm>
                <a:off x="2112" y="3293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71" name="Rectangle 23"/>
              <p:cNvSpPr>
                <a:spLocks noChangeArrowheads="1"/>
              </p:cNvSpPr>
              <p:nvPr/>
            </p:nvSpPr>
            <p:spPr bwMode="auto">
              <a:xfrm>
                <a:off x="3008" y="1977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672" name="Line 24"/>
            <p:cNvSpPr>
              <a:spLocks noChangeShapeType="1"/>
            </p:cNvSpPr>
            <p:nvPr/>
          </p:nvSpPr>
          <p:spPr bwMode="auto">
            <a:xfrm flipV="1">
              <a:off x="939" y="1174"/>
              <a:ext cx="366" cy="196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673" name="Text Box 25"/>
            <p:cNvSpPr txBox="1">
              <a:spLocks noChangeArrowheads="1"/>
            </p:cNvSpPr>
            <p:nvPr/>
          </p:nvSpPr>
          <p:spPr bwMode="auto">
            <a:xfrm rot="-47974438">
              <a:off x="773" y="1283"/>
              <a:ext cx="7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w</a:t>
              </a:r>
              <a:r>
                <a:rPr lang="en-US" sz="1400"/>
                <a:t>.</a:t>
              </a:r>
              <a:r>
                <a:rPr lang="en-US" sz="1400" b="1"/>
                <a:t>x</a:t>
              </a:r>
              <a:r>
                <a:rPr lang="en-US" sz="1400"/>
                <a:t> + b = +1</a:t>
              </a:r>
            </a:p>
          </p:txBody>
        </p:sp>
        <p:sp>
          <p:nvSpPr>
            <p:cNvPr id="923674" name="Line 26"/>
            <p:cNvSpPr>
              <a:spLocks noChangeShapeType="1"/>
            </p:cNvSpPr>
            <p:nvPr/>
          </p:nvSpPr>
          <p:spPr bwMode="auto">
            <a:xfrm flipV="1">
              <a:off x="1525" y="1223"/>
              <a:ext cx="366" cy="196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3675" name="Text Box 27"/>
            <p:cNvSpPr txBox="1">
              <a:spLocks noChangeArrowheads="1"/>
            </p:cNvSpPr>
            <p:nvPr/>
          </p:nvSpPr>
          <p:spPr bwMode="auto">
            <a:xfrm rot="-47974438">
              <a:off x="1370" y="1346"/>
              <a:ext cx="7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w</a:t>
              </a:r>
              <a:r>
                <a:rPr lang="en-US" sz="1400"/>
                <a:t>.</a:t>
              </a:r>
              <a:r>
                <a:rPr lang="en-US" sz="1400" b="1"/>
                <a:t>x</a:t>
              </a:r>
              <a:r>
                <a:rPr lang="en-US" sz="1400"/>
                <a:t> + b = -1</a:t>
              </a:r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1231" y="1067"/>
              <a:ext cx="366" cy="2079"/>
              <a:chOff x="1231" y="1067"/>
              <a:chExt cx="366" cy="2079"/>
            </a:xfrm>
          </p:grpSpPr>
          <p:sp>
            <p:nvSpPr>
              <p:cNvPr id="923677" name="Line 29"/>
              <p:cNvSpPr>
                <a:spLocks noChangeShapeType="1"/>
              </p:cNvSpPr>
              <p:nvPr/>
            </p:nvSpPr>
            <p:spPr bwMode="auto">
              <a:xfrm flipV="1">
                <a:off x="1231" y="1179"/>
                <a:ext cx="366" cy="196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78" name="Text Box 30"/>
              <p:cNvSpPr txBox="1">
                <a:spLocks noChangeArrowheads="1"/>
              </p:cNvSpPr>
              <p:nvPr/>
            </p:nvSpPr>
            <p:spPr bwMode="auto">
              <a:xfrm rot="-47974438">
                <a:off x="1093" y="1309"/>
                <a:ext cx="67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w</a:t>
                </a:r>
                <a:r>
                  <a:rPr lang="en-US" sz="1400"/>
                  <a:t>.</a:t>
                </a:r>
                <a:r>
                  <a:rPr lang="en-US" sz="1400" b="1"/>
                  <a:t>x</a:t>
                </a:r>
                <a:r>
                  <a:rPr lang="en-US" sz="1400"/>
                  <a:t> + b = 0</a:t>
                </a:r>
              </a:p>
            </p:txBody>
          </p:sp>
        </p:grpSp>
        <p:sp>
          <p:nvSpPr>
            <p:cNvPr id="923679" name="AutoShape 31"/>
            <p:cNvSpPr>
              <a:spLocks/>
            </p:cNvSpPr>
            <p:nvPr/>
          </p:nvSpPr>
          <p:spPr bwMode="auto">
            <a:xfrm rot="5918228">
              <a:off x="1157" y="2938"/>
              <a:ext cx="136" cy="605"/>
            </a:xfrm>
            <a:prstGeom prst="rightBrace">
              <a:avLst>
                <a:gd name="adj1" fmla="val 3707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80" name="Text Box 32"/>
            <p:cNvSpPr txBox="1">
              <a:spLocks noChangeArrowheads="1"/>
            </p:cNvSpPr>
            <p:nvPr/>
          </p:nvSpPr>
          <p:spPr bwMode="auto">
            <a:xfrm rot="461436">
              <a:off x="736" y="3320"/>
              <a:ext cx="8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margin </a:t>
              </a:r>
              <a:r>
                <a:rPr lang="en-US" sz="2000"/>
                <a:t>2</a:t>
              </a:r>
              <a:r>
                <a:rPr lang="en-US" sz="2000" b="1">
                  <a:latin typeface="Symbol" pitchFamily="18" charset="2"/>
                  <a:sym typeface="Symbol" pitchFamily="18" charset="2"/>
                </a:rPr>
                <a:t></a:t>
              </a:r>
            </a:p>
          </p:txBody>
        </p:sp>
      </p:grpSp>
      <p:sp>
        <p:nvSpPr>
          <p:cNvPr id="923681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4343400" y="2743200"/>
            <a:ext cx="4648200" cy="3581400"/>
          </a:xfrm>
          <a:noFill/>
          <a:ln/>
        </p:spPr>
        <p:txBody>
          <a:bodyPr/>
          <a:lstStyle/>
          <a:p>
            <a:r>
              <a:rPr lang="en-US" sz="2000"/>
              <a:t>Solve efficiently by quadratic programming (QP)</a:t>
            </a:r>
          </a:p>
          <a:p>
            <a:pPr lvl="1"/>
            <a:r>
              <a:rPr lang="en-US" sz="1800"/>
              <a:t>Well-studied solution algorithms</a:t>
            </a:r>
          </a:p>
          <a:p>
            <a:pPr lvl="1"/>
            <a:endParaRPr lang="en-US" sz="1800"/>
          </a:p>
          <a:p>
            <a:pPr lvl="1"/>
            <a:endParaRPr lang="en-US" sz="1800"/>
          </a:p>
          <a:p>
            <a:r>
              <a:rPr lang="en-US" sz="2000"/>
              <a:t>Hyperplane defined by support vectors</a:t>
            </a:r>
          </a:p>
        </p:txBody>
      </p:sp>
      <p:pic>
        <p:nvPicPr>
          <p:cNvPr id="923682" name="Picture 3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550" y="1519238"/>
            <a:ext cx="3719513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0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8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23B9DE-2A86-43AE-8B07-C612A95921DD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2362200"/>
            <a:ext cx="1492250" cy="1981200"/>
            <a:chOff x="480" y="1488"/>
            <a:chExt cx="1632" cy="2064"/>
          </a:xfrm>
        </p:grpSpPr>
        <p:sp>
          <p:nvSpPr>
            <p:cNvPr id="926724" name="AutoShape 4"/>
            <p:cNvSpPr>
              <a:spLocks noChangeArrowheads="1"/>
            </p:cNvSpPr>
            <p:nvPr/>
          </p:nvSpPr>
          <p:spPr bwMode="auto">
            <a:xfrm>
              <a:off x="1536" y="148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25" name="AutoShape 5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26" name="AutoShape 6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27" name="AutoShape 7"/>
            <p:cNvSpPr>
              <a:spLocks noChangeArrowheads="1"/>
            </p:cNvSpPr>
            <p:nvPr/>
          </p:nvSpPr>
          <p:spPr bwMode="auto">
            <a:xfrm>
              <a:off x="1152" y="3264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28" name="AutoShape 8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29" name="AutoShape 9"/>
            <p:cNvSpPr>
              <a:spLocks noChangeArrowheads="1"/>
            </p:cNvSpPr>
            <p:nvPr/>
          </p:nvSpPr>
          <p:spPr bwMode="auto">
            <a:xfrm>
              <a:off x="1968" y="19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0" name="AutoShape 10"/>
            <p:cNvSpPr>
              <a:spLocks noChangeArrowheads="1"/>
            </p:cNvSpPr>
            <p:nvPr/>
          </p:nvSpPr>
          <p:spPr bwMode="auto">
            <a:xfrm>
              <a:off x="1440" y="340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1" name="AutoShape 11"/>
            <p:cNvSpPr>
              <a:spLocks noChangeArrowheads="1"/>
            </p:cNvSpPr>
            <p:nvPr/>
          </p:nvSpPr>
          <p:spPr bwMode="auto">
            <a:xfrm>
              <a:off x="1776" y="3072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2" name="AutoShape 12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3" name="AutoShape 13"/>
            <p:cNvSpPr>
              <a:spLocks noChangeArrowheads="1"/>
            </p:cNvSpPr>
            <p:nvPr/>
          </p:nvSpPr>
          <p:spPr bwMode="auto">
            <a:xfrm>
              <a:off x="480" y="2400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09800" y="2590800"/>
            <a:ext cx="1447800" cy="1797050"/>
            <a:chOff x="2544" y="1632"/>
            <a:chExt cx="1584" cy="1872"/>
          </a:xfrm>
        </p:grpSpPr>
        <p:sp>
          <p:nvSpPr>
            <p:cNvPr id="926735" name="Rectangle 15"/>
            <p:cNvSpPr>
              <a:spLocks noChangeArrowheads="1"/>
            </p:cNvSpPr>
            <p:nvPr/>
          </p:nvSpPr>
          <p:spPr bwMode="auto">
            <a:xfrm>
              <a:off x="3024" y="177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6" name="Rectangle 16"/>
            <p:cNvSpPr>
              <a:spLocks noChangeArrowheads="1"/>
            </p:cNvSpPr>
            <p:nvPr/>
          </p:nvSpPr>
          <p:spPr bwMode="auto">
            <a:xfrm>
              <a:off x="2592" y="259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7" name="Rectangle 17"/>
            <p:cNvSpPr>
              <a:spLocks noChangeArrowheads="1"/>
            </p:cNvSpPr>
            <p:nvPr/>
          </p:nvSpPr>
          <p:spPr bwMode="auto">
            <a:xfrm>
              <a:off x="3984" y="163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8" name="Rectangle 18"/>
            <p:cNvSpPr>
              <a:spLocks noChangeArrowheads="1"/>
            </p:cNvSpPr>
            <p:nvPr/>
          </p:nvSpPr>
          <p:spPr bwMode="auto">
            <a:xfrm>
              <a:off x="3312" y="230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39" name="Rectangle 19"/>
            <p:cNvSpPr>
              <a:spLocks noChangeArrowheads="1"/>
            </p:cNvSpPr>
            <p:nvPr/>
          </p:nvSpPr>
          <p:spPr bwMode="auto">
            <a:xfrm>
              <a:off x="3648" y="278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40" name="Rectangle 20"/>
            <p:cNvSpPr>
              <a:spLocks noChangeArrowheads="1"/>
            </p:cNvSpPr>
            <p:nvPr/>
          </p:nvSpPr>
          <p:spPr bwMode="auto">
            <a:xfrm>
              <a:off x="3216" y="2880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41" name="Rectangle 21"/>
            <p:cNvSpPr>
              <a:spLocks noChangeArrowheads="1"/>
            </p:cNvSpPr>
            <p:nvPr/>
          </p:nvSpPr>
          <p:spPr bwMode="auto">
            <a:xfrm>
              <a:off x="2880" y="326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42" name="Rectangle 22"/>
            <p:cNvSpPr>
              <a:spLocks noChangeArrowheads="1"/>
            </p:cNvSpPr>
            <p:nvPr/>
          </p:nvSpPr>
          <p:spPr bwMode="auto">
            <a:xfrm>
              <a:off x="3024" y="34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43" name="Rectangle 23"/>
            <p:cNvSpPr>
              <a:spLocks noChangeArrowheads="1"/>
            </p:cNvSpPr>
            <p:nvPr/>
          </p:nvSpPr>
          <p:spPr bwMode="auto">
            <a:xfrm>
              <a:off x="2544" y="34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44" name="Rectangle 24"/>
            <p:cNvSpPr>
              <a:spLocks noChangeArrowheads="1"/>
            </p:cNvSpPr>
            <p:nvPr/>
          </p:nvSpPr>
          <p:spPr bwMode="auto">
            <a:xfrm>
              <a:off x="3648" y="331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45" name="Rectangle 25"/>
            <p:cNvSpPr>
              <a:spLocks noChangeArrowheads="1"/>
            </p:cNvSpPr>
            <p:nvPr/>
          </p:nvSpPr>
          <p:spPr bwMode="auto">
            <a:xfrm>
              <a:off x="3840" y="22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46" name="Rectangle 26"/>
            <p:cNvSpPr>
              <a:spLocks noChangeArrowheads="1"/>
            </p:cNvSpPr>
            <p:nvPr/>
          </p:nvSpPr>
          <p:spPr bwMode="auto">
            <a:xfrm>
              <a:off x="3600" y="1968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What if the data is </a:t>
            </a:r>
            <a:r>
              <a:rPr lang="en-US" sz="3600" dirty="0" smtClean="0"/>
              <a:t>not </a:t>
            </a:r>
            <a:r>
              <a:rPr lang="en-US" sz="3600" dirty="0"/>
              <a:t>linearly separable?</a:t>
            </a:r>
          </a:p>
        </p:txBody>
      </p:sp>
      <p:sp>
        <p:nvSpPr>
          <p:cNvPr id="3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1" name="AutoShape 3"/>
          <p:cNvSpPr>
            <a:spLocks noChangeArrowheads="1"/>
          </p:cNvSpPr>
          <p:nvPr/>
        </p:nvSpPr>
        <p:spPr bwMode="auto">
          <a:xfrm>
            <a:off x="1270000" y="2362200"/>
            <a:ext cx="131763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72" name="AutoShape 4"/>
          <p:cNvSpPr>
            <a:spLocks noChangeArrowheads="1"/>
          </p:cNvSpPr>
          <p:nvPr/>
        </p:nvSpPr>
        <p:spPr bwMode="auto">
          <a:xfrm>
            <a:off x="1314450" y="3098800"/>
            <a:ext cx="131763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73" name="AutoShape 5"/>
          <p:cNvSpPr>
            <a:spLocks noChangeArrowheads="1"/>
          </p:cNvSpPr>
          <p:nvPr/>
        </p:nvSpPr>
        <p:spPr bwMode="auto">
          <a:xfrm>
            <a:off x="787400" y="3282950"/>
            <a:ext cx="131763" cy="139700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74" name="AutoShape 6"/>
          <p:cNvSpPr>
            <a:spLocks noChangeArrowheads="1"/>
          </p:cNvSpPr>
          <p:nvPr/>
        </p:nvSpPr>
        <p:spPr bwMode="auto">
          <a:xfrm>
            <a:off x="919163" y="4067175"/>
            <a:ext cx="131762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75" name="AutoShape 7"/>
          <p:cNvSpPr>
            <a:spLocks noChangeArrowheads="1"/>
          </p:cNvSpPr>
          <p:nvPr/>
        </p:nvSpPr>
        <p:spPr bwMode="auto">
          <a:xfrm>
            <a:off x="392113" y="3975100"/>
            <a:ext cx="131762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76" name="AutoShape 8"/>
          <p:cNvSpPr>
            <a:spLocks noChangeArrowheads="1"/>
          </p:cNvSpPr>
          <p:nvPr/>
        </p:nvSpPr>
        <p:spPr bwMode="auto">
          <a:xfrm>
            <a:off x="1665288" y="2822575"/>
            <a:ext cx="131762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77" name="AutoShape 9"/>
          <p:cNvSpPr>
            <a:spLocks noChangeArrowheads="1"/>
          </p:cNvSpPr>
          <p:nvPr/>
        </p:nvSpPr>
        <p:spPr bwMode="auto">
          <a:xfrm>
            <a:off x="1182688" y="4205288"/>
            <a:ext cx="131762" cy="138112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78" name="AutoShape 10"/>
          <p:cNvSpPr>
            <a:spLocks noChangeArrowheads="1"/>
          </p:cNvSpPr>
          <p:nvPr/>
        </p:nvSpPr>
        <p:spPr bwMode="auto">
          <a:xfrm>
            <a:off x="1489075" y="3883025"/>
            <a:ext cx="131763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79" name="AutoShape 11"/>
          <p:cNvSpPr>
            <a:spLocks noChangeArrowheads="1"/>
          </p:cNvSpPr>
          <p:nvPr/>
        </p:nvSpPr>
        <p:spPr bwMode="auto">
          <a:xfrm>
            <a:off x="655638" y="2592388"/>
            <a:ext cx="131762" cy="138112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80" name="AutoShape 12"/>
          <p:cNvSpPr>
            <a:spLocks noChangeArrowheads="1"/>
          </p:cNvSpPr>
          <p:nvPr/>
        </p:nvSpPr>
        <p:spPr bwMode="auto">
          <a:xfrm>
            <a:off x="304800" y="3236913"/>
            <a:ext cx="131763" cy="139700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81" name="Rectangle 13"/>
          <p:cNvSpPr>
            <a:spLocks noChangeArrowheads="1"/>
          </p:cNvSpPr>
          <p:nvPr/>
        </p:nvSpPr>
        <p:spPr bwMode="auto">
          <a:xfrm>
            <a:off x="2647950" y="2728913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82" name="Rectangle 14"/>
          <p:cNvSpPr>
            <a:spLocks noChangeArrowheads="1"/>
          </p:cNvSpPr>
          <p:nvPr/>
        </p:nvSpPr>
        <p:spPr bwMode="auto">
          <a:xfrm>
            <a:off x="2254250" y="3513138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83" name="Rectangle 15"/>
          <p:cNvSpPr>
            <a:spLocks noChangeArrowheads="1"/>
          </p:cNvSpPr>
          <p:nvPr/>
        </p:nvSpPr>
        <p:spPr bwMode="auto">
          <a:xfrm>
            <a:off x="3525838" y="2590800"/>
            <a:ext cx="131762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84" name="Rectangle 16"/>
          <p:cNvSpPr>
            <a:spLocks noChangeArrowheads="1"/>
          </p:cNvSpPr>
          <p:nvPr/>
        </p:nvSpPr>
        <p:spPr bwMode="auto">
          <a:xfrm>
            <a:off x="2911475" y="3235325"/>
            <a:ext cx="131763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85" name="Rectangle 17"/>
          <p:cNvSpPr>
            <a:spLocks noChangeArrowheads="1"/>
          </p:cNvSpPr>
          <p:nvPr/>
        </p:nvSpPr>
        <p:spPr bwMode="auto">
          <a:xfrm>
            <a:off x="3219450" y="3697288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86" name="Rectangle 18"/>
          <p:cNvSpPr>
            <a:spLocks noChangeArrowheads="1"/>
          </p:cNvSpPr>
          <p:nvPr/>
        </p:nvSpPr>
        <p:spPr bwMode="auto">
          <a:xfrm>
            <a:off x="2824163" y="3789363"/>
            <a:ext cx="131762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87" name="Rectangle 19"/>
          <p:cNvSpPr>
            <a:spLocks noChangeArrowheads="1"/>
          </p:cNvSpPr>
          <p:nvPr/>
        </p:nvSpPr>
        <p:spPr bwMode="auto">
          <a:xfrm>
            <a:off x="2516188" y="4157663"/>
            <a:ext cx="131762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88" name="Rectangle 20"/>
          <p:cNvSpPr>
            <a:spLocks noChangeArrowheads="1"/>
          </p:cNvSpPr>
          <p:nvPr/>
        </p:nvSpPr>
        <p:spPr bwMode="auto">
          <a:xfrm>
            <a:off x="2647950" y="4341813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89" name="Rectangle 21"/>
          <p:cNvSpPr>
            <a:spLocks noChangeArrowheads="1"/>
          </p:cNvSpPr>
          <p:nvPr/>
        </p:nvSpPr>
        <p:spPr bwMode="auto">
          <a:xfrm>
            <a:off x="2209800" y="4341813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90" name="Rectangle 22"/>
          <p:cNvSpPr>
            <a:spLocks noChangeArrowheads="1"/>
          </p:cNvSpPr>
          <p:nvPr/>
        </p:nvSpPr>
        <p:spPr bwMode="auto">
          <a:xfrm>
            <a:off x="3219450" y="4203700"/>
            <a:ext cx="131763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91" name="Rectangle 23"/>
          <p:cNvSpPr>
            <a:spLocks noChangeArrowheads="1"/>
          </p:cNvSpPr>
          <p:nvPr/>
        </p:nvSpPr>
        <p:spPr bwMode="auto">
          <a:xfrm>
            <a:off x="3394075" y="3189288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92" name="Rectangle 24"/>
          <p:cNvSpPr>
            <a:spLocks noChangeArrowheads="1"/>
          </p:cNvSpPr>
          <p:nvPr/>
        </p:nvSpPr>
        <p:spPr bwMode="auto">
          <a:xfrm>
            <a:off x="3175000" y="2913063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93" name="AutoShape 25"/>
          <p:cNvSpPr>
            <a:spLocks noChangeArrowheads="1"/>
          </p:cNvSpPr>
          <p:nvPr/>
        </p:nvSpPr>
        <p:spPr bwMode="auto">
          <a:xfrm>
            <a:off x="2535238" y="3276600"/>
            <a:ext cx="131762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94" name="AutoShape 26"/>
          <p:cNvSpPr>
            <a:spLocks noChangeArrowheads="1"/>
          </p:cNvSpPr>
          <p:nvPr/>
        </p:nvSpPr>
        <p:spPr bwMode="auto">
          <a:xfrm>
            <a:off x="2403475" y="4662488"/>
            <a:ext cx="131763" cy="138112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95" name="Rectangle 27"/>
          <p:cNvSpPr>
            <a:spLocks noChangeArrowheads="1"/>
          </p:cNvSpPr>
          <p:nvPr/>
        </p:nvSpPr>
        <p:spPr bwMode="auto">
          <a:xfrm>
            <a:off x="914400" y="3657600"/>
            <a:ext cx="131763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96" name="Rectangle 28"/>
          <p:cNvSpPr>
            <a:spLocks noChangeArrowheads="1"/>
          </p:cNvSpPr>
          <p:nvPr/>
        </p:nvSpPr>
        <p:spPr bwMode="auto">
          <a:xfrm>
            <a:off x="1524000" y="2209800"/>
            <a:ext cx="131763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8797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4191000" y="2590800"/>
            <a:ext cx="4648200" cy="4267200"/>
          </a:xfrm>
          <a:noFill/>
          <a:ln/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Minimize </a:t>
            </a:r>
            <a:r>
              <a:rPr lang="en-US" sz="2000" b="1" dirty="0" err="1"/>
              <a:t>w.w</a:t>
            </a:r>
            <a:r>
              <a:rPr lang="en-US" sz="2000" dirty="0"/>
              <a:t> and number of training mistakes</a:t>
            </a:r>
          </a:p>
          <a:p>
            <a:pPr lvl="1"/>
            <a:r>
              <a:rPr lang="en-US" sz="1800" dirty="0" smtClean="0"/>
              <a:t>0</a:t>
            </a:r>
            <a:r>
              <a:rPr lang="en-US" sz="1800" dirty="0"/>
              <a:t>/1 loss</a:t>
            </a:r>
          </a:p>
          <a:p>
            <a:pPr lvl="1"/>
            <a:r>
              <a:rPr lang="en-US" sz="1800" dirty="0"/>
              <a:t>Slack penalty </a:t>
            </a:r>
            <a:r>
              <a:rPr lang="en-US" sz="1800" i="1" dirty="0"/>
              <a:t>C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Not QP anymore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Also doesn’t distinguish near misses and really bad mistakes</a:t>
            </a:r>
          </a:p>
        </p:txBody>
      </p:sp>
      <p:pic>
        <p:nvPicPr>
          <p:cNvPr id="928798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0138" y="1509713"/>
            <a:ext cx="4329112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What if the data is </a:t>
            </a:r>
            <a:r>
              <a:rPr lang="en-US" sz="3600" dirty="0" smtClean="0"/>
              <a:t>not </a:t>
            </a:r>
            <a:r>
              <a:rPr lang="en-US" sz="3600" dirty="0"/>
              <a:t>linearly separable?</a:t>
            </a:r>
          </a:p>
        </p:txBody>
      </p:sp>
      <p:sp>
        <p:nvSpPr>
          <p:cNvPr id="33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9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9" name="AutoShape 3"/>
          <p:cNvSpPr>
            <a:spLocks noChangeArrowheads="1"/>
          </p:cNvSpPr>
          <p:nvPr/>
        </p:nvSpPr>
        <p:spPr bwMode="auto">
          <a:xfrm>
            <a:off x="1270000" y="2362200"/>
            <a:ext cx="131763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20" name="AutoShape 4"/>
          <p:cNvSpPr>
            <a:spLocks noChangeArrowheads="1"/>
          </p:cNvSpPr>
          <p:nvPr/>
        </p:nvSpPr>
        <p:spPr bwMode="auto">
          <a:xfrm>
            <a:off x="1314450" y="3098800"/>
            <a:ext cx="131763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21" name="AutoShape 5"/>
          <p:cNvSpPr>
            <a:spLocks noChangeArrowheads="1"/>
          </p:cNvSpPr>
          <p:nvPr/>
        </p:nvSpPr>
        <p:spPr bwMode="auto">
          <a:xfrm>
            <a:off x="787400" y="3282950"/>
            <a:ext cx="131763" cy="139700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22" name="AutoShape 6"/>
          <p:cNvSpPr>
            <a:spLocks noChangeArrowheads="1"/>
          </p:cNvSpPr>
          <p:nvPr/>
        </p:nvSpPr>
        <p:spPr bwMode="auto">
          <a:xfrm>
            <a:off x="919163" y="4067175"/>
            <a:ext cx="131762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23" name="AutoShape 7"/>
          <p:cNvSpPr>
            <a:spLocks noChangeArrowheads="1"/>
          </p:cNvSpPr>
          <p:nvPr/>
        </p:nvSpPr>
        <p:spPr bwMode="auto">
          <a:xfrm>
            <a:off x="392113" y="3975100"/>
            <a:ext cx="131762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24" name="AutoShape 8"/>
          <p:cNvSpPr>
            <a:spLocks noChangeArrowheads="1"/>
          </p:cNvSpPr>
          <p:nvPr/>
        </p:nvSpPr>
        <p:spPr bwMode="auto">
          <a:xfrm>
            <a:off x="1665288" y="2822575"/>
            <a:ext cx="131762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25" name="AutoShape 9"/>
          <p:cNvSpPr>
            <a:spLocks noChangeArrowheads="1"/>
          </p:cNvSpPr>
          <p:nvPr/>
        </p:nvSpPr>
        <p:spPr bwMode="auto">
          <a:xfrm>
            <a:off x="1182688" y="4205288"/>
            <a:ext cx="131762" cy="138112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26" name="AutoShape 10"/>
          <p:cNvSpPr>
            <a:spLocks noChangeArrowheads="1"/>
          </p:cNvSpPr>
          <p:nvPr/>
        </p:nvSpPr>
        <p:spPr bwMode="auto">
          <a:xfrm>
            <a:off x="1489075" y="3883025"/>
            <a:ext cx="131763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27" name="AutoShape 11"/>
          <p:cNvSpPr>
            <a:spLocks noChangeArrowheads="1"/>
          </p:cNvSpPr>
          <p:nvPr/>
        </p:nvSpPr>
        <p:spPr bwMode="auto">
          <a:xfrm>
            <a:off x="655638" y="2592388"/>
            <a:ext cx="131762" cy="138112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28" name="AutoShape 12"/>
          <p:cNvSpPr>
            <a:spLocks noChangeArrowheads="1"/>
          </p:cNvSpPr>
          <p:nvPr/>
        </p:nvSpPr>
        <p:spPr bwMode="auto">
          <a:xfrm>
            <a:off x="304800" y="3236913"/>
            <a:ext cx="131763" cy="139700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29" name="Rectangle 13"/>
          <p:cNvSpPr>
            <a:spLocks noChangeArrowheads="1"/>
          </p:cNvSpPr>
          <p:nvPr/>
        </p:nvSpPr>
        <p:spPr bwMode="auto">
          <a:xfrm>
            <a:off x="2647950" y="2728913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30" name="Rectangle 14"/>
          <p:cNvSpPr>
            <a:spLocks noChangeArrowheads="1"/>
          </p:cNvSpPr>
          <p:nvPr/>
        </p:nvSpPr>
        <p:spPr bwMode="auto">
          <a:xfrm>
            <a:off x="2254250" y="3513138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31" name="Rectangle 15"/>
          <p:cNvSpPr>
            <a:spLocks noChangeArrowheads="1"/>
          </p:cNvSpPr>
          <p:nvPr/>
        </p:nvSpPr>
        <p:spPr bwMode="auto">
          <a:xfrm>
            <a:off x="3525838" y="2590800"/>
            <a:ext cx="131762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32" name="Rectangle 16"/>
          <p:cNvSpPr>
            <a:spLocks noChangeArrowheads="1"/>
          </p:cNvSpPr>
          <p:nvPr/>
        </p:nvSpPr>
        <p:spPr bwMode="auto">
          <a:xfrm>
            <a:off x="2911475" y="3235325"/>
            <a:ext cx="131763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33" name="Rectangle 17"/>
          <p:cNvSpPr>
            <a:spLocks noChangeArrowheads="1"/>
          </p:cNvSpPr>
          <p:nvPr/>
        </p:nvSpPr>
        <p:spPr bwMode="auto">
          <a:xfrm>
            <a:off x="3219450" y="3697288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34" name="Rectangle 18"/>
          <p:cNvSpPr>
            <a:spLocks noChangeArrowheads="1"/>
          </p:cNvSpPr>
          <p:nvPr/>
        </p:nvSpPr>
        <p:spPr bwMode="auto">
          <a:xfrm>
            <a:off x="2824163" y="3789363"/>
            <a:ext cx="131762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35" name="Rectangle 19"/>
          <p:cNvSpPr>
            <a:spLocks noChangeArrowheads="1"/>
          </p:cNvSpPr>
          <p:nvPr/>
        </p:nvSpPr>
        <p:spPr bwMode="auto">
          <a:xfrm>
            <a:off x="2516188" y="4157663"/>
            <a:ext cx="131762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36" name="Rectangle 20"/>
          <p:cNvSpPr>
            <a:spLocks noChangeArrowheads="1"/>
          </p:cNvSpPr>
          <p:nvPr/>
        </p:nvSpPr>
        <p:spPr bwMode="auto">
          <a:xfrm>
            <a:off x="2647950" y="4341813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37" name="Rectangle 21"/>
          <p:cNvSpPr>
            <a:spLocks noChangeArrowheads="1"/>
          </p:cNvSpPr>
          <p:nvPr/>
        </p:nvSpPr>
        <p:spPr bwMode="auto">
          <a:xfrm>
            <a:off x="2209800" y="4341813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38" name="Rectangle 22"/>
          <p:cNvSpPr>
            <a:spLocks noChangeArrowheads="1"/>
          </p:cNvSpPr>
          <p:nvPr/>
        </p:nvSpPr>
        <p:spPr bwMode="auto">
          <a:xfrm>
            <a:off x="3219450" y="4203700"/>
            <a:ext cx="131763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39" name="Rectangle 23"/>
          <p:cNvSpPr>
            <a:spLocks noChangeArrowheads="1"/>
          </p:cNvSpPr>
          <p:nvPr/>
        </p:nvSpPr>
        <p:spPr bwMode="auto">
          <a:xfrm>
            <a:off x="3394075" y="3189288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40" name="Rectangle 24"/>
          <p:cNvSpPr>
            <a:spLocks noChangeArrowheads="1"/>
          </p:cNvSpPr>
          <p:nvPr/>
        </p:nvSpPr>
        <p:spPr bwMode="auto">
          <a:xfrm>
            <a:off x="3175000" y="2913063"/>
            <a:ext cx="131763" cy="460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41" name="AutoShape 25"/>
          <p:cNvSpPr>
            <a:spLocks noChangeArrowheads="1"/>
          </p:cNvSpPr>
          <p:nvPr/>
        </p:nvSpPr>
        <p:spPr bwMode="auto">
          <a:xfrm>
            <a:off x="2535238" y="3276600"/>
            <a:ext cx="131762" cy="138113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42" name="AutoShape 26"/>
          <p:cNvSpPr>
            <a:spLocks noChangeArrowheads="1"/>
          </p:cNvSpPr>
          <p:nvPr/>
        </p:nvSpPr>
        <p:spPr bwMode="auto">
          <a:xfrm>
            <a:off x="2403475" y="4662488"/>
            <a:ext cx="131763" cy="138112"/>
          </a:xfrm>
          <a:prstGeom prst="plus">
            <a:avLst>
              <a:gd name="adj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43" name="Rectangle 27"/>
          <p:cNvSpPr>
            <a:spLocks noChangeArrowheads="1"/>
          </p:cNvSpPr>
          <p:nvPr/>
        </p:nvSpPr>
        <p:spPr bwMode="auto">
          <a:xfrm>
            <a:off x="914400" y="3657600"/>
            <a:ext cx="131763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44" name="Rectangle 28"/>
          <p:cNvSpPr>
            <a:spLocks noChangeArrowheads="1"/>
          </p:cNvSpPr>
          <p:nvPr/>
        </p:nvSpPr>
        <p:spPr bwMode="auto">
          <a:xfrm>
            <a:off x="1524000" y="2209800"/>
            <a:ext cx="131763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0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152400" y="5410200"/>
            <a:ext cx="3962400" cy="1676400"/>
          </a:xfrm>
          <a:noFill/>
          <a:ln/>
        </p:spPr>
        <p:txBody>
          <a:bodyPr/>
          <a:lstStyle/>
          <a:p>
            <a:r>
              <a:rPr lang="en-US" sz="2000" dirty="0"/>
              <a:t>If margin </a:t>
            </a:r>
            <a:r>
              <a:rPr lang="en-US" sz="2000" dirty="0" smtClean="0">
                <a:latin typeface="cmsy10" pitchFamily="34" charset="0"/>
              </a:rPr>
              <a:t>&gt;=</a:t>
            </a:r>
            <a:r>
              <a:rPr lang="en-US" sz="2000" dirty="0" smtClean="0"/>
              <a:t> </a:t>
            </a:r>
            <a:r>
              <a:rPr lang="en-US" sz="2000" dirty="0"/>
              <a:t>1, don’t care</a:t>
            </a:r>
          </a:p>
          <a:p>
            <a:r>
              <a:rPr lang="en-US" sz="2000" dirty="0"/>
              <a:t>If margin &lt; 1, pay linear penalty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variables – Hinge loss</a:t>
            </a:r>
          </a:p>
        </p:txBody>
      </p:sp>
      <p:pic>
        <p:nvPicPr>
          <p:cNvPr id="34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371600"/>
            <a:ext cx="371277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1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4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Margin SVM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 of C</a:t>
            </a:r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 demo by Andrea </a:t>
            </a:r>
            <a:r>
              <a:rPr lang="en-US" dirty="0" err="1" smtClean="0"/>
              <a:t>Vedaldi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6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HW1 Graded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 60/55 = 109%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 descr="hw1_gra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43050"/>
            <a:ext cx="70866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0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7" name="Text Box 3"/>
          <p:cNvSpPr txBox="1">
            <a:spLocks noChangeArrowheads="1"/>
          </p:cNvSpPr>
          <p:nvPr/>
        </p:nvSpPr>
        <p:spPr bwMode="auto">
          <a:xfrm>
            <a:off x="457200" y="1439863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SVM: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05400" y="1447800"/>
            <a:ext cx="3517900" cy="946150"/>
            <a:chOff x="3216" y="912"/>
            <a:chExt cx="2216" cy="596"/>
          </a:xfrm>
        </p:grpSpPr>
        <p:sp>
          <p:nvSpPr>
            <p:cNvPr id="932869" name="Text Box 5"/>
            <p:cNvSpPr txBox="1">
              <a:spLocks noChangeArrowheads="1"/>
            </p:cNvSpPr>
            <p:nvPr/>
          </p:nvSpPr>
          <p:spPr bwMode="auto">
            <a:xfrm>
              <a:off x="3312" y="912"/>
              <a:ext cx="19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/>
                <a:t>Logistic regression:</a:t>
              </a:r>
            </a:p>
          </p:txBody>
        </p:sp>
        <p:pic>
          <p:nvPicPr>
            <p:cNvPr id="932870" name="Picture 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1200"/>
              <a:ext cx="221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591050" y="2474913"/>
            <a:ext cx="4075113" cy="728662"/>
            <a:chOff x="2892" y="1559"/>
            <a:chExt cx="2567" cy="459"/>
          </a:xfrm>
        </p:grpSpPr>
        <p:sp>
          <p:nvSpPr>
            <p:cNvPr id="932872" name="Text Box 8"/>
            <p:cNvSpPr txBox="1">
              <a:spLocks noChangeArrowheads="1"/>
            </p:cNvSpPr>
            <p:nvPr/>
          </p:nvSpPr>
          <p:spPr bwMode="auto">
            <a:xfrm>
              <a:off x="2918" y="1559"/>
              <a:ext cx="7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Log loss:</a:t>
              </a:r>
            </a:p>
          </p:txBody>
        </p:sp>
        <p:pic>
          <p:nvPicPr>
            <p:cNvPr id="932873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2" y="1821"/>
              <a:ext cx="2567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32874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8804" t="19456" r="6676" b="4662"/>
          <a:stretch>
            <a:fillRect/>
          </a:stretch>
        </p:blipFill>
        <p:spPr bwMode="auto">
          <a:xfrm>
            <a:off x="1447800" y="3733800"/>
            <a:ext cx="571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2875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9713" y="1935163"/>
            <a:ext cx="30829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i="1" dirty="0"/>
              <a:t>Side note</a:t>
            </a:r>
            <a:r>
              <a:rPr lang="en-US" sz="3200" dirty="0"/>
              <a:t>: What’s the difference between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SVMs </a:t>
            </a:r>
            <a:r>
              <a:rPr lang="en-US" sz="3200" dirty="0"/>
              <a:t>and logistic regression?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752600" y="4267200"/>
            <a:ext cx="2607733" cy="22394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V="1">
            <a:off x="4343659" y="6506013"/>
            <a:ext cx="2595152" cy="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29000" y="5105400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SVM: Hinge Loss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5638800"/>
            <a:ext cx="1356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LR: Logistic Loss</a:t>
            </a:r>
            <a:endParaRPr lang="en-US" dirty="0"/>
          </a:p>
        </p:txBody>
      </p:sp>
      <p:cxnSp>
        <p:nvCxnSpPr>
          <p:cNvPr id="21" name="Curved Connector 20"/>
          <p:cNvCxnSpPr>
            <a:stCxn id="17" idx="1"/>
          </p:cNvCxnSpPr>
          <p:nvPr/>
        </p:nvCxnSpPr>
        <p:spPr bwMode="auto">
          <a:xfrm rot="10800000" flipV="1">
            <a:off x="2971800" y="5243900"/>
            <a:ext cx="457200" cy="13900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 bwMode="auto">
          <a:xfrm flipV="1">
            <a:off x="1600200" y="5334000"/>
            <a:ext cx="1066800" cy="457200"/>
          </a:xfrm>
          <a:prstGeom prst="curvedConnector3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00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23"/>
            <a:ext cx="9144000" cy="6488906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Andrew Moore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1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0762" cy="64770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Andrew Moore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9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441281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Andrew Moore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1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always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way, yes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1799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9600"/>
            <a:ext cx="9144000" cy="966439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289560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</a:t>
            </a:r>
            <a:r>
              <a:rPr lang="en-US" dirty="0" err="1" smtClean="0"/>
              <a:t>Blaschko</a:t>
            </a:r>
            <a:r>
              <a:rPr lang="en-US" dirty="0" smtClean="0"/>
              <a:t> &amp; </a:t>
            </a:r>
            <a:r>
              <a:rPr lang="en-US" dirty="0" err="1" smtClean="0"/>
              <a:t>Lampert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2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835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289560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</a:t>
            </a:r>
            <a:r>
              <a:rPr lang="en-US" dirty="0" err="1" smtClean="0"/>
              <a:t>Blaschko</a:t>
            </a:r>
            <a:r>
              <a:rPr lang="en-US" dirty="0" smtClean="0"/>
              <a:t> &amp; </a:t>
            </a:r>
            <a:r>
              <a:rPr lang="en-US" dirty="0" err="1" smtClean="0"/>
              <a:t>Lampert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6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Trick</a:t>
            </a:r>
            <a:endParaRPr lang="en-US" dirty="0"/>
          </a:p>
        </p:txBody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ne </a:t>
            </a:r>
            <a:r>
              <a:rPr lang="en-US" dirty="0"/>
              <a:t>of the most interesting and </a:t>
            </a:r>
            <a:r>
              <a:rPr lang="en-US" dirty="0" smtClean="0"/>
              <a:t>exciting advancement </a:t>
            </a:r>
            <a:r>
              <a:rPr lang="en-US" dirty="0"/>
              <a:t>in </a:t>
            </a:r>
            <a:r>
              <a:rPr lang="en-US" dirty="0" smtClean="0"/>
              <a:t>the last 2 decades of machine </a:t>
            </a:r>
            <a:r>
              <a:rPr lang="en-US" dirty="0"/>
              <a:t>learning</a:t>
            </a:r>
          </a:p>
          <a:p>
            <a:pPr lvl="1"/>
            <a:r>
              <a:rPr lang="en-US" dirty="0"/>
              <a:t>The “kernel trick”</a:t>
            </a:r>
          </a:p>
          <a:p>
            <a:pPr lvl="1"/>
            <a:r>
              <a:rPr lang="en-US" dirty="0"/>
              <a:t>High dimensional feature spaces at no extra cost!</a:t>
            </a:r>
          </a:p>
          <a:p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first, a detour</a:t>
            </a:r>
          </a:p>
          <a:p>
            <a:pPr lvl="1"/>
            <a:r>
              <a:rPr lang="en-US" dirty="0"/>
              <a:t>Constrained optimization!</a:t>
            </a: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33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Constrained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Lagrangian</a:t>
            </a:r>
            <a:r>
              <a:rPr lang="en-US" dirty="0" smtClean="0"/>
              <a:t> Multiplier Method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in f(w)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st</a:t>
            </a:r>
            <a:r>
              <a:rPr lang="en-US" dirty="0" smtClean="0"/>
              <a:t> h(w) =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Define </a:t>
            </a:r>
            <a:r>
              <a:rPr lang="en-US" dirty="0" err="1" smtClean="0">
                <a:solidFill>
                  <a:prstClr val="black"/>
                </a:solidFill>
              </a:rPr>
              <a:t>Lagrangian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1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1957" r="1957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0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59688"/>
            <a:ext cx="7848600" cy="5650992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4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HW1 Extra Credit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 descr="extracred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33450"/>
            <a:ext cx="789940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3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Lagrangian</a:t>
            </a:r>
            <a:r>
              <a:rPr lang="en-US" dirty="0" smtClean="0"/>
              <a:t> Duality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paper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HW2 </a:t>
            </a:r>
            <a:endParaRPr lang="en-US" dirty="0"/>
          </a:p>
          <a:p>
            <a:pPr lvl="1"/>
            <a:r>
              <a:rPr lang="en-US" dirty="0" smtClean="0"/>
              <a:t>Due: Friday </a:t>
            </a:r>
            <a:r>
              <a:rPr lang="en-US" strike="sngStrike" dirty="0" smtClean="0"/>
              <a:t>03/06</a:t>
            </a:r>
            <a:r>
              <a:rPr lang="en-US" dirty="0" smtClean="0"/>
              <a:t>, </a:t>
            </a:r>
            <a:r>
              <a:rPr lang="en-US" dirty="0"/>
              <a:t>03</a:t>
            </a:r>
            <a:r>
              <a:rPr lang="en-US" dirty="0" smtClean="0"/>
              <a:t>/15, 11</a:t>
            </a:r>
            <a:r>
              <a:rPr lang="en-US" dirty="0"/>
              <a:t>:55pm</a:t>
            </a:r>
          </a:p>
          <a:p>
            <a:pPr lvl="1"/>
            <a:r>
              <a:rPr lang="en-US" dirty="0" smtClean="0"/>
              <a:t>Implement linear regression, Naïve Bayes, Logistic Regression</a:t>
            </a:r>
          </a:p>
          <a:p>
            <a:pPr lvl="1"/>
            <a:r>
              <a:rPr lang="en-US" dirty="0" smtClean="0"/>
              <a:t>Solutions available</a:t>
            </a:r>
          </a:p>
          <a:p>
            <a:pPr lvl="1"/>
            <a:r>
              <a:rPr lang="en-US" dirty="0" err="1" smtClean="0"/>
              <a:t>Kaggle</a:t>
            </a:r>
            <a:r>
              <a:rPr lang="en-US" dirty="0" smtClean="0"/>
              <a:t> discussion:</a:t>
            </a:r>
          </a:p>
          <a:p>
            <a:pPr lvl="2"/>
            <a:r>
              <a:rPr lang="en-US" dirty="0">
                <a:hlinkClick r:id="rId2"/>
              </a:rPr>
              <a:t>http://inclass.kaggle.com/c/2015-Spring-vt-ece-machine-learning-</a:t>
            </a:r>
            <a:r>
              <a:rPr lang="en-US" dirty="0" smtClean="0">
                <a:hlinkClick r:id="rId2"/>
              </a:rPr>
              <a:t>hw2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Mid-term</a:t>
            </a:r>
          </a:p>
          <a:p>
            <a:pPr lvl="1"/>
            <a:r>
              <a:rPr lang="en-US" dirty="0" smtClean="0"/>
              <a:t>Solutions available</a:t>
            </a:r>
          </a:p>
          <a:p>
            <a:endParaRPr lang="en-US" dirty="0"/>
          </a:p>
          <a:p>
            <a:r>
              <a:rPr lang="en-US" dirty="0"/>
              <a:t>Feedback on Midterm Exam?</a:t>
            </a:r>
          </a:p>
          <a:p>
            <a:pPr lvl="1"/>
            <a:r>
              <a:rPr lang="en-US" dirty="0"/>
              <a:t>Too hard? Too easy? Just right?</a:t>
            </a:r>
          </a:p>
          <a:p>
            <a:pPr lvl="1"/>
            <a:r>
              <a:rPr lang="en-US" dirty="0"/>
              <a:t>Too long? Too short?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6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 descr="sv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1117600"/>
            <a:ext cx="55118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6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 descr="3953914015_4a60eaa788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800"/>
            <a:ext cx="9136745" cy="6115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5853" y="6581001"/>
            <a:ext cx="2322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Courtesy: Arthur </a:t>
            </a:r>
            <a:r>
              <a:rPr lang="en-US" dirty="0" err="1" smtClean="0"/>
              <a:t>Gretton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8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 descr="3954694686_d33e2ea3fa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5728"/>
            <a:ext cx="9151655" cy="6125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5853" y="6581001"/>
            <a:ext cx="2322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Courtesy: Arthur </a:t>
            </a:r>
            <a:r>
              <a:rPr lang="en-US" dirty="0" err="1" smtClean="0"/>
              <a:t>Gretton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8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 descr="3954695094_d723a9f0e2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51"/>
            <a:ext cx="9144000" cy="61199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5853" y="6581001"/>
            <a:ext cx="2322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Courtesy: Arthur </a:t>
            </a:r>
            <a:r>
              <a:rPr lang="en-US" dirty="0" err="1" smtClean="0"/>
              <a:t>Gretton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7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x}^+ = {\bf x}^- + \lambda {\bf w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144"/>
  <p:tag name="PICTUREFILESIZE" val="47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-\ln {P(Y=1\mid x,{\bf w})} &amp; = &amp; \ln \left( 1+e^{-({\bf w}.{\bf x}+b)}\right) 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416"/>
  <p:tag name="PICTUREFILESIZE" val="160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P(Y=1\mid x,{\bf w}) &amp; = &amp; \frac{1}{1+e^{-({\bf w}.{\bf x}+b)}} 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38"/>
  <p:tag name="PICTUREFILESIZE" val="142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w}.{\bf x}^+ + b = 1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41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gamma = \frac{1}{\sqrt{{\bf w}.{\bf w}}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103"/>
  <p:tag name="PICTUREFILESIZE" val="51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ambda = \frac{2}{||{\bf w}||}&#10;\]&#10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84"/>
  <p:tag name="PICTUREFILESIZE" val="417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w}.({\bf x}^- + \lambda \frac{\bf w}{||{\bf w}||}) + b = 1&#10;\]&#10;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2"/>
  <p:tag name="PICTUREFILESIZE" val="1050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}&#10;\mbox{minimize}_{{\bf w},b} \ \ \ {\bf w}.{\bf w} \\&#10;\left({\bf w}.{\bf x}_j + b\right)y_j \geq 1, \  \forall j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02"/>
  <p:tag name="PICTUREFILESIZE" val="180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}&#10;\mbox{minimize}_{{\bf w},b} \ \ \ {\bf w}.{\bf w} \\&#10;\left({\bf w}.{\bf x}_j + b\right)y_j \geq 1 \ \ \ \ \  ,\forall j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5"/>
  <p:tag name="PICTUREFILESIZE" val="1844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}&#10;\mbox{minimize}_{{\bf w},b} \ \ \ {\bf w}.{\bf w} + C \sum_j \xi_j\\&#10;\left({\bf w}.{\bf x}_j + b\right)y_j \geq 1 - \xi_j, \  \forall j\\&#10;\hfill \xi_j \geq 0, \  \forall j\\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75"/>
  <p:tag name="PICTUREFILESIZE" val="317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}&#10;\mbox{minimize}_{{\bf w},b} \ \ \ {\bf w}.{\bf w} + C \sum_j \xi_j\\&#10;\left({\bf w}.{\bf x}_j + b\right)y_j \geq 1 - \xi_j, \  \forall j\\&#10;\hfill \xi_j \geq 0, \  \forall j\\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75"/>
  <p:tag name="PICTUREFILESIZE" val="31793"/>
</p:tagLst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46934</TotalTime>
  <Words>705</Words>
  <Application>Microsoft Macintosh PowerPoint</Application>
  <PresentationFormat>On-screen Show (4:3)</PresentationFormat>
  <Paragraphs>185</Paragraphs>
  <Slides>30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pictures</vt:lpstr>
      <vt:lpstr>Blank Presentation</vt:lpstr>
      <vt:lpstr>ECE 5984: Introduction to  Machine Learning</vt:lpstr>
      <vt:lpstr>HW1 Graded</vt:lpstr>
      <vt:lpstr>HW1 Extra Credit Distribution</vt:lpstr>
      <vt:lpstr>Administrativia</vt:lpstr>
      <vt:lpstr>Administrativia</vt:lpstr>
      <vt:lpstr>Recap of Last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Generative vs. Discriminative</vt:lpstr>
      <vt:lpstr>Linear classifiers – Which line is better?</vt:lpstr>
      <vt:lpstr>Margin</vt:lpstr>
      <vt:lpstr>Support vector machines (SVMs)</vt:lpstr>
      <vt:lpstr>What if the data is not linearly separable?</vt:lpstr>
      <vt:lpstr>What if the data is not linearly separable?</vt:lpstr>
      <vt:lpstr>Slack variables – Hinge loss</vt:lpstr>
      <vt:lpstr>Soft Margin SVM</vt:lpstr>
      <vt:lpstr>Side note: What’s the difference between  SVMs and logistic regression?</vt:lpstr>
      <vt:lpstr>PowerPoint Presentation</vt:lpstr>
      <vt:lpstr>PowerPoint Presentation</vt:lpstr>
      <vt:lpstr>PowerPoint Presentation</vt:lpstr>
      <vt:lpstr>Does this always work?</vt:lpstr>
      <vt:lpstr>Caveat</vt:lpstr>
      <vt:lpstr>Kernel Trick</vt:lpstr>
      <vt:lpstr>Constrained Optimization</vt:lpstr>
      <vt:lpstr>Intuition</vt:lpstr>
      <vt:lpstr>Intuition</vt:lpstr>
      <vt:lpstr>Lagrangian Duality</vt:lpstr>
    </vt:vector>
  </TitlesOfParts>
  <Manager/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2493</cp:revision>
  <cp:lastPrinted>2009-01-27T18:32:10Z</cp:lastPrinted>
  <dcterms:created xsi:type="dcterms:W3CDTF">2013-03-06T19:31:42Z</dcterms:created>
  <dcterms:modified xsi:type="dcterms:W3CDTF">2015-03-26T12:20:20Z</dcterms:modified>
  <cp:category/>
</cp:coreProperties>
</file>