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Hello today I will talk about style and content in computer vision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Overall we are able to look at content and style transformation as </a:t>
            </a:r>
            <a:r>
              <a:rPr lang="en"/>
              <a:t>the</a:t>
            </a:r>
            <a:r>
              <a:rPr lang="en"/>
              <a:t> expansion or evolution of content and texture transformation. </a:t>
            </a:r>
            <a:r>
              <a:rPr lang="en"/>
              <a:t>Initially</a:t>
            </a:r>
            <a:r>
              <a:rPr lang="en"/>
              <a:t> with texture </a:t>
            </a:r>
            <a:r>
              <a:rPr lang="en"/>
              <a:t>transformation</a:t>
            </a:r>
            <a:r>
              <a:rPr lang="en"/>
              <a:t> you would use low-level features of one image and content of another image and synthesize a new image, but with style transformation we use high-level features of one image and content of another image to create a new image.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Initially style and content started off with the simple task of separating a letter with the font that was used for it. In 1997 Freeman and Tenenbaum came out with a paper called, “Learning Bilinear Models for Two-Factor Problems in Vision.” The authors were able to separate the letter from the font and also able to do some separation for faces as well. For letters the authors were able to </a:t>
            </a:r>
            <a:r>
              <a:rPr lang="en"/>
              <a:t>differentiate</a:t>
            </a:r>
            <a:r>
              <a:rPr lang="en"/>
              <a:t> between the letter and the font and they were able to generate their own synthetic letters. The authors were also able to differentiate the pose, identity, and lighting for human faces. Once they did this they were also able to create synthetic faces shown in the bottom right.</a:t>
            </a:r>
          </a:p>
          <a:p>
            <a:pPr lvl="0">
              <a:spcBef>
                <a:spcPts val="0"/>
              </a:spcBef>
              <a:buNone/>
            </a:pPr>
            <a:r>
              <a:t/>
            </a:r>
            <a:endParaRPr/>
          </a:p>
          <a:p>
            <a:pPr lvl="0">
              <a:spcBef>
                <a:spcPts val="0"/>
              </a:spcBef>
              <a:buNone/>
            </a:pPr>
            <a:r>
              <a:t/>
            </a:r>
            <a:endParaRPr/>
          </a:p>
          <a:p>
            <a:pPr lvl="0">
              <a:spcBef>
                <a:spcPts val="0"/>
              </a:spcBef>
              <a:buNone/>
            </a:pPr>
            <a:r>
              <a:rPr lang="en"/>
              <a:t>http://www.merl.com/publications/docs/TR96-37.pdf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the work introduced by </a:t>
            </a:r>
            <a:r>
              <a:rPr lang="en"/>
              <a:t>Freeman and Tenenbaum they were able to use low-level features to create the separation between the style and content. However this is more along the lines of texture transformation instead of style transformation. To truly extract the style of an image you have to use the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Image Style Transfer Using Convolutional Neural Networks</a:t>
            </a:r>
          </a:p>
          <a:p>
            <a:pPr lvl="0">
              <a:spcBef>
                <a:spcPts val="0"/>
              </a:spcBef>
              <a:buNone/>
            </a:pPr>
            <a:r>
              <a:rPr lang="en"/>
              <a:t>Deep Image Representation: The authors use 16 convolutional layers and 5 pooling layers out of the 19-layer VGG network.</a:t>
            </a:r>
          </a:p>
          <a:p>
            <a:pPr lvl="0">
              <a:spcBef>
                <a:spcPts val="0"/>
              </a:spcBef>
              <a:buNone/>
            </a:pPr>
            <a:r>
              <a:rPr lang="en"/>
              <a:t>Content Representation: High-level content can be obtained from higher layers in the convolutional neural network. At the higher levels of CNN’s you start to become invariant to the </a:t>
            </a:r>
            <a:r>
              <a:rPr lang="en"/>
              <a:t>precise</a:t>
            </a:r>
            <a:r>
              <a:rPr lang="en"/>
              <a:t> appearance of the image. </a:t>
            </a:r>
            <a:r>
              <a:rPr b="1" lang="en"/>
              <a:t>Loss function: minimize the squared error loss between the </a:t>
            </a:r>
            <a:r>
              <a:rPr b="1" lang="en"/>
              <a:t>synthesized</a:t>
            </a:r>
            <a:r>
              <a:rPr b="1" lang="en"/>
              <a:t> image and the original image.</a:t>
            </a:r>
          </a:p>
          <a:p>
            <a:pPr lvl="0">
              <a:spcBef>
                <a:spcPts val="0"/>
              </a:spcBef>
              <a:buNone/>
            </a:pPr>
            <a:r>
              <a:rPr lang="en"/>
              <a:t>Style Representation: Using a Gram matrix we are able to obtain the similarity of two images. The Gram matrix of the neural activations can be seen as the minimization of a specific Maximum Mean Discrepancy. The end goal is to match Gram </a:t>
            </a:r>
            <a:r>
              <a:rPr lang="en"/>
              <a:t>matrices</a:t>
            </a:r>
            <a:r>
              <a:rPr lang="en"/>
              <a:t> of the features in the CNN layers. The paper “Demystifying Neural Style Transfer” is a good paper that shows the exact derivation of the Gram matrix into a Maximum Mean Discrepancy and is able to show more on why a Gram matrix is able to show style of an image. </a:t>
            </a:r>
            <a:r>
              <a:rPr b="1" lang="en"/>
              <a:t>Loss function: minimize the squared error loss between the </a:t>
            </a:r>
            <a:r>
              <a:rPr b="1" lang="en"/>
              <a:t>synthesized</a:t>
            </a:r>
            <a:r>
              <a:rPr b="1" lang="en"/>
              <a:t> image and the original image.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slide will show you the overall outputs of many of the experiments that the authors did. They used different alpha over beta values to get these synthesized images. For B: 1e-3, C:8e-4, D: 5e-3,  E&amp;F:5e-4.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By having a linear combination of both the loss functions for the content representation and the style representation we can see that there is a direct relationship between either having a </a:t>
            </a:r>
            <a:r>
              <a:rPr lang="en"/>
              <a:t>synthesized</a:t>
            </a:r>
            <a:r>
              <a:rPr lang="en"/>
              <a:t> image that has more content or a </a:t>
            </a:r>
            <a:r>
              <a:rPr lang="en"/>
              <a:t>synthesized</a:t>
            </a:r>
            <a:r>
              <a:rPr lang="en"/>
              <a:t> image that has more style. Also in this paper the author has an algorithm that doesn’t perform very fast so they also stated that the resolution of the image directly affects the speed of the algorithm.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For the first paper that talked about many of the main points within content and style transformation the authors didn’t mainly focus on making the algorithm work fast or having very high quality images at the end, but in the next two papers that I will talk about we will be able to see some of the interesting ways that researchers are able to speed up the algorithm or are able to give higher quality.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Feedforward image transformation allows us to </a:t>
            </a:r>
            <a:r>
              <a:rPr lang="en"/>
              <a:t>obtain</a:t>
            </a:r>
            <a:r>
              <a:rPr lang="en"/>
              <a:t> information on what someone can do right in the future. In image processing that means being able to correctly obtain information that will allow us to implement something right in the future. This is often in contrast to what has been done in the past for the image processing and to increase speed of style and content transformation the authors of the second paper use feed-forward convolutional neural </a:t>
            </a:r>
            <a:r>
              <a:rPr lang="en"/>
              <a:t>networks</a:t>
            </a:r>
            <a:r>
              <a:rPr lang="en"/>
              <a:t> to quickly obtain results.</a:t>
            </a:r>
          </a:p>
          <a:p>
            <a:pPr lvl="0">
              <a:spcBef>
                <a:spcPts val="0"/>
              </a:spcBef>
              <a:buNone/>
            </a:pPr>
            <a:r>
              <a:rPr lang="en"/>
              <a:t>Perceptual loss is better for fine details and edges</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the third paper that was listed by C. Li and M. Wand the authors focused on getting better quality out of a </a:t>
            </a:r>
            <a:r>
              <a:rPr lang="en"/>
              <a:t>synthesized</a:t>
            </a:r>
            <a:r>
              <a:rPr lang="en"/>
              <a:t> image. Their paper works with Markov Random Fields to get the most relevant statistical dependencies in an image. They do this by considering local image patches of k by k pixels.</a:t>
            </a:r>
          </a:p>
          <a:p>
            <a:pPr lvl="0">
              <a:spcBef>
                <a:spcPts val="0"/>
              </a:spcBef>
              <a:buNone/>
            </a:pPr>
            <a:r>
              <a:rPr lang="en"/>
              <a:t>By using Markov Random Fields the authors are able to maintain some of the local image statistics, but they also implement some high-level constraints as to also keep the global image statistic. Without these high level constraints the image would end up as a jumble and not like the original content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Style and Content</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By: Kevin Yu</a:t>
            </a:r>
          </a:p>
          <a:p>
            <a:pPr lvl="0">
              <a:spcBef>
                <a:spcPts val="0"/>
              </a:spcBef>
              <a:buNone/>
            </a:pPr>
            <a:r>
              <a:rPr lang="en"/>
              <a:t>Ph.D. in Computer Engineering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Conclusion</a:t>
            </a:r>
          </a:p>
        </p:txBody>
      </p:sp>
      <p:sp>
        <p:nvSpPr>
          <p:cNvPr id="125" name="Shape 125"/>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Improvements on texture and content transformation</a:t>
            </a:r>
          </a:p>
          <a:p>
            <a:pPr indent="-228600" lvl="0" marL="457200" rtl="0">
              <a:spcBef>
                <a:spcPts val="0"/>
              </a:spcBef>
            </a:pPr>
            <a:r>
              <a:rPr lang="en"/>
              <a:t>Feed-Forward CNN’s == Faster synthesis</a:t>
            </a:r>
          </a:p>
          <a:p>
            <a:pPr indent="-228600" lvl="0" marL="457200">
              <a:spcBef>
                <a:spcPts val="0"/>
              </a:spcBef>
            </a:pPr>
            <a:r>
              <a:rPr lang="en"/>
              <a:t>Markov Random Fields == Higher quality synthesis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descr="Image1.png" id="69" name="Shape 69"/>
          <p:cNvPicPr preferRelativeResize="0"/>
          <p:nvPr/>
        </p:nvPicPr>
        <p:blipFill>
          <a:blip r:embed="rId3">
            <a:alphaModFix/>
          </a:blip>
          <a:stretch>
            <a:fillRect/>
          </a:stretch>
        </p:blipFill>
        <p:spPr>
          <a:xfrm>
            <a:off x="5164674" y="1006287"/>
            <a:ext cx="3097847" cy="3820976"/>
          </a:xfrm>
          <a:prstGeom prst="rect">
            <a:avLst/>
          </a:prstGeom>
          <a:noFill/>
          <a:ln>
            <a:noFill/>
          </a:ln>
        </p:spPr>
      </p:pic>
      <p:sp>
        <p:nvSpPr>
          <p:cNvPr id="70" name="Shape 7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Background of Style and Content</a:t>
            </a:r>
          </a:p>
        </p:txBody>
      </p:sp>
      <p:sp>
        <p:nvSpPr>
          <p:cNvPr id="71" name="Shape 71"/>
          <p:cNvSpPr txBox="1"/>
          <p:nvPr>
            <p:ph idx="1" type="body"/>
          </p:nvPr>
        </p:nvSpPr>
        <p:spPr>
          <a:xfrm>
            <a:off x="311700" y="1152475"/>
            <a:ext cx="4258800" cy="3528600"/>
          </a:xfrm>
          <a:prstGeom prst="rect">
            <a:avLst/>
          </a:prstGeom>
        </p:spPr>
        <p:txBody>
          <a:bodyPr anchorCtr="0" anchor="t" bIns="91425" lIns="91425" rIns="91425" tIns="91425">
            <a:noAutofit/>
          </a:bodyPr>
          <a:lstStyle/>
          <a:p>
            <a:pPr indent="-228600" lvl="0" marL="457200" rtl="0">
              <a:spcBef>
                <a:spcPts val="0"/>
              </a:spcBef>
            </a:pPr>
            <a:r>
              <a:rPr lang="en"/>
              <a:t>Started off with letters and faces (W. T. Freeman, J. B. Tenenbaum 1996)</a:t>
            </a:r>
          </a:p>
          <a:p>
            <a:pPr indent="-228600" lvl="0" marL="457200" rtl="0">
              <a:spcBef>
                <a:spcPts val="0"/>
              </a:spcBef>
            </a:pPr>
            <a:r>
              <a:rPr lang="en"/>
              <a:t>Font and the character s</a:t>
            </a:r>
            <a:r>
              <a:rPr lang="en"/>
              <a:t>eparation </a:t>
            </a:r>
          </a:p>
          <a:p>
            <a:pPr indent="-228600" lvl="0" marL="457200" rtl="0">
              <a:spcBef>
                <a:spcPts val="0"/>
              </a:spcBef>
            </a:pPr>
            <a:r>
              <a:rPr lang="en"/>
              <a:t>Face pose and identity separation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Goal</a:t>
            </a:r>
          </a:p>
          <a:p>
            <a:pPr indent="-228600" lvl="1" marL="914400" rtl="0">
              <a:spcBef>
                <a:spcPts val="0"/>
              </a:spcBef>
            </a:pPr>
            <a:r>
              <a:rPr lang="en"/>
              <a:t>Transfer style from one </a:t>
            </a:r>
            <a:r>
              <a:rPr lang="en"/>
              <a:t>image </a:t>
            </a:r>
            <a:r>
              <a:rPr lang="en"/>
              <a:t>to another image</a:t>
            </a:r>
          </a:p>
          <a:p>
            <a:pPr indent="-228600" lvl="0" marL="457200" rtl="0">
              <a:spcBef>
                <a:spcPts val="0"/>
              </a:spcBef>
            </a:pPr>
            <a:r>
              <a:rPr lang="en"/>
              <a:t>Texture transformation : low-level == Style transfer : high-level</a:t>
            </a:r>
          </a:p>
          <a:p>
            <a:pPr indent="-228600" lvl="0" marL="457200" rtl="0">
              <a:spcBef>
                <a:spcPts val="0"/>
              </a:spcBef>
            </a:pPr>
            <a:r>
              <a:rPr lang="en"/>
              <a:t>Edge detectors, etc. find low-level features</a:t>
            </a:r>
          </a:p>
          <a:p>
            <a:pPr indent="-228600" lvl="0" marL="457200" rtl="0">
              <a:spcBef>
                <a:spcPts val="0"/>
              </a:spcBef>
            </a:pPr>
            <a:r>
              <a:rPr lang="en"/>
              <a:t>CNN’s are used for high-level features</a:t>
            </a:r>
          </a:p>
        </p:txBody>
      </p:sp>
      <p:sp>
        <p:nvSpPr>
          <p:cNvPr id="77" name="Shape 7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High-level Style and Content Manipulation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A Neural Algorithm of Artistic Style</a:t>
            </a:r>
          </a:p>
        </p:txBody>
      </p:sp>
      <p:sp>
        <p:nvSpPr>
          <p:cNvPr id="83" name="Shape 83"/>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Deep image representation</a:t>
            </a:r>
          </a:p>
          <a:p>
            <a:pPr indent="-228600" lvl="1" marL="914400" rtl="0">
              <a:spcBef>
                <a:spcPts val="0"/>
              </a:spcBef>
            </a:pPr>
            <a:r>
              <a:rPr lang="en"/>
              <a:t>VGG Networks</a:t>
            </a:r>
          </a:p>
          <a:p>
            <a:pPr indent="-228600" lvl="0" marL="457200" rtl="0">
              <a:spcBef>
                <a:spcPts val="0"/>
              </a:spcBef>
            </a:pPr>
            <a:r>
              <a:rPr lang="en"/>
              <a:t>Content representation</a:t>
            </a:r>
          </a:p>
          <a:p>
            <a:pPr indent="-228600" lvl="1" marL="914400" rtl="0">
              <a:spcBef>
                <a:spcPts val="0"/>
              </a:spcBef>
            </a:pPr>
            <a:r>
              <a:rPr lang="en"/>
              <a:t>Training a CNN on object recognition</a:t>
            </a:r>
          </a:p>
          <a:p>
            <a:pPr indent="-228600" lvl="0" marL="457200" rtl="0">
              <a:spcBef>
                <a:spcPts val="0"/>
              </a:spcBef>
            </a:pPr>
            <a:r>
              <a:rPr lang="en"/>
              <a:t>Style representation</a:t>
            </a:r>
          </a:p>
          <a:p>
            <a:pPr indent="-228600" lvl="1" marL="914400" rtl="0">
              <a:spcBef>
                <a:spcPts val="0"/>
              </a:spcBef>
            </a:pPr>
            <a:r>
              <a:rPr lang="en"/>
              <a:t>Style content is </a:t>
            </a:r>
            <a:r>
              <a:rPr lang="en"/>
              <a:t>obtained</a:t>
            </a:r>
            <a:r>
              <a:rPr lang="en"/>
              <a:t> using a Gram matrix</a:t>
            </a:r>
          </a:p>
          <a:p>
            <a:pPr indent="-228600" lvl="0" marL="457200" rtl="0">
              <a:spcBef>
                <a:spcPts val="0"/>
              </a:spcBef>
            </a:pPr>
            <a:r>
              <a:rPr lang="en"/>
              <a:t>Style transfer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Style Transfer</a:t>
            </a:r>
          </a:p>
        </p:txBody>
      </p:sp>
      <p:sp>
        <p:nvSpPr>
          <p:cNvPr id="89" name="Shape 89"/>
          <p:cNvSpPr txBox="1"/>
          <p:nvPr>
            <p:ph idx="1" type="body"/>
          </p:nvPr>
        </p:nvSpPr>
        <p:spPr>
          <a:xfrm>
            <a:off x="387900" y="1489825"/>
            <a:ext cx="4482300" cy="3078900"/>
          </a:xfrm>
          <a:prstGeom prst="rect">
            <a:avLst/>
          </a:prstGeom>
        </p:spPr>
        <p:txBody>
          <a:bodyPr anchorCtr="0" anchor="t" bIns="91425" lIns="91425" rIns="91425" tIns="91425">
            <a:noAutofit/>
          </a:bodyPr>
          <a:lstStyle/>
          <a:p>
            <a:pPr indent="-228600" lvl="0" marL="457200" rtl="0">
              <a:spcBef>
                <a:spcPts val="0"/>
              </a:spcBef>
            </a:pPr>
            <a:r>
              <a:rPr lang="en"/>
              <a:t>The content of A is kept while the style of each </a:t>
            </a:r>
            <a:r>
              <a:rPr lang="en"/>
              <a:t>subimage</a:t>
            </a:r>
            <a:r>
              <a:rPr lang="en"/>
              <a:t> is implemented on the </a:t>
            </a:r>
            <a:r>
              <a:rPr lang="en"/>
              <a:t>initial</a:t>
            </a:r>
            <a:r>
              <a:rPr lang="en"/>
              <a:t> A image.</a:t>
            </a:r>
          </a:p>
          <a:p>
            <a:pPr indent="-228600" lvl="0" marL="457200">
              <a:spcBef>
                <a:spcPts val="0"/>
              </a:spcBef>
            </a:pPr>
            <a:r>
              <a:rPr lang="en"/>
              <a:t>Below is the loss function they minimize.</a:t>
            </a:r>
          </a:p>
        </p:txBody>
      </p:sp>
      <p:pic>
        <p:nvPicPr>
          <p:cNvPr descr="Image1.JPG" id="90" name="Shape 90"/>
          <p:cNvPicPr preferRelativeResize="0"/>
          <p:nvPr/>
        </p:nvPicPr>
        <p:blipFill>
          <a:blip r:embed="rId3">
            <a:alphaModFix/>
          </a:blip>
          <a:stretch>
            <a:fillRect/>
          </a:stretch>
        </p:blipFill>
        <p:spPr>
          <a:xfrm>
            <a:off x="5165575" y="635249"/>
            <a:ext cx="3707474" cy="4261674"/>
          </a:xfrm>
          <a:prstGeom prst="rect">
            <a:avLst/>
          </a:prstGeom>
          <a:noFill/>
          <a:ln>
            <a:noFill/>
          </a:ln>
        </p:spPr>
      </p:pic>
      <p:pic>
        <p:nvPicPr>
          <p:cNvPr descr="Equation7.JPG" id="91" name="Shape 91"/>
          <p:cNvPicPr preferRelativeResize="0"/>
          <p:nvPr/>
        </p:nvPicPr>
        <p:blipFill>
          <a:blip r:embed="rId4">
            <a:alphaModFix/>
          </a:blip>
          <a:stretch>
            <a:fillRect/>
          </a:stretch>
        </p:blipFill>
        <p:spPr>
          <a:xfrm>
            <a:off x="670662" y="3909275"/>
            <a:ext cx="3916775" cy="41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Tradeoffs</a:t>
            </a:r>
          </a:p>
        </p:txBody>
      </p:sp>
      <p:sp>
        <p:nvSpPr>
          <p:cNvPr id="97" name="Shape 97"/>
          <p:cNvSpPr txBox="1"/>
          <p:nvPr>
            <p:ph idx="1" type="body"/>
          </p:nvPr>
        </p:nvSpPr>
        <p:spPr>
          <a:xfrm>
            <a:off x="387900" y="1489825"/>
            <a:ext cx="4004100" cy="3078900"/>
          </a:xfrm>
          <a:prstGeom prst="rect">
            <a:avLst/>
          </a:prstGeom>
        </p:spPr>
        <p:txBody>
          <a:bodyPr anchorCtr="0" anchor="t" bIns="91425" lIns="91425" rIns="91425" tIns="91425">
            <a:noAutofit/>
          </a:bodyPr>
          <a:lstStyle/>
          <a:p>
            <a:pPr indent="-228600" lvl="0" marL="457200" rtl="0">
              <a:spcBef>
                <a:spcPts val="0"/>
              </a:spcBef>
            </a:pPr>
            <a:r>
              <a:rPr lang="en"/>
              <a:t>Linear combination of loss functions</a:t>
            </a:r>
          </a:p>
          <a:p>
            <a:pPr indent="-228600" lvl="0" marL="457200">
              <a:spcBef>
                <a:spcPts val="0"/>
              </a:spcBef>
            </a:pPr>
            <a:r>
              <a:rPr lang="en"/>
              <a:t>Resolution is proportional to the speed of the style transfer</a:t>
            </a:r>
          </a:p>
        </p:txBody>
      </p:sp>
      <p:pic>
        <p:nvPicPr>
          <p:cNvPr descr="Capture3.JPG" id="98" name="Shape 98"/>
          <p:cNvPicPr preferRelativeResize="0"/>
          <p:nvPr/>
        </p:nvPicPr>
        <p:blipFill>
          <a:blip r:embed="rId3">
            <a:alphaModFix/>
          </a:blip>
          <a:stretch>
            <a:fillRect/>
          </a:stretch>
        </p:blipFill>
        <p:spPr>
          <a:xfrm>
            <a:off x="4392000" y="929625"/>
            <a:ext cx="4447200" cy="3539421"/>
          </a:xfrm>
          <a:prstGeom prst="rect">
            <a:avLst/>
          </a:prstGeom>
          <a:noFill/>
          <a:ln>
            <a:noFill/>
          </a:ln>
        </p:spPr>
      </p:pic>
      <p:pic>
        <p:nvPicPr>
          <p:cNvPr descr="Equation7.JPG" id="99" name="Shape 99"/>
          <p:cNvPicPr preferRelativeResize="0"/>
          <p:nvPr/>
        </p:nvPicPr>
        <p:blipFill>
          <a:blip r:embed="rId4">
            <a:alphaModFix/>
          </a:blip>
          <a:stretch>
            <a:fillRect/>
          </a:stretch>
        </p:blipFill>
        <p:spPr>
          <a:xfrm>
            <a:off x="431550" y="3954900"/>
            <a:ext cx="3916775" cy="414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Initial Conclusion</a:t>
            </a:r>
          </a:p>
        </p:txBody>
      </p:sp>
      <p:sp>
        <p:nvSpPr>
          <p:cNvPr id="105" name="Shape 105"/>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Content and Style are easily </a:t>
            </a:r>
            <a:r>
              <a:rPr lang="en"/>
              <a:t>separable</a:t>
            </a:r>
            <a:r>
              <a:rPr lang="en"/>
              <a:t> using CNN’s</a:t>
            </a:r>
          </a:p>
          <a:p>
            <a:pPr indent="-228600" lvl="0" marL="457200" rtl="0">
              <a:spcBef>
                <a:spcPts val="0"/>
              </a:spcBef>
            </a:pPr>
            <a:r>
              <a:rPr lang="en"/>
              <a:t>We are able to synthesize an image with the content and style of two separate images</a:t>
            </a:r>
          </a:p>
          <a:p>
            <a:pPr indent="-228600" lvl="0" marL="457200">
              <a:spcBef>
                <a:spcPts val="0"/>
              </a:spcBef>
            </a:pPr>
            <a:r>
              <a:rPr lang="en"/>
              <a:t>The process is currently slow due to the speed of the algorithm</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Using Feed-Forward Image Transformation</a:t>
            </a:r>
          </a:p>
        </p:txBody>
      </p:sp>
      <p:sp>
        <p:nvSpPr>
          <p:cNvPr id="111" name="Shape 111"/>
          <p:cNvSpPr txBox="1"/>
          <p:nvPr>
            <p:ph idx="1" type="body"/>
          </p:nvPr>
        </p:nvSpPr>
        <p:spPr>
          <a:xfrm>
            <a:off x="387900" y="1489825"/>
            <a:ext cx="4365600" cy="3078900"/>
          </a:xfrm>
          <a:prstGeom prst="rect">
            <a:avLst/>
          </a:prstGeom>
        </p:spPr>
        <p:txBody>
          <a:bodyPr anchorCtr="0" anchor="t" bIns="91425" lIns="91425" rIns="91425" tIns="91425">
            <a:noAutofit/>
          </a:bodyPr>
          <a:lstStyle/>
          <a:p>
            <a:pPr indent="-228600" lvl="0" marL="457200" rtl="0">
              <a:spcBef>
                <a:spcPts val="0"/>
              </a:spcBef>
            </a:pPr>
            <a:r>
              <a:rPr lang="en"/>
              <a:t>Three orders of magnitude faster</a:t>
            </a:r>
          </a:p>
          <a:p>
            <a:pPr indent="-228600" lvl="0" marL="457200">
              <a:spcBef>
                <a:spcPts val="0"/>
              </a:spcBef>
            </a:pPr>
            <a:r>
              <a:rPr lang="en"/>
              <a:t>Using perceptual loss</a:t>
            </a:r>
          </a:p>
        </p:txBody>
      </p:sp>
      <p:pic>
        <p:nvPicPr>
          <p:cNvPr descr="Capture4.JPG" id="112" name="Shape 112"/>
          <p:cNvPicPr preferRelativeResize="0"/>
          <p:nvPr/>
        </p:nvPicPr>
        <p:blipFill>
          <a:blip r:embed="rId3">
            <a:alphaModFix/>
          </a:blip>
          <a:stretch>
            <a:fillRect/>
          </a:stretch>
        </p:blipFill>
        <p:spPr>
          <a:xfrm>
            <a:off x="5473099" y="1144125"/>
            <a:ext cx="2819774" cy="391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Adding Markov Random Fields</a:t>
            </a:r>
          </a:p>
        </p:txBody>
      </p:sp>
      <p:sp>
        <p:nvSpPr>
          <p:cNvPr id="118" name="Shape 118"/>
          <p:cNvSpPr txBox="1"/>
          <p:nvPr>
            <p:ph idx="1" type="body"/>
          </p:nvPr>
        </p:nvSpPr>
        <p:spPr>
          <a:xfrm>
            <a:off x="387900" y="1489824"/>
            <a:ext cx="8368200" cy="686099"/>
          </a:xfrm>
          <a:prstGeom prst="rect">
            <a:avLst/>
          </a:prstGeom>
        </p:spPr>
        <p:txBody>
          <a:bodyPr anchorCtr="0" anchor="t" bIns="91425" lIns="91425" rIns="91425" tIns="91425">
            <a:noAutofit/>
          </a:bodyPr>
          <a:lstStyle/>
          <a:p>
            <a:pPr indent="-228600" lvl="0" marL="457200" rtl="0">
              <a:spcBef>
                <a:spcPts val="0"/>
              </a:spcBef>
            </a:pPr>
            <a:r>
              <a:rPr lang="en"/>
              <a:t>Increased quality of images</a:t>
            </a:r>
          </a:p>
        </p:txBody>
      </p:sp>
      <p:pic>
        <p:nvPicPr>
          <p:cNvPr descr="Capture5.JPG" id="119" name="Shape 119"/>
          <p:cNvPicPr preferRelativeResize="0"/>
          <p:nvPr/>
        </p:nvPicPr>
        <p:blipFill>
          <a:blip r:embed="rId3">
            <a:alphaModFix/>
          </a:blip>
          <a:stretch>
            <a:fillRect/>
          </a:stretch>
        </p:blipFill>
        <p:spPr>
          <a:xfrm>
            <a:off x="1339225" y="1881774"/>
            <a:ext cx="6929626" cy="3181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