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02" r:id="rId3"/>
    <p:sldId id="270" r:id="rId4"/>
    <p:sldId id="275" r:id="rId5"/>
    <p:sldId id="276" r:id="rId6"/>
    <p:sldId id="277" r:id="rId7"/>
    <p:sldId id="298" r:id="rId8"/>
    <p:sldId id="271" r:id="rId9"/>
    <p:sldId id="272" r:id="rId10"/>
    <p:sldId id="273" r:id="rId11"/>
    <p:sldId id="278" r:id="rId12"/>
    <p:sldId id="283" r:id="rId13"/>
    <p:sldId id="293" r:id="rId14"/>
    <p:sldId id="286" r:id="rId15"/>
    <p:sldId id="299" r:id="rId16"/>
    <p:sldId id="295" r:id="rId17"/>
    <p:sldId id="287" r:id="rId18"/>
    <p:sldId id="288" r:id="rId19"/>
    <p:sldId id="279" r:id="rId20"/>
    <p:sldId id="285" r:id="rId21"/>
    <p:sldId id="284" r:id="rId22"/>
    <p:sldId id="289" r:id="rId23"/>
    <p:sldId id="292" r:id="rId24"/>
    <p:sldId id="290" r:id="rId25"/>
    <p:sldId id="297" r:id="rId26"/>
    <p:sldId id="258" r:id="rId27"/>
    <p:sldId id="259" r:id="rId28"/>
    <p:sldId id="260" r:id="rId29"/>
    <p:sldId id="261" r:id="rId30"/>
    <p:sldId id="262" r:id="rId31"/>
    <p:sldId id="263" r:id="rId32"/>
    <p:sldId id="301" r:id="rId33"/>
    <p:sldId id="280" r:id="rId34"/>
    <p:sldId id="281" r:id="rId35"/>
    <p:sldId id="282" r:id="rId36"/>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7" autoAdjust="0"/>
    <p:restoredTop sz="94660"/>
  </p:normalViewPr>
  <p:slideViewPr>
    <p:cSldViewPr snapToGrid="0" snapToObjects="1">
      <p:cViewPr varScale="1">
        <p:scale>
          <a:sx n="64" d="100"/>
          <a:sy n="64" d="100"/>
        </p:scale>
        <p:origin x="-21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BE32B9-3224-7843-AAA0-146A0B7A583A}" type="datetimeFigureOut">
              <a:rPr kumimoji="1" lang="zh-CN" altLang="en-US" smtClean="0"/>
              <a:t>4/11/17</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624B2A-0425-5C45-A4DF-F801B6BF0B1E}" type="slidenum">
              <a:rPr kumimoji="1" lang="zh-CN" altLang="en-US" smtClean="0"/>
              <a:t>‹#›</a:t>
            </a:fld>
            <a:endParaRPr kumimoji="1" lang="zh-CN" altLang="en-US"/>
          </a:p>
        </p:txBody>
      </p:sp>
    </p:spTree>
    <p:extLst>
      <p:ext uri="{BB962C8B-B14F-4D97-AF65-F5344CB8AC3E}">
        <p14:creationId xmlns:p14="http://schemas.microsoft.com/office/powerpoint/2010/main" val="12677260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What</a:t>
            </a:r>
            <a:r>
              <a:rPr kumimoji="1" lang="en-US" altLang="zh-CN" baseline="0" dirty="0" smtClean="0"/>
              <a:t> do we want the computer to output?</a:t>
            </a:r>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2</a:t>
            </a:fld>
            <a:endParaRPr kumimoji="1" lang="zh-CN" altLang="en-US"/>
          </a:p>
        </p:txBody>
      </p:sp>
    </p:spTree>
    <p:extLst>
      <p:ext uri="{BB962C8B-B14F-4D97-AF65-F5344CB8AC3E}">
        <p14:creationId xmlns:p14="http://schemas.microsoft.com/office/powerpoint/2010/main" val="238441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14</a:t>
            </a:fld>
            <a:endParaRPr kumimoji="1" lang="zh-CN" altLang="en-US"/>
          </a:p>
        </p:txBody>
      </p:sp>
    </p:spTree>
    <p:extLst>
      <p:ext uri="{BB962C8B-B14F-4D97-AF65-F5344CB8AC3E}">
        <p14:creationId xmlns:p14="http://schemas.microsoft.com/office/powerpoint/2010/main" val="971400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15</a:t>
            </a:fld>
            <a:endParaRPr kumimoji="1" lang="zh-CN" altLang="en-US"/>
          </a:p>
        </p:txBody>
      </p:sp>
    </p:spTree>
    <p:extLst>
      <p:ext uri="{BB962C8B-B14F-4D97-AF65-F5344CB8AC3E}">
        <p14:creationId xmlns:p14="http://schemas.microsoft.com/office/powerpoint/2010/main" val="489437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smtClean="0"/>
          </a:p>
          <a:p>
            <a:endParaRPr kumimoji="1" lang="en-US" altLang="zh-CN" sz="1200" dirty="0" smtClean="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16</a:t>
            </a:fld>
            <a:endParaRPr kumimoji="1" lang="zh-CN" altLang="en-US"/>
          </a:p>
        </p:txBody>
      </p:sp>
    </p:spTree>
    <p:extLst>
      <p:ext uri="{BB962C8B-B14F-4D97-AF65-F5344CB8AC3E}">
        <p14:creationId xmlns:p14="http://schemas.microsoft.com/office/powerpoint/2010/main" val="1230570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19</a:t>
            </a:fld>
            <a:endParaRPr kumimoji="1" lang="zh-CN" altLang="en-US"/>
          </a:p>
        </p:txBody>
      </p:sp>
    </p:spTree>
    <p:extLst>
      <p:ext uri="{BB962C8B-B14F-4D97-AF65-F5344CB8AC3E}">
        <p14:creationId xmlns:p14="http://schemas.microsoft.com/office/powerpoint/2010/main" val="206835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20</a:t>
            </a:fld>
            <a:endParaRPr kumimoji="1" lang="zh-CN" altLang="en-US"/>
          </a:p>
        </p:txBody>
      </p:sp>
    </p:spTree>
    <p:extLst>
      <p:ext uri="{BB962C8B-B14F-4D97-AF65-F5344CB8AC3E}">
        <p14:creationId xmlns:p14="http://schemas.microsoft.com/office/powerpoint/2010/main" val="1914728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21</a:t>
            </a:fld>
            <a:endParaRPr kumimoji="1" lang="zh-CN" altLang="en-US"/>
          </a:p>
        </p:txBody>
      </p:sp>
    </p:spTree>
    <p:extLst>
      <p:ext uri="{BB962C8B-B14F-4D97-AF65-F5344CB8AC3E}">
        <p14:creationId xmlns:p14="http://schemas.microsoft.com/office/powerpoint/2010/main" val="264079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74557B1-63D0-4EF2-8B57-4823558F7FDB}"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spcBef>
                <a:spcPts val="0"/>
              </a:spcBef>
              <a:buNone/>
            </a:pPr>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25</a:t>
            </a:fld>
            <a:endParaRPr kumimoji="1" lang="zh-CN" altLang="en-US"/>
          </a:p>
        </p:txBody>
      </p:sp>
    </p:spTree>
    <p:extLst>
      <p:ext uri="{BB962C8B-B14F-4D97-AF65-F5344CB8AC3E}">
        <p14:creationId xmlns:p14="http://schemas.microsoft.com/office/powerpoint/2010/main" val="3733882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kern="1200" dirty="0" smtClean="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26</a:t>
            </a:fld>
            <a:endParaRPr kumimoji="1" lang="zh-CN" altLang="en-US"/>
          </a:p>
        </p:txBody>
      </p:sp>
    </p:spTree>
    <p:extLst>
      <p:ext uri="{BB962C8B-B14F-4D97-AF65-F5344CB8AC3E}">
        <p14:creationId xmlns:p14="http://schemas.microsoft.com/office/powerpoint/2010/main" val="83040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C4211-53E5-444F-B626-DCD582702337}" type="slidenum">
              <a:rPr lang="en-US" smtClean="0"/>
              <a:t>33</a:t>
            </a:fld>
            <a:endParaRPr lang="en-US"/>
          </a:p>
        </p:txBody>
      </p:sp>
    </p:spTree>
    <p:extLst>
      <p:ext uri="{BB962C8B-B14F-4D97-AF65-F5344CB8AC3E}">
        <p14:creationId xmlns:p14="http://schemas.microsoft.com/office/powerpoint/2010/main" val="54587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CFC4211-53E5-444F-B626-DCD582702337}" type="slidenum">
              <a:rPr lang="en-US" smtClean="0"/>
              <a:t>4</a:t>
            </a:fld>
            <a:endParaRPr lang="en-US"/>
          </a:p>
        </p:txBody>
      </p:sp>
    </p:spTree>
    <p:extLst>
      <p:ext uri="{BB962C8B-B14F-4D97-AF65-F5344CB8AC3E}">
        <p14:creationId xmlns:p14="http://schemas.microsoft.com/office/powerpoint/2010/main" val="285397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7</a:t>
            </a:fld>
            <a:endParaRPr kumimoji="1" lang="zh-CN" altLang="en-US"/>
          </a:p>
        </p:txBody>
      </p:sp>
    </p:spTree>
    <p:extLst>
      <p:ext uri="{BB962C8B-B14F-4D97-AF65-F5344CB8AC3E}">
        <p14:creationId xmlns:p14="http://schemas.microsoft.com/office/powerpoint/2010/main" val="284153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8</a:t>
            </a:fld>
            <a:endParaRPr kumimoji="1" lang="zh-CN" altLang="en-US"/>
          </a:p>
        </p:txBody>
      </p:sp>
    </p:spTree>
    <p:extLst>
      <p:ext uri="{BB962C8B-B14F-4D97-AF65-F5344CB8AC3E}">
        <p14:creationId xmlns:p14="http://schemas.microsoft.com/office/powerpoint/2010/main" val="99734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9</a:t>
            </a:fld>
            <a:endParaRPr kumimoji="1" lang="zh-CN" altLang="en-US"/>
          </a:p>
        </p:txBody>
      </p:sp>
    </p:spTree>
    <p:extLst>
      <p:ext uri="{BB962C8B-B14F-4D97-AF65-F5344CB8AC3E}">
        <p14:creationId xmlns:p14="http://schemas.microsoft.com/office/powerpoint/2010/main" val="171438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Also, the problem of background cluttering, which</a:t>
            </a:r>
            <a:r>
              <a:rPr kumimoji="1" lang="en-US" altLang="zh-CN" baseline="0" dirty="0" smtClean="0"/>
              <a:t> means other object/humans present in the video, and human variation and action variation would increases the difficulty of conducting action recognition.</a:t>
            </a:r>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10</a:t>
            </a:fld>
            <a:endParaRPr kumimoji="1" lang="zh-CN" altLang="en-US"/>
          </a:p>
        </p:txBody>
      </p:sp>
    </p:spTree>
    <p:extLst>
      <p:ext uri="{BB962C8B-B14F-4D97-AF65-F5344CB8AC3E}">
        <p14:creationId xmlns:p14="http://schemas.microsoft.com/office/powerpoint/2010/main" val="380154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So</a:t>
            </a:r>
            <a:r>
              <a:rPr kumimoji="1" lang="en-US" altLang="zh-CN" baseline="0" dirty="0" smtClean="0"/>
              <a:t> what is appropriate approach to realize action recognition. Above all, designing the good feature is pivotal for this problem. By far, several efficient approaches can give us inspiration on this problem.</a:t>
            </a:r>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11</a:t>
            </a:fld>
            <a:endParaRPr kumimoji="1" lang="zh-CN" altLang="en-US"/>
          </a:p>
        </p:txBody>
      </p:sp>
    </p:spTree>
    <p:extLst>
      <p:ext uri="{BB962C8B-B14F-4D97-AF65-F5344CB8AC3E}">
        <p14:creationId xmlns:p14="http://schemas.microsoft.com/office/powerpoint/2010/main" val="124951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12</a:t>
            </a:fld>
            <a:endParaRPr kumimoji="1" lang="zh-CN" altLang="en-US"/>
          </a:p>
        </p:txBody>
      </p:sp>
    </p:spTree>
    <p:extLst>
      <p:ext uri="{BB962C8B-B14F-4D97-AF65-F5344CB8AC3E}">
        <p14:creationId xmlns:p14="http://schemas.microsoft.com/office/powerpoint/2010/main" val="3733882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624B2A-0425-5C45-A4DF-F801B6BF0B1E}" type="slidenum">
              <a:rPr kumimoji="1" lang="zh-CN" altLang="en-US" smtClean="0"/>
              <a:t>13</a:t>
            </a:fld>
            <a:endParaRPr kumimoji="1" lang="zh-CN" altLang="en-US"/>
          </a:p>
        </p:txBody>
      </p:sp>
    </p:spTree>
    <p:extLst>
      <p:ext uri="{BB962C8B-B14F-4D97-AF65-F5344CB8AC3E}">
        <p14:creationId xmlns:p14="http://schemas.microsoft.com/office/powerpoint/2010/main" val="272863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2469551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109913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72945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208340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181842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53551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228112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183270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235772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336776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3EE26479-8795-F04B-8FCC-C6BCF5DEFEF4}" type="datetimeFigureOut">
              <a:rPr kumimoji="1" lang="zh-CN" altLang="en-US" smtClean="0"/>
              <a:t>4/11/17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17228157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26479-8795-F04B-8FCC-C6BCF5DEFEF4}" type="datetimeFigureOut">
              <a:rPr kumimoji="1" lang="zh-CN" altLang="en-US" smtClean="0"/>
              <a:t>4/11/17</a:t>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4BA41-45E9-F74B-984A-90350EF3D9EF}" type="slidenum">
              <a:rPr kumimoji="1" lang="zh-CN" altLang="en-US" smtClean="0"/>
              <a:t>‹#›</a:t>
            </a:fld>
            <a:endParaRPr kumimoji="1" lang="zh-CN" altLang="en-US"/>
          </a:p>
        </p:txBody>
      </p:sp>
    </p:spTree>
    <p:extLst>
      <p:ext uri="{BB962C8B-B14F-4D97-AF65-F5344CB8AC3E}">
        <p14:creationId xmlns:p14="http://schemas.microsoft.com/office/powerpoint/2010/main" val="64042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1" Type="http://schemas.openxmlformats.org/officeDocument/2006/relationships/image" Target="../media/image29.jpeg"/><Relationship Id="rId12" Type="http://schemas.openxmlformats.org/officeDocument/2006/relationships/image" Target="../media/image30.jpeg"/><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png"/><Relationship Id="rId16" Type="http://schemas.openxmlformats.org/officeDocument/2006/relationships/image" Target="../media/image34.png"/><Relationship Id="rId17" Type="http://schemas.openxmlformats.org/officeDocument/2006/relationships/image" Target="../media/image35.png"/><Relationship Id="rId1" Type="http://schemas.microsoft.com/office/2007/relationships/media" Target="file:///D:\doc\presentations\wavedemo01.avi" TargetMode="External"/><Relationship Id="rId2" Type="http://schemas.openxmlformats.org/officeDocument/2006/relationships/video" Target="file:///D:\doc\presentations\wavedemo01.avi" TargetMode="External"/><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1.wmf"/><Relationship Id="rId5" Type="http://schemas.openxmlformats.org/officeDocument/2006/relationships/oleObject" Target="../embeddings/oleObject2.bin"/><Relationship Id="rId6" Type="http://schemas.openxmlformats.org/officeDocument/2006/relationships/image" Target="../media/image4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kumimoji="1" lang="en-US" altLang="zh-CN" sz="5100" dirty="0" smtClean="0"/>
              <a:t>Action Recognition</a:t>
            </a:r>
            <a:endParaRPr kumimoji="1" lang="zh-CN" altLang="en-US" sz="5100" dirty="0"/>
          </a:p>
        </p:txBody>
      </p:sp>
      <p:sp>
        <p:nvSpPr>
          <p:cNvPr id="4" name="副标题 2"/>
          <p:cNvSpPr txBox="1">
            <a:spLocks/>
          </p:cNvSpPr>
          <p:nvPr/>
        </p:nvSpPr>
        <p:spPr>
          <a:xfrm>
            <a:off x="2403475" y="5406901"/>
            <a:ext cx="6400800" cy="89541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kumimoji="1" lang="en-US" altLang="zh-CN" dirty="0" smtClean="0"/>
              <a:t>                                 </a:t>
            </a:r>
            <a:r>
              <a:rPr lang="en-US" altLang="zh-CN" i="1" dirty="0" smtClean="0">
                <a:solidFill>
                  <a:srgbClr val="3366FF"/>
                </a:solidFill>
                <a:latin typeface="Lucida Calligraphy"/>
                <a:ea typeface="Quintessential"/>
                <a:cs typeface="Lucida Calligraphy"/>
                <a:sym typeface="Quintessential"/>
              </a:rPr>
              <a:t>-</a:t>
            </a:r>
            <a:r>
              <a:rPr lang="en-US" altLang="zh-CN" i="1" dirty="0" err="1" smtClean="0">
                <a:solidFill>
                  <a:srgbClr val="3366FF"/>
                </a:solidFill>
                <a:latin typeface="Lucida Calligraphy"/>
                <a:ea typeface="Quintessential"/>
                <a:cs typeface="Lucida Calligraphy"/>
                <a:sym typeface="Quintessential"/>
              </a:rPr>
              <a:t>Yingzhou</a:t>
            </a:r>
            <a:r>
              <a:rPr lang="en-US" altLang="zh-CN" i="1" dirty="0" smtClean="0">
                <a:solidFill>
                  <a:srgbClr val="3366FF"/>
                </a:solidFill>
                <a:latin typeface="Lucida Calligraphy"/>
                <a:ea typeface="Quintessential"/>
                <a:cs typeface="Lucida Calligraphy"/>
                <a:sym typeface="Quintessential"/>
              </a:rPr>
              <a:t> Lu </a:t>
            </a:r>
            <a:endParaRPr kumimoji="1" lang="zh-CN" altLang="en-US" dirty="0">
              <a:solidFill>
                <a:srgbClr val="3366FF"/>
              </a:solidFill>
            </a:endParaRPr>
          </a:p>
        </p:txBody>
      </p:sp>
      <p:pic>
        <p:nvPicPr>
          <p:cNvPr id="5" name="图片 4" descr="VT-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975" y="254000"/>
            <a:ext cx="3670300" cy="1460500"/>
          </a:xfrm>
          <a:prstGeom prst="rect">
            <a:avLst/>
          </a:prstGeom>
        </p:spPr>
      </p:pic>
      <p:sp>
        <p:nvSpPr>
          <p:cNvPr id="6" name="副标题 5"/>
          <p:cNvSpPr>
            <a:spLocks noGrp="1"/>
          </p:cNvSpPr>
          <p:nvPr>
            <p:ph type="subTitle" idx="1"/>
          </p:nvPr>
        </p:nvSpPr>
        <p:spPr>
          <a:xfrm>
            <a:off x="5133975" y="4500791"/>
            <a:ext cx="3850164" cy="773792"/>
          </a:xfrm>
        </p:spPr>
        <p:txBody>
          <a:bodyPr>
            <a:noAutofit/>
          </a:bodyPr>
          <a:lstStyle/>
          <a:p>
            <a:r>
              <a:rPr kumimoji="1" lang="en-US" altLang="zh-CN" sz="1900" dirty="0" smtClean="0"/>
              <a:t>The Bradley </a:t>
            </a:r>
            <a:r>
              <a:rPr lang="en-US" altLang="zh-CN" sz="1900" dirty="0"/>
              <a:t>Department of Electrical and Computer </a:t>
            </a:r>
            <a:r>
              <a:rPr lang="en-US" altLang="zh-CN" sz="1900" dirty="0" smtClean="0"/>
              <a:t>Engineering</a:t>
            </a:r>
            <a:endParaRPr kumimoji="1" lang="zh-CN" altLang="en-US" sz="1900" dirty="0"/>
          </a:p>
        </p:txBody>
      </p:sp>
      <p:sp>
        <p:nvSpPr>
          <p:cNvPr id="8" name="文本框 7"/>
          <p:cNvSpPr txBox="1"/>
          <p:nvPr/>
        </p:nvSpPr>
        <p:spPr>
          <a:xfrm>
            <a:off x="349250" y="254000"/>
            <a:ext cx="3100388" cy="369332"/>
          </a:xfrm>
          <a:prstGeom prst="rect">
            <a:avLst/>
          </a:prstGeom>
          <a:noFill/>
        </p:spPr>
        <p:txBody>
          <a:bodyPr wrap="square" rtlCol="0">
            <a:spAutoFit/>
          </a:bodyPr>
          <a:lstStyle/>
          <a:p>
            <a:r>
              <a:rPr kumimoji="1" lang="en-US" altLang="zh-CN" dirty="0" smtClean="0">
                <a:solidFill>
                  <a:schemeClr val="tx2">
                    <a:lumMod val="75000"/>
                  </a:schemeClr>
                </a:solidFill>
              </a:rPr>
              <a:t>Advanced Computer Vision</a:t>
            </a:r>
            <a:endParaRPr kumimoji="1" lang="zh-CN" altLang="en-US" dirty="0">
              <a:solidFill>
                <a:schemeClr val="tx2">
                  <a:lumMod val="75000"/>
                </a:schemeClr>
              </a:solidFill>
            </a:endParaRPr>
          </a:p>
        </p:txBody>
      </p:sp>
    </p:spTree>
    <p:extLst>
      <p:ext uri="{BB962C8B-B14F-4D97-AF65-F5344CB8AC3E}">
        <p14:creationId xmlns:p14="http://schemas.microsoft.com/office/powerpoint/2010/main" val="29112388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p:txBody>
          <a:bodyPr/>
          <a:lstStyle/>
          <a:p>
            <a:pPr eaLnBrk="1" hangingPunct="1">
              <a:lnSpc>
                <a:spcPct val="90000"/>
              </a:lnSpc>
            </a:pPr>
            <a:r>
              <a:rPr lang="en-US" altLang="zh-CN" dirty="0">
                <a:latin typeface="Arial" charset="0"/>
                <a:cs typeface="Arial" charset="0"/>
              </a:rPr>
              <a:t>Background </a:t>
            </a:r>
            <a:r>
              <a:rPr lang="zh-CN" altLang="en-US" dirty="0">
                <a:latin typeface="Arial" charset="0"/>
                <a:cs typeface="Arial" charset="0"/>
              </a:rPr>
              <a:t>“</a:t>
            </a:r>
            <a:r>
              <a:rPr lang="en-US" altLang="zh-CN" dirty="0">
                <a:latin typeface="Arial" charset="0"/>
                <a:cs typeface="Arial" charset="0"/>
              </a:rPr>
              <a:t>clutter</a:t>
            </a:r>
            <a:r>
              <a:rPr lang="zh-CN" altLang="en-US" dirty="0">
                <a:latin typeface="Arial" charset="0"/>
                <a:cs typeface="Arial" charset="0"/>
              </a:rPr>
              <a:t>”</a:t>
            </a:r>
            <a:endParaRPr lang="en-US" altLang="zh-CN" dirty="0">
              <a:latin typeface="Arial" charset="0"/>
              <a:cs typeface="Arial" charset="0"/>
            </a:endParaRPr>
          </a:p>
          <a:p>
            <a:pPr lvl="1" eaLnBrk="1" hangingPunct="1">
              <a:lnSpc>
                <a:spcPct val="90000"/>
              </a:lnSpc>
            </a:pPr>
            <a:r>
              <a:rPr lang="en-US" altLang="zh-CN" dirty="0">
                <a:latin typeface="Arial" charset="0"/>
                <a:cs typeface="Arial" charset="0"/>
              </a:rPr>
              <a:t>Other objects/humans present in the video frame.</a:t>
            </a:r>
          </a:p>
          <a:p>
            <a:pPr eaLnBrk="1" hangingPunct="1">
              <a:lnSpc>
                <a:spcPct val="90000"/>
              </a:lnSpc>
            </a:pPr>
            <a:r>
              <a:rPr lang="en-US" altLang="zh-CN" dirty="0">
                <a:latin typeface="Arial" charset="0"/>
                <a:cs typeface="Arial" charset="0"/>
              </a:rPr>
              <a:t>Human variation</a:t>
            </a:r>
          </a:p>
          <a:p>
            <a:pPr lvl="1" eaLnBrk="1" hangingPunct="1">
              <a:lnSpc>
                <a:spcPct val="90000"/>
              </a:lnSpc>
            </a:pPr>
            <a:r>
              <a:rPr lang="en-US" altLang="zh-CN" dirty="0">
                <a:latin typeface="Arial" charset="0"/>
                <a:cs typeface="Arial" charset="0"/>
              </a:rPr>
              <a:t>Humans are of different sizes/shapes</a:t>
            </a:r>
          </a:p>
          <a:p>
            <a:pPr eaLnBrk="1" hangingPunct="1">
              <a:lnSpc>
                <a:spcPct val="90000"/>
              </a:lnSpc>
            </a:pPr>
            <a:r>
              <a:rPr lang="en-US" altLang="zh-CN" dirty="0">
                <a:latin typeface="Arial" charset="0"/>
                <a:cs typeface="Arial" charset="0"/>
              </a:rPr>
              <a:t>Action variation</a:t>
            </a:r>
          </a:p>
          <a:p>
            <a:pPr lvl="1" eaLnBrk="1" hangingPunct="1">
              <a:lnSpc>
                <a:spcPct val="90000"/>
              </a:lnSpc>
            </a:pPr>
            <a:r>
              <a:rPr lang="en-US" altLang="zh-CN" dirty="0">
                <a:latin typeface="Arial" charset="0"/>
                <a:cs typeface="Arial" charset="0"/>
              </a:rPr>
              <a:t>Different people perform different actions in different ways.</a:t>
            </a:r>
          </a:p>
          <a:p>
            <a:pPr eaLnBrk="1" hangingPunct="1">
              <a:lnSpc>
                <a:spcPct val="90000"/>
              </a:lnSpc>
            </a:pPr>
            <a:r>
              <a:rPr lang="en-US" altLang="zh-CN" dirty="0">
                <a:latin typeface="Arial" charset="0"/>
                <a:cs typeface="Arial" charset="0"/>
              </a:rPr>
              <a:t>Etc…</a:t>
            </a:r>
          </a:p>
        </p:txBody>
      </p:sp>
      <p:sp>
        <p:nvSpPr>
          <p:cNvPr id="5" name="Rectangle 2"/>
          <p:cNvSpPr>
            <a:spLocks noGrp="1" noChangeArrowheads="1"/>
          </p:cNvSpPr>
          <p:nvPr>
            <p:ph type="title"/>
          </p:nvPr>
        </p:nvSpPr>
        <p:spPr/>
        <p:txBody>
          <a:bodyPr>
            <a:normAutofit/>
          </a:bodyPr>
          <a:lstStyle/>
          <a:p>
            <a:r>
              <a:rPr lang="en-US" altLang="zh-CN" sz="3100" dirty="0">
                <a:latin typeface="Arial"/>
                <a:cs typeface="Arial"/>
              </a:rPr>
              <a:t>Why Action Recognition Is Challenging?</a:t>
            </a:r>
          </a:p>
        </p:txBody>
      </p:sp>
    </p:spTree>
    <p:extLst>
      <p:ext uri="{BB962C8B-B14F-4D97-AF65-F5344CB8AC3E}">
        <p14:creationId xmlns:p14="http://schemas.microsoft.com/office/powerpoint/2010/main" val="42092237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27" y="381706"/>
            <a:ext cx="8075798" cy="410710"/>
          </a:xfrm>
        </p:spPr>
        <p:txBody>
          <a:bodyPr>
            <a:noAutofit/>
          </a:bodyPr>
          <a:lstStyle/>
          <a:p>
            <a:r>
              <a:rPr lang="en-US" sz="3000" dirty="0" smtClean="0">
                <a:latin typeface="Arial"/>
                <a:cs typeface="Arial"/>
              </a:rPr>
              <a:t>Design good features </a:t>
            </a:r>
            <a:r>
              <a:rPr lang="en-US" sz="3000" dirty="0">
                <a:latin typeface="Arial"/>
                <a:cs typeface="Arial"/>
              </a:rPr>
              <a:t>for action representation</a:t>
            </a:r>
            <a:endParaRPr lang="en-SG" sz="3000" dirty="0">
              <a:latin typeface="Arial"/>
              <a:cs typeface="Arial"/>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529" y="1524442"/>
            <a:ext cx="1787781" cy="209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156" y="4168813"/>
            <a:ext cx="2285603" cy="161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543" y="1797566"/>
            <a:ext cx="2817115" cy="167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680" y="3962277"/>
            <a:ext cx="1884318" cy="193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1222" y="3559354"/>
            <a:ext cx="3199844" cy="369246"/>
          </a:xfrm>
          <a:prstGeom prst="rect">
            <a:avLst/>
          </a:prstGeom>
          <a:noFill/>
        </p:spPr>
        <p:txBody>
          <a:bodyPr wrap="square" lIns="91422" tIns="45711" rIns="91422" bIns="45711" rtlCol="0">
            <a:spAutoFit/>
          </a:bodyPr>
          <a:lstStyle/>
          <a:p>
            <a:r>
              <a:rPr lang="en-US" dirty="0" smtClean="0"/>
              <a:t>“space-time interest points”</a:t>
            </a:r>
            <a:endParaRPr lang="en-SG" dirty="0"/>
          </a:p>
        </p:txBody>
      </p:sp>
      <p:sp>
        <p:nvSpPr>
          <p:cNvPr id="12" name="TextBox 11"/>
          <p:cNvSpPr txBox="1"/>
          <p:nvPr/>
        </p:nvSpPr>
        <p:spPr>
          <a:xfrm>
            <a:off x="5147962" y="3516848"/>
            <a:ext cx="2320931" cy="369246"/>
          </a:xfrm>
          <a:prstGeom prst="rect">
            <a:avLst/>
          </a:prstGeom>
          <a:noFill/>
        </p:spPr>
        <p:txBody>
          <a:bodyPr wrap="square" lIns="91422" tIns="45711" rIns="91422" bIns="45711" rtlCol="0">
            <a:spAutoFit/>
          </a:bodyPr>
          <a:lstStyle/>
          <a:p>
            <a:pPr algn="ctr"/>
            <a:r>
              <a:rPr lang="en-US" dirty="0" smtClean="0"/>
              <a:t>“dense trajectories”</a:t>
            </a:r>
            <a:endParaRPr lang="en-SG" dirty="0"/>
          </a:p>
        </p:txBody>
      </p:sp>
      <p:sp>
        <p:nvSpPr>
          <p:cNvPr id="13" name="TextBox 12"/>
          <p:cNvSpPr txBox="1"/>
          <p:nvPr/>
        </p:nvSpPr>
        <p:spPr>
          <a:xfrm>
            <a:off x="991222" y="5866836"/>
            <a:ext cx="3012067" cy="369246"/>
          </a:xfrm>
          <a:prstGeom prst="rect">
            <a:avLst/>
          </a:prstGeom>
          <a:noFill/>
        </p:spPr>
        <p:txBody>
          <a:bodyPr wrap="square" lIns="91422" tIns="45711" rIns="91422" bIns="45711" rtlCol="0">
            <a:spAutoFit/>
          </a:bodyPr>
          <a:lstStyle/>
          <a:p>
            <a:pPr algn="ctr"/>
            <a:r>
              <a:rPr lang="en-US" dirty="0" smtClean="0"/>
              <a:t>“motion history images”</a:t>
            </a:r>
            <a:endParaRPr lang="en-SG" dirty="0"/>
          </a:p>
        </p:txBody>
      </p:sp>
      <p:sp>
        <p:nvSpPr>
          <p:cNvPr id="14" name="TextBox 13"/>
          <p:cNvSpPr txBox="1"/>
          <p:nvPr/>
        </p:nvSpPr>
        <p:spPr>
          <a:xfrm>
            <a:off x="5064524" y="5726136"/>
            <a:ext cx="3012067" cy="369246"/>
          </a:xfrm>
          <a:prstGeom prst="rect">
            <a:avLst/>
          </a:prstGeom>
          <a:noFill/>
        </p:spPr>
        <p:txBody>
          <a:bodyPr wrap="square" lIns="91422" tIns="45711" rIns="91422" bIns="45711" rtlCol="0">
            <a:spAutoFit/>
          </a:bodyPr>
          <a:lstStyle/>
          <a:p>
            <a:pPr algn="ctr"/>
            <a:r>
              <a:rPr lang="en-US" dirty="0" smtClean="0"/>
              <a:t>“body joints”</a:t>
            </a:r>
            <a:endParaRPr lang="en-SG" dirty="0"/>
          </a:p>
        </p:txBody>
      </p:sp>
      <p:sp>
        <p:nvSpPr>
          <p:cNvPr id="15" name="TextBox 14"/>
          <p:cNvSpPr txBox="1"/>
          <p:nvPr/>
        </p:nvSpPr>
        <p:spPr>
          <a:xfrm>
            <a:off x="614232" y="1145762"/>
            <a:ext cx="8532918" cy="461558"/>
          </a:xfrm>
          <a:prstGeom prst="rect">
            <a:avLst/>
          </a:prstGeom>
          <a:noFill/>
        </p:spPr>
        <p:txBody>
          <a:bodyPr wrap="square" lIns="91422" tIns="45711" rIns="91422" bIns="45711" rtlCol="0">
            <a:spAutoFit/>
          </a:bodyPr>
          <a:lstStyle/>
          <a:p>
            <a:pPr algn="ctr"/>
            <a:r>
              <a:rPr lang="en-US" sz="2400" dirty="0"/>
              <a:t>Example features</a:t>
            </a:r>
            <a:endParaRPr lang="en-SG" sz="2400" dirty="0"/>
          </a:p>
        </p:txBody>
      </p:sp>
    </p:spTree>
    <p:extLst>
      <p:ext uri="{BB962C8B-B14F-4D97-AF65-F5344CB8AC3E}">
        <p14:creationId xmlns:p14="http://schemas.microsoft.com/office/powerpoint/2010/main" val="38576710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zh-CN" dirty="0" smtClean="0">
                <a:latin typeface="Arial" charset="0"/>
                <a:cs typeface="Arial" charset="0"/>
              </a:rPr>
              <a:t>  </a:t>
            </a:r>
            <a:r>
              <a:rPr lang="en-US" altLang="zh-CN" sz="3900" dirty="0" smtClean="0">
                <a:latin typeface="Arial" charset="0"/>
                <a:cs typeface="Arial" charset="0"/>
              </a:rPr>
              <a:t> Paper </a:t>
            </a:r>
            <a:r>
              <a:rPr lang="en-US" altLang="zh-CN" sz="3900" dirty="0">
                <a:latin typeface="Arial" charset="0"/>
                <a:cs typeface="Arial" charset="0"/>
              </a:rPr>
              <a:t>Overview</a:t>
            </a:r>
          </a:p>
        </p:txBody>
      </p:sp>
      <p:sp>
        <p:nvSpPr>
          <p:cNvPr id="25603" name="Rectangle 3"/>
          <p:cNvSpPr>
            <a:spLocks noGrp="1" noChangeArrowheads="1"/>
          </p:cNvSpPr>
          <p:nvPr>
            <p:ph type="body" idx="1"/>
          </p:nvPr>
        </p:nvSpPr>
        <p:spPr/>
        <p:txBody>
          <a:bodyPr/>
          <a:lstStyle/>
          <a:p>
            <a:r>
              <a:rPr lang="en-US" altLang="zh-CN" dirty="0">
                <a:latin typeface="Arial" charset="0"/>
                <a:cs typeface="Arial" charset="0"/>
              </a:rPr>
              <a:t>Recognizing Human Actions: A Local SVM </a:t>
            </a:r>
            <a:r>
              <a:rPr lang="en-US" altLang="zh-CN" dirty="0" smtClean="0">
                <a:latin typeface="Arial" charset="0"/>
                <a:cs typeface="Arial" charset="0"/>
              </a:rPr>
              <a:t>Approach - </a:t>
            </a:r>
            <a:r>
              <a:rPr lang="en-US" altLang="zh-CN" dirty="0">
                <a:latin typeface="Arial" charset="0"/>
                <a:cs typeface="Arial" charset="0"/>
              </a:rPr>
              <a:t>Christian </a:t>
            </a:r>
            <a:r>
              <a:rPr lang="en-US" altLang="zh-CN" dirty="0" err="1">
                <a:latin typeface="Arial" charset="0"/>
                <a:cs typeface="Arial" charset="0"/>
              </a:rPr>
              <a:t>Schuldt</a:t>
            </a:r>
            <a:r>
              <a:rPr lang="en-US" altLang="zh-CN" dirty="0">
                <a:latin typeface="Arial" charset="0"/>
                <a:cs typeface="Arial" charset="0"/>
              </a:rPr>
              <a:t>, Ivan Laptev and Barbara </a:t>
            </a:r>
            <a:r>
              <a:rPr lang="en-US" altLang="zh-CN" dirty="0" smtClean="0">
                <a:latin typeface="Arial" charset="0"/>
                <a:cs typeface="Arial" charset="0"/>
              </a:rPr>
              <a:t>Caputo (ICPR 2004)</a:t>
            </a:r>
            <a:endParaRPr lang="en-US" altLang="zh-CN" dirty="0">
              <a:latin typeface="Arial" charset="0"/>
              <a:cs typeface="Arial" charset="0"/>
            </a:endParaRPr>
          </a:p>
          <a:p>
            <a:pPr lvl="1" eaLnBrk="1" hangingPunct="1"/>
            <a:r>
              <a:rPr lang="en-US" altLang="zh-CN" dirty="0">
                <a:latin typeface="Arial" charset="0"/>
                <a:cs typeface="Arial" charset="0"/>
              </a:rPr>
              <a:t>Use local space-time features to represent video sequences that contain actions.</a:t>
            </a:r>
          </a:p>
          <a:p>
            <a:pPr lvl="1" eaLnBrk="1" hangingPunct="1"/>
            <a:r>
              <a:rPr lang="en-US" altLang="zh-CN" dirty="0">
                <a:latin typeface="Arial" charset="0"/>
                <a:cs typeface="Arial" charset="0"/>
              </a:rPr>
              <a:t>Classification is done via an SVM. Results are also computed for KNN for </a:t>
            </a:r>
            <a:r>
              <a:rPr lang="en-US" altLang="zh-CN" dirty="0" smtClean="0">
                <a:latin typeface="Arial" charset="0"/>
                <a:cs typeface="Arial" charset="0"/>
              </a:rPr>
              <a:t>comparison.</a:t>
            </a:r>
          </a:p>
        </p:txBody>
      </p:sp>
    </p:spTree>
    <p:extLst>
      <p:ext uri="{BB962C8B-B14F-4D97-AF65-F5344CB8AC3E}">
        <p14:creationId xmlns:p14="http://schemas.microsoft.com/office/powerpoint/2010/main" val="21431619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026" descr="D:\doc\presentations\veladaptdemo\stplotcol_hwav01_nofeatures.jpg"/>
          <p:cNvPicPr>
            <a:picLocks noChangeAspect="1" noChangeArrowheads="1"/>
          </p:cNvPicPr>
          <p:nvPr/>
        </p:nvPicPr>
        <p:blipFill>
          <a:blip r:embed="rId5">
            <a:extLst>
              <a:ext uri="{28A0092B-C50C-407E-A947-70E740481C1C}">
                <a14:useLocalDpi xmlns:a14="http://schemas.microsoft.com/office/drawing/2010/main" val="0"/>
              </a:ext>
            </a:extLst>
          </a:blip>
          <a:srcRect t="24673" r="3551" b="10280"/>
          <a:stretch>
            <a:fillRect/>
          </a:stretch>
        </p:blipFill>
        <p:spPr bwMode="auto">
          <a:xfrm>
            <a:off x="1066800" y="3276600"/>
            <a:ext cx="3276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0707" name="Picture 1027" descr="D:\doc\presentations\veladaptdemo\stplotcol_hwav01_selfeatures.jpg"/>
          <p:cNvPicPr>
            <a:picLocks noChangeAspect="1" noChangeArrowheads="1"/>
          </p:cNvPicPr>
          <p:nvPr/>
        </p:nvPicPr>
        <p:blipFill>
          <a:blip r:embed="rId6">
            <a:extLst>
              <a:ext uri="{28A0092B-C50C-407E-A947-70E740481C1C}">
                <a14:useLocalDpi xmlns:a14="http://schemas.microsoft.com/office/drawing/2010/main" val="0"/>
              </a:ext>
            </a:extLst>
          </a:blip>
          <a:srcRect t="20187" r="3551" b="10280"/>
          <a:stretch>
            <a:fillRect/>
          </a:stretch>
        </p:blipFill>
        <p:spPr bwMode="auto">
          <a:xfrm>
            <a:off x="1066800" y="3124200"/>
            <a:ext cx="3276600" cy="2362200"/>
          </a:xfrm>
          <a:prstGeom prst="rect">
            <a:avLst/>
          </a:prstGeom>
          <a:noFill/>
          <a:extLst>
            <a:ext uri="{909E8E84-426E-40dd-AFC4-6F175D3DCCD1}">
              <a14:hiddenFill xmlns:a14="http://schemas.microsoft.com/office/drawing/2010/main">
                <a:solidFill>
                  <a:srgbClr val="FFFFFF"/>
                </a:solidFill>
              </a14:hiddenFill>
            </a:ext>
          </a:extLst>
        </p:spPr>
      </p:pic>
      <p:sp>
        <p:nvSpPr>
          <p:cNvPr id="200708" name="Rectangle 1028"/>
          <p:cNvSpPr>
            <a:spLocks noChangeArrowheads="1"/>
          </p:cNvSpPr>
          <p:nvPr/>
        </p:nvSpPr>
        <p:spPr bwMode="auto">
          <a:xfrm>
            <a:off x="2219452" y="197163"/>
            <a:ext cx="5317907"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sv-SE" sz="3900" dirty="0">
                <a:solidFill>
                  <a:schemeClr val="tx2"/>
                </a:solidFill>
              </a:rPr>
              <a:t>Space-</a:t>
            </a:r>
            <a:r>
              <a:rPr lang="sv-SE" sz="3900" dirty="0" err="1" smtClean="0">
                <a:solidFill>
                  <a:schemeClr val="tx2"/>
                </a:solidFill>
              </a:rPr>
              <a:t>time</a:t>
            </a:r>
            <a:r>
              <a:rPr lang="sv-SE" sz="3900" dirty="0" smtClean="0">
                <a:solidFill>
                  <a:schemeClr val="tx2"/>
                </a:solidFill>
              </a:rPr>
              <a:t> </a:t>
            </a:r>
            <a:r>
              <a:rPr lang="en-US" altLang="zh-CN" sz="3900" dirty="0" smtClean="0">
                <a:solidFill>
                  <a:schemeClr val="tx2"/>
                </a:solidFill>
              </a:rPr>
              <a:t>local</a:t>
            </a:r>
            <a:r>
              <a:rPr lang="zh-CN" altLang="en-US" sz="3900" dirty="0" smtClean="0">
                <a:solidFill>
                  <a:schemeClr val="tx2"/>
                </a:solidFill>
              </a:rPr>
              <a:t> </a:t>
            </a:r>
            <a:r>
              <a:rPr lang="en-US" altLang="zh-CN" sz="3900" dirty="0" smtClean="0">
                <a:solidFill>
                  <a:schemeClr val="tx2"/>
                </a:solidFill>
              </a:rPr>
              <a:t>features</a:t>
            </a:r>
            <a:endParaRPr lang="en-GB" altLang="zh-CN" sz="3900" dirty="0">
              <a:solidFill>
                <a:schemeClr val="tx2"/>
              </a:solidFill>
            </a:endParaRPr>
          </a:p>
        </p:txBody>
      </p:sp>
      <p:sp>
        <p:nvSpPr>
          <p:cNvPr id="200709" name="Rectangle 1029"/>
          <p:cNvSpPr>
            <a:spLocks noChangeArrowheads="1"/>
          </p:cNvSpPr>
          <p:nvPr/>
        </p:nvSpPr>
        <p:spPr bwMode="auto">
          <a:xfrm>
            <a:off x="6096000" y="2971800"/>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sv-SE" sz="1400" b="0"/>
              <a:t>boxing</a:t>
            </a:r>
            <a:endParaRPr lang="en-GB" altLang="zh-CN" sz="1400" b="0"/>
          </a:p>
        </p:txBody>
      </p:sp>
      <p:sp>
        <p:nvSpPr>
          <p:cNvPr id="200710" name="Rectangle 1030"/>
          <p:cNvSpPr>
            <a:spLocks noChangeArrowheads="1"/>
          </p:cNvSpPr>
          <p:nvPr/>
        </p:nvSpPr>
        <p:spPr bwMode="auto">
          <a:xfrm>
            <a:off x="1981200" y="27432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sv-SE" sz="1400" b="0"/>
              <a:t>hand waving</a:t>
            </a:r>
            <a:endParaRPr lang="en-GB" altLang="zh-CN" sz="1400" b="0"/>
          </a:p>
        </p:txBody>
      </p:sp>
      <p:pic>
        <p:nvPicPr>
          <p:cNvPr id="200711" name="Picture 1031" descr="D:\doc\presentations\veladaptdemo\stplotcol_box01_nofeatures.jpg"/>
          <p:cNvPicPr>
            <a:picLocks noChangeAspect="1" noChangeArrowheads="1"/>
          </p:cNvPicPr>
          <p:nvPr/>
        </p:nvPicPr>
        <p:blipFill>
          <a:blip r:embed="rId7">
            <a:extLst>
              <a:ext uri="{28A0092B-C50C-407E-A947-70E740481C1C}">
                <a14:useLocalDpi xmlns:a14="http://schemas.microsoft.com/office/drawing/2010/main" val="0"/>
              </a:ext>
            </a:extLst>
          </a:blip>
          <a:srcRect l="5612" t="5612" r="13087"/>
          <a:stretch>
            <a:fillRect/>
          </a:stretch>
        </p:blipFill>
        <p:spPr bwMode="auto">
          <a:xfrm>
            <a:off x="5181600" y="3276600"/>
            <a:ext cx="2541588" cy="2951163"/>
          </a:xfrm>
          <a:prstGeom prst="rect">
            <a:avLst/>
          </a:prstGeom>
          <a:noFill/>
          <a:extLst>
            <a:ext uri="{909E8E84-426E-40dd-AFC4-6F175D3DCCD1}">
              <a14:hiddenFill xmlns:a14="http://schemas.microsoft.com/office/drawing/2010/main">
                <a:solidFill>
                  <a:srgbClr val="FFFFFF"/>
                </a:solidFill>
              </a14:hiddenFill>
            </a:ext>
          </a:extLst>
        </p:spPr>
      </p:pic>
      <p:pic>
        <p:nvPicPr>
          <p:cNvPr id="200712" name="Picture 1032" descr="D:\doc\presentations\veladaptdemo\stplotcol_box01_selfeatures.jpg"/>
          <p:cNvPicPr>
            <a:picLocks noChangeAspect="1" noChangeArrowheads="1"/>
          </p:cNvPicPr>
          <p:nvPr/>
        </p:nvPicPr>
        <p:blipFill>
          <a:blip r:embed="rId8">
            <a:extLst>
              <a:ext uri="{28A0092B-C50C-407E-A947-70E740481C1C}">
                <a14:useLocalDpi xmlns:a14="http://schemas.microsoft.com/office/drawing/2010/main" val="0"/>
              </a:ext>
            </a:extLst>
          </a:blip>
          <a:srcRect l="7368" t="4878" r="12144"/>
          <a:stretch>
            <a:fillRect/>
          </a:stretch>
        </p:blipFill>
        <p:spPr bwMode="auto">
          <a:xfrm>
            <a:off x="5257800" y="3276600"/>
            <a:ext cx="2514600"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200734" name="Group 1054"/>
          <p:cNvGrpSpPr>
            <a:grpSpLocks/>
          </p:cNvGrpSpPr>
          <p:nvPr/>
        </p:nvGrpSpPr>
        <p:grpSpPr bwMode="auto">
          <a:xfrm>
            <a:off x="1247775" y="2971800"/>
            <a:ext cx="7615238" cy="3429000"/>
            <a:chOff x="786" y="1872"/>
            <a:chExt cx="4797" cy="2160"/>
          </a:xfrm>
        </p:grpSpPr>
        <p:pic>
          <p:nvPicPr>
            <p:cNvPr id="200715" name="Picture 1035" descr="D:\doc\presentations\stharris\stpatch_hwav01_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 y="3378"/>
              <a:ext cx="639" cy="639"/>
            </a:xfrm>
            <a:prstGeom prst="rect">
              <a:avLst/>
            </a:prstGeom>
            <a:noFill/>
            <a:extLst>
              <a:ext uri="{909E8E84-426E-40dd-AFC4-6F175D3DCCD1}">
                <a14:hiddenFill xmlns:a14="http://schemas.microsoft.com/office/drawing/2010/main">
                  <a:solidFill>
                    <a:srgbClr val="FFFFFF"/>
                  </a:solidFill>
                </a14:hiddenFill>
              </a:ext>
            </a:extLst>
          </p:spPr>
        </p:pic>
        <p:pic>
          <p:nvPicPr>
            <p:cNvPr id="200716" name="Picture 1036" descr="D:\doc\presentations\stharris\stpatch_hwav01_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5" y="3393"/>
              <a:ext cx="639" cy="639"/>
            </a:xfrm>
            <a:prstGeom prst="rect">
              <a:avLst/>
            </a:prstGeom>
            <a:noFill/>
            <a:extLst>
              <a:ext uri="{909E8E84-426E-40dd-AFC4-6F175D3DCCD1}">
                <a14:hiddenFill xmlns:a14="http://schemas.microsoft.com/office/drawing/2010/main">
                  <a:solidFill>
                    <a:srgbClr val="FFFFFF"/>
                  </a:solidFill>
                </a14:hiddenFill>
              </a:ext>
            </a:extLst>
          </p:spPr>
        </p:pic>
        <p:pic>
          <p:nvPicPr>
            <p:cNvPr id="200717" name="Picture 1037" descr="D:\doc\presentations\stharris\stpatch_hwav01_0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4" y="3393"/>
              <a:ext cx="639" cy="639"/>
            </a:xfrm>
            <a:prstGeom prst="rect">
              <a:avLst/>
            </a:prstGeom>
            <a:noFill/>
            <a:extLst>
              <a:ext uri="{909E8E84-426E-40dd-AFC4-6F175D3DCCD1}">
                <a14:hiddenFill xmlns:a14="http://schemas.microsoft.com/office/drawing/2010/main">
                  <a:solidFill>
                    <a:srgbClr val="FFFFFF"/>
                  </a:solidFill>
                </a14:hiddenFill>
              </a:ext>
            </a:extLst>
          </p:spPr>
        </p:pic>
        <p:pic>
          <p:nvPicPr>
            <p:cNvPr id="200719" name="Picture 1039" descr="D:\doc\presentations\stharris\stpatch_box01_2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6" y="1872"/>
              <a:ext cx="639" cy="639"/>
            </a:xfrm>
            <a:prstGeom prst="rect">
              <a:avLst/>
            </a:prstGeom>
            <a:noFill/>
            <a:extLst>
              <a:ext uri="{909E8E84-426E-40dd-AFC4-6F175D3DCCD1}">
                <a14:hiddenFill xmlns:a14="http://schemas.microsoft.com/office/drawing/2010/main">
                  <a:solidFill>
                    <a:srgbClr val="FFFFFF"/>
                  </a:solidFill>
                </a14:hiddenFill>
              </a:ext>
            </a:extLst>
          </p:spPr>
        </p:pic>
        <p:pic>
          <p:nvPicPr>
            <p:cNvPr id="200720" name="Picture 1040" descr="D:\doc\presentations\stharris\stpatch_box01_0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29" y="2481"/>
              <a:ext cx="639" cy="639"/>
            </a:xfrm>
            <a:prstGeom prst="rect">
              <a:avLst/>
            </a:prstGeom>
            <a:noFill/>
            <a:extLst>
              <a:ext uri="{909E8E84-426E-40dd-AFC4-6F175D3DCCD1}">
                <a14:hiddenFill xmlns:a14="http://schemas.microsoft.com/office/drawing/2010/main">
                  <a:solidFill>
                    <a:srgbClr val="FFFFFF"/>
                  </a:solidFill>
                </a14:hiddenFill>
              </a:ext>
            </a:extLst>
          </p:spPr>
        </p:pic>
        <p:pic>
          <p:nvPicPr>
            <p:cNvPr id="200721" name="Picture 1041" descr="D:\doc\presentations\stharris\stpatch_box01_0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44" y="3024"/>
              <a:ext cx="639" cy="639"/>
            </a:xfrm>
            <a:prstGeom prst="rect">
              <a:avLst/>
            </a:prstGeom>
            <a:noFill/>
            <a:extLst>
              <a:ext uri="{909E8E84-426E-40dd-AFC4-6F175D3DCCD1}">
                <a14:hiddenFill xmlns:a14="http://schemas.microsoft.com/office/drawing/2010/main">
                  <a:solidFill>
                    <a:srgbClr val="FFFFFF"/>
                  </a:solidFill>
                </a14:hiddenFill>
              </a:ext>
            </a:extLst>
          </p:spPr>
        </p:pic>
        <p:sp>
          <p:nvSpPr>
            <p:cNvPr id="200722" name="Line 1042"/>
            <p:cNvSpPr>
              <a:spLocks noChangeShapeType="1"/>
            </p:cNvSpPr>
            <p:nvPr/>
          </p:nvSpPr>
          <p:spPr bwMode="auto">
            <a:xfrm flipH="1">
              <a:off x="1233" y="2544"/>
              <a:ext cx="192" cy="912"/>
            </a:xfrm>
            <a:prstGeom prst="line">
              <a:avLst/>
            </a:prstGeom>
            <a:noFill/>
            <a:ln w="19050">
              <a:solidFill>
                <a:srgbClr val="171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zh-CN" altLang="en-US"/>
            </a:p>
          </p:txBody>
        </p:sp>
        <p:sp>
          <p:nvSpPr>
            <p:cNvPr id="200723" name="Line 1043"/>
            <p:cNvSpPr>
              <a:spLocks noChangeShapeType="1"/>
            </p:cNvSpPr>
            <p:nvPr/>
          </p:nvSpPr>
          <p:spPr bwMode="auto">
            <a:xfrm flipH="1">
              <a:off x="1809" y="2448"/>
              <a:ext cx="48" cy="960"/>
            </a:xfrm>
            <a:prstGeom prst="line">
              <a:avLst/>
            </a:prstGeom>
            <a:noFill/>
            <a:ln w="19050">
              <a:solidFill>
                <a:srgbClr val="171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zh-CN" altLang="en-US"/>
            </a:p>
          </p:txBody>
        </p:sp>
        <p:sp>
          <p:nvSpPr>
            <p:cNvPr id="200724" name="Line 1044"/>
            <p:cNvSpPr>
              <a:spLocks noChangeShapeType="1"/>
            </p:cNvSpPr>
            <p:nvPr/>
          </p:nvSpPr>
          <p:spPr bwMode="auto">
            <a:xfrm>
              <a:off x="2337" y="2304"/>
              <a:ext cx="96" cy="1104"/>
            </a:xfrm>
            <a:prstGeom prst="line">
              <a:avLst/>
            </a:prstGeom>
            <a:noFill/>
            <a:ln w="19050">
              <a:solidFill>
                <a:srgbClr val="171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zh-CN" altLang="en-US"/>
            </a:p>
          </p:txBody>
        </p:sp>
        <p:sp>
          <p:nvSpPr>
            <p:cNvPr id="200725" name="Line 1045"/>
            <p:cNvSpPr>
              <a:spLocks noChangeShapeType="1"/>
            </p:cNvSpPr>
            <p:nvPr/>
          </p:nvSpPr>
          <p:spPr bwMode="auto">
            <a:xfrm flipV="1">
              <a:off x="4785" y="2400"/>
              <a:ext cx="255" cy="48"/>
            </a:xfrm>
            <a:prstGeom prst="line">
              <a:avLst/>
            </a:prstGeom>
            <a:noFill/>
            <a:ln w="19050">
              <a:solidFill>
                <a:srgbClr val="171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zh-CN" altLang="en-US"/>
            </a:p>
          </p:txBody>
        </p:sp>
        <p:sp>
          <p:nvSpPr>
            <p:cNvPr id="200726" name="Line 1046"/>
            <p:cNvSpPr>
              <a:spLocks noChangeShapeType="1"/>
            </p:cNvSpPr>
            <p:nvPr/>
          </p:nvSpPr>
          <p:spPr bwMode="auto">
            <a:xfrm>
              <a:off x="4449" y="2736"/>
              <a:ext cx="495" cy="48"/>
            </a:xfrm>
            <a:prstGeom prst="line">
              <a:avLst/>
            </a:prstGeom>
            <a:noFill/>
            <a:ln w="19050">
              <a:solidFill>
                <a:srgbClr val="171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zh-CN" altLang="en-US"/>
            </a:p>
          </p:txBody>
        </p:sp>
        <p:sp>
          <p:nvSpPr>
            <p:cNvPr id="200727" name="Line 1047"/>
            <p:cNvSpPr>
              <a:spLocks noChangeShapeType="1"/>
            </p:cNvSpPr>
            <p:nvPr/>
          </p:nvSpPr>
          <p:spPr bwMode="auto">
            <a:xfrm>
              <a:off x="4305" y="2976"/>
              <a:ext cx="687" cy="336"/>
            </a:xfrm>
            <a:prstGeom prst="line">
              <a:avLst/>
            </a:prstGeom>
            <a:noFill/>
            <a:ln w="19050">
              <a:solidFill>
                <a:srgbClr val="171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zh-CN" altLang="en-US"/>
            </a:p>
          </p:txBody>
        </p:sp>
      </p:grpSp>
      <p:sp>
        <p:nvSpPr>
          <p:cNvPr id="200728" name="Rectangle 1048"/>
          <p:cNvSpPr>
            <a:spLocks noChangeArrowheads="1"/>
          </p:cNvSpPr>
          <p:nvPr/>
        </p:nvSpPr>
        <p:spPr bwMode="auto">
          <a:xfrm>
            <a:off x="795338" y="1066800"/>
            <a:ext cx="385603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sv-SE"/>
              <a:t>No </a:t>
            </a:r>
            <a:r>
              <a:rPr lang="sv-SE">
                <a:solidFill>
                  <a:srgbClr val="FF3300"/>
                </a:solidFill>
              </a:rPr>
              <a:t>global</a:t>
            </a:r>
            <a:r>
              <a:rPr lang="sv-SE"/>
              <a:t> assumptions  </a:t>
            </a:r>
            <a:r>
              <a:rPr lang="en-GB" altLang="zh-CN" b="0">
                <a:sym typeface="Symbol" charset="0"/>
              </a:rPr>
              <a:t></a:t>
            </a:r>
          </a:p>
        </p:txBody>
      </p:sp>
      <p:sp>
        <p:nvSpPr>
          <p:cNvPr id="200729" name="Rectangle 1049"/>
          <p:cNvSpPr>
            <a:spLocks noChangeArrowheads="1"/>
          </p:cNvSpPr>
          <p:nvPr/>
        </p:nvSpPr>
        <p:spPr bwMode="auto">
          <a:xfrm>
            <a:off x="1371600" y="1522413"/>
            <a:ext cx="68738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sv-SE"/>
              <a:t>Consider </a:t>
            </a:r>
            <a:r>
              <a:rPr lang="sv-SE">
                <a:solidFill>
                  <a:srgbClr val="FF3300"/>
                </a:solidFill>
              </a:rPr>
              <a:t>local</a:t>
            </a:r>
            <a:r>
              <a:rPr lang="sv-SE"/>
              <a:t> spatio-temporal neighborhoods </a:t>
            </a:r>
            <a:endParaRPr lang="en-GB" altLang="zh-CN">
              <a:solidFill>
                <a:srgbClr val="171F67"/>
              </a:solidFill>
            </a:endParaRPr>
          </a:p>
        </p:txBody>
      </p:sp>
      <p:pic>
        <p:nvPicPr>
          <p:cNvPr id="200730" name="wavedemo01.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15">
            <a:extLst>
              <a:ext uri="{28A0092B-C50C-407E-A947-70E740481C1C}">
                <a14:useLocalDpi xmlns:a14="http://schemas.microsoft.com/office/drawing/2010/main" val="0"/>
              </a:ext>
            </a:extLst>
          </a:blip>
          <a:srcRect/>
          <a:stretch>
            <a:fillRect/>
          </a:stretch>
        </p:blipFill>
        <p:spPr bwMode="auto">
          <a:xfrm>
            <a:off x="352425" y="2362200"/>
            <a:ext cx="140017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0732" name="Picture 1052" descr="D:\doc\presentations\veladaptdemo\wavedemo01frame0.bm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0363" y="2362200"/>
            <a:ext cx="1392237" cy="1970088"/>
          </a:xfrm>
          <a:prstGeom prst="rect">
            <a:avLst/>
          </a:prstGeom>
          <a:noFill/>
          <a:extLst>
            <a:ext uri="{909E8E84-426E-40dd-AFC4-6F175D3DCCD1}">
              <a14:hiddenFill xmlns:a14="http://schemas.microsoft.com/office/drawing/2010/main">
                <a:solidFill>
                  <a:srgbClr val="FFFFFF"/>
                </a:solidFill>
              </a14:hiddenFill>
            </a:ext>
          </a:extLst>
        </p:spPr>
      </p:pic>
      <p:pic>
        <p:nvPicPr>
          <p:cNvPr id="200733" name="Picture 1053" descr="D:\doc\presentations\veladaptdemo\boxdemo01frame0.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5800" y="2667000"/>
            <a:ext cx="1252538"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13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2007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2007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200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073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00730"/>
                                        </p:tgtEl>
                                      </p:cBhvr>
                                    </p:cmd>
                                  </p:childTnLst>
                                </p:cTn>
                              </p:par>
                            </p:childTnLst>
                          </p:cTn>
                        </p:par>
                      </p:childTnLst>
                    </p:cTn>
                  </p:par>
                </p:childTnLst>
              </p:cTn>
              <p:nextCondLst>
                <p:cond evt="onClick" delay="0">
                  <p:tgtEl>
                    <p:spTgt spid="200730"/>
                  </p:tgtEl>
                </p:cond>
              </p:nextCondLst>
            </p:seq>
            <p:video>
              <p:cMediaNode vol="80000">
                <p:cTn id="16" fill="hold" display="0">
                  <p:stCondLst>
                    <p:cond delay="indefinite"/>
                  </p:stCondLst>
                </p:cTn>
                <p:tgtEl>
                  <p:spTgt spid="20073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n-US" altLang="zh-CN" sz="3900" dirty="0">
                <a:latin typeface="Arial" charset="0"/>
                <a:cs typeface="Arial" charset="0"/>
              </a:rPr>
              <a:t>Local Space-time features</a:t>
            </a:r>
          </a:p>
        </p:txBody>
      </p:sp>
      <p:pic>
        <p:nvPicPr>
          <p:cNvPr id="286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67818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p:cNvSpPr txBox="1">
            <a:spLocks noChangeArrowheads="1"/>
          </p:cNvSpPr>
          <p:nvPr/>
        </p:nvSpPr>
        <p:spPr bwMode="auto">
          <a:xfrm>
            <a:off x="990600" y="63246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zh-CN"/>
              <a:t>Figure from Schuldt et al.</a:t>
            </a:r>
          </a:p>
        </p:txBody>
      </p:sp>
    </p:spTree>
    <p:extLst>
      <p:ext uri="{BB962C8B-B14F-4D97-AF65-F5344CB8AC3E}">
        <p14:creationId xmlns:p14="http://schemas.microsoft.com/office/powerpoint/2010/main" val="10226628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6" name="图片 5" descr="Screen Shot 2017-03-19 at 12.29.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75" y="687388"/>
            <a:ext cx="8001000" cy="6013450"/>
          </a:xfrm>
          <a:prstGeom prst="rect">
            <a:avLst/>
          </a:prstGeom>
        </p:spPr>
      </p:pic>
    </p:spTree>
    <p:extLst>
      <p:ext uri="{BB962C8B-B14F-4D97-AF65-F5344CB8AC3E}">
        <p14:creationId xmlns:p14="http://schemas.microsoft.com/office/powerpoint/2010/main" val="31482706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kumimoji="1" lang="en-US" altLang="zh-CN" sz="2600" dirty="0" smtClean="0"/>
              <a:t>construct </a:t>
            </a:r>
            <a:r>
              <a:rPr kumimoji="1" lang="en-US" altLang="zh-CN" sz="2600" dirty="0"/>
              <a:t>its scale-space representation </a:t>
            </a:r>
            <a:r>
              <a:rPr lang="en-US" altLang="zh-CN" sz="2600" dirty="0"/>
              <a:t>using Gaussian convolution kernel g </a:t>
            </a:r>
            <a:endParaRPr kumimoji="1" lang="en-US" altLang="zh-CN" sz="2600" dirty="0" smtClean="0"/>
          </a:p>
          <a:p>
            <a:pPr marL="0" indent="0">
              <a:buNone/>
            </a:pPr>
            <a:endParaRPr lang="en-US" altLang="zh-CN" dirty="0" smtClean="0"/>
          </a:p>
          <a:p>
            <a:r>
              <a:rPr lang="en-US" altLang="zh-CN" sz="2600" dirty="0" smtClean="0"/>
              <a:t>compute </a:t>
            </a:r>
            <a:r>
              <a:rPr lang="en-US" altLang="zh-CN" sz="2600" dirty="0"/>
              <a:t>the second-moment matrix using </a:t>
            </a:r>
            <a:r>
              <a:rPr lang="en-US" altLang="zh-CN" sz="2600" dirty="0" err="1"/>
              <a:t>spatio</a:t>
            </a:r>
            <a:r>
              <a:rPr lang="en-US" altLang="zh-CN" sz="2600" dirty="0"/>
              <a:t>-temporal </a:t>
            </a:r>
            <a:r>
              <a:rPr lang="en-US" altLang="zh-CN" sz="2600" dirty="0" smtClean="0"/>
              <a:t>image </a:t>
            </a:r>
            <a:r>
              <a:rPr lang="en-US" altLang="zh-CN" sz="2600" dirty="0"/>
              <a:t>gradients </a:t>
            </a:r>
          </a:p>
          <a:p>
            <a:endParaRPr kumimoji="1" lang="en-US" altLang="zh-CN" dirty="0" smtClean="0"/>
          </a:p>
          <a:p>
            <a:r>
              <a:rPr lang="en-US" altLang="zh-CN" sz="2600" dirty="0"/>
              <a:t>define positions of features by local maxima </a:t>
            </a:r>
          </a:p>
          <a:p>
            <a:endParaRPr kumimoji="1" lang="en-US" altLang="zh-CN" dirty="0"/>
          </a:p>
          <a:p>
            <a:endParaRPr kumimoji="1" lang="zh-CN" altLang="en-US" dirty="0"/>
          </a:p>
        </p:txBody>
      </p:sp>
      <p:sp>
        <p:nvSpPr>
          <p:cNvPr id="4" name="Rectangle 2"/>
          <p:cNvSpPr>
            <a:spLocks noGrp="1" noChangeArrowheads="1"/>
          </p:cNvSpPr>
          <p:nvPr>
            <p:ph type="title"/>
          </p:nvPr>
        </p:nvSpPr>
        <p:spPr>
          <a:xfrm>
            <a:off x="457200" y="274638"/>
            <a:ext cx="8229600" cy="1143000"/>
          </a:xfrm>
        </p:spPr>
        <p:txBody>
          <a:bodyPr>
            <a:normAutofit/>
          </a:bodyPr>
          <a:lstStyle/>
          <a:p>
            <a:pPr eaLnBrk="1" hangingPunct="1"/>
            <a:r>
              <a:rPr lang="en-US" altLang="zh-CN" sz="3900" dirty="0">
                <a:latin typeface="Arial" charset="0"/>
                <a:cs typeface="Arial" charset="0"/>
              </a:rPr>
              <a:t>Representation of Features</a:t>
            </a:r>
          </a:p>
        </p:txBody>
      </p:sp>
      <p:pic>
        <p:nvPicPr>
          <p:cNvPr id="10" name="图片 9" descr="Screen Shot 2017-03-15 at 12.53.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575" y="2555875"/>
            <a:ext cx="5718175" cy="523875"/>
          </a:xfrm>
          <a:prstGeom prst="rect">
            <a:avLst/>
          </a:prstGeom>
        </p:spPr>
      </p:pic>
      <p:pic>
        <p:nvPicPr>
          <p:cNvPr id="13" name="图片 12" descr="Screen Shot 2017-03-15 at 1.09.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325" y="5111749"/>
            <a:ext cx="5511800" cy="587375"/>
          </a:xfrm>
          <a:prstGeom prst="rect">
            <a:avLst/>
          </a:prstGeom>
        </p:spPr>
      </p:pic>
      <p:pic>
        <p:nvPicPr>
          <p:cNvPr id="16" name="图片 15" descr="Screen Shot 2017-03-14 at 9.28.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825" y="3968750"/>
            <a:ext cx="6311900" cy="603250"/>
          </a:xfrm>
          <a:prstGeom prst="rect">
            <a:avLst/>
          </a:prstGeom>
        </p:spPr>
      </p:pic>
    </p:spTree>
    <p:extLst>
      <p:ext uri="{BB962C8B-B14F-4D97-AF65-F5344CB8AC3E}">
        <p14:creationId xmlns:p14="http://schemas.microsoft.com/office/powerpoint/2010/main" val="2290526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normAutofit/>
          </a:bodyPr>
          <a:lstStyle/>
          <a:p>
            <a:pPr eaLnBrk="1" hangingPunct="1"/>
            <a:r>
              <a:rPr lang="en-US" altLang="zh-CN" sz="3900" dirty="0">
                <a:latin typeface="Arial" charset="0"/>
                <a:cs typeface="Arial" charset="0"/>
              </a:rPr>
              <a:t>Representation of Features</a:t>
            </a:r>
          </a:p>
        </p:txBody>
      </p:sp>
      <p:sp>
        <p:nvSpPr>
          <p:cNvPr id="3077" name="Rectangle 3"/>
          <p:cNvSpPr>
            <a:spLocks noGrp="1" noChangeArrowheads="1"/>
          </p:cNvSpPr>
          <p:nvPr>
            <p:ph type="body" idx="1"/>
          </p:nvPr>
        </p:nvSpPr>
        <p:spPr/>
        <p:txBody>
          <a:bodyPr/>
          <a:lstStyle/>
          <a:p>
            <a:pPr eaLnBrk="1" hangingPunct="1"/>
            <a:r>
              <a:rPr lang="en-US" altLang="zh-CN" sz="2800" dirty="0">
                <a:latin typeface="Arial" charset="0"/>
                <a:cs typeface="Arial" charset="0"/>
              </a:rPr>
              <a:t>Spatial-temporal </a:t>
            </a:r>
            <a:r>
              <a:rPr lang="zh-CN" altLang="en-US" sz="2800" dirty="0">
                <a:latin typeface="Arial" charset="0"/>
                <a:cs typeface="Arial" charset="0"/>
              </a:rPr>
              <a:t>“</a:t>
            </a:r>
            <a:r>
              <a:rPr lang="en-US" altLang="zh-CN" sz="2800" dirty="0">
                <a:latin typeface="Arial" charset="0"/>
                <a:cs typeface="Arial" charset="0"/>
              </a:rPr>
              <a:t>jets</a:t>
            </a:r>
            <a:r>
              <a:rPr lang="zh-CN" altLang="en-US" sz="2800" dirty="0">
                <a:latin typeface="Arial" charset="0"/>
                <a:cs typeface="Arial" charset="0"/>
              </a:rPr>
              <a:t>”</a:t>
            </a:r>
            <a:r>
              <a:rPr lang="en-US" altLang="zh-CN" sz="2800" dirty="0">
                <a:latin typeface="Arial" charset="0"/>
                <a:cs typeface="Arial" charset="0"/>
              </a:rPr>
              <a:t> (4</a:t>
            </a:r>
            <a:r>
              <a:rPr lang="en-US" altLang="zh-CN" sz="2800" baseline="30000" dirty="0">
                <a:latin typeface="Arial" charset="0"/>
                <a:cs typeface="Arial" charset="0"/>
              </a:rPr>
              <a:t>th</a:t>
            </a:r>
            <a:r>
              <a:rPr lang="en-US" altLang="zh-CN" sz="2800" dirty="0">
                <a:latin typeface="Arial" charset="0"/>
                <a:cs typeface="Arial" charset="0"/>
              </a:rPr>
              <a:t> order) are computed at each feature center:</a:t>
            </a:r>
          </a:p>
          <a:p>
            <a:pPr eaLnBrk="1" hangingPunct="1"/>
            <a:endParaRPr lang="en-US" altLang="zh-CN" sz="2800" dirty="0">
              <a:latin typeface="Arial" charset="0"/>
              <a:cs typeface="Arial" charset="0"/>
            </a:endParaRPr>
          </a:p>
          <a:p>
            <a:pPr eaLnBrk="1" hangingPunct="1"/>
            <a:r>
              <a:rPr lang="en-US" altLang="zh-CN" sz="2800" dirty="0">
                <a:latin typeface="Arial" charset="0"/>
                <a:cs typeface="Arial" charset="0"/>
              </a:rPr>
              <a:t>Using k-means clustering, a vocabulary consisting of words h</a:t>
            </a:r>
            <a:r>
              <a:rPr lang="en-US" altLang="zh-CN" sz="2800" baseline="-25000" dirty="0">
                <a:latin typeface="Arial" charset="0"/>
                <a:cs typeface="Arial" charset="0"/>
              </a:rPr>
              <a:t>i</a:t>
            </a:r>
            <a:r>
              <a:rPr lang="en-US" altLang="zh-CN" sz="2800" dirty="0">
                <a:latin typeface="Arial" charset="0"/>
                <a:cs typeface="Arial" charset="0"/>
              </a:rPr>
              <a:t> is created from the jet descriptors.</a:t>
            </a:r>
          </a:p>
          <a:p>
            <a:pPr eaLnBrk="1" hangingPunct="1"/>
            <a:r>
              <a:rPr lang="en-US" altLang="zh-CN" sz="2800" dirty="0">
                <a:latin typeface="Arial" charset="0"/>
                <a:cs typeface="Arial" charset="0"/>
              </a:rPr>
              <a:t>Finally, a given video is represented by a histogram of counts of occurrences of features corresponding to h</a:t>
            </a:r>
            <a:r>
              <a:rPr lang="en-US" altLang="zh-CN" sz="2800" baseline="-25000" dirty="0">
                <a:latin typeface="Arial" charset="0"/>
                <a:cs typeface="Arial" charset="0"/>
              </a:rPr>
              <a:t>i</a:t>
            </a:r>
            <a:r>
              <a:rPr lang="en-US" altLang="zh-CN" sz="2800" dirty="0">
                <a:latin typeface="Arial" charset="0"/>
                <a:cs typeface="Arial" charset="0"/>
              </a:rPr>
              <a:t> in that video:</a:t>
            </a:r>
          </a:p>
          <a:p>
            <a:pPr lvl="1" eaLnBrk="1" hangingPunct="1"/>
            <a:endParaRPr lang="en-US" altLang="zh-CN" sz="2400" dirty="0">
              <a:latin typeface="Arial" charset="0"/>
              <a:cs typeface="Arial" charset="0"/>
            </a:endParaRPr>
          </a:p>
          <a:p>
            <a:pPr lvl="1" eaLnBrk="1" hangingPunct="1"/>
            <a:endParaRPr lang="zh-CN" altLang="en-US" sz="2400" dirty="0">
              <a:latin typeface="Arial" charset="0"/>
              <a:cs typeface="Arial" charset="0"/>
            </a:endParaRPr>
          </a:p>
        </p:txBody>
      </p:sp>
      <p:graphicFrame>
        <p:nvGraphicFramePr>
          <p:cNvPr id="3074" name="Object 4"/>
          <p:cNvGraphicFramePr>
            <a:graphicFrameLocks noChangeAspect="1"/>
          </p:cNvGraphicFramePr>
          <p:nvPr/>
        </p:nvGraphicFramePr>
        <p:xfrm>
          <a:off x="2286000" y="2514600"/>
          <a:ext cx="4038600" cy="635000"/>
        </p:xfrm>
        <a:graphic>
          <a:graphicData uri="http://schemas.openxmlformats.org/presentationml/2006/ole">
            <mc:AlternateContent xmlns:mc="http://schemas.openxmlformats.org/markup-compatibility/2006">
              <mc:Choice xmlns:v="urn:schemas-microsoft-com:vml" Requires="v">
                <p:oleObj spid="_x0000_s10377" name="Equation" r:id="rId3" imgW="1536480" imgH="241200" progId="Equation.DSMT4">
                  <p:embed/>
                </p:oleObj>
              </mc:Choice>
              <mc:Fallback>
                <p:oleObj name="Equation" r:id="rId3" imgW="1536480" imgH="241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14600"/>
                        <a:ext cx="40386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075" name="Object 5"/>
          <p:cNvGraphicFramePr>
            <a:graphicFrameLocks noChangeAspect="1"/>
          </p:cNvGraphicFramePr>
          <p:nvPr>
            <p:extLst>
              <p:ext uri="{D42A27DB-BD31-4B8C-83A1-F6EECF244321}">
                <p14:modId xmlns:p14="http://schemas.microsoft.com/office/powerpoint/2010/main" val="1549462509"/>
              </p:ext>
            </p:extLst>
          </p:nvPr>
        </p:nvGraphicFramePr>
        <p:xfrm>
          <a:off x="6278563" y="5319713"/>
          <a:ext cx="2147887" cy="590550"/>
        </p:xfrm>
        <a:graphic>
          <a:graphicData uri="http://schemas.openxmlformats.org/presentationml/2006/ole">
            <mc:AlternateContent xmlns:mc="http://schemas.openxmlformats.org/markup-compatibility/2006">
              <mc:Choice xmlns:v="urn:schemas-microsoft-com:vml" Requires="v">
                <p:oleObj spid="_x0000_s10378" name="公式" r:id="rId5" imgW="876300" imgH="241300" progId="Equation.3">
                  <p:embed/>
                </p:oleObj>
              </mc:Choice>
              <mc:Fallback>
                <p:oleObj name="公式" r:id="rId5" imgW="876300" imgH="241300" progId="Equation.3">
                  <p:embed/>
                  <p:pic>
                    <p:nvPicPr>
                      <p:cNvPr id="0" name=""/>
                      <p:cNvPicPr>
                        <a:picLocks noChangeAspect="1" noChangeArrowheads="1"/>
                      </p:cNvPicPr>
                      <p:nvPr/>
                    </p:nvPicPr>
                    <p:blipFill>
                      <a:blip r:embed="rId6"/>
                      <a:srcRect/>
                      <a:stretch>
                        <a:fillRect/>
                      </a:stretch>
                    </p:blipFill>
                    <p:spPr bwMode="auto">
                      <a:xfrm>
                        <a:off x="6278563" y="5319713"/>
                        <a:ext cx="2147887"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385237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r>
              <a:rPr lang="en-US" altLang="zh-CN" sz="3900" dirty="0">
                <a:latin typeface="Arial" charset="0"/>
                <a:cs typeface="Arial" charset="0"/>
              </a:rPr>
              <a:t>Recognition Methods</a:t>
            </a:r>
          </a:p>
        </p:txBody>
      </p:sp>
      <p:sp>
        <p:nvSpPr>
          <p:cNvPr id="96259" name="Rectangle 3"/>
          <p:cNvSpPr>
            <a:spLocks noGrp="1" noChangeArrowheads="1"/>
          </p:cNvSpPr>
          <p:nvPr>
            <p:ph type="body" idx="1"/>
          </p:nvPr>
        </p:nvSpPr>
        <p:spPr/>
        <p:txBody>
          <a:bodyPr/>
          <a:lstStyle/>
          <a:p>
            <a:pPr eaLnBrk="1" hangingPunct="1"/>
            <a:r>
              <a:rPr lang="en-US" altLang="zh-CN" dirty="0">
                <a:latin typeface="Arial" charset="0"/>
                <a:cs typeface="Arial" charset="0"/>
              </a:rPr>
              <a:t>2 representations of data:</a:t>
            </a:r>
          </a:p>
          <a:p>
            <a:pPr lvl="1" eaLnBrk="1" hangingPunct="1"/>
            <a:r>
              <a:rPr lang="en-US" altLang="zh-CN" dirty="0">
                <a:latin typeface="Arial" charset="0"/>
                <a:cs typeface="Arial" charset="0"/>
              </a:rPr>
              <a:t>[1] Raw jet descriptors (LF) (</a:t>
            </a:r>
            <a:r>
              <a:rPr lang="zh-CN" altLang="en-US" dirty="0">
                <a:latin typeface="Arial" charset="0"/>
                <a:cs typeface="Arial" charset="0"/>
              </a:rPr>
              <a:t>“</a:t>
            </a:r>
            <a:r>
              <a:rPr lang="en-US" altLang="zh-CN" dirty="0">
                <a:latin typeface="Arial" charset="0"/>
                <a:cs typeface="Arial" charset="0"/>
              </a:rPr>
              <a:t>local feature</a:t>
            </a:r>
            <a:r>
              <a:rPr lang="zh-CN" altLang="en-US" dirty="0">
                <a:latin typeface="Arial" charset="0"/>
                <a:cs typeface="Arial" charset="0"/>
              </a:rPr>
              <a:t>”</a:t>
            </a:r>
            <a:r>
              <a:rPr lang="en-US" altLang="zh-CN" dirty="0">
                <a:latin typeface="Arial" charset="0"/>
                <a:cs typeface="Arial" charset="0"/>
              </a:rPr>
              <a:t> kernel)</a:t>
            </a:r>
          </a:p>
          <a:p>
            <a:pPr lvl="2" eaLnBrk="1" hangingPunct="1"/>
            <a:r>
              <a:rPr lang="en-US" altLang="zh-CN" dirty="0" err="1">
                <a:latin typeface="Arial" charset="0"/>
                <a:cs typeface="Arial" charset="0"/>
              </a:rPr>
              <a:t>Wallraven</a:t>
            </a:r>
            <a:r>
              <a:rPr lang="en-US" altLang="zh-CN" dirty="0">
                <a:latin typeface="Arial" charset="0"/>
                <a:cs typeface="Arial" charset="0"/>
              </a:rPr>
              <a:t>, Caputo, and Graf (2003)</a:t>
            </a:r>
          </a:p>
          <a:p>
            <a:pPr lvl="1" eaLnBrk="1" hangingPunct="1"/>
            <a:r>
              <a:rPr lang="en-US" altLang="zh-CN" dirty="0">
                <a:latin typeface="Arial" charset="0"/>
                <a:cs typeface="Arial" charset="0"/>
              </a:rPr>
              <a:t>[2] Histograms (</a:t>
            </a:r>
            <a:r>
              <a:rPr lang="en-US" altLang="zh-CN" dirty="0" err="1">
                <a:latin typeface="Arial" charset="0"/>
                <a:cs typeface="Arial" charset="0"/>
              </a:rPr>
              <a:t>HistLF</a:t>
            </a:r>
            <a:r>
              <a:rPr lang="en-US" altLang="zh-CN" dirty="0">
                <a:latin typeface="Arial" charset="0"/>
                <a:cs typeface="Arial" charset="0"/>
              </a:rPr>
              <a:t>) (X</a:t>
            </a:r>
            <a:r>
              <a:rPr lang="en-US" altLang="zh-CN" baseline="30000" dirty="0">
                <a:latin typeface="Arial" charset="0"/>
                <a:cs typeface="Arial" charset="0"/>
              </a:rPr>
              <a:t>2</a:t>
            </a:r>
            <a:r>
              <a:rPr lang="en-US" altLang="zh-CN" dirty="0">
                <a:latin typeface="Arial" charset="0"/>
                <a:cs typeface="Arial" charset="0"/>
              </a:rPr>
              <a:t> kernel)</a:t>
            </a:r>
          </a:p>
          <a:p>
            <a:pPr eaLnBrk="1" hangingPunct="1"/>
            <a:r>
              <a:rPr lang="en-US" altLang="zh-CN" dirty="0">
                <a:latin typeface="Arial" charset="0"/>
                <a:cs typeface="Arial" charset="0"/>
              </a:rPr>
              <a:t>2 classification methods:</a:t>
            </a:r>
          </a:p>
          <a:p>
            <a:pPr lvl="1" eaLnBrk="1" hangingPunct="1"/>
            <a:r>
              <a:rPr lang="en-US" altLang="zh-CN" dirty="0">
                <a:latin typeface="Arial" charset="0"/>
                <a:cs typeface="Arial" charset="0"/>
              </a:rPr>
              <a:t>SVM</a:t>
            </a:r>
          </a:p>
          <a:p>
            <a:pPr lvl="1" eaLnBrk="1" hangingPunct="1"/>
            <a:r>
              <a:rPr lang="en-US" altLang="zh-CN" dirty="0">
                <a:latin typeface="Arial" charset="0"/>
                <a:cs typeface="Arial" charset="0"/>
              </a:rPr>
              <a:t>K Nearest Neighbor</a:t>
            </a:r>
          </a:p>
          <a:p>
            <a:endParaRPr lang="zh-CN" altLang="en-US" dirty="0">
              <a:latin typeface="Arial" charset="0"/>
              <a:cs typeface="Arial" charset="0"/>
            </a:endParaRPr>
          </a:p>
        </p:txBody>
      </p:sp>
    </p:spTree>
    <p:extLst>
      <p:ext uri="{BB962C8B-B14F-4D97-AF65-F5344CB8AC3E}">
        <p14:creationId xmlns:p14="http://schemas.microsoft.com/office/powerpoint/2010/main" val="17922923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606" y="457888"/>
            <a:ext cx="6590960" cy="410710"/>
          </a:xfrm>
        </p:spPr>
        <p:txBody>
          <a:bodyPr>
            <a:noAutofit/>
          </a:bodyPr>
          <a:lstStyle/>
          <a:p>
            <a:r>
              <a:rPr lang="en-US" sz="3900" dirty="0" smtClean="0">
                <a:latin typeface="Arial"/>
                <a:cs typeface="Arial"/>
              </a:rPr>
              <a:t>Design good </a:t>
            </a:r>
            <a:r>
              <a:rPr lang="en-US" sz="3900" dirty="0">
                <a:latin typeface="Arial"/>
                <a:cs typeface="Arial"/>
              </a:rPr>
              <a:t>classifiers</a:t>
            </a:r>
            <a:endParaRPr lang="en-SG" sz="3900" dirty="0">
              <a:latin typeface="Arial"/>
              <a:cs typeface="Arial"/>
            </a:endParaRPr>
          </a:p>
        </p:txBody>
      </p:sp>
      <p:pic>
        <p:nvPicPr>
          <p:cNvPr id="9" name="Picture 11" descr="C:\Users\Jing Xiu\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199" y="2151574"/>
            <a:ext cx="4335002" cy="27425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257681" y="5028830"/>
            <a:ext cx="3199844" cy="369246"/>
          </a:xfrm>
          <a:prstGeom prst="rect">
            <a:avLst/>
          </a:prstGeom>
          <a:noFill/>
        </p:spPr>
        <p:txBody>
          <a:bodyPr wrap="square" lIns="91422" tIns="45711" rIns="91422" bIns="45711" rtlCol="0">
            <a:spAutoFit/>
          </a:bodyPr>
          <a:lstStyle/>
          <a:p>
            <a:r>
              <a:rPr lang="en-US" dirty="0" smtClean="0"/>
              <a:t>Linear SVM: y = </a:t>
            </a:r>
            <a:r>
              <a:rPr lang="en-US" b="1" i="1" dirty="0" smtClean="0"/>
              <a:t>w</a:t>
            </a:r>
            <a:r>
              <a:rPr lang="en-US" baseline="30000" dirty="0" smtClean="0"/>
              <a:t>T</a:t>
            </a:r>
            <a:r>
              <a:rPr lang="en-US" b="1" i="1" dirty="0" smtClean="0"/>
              <a:t>x</a:t>
            </a:r>
            <a:r>
              <a:rPr lang="en-US" dirty="0" smtClean="0"/>
              <a:t> + b</a:t>
            </a:r>
            <a:endParaRPr lang="en-SG" dirty="0"/>
          </a:p>
        </p:txBody>
      </p:sp>
      <p:sp>
        <p:nvSpPr>
          <p:cNvPr id="17" name="TextBox 16"/>
          <p:cNvSpPr txBox="1"/>
          <p:nvPr/>
        </p:nvSpPr>
        <p:spPr>
          <a:xfrm>
            <a:off x="2362584" y="991165"/>
            <a:ext cx="5180700" cy="369246"/>
          </a:xfrm>
          <a:prstGeom prst="rect">
            <a:avLst/>
          </a:prstGeom>
          <a:noFill/>
        </p:spPr>
        <p:txBody>
          <a:bodyPr wrap="square" lIns="91422" tIns="45711" rIns="91422" bIns="45711" rtlCol="0">
            <a:spAutoFit/>
          </a:bodyPr>
          <a:lstStyle/>
          <a:p>
            <a:r>
              <a:rPr lang="en-US" dirty="0"/>
              <a:t>E</a:t>
            </a:r>
            <a:r>
              <a:rPr lang="en-US" dirty="0" smtClean="0"/>
              <a:t>xample: Support Vector Machine (SVM) classifier</a:t>
            </a:r>
            <a:endParaRPr lang="en-SG"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79" y="1733943"/>
            <a:ext cx="778191" cy="837096"/>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85" y="2797756"/>
            <a:ext cx="645949" cy="707427"/>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179" y="2795734"/>
            <a:ext cx="590447" cy="657073"/>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6694" y="1733943"/>
            <a:ext cx="643417" cy="835266"/>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76" y="5162353"/>
            <a:ext cx="609494" cy="685641"/>
          </a:xfrm>
          <a:prstGeom prst="rect">
            <a:avLst/>
          </a:prstGeom>
          <a:noFill/>
          <a:ln w="190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0720" y="5343082"/>
            <a:ext cx="552354" cy="752301"/>
          </a:xfrm>
          <a:prstGeom prst="rect">
            <a:avLst/>
          </a:prstGeom>
          <a:noFill/>
          <a:ln w="190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3567" y="4505150"/>
            <a:ext cx="619017" cy="676118"/>
          </a:xfrm>
          <a:prstGeom prst="rect">
            <a:avLst/>
          </a:prstGeom>
          <a:noFill/>
          <a:ln w="190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2058" y="5229013"/>
            <a:ext cx="542831" cy="618982"/>
          </a:xfrm>
          <a:prstGeom prst="rect">
            <a:avLst/>
          </a:prstGeom>
          <a:noFill/>
          <a:ln w="190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479" y="4406591"/>
            <a:ext cx="638064" cy="628504"/>
          </a:xfrm>
          <a:prstGeom prst="rect">
            <a:avLst/>
          </a:prstGeom>
          <a:noFill/>
          <a:ln w="1905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81728" y="1372077"/>
            <a:ext cx="3299840" cy="369246"/>
          </a:xfrm>
          <a:prstGeom prst="rect">
            <a:avLst/>
          </a:prstGeom>
          <a:noFill/>
        </p:spPr>
        <p:txBody>
          <a:bodyPr wrap="square" lIns="91422" tIns="45711" rIns="91422" bIns="45711" rtlCol="0">
            <a:spAutoFit/>
          </a:bodyPr>
          <a:lstStyle/>
          <a:p>
            <a:r>
              <a:rPr lang="en-US" dirty="0" smtClean="0"/>
              <a:t>positive samples “walking”</a:t>
            </a:r>
            <a:endParaRPr lang="en-SG" dirty="0"/>
          </a:p>
        </p:txBody>
      </p:sp>
      <p:sp>
        <p:nvSpPr>
          <p:cNvPr id="26" name="TextBox 25"/>
          <p:cNvSpPr txBox="1"/>
          <p:nvPr/>
        </p:nvSpPr>
        <p:spPr>
          <a:xfrm>
            <a:off x="129359" y="4037344"/>
            <a:ext cx="3299840" cy="369246"/>
          </a:xfrm>
          <a:prstGeom prst="rect">
            <a:avLst/>
          </a:prstGeom>
          <a:noFill/>
        </p:spPr>
        <p:txBody>
          <a:bodyPr wrap="square" lIns="91422" tIns="45711" rIns="91422" bIns="45711" rtlCol="0">
            <a:spAutoFit/>
          </a:bodyPr>
          <a:lstStyle/>
          <a:p>
            <a:r>
              <a:rPr lang="en-US" dirty="0" smtClean="0"/>
              <a:t>negative samples “not walking”</a:t>
            </a:r>
            <a:endParaRPr lang="en-SG" dirty="0"/>
          </a:p>
        </p:txBody>
      </p:sp>
      <p:cxnSp>
        <p:nvCxnSpPr>
          <p:cNvPr id="6" name="Curved Connector 5"/>
          <p:cNvCxnSpPr>
            <a:stCxn id="1029" idx="3"/>
          </p:cNvCxnSpPr>
          <p:nvPr/>
        </p:nvCxnSpPr>
        <p:spPr>
          <a:xfrm>
            <a:off x="2220111" y="2151576"/>
            <a:ext cx="1818582" cy="820330"/>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028" idx="3"/>
          </p:cNvCxnSpPr>
          <p:nvPr/>
        </p:nvCxnSpPr>
        <p:spPr>
          <a:xfrm>
            <a:off x="2193627" y="3124270"/>
            <a:ext cx="1387946" cy="380912"/>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09992" y="2057718"/>
            <a:ext cx="1281075" cy="738493"/>
          </a:xfrm>
          <a:prstGeom prst="rect">
            <a:avLst/>
          </a:prstGeom>
          <a:noFill/>
        </p:spPr>
        <p:txBody>
          <a:bodyPr wrap="square" lIns="91422" tIns="45711" rIns="91422" bIns="45711" rtlCol="0">
            <a:spAutoFit/>
          </a:bodyPr>
          <a:lstStyle/>
          <a:p>
            <a:r>
              <a:rPr lang="en-US" sz="1400" dirty="0"/>
              <a:t>action representation vector </a:t>
            </a:r>
            <a:r>
              <a:rPr lang="en-US" sz="1400" b="1" i="1" dirty="0"/>
              <a:t>x</a:t>
            </a:r>
            <a:endParaRPr lang="en-SG" sz="1400" b="1" i="1" dirty="0"/>
          </a:p>
        </p:txBody>
      </p:sp>
      <p:sp>
        <p:nvSpPr>
          <p:cNvPr id="33" name="TextBox 32"/>
          <p:cNvSpPr txBox="1"/>
          <p:nvPr/>
        </p:nvSpPr>
        <p:spPr>
          <a:xfrm>
            <a:off x="2296998" y="3165614"/>
            <a:ext cx="1281075" cy="738493"/>
          </a:xfrm>
          <a:prstGeom prst="rect">
            <a:avLst/>
          </a:prstGeom>
          <a:noFill/>
        </p:spPr>
        <p:txBody>
          <a:bodyPr wrap="square" lIns="91422" tIns="45711" rIns="91422" bIns="45711" rtlCol="0">
            <a:spAutoFit/>
          </a:bodyPr>
          <a:lstStyle/>
          <a:p>
            <a:r>
              <a:rPr lang="en-US" sz="1400" dirty="0"/>
              <a:t>action representation vector </a:t>
            </a:r>
            <a:r>
              <a:rPr lang="en-US" sz="1400" b="1" i="1" dirty="0"/>
              <a:t>x</a:t>
            </a:r>
            <a:endParaRPr lang="en-SG" sz="1400" b="1" i="1" dirty="0"/>
          </a:p>
        </p:txBody>
      </p:sp>
      <p:cxnSp>
        <p:nvCxnSpPr>
          <p:cNvPr id="34" name="Curved Connector 33"/>
          <p:cNvCxnSpPr>
            <a:stCxn id="1033" idx="3"/>
          </p:cNvCxnSpPr>
          <p:nvPr/>
        </p:nvCxnSpPr>
        <p:spPr>
          <a:xfrm flipV="1">
            <a:off x="2804889" y="4267006"/>
            <a:ext cx="2681353" cy="1271498"/>
          </a:xfrm>
          <a:prstGeom prst="curvedConnector3">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1032" idx="3"/>
          </p:cNvCxnSpPr>
          <p:nvPr/>
        </p:nvCxnSpPr>
        <p:spPr>
          <a:xfrm flipV="1">
            <a:off x="2362584" y="4720843"/>
            <a:ext cx="3809338" cy="122366"/>
          </a:xfrm>
          <a:prstGeom prst="curvedConnector3">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200638" y="5135927"/>
            <a:ext cx="1281075" cy="738493"/>
          </a:xfrm>
          <a:prstGeom prst="rect">
            <a:avLst/>
          </a:prstGeom>
          <a:noFill/>
        </p:spPr>
        <p:txBody>
          <a:bodyPr wrap="square" lIns="91422" tIns="45711" rIns="91422" bIns="45711" rtlCol="0">
            <a:spAutoFit/>
          </a:bodyPr>
          <a:lstStyle/>
          <a:p>
            <a:r>
              <a:rPr lang="en-US" sz="1400" dirty="0"/>
              <a:t>action representation vector </a:t>
            </a:r>
            <a:r>
              <a:rPr lang="en-US" sz="1400" b="1" i="1" dirty="0"/>
              <a:t>x</a:t>
            </a:r>
            <a:endParaRPr lang="en-SG" sz="1400" b="1" i="1" dirty="0"/>
          </a:p>
        </p:txBody>
      </p:sp>
      <p:sp>
        <p:nvSpPr>
          <p:cNvPr id="41" name="TextBox 40"/>
          <p:cNvSpPr txBox="1"/>
          <p:nvPr/>
        </p:nvSpPr>
        <p:spPr>
          <a:xfrm>
            <a:off x="6095736" y="1448259"/>
            <a:ext cx="3199844" cy="369246"/>
          </a:xfrm>
          <a:prstGeom prst="rect">
            <a:avLst/>
          </a:prstGeom>
          <a:noFill/>
        </p:spPr>
        <p:txBody>
          <a:bodyPr wrap="square" lIns="91422" tIns="45711" rIns="91422" bIns="45711" rtlCol="0">
            <a:spAutoFit/>
          </a:bodyPr>
          <a:lstStyle/>
          <a:p>
            <a:r>
              <a:rPr lang="en-US" b="1" i="1" dirty="0" smtClean="0"/>
              <a:t>w</a:t>
            </a:r>
            <a:r>
              <a:rPr lang="en-US" dirty="0" smtClean="0"/>
              <a:t>: separating hyper-plane</a:t>
            </a:r>
            <a:endParaRPr lang="en-SG" dirty="0"/>
          </a:p>
        </p:txBody>
      </p:sp>
      <p:cxnSp>
        <p:nvCxnSpPr>
          <p:cNvPr id="28" name="Straight Arrow Connector 27"/>
          <p:cNvCxnSpPr/>
          <p:nvPr/>
        </p:nvCxnSpPr>
        <p:spPr>
          <a:xfrm flipV="1">
            <a:off x="6324296" y="1817505"/>
            <a:ext cx="0" cy="3349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552856" y="5409742"/>
            <a:ext cx="2095136" cy="646181"/>
          </a:xfrm>
          <a:prstGeom prst="rect">
            <a:avLst/>
          </a:prstGeom>
          <a:noFill/>
        </p:spPr>
        <p:txBody>
          <a:bodyPr wrap="square" lIns="91422" tIns="45711" rIns="91422" bIns="45711" rtlCol="0">
            <a:spAutoFit/>
          </a:bodyPr>
          <a:lstStyle/>
          <a:p>
            <a:r>
              <a:rPr lang="en-US" dirty="0" smtClean="0"/>
              <a:t>y&gt;0 : “walking”</a:t>
            </a:r>
          </a:p>
          <a:p>
            <a:r>
              <a:rPr lang="en-US" dirty="0" smtClean="0"/>
              <a:t>y&lt;0 : “not walking”</a:t>
            </a:r>
            <a:endParaRPr lang="en-SG" dirty="0"/>
          </a:p>
        </p:txBody>
      </p:sp>
    </p:spTree>
    <p:extLst>
      <p:ext uri="{BB962C8B-B14F-4D97-AF65-F5344CB8AC3E}">
        <p14:creationId xmlns:p14="http://schemas.microsoft.com/office/powerpoint/2010/main" val="3115014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smtClean="0">
                <a:latin typeface="Arial"/>
                <a:cs typeface="Arial"/>
              </a:rPr>
              <a:t>What is action recognition?</a:t>
            </a:r>
            <a:endParaRPr lang="en-SG" sz="3900" dirty="0">
              <a:latin typeface="Arial"/>
              <a:cs typeface="Arial"/>
            </a:endParaRPr>
          </a:p>
        </p:txBody>
      </p:sp>
      <p:sp>
        <p:nvSpPr>
          <p:cNvPr id="3" name="Content Placeholder 2"/>
          <p:cNvSpPr>
            <a:spLocks noGrp="1"/>
          </p:cNvSpPr>
          <p:nvPr>
            <p:ph idx="1"/>
          </p:nvPr>
        </p:nvSpPr>
        <p:spPr>
          <a:xfrm>
            <a:off x="457201" y="1067347"/>
            <a:ext cx="8229600" cy="1295522"/>
          </a:xfrm>
        </p:spPr>
        <p:txBody>
          <a:bodyPr>
            <a:normAutofit/>
          </a:bodyPr>
          <a:lstStyle/>
          <a:p>
            <a:r>
              <a:rPr lang="en-US" sz="2400" dirty="0" smtClean="0"/>
              <a:t>Input: video</a:t>
            </a:r>
            <a:r>
              <a:rPr lang="en-US" sz="2400" dirty="0"/>
              <a:t>/</a:t>
            </a:r>
            <a:r>
              <a:rPr lang="en-US" sz="2400" dirty="0" smtClean="0"/>
              <a:t>image</a:t>
            </a:r>
            <a:endParaRPr lang="en-US" sz="2400" dirty="0"/>
          </a:p>
          <a:p>
            <a:r>
              <a:rPr lang="en-US" sz="2400" dirty="0" smtClean="0"/>
              <a:t>Output: the </a:t>
            </a:r>
            <a:r>
              <a:rPr lang="en-US" sz="2400" dirty="0"/>
              <a:t>“action label”</a:t>
            </a:r>
            <a:endParaRPr lang="en-SG" sz="2400" dirty="0"/>
          </a:p>
        </p:txBody>
      </p:sp>
      <p:sp>
        <p:nvSpPr>
          <p:cNvPr id="4" name="Right Arrow 3"/>
          <p:cNvSpPr/>
          <p:nvPr/>
        </p:nvSpPr>
        <p:spPr>
          <a:xfrm>
            <a:off x="762662" y="3200453"/>
            <a:ext cx="7771050" cy="761824"/>
          </a:xfrm>
          <a:prstGeom prst="rightArrow">
            <a:avLst>
              <a:gd name="adj1" fmla="val 50000"/>
              <a:gd name="adj2" fmla="val 144286"/>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108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SG"/>
          </a:p>
        </p:txBody>
      </p:sp>
      <p:sp>
        <p:nvSpPr>
          <p:cNvPr id="5" name="TextBox 4"/>
          <p:cNvSpPr txBox="1"/>
          <p:nvPr/>
        </p:nvSpPr>
        <p:spPr>
          <a:xfrm>
            <a:off x="991222" y="2743359"/>
            <a:ext cx="1371362" cy="461558"/>
          </a:xfrm>
          <a:prstGeom prst="rect">
            <a:avLst/>
          </a:prstGeom>
          <a:noFill/>
        </p:spPr>
        <p:txBody>
          <a:bodyPr wrap="square" lIns="91422" tIns="45711" rIns="91422" bIns="45711" rtlCol="0">
            <a:spAutoFit/>
          </a:bodyPr>
          <a:lstStyle/>
          <a:p>
            <a:r>
              <a:rPr lang="en-US" sz="2400" dirty="0"/>
              <a:t>“action”</a:t>
            </a:r>
            <a:endParaRPr lang="en-SG" sz="2400" dirty="0"/>
          </a:p>
        </p:txBody>
      </p:sp>
      <p:sp>
        <p:nvSpPr>
          <p:cNvPr id="6" name="TextBox 5"/>
          <p:cNvSpPr txBox="1"/>
          <p:nvPr/>
        </p:nvSpPr>
        <p:spPr>
          <a:xfrm>
            <a:off x="3733945" y="2743359"/>
            <a:ext cx="1371362" cy="461558"/>
          </a:xfrm>
          <a:prstGeom prst="rect">
            <a:avLst/>
          </a:prstGeom>
          <a:noFill/>
        </p:spPr>
        <p:txBody>
          <a:bodyPr wrap="square" lIns="91422" tIns="45711" rIns="91422" bIns="45711" rtlCol="0">
            <a:spAutoFit/>
          </a:bodyPr>
          <a:lstStyle/>
          <a:p>
            <a:r>
              <a:rPr lang="en-US" sz="2400" dirty="0"/>
              <a:t>“activity”</a:t>
            </a:r>
            <a:endParaRPr lang="en-SG" sz="2400" dirty="0"/>
          </a:p>
        </p:txBody>
      </p:sp>
      <p:sp>
        <p:nvSpPr>
          <p:cNvPr id="7" name="TextBox 6"/>
          <p:cNvSpPr txBox="1"/>
          <p:nvPr/>
        </p:nvSpPr>
        <p:spPr>
          <a:xfrm>
            <a:off x="6248109" y="2743359"/>
            <a:ext cx="1371362" cy="461558"/>
          </a:xfrm>
          <a:prstGeom prst="rect">
            <a:avLst/>
          </a:prstGeom>
          <a:noFill/>
        </p:spPr>
        <p:txBody>
          <a:bodyPr wrap="square" lIns="91422" tIns="45711" rIns="91422" bIns="45711" rtlCol="0">
            <a:spAutoFit/>
          </a:bodyPr>
          <a:lstStyle/>
          <a:p>
            <a:r>
              <a:rPr lang="en-US" sz="2400" dirty="0"/>
              <a:t>“event”</a:t>
            </a:r>
            <a:endParaRPr lang="en-SG" sz="2400" dirty="0"/>
          </a:p>
        </p:txBody>
      </p:sp>
      <p:sp>
        <p:nvSpPr>
          <p:cNvPr id="8" name="TextBox 7"/>
          <p:cNvSpPr txBox="1"/>
          <p:nvPr/>
        </p:nvSpPr>
        <p:spPr>
          <a:xfrm>
            <a:off x="3353012" y="3402182"/>
            <a:ext cx="1904669" cy="369246"/>
          </a:xfrm>
          <a:prstGeom prst="rect">
            <a:avLst/>
          </a:prstGeom>
          <a:noFill/>
        </p:spPr>
        <p:txBody>
          <a:bodyPr wrap="square" lIns="91422" tIns="45711" rIns="91422" bIns="45711" rtlCol="0">
            <a:spAutoFit/>
          </a:bodyPr>
          <a:lstStyle/>
          <a:p>
            <a:pPr algn="ctr"/>
            <a:r>
              <a:rPr lang="en-US" dirty="0"/>
              <a:t>l</a:t>
            </a:r>
            <a:r>
              <a:rPr lang="en-US" dirty="0" smtClean="0"/>
              <a:t>evel of semantics</a:t>
            </a:r>
            <a:endParaRPr lang="en-SG" dirty="0"/>
          </a:p>
        </p:txBody>
      </p:sp>
      <p:sp>
        <p:nvSpPr>
          <p:cNvPr id="9" name="TextBox 8"/>
          <p:cNvSpPr txBox="1"/>
          <p:nvPr/>
        </p:nvSpPr>
        <p:spPr>
          <a:xfrm>
            <a:off x="991222" y="3962277"/>
            <a:ext cx="1371362" cy="1323133"/>
          </a:xfrm>
          <a:prstGeom prst="rect">
            <a:avLst/>
          </a:prstGeom>
          <a:noFill/>
        </p:spPr>
        <p:txBody>
          <a:bodyPr wrap="square" lIns="91422" tIns="45711" rIns="91422" bIns="45711" rtlCol="0">
            <a:spAutoFit/>
          </a:bodyPr>
          <a:lstStyle/>
          <a:p>
            <a:r>
              <a:rPr lang="en-SG" sz="2000" dirty="0"/>
              <a:t>“walking, pointing,</a:t>
            </a:r>
          </a:p>
          <a:p>
            <a:r>
              <a:rPr lang="en-US" sz="2000" dirty="0"/>
              <a:t>putting </a:t>
            </a:r>
          </a:p>
          <a:p>
            <a:r>
              <a:rPr lang="en-US" sz="2000" dirty="0"/>
              <a:t>etc.”</a:t>
            </a:r>
            <a:endParaRPr lang="en-SG" sz="2000" dirty="0"/>
          </a:p>
        </p:txBody>
      </p:sp>
      <p:sp>
        <p:nvSpPr>
          <p:cNvPr id="10" name="TextBox 9"/>
          <p:cNvSpPr txBox="1"/>
          <p:nvPr/>
        </p:nvSpPr>
        <p:spPr>
          <a:xfrm>
            <a:off x="3886319" y="3962277"/>
            <a:ext cx="1523735" cy="1323133"/>
          </a:xfrm>
          <a:prstGeom prst="rect">
            <a:avLst/>
          </a:prstGeom>
          <a:noFill/>
        </p:spPr>
        <p:txBody>
          <a:bodyPr wrap="square" lIns="91422" tIns="45711" rIns="91422" bIns="45711" rtlCol="0">
            <a:spAutoFit/>
          </a:bodyPr>
          <a:lstStyle/>
          <a:p>
            <a:r>
              <a:rPr lang="en-SG" sz="2000" dirty="0"/>
              <a:t>“</a:t>
            </a:r>
            <a:r>
              <a:rPr lang="en-US" sz="2000" dirty="0"/>
              <a:t>talking on the phone, drinking tea</a:t>
            </a:r>
          </a:p>
          <a:p>
            <a:r>
              <a:rPr lang="en-US" sz="2000" dirty="0"/>
              <a:t>etc.”</a:t>
            </a:r>
            <a:endParaRPr lang="en-SG" sz="2000" dirty="0"/>
          </a:p>
        </p:txBody>
      </p:sp>
      <p:sp>
        <p:nvSpPr>
          <p:cNvPr id="11" name="TextBox 10"/>
          <p:cNvSpPr txBox="1"/>
          <p:nvPr/>
        </p:nvSpPr>
        <p:spPr>
          <a:xfrm>
            <a:off x="6171922" y="3962277"/>
            <a:ext cx="1371362" cy="1323133"/>
          </a:xfrm>
          <a:prstGeom prst="rect">
            <a:avLst/>
          </a:prstGeom>
          <a:noFill/>
        </p:spPr>
        <p:txBody>
          <a:bodyPr wrap="square" lIns="91422" tIns="45711" rIns="91422" bIns="45711" rtlCol="0">
            <a:spAutoFit/>
          </a:bodyPr>
          <a:lstStyle/>
          <a:p>
            <a:r>
              <a:rPr lang="en-SG" sz="2000" dirty="0"/>
              <a:t>“</a:t>
            </a:r>
            <a:r>
              <a:rPr lang="en-US" sz="2000" dirty="0"/>
              <a:t>a soccer game, a birthday party etc.”</a:t>
            </a:r>
            <a:endParaRPr lang="en-SG" sz="2000" dirty="0"/>
          </a:p>
        </p:txBody>
      </p:sp>
      <p:cxnSp>
        <p:nvCxnSpPr>
          <p:cNvPr id="13" name="Straight Connector 12"/>
          <p:cNvCxnSpPr/>
          <p:nvPr/>
        </p:nvCxnSpPr>
        <p:spPr>
          <a:xfrm>
            <a:off x="1676903" y="3774304"/>
            <a:ext cx="0" cy="240212"/>
          </a:xfrm>
          <a:prstGeom prst="line">
            <a:avLst/>
          </a:prstGeom>
          <a:ln w="222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19626" y="3759850"/>
            <a:ext cx="0" cy="240212"/>
          </a:xfrm>
          <a:prstGeom prst="line">
            <a:avLst/>
          </a:prstGeom>
          <a:ln w="222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57603" y="3759850"/>
            <a:ext cx="0" cy="240212"/>
          </a:xfrm>
          <a:prstGeom prst="line">
            <a:avLst/>
          </a:prstGeom>
          <a:ln w="222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幻灯片编号占位符 11"/>
          <p:cNvSpPr>
            <a:spLocks noGrp="1"/>
          </p:cNvSpPr>
          <p:nvPr>
            <p:ph type="sldNum" sz="quarter" idx="12"/>
          </p:nvPr>
        </p:nvSpPr>
        <p:spPr/>
        <p:txBody>
          <a:bodyPr/>
          <a:lstStyle/>
          <a:p>
            <a:fld id="{98E4BA41-45E9-F74B-984A-90350EF3D9EF}" type="slidenum">
              <a:rPr kumimoji="1" lang="zh-CN" altLang="en-US" smtClean="0"/>
              <a:t>2</a:t>
            </a:fld>
            <a:endParaRPr kumimoji="1" lang="zh-CN" altLang="en-US"/>
          </a:p>
        </p:txBody>
      </p:sp>
    </p:spTree>
    <p:extLst>
      <p:ext uri="{BB962C8B-B14F-4D97-AF65-F5344CB8AC3E}">
        <p14:creationId xmlns:p14="http://schemas.microsoft.com/office/powerpoint/2010/main" val="34080311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n-US" altLang="zh-CN" sz="3900" dirty="0">
                <a:latin typeface="Arial" charset="0"/>
                <a:cs typeface="Arial" charset="0"/>
              </a:rPr>
              <a:t>The Dataset</a:t>
            </a: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8001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5"/>
          <p:cNvSpPr txBox="1">
            <a:spLocks noChangeArrowheads="1"/>
          </p:cNvSpPr>
          <p:nvPr/>
        </p:nvSpPr>
        <p:spPr bwMode="auto">
          <a:xfrm>
            <a:off x="914400" y="64770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zh-CN"/>
              <a:t>Figure from Schuldt et al.</a:t>
            </a:r>
          </a:p>
        </p:txBody>
      </p:sp>
    </p:spTree>
    <p:extLst>
      <p:ext uri="{BB962C8B-B14F-4D97-AF65-F5344CB8AC3E}">
        <p14:creationId xmlns:p14="http://schemas.microsoft.com/office/powerpoint/2010/main" val="31044790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zh-CN" sz="3900" dirty="0">
                <a:latin typeface="Arial" charset="0"/>
                <a:cs typeface="Arial" charset="0"/>
              </a:rPr>
              <a:t>The Dataset</a:t>
            </a:r>
          </a:p>
        </p:txBody>
      </p:sp>
      <p:sp>
        <p:nvSpPr>
          <p:cNvPr id="26627" name="Rectangle 3"/>
          <p:cNvSpPr>
            <a:spLocks noGrp="1" noChangeArrowheads="1"/>
          </p:cNvSpPr>
          <p:nvPr>
            <p:ph type="body" idx="1"/>
          </p:nvPr>
        </p:nvSpPr>
        <p:spPr>
          <a:xfrm>
            <a:off x="609600" y="1600200"/>
            <a:ext cx="7924800" cy="4953000"/>
          </a:xfrm>
        </p:spPr>
        <p:txBody>
          <a:bodyPr/>
          <a:lstStyle/>
          <a:p>
            <a:pPr eaLnBrk="1" hangingPunct="1"/>
            <a:r>
              <a:rPr lang="en-US" altLang="zh-CN" sz="2800" dirty="0">
                <a:latin typeface="Arial" charset="0"/>
                <a:cs typeface="Arial" charset="0"/>
              </a:rPr>
              <a:t>Video dataset with a few thousand instances.</a:t>
            </a:r>
          </a:p>
          <a:p>
            <a:pPr lvl="1" eaLnBrk="1" hangingPunct="1"/>
            <a:r>
              <a:rPr lang="en-US" altLang="zh-CN" sz="2400" dirty="0">
                <a:latin typeface="Arial" charset="0"/>
                <a:cs typeface="Arial" charset="0"/>
              </a:rPr>
              <a:t>25 people each:</a:t>
            </a:r>
          </a:p>
          <a:p>
            <a:pPr lvl="2" eaLnBrk="1" hangingPunct="1"/>
            <a:r>
              <a:rPr lang="en-US" altLang="zh-CN" sz="2000" dirty="0">
                <a:latin typeface="Arial" charset="0"/>
                <a:cs typeface="Arial" charset="0"/>
              </a:rPr>
              <a:t>perform 6 different actions </a:t>
            </a:r>
          </a:p>
          <a:p>
            <a:pPr lvl="3" eaLnBrk="1" hangingPunct="1"/>
            <a:r>
              <a:rPr lang="en-US" altLang="zh-CN" sz="1800" dirty="0">
                <a:latin typeface="Arial" charset="0"/>
                <a:cs typeface="Arial" charset="0"/>
              </a:rPr>
              <a:t>Walking, jogging, running, boxing, hand waving, clapping</a:t>
            </a:r>
          </a:p>
          <a:p>
            <a:pPr lvl="2" eaLnBrk="1" hangingPunct="1"/>
            <a:r>
              <a:rPr lang="en-US" altLang="zh-CN" sz="2000" dirty="0">
                <a:latin typeface="Arial" charset="0"/>
                <a:cs typeface="Arial" charset="0"/>
              </a:rPr>
              <a:t>in 4 different scenarios</a:t>
            </a:r>
          </a:p>
          <a:p>
            <a:pPr lvl="3" eaLnBrk="1" hangingPunct="1"/>
            <a:r>
              <a:rPr lang="en-US" altLang="zh-CN" sz="1800" dirty="0">
                <a:latin typeface="Arial" charset="0"/>
                <a:cs typeface="Arial" charset="0"/>
              </a:rPr>
              <a:t>Outdoors, outdoors w/scale variation, outdoors w/different clothes, indoors</a:t>
            </a:r>
          </a:p>
          <a:p>
            <a:pPr lvl="2" eaLnBrk="1" hangingPunct="1"/>
            <a:r>
              <a:rPr lang="en-US" altLang="zh-CN" sz="2000" dirty="0">
                <a:latin typeface="Arial" charset="0"/>
                <a:cs typeface="Arial" charset="0"/>
              </a:rPr>
              <a:t>(several times)</a:t>
            </a:r>
          </a:p>
          <a:p>
            <a:pPr eaLnBrk="1" hangingPunct="1"/>
            <a:r>
              <a:rPr lang="en-US" altLang="zh-CN" sz="2800" dirty="0">
                <a:latin typeface="Arial" charset="0"/>
                <a:cs typeface="Arial" charset="0"/>
              </a:rPr>
              <a:t>Backgrounds are mostly free of clutter.</a:t>
            </a:r>
          </a:p>
          <a:p>
            <a:pPr eaLnBrk="1" hangingPunct="1"/>
            <a:r>
              <a:rPr lang="en-US" altLang="zh-CN" sz="2800" dirty="0">
                <a:latin typeface="Arial" charset="0"/>
                <a:cs typeface="Arial" charset="0"/>
              </a:rPr>
              <a:t>Only one person performing a single action per video.</a:t>
            </a:r>
          </a:p>
        </p:txBody>
      </p:sp>
      <p:sp>
        <p:nvSpPr>
          <p:cNvPr id="4" name="文本框 3"/>
          <p:cNvSpPr txBox="1"/>
          <p:nvPr/>
        </p:nvSpPr>
        <p:spPr>
          <a:xfrm>
            <a:off x="7146850" y="6637266"/>
            <a:ext cx="2682769" cy="261610"/>
          </a:xfrm>
          <a:prstGeom prst="rect">
            <a:avLst/>
          </a:prstGeom>
          <a:noFill/>
        </p:spPr>
        <p:txBody>
          <a:bodyPr wrap="square" rtlCol="0">
            <a:spAutoFit/>
          </a:bodyPr>
          <a:lstStyle/>
          <a:p>
            <a:r>
              <a:rPr lang="en-US" altLang="zh-CN" sz="1100" dirty="0"/>
              <a:t>c</a:t>
            </a:r>
            <a:r>
              <a:rPr lang="en-US" altLang="zh-CN" sz="1100" dirty="0" smtClean="0"/>
              <a:t>redit</a:t>
            </a:r>
            <a:r>
              <a:rPr lang="en-US" altLang="zh-CN" sz="1100" dirty="0"/>
              <a:t>:  </a:t>
            </a:r>
            <a:r>
              <a:rPr lang="en-US" altLang="zh-CN" sz="1100" dirty="0" err="1"/>
              <a:t>Benzaid</a:t>
            </a:r>
            <a:endParaRPr lang="en-US" altLang="zh-CN" sz="1100" dirty="0"/>
          </a:p>
        </p:txBody>
      </p:sp>
    </p:spTree>
    <p:extLst>
      <p:ext uri="{BB962C8B-B14F-4D97-AF65-F5344CB8AC3E}">
        <p14:creationId xmlns:p14="http://schemas.microsoft.com/office/powerpoint/2010/main" val="31092377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hangingPunct="1"/>
            <a:r>
              <a:rPr lang="en-US" altLang="zh-CN" sz="3900" dirty="0">
                <a:latin typeface="Arial" charset="0"/>
                <a:cs typeface="Arial" charset="0"/>
              </a:rPr>
              <a:t>Results</a:t>
            </a:r>
          </a:p>
        </p:txBody>
      </p:sp>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29285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5"/>
          <p:cNvSpPr txBox="1">
            <a:spLocks noChangeArrowheads="1"/>
          </p:cNvSpPr>
          <p:nvPr/>
        </p:nvSpPr>
        <p:spPr bwMode="auto">
          <a:xfrm>
            <a:off x="990600" y="63246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zh-CN"/>
              <a:t>Figure from Schuldt et al.</a:t>
            </a:r>
          </a:p>
        </p:txBody>
      </p:sp>
    </p:spTree>
    <p:extLst>
      <p:ext uri="{BB962C8B-B14F-4D97-AF65-F5344CB8AC3E}">
        <p14:creationId xmlns:p14="http://schemas.microsoft.com/office/powerpoint/2010/main" val="22681432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latin typeface="Arial"/>
                <a:cs typeface="Arial"/>
              </a:rPr>
              <a:t>Experimental results:</a:t>
            </a:r>
          </a:p>
          <a:p>
            <a:pPr lvl="1"/>
            <a:r>
              <a:rPr lang="en-US" dirty="0" smtClean="0">
                <a:latin typeface="Arial"/>
                <a:cs typeface="Arial"/>
              </a:rPr>
              <a:t>Local Feature (</a:t>
            </a:r>
            <a:r>
              <a:rPr lang="en-US" i="1" dirty="0" smtClean="0">
                <a:latin typeface="Arial"/>
                <a:cs typeface="Arial"/>
              </a:rPr>
              <a:t>jet</a:t>
            </a:r>
            <a:r>
              <a:rPr lang="en-US" dirty="0" smtClean="0">
                <a:latin typeface="Arial"/>
                <a:cs typeface="Arial"/>
              </a:rPr>
              <a:t>s) + SVM performs the best</a:t>
            </a:r>
          </a:p>
          <a:p>
            <a:pPr lvl="1"/>
            <a:r>
              <a:rPr lang="en-US" dirty="0" smtClean="0">
                <a:latin typeface="Arial"/>
                <a:cs typeface="Arial"/>
              </a:rPr>
              <a:t>SVM outperforms NN</a:t>
            </a:r>
          </a:p>
          <a:p>
            <a:pPr lvl="1"/>
            <a:r>
              <a:rPr lang="en-US" dirty="0" err="1" smtClean="0">
                <a:latin typeface="Arial"/>
                <a:cs typeface="Arial"/>
              </a:rPr>
              <a:t>HistLF</a:t>
            </a:r>
            <a:r>
              <a:rPr lang="en-US" dirty="0" smtClean="0">
                <a:latin typeface="Arial"/>
                <a:cs typeface="Arial"/>
              </a:rPr>
              <a:t> (histogram of </a:t>
            </a:r>
            <a:r>
              <a:rPr lang="en-US" i="1" dirty="0" smtClean="0">
                <a:latin typeface="Arial"/>
                <a:cs typeface="Arial"/>
              </a:rPr>
              <a:t>jet</a:t>
            </a:r>
            <a:r>
              <a:rPr lang="en-US" dirty="0" smtClean="0">
                <a:latin typeface="Arial"/>
                <a:cs typeface="Arial"/>
              </a:rPr>
              <a:t>s) is slightly better than </a:t>
            </a:r>
            <a:r>
              <a:rPr lang="en-US" dirty="0" err="1" smtClean="0">
                <a:latin typeface="Arial"/>
                <a:cs typeface="Arial"/>
              </a:rPr>
              <a:t>HistSTG</a:t>
            </a:r>
            <a:r>
              <a:rPr lang="en-US" dirty="0" smtClean="0">
                <a:latin typeface="Arial"/>
                <a:cs typeface="Arial"/>
              </a:rPr>
              <a:t> (histogram of </a:t>
            </a:r>
            <a:r>
              <a:rPr lang="en-US" dirty="0" err="1" smtClean="0">
                <a:latin typeface="Arial"/>
                <a:cs typeface="Arial"/>
              </a:rPr>
              <a:t>spatio</a:t>
            </a:r>
            <a:r>
              <a:rPr lang="en-US" dirty="0" smtClean="0">
                <a:latin typeface="Arial"/>
                <a:cs typeface="Arial"/>
              </a:rPr>
              <a:t>-temporal gradients)</a:t>
            </a:r>
          </a:p>
          <a:p>
            <a:pPr lvl="1"/>
            <a:endParaRPr lang="en-US" dirty="0" smtClean="0">
              <a:latin typeface="Arial"/>
              <a:cs typeface="Arial"/>
            </a:endParaRPr>
          </a:p>
          <a:p>
            <a:r>
              <a:rPr lang="en-US" dirty="0" smtClean="0">
                <a:latin typeface="Arial"/>
                <a:cs typeface="Arial"/>
              </a:rPr>
              <a:t>Average classification accuracy on all scenarios = </a:t>
            </a:r>
            <a:r>
              <a:rPr lang="en-US" dirty="0" smtClean="0">
                <a:solidFill>
                  <a:srgbClr val="FF0000"/>
                </a:solidFill>
                <a:latin typeface="Arial"/>
                <a:cs typeface="Arial"/>
              </a:rPr>
              <a:t>71.72%</a:t>
            </a:r>
          </a:p>
        </p:txBody>
      </p:sp>
      <p:sp>
        <p:nvSpPr>
          <p:cNvPr id="5" name="Rectangle 2"/>
          <p:cNvSpPr>
            <a:spLocks noGrp="1" noChangeArrowheads="1"/>
          </p:cNvSpPr>
          <p:nvPr>
            <p:ph type="title"/>
          </p:nvPr>
        </p:nvSpPr>
        <p:spPr>
          <a:xfrm>
            <a:off x="457200" y="274638"/>
            <a:ext cx="8229600" cy="1143000"/>
          </a:xfrm>
        </p:spPr>
        <p:txBody>
          <a:bodyPr>
            <a:normAutofit/>
          </a:bodyPr>
          <a:lstStyle/>
          <a:p>
            <a:pPr eaLnBrk="1" hangingPunct="1"/>
            <a:r>
              <a:rPr lang="en-US" altLang="zh-CN" sz="3900" dirty="0">
                <a:latin typeface="Arial" charset="0"/>
                <a:cs typeface="Arial" charset="0"/>
              </a:rPr>
              <a:t>Results</a:t>
            </a:r>
          </a:p>
        </p:txBody>
      </p:sp>
    </p:spTree>
    <p:extLst>
      <p:ext uri="{BB962C8B-B14F-4D97-AF65-F5344CB8AC3E}">
        <p14:creationId xmlns:p14="http://schemas.microsoft.com/office/powerpoint/2010/main" val="40326365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r>
              <a:rPr lang="en-US" altLang="zh-CN" sz="3900" dirty="0" smtClean="0">
                <a:latin typeface="Arial" charset="0"/>
                <a:cs typeface="Arial" charset="0"/>
              </a:rPr>
              <a:t>Analysis</a:t>
            </a:r>
            <a:endParaRPr lang="en-US" altLang="zh-CN" sz="3900" dirty="0">
              <a:latin typeface="Arial" charset="0"/>
              <a:cs typeface="Arial" charset="0"/>
            </a:endParaRPr>
          </a:p>
        </p:txBody>
      </p:sp>
      <p:sp>
        <p:nvSpPr>
          <p:cNvPr id="31747" name="Rectangle 3"/>
          <p:cNvSpPr>
            <a:spLocks noGrp="1" noChangeArrowheads="1"/>
          </p:cNvSpPr>
          <p:nvPr>
            <p:ph type="body" idx="1"/>
          </p:nvPr>
        </p:nvSpPr>
        <p:spPr/>
        <p:txBody>
          <a:bodyPr>
            <a:normAutofit lnSpcReduction="10000"/>
          </a:bodyPr>
          <a:lstStyle/>
          <a:p>
            <a:pPr eaLnBrk="1" hangingPunct="1"/>
            <a:r>
              <a:rPr lang="en-US" altLang="zh-CN" dirty="0">
                <a:latin typeface="Arial" charset="0"/>
                <a:cs typeface="Arial" charset="0"/>
              </a:rPr>
              <a:t>Some categories can be confused with others (running vs. jogging vs. walking / waving vs. boxing) due to different ways that people perform these tasks</a:t>
            </a:r>
            <a:r>
              <a:rPr lang="en-US" altLang="zh-CN" dirty="0" smtClean="0">
                <a:latin typeface="Arial" charset="0"/>
                <a:cs typeface="Arial" charset="0"/>
              </a:rPr>
              <a:t>.</a:t>
            </a:r>
          </a:p>
          <a:p>
            <a:pPr eaLnBrk="1" hangingPunct="1"/>
            <a:endParaRPr lang="en-US" altLang="zh-CN" dirty="0">
              <a:latin typeface="Arial" charset="0"/>
              <a:cs typeface="Arial" charset="0"/>
            </a:endParaRPr>
          </a:p>
          <a:p>
            <a:pPr eaLnBrk="1" hangingPunct="1"/>
            <a:r>
              <a:rPr lang="en-US" altLang="zh-CN" dirty="0">
                <a:latin typeface="Arial" charset="0"/>
                <a:cs typeface="Arial" charset="0"/>
              </a:rPr>
              <a:t>Local Features (raw jet descriptors without histograms) combined with SVMs was the best-performing technique for all tested scenarios.</a:t>
            </a:r>
          </a:p>
        </p:txBody>
      </p:sp>
    </p:spTree>
    <p:extLst>
      <p:ext uri="{BB962C8B-B14F-4D97-AF65-F5344CB8AC3E}">
        <p14:creationId xmlns:p14="http://schemas.microsoft.com/office/powerpoint/2010/main" val="571718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zh-CN" dirty="0" smtClean="0">
                <a:latin typeface="Arial" charset="0"/>
                <a:cs typeface="Arial" charset="0"/>
              </a:rPr>
              <a:t>   </a:t>
            </a:r>
            <a:r>
              <a:rPr lang="en-US" altLang="zh-CN" sz="3900" dirty="0" smtClean="0">
                <a:latin typeface="Arial" charset="0"/>
                <a:cs typeface="Arial" charset="0"/>
              </a:rPr>
              <a:t>Paper </a:t>
            </a:r>
            <a:r>
              <a:rPr lang="en-US" altLang="zh-CN" sz="3900" dirty="0">
                <a:latin typeface="Arial" charset="0"/>
                <a:cs typeface="Arial" charset="0"/>
              </a:rPr>
              <a:t>Overview</a:t>
            </a:r>
          </a:p>
        </p:txBody>
      </p:sp>
      <p:sp>
        <p:nvSpPr>
          <p:cNvPr id="25603" name="Rectangle 3"/>
          <p:cNvSpPr>
            <a:spLocks noGrp="1" noChangeArrowheads="1"/>
          </p:cNvSpPr>
          <p:nvPr>
            <p:ph type="body" idx="1"/>
          </p:nvPr>
        </p:nvSpPr>
        <p:spPr/>
        <p:txBody>
          <a:bodyPr>
            <a:normAutofit/>
          </a:bodyPr>
          <a:lstStyle/>
          <a:p>
            <a:r>
              <a:rPr lang="en-US" altLang="zh-CN" dirty="0">
                <a:latin typeface="Arial" charset="0"/>
                <a:cs typeface="Arial" charset="0"/>
              </a:rPr>
              <a:t>Two-Stream Convolutional Networks for Action Recognition in Videos </a:t>
            </a:r>
            <a:r>
              <a:rPr lang="en-US" altLang="zh-CN" dirty="0" smtClean="0">
                <a:latin typeface="Arial" charset="0"/>
                <a:cs typeface="Arial" charset="0"/>
              </a:rPr>
              <a:t>(NIPS 2014)</a:t>
            </a:r>
          </a:p>
          <a:p>
            <a:endParaRPr lang="en-US" altLang="zh-CN" dirty="0" smtClean="0">
              <a:latin typeface="Arial" charset="0"/>
              <a:cs typeface="Arial" charset="0"/>
            </a:endParaRPr>
          </a:p>
          <a:p>
            <a:pPr marL="0" indent="0">
              <a:buNone/>
            </a:pPr>
            <a:r>
              <a:rPr lang="en-US" altLang="zh-CN" dirty="0" smtClean="0">
                <a:latin typeface="Arial" charset="0"/>
                <a:cs typeface="Arial" charset="0"/>
              </a:rPr>
              <a:t>- propose </a:t>
            </a:r>
            <a:r>
              <a:rPr lang="en-US" altLang="zh-CN" dirty="0">
                <a:latin typeface="Arial" charset="0"/>
                <a:cs typeface="Arial" charset="0"/>
              </a:rPr>
              <a:t>a two-stream </a:t>
            </a:r>
            <a:r>
              <a:rPr lang="en-US" altLang="zh-CN" dirty="0" err="1">
                <a:latin typeface="Arial" charset="0"/>
                <a:cs typeface="Arial" charset="0"/>
              </a:rPr>
              <a:t>ConvNet</a:t>
            </a:r>
            <a:r>
              <a:rPr lang="en-US" altLang="zh-CN" dirty="0">
                <a:latin typeface="Arial" charset="0"/>
                <a:cs typeface="Arial" charset="0"/>
              </a:rPr>
              <a:t> architecture Two-stream architecture for video classification </a:t>
            </a:r>
            <a:endParaRPr lang="en-US" altLang="zh-CN" dirty="0" smtClean="0">
              <a:latin typeface="Arial" charset="0"/>
              <a:cs typeface="Arial" charset="0"/>
            </a:endParaRPr>
          </a:p>
          <a:p>
            <a:pPr lvl="1"/>
            <a:r>
              <a:rPr lang="en-US" altLang="zh-CN" dirty="0" smtClean="0"/>
              <a:t>Temporal </a:t>
            </a:r>
            <a:r>
              <a:rPr lang="en-US" altLang="zh-CN" dirty="0"/>
              <a:t>stream – motion recognition </a:t>
            </a:r>
            <a:r>
              <a:rPr lang="en-US" altLang="zh-CN" dirty="0" err="1"/>
              <a:t>ConvNet</a:t>
            </a:r>
            <a:r>
              <a:rPr lang="en-US" altLang="zh-CN" dirty="0"/>
              <a:t> </a:t>
            </a:r>
          </a:p>
          <a:p>
            <a:pPr lvl="1"/>
            <a:r>
              <a:rPr lang="en-US" altLang="zh-CN" dirty="0"/>
              <a:t>Spatial stream – appearance recognition </a:t>
            </a:r>
            <a:r>
              <a:rPr lang="en-US" altLang="zh-CN" dirty="0" err="1"/>
              <a:t>ConvNet</a:t>
            </a:r>
            <a:r>
              <a:rPr lang="en-US" altLang="zh-CN" dirty="0"/>
              <a:t> </a:t>
            </a:r>
          </a:p>
          <a:p>
            <a:pPr lvl="1"/>
            <a:endParaRPr lang="en-US" altLang="zh-CN" dirty="0" smtClean="0">
              <a:latin typeface="Arial" charset="0"/>
              <a:cs typeface="Arial" charset="0"/>
            </a:endParaRPr>
          </a:p>
        </p:txBody>
      </p:sp>
    </p:spTree>
    <p:extLst>
      <p:ext uri="{BB962C8B-B14F-4D97-AF65-F5344CB8AC3E}">
        <p14:creationId xmlns:p14="http://schemas.microsoft.com/office/powerpoint/2010/main" val="5992205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smtClean="0">
                <a:latin typeface="Arial"/>
                <a:cs typeface="Arial"/>
              </a:rPr>
              <a:t>Architecture</a:t>
            </a:r>
            <a:endParaRPr kumimoji="1" lang="zh-CN" altLang="en-US" sz="3900" dirty="0">
              <a:latin typeface="Arial"/>
              <a:cs typeface="Arial"/>
            </a:endParaRPr>
          </a:p>
        </p:txBody>
      </p:sp>
      <p:pic>
        <p:nvPicPr>
          <p:cNvPr id="6" name="图片 5" descr="Screen Shot 2017-03-15 at 11.03.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4" y="1666874"/>
            <a:ext cx="7673975" cy="4333875"/>
          </a:xfrm>
          <a:prstGeom prst="rect">
            <a:avLst/>
          </a:prstGeom>
        </p:spPr>
      </p:pic>
      <p:sp>
        <p:nvSpPr>
          <p:cNvPr id="14" name="文本框 13"/>
          <p:cNvSpPr txBox="1"/>
          <p:nvPr/>
        </p:nvSpPr>
        <p:spPr>
          <a:xfrm>
            <a:off x="866775" y="6350000"/>
            <a:ext cx="7673974" cy="323165"/>
          </a:xfrm>
          <a:prstGeom prst="rect">
            <a:avLst/>
          </a:prstGeom>
          <a:noFill/>
        </p:spPr>
        <p:txBody>
          <a:bodyPr wrap="square" rtlCol="0">
            <a:spAutoFit/>
          </a:bodyPr>
          <a:lstStyle/>
          <a:p>
            <a:r>
              <a:rPr lang="en-US" altLang="zh-CN" sz="1500" dirty="0" err="1"/>
              <a:t>Simonyan</a:t>
            </a:r>
            <a:r>
              <a:rPr lang="en-US" altLang="zh-CN" sz="1500" dirty="0"/>
              <a:t> and </a:t>
            </a:r>
            <a:r>
              <a:rPr lang="en-US" altLang="zh-CN" sz="1500" dirty="0" err="1"/>
              <a:t>Zisserman</a:t>
            </a:r>
            <a:r>
              <a:rPr lang="en-US" altLang="zh-CN" sz="1500" dirty="0"/>
              <a:t>, Two-Stream Convolutional Networks for Action Recognition in </a:t>
            </a:r>
            <a:r>
              <a:rPr lang="en-US" altLang="zh-CN" sz="1500" dirty="0" smtClean="0"/>
              <a:t>Videos</a:t>
            </a:r>
            <a:endParaRPr kumimoji="1" lang="zh-CN" altLang="en-US" sz="1500" dirty="0"/>
          </a:p>
        </p:txBody>
      </p:sp>
    </p:spTree>
    <p:extLst>
      <p:ext uri="{BB962C8B-B14F-4D97-AF65-F5344CB8AC3E}">
        <p14:creationId xmlns:p14="http://schemas.microsoft.com/office/powerpoint/2010/main" val="22544025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err="1" smtClean="0"/>
              <a:t>Convnet</a:t>
            </a:r>
            <a:r>
              <a:rPr kumimoji="1" lang="en-US" altLang="zh-CN" sz="3900" dirty="0" smtClean="0"/>
              <a:t> Layer </a:t>
            </a:r>
            <a:r>
              <a:rPr kumimoji="1" lang="en-US" altLang="zh-CN" sz="3900" dirty="0" err="1" smtClean="0"/>
              <a:t>Conviguration</a:t>
            </a:r>
            <a:endParaRPr kumimoji="1" lang="zh-CN" altLang="en-US" sz="3900" dirty="0"/>
          </a:p>
        </p:txBody>
      </p:sp>
      <p:pic>
        <p:nvPicPr>
          <p:cNvPr id="4" name="图片 3" descr="Screen Shot 2017-03-16 at 12.01.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17638"/>
            <a:ext cx="7810500" cy="2455862"/>
          </a:xfrm>
          <a:prstGeom prst="rect">
            <a:avLst/>
          </a:prstGeom>
        </p:spPr>
      </p:pic>
      <p:sp>
        <p:nvSpPr>
          <p:cNvPr id="5" name="文本框 4"/>
          <p:cNvSpPr txBox="1"/>
          <p:nvPr/>
        </p:nvSpPr>
        <p:spPr>
          <a:xfrm>
            <a:off x="1254125" y="4429125"/>
            <a:ext cx="6397625" cy="954107"/>
          </a:xfrm>
          <a:prstGeom prst="rect">
            <a:avLst/>
          </a:prstGeom>
          <a:noFill/>
        </p:spPr>
        <p:txBody>
          <a:bodyPr wrap="square" rtlCol="0">
            <a:spAutoFit/>
          </a:bodyPr>
          <a:lstStyle/>
          <a:p>
            <a:pPr marL="285750" indent="-285750">
              <a:buFontTx/>
              <a:buChar char="-"/>
            </a:pPr>
            <a:r>
              <a:rPr kumimoji="1" lang="en-US" altLang="zh-CN" sz="1900" dirty="0" smtClean="0"/>
              <a:t>8 </a:t>
            </a:r>
            <a:r>
              <a:rPr kumimoji="1" lang="en-US" altLang="zh-CN" sz="1900" dirty="0"/>
              <a:t>weight layers (5 </a:t>
            </a:r>
            <a:r>
              <a:rPr kumimoji="1" lang="en-US" altLang="zh-CN" sz="1900" dirty="0" smtClean="0"/>
              <a:t>convolutional </a:t>
            </a:r>
            <a:r>
              <a:rPr kumimoji="1" lang="en-US" altLang="zh-CN" sz="1900" dirty="0"/>
              <a:t>and 3 fully-connected</a:t>
            </a:r>
            <a:r>
              <a:rPr kumimoji="1" lang="en-US" altLang="zh-CN" sz="1900" dirty="0" smtClean="0"/>
              <a:t>)</a:t>
            </a:r>
          </a:p>
          <a:p>
            <a:pPr marL="285750" indent="-285750">
              <a:buFontTx/>
              <a:buChar char="-"/>
            </a:pPr>
            <a:r>
              <a:rPr lang="en-US" altLang="zh-CN" sz="1900" dirty="0"/>
              <a:t>u</a:t>
            </a:r>
            <a:r>
              <a:rPr lang="en-US" altLang="zh-CN" sz="1900" dirty="0" smtClean="0"/>
              <a:t>sed for both spatial &amp; temporal streams </a:t>
            </a:r>
            <a:endParaRPr lang="en-US" altLang="zh-CN" sz="1900" dirty="0"/>
          </a:p>
          <a:p>
            <a:pPr marL="285750" indent="-285750">
              <a:buFontTx/>
              <a:buChar char="-"/>
            </a:pPr>
            <a:endParaRPr kumimoji="1" lang="zh-CN" altLang="en-US" dirty="0"/>
          </a:p>
        </p:txBody>
      </p:sp>
      <p:sp>
        <p:nvSpPr>
          <p:cNvPr id="6" name="文本框 5"/>
          <p:cNvSpPr txBox="1"/>
          <p:nvPr/>
        </p:nvSpPr>
        <p:spPr>
          <a:xfrm>
            <a:off x="866775" y="6350000"/>
            <a:ext cx="7673974" cy="323165"/>
          </a:xfrm>
          <a:prstGeom prst="rect">
            <a:avLst/>
          </a:prstGeom>
          <a:noFill/>
        </p:spPr>
        <p:txBody>
          <a:bodyPr wrap="square" rtlCol="0">
            <a:spAutoFit/>
          </a:bodyPr>
          <a:lstStyle/>
          <a:p>
            <a:r>
              <a:rPr lang="en-US" altLang="zh-CN" sz="1500" dirty="0" err="1"/>
              <a:t>Simonyan</a:t>
            </a:r>
            <a:r>
              <a:rPr lang="en-US" altLang="zh-CN" sz="1500" dirty="0"/>
              <a:t> and </a:t>
            </a:r>
            <a:r>
              <a:rPr lang="en-US" altLang="zh-CN" sz="1500" dirty="0" err="1"/>
              <a:t>Zisserman</a:t>
            </a:r>
            <a:r>
              <a:rPr lang="en-US" altLang="zh-CN" sz="1500" dirty="0"/>
              <a:t>, Two-Stream Convolutional Networks for Action Recognition in </a:t>
            </a:r>
            <a:r>
              <a:rPr lang="en-US" altLang="zh-CN" sz="1500" dirty="0" smtClean="0"/>
              <a:t>Videos</a:t>
            </a:r>
            <a:endParaRPr kumimoji="1" lang="zh-CN" altLang="en-US" sz="1500" dirty="0"/>
          </a:p>
        </p:txBody>
      </p:sp>
    </p:spTree>
    <p:extLst>
      <p:ext uri="{BB962C8B-B14F-4D97-AF65-F5344CB8AC3E}">
        <p14:creationId xmlns:p14="http://schemas.microsoft.com/office/powerpoint/2010/main" val="22544025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smtClean="0">
                <a:latin typeface="Arial"/>
                <a:cs typeface="Arial"/>
              </a:rPr>
              <a:t>Spatial Stream</a:t>
            </a:r>
            <a:endParaRPr kumimoji="1" lang="zh-CN" altLang="en-US" sz="3900" dirty="0">
              <a:latin typeface="Arial"/>
              <a:cs typeface="Arial"/>
            </a:endParaRPr>
          </a:p>
        </p:txBody>
      </p:sp>
      <p:sp>
        <p:nvSpPr>
          <p:cNvPr id="3" name="内容占位符 2"/>
          <p:cNvSpPr>
            <a:spLocks noGrp="1"/>
          </p:cNvSpPr>
          <p:nvPr>
            <p:ph idx="1"/>
          </p:nvPr>
        </p:nvSpPr>
        <p:spPr/>
        <p:txBody>
          <a:bodyPr>
            <a:normAutofit fontScale="85000" lnSpcReduction="10000"/>
          </a:bodyPr>
          <a:lstStyle/>
          <a:p>
            <a:pPr marL="0" indent="0">
              <a:buNone/>
            </a:pPr>
            <a:r>
              <a:rPr lang="en-US" altLang="zh-CN" dirty="0"/>
              <a:t>Predicts action from still images – image classification </a:t>
            </a:r>
          </a:p>
          <a:p>
            <a:r>
              <a:rPr lang="en-US" altLang="zh-CN" dirty="0"/>
              <a:t>Input </a:t>
            </a:r>
          </a:p>
          <a:p>
            <a:pPr marL="0" indent="0">
              <a:buNone/>
            </a:pPr>
            <a:r>
              <a:rPr lang="en-US" altLang="zh-CN" dirty="0"/>
              <a:t> </a:t>
            </a:r>
            <a:r>
              <a:rPr lang="en-US" altLang="zh-CN" dirty="0" smtClean="0"/>
              <a:t> Individual </a:t>
            </a:r>
            <a:r>
              <a:rPr lang="en-US" altLang="zh-CN" dirty="0"/>
              <a:t>RGB frames </a:t>
            </a:r>
          </a:p>
          <a:p>
            <a:r>
              <a:rPr lang="en-US" altLang="zh-CN" dirty="0"/>
              <a:t>Training </a:t>
            </a:r>
          </a:p>
          <a:p>
            <a:pPr marL="0" indent="0">
              <a:buNone/>
            </a:pPr>
            <a:r>
              <a:rPr lang="en-US" altLang="zh-CN" dirty="0" smtClean="0"/>
              <a:t>  Leverages </a:t>
            </a:r>
            <a:r>
              <a:rPr lang="en-US" altLang="zh-CN" dirty="0"/>
              <a:t>large amounts of outside image data by pre-training on ILSVRC (1.2M images, 1000 classes) </a:t>
            </a:r>
          </a:p>
          <a:p>
            <a:pPr marL="0" indent="0">
              <a:buNone/>
            </a:pPr>
            <a:r>
              <a:rPr lang="en-US" altLang="zh-CN" dirty="0" smtClean="0"/>
              <a:t>  Classification </a:t>
            </a:r>
            <a:r>
              <a:rPr lang="en-US" altLang="zh-CN" dirty="0"/>
              <a:t>layer re-trained on video frames </a:t>
            </a:r>
          </a:p>
          <a:p>
            <a:r>
              <a:rPr lang="en-US" altLang="zh-CN" dirty="0"/>
              <a:t>Evaluation </a:t>
            </a:r>
          </a:p>
          <a:p>
            <a:pPr marL="0" indent="0">
              <a:buNone/>
            </a:pPr>
            <a:r>
              <a:rPr lang="en-US" altLang="zh-CN" dirty="0" smtClean="0"/>
              <a:t>  Applied </a:t>
            </a:r>
            <a:r>
              <a:rPr lang="en-US" altLang="zh-CN" dirty="0"/>
              <a:t>to 25 evenly sampled frames in each clip </a:t>
            </a:r>
          </a:p>
          <a:p>
            <a:pPr marL="0" indent="0">
              <a:buNone/>
            </a:pPr>
            <a:r>
              <a:rPr lang="en-US" altLang="zh-CN" dirty="0" smtClean="0"/>
              <a:t>  Resulting </a:t>
            </a:r>
            <a:r>
              <a:rPr lang="en-US" altLang="zh-CN" dirty="0"/>
              <a:t>scores averaged </a:t>
            </a:r>
          </a:p>
          <a:p>
            <a:endParaRPr kumimoji="1" lang="zh-CN" altLang="en-US" dirty="0"/>
          </a:p>
        </p:txBody>
      </p:sp>
      <p:sp>
        <p:nvSpPr>
          <p:cNvPr id="4" name="文本框 3"/>
          <p:cNvSpPr txBox="1"/>
          <p:nvPr/>
        </p:nvSpPr>
        <p:spPr>
          <a:xfrm>
            <a:off x="866775" y="6350000"/>
            <a:ext cx="7673974" cy="323165"/>
          </a:xfrm>
          <a:prstGeom prst="rect">
            <a:avLst/>
          </a:prstGeom>
          <a:noFill/>
        </p:spPr>
        <p:txBody>
          <a:bodyPr wrap="square" rtlCol="0">
            <a:spAutoFit/>
          </a:bodyPr>
          <a:lstStyle/>
          <a:p>
            <a:r>
              <a:rPr lang="en-US" altLang="zh-CN" sz="1500" dirty="0" err="1"/>
              <a:t>Simonyan</a:t>
            </a:r>
            <a:r>
              <a:rPr lang="en-US" altLang="zh-CN" sz="1500" dirty="0"/>
              <a:t> and </a:t>
            </a:r>
            <a:r>
              <a:rPr lang="en-US" altLang="zh-CN" sz="1500" dirty="0" err="1"/>
              <a:t>Zisserman</a:t>
            </a:r>
            <a:r>
              <a:rPr lang="en-US" altLang="zh-CN" sz="1500" dirty="0"/>
              <a:t>, Two-Stream Convolutional Networks for Action Recognition in </a:t>
            </a:r>
            <a:r>
              <a:rPr lang="en-US" altLang="zh-CN" sz="1500" dirty="0" smtClean="0"/>
              <a:t>Videos</a:t>
            </a:r>
            <a:endParaRPr kumimoji="1" lang="zh-CN" altLang="en-US" sz="1500" dirty="0"/>
          </a:p>
        </p:txBody>
      </p:sp>
    </p:spTree>
    <p:extLst>
      <p:ext uri="{BB962C8B-B14F-4D97-AF65-F5344CB8AC3E}">
        <p14:creationId xmlns:p14="http://schemas.microsoft.com/office/powerpoint/2010/main" val="22544025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smtClean="0">
                <a:latin typeface="Arial"/>
                <a:cs typeface="Arial"/>
              </a:rPr>
              <a:t>Optical Flow</a:t>
            </a:r>
            <a:endParaRPr kumimoji="1" lang="zh-CN" altLang="en-US" sz="3900" dirty="0">
              <a:latin typeface="Arial"/>
              <a:cs typeface="Arial"/>
            </a:endParaRPr>
          </a:p>
        </p:txBody>
      </p:sp>
      <p:sp>
        <p:nvSpPr>
          <p:cNvPr id="3" name="内容占位符 2"/>
          <p:cNvSpPr>
            <a:spLocks noGrp="1"/>
          </p:cNvSpPr>
          <p:nvPr>
            <p:ph idx="1"/>
          </p:nvPr>
        </p:nvSpPr>
        <p:spPr/>
        <p:txBody>
          <a:bodyPr>
            <a:normAutofit fontScale="92500" lnSpcReduction="10000"/>
          </a:bodyPr>
          <a:lstStyle/>
          <a:p>
            <a:r>
              <a:rPr lang="en-US" altLang="zh-CN" dirty="0"/>
              <a:t>Displacement vector field between a pair of consecutive frames </a:t>
            </a:r>
          </a:p>
          <a:p>
            <a:r>
              <a:rPr lang="en-US" altLang="zh-CN" dirty="0"/>
              <a:t>Each flow – 2 channels: horizontal &amp; vertical components </a:t>
            </a:r>
          </a:p>
          <a:p>
            <a:r>
              <a:rPr lang="en-US" altLang="zh-CN" dirty="0"/>
              <a:t>Computed using [</a:t>
            </a:r>
            <a:r>
              <a:rPr lang="en-US" altLang="zh-CN" dirty="0" err="1"/>
              <a:t>Brox</a:t>
            </a:r>
            <a:r>
              <a:rPr lang="en-US" altLang="zh-CN" dirty="0"/>
              <a:t> et al., ECCV 2004] </a:t>
            </a:r>
          </a:p>
          <a:p>
            <a:pPr lvl="1"/>
            <a:r>
              <a:rPr lang="en-US" altLang="zh-CN" dirty="0"/>
              <a:t>based on generic assumptions of constancy and smoothness </a:t>
            </a:r>
          </a:p>
          <a:p>
            <a:pPr lvl="1"/>
            <a:r>
              <a:rPr lang="en-US" altLang="zh-CN" dirty="0"/>
              <a:t>pre-computed on GPU (17fps), JPEG-compressed </a:t>
            </a:r>
          </a:p>
          <a:p>
            <a:r>
              <a:rPr lang="en-US" altLang="zh-CN" dirty="0"/>
              <a:t>Global (camera) motion compensated by mean flow subtraction </a:t>
            </a:r>
          </a:p>
          <a:p>
            <a:endParaRPr kumimoji="1" lang="zh-CN" altLang="en-US" dirty="0"/>
          </a:p>
        </p:txBody>
      </p:sp>
      <p:sp>
        <p:nvSpPr>
          <p:cNvPr id="4" name="文本框 3"/>
          <p:cNvSpPr txBox="1"/>
          <p:nvPr/>
        </p:nvSpPr>
        <p:spPr>
          <a:xfrm>
            <a:off x="866775" y="6350000"/>
            <a:ext cx="7673974" cy="323165"/>
          </a:xfrm>
          <a:prstGeom prst="rect">
            <a:avLst/>
          </a:prstGeom>
          <a:noFill/>
        </p:spPr>
        <p:txBody>
          <a:bodyPr wrap="square" rtlCol="0">
            <a:spAutoFit/>
          </a:bodyPr>
          <a:lstStyle/>
          <a:p>
            <a:r>
              <a:rPr lang="en-US" altLang="zh-CN" sz="1500" dirty="0" err="1"/>
              <a:t>Simonyan</a:t>
            </a:r>
            <a:r>
              <a:rPr lang="en-US" altLang="zh-CN" sz="1500" dirty="0"/>
              <a:t> and </a:t>
            </a:r>
            <a:r>
              <a:rPr lang="en-US" altLang="zh-CN" sz="1500" dirty="0" err="1"/>
              <a:t>Zisserman</a:t>
            </a:r>
            <a:r>
              <a:rPr lang="en-US" altLang="zh-CN" sz="1500" dirty="0"/>
              <a:t>, Two-Stream Convolutional Networks for Action Recognition in </a:t>
            </a:r>
            <a:r>
              <a:rPr lang="en-US" altLang="zh-CN" sz="1500" dirty="0" smtClean="0"/>
              <a:t>Videos</a:t>
            </a:r>
            <a:endParaRPr kumimoji="1" lang="zh-CN" altLang="en-US" sz="1500" dirty="0"/>
          </a:p>
        </p:txBody>
      </p:sp>
    </p:spTree>
    <p:extLst>
      <p:ext uri="{BB962C8B-B14F-4D97-AF65-F5344CB8AC3E}">
        <p14:creationId xmlns:p14="http://schemas.microsoft.com/office/powerpoint/2010/main" val="22544025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altLang="zh-CN" sz="3900" dirty="0">
                <a:latin typeface="Arial" charset="0"/>
                <a:cs typeface="Arial" charset="0"/>
              </a:rPr>
              <a:t>Why perform action recognition?</a:t>
            </a:r>
          </a:p>
        </p:txBody>
      </p:sp>
      <p:sp>
        <p:nvSpPr>
          <p:cNvPr id="18435" name="Rectangle 3"/>
          <p:cNvSpPr>
            <a:spLocks noGrp="1" noChangeArrowheads="1"/>
          </p:cNvSpPr>
          <p:nvPr>
            <p:ph type="body" idx="1"/>
          </p:nvPr>
        </p:nvSpPr>
        <p:spPr/>
        <p:txBody>
          <a:bodyPr/>
          <a:lstStyle/>
          <a:p>
            <a:pPr eaLnBrk="1" hangingPunct="1"/>
            <a:r>
              <a:rPr lang="en-US" altLang="zh-CN" dirty="0">
                <a:latin typeface="Arial" charset="0"/>
                <a:cs typeface="Arial" charset="0"/>
              </a:rPr>
              <a:t>Surveillance footage</a:t>
            </a:r>
          </a:p>
          <a:p>
            <a:pPr eaLnBrk="1" hangingPunct="1"/>
            <a:endParaRPr lang="en-US" altLang="zh-CN" dirty="0">
              <a:latin typeface="Arial" charset="0"/>
              <a:cs typeface="Arial" charset="0"/>
            </a:endParaRPr>
          </a:p>
          <a:p>
            <a:pPr eaLnBrk="1" hangingPunct="1"/>
            <a:r>
              <a:rPr lang="en-US" altLang="zh-CN" dirty="0">
                <a:latin typeface="Arial" charset="0"/>
                <a:cs typeface="Arial" charset="0"/>
              </a:rPr>
              <a:t>User-interfaces</a:t>
            </a:r>
          </a:p>
          <a:p>
            <a:pPr eaLnBrk="1" hangingPunct="1"/>
            <a:endParaRPr lang="en-US" altLang="zh-CN" dirty="0">
              <a:latin typeface="Arial" charset="0"/>
              <a:cs typeface="Arial" charset="0"/>
            </a:endParaRPr>
          </a:p>
          <a:p>
            <a:pPr eaLnBrk="1" hangingPunct="1"/>
            <a:r>
              <a:rPr lang="en-US" altLang="zh-CN" dirty="0">
                <a:latin typeface="Arial" charset="0"/>
                <a:cs typeface="Arial" charset="0"/>
              </a:rPr>
              <a:t>Automatic video organization / tagging</a:t>
            </a:r>
          </a:p>
          <a:p>
            <a:pPr eaLnBrk="1" hangingPunct="1"/>
            <a:endParaRPr lang="en-US" altLang="zh-CN" dirty="0">
              <a:latin typeface="Arial" charset="0"/>
              <a:cs typeface="Arial" charset="0"/>
            </a:endParaRPr>
          </a:p>
          <a:p>
            <a:pPr eaLnBrk="1" hangingPunct="1"/>
            <a:r>
              <a:rPr lang="en-US" altLang="zh-CN" dirty="0">
                <a:latin typeface="Arial" charset="0"/>
                <a:cs typeface="Arial" charset="0"/>
              </a:rPr>
              <a:t>Search-by-video?</a:t>
            </a:r>
          </a:p>
        </p:txBody>
      </p:sp>
    </p:spTree>
    <p:extLst>
      <p:ext uri="{BB962C8B-B14F-4D97-AF65-F5344CB8AC3E}">
        <p14:creationId xmlns:p14="http://schemas.microsoft.com/office/powerpoint/2010/main" val="31470736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smtClean="0">
                <a:latin typeface="Arial"/>
                <a:cs typeface="Arial"/>
              </a:rPr>
              <a:t>Temporal Stream</a:t>
            </a:r>
            <a:endParaRPr kumimoji="1" lang="zh-CN" altLang="en-US" sz="3900" dirty="0">
              <a:latin typeface="Arial"/>
              <a:cs typeface="Arial"/>
            </a:endParaRPr>
          </a:p>
        </p:txBody>
      </p:sp>
      <p:sp>
        <p:nvSpPr>
          <p:cNvPr id="3" name="内容占位符 2"/>
          <p:cNvSpPr>
            <a:spLocks noGrp="1"/>
          </p:cNvSpPr>
          <p:nvPr>
            <p:ph idx="1"/>
          </p:nvPr>
        </p:nvSpPr>
        <p:spPr/>
        <p:txBody>
          <a:bodyPr>
            <a:normAutofit fontScale="77500" lnSpcReduction="20000"/>
          </a:bodyPr>
          <a:lstStyle/>
          <a:p>
            <a:pPr marL="0" indent="0">
              <a:buNone/>
            </a:pPr>
            <a:r>
              <a:rPr lang="en-US" altLang="zh-CN" dirty="0"/>
              <a:t>Predicts action from motion </a:t>
            </a:r>
          </a:p>
          <a:p>
            <a:pPr marL="0" indent="0">
              <a:buNone/>
            </a:pPr>
            <a:r>
              <a:rPr lang="en-US" altLang="zh-CN" b="1" dirty="0" smtClean="0"/>
              <a:t>Input </a:t>
            </a:r>
            <a:endParaRPr lang="en-US" altLang="zh-CN" b="1" dirty="0"/>
          </a:p>
          <a:p>
            <a:r>
              <a:rPr lang="en-US" altLang="zh-CN" dirty="0"/>
              <a:t>Explicitly describes motion in video </a:t>
            </a:r>
          </a:p>
          <a:p>
            <a:r>
              <a:rPr lang="en-US" altLang="zh-CN" dirty="0"/>
              <a:t>Stacked optical flow over several frames </a:t>
            </a:r>
          </a:p>
          <a:p>
            <a:pPr marL="0" indent="0">
              <a:buNone/>
            </a:pPr>
            <a:r>
              <a:rPr lang="en-US" altLang="zh-CN" b="1" dirty="0" smtClean="0"/>
              <a:t>Training</a:t>
            </a:r>
            <a:r>
              <a:rPr lang="en-US" altLang="zh-CN" dirty="0" smtClean="0"/>
              <a:t> </a:t>
            </a:r>
            <a:endParaRPr lang="en-US" altLang="zh-CN" dirty="0"/>
          </a:p>
          <a:p>
            <a:r>
              <a:rPr lang="en-US" altLang="zh-CN" dirty="0" smtClean="0"/>
              <a:t> </a:t>
            </a:r>
            <a:r>
              <a:rPr lang="en-US" altLang="zh-CN" dirty="0"/>
              <a:t>From scratch with high drop-out (90%) </a:t>
            </a:r>
          </a:p>
          <a:p>
            <a:pPr marL="0" indent="0">
              <a:buNone/>
            </a:pPr>
            <a:r>
              <a:rPr lang="en-US" altLang="zh-CN" b="1" dirty="0"/>
              <a:t>Multi-task learning to reduce over-fitting </a:t>
            </a:r>
          </a:p>
          <a:p>
            <a:r>
              <a:rPr lang="en-US" altLang="zh-CN" dirty="0" smtClean="0"/>
              <a:t>Video </a:t>
            </a:r>
            <a:r>
              <a:rPr lang="en-US" altLang="zh-CN" dirty="0"/>
              <a:t>datasets (UCF-101, HMDB-51) are small </a:t>
            </a:r>
          </a:p>
          <a:p>
            <a:r>
              <a:rPr lang="en-US" altLang="zh-CN" dirty="0"/>
              <a:t>Merging datasets is problematic due to semantic overlap </a:t>
            </a:r>
          </a:p>
          <a:p>
            <a:r>
              <a:rPr lang="en-US" altLang="zh-CN" dirty="0"/>
              <a:t>Multi-task learning: each dataset defines a separate task (loss) </a:t>
            </a:r>
          </a:p>
          <a:p>
            <a:endParaRPr kumimoji="1" lang="zh-CN" altLang="en-US" dirty="0"/>
          </a:p>
        </p:txBody>
      </p:sp>
      <p:sp>
        <p:nvSpPr>
          <p:cNvPr id="4" name="文本框 3"/>
          <p:cNvSpPr txBox="1"/>
          <p:nvPr/>
        </p:nvSpPr>
        <p:spPr>
          <a:xfrm>
            <a:off x="866775" y="6350000"/>
            <a:ext cx="7673974" cy="323165"/>
          </a:xfrm>
          <a:prstGeom prst="rect">
            <a:avLst/>
          </a:prstGeom>
          <a:noFill/>
        </p:spPr>
        <p:txBody>
          <a:bodyPr wrap="square" rtlCol="0">
            <a:spAutoFit/>
          </a:bodyPr>
          <a:lstStyle/>
          <a:p>
            <a:r>
              <a:rPr lang="en-US" altLang="zh-CN" sz="1500" dirty="0" err="1"/>
              <a:t>Simonyan</a:t>
            </a:r>
            <a:r>
              <a:rPr lang="en-US" altLang="zh-CN" sz="1500" dirty="0"/>
              <a:t> and </a:t>
            </a:r>
            <a:r>
              <a:rPr lang="en-US" altLang="zh-CN" sz="1500" dirty="0" err="1"/>
              <a:t>Zisserman</a:t>
            </a:r>
            <a:r>
              <a:rPr lang="en-US" altLang="zh-CN" sz="1500" dirty="0"/>
              <a:t>, Two-Stream Convolutional Networks for Action Recognition in </a:t>
            </a:r>
            <a:r>
              <a:rPr lang="en-US" altLang="zh-CN" sz="1500" dirty="0" smtClean="0"/>
              <a:t>Videos</a:t>
            </a:r>
            <a:endParaRPr kumimoji="1" lang="zh-CN" altLang="en-US" sz="1500" dirty="0"/>
          </a:p>
        </p:txBody>
      </p:sp>
      <p:pic>
        <p:nvPicPr>
          <p:cNvPr id="5" name="图片 4" descr="Screen Shot 2017-03-16 at 1.55.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800" y="1292225"/>
            <a:ext cx="2372383" cy="1946275"/>
          </a:xfrm>
          <a:prstGeom prst="rect">
            <a:avLst/>
          </a:prstGeom>
        </p:spPr>
      </p:pic>
    </p:spTree>
    <p:extLst>
      <p:ext uri="{BB962C8B-B14F-4D97-AF65-F5344CB8AC3E}">
        <p14:creationId xmlns:p14="http://schemas.microsoft.com/office/powerpoint/2010/main" val="22544025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smtClean="0">
                <a:latin typeface="Arial"/>
                <a:cs typeface="Arial"/>
              </a:rPr>
              <a:t>Evaluation</a:t>
            </a:r>
            <a:endParaRPr kumimoji="1" lang="zh-CN" altLang="en-US" sz="3900" dirty="0">
              <a:latin typeface="Arial"/>
              <a:cs typeface="Arial"/>
            </a:endParaRPr>
          </a:p>
        </p:txBody>
      </p:sp>
      <p:sp>
        <p:nvSpPr>
          <p:cNvPr id="3" name="内容占位符 2"/>
          <p:cNvSpPr>
            <a:spLocks noGrp="1"/>
          </p:cNvSpPr>
          <p:nvPr>
            <p:ph idx="1"/>
          </p:nvPr>
        </p:nvSpPr>
        <p:spPr/>
        <p:txBody>
          <a:bodyPr/>
          <a:lstStyle/>
          <a:p>
            <a:endParaRPr lang="en-US" altLang="zh-CN" dirty="0" smtClean="0"/>
          </a:p>
          <a:p>
            <a:endParaRPr lang="en-US" altLang="zh-CN" dirty="0"/>
          </a:p>
          <a:p>
            <a:endParaRPr lang="en-US" altLang="zh-CN" dirty="0" smtClean="0"/>
          </a:p>
          <a:p>
            <a:pPr marL="0" indent="0">
              <a:buNone/>
            </a:pPr>
            <a:endParaRPr lang="en-US" altLang="zh-CN" dirty="0"/>
          </a:p>
          <a:p>
            <a:pPr marL="0" indent="0">
              <a:buNone/>
            </a:pPr>
            <a:r>
              <a:rPr lang="en-US" altLang="zh-CN" b="1" dirty="0" smtClean="0"/>
              <a:t>Video </a:t>
            </a:r>
            <a:r>
              <a:rPr lang="en-US" altLang="zh-CN" b="1" dirty="0"/>
              <a:t>action classification datasets </a:t>
            </a:r>
          </a:p>
          <a:p>
            <a:r>
              <a:rPr lang="en-US" altLang="zh-CN" dirty="0"/>
              <a:t>UCF-101 (101 class, 13K videos) </a:t>
            </a:r>
          </a:p>
          <a:p>
            <a:r>
              <a:rPr lang="en-US" altLang="zh-CN" dirty="0"/>
              <a:t>HMDB-51 (51 class, 6.8K videos) </a:t>
            </a:r>
          </a:p>
          <a:p>
            <a:endParaRPr kumimoji="1" lang="zh-CN" altLang="en-US" dirty="0"/>
          </a:p>
        </p:txBody>
      </p:sp>
      <p:pic>
        <p:nvPicPr>
          <p:cNvPr id="5" name="图片 4" descr="Screen Shot 2017-03-16 at 1.56.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00" y="1885950"/>
            <a:ext cx="4648200" cy="1282700"/>
          </a:xfrm>
          <a:prstGeom prst="rect">
            <a:avLst/>
          </a:prstGeom>
        </p:spPr>
      </p:pic>
    </p:spTree>
    <p:extLst>
      <p:ext uri="{BB962C8B-B14F-4D97-AF65-F5344CB8AC3E}">
        <p14:creationId xmlns:p14="http://schemas.microsoft.com/office/powerpoint/2010/main" val="22544025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smtClean="0">
                <a:latin typeface="Arial"/>
                <a:cs typeface="Arial"/>
              </a:rPr>
              <a:t>Results</a:t>
            </a:r>
            <a:endParaRPr kumimoji="1" lang="zh-CN" altLang="en-US" sz="3900" dirty="0">
              <a:latin typeface="Arial"/>
              <a:cs typeface="Arial"/>
            </a:endParaRPr>
          </a:p>
        </p:txBody>
      </p:sp>
      <p:pic>
        <p:nvPicPr>
          <p:cNvPr id="4" name="图片 3" descr="Screen Shot 2017-03-20 at 9.03.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417638"/>
            <a:ext cx="8039100" cy="1663700"/>
          </a:xfrm>
          <a:prstGeom prst="rect">
            <a:avLst/>
          </a:prstGeom>
        </p:spPr>
      </p:pic>
      <p:pic>
        <p:nvPicPr>
          <p:cNvPr id="5" name="图片 4" descr="Screen Shot 2017-03-20 at 9.06.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3441700"/>
            <a:ext cx="8039100" cy="2832100"/>
          </a:xfrm>
          <a:prstGeom prst="rect">
            <a:avLst/>
          </a:prstGeom>
        </p:spPr>
      </p:pic>
    </p:spTree>
    <p:extLst>
      <p:ext uri="{BB962C8B-B14F-4D97-AF65-F5344CB8AC3E}">
        <p14:creationId xmlns:p14="http://schemas.microsoft.com/office/powerpoint/2010/main" val="10092070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ctrTitle"/>
          </p:nvPr>
        </p:nvSpPr>
        <p:spPr>
          <a:xfrm>
            <a:off x="820616" y="534071"/>
            <a:ext cx="7772400" cy="530234"/>
          </a:xfrm>
        </p:spPr>
        <p:txBody>
          <a:bodyPr>
            <a:noAutofit/>
          </a:bodyPr>
          <a:lstStyle/>
          <a:p>
            <a:r>
              <a:rPr lang="en-US" sz="3900" dirty="0" smtClean="0">
                <a:latin typeface="Arial"/>
                <a:cs typeface="Arial"/>
              </a:rPr>
              <a:t>Conclusions</a:t>
            </a:r>
            <a:endParaRPr lang="en-US" sz="3900" b="1" dirty="0">
              <a:solidFill>
                <a:srgbClr val="FF0000"/>
              </a:solidFill>
              <a:latin typeface="Arial"/>
              <a:cs typeface="Arial"/>
            </a:endParaRPr>
          </a:p>
        </p:txBody>
      </p:sp>
      <p:sp>
        <p:nvSpPr>
          <p:cNvPr id="23" name="Content Placeholder 2"/>
          <p:cNvSpPr txBox="1">
            <a:spLocks/>
          </p:cNvSpPr>
          <p:nvPr/>
        </p:nvSpPr>
        <p:spPr>
          <a:xfrm>
            <a:off x="457201" y="1448258"/>
            <a:ext cx="8762192" cy="3961484"/>
          </a:xfrm>
          <a:prstGeom prst="rect">
            <a:avLst/>
          </a:prstGeom>
        </p:spPr>
        <p:txBody>
          <a:bodyPr vert="horz" lIns="91392" tIns="45696" rIns="91392" bIns="45696" rtlCol="0">
            <a:noAutofit/>
          </a:bodyPr>
          <a:lstStyle>
            <a:lvl1pPr marL="0" indent="0" algn="ctr" defTabSz="91410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052" indent="0" algn="ctr" defTabSz="914103"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103" indent="0" algn="ctr" defTabSz="914103"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155" indent="0" algn="ctr" defTabSz="91410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207" indent="0" algn="ctr" defTabSz="91410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258" indent="0" algn="ctr" defTabSz="91410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310" indent="0" algn="ctr" defTabSz="91410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199361" indent="0" algn="ctr" defTabSz="91410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6413" indent="0" algn="ctr" defTabSz="91410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831" indent="-342831" algn="l">
              <a:buFont typeface="Arial" pitchFamily="34" charset="0"/>
              <a:buChar char="•"/>
            </a:pPr>
            <a:r>
              <a:rPr lang="en-US" sz="2600" dirty="0">
                <a:solidFill>
                  <a:schemeClr val="tx1"/>
                </a:solidFill>
              </a:rPr>
              <a:t>From depth and color image sequences to multi-modal visual analytics</a:t>
            </a:r>
          </a:p>
          <a:p>
            <a:pPr marL="342831" indent="-342831" algn="l">
              <a:buFont typeface="Arial" pitchFamily="34" charset="0"/>
              <a:buChar char="•"/>
            </a:pPr>
            <a:r>
              <a:rPr lang="en-US" sz="2600" dirty="0">
                <a:solidFill>
                  <a:schemeClr val="tx1"/>
                </a:solidFill>
              </a:rPr>
              <a:t>Quality metrics for activity recognition tasks</a:t>
            </a:r>
          </a:p>
          <a:p>
            <a:pPr marL="342831" indent="-342831" algn="l">
              <a:buFont typeface="Arial" pitchFamily="34" charset="0"/>
              <a:buChar char="•"/>
            </a:pPr>
            <a:r>
              <a:rPr lang="en-US" sz="2600" dirty="0">
                <a:solidFill>
                  <a:schemeClr val="tx1"/>
                </a:solidFill>
              </a:rPr>
              <a:t>New features for depth images and for fusion</a:t>
            </a:r>
          </a:p>
          <a:p>
            <a:pPr marL="342831" indent="-342831" algn="l">
              <a:buFont typeface="Arial" pitchFamily="34" charset="0"/>
              <a:buChar char="•"/>
            </a:pPr>
            <a:r>
              <a:rPr lang="en-US" sz="2600" dirty="0">
                <a:solidFill>
                  <a:schemeClr val="tx1"/>
                </a:solidFill>
              </a:rPr>
              <a:t>Machine learning framework</a:t>
            </a:r>
          </a:p>
          <a:p>
            <a:pPr marL="342831" indent="-342831" algn="l">
              <a:buFont typeface="Arial" pitchFamily="34" charset="0"/>
              <a:buChar char="•"/>
            </a:pPr>
            <a:r>
              <a:rPr lang="en-US" sz="2600" dirty="0">
                <a:solidFill>
                  <a:schemeClr val="tx1"/>
                </a:solidFill>
              </a:rPr>
              <a:t>New applications</a:t>
            </a:r>
          </a:p>
          <a:p>
            <a:pPr algn="l"/>
            <a:endParaRPr lang="en-US" sz="2200" dirty="0">
              <a:solidFill>
                <a:schemeClr val="tx1"/>
              </a:solidFill>
            </a:endParaRPr>
          </a:p>
        </p:txBody>
      </p:sp>
    </p:spTree>
    <p:extLst>
      <p:ext uri="{BB962C8B-B14F-4D97-AF65-F5344CB8AC3E}">
        <p14:creationId xmlns:p14="http://schemas.microsoft.com/office/powerpoint/2010/main" val="31827098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848" y="762617"/>
            <a:ext cx="6856809" cy="1569297"/>
          </a:xfrm>
          <a:prstGeom prst="rect">
            <a:avLst/>
          </a:prstGeom>
        </p:spPr>
        <p:txBody>
          <a:bodyPr wrap="square" lIns="91422" tIns="45711" rIns="91422" bIns="45711">
            <a:spAutoFit/>
          </a:bodyPr>
          <a:lstStyle/>
          <a:p>
            <a:pPr marL="457109" indent="-457109">
              <a:buFont typeface="Arial" panose="020B0604020202020204" pitchFamily="34" charset="0"/>
              <a:buChar char="•"/>
            </a:pPr>
            <a:r>
              <a:rPr lang="en-SG" sz="2400" dirty="0"/>
              <a:t>Will CNNs take over existing action recognition methods? </a:t>
            </a:r>
          </a:p>
          <a:p>
            <a:pPr lvl="2"/>
            <a:r>
              <a:rPr lang="en-SG" sz="2400" dirty="0"/>
              <a:t>-What’s a good network architecture?</a:t>
            </a:r>
          </a:p>
          <a:p>
            <a:pPr lvl="2"/>
            <a:r>
              <a:rPr lang="en-SG" sz="2400" dirty="0"/>
              <a:t>-Where to get sufficient training data?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88" y="2307314"/>
            <a:ext cx="7847237" cy="3199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3167" y="5352426"/>
            <a:ext cx="8990833" cy="1200051"/>
          </a:xfrm>
          <a:prstGeom prst="rect">
            <a:avLst/>
          </a:prstGeom>
        </p:spPr>
        <p:txBody>
          <a:bodyPr wrap="square" lIns="91422" tIns="45711" rIns="91422" bIns="45711">
            <a:spAutoFit/>
          </a:bodyPr>
          <a:lstStyle/>
          <a:p>
            <a:r>
              <a:rPr lang="en-SG" dirty="0"/>
              <a:t>Input </a:t>
            </a:r>
            <a:r>
              <a:rPr lang="en-SG" dirty="0" smtClean="0"/>
              <a:t>frames are </a:t>
            </a:r>
            <a:r>
              <a:rPr lang="en-SG" dirty="0"/>
              <a:t>fed into two separate streams of processing: a </a:t>
            </a:r>
            <a:r>
              <a:rPr lang="en-SG" dirty="0" smtClean="0"/>
              <a:t>context stream </a:t>
            </a:r>
            <a:r>
              <a:rPr lang="en-SG" dirty="0"/>
              <a:t>that models low-resolution image and a </a:t>
            </a:r>
            <a:r>
              <a:rPr lang="en-SG" dirty="0" smtClean="0"/>
              <a:t>fovea stream </a:t>
            </a:r>
            <a:r>
              <a:rPr lang="en-SG" dirty="0"/>
              <a:t>that processes high-resolution </a:t>
            </a:r>
            <a:r>
              <a:rPr lang="en-SG" dirty="0" err="1"/>
              <a:t>center</a:t>
            </a:r>
            <a:r>
              <a:rPr lang="en-SG" dirty="0"/>
              <a:t> crop. </a:t>
            </a:r>
            <a:r>
              <a:rPr lang="en-SG" dirty="0" smtClean="0"/>
              <a:t>Both streams </a:t>
            </a:r>
            <a:r>
              <a:rPr lang="en-SG" dirty="0"/>
              <a:t>consist of alternating convolution (red), </a:t>
            </a:r>
            <a:r>
              <a:rPr lang="en-SG" dirty="0" smtClean="0"/>
              <a:t>normalization (green</a:t>
            </a:r>
            <a:r>
              <a:rPr lang="en-SG" dirty="0"/>
              <a:t>) and pooling (blue) layers. Both streams </a:t>
            </a:r>
            <a:r>
              <a:rPr lang="en-SG" dirty="0" smtClean="0"/>
              <a:t>converge to </a:t>
            </a:r>
            <a:r>
              <a:rPr lang="en-SG" dirty="0"/>
              <a:t>two fully connected layers (yellow).</a:t>
            </a:r>
          </a:p>
        </p:txBody>
      </p:sp>
      <p:sp>
        <p:nvSpPr>
          <p:cNvPr id="6" name="TextBox 5"/>
          <p:cNvSpPr txBox="1"/>
          <p:nvPr/>
        </p:nvSpPr>
        <p:spPr>
          <a:xfrm>
            <a:off x="3124848" y="6476295"/>
            <a:ext cx="3047471" cy="369246"/>
          </a:xfrm>
          <a:prstGeom prst="rect">
            <a:avLst/>
          </a:prstGeom>
          <a:noFill/>
        </p:spPr>
        <p:txBody>
          <a:bodyPr wrap="square" lIns="91422" tIns="45711" rIns="91422" bIns="45711" rtlCol="0">
            <a:spAutoFit/>
          </a:bodyPr>
          <a:lstStyle/>
          <a:p>
            <a:r>
              <a:rPr lang="en-US" dirty="0" smtClean="0"/>
              <a:t>[</a:t>
            </a:r>
            <a:r>
              <a:rPr lang="en-SG" dirty="0" err="1" smtClean="0"/>
              <a:t>Karpathy</a:t>
            </a:r>
            <a:r>
              <a:rPr lang="en-SG" dirty="0" smtClean="0"/>
              <a:t> et al. 2014</a:t>
            </a:r>
            <a:r>
              <a:rPr lang="en-US" dirty="0" smtClean="0"/>
              <a:t>]</a:t>
            </a:r>
            <a:endParaRPr lang="en-SG" dirty="0"/>
          </a:p>
        </p:txBody>
      </p:sp>
      <p:sp>
        <p:nvSpPr>
          <p:cNvPr id="8" name="标题 1"/>
          <p:cNvSpPr>
            <a:spLocks noGrp="1"/>
          </p:cNvSpPr>
          <p:nvPr>
            <p:ph type="title"/>
          </p:nvPr>
        </p:nvSpPr>
        <p:spPr>
          <a:xfrm>
            <a:off x="1247606" y="223486"/>
            <a:ext cx="6590960" cy="410710"/>
          </a:xfrm>
        </p:spPr>
        <p:txBody>
          <a:bodyPr>
            <a:noAutofit/>
          </a:bodyPr>
          <a:lstStyle/>
          <a:p>
            <a:r>
              <a:rPr lang="en-SG" sz="3000" dirty="0" smtClean="0"/>
              <a:t>Next Milestone in Action Recognition?</a:t>
            </a:r>
            <a:endParaRPr lang="en-SG" sz="3000" dirty="0"/>
          </a:p>
        </p:txBody>
      </p:sp>
    </p:spTree>
    <p:extLst>
      <p:ext uri="{BB962C8B-B14F-4D97-AF65-F5344CB8AC3E}">
        <p14:creationId xmlns:p14="http://schemas.microsoft.com/office/powerpoint/2010/main" val="34409792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47" y="634196"/>
            <a:ext cx="7990087" cy="286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组合 11"/>
          <p:cNvGrpSpPr/>
          <p:nvPr/>
        </p:nvGrpSpPr>
        <p:grpSpPr>
          <a:xfrm>
            <a:off x="206884" y="3807292"/>
            <a:ext cx="5584105" cy="1602449"/>
            <a:chOff x="381794" y="4329906"/>
            <a:chExt cx="5585075" cy="160282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94" y="4344194"/>
              <a:ext cx="339090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175" y="4329906"/>
              <a:ext cx="16764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0319" y="5563394"/>
              <a:ext cx="2689475" cy="369332"/>
            </a:xfrm>
            <a:prstGeom prst="rect">
              <a:avLst/>
            </a:prstGeom>
            <a:noFill/>
          </p:spPr>
          <p:txBody>
            <a:bodyPr wrap="square" rtlCol="0">
              <a:spAutoFit/>
            </a:bodyPr>
            <a:lstStyle/>
            <a:p>
              <a:r>
                <a:rPr lang="en-SG" dirty="0" smtClean="0"/>
                <a:t>two consecutive frames</a:t>
              </a:r>
              <a:endParaRPr lang="en-SG" dirty="0"/>
            </a:p>
          </p:txBody>
        </p:sp>
        <p:sp>
          <p:nvSpPr>
            <p:cNvPr id="8" name="TextBox 7"/>
            <p:cNvSpPr txBox="1"/>
            <p:nvPr/>
          </p:nvSpPr>
          <p:spPr>
            <a:xfrm>
              <a:off x="4344194" y="5563394"/>
              <a:ext cx="1622675" cy="369332"/>
            </a:xfrm>
            <a:prstGeom prst="rect">
              <a:avLst/>
            </a:prstGeom>
            <a:noFill/>
          </p:spPr>
          <p:txBody>
            <a:bodyPr wrap="square" rtlCol="0">
              <a:spAutoFit/>
            </a:bodyPr>
            <a:lstStyle/>
            <a:p>
              <a:pPr algn="ctr"/>
              <a:r>
                <a:rPr lang="en-SG" dirty="0"/>
                <a:t>o</a:t>
              </a:r>
              <a:r>
                <a:rPr lang="en-SG" dirty="0" smtClean="0"/>
                <a:t>ptic flow</a:t>
              </a:r>
              <a:endParaRPr lang="en-SG" dirty="0"/>
            </a:p>
          </p:txBody>
        </p:sp>
        <p:cxnSp>
          <p:nvCxnSpPr>
            <p:cNvPr id="6" name="直接连接符 5"/>
            <p:cNvCxnSpPr/>
            <p:nvPr/>
          </p:nvCxnSpPr>
          <p:spPr>
            <a:xfrm flipV="1">
              <a:off x="2591594" y="4344194"/>
              <a:ext cx="1506581" cy="304800"/>
            </a:xfrm>
            <a:prstGeom prst="line">
              <a:avLst/>
            </a:prstGeom>
            <a:ln>
              <a:solidFill>
                <a:srgbClr val="00EAE4"/>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617720" y="4969305"/>
              <a:ext cx="1480455" cy="594089"/>
            </a:xfrm>
            <a:prstGeom prst="line">
              <a:avLst/>
            </a:prstGeom>
            <a:ln>
              <a:solidFill>
                <a:srgbClr val="00EAE4"/>
              </a:solidFill>
            </a:ln>
          </p:spPr>
          <p:style>
            <a:lnRef idx="1">
              <a:schemeClr val="accent1"/>
            </a:lnRef>
            <a:fillRef idx="0">
              <a:schemeClr val="accent1"/>
            </a:fillRef>
            <a:effectRef idx="0">
              <a:schemeClr val="accent1"/>
            </a:effectRef>
            <a:fontRef idx="minor">
              <a:schemeClr val="tx1"/>
            </a:fontRef>
          </p:style>
        </p:cxnSp>
      </p:grpSp>
      <p:sp>
        <p:nvSpPr>
          <p:cNvPr id="13" name="下箭头 12"/>
          <p:cNvSpPr/>
          <p:nvPr/>
        </p:nvSpPr>
        <p:spPr>
          <a:xfrm rot="10800000">
            <a:off x="2617265" y="3476614"/>
            <a:ext cx="685681" cy="319013"/>
          </a:xfrm>
          <a:prstGeom prst="down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EAE4"/>
            </a:solidFill>
          </a:ln>
        </p:spPr>
        <p:style>
          <a:lnRef idx="1">
            <a:schemeClr val="accent1"/>
          </a:lnRef>
          <a:fillRef idx="0">
            <a:schemeClr val="accent1"/>
          </a:fillRef>
          <a:effectRef idx="0">
            <a:schemeClr val="accent1"/>
          </a:effectRef>
          <a:fontRef idx="minor">
            <a:schemeClr val="tx1"/>
          </a:fontRef>
        </p:style>
        <p:txBody>
          <a:bodyPr lIns="91422" tIns="45711" rIns="91422" bIns="45711" rtlCol="0" anchor="ctr"/>
          <a:lstStyle/>
          <a:p>
            <a:pPr algn="ctr"/>
            <a:endParaRPr lang="en-SG"/>
          </a:p>
        </p:txBody>
      </p:sp>
      <p:graphicFrame>
        <p:nvGraphicFramePr>
          <p:cNvPr id="14" name="表格 13"/>
          <p:cNvGraphicFramePr>
            <a:graphicFrameLocks noGrp="1"/>
          </p:cNvGraphicFramePr>
          <p:nvPr>
            <p:extLst>
              <p:ext uri="{D42A27DB-BD31-4B8C-83A1-F6EECF244321}">
                <p14:modId xmlns:p14="http://schemas.microsoft.com/office/powerpoint/2010/main" val="1186016134"/>
              </p:ext>
            </p:extLst>
          </p:nvPr>
        </p:nvGraphicFramePr>
        <p:xfrm>
          <a:off x="5598728" y="3835306"/>
          <a:ext cx="3545273" cy="2199509"/>
        </p:xfrm>
        <a:graphic>
          <a:graphicData uri="http://schemas.openxmlformats.org/drawingml/2006/table">
            <a:tbl>
              <a:tblPr firstRow="1" bandRow="1">
                <a:tableStyleId>{5C22544A-7EE6-4342-B048-85BDC9FD1C3A}</a:tableStyleId>
              </a:tblPr>
              <a:tblGrid>
                <a:gridCol w="1079130"/>
                <a:gridCol w="1280861"/>
                <a:gridCol w="1185282"/>
              </a:tblGrid>
              <a:tr h="370754">
                <a:tc>
                  <a:txBody>
                    <a:bodyPr/>
                    <a:lstStyle/>
                    <a:p>
                      <a:r>
                        <a:rPr lang="en-SG" sz="1800" dirty="0" smtClean="0"/>
                        <a:t>Method</a:t>
                      </a:r>
                      <a:endParaRPr lang="en-SG" sz="1800" dirty="0"/>
                    </a:p>
                  </a:txBody>
                  <a:tcPr marL="91424" marR="91424" marT="45709" marB="45709"/>
                </a:tc>
                <a:tc>
                  <a:txBody>
                    <a:bodyPr/>
                    <a:lstStyle/>
                    <a:p>
                      <a:r>
                        <a:rPr lang="en-SG" sz="1800" dirty="0" smtClean="0"/>
                        <a:t>UCF</a:t>
                      </a:r>
                      <a:r>
                        <a:rPr lang="en-SG" sz="1800" baseline="0" dirty="0" smtClean="0"/>
                        <a:t>101</a:t>
                      </a:r>
                      <a:endParaRPr lang="en-SG" sz="1800" dirty="0"/>
                    </a:p>
                  </a:txBody>
                  <a:tcPr marL="91424" marR="91424" marT="45709" marB="45709"/>
                </a:tc>
                <a:tc>
                  <a:txBody>
                    <a:bodyPr/>
                    <a:lstStyle/>
                    <a:p>
                      <a:r>
                        <a:rPr lang="en-SG" sz="1800" dirty="0" smtClean="0"/>
                        <a:t>HMDB51</a:t>
                      </a:r>
                      <a:endParaRPr lang="en-SG" sz="1800" dirty="0"/>
                    </a:p>
                  </a:txBody>
                  <a:tcPr marL="91424" marR="91424" marT="45709" marB="45709"/>
                </a:tc>
              </a:tr>
              <a:tr h="914188">
                <a:tc>
                  <a:txBody>
                    <a:bodyPr/>
                    <a:lstStyle/>
                    <a:p>
                      <a:r>
                        <a:rPr lang="en-SG" sz="1800" dirty="0" smtClean="0"/>
                        <a:t>Dense </a:t>
                      </a:r>
                      <a:r>
                        <a:rPr lang="en-SG" sz="1800" dirty="0" err="1" smtClean="0"/>
                        <a:t>Traj</a:t>
                      </a:r>
                      <a:r>
                        <a:rPr lang="en-SG" sz="1800" dirty="0" smtClean="0"/>
                        <a:t>. + IFV</a:t>
                      </a:r>
                      <a:endParaRPr lang="en-SG" sz="1800" dirty="0"/>
                    </a:p>
                  </a:txBody>
                  <a:tcPr marL="91424" marR="91424" marT="45709" marB="45709"/>
                </a:tc>
                <a:tc>
                  <a:txBody>
                    <a:bodyPr/>
                    <a:lstStyle/>
                    <a:p>
                      <a:r>
                        <a:rPr lang="en-SG" sz="1800" dirty="0" smtClean="0"/>
                        <a:t>87.9%</a:t>
                      </a:r>
                      <a:endParaRPr lang="en-SG" sz="1800" dirty="0"/>
                    </a:p>
                  </a:txBody>
                  <a:tcPr marL="91424" marR="91424" marT="45709" marB="45709"/>
                </a:tc>
                <a:tc>
                  <a:txBody>
                    <a:bodyPr/>
                    <a:lstStyle/>
                    <a:p>
                      <a:r>
                        <a:rPr lang="en-SG" sz="1800" dirty="0" smtClean="0"/>
                        <a:t>61.1%</a:t>
                      </a:r>
                      <a:endParaRPr lang="en-SG" sz="1800" dirty="0"/>
                    </a:p>
                  </a:txBody>
                  <a:tcPr marL="91424" marR="91424" marT="45709" marB="45709"/>
                </a:tc>
              </a:tr>
              <a:tr h="914188">
                <a:tc>
                  <a:txBody>
                    <a:bodyPr/>
                    <a:lstStyle/>
                    <a:p>
                      <a:r>
                        <a:rPr lang="en-SG" sz="1800" b="1" dirty="0" smtClean="0"/>
                        <a:t>Two Stream </a:t>
                      </a:r>
                      <a:r>
                        <a:rPr lang="en-SG" sz="1800" b="1" dirty="0" err="1" smtClean="0"/>
                        <a:t>ConvNet</a:t>
                      </a:r>
                      <a:endParaRPr lang="en-SG" sz="1800" b="1" dirty="0"/>
                    </a:p>
                  </a:txBody>
                  <a:tcPr marL="91424" marR="91424" marT="45709" marB="45709"/>
                </a:tc>
                <a:tc>
                  <a:txBody>
                    <a:bodyPr/>
                    <a:lstStyle/>
                    <a:p>
                      <a:r>
                        <a:rPr lang="en-SG" sz="1800" b="1" dirty="0" smtClean="0"/>
                        <a:t>88.0%</a:t>
                      </a:r>
                      <a:endParaRPr lang="en-SG" sz="1800" b="1" dirty="0"/>
                    </a:p>
                  </a:txBody>
                  <a:tcPr marL="91424" marR="91424" marT="45709" marB="45709"/>
                </a:tc>
                <a:tc>
                  <a:txBody>
                    <a:bodyPr/>
                    <a:lstStyle/>
                    <a:p>
                      <a:r>
                        <a:rPr lang="en-SG" sz="1800" b="1" dirty="0" smtClean="0"/>
                        <a:t>59.4%</a:t>
                      </a:r>
                      <a:endParaRPr lang="en-SG" sz="1800" b="1" dirty="0"/>
                    </a:p>
                  </a:txBody>
                  <a:tcPr marL="91424" marR="91424" marT="45709" marB="45709"/>
                </a:tc>
              </a:tr>
            </a:tbl>
          </a:graphicData>
        </a:graphic>
      </p:graphicFrame>
      <p:sp>
        <p:nvSpPr>
          <p:cNvPr id="15" name="TextBox 14"/>
          <p:cNvSpPr txBox="1"/>
          <p:nvPr/>
        </p:nvSpPr>
        <p:spPr>
          <a:xfrm>
            <a:off x="305541" y="5714471"/>
            <a:ext cx="8609105" cy="1476986"/>
          </a:xfrm>
          <a:prstGeom prst="rect">
            <a:avLst/>
          </a:prstGeom>
          <a:noFill/>
        </p:spPr>
        <p:txBody>
          <a:bodyPr wrap="square" lIns="91422" tIns="45711" rIns="91422" bIns="45711" rtlCol="0">
            <a:spAutoFit/>
          </a:bodyPr>
          <a:lstStyle/>
          <a:p>
            <a:pPr marL="285693" indent="-285693">
              <a:buFont typeface="Arial" panose="020B0604020202020204" pitchFamily="34" charset="0"/>
              <a:buChar char="•"/>
            </a:pPr>
            <a:r>
              <a:rPr lang="en-SG" dirty="0"/>
              <a:t>O</a:t>
            </a:r>
            <a:r>
              <a:rPr lang="en-SG" dirty="0" smtClean="0"/>
              <a:t>ptical flow as input to deep network, i.e., </a:t>
            </a:r>
            <a:r>
              <a:rPr lang="en-SG" dirty="0" err="1" smtClean="0"/>
              <a:t>ConvNet</a:t>
            </a:r>
            <a:endParaRPr lang="en-SG" dirty="0" smtClean="0"/>
          </a:p>
          <a:p>
            <a:pPr marL="285693" indent="-285693">
              <a:buFont typeface="Arial" panose="020B0604020202020204" pitchFamily="34" charset="0"/>
              <a:buChar char="•"/>
            </a:pPr>
            <a:r>
              <a:rPr lang="en-SG" dirty="0" smtClean="0"/>
              <a:t>Spatial stream </a:t>
            </a:r>
            <a:r>
              <a:rPr lang="en-SG" dirty="0" err="1" smtClean="0"/>
              <a:t>ConvNet</a:t>
            </a:r>
            <a:r>
              <a:rPr lang="en-SG" dirty="0" smtClean="0"/>
              <a:t> captures shape information</a:t>
            </a:r>
          </a:p>
          <a:p>
            <a:pPr marL="285693" indent="-285693">
              <a:buFont typeface="Arial" panose="020B0604020202020204" pitchFamily="34" charset="0"/>
              <a:buChar char="•"/>
            </a:pPr>
            <a:r>
              <a:rPr lang="en-SG" dirty="0" smtClean="0"/>
              <a:t>Temporal stream </a:t>
            </a:r>
            <a:r>
              <a:rPr lang="en-SG" dirty="0" err="1" smtClean="0"/>
              <a:t>ConvNet</a:t>
            </a:r>
            <a:r>
              <a:rPr lang="en-SG" dirty="0" smtClean="0"/>
              <a:t> captures motion information</a:t>
            </a:r>
          </a:p>
          <a:p>
            <a:pPr marL="285693" indent="-285693">
              <a:buFont typeface="Arial" panose="020B0604020202020204" pitchFamily="34" charset="0"/>
              <a:buChar char="•"/>
            </a:pPr>
            <a:r>
              <a:rPr lang="en-SG" dirty="0" smtClean="0"/>
              <a:t>Achieve state-of-the-</a:t>
            </a:r>
            <a:r>
              <a:rPr lang="en-SG" smtClean="0"/>
              <a:t>art accuracy</a:t>
            </a:r>
            <a:endParaRPr lang="en-SG" dirty="0" smtClean="0"/>
          </a:p>
          <a:p>
            <a:pPr marL="285693" indent="-285693">
              <a:buFont typeface="Arial" panose="020B0604020202020204" pitchFamily="34" charset="0"/>
              <a:buChar char="•"/>
            </a:pPr>
            <a:endParaRPr lang="en-SG" dirty="0"/>
          </a:p>
        </p:txBody>
      </p:sp>
      <p:sp>
        <p:nvSpPr>
          <p:cNvPr id="2" name="标题 1"/>
          <p:cNvSpPr>
            <a:spLocks noGrp="1"/>
          </p:cNvSpPr>
          <p:nvPr>
            <p:ph type="title"/>
          </p:nvPr>
        </p:nvSpPr>
        <p:spPr>
          <a:xfrm>
            <a:off x="1247606" y="223486"/>
            <a:ext cx="6590960" cy="410710"/>
          </a:xfrm>
        </p:spPr>
        <p:txBody>
          <a:bodyPr>
            <a:noAutofit/>
          </a:bodyPr>
          <a:lstStyle/>
          <a:p>
            <a:r>
              <a:rPr lang="en-SG" sz="3000" dirty="0" smtClean="0"/>
              <a:t>Next Milestone in Action Recognition?</a:t>
            </a:r>
            <a:endParaRPr lang="en-SG" sz="3000" dirty="0"/>
          </a:p>
        </p:txBody>
      </p:sp>
    </p:spTree>
    <p:extLst>
      <p:ext uri="{BB962C8B-B14F-4D97-AF65-F5344CB8AC3E}">
        <p14:creationId xmlns:p14="http://schemas.microsoft.com/office/powerpoint/2010/main" val="29786861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smtClean="0">
                <a:latin typeface="Arial"/>
                <a:cs typeface="Arial"/>
              </a:rPr>
              <a:t>Example Applications</a:t>
            </a:r>
            <a:endParaRPr lang="en-SG" sz="3900" dirty="0">
              <a:latin typeface="Arial"/>
              <a:cs typeface="Arial"/>
            </a:endParaRPr>
          </a:p>
        </p:txBody>
      </p:sp>
      <p:grpSp>
        <p:nvGrpSpPr>
          <p:cNvPr id="4" name="Group 3"/>
          <p:cNvGrpSpPr/>
          <p:nvPr/>
        </p:nvGrpSpPr>
        <p:grpSpPr>
          <a:xfrm>
            <a:off x="569724" y="3835339"/>
            <a:ext cx="7814930" cy="2858186"/>
            <a:chOff x="906056" y="4882423"/>
            <a:chExt cx="4671071" cy="1808733"/>
          </a:xfrm>
        </p:grpSpPr>
        <p:sp>
          <p:nvSpPr>
            <p:cNvPr id="5" name="Rectangle 4"/>
            <p:cNvSpPr/>
            <p:nvPr/>
          </p:nvSpPr>
          <p:spPr>
            <a:xfrm>
              <a:off x="906056" y="4882423"/>
              <a:ext cx="4671071" cy="1808733"/>
            </a:xfrm>
            <a:prstGeom prst="rect">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6" name="Group 5"/>
            <p:cNvGrpSpPr/>
            <p:nvPr/>
          </p:nvGrpSpPr>
          <p:grpSpPr>
            <a:xfrm>
              <a:off x="4352325" y="4922073"/>
              <a:ext cx="1181500" cy="754626"/>
              <a:chOff x="1341120" y="1813561"/>
              <a:chExt cx="2179320" cy="1727199"/>
            </a:xfrm>
          </p:grpSpPr>
          <p:pic>
            <p:nvPicPr>
              <p:cNvPr id="34" name="Picture 2" descr="C:\Users\Bingbing\Desktop\h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1120" y="1813561"/>
                <a:ext cx="2179320" cy="169095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430780" y="1963207"/>
                <a:ext cx="586740" cy="1541304"/>
              </a:xfrm>
              <a:prstGeom prst="rect">
                <a:avLst/>
              </a:prstGeom>
              <a:solidFill>
                <a:srgbClr val="FFC000">
                  <a:alpha val="2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6" name="Rectangle 35"/>
              <p:cNvSpPr/>
              <p:nvPr/>
            </p:nvSpPr>
            <p:spPr>
              <a:xfrm>
                <a:off x="1760220" y="2106105"/>
                <a:ext cx="586740" cy="1434655"/>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SG"/>
              </a:p>
            </p:txBody>
          </p:sp>
        </p:grpSp>
        <p:grpSp>
          <p:nvGrpSpPr>
            <p:cNvPr id="7" name="Group 6"/>
            <p:cNvGrpSpPr/>
            <p:nvPr/>
          </p:nvGrpSpPr>
          <p:grpSpPr>
            <a:xfrm>
              <a:off x="4352325" y="5680214"/>
              <a:ext cx="1181500" cy="752775"/>
              <a:chOff x="1341120" y="3713480"/>
              <a:chExt cx="2169620" cy="1669626"/>
            </a:xfrm>
          </p:grpSpPr>
          <p:pic>
            <p:nvPicPr>
              <p:cNvPr id="31" name="Picture 6" descr="C:\Users\Bingbing\Desktop\bo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120" y="3713480"/>
                <a:ext cx="2169620" cy="166962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964126" y="3766758"/>
                <a:ext cx="586740" cy="1119549"/>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SG"/>
              </a:p>
            </p:txBody>
          </p:sp>
          <p:sp>
            <p:nvSpPr>
              <p:cNvPr id="33" name="Rectangle 32"/>
              <p:cNvSpPr/>
              <p:nvPr/>
            </p:nvSpPr>
            <p:spPr>
              <a:xfrm>
                <a:off x="2554676" y="4548294"/>
                <a:ext cx="293370" cy="338014"/>
              </a:xfrm>
              <a:prstGeom prst="rect">
                <a:avLst/>
              </a:prstGeom>
              <a:solidFill>
                <a:srgbClr val="00B0F0">
                  <a:alpha val="2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SG"/>
              </a:p>
            </p:txBody>
          </p:sp>
        </p:grpSp>
        <p:grpSp>
          <p:nvGrpSpPr>
            <p:cNvPr id="8" name="Group 7"/>
            <p:cNvGrpSpPr>
              <a:grpSpLocks noChangeAspect="1"/>
            </p:cNvGrpSpPr>
            <p:nvPr/>
          </p:nvGrpSpPr>
          <p:grpSpPr>
            <a:xfrm>
              <a:off x="976706" y="5680214"/>
              <a:ext cx="2021230" cy="752775"/>
              <a:chOff x="3060000" y="1340768"/>
              <a:chExt cx="3682800" cy="1371600"/>
            </a:xfrm>
          </p:grpSpPr>
          <p:pic>
            <p:nvPicPr>
              <p:cNvPr id="29" name="Picture 25" descr="C:\Users\bingbing.ni\Desktop\RGBD_Action_V1\RGBD_Action_V1\CapturedFrames\image\gobed1image.raw.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0000" y="1340768"/>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C:\Users\bingbing.ni\Desktop\RGBD_Action_V1\RGBD_Action_V1\CapturedFrames\depth\gobed1depth.raw.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000" y="1340768"/>
                <a:ext cx="1828800" cy="1371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a:grpSpLocks noChangeAspect="1"/>
            </p:cNvGrpSpPr>
            <p:nvPr/>
          </p:nvGrpSpPr>
          <p:grpSpPr>
            <a:xfrm>
              <a:off x="971600" y="4922021"/>
              <a:ext cx="2026336" cy="754677"/>
              <a:chOff x="3060000" y="4937720"/>
              <a:chExt cx="3682800" cy="1371600"/>
            </a:xfrm>
          </p:grpSpPr>
          <p:pic>
            <p:nvPicPr>
              <p:cNvPr id="27" name="Picture 33" descr="C:\Users\bingbing.ni\Desktop\RGBD_Action_V1\RGBD_Action_V1\CapturedFrames\image\phone1image.raw.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0000" y="493772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5" descr="C:\Users\bingbing.ni\Desktop\RGBD_Action_V1\RGBD_Action_V1\CapturedFrames\depth\phone1depth.raw.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4000" y="4937720"/>
                <a:ext cx="1828800" cy="1371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3059832" y="4922073"/>
              <a:ext cx="1177850" cy="754626"/>
              <a:chOff x="2334451" y="2031281"/>
              <a:chExt cx="2201924" cy="1651443"/>
            </a:xfrm>
          </p:grpSpPr>
          <p:pic>
            <p:nvPicPr>
              <p:cNvPr id="22" name="Picture 5" descr="D:\bingbing\Interaction Modeling\Dataset\person1_baking_0001596_0005397\000175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4451" y="2031281"/>
                <a:ext cx="2201924" cy="16514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3597685" y="2194953"/>
                <a:ext cx="223622" cy="381000"/>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ectangle 23"/>
              <p:cNvSpPr/>
              <p:nvPr/>
            </p:nvSpPr>
            <p:spPr>
              <a:xfrm>
                <a:off x="2841686" y="2255328"/>
                <a:ext cx="218751" cy="371578"/>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Rectangle 24"/>
              <p:cNvSpPr/>
              <p:nvPr/>
            </p:nvSpPr>
            <p:spPr>
              <a:xfrm>
                <a:off x="3002974" y="2626239"/>
                <a:ext cx="273626" cy="242118"/>
              </a:xfrm>
              <a:prstGeom prst="rect">
                <a:avLst/>
              </a:prstGeom>
              <a:noFill/>
              <a:ln w="15875">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Rectangle 25"/>
              <p:cNvSpPr/>
              <p:nvPr/>
            </p:nvSpPr>
            <p:spPr>
              <a:xfrm>
                <a:off x="3581400" y="2385453"/>
                <a:ext cx="273517" cy="482904"/>
              </a:xfrm>
              <a:prstGeom prst="rect">
                <a:avLst/>
              </a:prstGeom>
              <a:no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nvGrpSpPr>
            <p:cNvPr id="11" name="Group 10"/>
            <p:cNvGrpSpPr/>
            <p:nvPr/>
          </p:nvGrpSpPr>
          <p:grpSpPr>
            <a:xfrm>
              <a:off x="3062031" y="5680215"/>
              <a:ext cx="1175651" cy="752774"/>
              <a:chOff x="4565075" y="2078190"/>
              <a:chExt cx="2170540" cy="1627905"/>
            </a:xfrm>
          </p:grpSpPr>
          <p:pic>
            <p:nvPicPr>
              <p:cNvPr id="16" name="Picture 2" descr="D:\bingbing\Interaction Modeling\Dataset\person1_seasoning_0003305_0003608\000353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5075" y="2078190"/>
                <a:ext cx="2170540" cy="162790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876808" y="2328859"/>
                <a:ext cx="176207" cy="3810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Rectangle 17"/>
              <p:cNvSpPr/>
              <p:nvPr/>
            </p:nvSpPr>
            <p:spPr>
              <a:xfrm>
                <a:off x="4962526" y="2633667"/>
                <a:ext cx="200022" cy="272772"/>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18"/>
              <p:cNvSpPr/>
              <p:nvPr/>
            </p:nvSpPr>
            <p:spPr>
              <a:xfrm>
                <a:off x="5334000" y="2797318"/>
                <a:ext cx="152400" cy="88756"/>
              </a:xfrm>
              <a:prstGeom prst="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Rectangle 19"/>
              <p:cNvSpPr/>
              <p:nvPr/>
            </p:nvSpPr>
            <p:spPr>
              <a:xfrm>
                <a:off x="5314948" y="2781312"/>
                <a:ext cx="171452" cy="88756"/>
              </a:xfrm>
              <a:prstGeom prst="rect">
                <a:avLst/>
              </a:pr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20"/>
              <p:cNvSpPr/>
              <p:nvPr/>
            </p:nvSpPr>
            <p:spPr>
              <a:xfrm>
                <a:off x="5512595" y="2238370"/>
                <a:ext cx="273840" cy="51738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2" name="TextBox 11"/>
            <p:cNvSpPr txBox="1"/>
            <p:nvPr/>
          </p:nvSpPr>
          <p:spPr>
            <a:xfrm>
              <a:off x="1403648" y="6435655"/>
              <a:ext cx="4119583" cy="220609"/>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Intelligent Assisted Living and Home Monitoring</a:t>
              </a:r>
              <a:endParaRPr lang="en-SG"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187624" y="5530056"/>
              <a:ext cx="1721968" cy="202225"/>
            </a:xfrm>
            <a:prstGeom prst="rect">
              <a:avLst/>
            </a:prstGeom>
            <a:solidFill>
              <a:schemeClr val="accent2">
                <a:alpha val="92000"/>
              </a:schemeClr>
            </a:solidFill>
          </p:spPr>
          <p:txBody>
            <a:bodyPr wrap="square" rtlCol="0">
              <a:spAutoFit/>
            </a:bodyPr>
            <a:lstStyle/>
            <a:p>
              <a:r>
                <a:rPr lang="en-US" sz="1600" dirty="0">
                  <a:solidFill>
                    <a:schemeClr val="bg1"/>
                  </a:solidFill>
                </a:rPr>
                <a:t>Daily activity recognition</a:t>
              </a:r>
              <a:endParaRPr lang="en-SG" sz="1600" dirty="0">
                <a:solidFill>
                  <a:schemeClr val="bg1"/>
                </a:solidFill>
              </a:endParaRPr>
            </a:p>
          </p:txBody>
        </p:sp>
        <p:sp>
          <p:nvSpPr>
            <p:cNvPr id="14" name="TextBox 13"/>
            <p:cNvSpPr txBox="1"/>
            <p:nvPr/>
          </p:nvSpPr>
          <p:spPr>
            <a:xfrm>
              <a:off x="3129384" y="5443008"/>
              <a:ext cx="1010568" cy="349378"/>
            </a:xfrm>
            <a:prstGeom prst="rect">
              <a:avLst/>
            </a:prstGeom>
            <a:solidFill>
              <a:schemeClr val="accent2">
                <a:alpha val="92000"/>
              </a:schemeClr>
            </a:solidFill>
          </p:spPr>
          <p:txBody>
            <a:bodyPr wrap="square" rtlCol="0">
              <a:spAutoFit/>
            </a:bodyPr>
            <a:lstStyle/>
            <a:p>
              <a:pPr algn="ctr"/>
              <a:r>
                <a:rPr lang="en-US" sz="1600" dirty="0">
                  <a:solidFill>
                    <a:schemeClr val="bg1"/>
                  </a:solidFill>
                </a:rPr>
                <a:t>Fine-grained  action recognition</a:t>
              </a:r>
              <a:endParaRPr lang="en-SG" sz="1600" dirty="0">
                <a:solidFill>
                  <a:schemeClr val="bg1"/>
                </a:solidFill>
              </a:endParaRPr>
            </a:p>
          </p:txBody>
        </p:sp>
        <p:sp>
          <p:nvSpPr>
            <p:cNvPr id="15" name="TextBox 14"/>
            <p:cNvSpPr txBox="1"/>
            <p:nvPr/>
          </p:nvSpPr>
          <p:spPr>
            <a:xfrm>
              <a:off x="4368685" y="5468705"/>
              <a:ext cx="1010568" cy="349378"/>
            </a:xfrm>
            <a:prstGeom prst="rect">
              <a:avLst/>
            </a:prstGeom>
            <a:solidFill>
              <a:schemeClr val="accent2">
                <a:alpha val="92000"/>
              </a:schemeClr>
            </a:solidFill>
          </p:spPr>
          <p:txBody>
            <a:bodyPr wrap="square" rtlCol="0">
              <a:spAutoFit/>
            </a:bodyPr>
            <a:lstStyle/>
            <a:p>
              <a:pPr algn="ctr"/>
              <a:r>
                <a:rPr lang="en-US" sz="1600" dirty="0">
                  <a:solidFill>
                    <a:schemeClr val="bg1"/>
                  </a:solidFill>
                </a:rPr>
                <a:t>Interactive  action recognition</a:t>
              </a:r>
              <a:endParaRPr lang="en-SG" sz="1600" dirty="0">
                <a:solidFill>
                  <a:schemeClr val="bg1"/>
                </a:solidFill>
              </a:endParaRPr>
            </a:p>
          </p:txBody>
        </p:sp>
      </p:grpSp>
      <p:grpSp>
        <p:nvGrpSpPr>
          <p:cNvPr id="37" name="Group 36"/>
          <p:cNvGrpSpPr/>
          <p:nvPr/>
        </p:nvGrpSpPr>
        <p:grpSpPr>
          <a:xfrm>
            <a:off x="2276571" y="1417638"/>
            <a:ext cx="4276285" cy="2475580"/>
            <a:chOff x="5800798" y="4625689"/>
            <a:chExt cx="3214653" cy="1755639"/>
          </a:xfrm>
        </p:grpSpPr>
        <p:sp>
          <p:nvSpPr>
            <p:cNvPr id="38" name="Rectangle 37"/>
            <p:cNvSpPr/>
            <p:nvPr/>
          </p:nvSpPr>
          <p:spPr>
            <a:xfrm>
              <a:off x="5800798" y="4625689"/>
              <a:ext cx="3214653" cy="1755639"/>
            </a:xfrm>
            <a:prstGeom prst="rect">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39" name="Group 38"/>
            <p:cNvGrpSpPr/>
            <p:nvPr/>
          </p:nvGrpSpPr>
          <p:grpSpPr>
            <a:xfrm>
              <a:off x="5853026" y="4679020"/>
              <a:ext cx="1104873" cy="1418861"/>
              <a:chOff x="6112352" y="4679020"/>
              <a:chExt cx="1071311" cy="1425310"/>
            </a:xfrm>
          </p:grpSpPr>
          <p:pic>
            <p:nvPicPr>
              <p:cNvPr id="42"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2352" y="4679020"/>
                <a:ext cx="1071311" cy="142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a:xfrm>
                <a:off x="6839710" y="5126576"/>
                <a:ext cx="247851" cy="357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40" name="TextBox 39"/>
            <p:cNvSpPr txBox="1"/>
            <p:nvPr/>
          </p:nvSpPr>
          <p:spPr>
            <a:xfrm>
              <a:off x="6303208" y="6101359"/>
              <a:ext cx="2654970" cy="23892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Automatic Tele-Rehabilitation</a:t>
              </a:r>
              <a:endParaRPr lang="en-SG" dirty="0">
                <a:latin typeface="Times New Roman" panose="02020603050405020304" pitchFamily="18" charset="0"/>
                <a:cs typeface="Times New Roman" panose="02020603050405020304" pitchFamily="18" charset="0"/>
              </a:endParaRPr>
            </a:p>
          </p:txBody>
        </p:sp>
        <p:pic>
          <p:nvPicPr>
            <p:cNvPr id="41" name="5384dd1c-30ed-405a-ace8-733ae5b14935" descr="D53E1C66-DE3E-464B-89A1-48A93790194A@ILLINOIS-SINGAPO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45119" y="4684958"/>
              <a:ext cx="1901454" cy="142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文本框 2"/>
          <p:cNvSpPr txBox="1"/>
          <p:nvPr/>
        </p:nvSpPr>
        <p:spPr>
          <a:xfrm>
            <a:off x="7146850" y="6637266"/>
            <a:ext cx="2682769" cy="261610"/>
          </a:xfrm>
          <a:prstGeom prst="rect">
            <a:avLst/>
          </a:prstGeom>
          <a:noFill/>
        </p:spPr>
        <p:txBody>
          <a:bodyPr wrap="square" rtlCol="0">
            <a:spAutoFit/>
          </a:bodyPr>
          <a:lstStyle/>
          <a:p>
            <a:r>
              <a:rPr lang="en-US" altLang="zh-CN" sz="1100" dirty="0"/>
              <a:t>c</a:t>
            </a:r>
            <a:r>
              <a:rPr lang="en-US" altLang="zh-CN" sz="1100" dirty="0" smtClean="0"/>
              <a:t>redit:  </a:t>
            </a:r>
            <a:r>
              <a:rPr lang="en-US" altLang="zh-CN" sz="1100" dirty="0" err="1" smtClean="0"/>
              <a:t>Bingbing</a:t>
            </a:r>
            <a:r>
              <a:rPr lang="en-US" altLang="zh-CN" sz="1100" dirty="0" smtClean="0"/>
              <a:t> </a:t>
            </a:r>
            <a:r>
              <a:rPr lang="en-US" altLang="zh-CN" sz="1100" dirty="0"/>
              <a:t>Ni </a:t>
            </a:r>
            <a:endParaRPr kumimoji="1" lang="zh-CN" altLang="en-US" sz="1100" dirty="0"/>
          </a:p>
        </p:txBody>
      </p:sp>
    </p:spTree>
    <p:extLst>
      <p:ext uri="{BB962C8B-B14F-4D97-AF65-F5344CB8AC3E}">
        <p14:creationId xmlns:p14="http://schemas.microsoft.com/office/powerpoint/2010/main" val="15681655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a:latin typeface="Arial"/>
                <a:cs typeface="Arial"/>
              </a:rPr>
              <a:t>Example Applications</a:t>
            </a:r>
            <a:endParaRPr lang="en-SG" sz="3900" dirty="0">
              <a:latin typeface="Arial"/>
              <a:cs typeface="Arial"/>
            </a:endParaRPr>
          </a:p>
        </p:txBody>
      </p:sp>
      <p:grpSp>
        <p:nvGrpSpPr>
          <p:cNvPr id="4" name="Group 3"/>
          <p:cNvGrpSpPr/>
          <p:nvPr/>
        </p:nvGrpSpPr>
        <p:grpSpPr>
          <a:xfrm>
            <a:off x="1041520" y="1417639"/>
            <a:ext cx="7076015" cy="5219628"/>
            <a:chOff x="6451720" y="2242647"/>
            <a:chExt cx="2720527" cy="1951573"/>
          </a:xfrm>
        </p:grpSpPr>
        <p:sp>
          <p:nvSpPr>
            <p:cNvPr id="5" name="Rectangle 4"/>
            <p:cNvSpPr/>
            <p:nvPr/>
          </p:nvSpPr>
          <p:spPr>
            <a:xfrm>
              <a:off x="6451720" y="2242647"/>
              <a:ext cx="2720527" cy="1951573"/>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6" name="Group 134"/>
            <p:cNvGrpSpPr>
              <a:grpSpLocks/>
            </p:cNvGrpSpPr>
            <p:nvPr/>
          </p:nvGrpSpPr>
          <p:grpSpPr bwMode="auto">
            <a:xfrm>
              <a:off x="6520470" y="2278675"/>
              <a:ext cx="1062035" cy="844709"/>
              <a:chOff x="1828800" y="152400"/>
              <a:chExt cx="1353594" cy="1097280"/>
            </a:xfrm>
          </p:grpSpPr>
          <p:pic>
            <p:nvPicPr>
              <p:cNvPr id="17" name="Picture 223" descr="TrajFight.jpg"/>
              <p:cNvPicPr>
                <a:picLocks noChangeAspect="1"/>
              </p:cNvPicPr>
              <p:nvPr/>
            </p:nvPicPr>
            <p:blipFill>
              <a:blip r:embed="rId2"/>
              <a:srcRect/>
              <a:stretch>
                <a:fillRect/>
              </a:stretch>
            </p:blipFill>
            <p:spPr bwMode="auto">
              <a:xfrm>
                <a:off x="1829128" y="152147"/>
                <a:ext cx="1353266" cy="1097934"/>
              </a:xfrm>
              <a:prstGeom prst="rect">
                <a:avLst/>
              </a:prstGeom>
              <a:noFill/>
              <a:ln>
                <a:noFill/>
              </a:ln>
            </p:spPr>
          </p:pic>
          <p:sp>
            <p:nvSpPr>
              <p:cNvPr id="18" name="Freeform 17"/>
              <p:cNvSpPr/>
              <p:nvPr/>
            </p:nvSpPr>
            <p:spPr>
              <a:xfrm rot="12464115" flipV="1">
                <a:off x="2129854" y="738698"/>
                <a:ext cx="238744" cy="45594"/>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Freeform 18"/>
              <p:cNvSpPr/>
              <p:nvPr/>
            </p:nvSpPr>
            <p:spPr>
              <a:xfrm rot="534919" flipV="1">
                <a:off x="2442058" y="638886"/>
                <a:ext cx="228414" cy="65309"/>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Freeform 19"/>
              <p:cNvSpPr/>
              <p:nvPr/>
            </p:nvSpPr>
            <p:spPr>
              <a:xfrm rot="11904346">
                <a:off x="2442058" y="712821"/>
                <a:ext cx="174467" cy="45593"/>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Freeform 20"/>
              <p:cNvSpPr/>
              <p:nvPr/>
            </p:nvSpPr>
            <p:spPr>
              <a:xfrm rot="2675881" flipV="1">
                <a:off x="2267591" y="686943"/>
                <a:ext cx="238744" cy="45594"/>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Freeform 21"/>
              <p:cNvSpPr/>
              <p:nvPr/>
            </p:nvSpPr>
            <p:spPr>
              <a:xfrm rot="1938709" flipV="1">
                <a:off x="2126410" y="593292"/>
                <a:ext cx="238744" cy="46825"/>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656" y="3133911"/>
              <a:ext cx="1277368" cy="85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0727" y="3144171"/>
              <a:ext cx="1281028" cy="83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4" descr="C:\Users\bingbing.ni\Desktop\gray-0034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7530" y="2273855"/>
              <a:ext cx="1477441" cy="8310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0947" y="4009574"/>
              <a:ext cx="1534767" cy="13458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Crowd Behavior/Event Analysis</a:t>
              </a:r>
              <a:endParaRPr lang="en-SG"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09281" y="2810253"/>
              <a:ext cx="429380" cy="123369"/>
            </a:xfrm>
            <a:prstGeom prst="rect">
              <a:avLst/>
            </a:prstGeom>
            <a:noFill/>
          </p:spPr>
          <p:txBody>
            <a:bodyPr wrap="square" rtlCol="0">
              <a:spAutoFit/>
            </a:bodyPr>
            <a:lstStyle/>
            <a:p>
              <a:r>
                <a:rPr lang="en-US" sz="1600" dirty="0">
                  <a:solidFill>
                    <a:schemeClr val="bg1"/>
                  </a:solidFill>
                </a:rPr>
                <a:t>Fighting</a:t>
              </a:r>
              <a:endParaRPr lang="en-SG" sz="1600" dirty="0">
                <a:solidFill>
                  <a:schemeClr val="bg1"/>
                </a:solidFill>
              </a:endParaRPr>
            </a:p>
          </p:txBody>
        </p:sp>
        <p:sp>
          <p:nvSpPr>
            <p:cNvPr id="12" name="TextBox 11"/>
            <p:cNvSpPr txBox="1"/>
            <p:nvPr/>
          </p:nvSpPr>
          <p:spPr>
            <a:xfrm>
              <a:off x="6886343" y="3743454"/>
              <a:ext cx="354604" cy="123369"/>
            </a:xfrm>
            <a:prstGeom prst="rect">
              <a:avLst/>
            </a:prstGeom>
            <a:noFill/>
          </p:spPr>
          <p:txBody>
            <a:bodyPr wrap="square" rtlCol="0">
              <a:spAutoFit/>
            </a:bodyPr>
            <a:lstStyle/>
            <a:p>
              <a:r>
                <a:rPr lang="en-US" sz="1600" dirty="0">
                  <a:solidFill>
                    <a:schemeClr val="bg1"/>
                  </a:solidFill>
                </a:rPr>
                <a:t>Riot</a:t>
              </a:r>
              <a:endParaRPr lang="en-SG" sz="1600" dirty="0">
                <a:solidFill>
                  <a:schemeClr val="bg1"/>
                </a:solidFill>
              </a:endParaRPr>
            </a:p>
          </p:txBody>
        </p:sp>
        <p:sp>
          <p:nvSpPr>
            <p:cNvPr id="13" name="TextBox 12"/>
            <p:cNvSpPr txBox="1"/>
            <p:nvPr/>
          </p:nvSpPr>
          <p:spPr>
            <a:xfrm>
              <a:off x="7883793" y="3838073"/>
              <a:ext cx="816895" cy="123369"/>
            </a:xfrm>
            <a:prstGeom prst="rect">
              <a:avLst/>
            </a:prstGeom>
            <a:noFill/>
          </p:spPr>
          <p:txBody>
            <a:bodyPr wrap="square" rtlCol="0">
              <a:spAutoFit/>
            </a:bodyPr>
            <a:lstStyle/>
            <a:p>
              <a:r>
                <a:rPr lang="en-US" sz="1600" dirty="0">
                  <a:solidFill>
                    <a:schemeClr val="bg1"/>
                  </a:solidFill>
                </a:rPr>
                <a:t>Crowd congestion</a:t>
              </a:r>
              <a:endParaRPr lang="en-SG" sz="1600" dirty="0">
                <a:solidFill>
                  <a:schemeClr val="bg1"/>
                </a:solidFill>
              </a:endParaRPr>
            </a:p>
          </p:txBody>
        </p:sp>
        <p:sp>
          <p:nvSpPr>
            <p:cNvPr id="14" name="Rectangle 13"/>
            <p:cNvSpPr/>
            <p:nvPr/>
          </p:nvSpPr>
          <p:spPr>
            <a:xfrm>
              <a:off x="7998046" y="3439158"/>
              <a:ext cx="495702" cy="357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14"/>
            <p:cNvSpPr/>
            <p:nvPr/>
          </p:nvSpPr>
          <p:spPr>
            <a:xfrm>
              <a:off x="7951441" y="2692971"/>
              <a:ext cx="247851" cy="357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p:cNvSpPr txBox="1"/>
            <p:nvPr/>
          </p:nvSpPr>
          <p:spPr>
            <a:xfrm>
              <a:off x="8220912" y="2852936"/>
              <a:ext cx="456856" cy="123369"/>
            </a:xfrm>
            <a:prstGeom prst="rect">
              <a:avLst/>
            </a:prstGeom>
            <a:noFill/>
          </p:spPr>
          <p:txBody>
            <a:bodyPr wrap="square" rtlCol="0">
              <a:spAutoFit/>
            </a:bodyPr>
            <a:lstStyle/>
            <a:p>
              <a:r>
                <a:rPr lang="en-US" sz="1600" dirty="0">
                  <a:solidFill>
                    <a:schemeClr val="bg1"/>
                  </a:solidFill>
                </a:rPr>
                <a:t>loitering</a:t>
              </a:r>
              <a:endParaRPr lang="en-SG" sz="1600" dirty="0">
                <a:solidFill>
                  <a:schemeClr val="bg1"/>
                </a:solidFill>
              </a:endParaRPr>
            </a:p>
          </p:txBody>
        </p:sp>
      </p:grpSp>
      <p:sp>
        <p:nvSpPr>
          <p:cNvPr id="25" name="文本框 24"/>
          <p:cNvSpPr txBox="1"/>
          <p:nvPr/>
        </p:nvSpPr>
        <p:spPr>
          <a:xfrm>
            <a:off x="7146850" y="6637266"/>
            <a:ext cx="2682769" cy="261610"/>
          </a:xfrm>
          <a:prstGeom prst="rect">
            <a:avLst/>
          </a:prstGeom>
          <a:noFill/>
        </p:spPr>
        <p:txBody>
          <a:bodyPr wrap="square" rtlCol="0">
            <a:spAutoFit/>
          </a:bodyPr>
          <a:lstStyle/>
          <a:p>
            <a:r>
              <a:rPr lang="en-US" altLang="zh-CN" sz="1100" dirty="0"/>
              <a:t>c</a:t>
            </a:r>
            <a:r>
              <a:rPr lang="en-US" altLang="zh-CN" sz="1100" dirty="0" smtClean="0"/>
              <a:t>redit:  </a:t>
            </a:r>
            <a:r>
              <a:rPr lang="en-US" altLang="zh-CN" sz="1100" dirty="0" err="1" smtClean="0"/>
              <a:t>Bingbing</a:t>
            </a:r>
            <a:r>
              <a:rPr lang="en-US" altLang="zh-CN" sz="1100" dirty="0" smtClean="0"/>
              <a:t> </a:t>
            </a:r>
            <a:r>
              <a:rPr lang="en-US" altLang="zh-CN" sz="1100" dirty="0"/>
              <a:t>Ni </a:t>
            </a:r>
            <a:endParaRPr kumimoji="1" lang="zh-CN" altLang="en-US" sz="1100" dirty="0"/>
          </a:p>
        </p:txBody>
      </p:sp>
    </p:spTree>
    <p:extLst>
      <p:ext uri="{BB962C8B-B14F-4D97-AF65-F5344CB8AC3E}">
        <p14:creationId xmlns:p14="http://schemas.microsoft.com/office/powerpoint/2010/main" val="19589996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a:latin typeface="Arial"/>
                <a:cs typeface="Arial"/>
              </a:rPr>
              <a:t>Example Applications</a:t>
            </a:r>
            <a:endParaRPr lang="en-SG" sz="3900" dirty="0">
              <a:latin typeface="Arial"/>
              <a:cs typeface="Arial"/>
            </a:endParaRPr>
          </a:p>
        </p:txBody>
      </p:sp>
      <p:grpSp>
        <p:nvGrpSpPr>
          <p:cNvPr id="4" name="Group 3"/>
          <p:cNvGrpSpPr/>
          <p:nvPr/>
        </p:nvGrpSpPr>
        <p:grpSpPr>
          <a:xfrm>
            <a:off x="1041520" y="1412545"/>
            <a:ext cx="7076015" cy="5224721"/>
            <a:chOff x="6451720" y="2242647"/>
            <a:chExt cx="2720527" cy="1951573"/>
          </a:xfrm>
        </p:grpSpPr>
        <p:sp>
          <p:nvSpPr>
            <p:cNvPr id="5" name="Rectangle 4"/>
            <p:cNvSpPr/>
            <p:nvPr/>
          </p:nvSpPr>
          <p:spPr>
            <a:xfrm>
              <a:off x="6451720" y="2242647"/>
              <a:ext cx="2720527" cy="1951573"/>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6" name="Group 134"/>
            <p:cNvGrpSpPr>
              <a:grpSpLocks/>
            </p:cNvGrpSpPr>
            <p:nvPr/>
          </p:nvGrpSpPr>
          <p:grpSpPr bwMode="auto">
            <a:xfrm>
              <a:off x="6520470" y="2278675"/>
              <a:ext cx="1062035" cy="844709"/>
              <a:chOff x="1828800" y="152400"/>
              <a:chExt cx="1353594" cy="1097280"/>
            </a:xfrm>
          </p:grpSpPr>
          <p:pic>
            <p:nvPicPr>
              <p:cNvPr id="17" name="Picture 223" descr="TrajFight.jpg"/>
              <p:cNvPicPr>
                <a:picLocks noChangeAspect="1"/>
              </p:cNvPicPr>
              <p:nvPr/>
            </p:nvPicPr>
            <p:blipFill>
              <a:blip r:embed="rId2"/>
              <a:srcRect/>
              <a:stretch>
                <a:fillRect/>
              </a:stretch>
            </p:blipFill>
            <p:spPr bwMode="auto">
              <a:xfrm>
                <a:off x="1829128" y="152147"/>
                <a:ext cx="1353266" cy="1097934"/>
              </a:xfrm>
              <a:prstGeom prst="rect">
                <a:avLst/>
              </a:prstGeom>
              <a:noFill/>
              <a:ln>
                <a:noFill/>
              </a:ln>
            </p:spPr>
          </p:pic>
          <p:sp>
            <p:nvSpPr>
              <p:cNvPr id="18" name="Freeform 17"/>
              <p:cNvSpPr/>
              <p:nvPr/>
            </p:nvSpPr>
            <p:spPr>
              <a:xfrm rot="12464115" flipV="1">
                <a:off x="2129854" y="738698"/>
                <a:ext cx="238744" cy="45594"/>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Freeform 18"/>
              <p:cNvSpPr/>
              <p:nvPr/>
            </p:nvSpPr>
            <p:spPr>
              <a:xfrm rot="534919" flipV="1">
                <a:off x="2442058" y="638886"/>
                <a:ext cx="228414" cy="65309"/>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Freeform 19"/>
              <p:cNvSpPr/>
              <p:nvPr/>
            </p:nvSpPr>
            <p:spPr>
              <a:xfrm rot="11904346">
                <a:off x="2442058" y="712821"/>
                <a:ext cx="174467" cy="45593"/>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Freeform 20"/>
              <p:cNvSpPr/>
              <p:nvPr/>
            </p:nvSpPr>
            <p:spPr>
              <a:xfrm rot="2675881" flipV="1">
                <a:off x="2267591" y="686943"/>
                <a:ext cx="238744" cy="45594"/>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Freeform 21"/>
              <p:cNvSpPr/>
              <p:nvPr/>
            </p:nvSpPr>
            <p:spPr>
              <a:xfrm rot="1938709" flipV="1">
                <a:off x="2126410" y="593292"/>
                <a:ext cx="238744" cy="46825"/>
              </a:xfrm>
              <a:custGeom>
                <a:avLst/>
                <a:gdLst>
                  <a:gd name="connsiteX0" fmla="*/ 0 w 127635"/>
                  <a:gd name="connsiteY0" fmla="*/ 9525 h 32067"/>
                  <a:gd name="connsiteX1" fmla="*/ 49530 w 127635"/>
                  <a:gd name="connsiteY1" fmla="*/ 30480 h 32067"/>
                  <a:gd name="connsiteX2" fmla="*/ 91440 w 127635"/>
                  <a:gd name="connsiteY2" fmla="*/ 19050 h 32067"/>
                  <a:gd name="connsiteX3" fmla="*/ 127635 w 127635"/>
                  <a:gd name="connsiteY3" fmla="*/ 0 h 32067"/>
                </a:gdLst>
                <a:ahLst/>
                <a:cxnLst>
                  <a:cxn ang="0">
                    <a:pos x="connsiteX0" y="connsiteY0"/>
                  </a:cxn>
                  <a:cxn ang="0">
                    <a:pos x="connsiteX1" y="connsiteY1"/>
                  </a:cxn>
                  <a:cxn ang="0">
                    <a:pos x="connsiteX2" y="connsiteY2"/>
                  </a:cxn>
                  <a:cxn ang="0">
                    <a:pos x="connsiteX3" y="connsiteY3"/>
                  </a:cxn>
                </a:cxnLst>
                <a:rect l="l" t="t" r="r" b="b"/>
                <a:pathLst>
                  <a:path w="127635" h="32067">
                    <a:moveTo>
                      <a:pt x="0" y="9525"/>
                    </a:moveTo>
                    <a:cubicBezTo>
                      <a:pt x="17145" y="19209"/>
                      <a:pt x="34290" y="28893"/>
                      <a:pt x="49530" y="30480"/>
                    </a:cubicBezTo>
                    <a:cubicBezTo>
                      <a:pt x="64770" y="32067"/>
                      <a:pt x="78423" y="24130"/>
                      <a:pt x="91440" y="19050"/>
                    </a:cubicBezTo>
                    <a:cubicBezTo>
                      <a:pt x="104457" y="13970"/>
                      <a:pt x="116046" y="6985"/>
                      <a:pt x="127635" y="0"/>
                    </a:cubicBezTo>
                  </a:path>
                </a:pathLst>
              </a:custGeom>
              <a:ln w="19050">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656" y="3133911"/>
              <a:ext cx="1277368" cy="85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0727" y="3144171"/>
              <a:ext cx="1281028" cy="83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4" descr="C:\Users\bingbing.ni\Desktop\gray-0034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7530" y="2273855"/>
              <a:ext cx="1477441" cy="8310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0947" y="4009574"/>
              <a:ext cx="1534767" cy="13458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Crowd Behavior/Event Analysis</a:t>
              </a:r>
              <a:endParaRPr lang="en-SG"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09281" y="2810253"/>
              <a:ext cx="429380" cy="123369"/>
            </a:xfrm>
            <a:prstGeom prst="rect">
              <a:avLst/>
            </a:prstGeom>
            <a:noFill/>
          </p:spPr>
          <p:txBody>
            <a:bodyPr wrap="square" rtlCol="0">
              <a:spAutoFit/>
            </a:bodyPr>
            <a:lstStyle/>
            <a:p>
              <a:r>
                <a:rPr lang="en-US" sz="1600" dirty="0">
                  <a:solidFill>
                    <a:schemeClr val="bg1"/>
                  </a:solidFill>
                </a:rPr>
                <a:t>Fighting</a:t>
              </a:r>
              <a:endParaRPr lang="en-SG" sz="1600" dirty="0">
                <a:solidFill>
                  <a:schemeClr val="bg1"/>
                </a:solidFill>
              </a:endParaRPr>
            </a:p>
          </p:txBody>
        </p:sp>
        <p:sp>
          <p:nvSpPr>
            <p:cNvPr id="12" name="TextBox 11"/>
            <p:cNvSpPr txBox="1"/>
            <p:nvPr/>
          </p:nvSpPr>
          <p:spPr>
            <a:xfrm>
              <a:off x="6886343" y="3743454"/>
              <a:ext cx="354604" cy="123369"/>
            </a:xfrm>
            <a:prstGeom prst="rect">
              <a:avLst/>
            </a:prstGeom>
            <a:noFill/>
          </p:spPr>
          <p:txBody>
            <a:bodyPr wrap="square" rtlCol="0">
              <a:spAutoFit/>
            </a:bodyPr>
            <a:lstStyle/>
            <a:p>
              <a:r>
                <a:rPr lang="en-US" sz="1600" dirty="0">
                  <a:solidFill>
                    <a:schemeClr val="bg1"/>
                  </a:solidFill>
                </a:rPr>
                <a:t>Riot</a:t>
              </a:r>
              <a:endParaRPr lang="en-SG" sz="1600" dirty="0">
                <a:solidFill>
                  <a:schemeClr val="bg1"/>
                </a:solidFill>
              </a:endParaRPr>
            </a:p>
          </p:txBody>
        </p:sp>
        <p:sp>
          <p:nvSpPr>
            <p:cNvPr id="13" name="TextBox 12"/>
            <p:cNvSpPr txBox="1"/>
            <p:nvPr/>
          </p:nvSpPr>
          <p:spPr>
            <a:xfrm>
              <a:off x="7883793" y="3838073"/>
              <a:ext cx="816895" cy="123369"/>
            </a:xfrm>
            <a:prstGeom prst="rect">
              <a:avLst/>
            </a:prstGeom>
            <a:noFill/>
          </p:spPr>
          <p:txBody>
            <a:bodyPr wrap="square" rtlCol="0">
              <a:spAutoFit/>
            </a:bodyPr>
            <a:lstStyle/>
            <a:p>
              <a:r>
                <a:rPr lang="en-US" sz="1600" dirty="0">
                  <a:solidFill>
                    <a:schemeClr val="bg1"/>
                  </a:solidFill>
                </a:rPr>
                <a:t>Crowd congestion</a:t>
              </a:r>
              <a:endParaRPr lang="en-SG" sz="1600" dirty="0">
                <a:solidFill>
                  <a:schemeClr val="bg1"/>
                </a:solidFill>
              </a:endParaRPr>
            </a:p>
          </p:txBody>
        </p:sp>
        <p:sp>
          <p:nvSpPr>
            <p:cNvPr id="14" name="Rectangle 13"/>
            <p:cNvSpPr/>
            <p:nvPr/>
          </p:nvSpPr>
          <p:spPr>
            <a:xfrm>
              <a:off x="7998046" y="3439158"/>
              <a:ext cx="495702" cy="357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14"/>
            <p:cNvSpPr/>
            <p:nvPr/>
          </p:nvSpPr>
          <p:spPr>
            <a:xfrm>
              <a:off x="7951441" y="2692971"/>
              <a:ext cx="247851" cy="357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p:cNvSpPr txBox="1"/>
            <p:nvPr/>
          </p:nvSpPr>
          <p:spPr>
            <a:xfrm>
              <a:off x="8220912" y="2852936"/>
              <a:ext cx="456856" cy="123369"/>
            </a:xfrm>
            <a:prstGeom prst="rect">
              <a:avLst/>
            </a:prstGeom>
            <a:noFill/>
          </p:spPr>
          <p:txBody>
            <a:bodyPr wrap="square" rtlCol="0">
              <a:spAutoFit/>
            </a:bodyPr>
            <a:lstStyle/>
            <a:p>
              <a:r>
                <a:rPr lang="en-US" sz="1600" dirty="0">
                  <a:solidFill>
                    <a:schemeClr val="bg1"/>
                  </a:solidFill>
                </a:rPr>
                <a:t>loitering</a:t>
              </a:r>
              <a:endParaRPr lang="en-SG" sz="1600" dirty="0">
                <a:solidFill>
                  <a:schemeClr val="bg1"/>
                </a:solidFill>
              </a:endParaRPr>
            </a:p>
          </p:txBody>
        </p:sp>
      </p:grpSp>
      <p:sp>
        <p:nvSpPr>
          <p:cNvPr id="24" name="文本框 23"/>
          <p:cNvSpPr txBox="1"/>
          <p:nvPr/>
        </p:nvSpPr>
        <p:spPr>
          <a:xfrm>
            <a:off x="7146850" y="6637266"/>
            <a:ext cx="2682769" cy="261610"/>
          </a:xfrm>
          <a:prstGeom prst="rect">
            <a:avLst/>
          </a:prstGeom>
          <a:noFill/>
        </p:spPr>
        <p:txBody>
          <a:bodyPr wrap="square" rtlCol="0">
            <a:spAutoFit/>
          </a:bodyPr>
          <a:lstStyle/>
          <a:p>
            <a:r>
              <a:rPr lang="en-US" altLang="zh-CN" sz="1100" dirty="0"/>
              <a:t>c</a:t>
            </a:r>
            <a:r>
              <a:rPr lang="en-US" altLang="zh-CN" sz="1100" dirty="0" smtClean="0"/>
              <a:t>redit:  </a:t>
            </a:r>
            <a:r>
              <a:rPr lang="en-US" altLang="zh-CN" sz="1100" dirty="0" err="1" smtClean="0"/>
              <a:t>Bingbing</a:t>
            </a:r>
            <a:r>
              <a:rPr lang="en-US" altLang="zh-CN" sz="1100" dirty="0" smtClean="0"/>
              <a:t> </a:t>
            </a:r>
            <a:r>
              <a:rPr lang="en-US" altLang="zh-CN" sz="1100" dirty="0"/>
              <a:t>Ni </a:t>
            </a:r>
            <a:endParaRPr kumimoji="1" lang="zh-CN" altLang="en-US" sz="1100" dirty="0"/>
          </a:p>
        </p:txBody>
      </p:sp>
    </p:spTree>
    <p:extLst>
      <p:ext uri="{BB962C8B-B14F-4D97-AF65-F5344CB8AC3E}">
        <p14:creationId xmlns:p14="http://schemas.microsoft.com/office/powerpoint/2010/main" val="15352301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900" dirty="0" smtClean="0">
                <a:latin typeface="Arial"/>
                <a:cs typeface="Arial"/>
              </a:rPr>
              <a:t>Demo</a:t>
            </a:r>
            <a:endParaRPr kumimoji="1" lang="zh-CN" altLang="en-US" sz="3900" dirty="0">
              <a:latin typeface="Arial"/>
              <a:cs typeface="Arial"/>
            </a:endParaRPr>
          </a:p>
        </p:txBody>
      </p:sp>
      <p:pic>
        <p:nvPicPr>
          <p:cNvPr id="4" name="vid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34889471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p:txBody>
          <a:bodyPr/>
          <a:lstStyle/>
          <a:p>
            <a:pPr eaLnBrk="1" hangingPunct="1">
              <a:lnSpc>
                <a:spcPct val="90000"/>
              </a:lnSpc>
            </a:pPr>
            <a:r>
              <a:rPr lang="en-US" altLang="zh-CN" dirty="0">
                <a:latin typeface="Arial" charset="0"/>
                <a:cs typeface="Arial" charset="0"/>
              </a:rPr>
              <a:t>Different scales</a:t>
            </a:r>
          </a:p>
          <a:p>
            <a:pPr lvl="1" eaLnBrk="1" hangingPunct="1">
              <a:lnSpc>
                <a:spcPct val="90000"/>
              </a:lnSpc>
            </a:pPr>
            <a:r>
              <a:rPr lang="en-US" altLang="zh-CN" dirty="0">
                <a:latin typeface="Arial" charset="0"/>
                <a:cs typeface="Arial" charset="0"/>
              </a:rPr>
              <a:t>People may appear at different scales in different videos, yet perform the same action.</a:t>
            </a:r>
          </a:p>
          <a:p>
            <a:pPr eaLnBrk="1" hangingPunct="1">
              <a:lnSpc>
                <a:spcPct val="90000"/>
              </a:lnSpc>
            </a:pPr>
            <a:r>
              <a:rPr lang="en-US" altLang="zh-CN" dirty="0" smtClean="0">
                <a:latin typeface="Arial" charset="0"/>
                <a:cs typeface="Arial" charset="0"/>
              </a:rPr>
              <a:t>Movement of </a:t>
            </a:r>
            <a:r>
              <a:rPr lang="en-US" altLang="zh-CN" dirty="0">
                <a:latin typeface="Arial" charset="0"/>
                <a:cs typeface="Arial" charset="0"/>
              </a:rPr>
              <a:t>the camera</a:t>
            </a:r>
          </a:p>
          <a:p>
            <a:pPr lvl="1" eaLnBrk="1" hangingPunct="1">
              <a:lnSpc>
                <a:spcPct val="90000"/>
              </a:lnSpc>
            </a:pPr>
            <a:r>
              <a:rPr lang="en-US" altLang="zh-CN" dirty="0">
                <a:latin typeface="Arial" charset="0"/>
                <a:cs typeface="Arial" charset="0"/>
              </a:rPr>
              <a:t>The camera may be a handheld camera, and the person holding it can cause it to shake.</a:t>
            </a:r>
          </a:p>
          <a:p>
            <a:pPr lvl="1" eaLnBrk="1" hangingPunct="1">
              <a:lnSpc>
                <a:spcPct val="90000"/>
              </a:lnSpc>
            </a:pPr>
            <a:r>
              <a:rPr lang="en-US" altLang="zh-CN" dirty="0">
                <a:latin typeface="Arial" charset="0"/>
                <a:cs typeface="Arial" charset="0"/>
              </a:rPr>
              <a:t>Camera may be mounted on something that moves.</a:t>
            </a:r>
          </a:p>
        </p:txBody>
      </p:sp>
      <p:sp>
        <p:nvSpPr>
          <p:cNvPr id="6" name="Rectangle 2"/>
          <p:cNvSpPr>
            <a:spLocks noGrp="1" noChangeArrowheads="1"/>
          </p:cNvSpPr>
          <p:nvPr>
            <p:ph type="title"/>
          </p:nvPr>
        </p:nvSpPr>
        <p:spPr>
          <a:xfrm>
            <a:off x="457200" y="274638"/>
            <a:ext cx="8229600" cy="1143000"/>
          </a:xfrm>
        </p:spPr>
        <p:txBody>
          <a:bodyPr>
            <a:normAutofit/>
          </a:bodyPr>
          <a:lstStyle/>
          <a:p>
            <a:r>
              <a:rPr lang="en-US" altLang="zh-CN" sz="3100" dirty="0">
                <a:latin typeface="Arial"/>
                <a:cs typeface="Arial"/>
              </a:rPr>
              <a:t>Why Action Recognition Is Challenging?</a:t>
            </a:r>
          </a:p>
        </p:txBody>
      </p:sp>
    </p:spTree>
    <p:extLst>
      <p:ext uri="{BB962C8B-B14F-4D97-AF65-F5344CB8AC3E}">
        <p14:creationId xmlns:p14="http://schemas.microsoft.com/office/powerpoint/2010/main" val="3831788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p:tgtEl>
                                          <p:spTgt spid="1945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9459">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 calcmode="lin" valueType="num">
                                      <p:cBhvr additive="base">
                                        <p:cTn id="11" dur="500"/>
                                        <p:tgtEl>
                                          <p:spTgt spid="19459">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 calcmode="lin" valueType="num">
                                      <p:cBhvr additive="base">
                                        <p:cTn id="17" dur="500"/>
                                        <p:tgtEl>
                                          <p:spTgt spid="19459">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9459">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19459">
                                            <p:txEl>
                                              <p:pRg st="3" end="3"/>
                                            </p:txEl>
                                          </p:spTgt>
                                        </p:tgtEl>
                                        <p:attrNameLst>
                                          <p:attrName>style.visibility</p:attrName>
                                        </p:attrNameLst>
                                      </p:cBhvr>
                                      <p:to>
                                        <p:strVal val="visible"/>
                                      </p:to>
                                    </p:set>
                                    <p:anim calcmode="lin" valueType="num">
                                      <p:cBhvr additive="base">
                                        <p:cTn id="21" dur="500"/>
                                        <p:tgtEl>
                                          <p:spTgt spid="19459">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9459">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19459">
                                            <p:txEl>
                                              <p:pRg st="4" end="4"/>
                                            </p:txEl>
                                          </p:spTgt>
                                        </p:tgtEl>
                                        <p:attrNameLst>
                                          <p:attrName>style.visibility</p:attrName>
                                        </p:attrNameLst>
                                      </p:cBhvr>
                                      <p:to>
                                        <p:strVal val="visible"/>
                                      </p:to>
                                    </p:set>
                                    <p:anim calcmode="lin" valueType="num">
                                      <p:cBhvr additive="base">
                                        <p:cTn id="25" dur="500"/>
                                        <p:tgtEl>
                                          <p:spTgt spid="19459">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US" altLang="zh-CN" sz="3100" dirty="0">
                <a:latin typeface="Arial"/>
                <a:cs typeface="Arial"/>
              </a:rPr>
              <a:t>Why Action Recognition Is Challenging?</a:t>
            </a:r>
          </a:p>
        </p:txBody>
      </p:sp>
      <p:sp>
        <p:nvSpPr>
          <p:cNvPr id="21507" name="Rectangle 3"/>
          <p:cNvSpPr>
            <a:spLocks noGrp="1" noChangeArrowheads="1"/>
          </p:cNvSpPr>
          <p:nvPr>
            <p:ph type="body" idx="1"/>
          </p:nvPr>
        </p:nvSpPr>
        <p:spPr/>
        <p:txBody>
          <a:bodyPr/>
          <a:lstStyle/>
          <a:p>
            <a:pPr eaLnBrk="1" hangingPunct="1"/>
            <a:r>
              <a:rPr lang="en-US" altLang="zh-CN" dirty="0">
                <a:latin typeface="Arial" charset="0"/>
                <a:cs typeface="Arial" charset="0"/>
              </a:rPr>
              <a:t>Occlusions</a:t>
            </a:r>
          </a:p>
          <a:p>
            <a:pPr lvl="1" eaLnBrk="1" hangingPunct="1"/>
            <a:r>
              <a:rPr lang="en-US" altLang="zh-CN" dirty="0">
                <a:latin typeface="Arial" charset="0"/>
                <a:cs typeface="Arial" charset="0"/>
              </a:rPr>
              <a:t>Action may not be fully visible</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917824"/>
            <a:ext cx="3898900" cy="289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1676400" y="6477000"/>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zh-CN"/>
              <a:t>Figure from Ke et al.</a:t>
            </a:r>
          </a:p>
        </p:txBody>
      </p:sp>
    </p:spTree>
    <p:extLst>
      <p:ext uri="{BB962C8B-B14F-4D97-AF65-F5344CB8AC3E}">
        <p14:creationId xmlns:p14="http://schemas.microsoft.com/office/powerpoint/2010/main" val="29231159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14964</TotalTime>
  <Words>1442</Words>
  <Application>Microsoft Macintosh PowerPoint</Application>
  <PresentationFormat>全屏显示(4:3)</PresentationFormat>
  <Paragraphs>242</Paragraphs>
  <Slides>35</Slides>
  <Notes>19</Notes>
  <HiddenSlides>0</HiddenSlides>
  <MMClips>2</MMClips>
  <ScaleCrop>false</ScaleCrop>
  <HeadingPairs>
    <vt:vector size="6" baseType="variant">
      <vt:variant>
        <vt:lpstr>主题</vt:lpstr>
      </vt:variant>
      <vt:variant>
        <vt:i4>1</vt:i4>
      </vt:variant>
      <vt:variant>
        <vt:lpstr>嵌入的 OLE 服务器</vt:lpstr>
      </vt:variant>
      <vt:variant>
        <vt:i4>2</vt:i4>
      </vt:variant>
      <vt:variant>
        <vt:lpstr>幻灯片标题</vt:lpstr>
      </vt:variant>
      <vt:variant>
        <vt:i4>35</vt:i4>
      </vt:variant>
    </vt:vector>
  </HeadingPairs>
  <TitlesOfParts>
    <vt:vector size="38" baseType="lpstr">
      <vt:lpstr>Office 主题</vt:lpstr>
      <vt:lpstr>Equation</vt:lpstr>
      <vt:lpstr>公式</vt:lpstr>
      <vt:lpstr>Action Recognition</vt:lpstr>
      <vt:lpstr>What is action recognition?</vt:lpstr>
      <vt:lpstr>Why perform action recognition?</vt:lpstr>
      <vt:lpstr>Example Applications</vt:lpstr>
      <vt:lpstr>Example Applications</vt:lpstr>
      <vt:lpstr>Example Applications</vt:lpstr>
      <vt:lpstr>Demo</vt:lpstr>
      <vt:lpstr>Why Action Recognition Is Challenging?</vt:lpstr>
      <vt:lpstr>Why Action Recognition Is Challenging?</vt:lpstr>
      <vt:lpstr>Why Action Recognition Is Challenging?</vt:lpstr>
      <vt:lpstr>Design good features for action representation</vt:lpstr>
      <vt:lpstr>   Paper Overview</vt:lpstr>
      <vt:lpstr>PowerPoint 演示文稿</vt:lpstr>
      <vt:lpstr>Local Space-time features</vt:lpstr>
      <vt:lpstr>PowerPoint 演示文稿</vt:lpstr>
      <vt:lpstr>Representation of Features</vt:lpstr>
      <vt:lpstr>Representation of Features</vt:lpstr>
      <vt:lpstr>Recognition Methods</vt:lpstr>
      <vt:lpstr>Design good classifiers</vt:lpstr>
      <vt:lpstr>The Dataset</vt:lpstr>
      <vt:lpstr>The Dataset</vt:lpstr>
      <vt:lpstr>Results</vt:lpstr>
      <vt:lpstr>Results</vt:lpstr>
      <vt:lpstr>Analysis</vt:lpstr>
      <vt:lpstr>   Paper Overview</vt:lpstr>
      <vt:lpstr>Architecture</vt:lpstr>
      <vt:lpstr>Convnet Layer Conviguration</vt:lpstr>
      <vt:lpstr>Spatial Stream</vt:lpstr>
      <vt:lpstr>Optical Flow</vt:lpstr>
      <vt:lpstr>Temporal Stream</vt:lpstr>
      <vt:lpstr>Evaluation</vt:lpstr>
      <vt:lpstr>Results</vt:lpstr>
      <vt:lpstr>Conclusions</vt:lpstr>
      <vt:lpstr>Next Milestone in Action Recognition?</vt:lpstr>
      <vt:lpstr>Next Milestone in Action Recognition?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minta</dc:creator>
  <cp:lastModifiedBy>minta</cp:lastModifiedBy>
  <cp:revision>89</cp:revision>
  <dcterms:created xsi:type="dcterms:W3CDTF">2017-03-11T14:16:38Z</dcterms:created>
  <dcterms:modified xsi:type="dcterms:W3CDTF">2017-04-11T12:59:07Z</dcterms:modified>
</cp:coreProperties>
</file>