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embeddings/Microsoft_Equation59.bin" ContentType="application/vnd.openxmlformats-officedocument.oleObject"/>
  <Override PartName="/ppt/embeddings/Microsoft_Equation9.bin" ContentType="application/vnd.openxmlformats-officedocument.oleObject"/>
  <Override PartName="/ppt/notesSlides/notesSlide47.xml" ContentType="application/vnd.openxmlformats-officedocument.presentationml.notesSlide+xml"/>
  <Override PartName="/ppt/embeddings/Microsoft_Equation37.bin" ContentType="application/vnd.openxmlformats-officedocument.oleObject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embeddings/Microsoft_Equation79.bin" ContentType="application/vnd.openxmlformats-officedocument.oleObject"/>
  <Override PartName="/ppt/embeddings/Microsoft_Equation15.bin" ContentType="application/vnd.openxmlformats-officedocument.oleObject"/>
  <Override PartName="/ppt/slides/slide22.xml" ContentType="application/vnd.openxmlformats-officedocument.presentationml.slide+xml"/>
  <Override PartName="/ppt/embeddings/Microsoft_Equation57.bin" ContentType="application/vnd.openxmlformats-officedocument.oleObject"/>
  <Override PartName="/ppt/embeddings/Microsoft_Equation7.bin" ContentType="application/vnd.openxmlformats-officedocument.oleObject"/>
  <Override PartName="/ppt/slideLayouts/slideLayout33.xml" ContentType="application/vnd.openxmlformats-officedocument.presentationml.slideLayout+xml"/>
  <Override PartName="/ppt/notesSlides/notesSlide45.xml" ContentType="application/vnd.openxmlformats-officedocument.presentationml.notesSlide+xml"/>
  <Override PartName="/ppt/embeddings/oleObject8.bin" ContentType="application/vnd.openxmlformats-officedocument.oleObject"/>
  <Override PartName="/ppt/embeddings/Microsoft_Equation35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embeddings/Microsoft_Equation77.bin" ContentType="application/vnd.openxmlformats-officedocument.oleObject"/>
  <Override PartName="/ppt/embeddings/Microsoft_Equation90.bin" ContentType="application/vnd.openxmlformats-officedocument.oleObject"/>
  <Override PartName="/ppt/embeddings/Microsoft_Equation13.bin" ContentType="application/vnd.openxmlformats-officedocument.oleObject"/>
  <Override PartName="/ppt/slides/slide20.xml" ContentType="application/vnd.openxmlformats-officedocument.presentationml.slide+xml"/>
  <Override PartName="/ppt/embeddings/Microsoft_Equation55.bin" ContentType="application/vnd.openxmlformats-officedocument.oleObject"/>
  <Override PartName="/ppt/embeddings/Microsoft_Equation5.bin" ContentType="application/vnd.openxmlformats-officedocument.oleObject"/>
  <Override PartName="/ppt/slideLayouts/slideLayout31.xml" ContentType="application/vnd.openxmlformats-officedocument.presentationml.slideLayout+xml"/>
  <Override PartName="/ppt/embeddings/Microsoft_Equation49.bin" ContentType="application/vnd.openxmlformats-officedocument.oleObject"/>
  <Override PartName="/ppt/notesSlides/notesSlide43.xml" ContentType="application/vnd.openxmlformats-officedocument.presentationml.notesSlide+xml"/>
  <Override PartName="/ppt/embeddings/oleObject6.bin" ContentType="application/vnd.openxmlformats-officedocument.oleObject"/>
  <Override PartName="/ppt/embeddings/Microsoft_Equation33.bin" ContentType="application/vnd.openxmlformats-officedocument.oleObject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embeddings/Microsoft_Equation75.bin" ContentType="application/vnd.openxmlformats-officedocument.oleObject"/>
  <Override PartName="/ppt/slides/slide9.xml" ContentType="application/vnd.openxmlformats-officedocument.presentationml.slide+xml"/>
  <Default Extension="jpeg" ContentType="image/jpeg"/>
  <Override PartName="/ppt/embeddings/Microsoft_Equation11.bin" ContentType="application/vnd.openxmlformats-officedocument.oleObject"/>
  <Override PartName="/ppt/embeddings/Microsoft_Equation69.bin" ContentType="application/vnd.openxmlformats-officedocument.oleObject"/>
  <Override PartName="/ppt/embeddings/Microsoft_Equation3.bin" ContentType="application/vnd.openxmlformats-officedocument.oleObject"/>
  <Override PartName="/ppt/embeddings/Microsoft_Equation53.bin" ContentType="application/vnd.openxmlformats-officedocument.oleObject"/>
  <Override PartName="/docProps/app.xml" ContentType="application/vnd.openxmlformats-officedocument.extended-properties+xml"/>
  <Override PartName="/ppt/embeddings/Microsoft_Equation47.bin" ContentType="application/vnd.openxmlformats-officedocument.oleObject"/>
  <Override PartName="/ppt/notesSlides/notesSlide41.xml" ContentType="application/vnd.openxmlformats-officedocument.presentationml.notesSlide+xml"/>
  <Override PartName="/ppt/slideMasters/slideMaster3.xml" ContentType="application/vnd.openxmlformats-officedocument.presentationml.slideMaster+xml"/>
  <Override PartName="/ppt/embeddings/oleObject4.bin" ContentType="application/vnd.openxmlformats-officedocument.oleObject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embeddings/Microsoft_Equation31.bin" ContentType="application/vnd.openxmlformats-officedocument.oleObject"/>
  <Override PartName="/ppt/embeddings/Microsoft_Equation89.bin" ContentType="application/vnd.openxmlformats-officedocument.oleObject"/>
  <Override PartName="/ppt/embeddings/Microsoft_Equation25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73.bin" ContentType="application/vnd.openxmlformats-officedocument.oleObject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Microsoft_Equation67.bin" ContentType="application/vnd.openxmlformats-officedocument.oleObject"/>
  <Override PartName="/ppt/embeddings/Microsoft_Equation51.bin" ContentType="application/vnd.openxmlformats-officedocument.oleObject"/>
  <Override PartName="/ppt/embeddings/Microsoft_Equation1.bin" ContentType="application/vnd.openxmlformats-officedocument.oleObject"/>
  <Override PartName="/ppt/embeddings/Microsoft_Equation45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Microsoft_Equation93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Microsoft_Equation87.bin" ContentType="application/vnd.openxmlformats-officedocument.oleObject"/>
  <Override PartName="/ppt/embeddings/Microsoft_Equation23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71.bin" ContentType="application/vnd.openxmlformats-officedocument.oleObject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65.bin" ContentType="application/vnd.openxmlformats-officedocument.oleObject"/>
  <Override PartName="/ppt/slideLayouts/slideLayout28.xml" ContentType="application/vnd.openxmlformats-officedocument.presentationml.slideLayout+xml"/>
  <Override PartName="/ppt/embeddings/Microsoft_Equation43.bin" ContentType="application/vnd.openxmlformats-officedocument.oleObject"/>
  <Override PartName="/ppt/embeddings/Microsoft_Equation91.bin" ContentType="application/vnd.openxmlformats-officedocument.oleObject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85.bin" ContentType="application/vnd.openxmlformats-officedocument.oleObject"/>
  <Override PartName="/ppt/embeddings/Microsoft_Equation21.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3.bin" ContentType="application/vnd.openxmlformats-officedocument.oleObject"/>
  <Override PartName="/ppt/slideLayouts/slideLayout26.xml" ContentType="application/vnd.openxmlformats-officedocument.presentationml.slideLayout+xml"/>
  <Override PartName="/ppt/notesSlides/notesSlide38.xml" ContentType="application/vnd.openxmlformats-officedocument.presentationml.notesSlide+xml"/>
  <Override PartName="/ppt/embeddings/oleObject10.bin" ContentType="application/vnd.openxmlformats-officedocument.oleObject"/>
  <Override PartName="/ppt/embeddings/Microsoft_Equation28.bin" ContentType="application/vnd.openxmlformats-officedocument.oleObject"/>
  <Override PartName="/ppt/embeddings/Microsoft_Equation41.bin" ContentType="application/vnd.openxmlformats-officedocument.oleObject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embeddings/Microsoft_Equation83.bin" ContentType="application/vnd.openxmlformats-officedocument.oleObject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Microsoft_Equation61.bin" ContentType="application/vnd.openxmlformats-officedocument.oleObject"/>
  <Override PartName="/ppt/slideLayouts/slideLayout2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embeddings/Microsoft_Equation26.bin" ContentType="application/vnd.openxmlformats-officedocument.oleObject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8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embeddings/Microsoft_Equation18.bin" ContentType="application/vnd.openxmlformats-officedocument.oleObject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notesSlides/notesSlide48.xml" ContentType="application/vnd.openxmlformats-officedocument.presentationml.notesSlide+xml"/>
  <Override PartName="/ppt/slideLayouts/slideLayout20.xml" ContentType="application/vnd.openxmlformats-officedocument.presentationml.slideLayout+xml"/>
  <Override PartName="/ppt/embeddings/Microsoft_Equation38.bin" ContentType="application/vnd.openxmlformats-officedocument.oleObject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embeddings/Microsoft_Equation16.bin" ContentType="application/vnd.openxmlformats-officedocument.oleObject"/>
  <Override PartName="/ppt/slides/slide23.xml" ContentType="application/vnd.openxmlformats-officedocument.presentationml.slide+xml"/>
  <Override PartName="/ppt/embeddings/Microsoft_Equation58.bin" ContentType="application/vnd.openxmlformats-officedocument.oleObject"/>
  <Override PartName="/ppt/embeddings/Microsoft_Equation8.bin" ContentType="application/vnd.openxmlformats-officedocument.oleObject"/>
  <Override PartName="/ppt/slideLayouts/slideLayout34.xml" ContentType="application/vnd.openxmlformats-officedocument.presentationml.slideLayout+xml"/>
  <Override PartName="/ppt/notesSlides/notesSlide46.xml" ContentType="application/vnd.openxmlformats-officedocument.presentationml.notesSlide+xml"/>
  <Override PartName="/ppt/embeddings/oleObject9.bin" ContentType="application/vnd.openxmlformats-officedocument.oleObject"/>
  <Override PartName="/ppt/embeddings/Microsoft_Equation36.bin" ContentType="application/vnd.openxmlformats-officedocument.oleObject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embeddings/Microsoft_Equation78.bin" ContentType="application/vnd.openxmlformats-officedocument.oleObject"/>
  <Override PartName="/ppt/embeddings/Microsoft_Equation14.bin" ContentType="application/vnd.openxmlformats-officedocument.oleObject"/>
  <Override PartName="/ppt/slides/slide21.xml" ContentType="application/vnd.openxmlformats-officedocument.presentationml.slide+xml"/>
  <Override PartName="/ppt/embeddings/Microsoft_Equation56.bin" ContentType="application/vnd.openxmlformats-officedocument.oleObject"/>
  <Override PartName="/ppt/embeddings/Microsoft_Equation6.bin" ContentType="application/vnd.openxmlformats-officedocument.oleObject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embeddings/oleObject7.bin" ContentType="application/vnd.openxmlformats-officedocument.oleObject"/>
  <Default Extension="gif" ContentType="image/gif"/>
  <Override PartName="/ppt/embeddings/Microsoft_Equation34.bin" ContentType="application/vnd.openxmlformats-officedocument.oleObject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embeddings/Microsoft_Equation76.bin" ContentType="application/vnd.openxmlformats-officedocument.oleObject"/>
  <Override PartName="/ppt/embeddings/Microsoft_Equation12.bin" ContentType="application/vnd.openxmlformats-officedocument.oleObject"/>
  <Override PartName="/ppt/embeddings/Microsoft_Equation54.bin" ContentType="application/vnd.openxmlformats-officedocument.oleObject"/>
  <Override PartName="/ppt/embeddings/Microsoft_Equation4.bin" ContentType="application/vnd.openxmlformats-officedocument.oleObject"/>
  <Override PartName="/ppt/slideLayouts/slideLayout30.xml" ContentType="application/vnd.openxmlformats-officedocument.presentationml.slideLayout+xml"/>
  <Override PartName="/ppt/embeddings/Microsoft_Equation48.bin" ContentType="application/vnd.openxmlformats-officedocument.oleObject"/>
  <Override PartName="/ppt/notesSlides/notesSlide42.xml" ContentType="application/vnd.openxmlformats-officedocument.presentationml.notesSlide+xml"/>
  <Override PartName="/ppt/embeddings/oleObject5.bin" ContentType="application/vnd.openxmlformats-officedocument.oleObject"/>
  <Override PartName="/ppt/slideLayouts/slideLayout9.xml" ContentType="application/vnd.openxmlformats-officedocument.presentationml.slideLayout+xml"/>
  <Override PartName="/ppt/embeddings/Microsoft_Equation32.bin" ContentType="application/vnd.openxmlformats-officedocument.oleObject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74.bin" ContentType="application/vnd.openxmlformats-officedocument.oleObject"/>
  <Override PartName="/ppt/slides/slide8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68.bin" ContentType="application/vnd.openxmlformats-officedocument.oleObject"/>
  <Override PartName="/ppt/embeddings/Microsoft_Equation52.bin" ContentType="application/vnd.openxmlformats-officedocument.oleObject"/>
  <Override PartName="/ppt/embeddings/Microsoft_Equation2.bin" ContentType="application/vnd.openxmlformats-officedocument.oleObject"/>
  <Override PartName="/ppt/embeddings/Microsoft_Equation46.bin" ContentType="application/vnd.openxmlformats-officedocument.oleObject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embeddings/oleObject3.bin" ContentType="application/vnd.openxmlformats-officedocument.oleObject"/>
  <Override PartName="/ppt/embeddings/Microsoft_Equation94.bin" ContentType="application/vnd.openxmlformats-officedocument.oleObject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embeddings/Microsoft_Equation30.bin" ContentType="application/vnd.openxmlformats-officedocument.oleObject"/>
  <Override PartName="/ppt/embeddings/Microsoft_Equation88.bin" ContentType="application/vnd.openxmlformats-officedocument.oleObject"/>
  <Override PartName="/ppt/embeddings/Microsoft_Equation24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72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66.bin" ContentType="application/vnd.openxmlformats-officedocument.oleObject"/>
  <Override PartName="/ppt/slideLayouts/slideLayout29.xml" ContentType="application/vnd.openxmlformats-officedocument.presentationml.slideLayout+xml"/>
  <Default Extension="vml" ContentType="application/vnd.openxmlformats-officedocument.vmlDrawing"/>
  <Override PartName="/ppt/embeddings/Microsoft_Equation50.bin" ContentType="application/vnd.openxmlformats-officedocument.oleObject"/>
  <Override PartName="/ppt/embeddings/Microsoft_Equation44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86.bin" ContentType="application/vnd.openxmlformats-officedocument.oleObject"/>
  <Override PartName="/ppt/embeddings/Microsoft_Equation92.bin" ContentType="application/vnd.openxmlformats-officedocument.oleObject"/>
  <Override PartName="/ppt/embeddings/Microsoft_Equation22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Microsoft_Equation70.bin" ContentType="application/vnd.openxmlformats-officedocument.oleObject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Microsoft_Equation64.bin" ContentType="application/vnd.openxmlformats-officedocument.oleObject"/>
  <Override PartName="/ppt/slideLayouts/slideLayout27.xml" ContentType="application/vnd.openxmlformats-officedocument.presentationml.slideLayout+xml"/>
  <Override PartName="/ppt/notesSlides/notesSlide39.xml" ContentType="application/vnd.openxmlformats-officedocument.presentationml.notesSlide+xml"/>
  <Override PartName="/ppt/embeddings/oleObject11.bin" ContentType="application/vnd.openxmlformats-officedocument.oleObject"/>
  <Override PartName="/ppt/embeddings/Microsoft_Equation29.bin" ContentType="application/vnd.openxmlformats-officedocument.oleObject"/>
  <Override PartName="/ppt/embeddings/Microsoft_Equation42.bin" ContentType="application/vnd.openxmlformats-officedocument.oleObject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Microsoft_Equation84.bin" ContentType="application/vnd.openxmlformats-officedocument.oleObject"/>
  <Override PartName="/ppt/embeddings/Microsoft_Equation20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62.bin" ContentType="application/vnd.openxmlformats-officedocument.oleObject"/>
  <Override PartName="/ppt/slideLayouts/slideLayout25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Layouts/slideLayout19.xml" ContentType="application/vnd.openxmlformats-officedocument.presentationml.slideLayout+xml"/>
  <Override PartName="/ppt/embeddings/Microsoft_Equation27.bin" ContentType="application/vnd.openxmlformats-officedocument.oleObject"/>
  <Override PartName="/ppt/embeddings/Microsoft_Equation40.bin" ContentType="application/vnd.openxmlformats-officedocument.oleObject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embeddings/Microsoft_Equation82.bin" ContentType="application/vnd.openxmlformats-officedocument.oleObject"/>
  <Override PartName="/ppt/slides/slide28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Microsoft_Equation60.bin" ContentType="application/vnd.openxmlformats-officedocument.oleObject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embeddings/Microsoft_Equation19.bin" ContentType="application/vnd.openxmlformats-officedocument.oleObject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80.bin" ContentType="application/vnd.openxmlformats-officedocument.oleObject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21.xml" ContentType="application/vnd.openxmlformats-officedocument.presentationml.slideLayout+xml"/>
  <Override PartName="/ppt/embeddings/Microsoft_Equation39.bin" ContentType="application/vnd.openxmlformats-officedocument.oleObject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7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96" r:id="rId2"/>
    <p:sldMasterId id="2147483904" r:id="rId3"/>
  </p:sldMasterIdLst>
  <p:notesMasterIdLst>
    <p:notesMasterId r:id="rId58"/>
  </p:notesMasterIdLst>
  <p:handoutMasterIdLst>
    <p:handoutMasterId r:id="rId59"/>
  </p:handoutMasterIdLst>
  <p:sldIdLst>
    <p:sldId id="256" r:id="rId4"/>
    <p:sldId id="355" r:id="rId5"/>
    <p:sldId id="353" r:id="rId6"/>
    <p:sldId id="352" r:id="rId7"/>
    <p:sldId id="354" r:id="rId8"/>
    <p:sldId id="437" r:id="rId9"/>
    <p:sldId id="438" r:id="rId10"/>
    <p:sldId id="274" r:id="rId11"/>
    <p:sldId id="365" r:id="rId12"/>
    <p:sldId id="356" r:id="rId13"/>
    <p:sldId id="366" r:id="rId14"/>
    <p:sldId id="379" r:id="rId15"/>
    <p:sldId id="414" r:id="rId16"/>
    <p:sldId id="373" r:id="rId17"/>
    <p:sldId id="404" r:id="rId18"/>
    <p:sldId id="413" r:id="rId19"/>
    <p:sldId id="416" r:id="rId20"/>
    <p:sldId id="367" r:id="rId21"/>
    <p:sldId id="279" r:id="rId22"/>
    <p:sldId id="283" r:id="rId23"/>
    <p:sldId id="363" r:id="rId24"/>
    <p:sldId id="284" r:id="rId25"/>
    <p:sldId id="371" r:id="rId26"/>
    <p:sldId id="357" r:id="rId27"/>
    <p:sldId id="282" r:id="rId28"/>
    <p:sldId id="288" r:id="rId29"/>
    <p:sldId id="465" r:id="rId30"/>
    <p:sldId id="289" r:id="rId31"/>
    <p:sldId id="417" r:id="rId32"/>
    <p:sldId id="297" r:id="rId33"/>
    <p:sldId id="291" r:id="rId34"/>
    <p:sldId id="285" r:id="rId35"/>
    <p:sldId id="298" r:id="rId36"/>
    <p:sldId id="293" r:id="rId37"/>
    <p:sldId id="294" r:id="rId38"/>
    <p:sldId id="295" r:id="rId39"/>
    <p:sldId id="420" r:id="rId40"/>
    <p:sldId id="301" r:id="rId41"/>
    <p:sldId id="299" r:id="rId42"/>
    <p:sldId id="300" r:id="rId43"/>
    <p:sldId id="304" r:id="rId44"/>
    <p:sldId id="418" r:id="rId45"/>
    <p:sldId id="305" r:id="rId46"/>
    <p:sldId id="443" r:id="rId47"/>
    <p:sldId id="309" r:id="rId48"/>
    <p:sldId id="310" r:id="rId49"/>
    <p:sldId id="412" r:id="rId50"/>
    <p:sldId id="306" r:id="rId51"/>
    <p:sldId id="308" r:id="rId52"/>
    <p:sldId id="374" r:id="rId53"/>
    <p:sldId id="378" r:id="rId54"/>
    <p:sldId id="372" r:id="rId55"/>
    <p:sldId id="467" r:id="rId56"/>
    <p:sldId id="466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9A77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955" autoAdjust="0"/>
    <p:restoredTop sz="67899" autoAdjust="0"/>
  </p:normalViewPr>
  <p:slideViewPr>
    <p:cSldViewPr>
      <p:cViewPr varScale="1">
        <p:scale>
          <a:sx n="111" d="100"/>
          <a:sy n="111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1" Type="http://schemas.openxmlformats.org/officeDocument/2006/relationships/image" Target="../media/image20.png"/><Relationship Id="rId2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wmf"/><Relationship Id="rId6" Type="http://schemas.openxmlformats.org/officeDocument/2006/relationships/image" Target="../media/image94.wmf"/><Relationship Id="rId7" Type="http://schemas.openxmlformats.org/officeDocument/2006/relationships/image" Target="../media/image95.wmf"/><Relationship Id="rId1" Type="http://schemas.openxmlformats.org/officeDocument/2006/relationships/image" Target="../media/image89.wmf"/><Relationship Id="rId2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20" Type="http://schemas.openxmlformats.org/officeDocument/2006/relationships/image" Target="../media/image115.wmf"/><Relationship Id="rId21" Type="http://schemas.openxmlformats.org/officeDocument/2006/relationships/image" Target="../media/image116.wmf"/><Relationship Id="rId22" Type="http://schemas.openxmlformats.org/officeDocument/2006/relationships/image" Target="../media/image117.wmf"/><Relationship Id="rId23" Type="http://schemas.openxmlformats.org/officeDocument/2006/relationships/image" Target="../media/image118.wmf"/><Relationship Id="rId24" Type="http://schemas.openxmlformats.org/officeDocument/2006/relationships/image" Target="../media/image119.wmf"/><Relationship Id="rId25" Type="http://schemas.openxmlformats.org/officeDocument/2006/relationships/image" Target="../media/image120.wmf"/><Relationship Id="rId26" Type="http://schemas.openxmlformats.org/officeDocument/2006/relationships/image" Target="../media/image81.wmf"/><Relationship Id="rId27" Type="http://schemas.openxmlformats.org/officeDocument/2006/relationships/image" Target="../media/image82.wmf"/><Relationship Id="rId28" Type="http://schemas.openxmlformats.org/officeDocument/2006/relationships/image" Target="../media/image83.wmf"/><Relationship Id="rId29" Type="http://schemas.openxmlformats.org/officeDocument/2006/relationships/image" Target="../media/image84.wmf"/><Relationship Id="rId30" Type="http://schemas.openxmlformats.org/officeDocument/2006/relationships/image" Target="../media/image121.wmf"/><Relationship Id="rId31" Type="http://schemas.openxmlformats.org/officeDocument/2006/relationships/image" Target="../media/image122.wmf"/><Relationship Id="rId10" Type="http://schemas.openxmlformats.org/officeDocument/2006/relationships/image" Target="../media/image105.wmf"/><Relationship Id="rId11" Type="http://schemas.openxmlformats.org/officeDocument/2006/relationships/image" Target="../media/image106.wmf"/><Relationship Id="rId12" Type="http://schemas.openxmlformats.org/officeDocument/2006/relationships/image" Target="../media/image107.wmf"/><Relationship Id="rId13" Type="http://schemas.openxmlformats.org/officeDocument/2006/relationships/image" Target="../media/image108.wmf"/><Relationship Id="rId14" Type="http://schemas.openxmlformats.org/officeDocument/2006/relationships/image" Target="../media/image109.wmf"/><Relationship Id="rId15" Type="http://schemas.openxmlformats.org/officeDocument/2006/relationships/image" Target="../media/image110.wmf"/><Relationship Id="rId16" Type="http://schemas.openxmlformats.org/officeDocument/2006/relationships/image" Target="../media/image111.wmf"/><Relationship Id="rId17" Type="http://schemas.openxmlformats.org/officeDocument/2006/relationships/image" Target="../media/image112.wmf"/><Relationship Id="rId18" Type="http://schemas.openxmlformats.org/officeDocument/2006/relationships/image" Target="../media/image113.wmf"/><Relationship Id="rId19" Type="http://schemas.openxmlformats.org/officeDocument/2006/relationships/image" Target="../media/image114.wmf"/><Relationship Id="rId1" Type="http://schemas.openxmlformats.org/officeDocument/2006/relationships/image" Target="../media/image96.wmf"/><Relationship Id="rId2" Type="http://schemas.openxmlformats.org/officeDocument/2006/relationships/image" Target="../media/image97.wmf"/><Relationship Id="rId3" Type="http://schemas.openxmlformats.org/officeDocument/2006/relationships/image" Target="../media/image98.wmf"/><Relationship Id="rId4" Type="http://schemas.openxmlformats.org/officeDocument/2006/relationships/image" Target="../media/image99.wmf"/><Relationship Id="rId5" Type="http://schemas.openxmlformats.org/officeDocument/2006/relationships/image" Target="../media/image100.wmf"/><Relationship Id="rId6" Type="http://schemas.openxmlformats.org/officeDocument/2006/relationships/image" Target="../media/image101.wmf"/><Relationship Id="rId7" Type="http://schemas.openxmlformats.org/officeDocument/2006/relationships/image" Target="../media/image102.wmf"/><Relationship Id="rId8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1" Type="http://schemas.openxmlformats.org/officeDocument/2006/relationships/image" Target="../media/image20.png"/><Relationship Id="rId2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4" Type="http://schemas.openxmlformats.org/officeDocument/2006/relationships/image" Target="../media/image126.wmf"/><Relationship Id="rId5" Type="http://schemas.openxmlformats.org/officeDocument/2006/relationships/image" Target="../media/image127.wmf"/><Relationship Id="rId6" Type="http://schemas.openxmlformats.org/officeDocument/2006/relationships/image" Target="../media/image128.wmf"/><Relationship Id="rId7" Type="http://schemas.openxmlformats.org/officeDocument/2006/relationships/image" Target="../media/image129.wmf"/><Relationship Id="rId8" Type="http://schemas.openxmlformats.org/officeDocument/2006/relationships/image" Target="../media/image130.wmf"/><Relationship Id="rId1" Type="http://schemas.openxmlformats.org/officeDocument/2006/relationships/image" Target="../media/image123.wmf"/><Relationship Id="rId2" Type="http://schemas.openxmlformats.org/officeDocument/2006/relationships/image" Target="../media/image12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22AB3-F8DF-46BD-BC92-0A7D942E38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236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2665F-3EE2-440F-B06A-33EFDF2B48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F4F4F6-C8E2-486D-80A2-3B77EAD5B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183AD-41C3-410B-8108-C452C7822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3169-B0AF-F043-9B90-E245EA3253A2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0DA1-343E-6245-BA65-3ECD1E672082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8297-6D7F-994F-900B-30CB78DFA061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1334-81D1-5A40-B9ED-410608D5B150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14C3-76F6-2747-8D2D-58AC9FA9A8EA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5869-7888-4C4F-9E54-BB9D98927FCE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4B02-5DA4-7345-A2DF-0D53262EB42F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F50-EAB7-CE4E-BC55-668622F1DB83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CA12-F44A-2941-BBA9-29DD8517F6DD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91DF-4268-FD48-BCED-6F64A54C0B9C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D427-53D3-F14A-ADDB-5C6D1A02DA77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1A68-210A-4647-99F7-A7C1846707A2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F4E5-D82A-944B-9CDB-A919A8BA4947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392BF-BB26-CE40-A0BD-00502BF045AB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6867-8FED-5640-8D95-87F64FB1066E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00F83D4-3813-CB40-B6E3-D07ABEC23B97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BE657A1-6986-604D-9C17-5471F5F36A9D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9981BE0-B0D1-1A4D-A16C-B080142601A6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BE615E5-B219-EA48-8F5E-654E5E805D6F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07B8B00-D9D6-D04D-A104-31D56D84CD6F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2096AAA-86F6-A44D-AB05-3A4BCD0E6F81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9363542-CE0D-1042-821E-EE4FE96B03FC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2C8-41A8-524E-9D6D-AFC14063CCC1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32F9F43-5D5E-AF42-9437-279A1ACEAEBB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7E72048-23A2-4043-B0C5-5B529CBF677C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D9F9798-22BD-F748-A29F-1A8DDDB557A0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D7C583D-201A-5E47-8C44-3A47BDF6FBEF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2FE82AE-CBB5-204D-A87C-A916CFAA2960}" type="datetime1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253D-4B96-E746-ACEA-F16654F0B411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2E9D-9DD3-594E-8FE2-73BF5E2AFE4F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59EC-D2F6-B14D-8EB6-67324A8A351F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ACF-A3A7-B74F-8C66-E4D055626209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7FA7-397A-734E-AFFB-3CA8C3C6092B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CF19-FB5F-5543-90FB-6C063DAB4FD0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459B2-FF62-1A47-AB79-A6BC074FE691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7A1A2DF-9281-444E-8F72-EAFE7FBAD4BB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9FBF8F2-0750-084C-857A-2988778EDADE}" type="datetime1">
              <a:rPr lang="en-US" b="1" kern="1200" smtClean="0"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gif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video" Target="file://localhost/Users/dparikh/Documents/work/non_research/Teaching/F13ECE5554/done/leafmv.mpg" TargetMode="Externa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8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8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8.png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50.png"/><Relationship Id="rId8" Type="http://schemas.openxmlformats.org/officeDocument/2006/relationships/image" Target="../media/image38.png"/><Relationship Id="rId9" Type="http://schemas.openxmlformats.org/officeDocument/2006/relationships/oleObject" Target="../embeddings/Microsoft_Equation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image" Target="../media/image5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17.bin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oleObject" Target="../embeddings/Microsoft_Equation1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8.png"/><Relationship Id="rId5" Type="http://schemas.openxmlformats.org/officeDocument/2006/relationships/oleObject" Target="../embeddings/Microsoft_Equation19.bin"/><Relationship Id="rId6" Type="http://schemas.openxmlformats.org/officeDocument/2006/relationships/oleObject" Target="../embeddings/Microsoft_Equation2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quation21.bin"/><Relationship Id="rId5" Type="http://schemas.openxmlformats.org/officeDocument/2006/relationships/image" Target="../media/image38.png"/><Relationship Id="rId6" Type="http://schemas.openxmlformats.org/officeDocument/2006/relationships/oleObject" Target="../embeddings/Microsoft_Equation2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23.bin"/><Relationship Id="rId5" Type="http://schemas.openxmlformats.org/officeDocument/2006/relationships/image" Target="../media/image74.png"/><Relationship Id="rId6" Type="http://schemas.openxmlformats.org/officeDocument/2006/relationships/oleObject" Target="../embeddings/Microsoft_Equation24.bin"/><Relationship Id="rId7" Type="http://schemas.openxmlformats.org/officeDocument/2006/relationships/image" Target="../media/image18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Microsoft_Equation25.bin"/><Relationship Id="rId5" Type="http://schemas.openxmlformats.org/officeDocument/2006/relationships/oleObject" Target="../embeddings/Microsoft_Equation26.bin"/><Relationship Id="rId6" Type="http://schemas.openxmlformats.org/officeDocument/2006/relationships/oleObject" Target="../embeddings/Microsoft_Equation2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oleObject" Target="../embeddings/Microsoft_Equation28.bin"/><Relationship Id="rId8" Type="http://schemas.openxmlformats.org/officeDocument/2006/relationships/oleObject" Target="../embeddings/Microsoft_Equation29.bin"/><Relationship Id="rId9" Type="http://schemas.openxmlformats.org/officeDocument/2006/relationships/oleObject" Target="../embeddings/Microsoft_Equation30.bin"/><Relationship Id="rId10" Type="http://schemas.openxmlformats.org/officeDocument/2006/relationships/oleObject" Target="../embeddings/Microsoft_Equation3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Microsoft_Equation32.bin"/><Relationship Id="rId6" Type="http://schemas.openxmlformats.org/officeDocument/2006/relationships/oleObject" Target="../embeddings/Microsoft_Equation33.bin"/><Relationship Id="rId7" Type="http://schemas.openxmlformats.org/officeDocument/2006/relationships/oleObject" Target="../embeddings/Microsoft_Equation34.bin"/><Relationship Id="rId8" Type="http://schemas.openxmlformats.org/officeDocument/2006/relationships/oleObject" Target="../embeddings/Microsoft_Equation35.bin"/><Relationship Id="rId9" Type="http://schemas.openxmlformats.org/officeDocument/2006/relationships/oleObject" Target="../embeddings/Microsoft_Equation36.bin"/><Relationship Id="rId10" Type="http://schemas.openxmlformats.org/officeDocument/2006/relationships/oleObject" Target="../embeddings/Microsoft_Equation3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Microsoft_Equation38.bin"/><Relationship Id="rId5" Type="http://schemas.openxmlformats.org/officeDocument/2006/relationships/oleObject" Target="../embeddings/Microsoft_Equation3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Microsoft_Equation40.bin"/><Relationship Id="rId5" Type="http://schemas.openxmlformats.org/officeDocument/2006/relationships/oleObject" Target="../embeddings/Microsoft_Equation41.bin"/><Relationship Id="rId6" Type="http://schemas.openxmlformats.org/officeDocument/2006/relationships/oleObject" Target="../embeddings/Microsoft_Equation42.bin"/><Relationship Id="rId7" Type="http://schemas.openxmlformats.org/officeDocument/2006/relationships/oleObject" Target="../embeddings/Microsoft_Equation43.bin"/><Relationship Id="rId8" Type="http://schemas.openxmlformats.org/officeDocument/2006/relationships/oleObject" Target="../embeddings/Microsoft_Equation44.bin"/><Relationship Id="rId9" Type="http://schemas.openxmlformats.org/officeDocument/2006/relationships/oleObject" Target="../embeddings/Microsoft_Equation45.bin"/><Relationship Id="rId10" Type="http://schemas.openxmlformats.org/officeDocument/2006/relationships/oleObject" Target="../embeddings/Microsoft_Equation46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Microsoft_Equation63.bin"/><Relationship Id="rId21" Type="http://schemas.openxmlformats.org/officeDocument/2006/relationships/oleObject" Target="../embeddings/Microsoft_Equation64.bin"/><Relationship Id="rId22" Type="http://schemas.openxmlformats.org/officeDocument/2006/relationships/oleObject" Target="../embeddings/Microsoft_Equation65.bin"/><Relationship Id="rId23" Type="http://schemas.openxmlformats.org/officeDocument/2006/relationships/oleObject" Target="../embeddings/Microsoft_Equation66.bin"/><Relationship Id="rId24" Type="http://schemas.openxmlformats.org/officeDocument/2006/relationships/oleObject" Target="../embeddings/Microsoft_Equation67.bin"/><Relationship Id="rId25" Type="http://schemas.openxmlformats.org/officeDocument/2006/relationships/oleObject" Target="../embeddings/Microsoft_Equation68.bin"/><Relationship Id="rId26" Type="http://schemas.openxmlformats.org/officeDocument/2006/relationships/oleObject" Target="../embeddings/Microsoft_Equation69.bin"/><Relationship Id="rId27" Type="http://schemas.openxmlformats.org/officeDocument/2006/relationships/oleObject" Target="../embeddings/Microsoft_Equation70.bin"/><Relationship Id="rId28" Type="http://schemas.openxmlformats.org/officeDocument/2006/relationships/oleObject" Target="../embeddings/Microsoft_Equation71.bin"/><Relationship Id="rId29" Type="http://schemas.openxmlformats.org/officeDocument/2006/relationships/oleObject" Target="../embeddings/Microsoft_Equation7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Microsoft_Equation47.bin"/><Relationship Id="rId5" Type="http://schemas.openxmlformats.org/officeDocument/2006/relationships/oleObject" Target="../embeddings/Microsoft_Equation48.bin"/><Relationship Id="rId30" Type="http://schemas.openxmlformats.org/officeDocument/2006/relationships/oleObject" Target="../embeddings/Microsoft_Equation73.bin"/><Relationship Id="rId31" Type="http://schemas.openxmlformats.org/officeDocument/2006/relationships/oleObject" Target="../embeddings/Microsoft_Equation74.bin"/><Relationship Id="rId32" Type="http://schemas.openxmlformats.org/officeDocument/2006/relationships/oleObject" Target="../embeddings/Microsoft_Equation75.bin"/><Relationship Id="rId9" Type="http://schemas.openxmlformats.org/officeDocument/2006/relationships/oleObject" Target="../embeddings/Microsoft_Equation52.bin"/><Relationship Id="rId6" Type="http://schemas.openxmlformats.org/officeDocument/2006/relationships/oleObject" Target="../embeddings/Microsoft_Equation49.bin"/><Relationship Id="rId7" Type="http://schemas.openxmlformats.org/officeDocument/2006/relationships/oleObject" Target="../embeddings/Microsoft_Equation50.bin"/><Relationship Id="rId8" Type="http://schemas.openxmlformats.org/officeDocument/2006/relationships/oleObject" Target="../embeddings/Microsoft_Equation51.bin"/><Relationship Id="rId33" Type="http://schemas.openxmlformats.org/officeDocument/2006/relationships/oleObject" Target="../embeddings/Microsoft_Equation76.bin"/><Relationship Id="rId34" Type="http://schemas.openxmlformats.org/officeDocument/2006/relationships/oleObject" Target="../embeddings/Microsoft_Equation77.bin"/><Relationship Id="rId10" Type="http://schemas.openxmlformats.org/officeDocument/2006/relationships/oleObject" Target="../embeddings/Microsoft_Equation53.bin"/><Relationship Id="rId11" Type="http://schemas.openxmlformats.org/officeDocument/2006/relationships/oleObject" Target="../embeddings/Microsoft_Equation54.bin"/><Relationship Id="rId12" Type="http://schemas.openxmlformats.org/officeDocument/2006/relationships/oleObject" Target="../embeddings/Microsoft_Equation55.bin"/><Relationship Id="rId13" Type="http://schemas.openxmlformats.org/officeDocument/2006/relationships/oleObject" Target="../embeddings/Microsoft_Equation56.bin"/><Relationship Id="rId14" Type="http://schemas.openxmlformats.org/officeDocument/2006/relationships/oleObject" Target="../embeddings/Microsoft_Equation57.bin"/><Relationship Id="rId15" Type="http://schemas.openxmlformats.org/officeDocument/2006/relationships/oleObject" Target="../embeddings/Microsoft_Equation58.bin"/><Relationship Id="rId16" Type="http://schemas.openxmlformats.org/officeDocument/2006/relationships/oleObject" Target="../embeddings/Microsoft_Equation59.bin"/><Relationship Id="rId17" Type="http://schemas.openxmlformats.org/officeDocument/2006/relationships/oleObject" Target="../embeddings/Microsoft_Equation60.bin"/><Relationship Id="rId18" Type="http://schemas.openxmlformats.org/officeDocument/2006/relationships/oleObject" Target="../embeddings/Microsoft_Equation61.bin"/><Relationship Id="rId19" Type="http://schemas.openxmlformats.org/officeDocument/2006/relationships/oleObject" Target="../embeddings/Microsoft_Equation6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quation78.bin"/><Relationship Id="rId6" Type="http://schemas.openxmlformats.org/officeDocument/2006/relationships/oleObject" Target="../embeddings/Microsoft_Equation79.bin"/><Relationship Id="rId7" Type="http://schemas.openxmlformats.org/officeDocument/2006/relationships/oleObject" Target="../embeddings/Microsoft_Equation80.bin"/><Relationship Id="rId8" Type="http://schemas.openxmlformats.org/officeDocument/2006/relationships/oleObject" Target="../embeddings/Microsoft_Equation81.bin"/><Relationship Id="rId9" Type="http://schemas.openxmlformats.org/officeDocument/2006/relationships/oleObject" Target="../embeddings/Microsoft_Equation82.bin"/><Relationship Id="rId10" Type="http://schemas.openxmlformats.org/officeDocument/2006/relationships/oleObject" Target="../embeddings/Microsoft_Equation83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1.bin"/><Relationship Id="rId12" Type="http://schemas.openxmlformats.org/officeDocument/2006/relationships/oleObject" Target="../embeddings/Microsoft_Equation92.bin"/><Relationship Id="rId13" Type="http://schemas.openxmlformats.org/officeDocument/2006/relationships/oleObject" Target="../embeddings/Microsoft_Equation93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Microsoft_Equation84.bin"/><Relationship Id="rId5" Type="http://schemas.openxmlformats.org/officeDocument/2006/relationships/oleObject" Target="../embeddings/Microsoft_Equation85.bin"/><Relationship Id="rId6" Type="http://schemas.openxmlformats.org/officeDocument/2006/relationships/oleObject" Target="../embeddings/Microsoft_Equation86.bin"/><Relationship Id="rId7" Type="http://schemas.openxmlformats.org/officeDocument/2006/relationships/oleObject" Target="../embeddings/Microsoft_Equation87.bin"/><Relationship Id="rId8" Type="http://schemas.openxmlformats.org/officeDocument/2006/relationships/oleObject" Target="../embeddings/Microsoft_Equation88.bin"/><Relationship Id="rId9" Type="http://schemas.openxmlformats.org/officeDocument/2006/relationships/oleObject" Target="../embeddings/Microsoft_Equation89.bin"/><Relationship Id="rId10" Type="http://schemas.openxmlformats.org/officeDocument/2006/relationships/oleObject" Target="../embeddings/Microsoft_Equation90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3.xml"/><Relationship Id="rId5" Type="http://schemas.openxmlformats.org/officeDocument/2006/relationships/hyperlink" Target="http://www.robots.ox.ac.uk/~vdg/~vdg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31.png"/><Relationship Id="rId1" Type="http://schemas.openxmlformats.org/officeDocument/2006/relationships/video" Target="file://localhost/Users/dparikh/Documents/work/non_research/Teaching/F13ECE5554/done/leafmv.mpg" TargetMode="External"/><Relationship Id="rId2" Type="http://schemas.openxmlformats.org/officeDocument/2006/relationships/video" Target="file://localhost/Users/dparikh/Documents/work/non_research/Teaching/F13ECE5554/done/cat.m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134.gif"/><Relationship Id="rId5" Type="http://schemas.openxmlformats.org/officeDocument/2006/relationships/oleObject" Target="../embeddings/Microsoft_Equation94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image" Target="../media/image136.jpeg"/><Relationship Id="rId5" Type="http://schemas.openxmlformats.org/officeDocument/2006/relationships/image" Target="../media/image137.jpeg"/><Relationship Id="rId6" Type="http://schemas.openxmlformats.org/officeDocument/2006/relationships/image" Target="../media/image13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Tuesday, September 24</a:t>
            </a:r>
            <a:r>
              <a:rPr lang="en-US" sz="28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2013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Devi Parikh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Virginia Tech</a:t>
            </a: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6858000" y="4572000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C17C-0944-4492-8633-FEE2876063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068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Disclaimer: Many slides have been borrowed from Kristen </a:t>
            </a:r>
            <a:r>
              <a:rPr lang="en-US" sz="1200" b="0" dirty="0" err="1" smtClean="0"/>
              <a:t>Grauman</a:t>
            </a:r>
            <a:r>
              <a:rPr lang="en-US" sz="1200" b="0" dirty="0" smtClean="0"/>
              <a:t>, who m</a:t>
            </a:r>
            <a:r>
              <a:rPr lang="en-US" sz="1200" b="0" dirty="0" smtClean="0"/>
              <a:t>ay have borrowed some of them from others. Any time a slide did not already have a credit on it, I have credited it to Kristen. So there is a chance some of these credits are inaccurate.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p:oleObj spid="_x0000_s493587" name="Image" r:id="rId4" imgW="8165079" imgH="6907937" progId="">
                <p:embed/>
              </p:oleObj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5" grpId="0" build="p"/>
      <p:bldP spid="4935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8877" y="1674232"/>
            <a:ext cx="6178572" cy="2157621"/>
            <a:chOff x="1058877" y="1674232"/>
            <a:chExt cx="6178572" cy="2157621"/>
          </a:xfrm>
        </p:grpSpPr>
        <p:pic>
          <p:nvPicPr>
            <p:cNvPr id="727042" name="Picture 2" descr="http://www.vitaminsidan.se/bilder/ban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877" y="1858007"/>
              <a:ext cx="2095500" cy="1714500"/>
            </a:xfrm>
            <a:prstGeom prst="rect">
              <a:avLst/>
            </a:prstGeom>
            <a:noFill/>
          </p:spPr>
        </p:pic>
        <p:pic>
          <p:nvPicPr>
            <p:cNvPr id="727044" name="Picture 4" descr="http://www.strykowski.net/owoce/Banan_-_zdjecia_bananow_-_banan_fotografie_15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444313">
              <a:off x="2895692" y="2043493"/>
              <a:ext cx="2157621" cy="1419100"/>
            </a:xfrm>
            <a:prstGeom prst="rect">
              <a:avLst/>
            </a:prstGeom>
            <a:noFill/>
          </p:spPr>
        </p:pic>
        <p:pic>
          <p:nvPicPr>
            <p:cNvPr id="727046" name="Picture 6" descr="http://www.cepolina.com/freephoto/f/nature.fruits.food/banan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375286" y="1894520"/>
              <a:ext cx="1862163" cy="1583421"/>
            </a:xfrm>
            <a:prstGeom prst="rect">
              <a:avLst/>
            </a:prstGeom>
            <a:noFill/>
          </p:spPr>
        </p:pic>
      </p:grp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5"/>
            <a:ext cx="6232554" cy="958786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831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207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p:oleObj spid="_x0000_s891974" name="Equation" r:id="rId5" imgW="761760" imgH="2286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p:oleObj spid="_x0000_s891975" name="Equation" r:id="rId6" imgW="95220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p:oleObj spid="_x0000_s891976" name="Equation" r:id="rId7" imgW="482400" imgH="228600" progId="Equation.3">
                <p:embed/>
              </p:oleObj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p:oleObj spid="_x0000_s891977" name="Equation" r:id="rId8" imgW="558720" imgH="228600" progId="Equation.3">
                <p:embed/>
              </p:oleObj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p:oleObj spid="_x0000_s28691" name="Equation" r:id="rId5" imgW="1422360" imgH="228600" progId="Equation.3">
              <p:embed/>
            </p:oleObj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Recap so far: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Grouping and Fitting</a:t>
            </a:r>
          </a:p>
        </p:txBody>
      </p:sp>
      <p:pic>
        <p:nvPicPr>
          <p:cNvPr id="172034" name="Picture 3" descr="ti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676400"/>
            <a:ext cx="2298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4" descr="schemat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1676400"/>
            <a:ext cx="22971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Line 5"/>
          <p:cNvSpPr>
            <a:spLocks noChangeShapeType="1"/>
          </p:cNvSpPr>
          <p:nvPr/>
        </p:nvSpPr>
        <p:spPr bwMode="auto">
          <a:xfrm>
            <a:off x="4267200" y="251460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1219200" y="3886200"/>
            <a:ext cx="70406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cs typeface="Arial" charset="0"/>
              </a:rPr>
              <a:t>Goal: move from array of pixel </a:t>
            </a:r>
            <a:r>
              <a:rPr lang="en-US" sz="2800" dirty="0" smtClean="0">
                <a:cs typeface="Arial" charset="0"/>
              </a:rPr>
              <a:t>values (or filter outputs) </a:t>
            </a:r>
            <a:r>
              <a:rPr lang="en-US" sz="2800" dirty="0">
                <a:cs typeface="Arial" charset="0"/>
              </a:rPr>
              <a:t>to a collection of regions, objects, and shapes.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E5C9-572B-434B-B5A8-C78A5BE08F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4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p:oleObj spid="_x0000_s403493" name="Equation" r:id="rId8" imgW="1168200" imgH="228600" progId="Equation.3">
              <p:embed/>
            </p:oleObj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p:oleObj spid="_x0000_s403494" name="Equation" r:id="rId9" imgW="965160" imgH="228600" progId="Equation.3">
              <p:embed/>
            </p:oleObj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How do edges affect “snap” of rubber band?</a:t>
            </a:r>
          </a:p>
          <a:p>
            <a:endParaRPr lang="en-US" sz="1200" dirty="0"/>
          </a:p>
          <a:p>
            <a:r>
              <a:rPr lang="en-US" sz="2400" dirty="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1" build="p"/>
      <p:bldP spid="25" grpId="0" animBg="1"/>
      <p:bldP spid="25" grpId="1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p:oleObj spid="_x0000_s31818" name="Equation" r:id="rId4" imgW="545760" imgH="2286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p:oleObj spid="_x0000_s31819" name="Equation" r:id="rId5" imgW="545760" imgH="24120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p:oleObj spid="_x0000_s31820" name="Equation" r:id="rId6" imgW="2260440" imgH="253800" progId="Equation.3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p:oleObj spid="_x0000_s31821" name="Equation" r:id="rId9" imgW="2654280" imgH="431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p:oleObj spid="_x0000_s30739" name="Equation" r:id="rId4" imgW="2222280" imgH="736560" progId="Equation.3">
              <p:embed/>
            </p:oleObj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p:oleObj spid="_x0000_s34887" name="Equation" r:id="rId4" imgW="1765080" imgH="2286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p:oleObj spid="_x0000_s34888" name="Equation" r:id="rId5" imgW="850680" imgH="39348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p:oleObj spid="_x0000_s34889" name="Equation" r:id="rId6" imgW="2717640" imgH="41904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p:oleObj spid="_x0000_s34890" name="Equation" r:id="rId7" imgW="3085920" imgH="431640" progId="Equation.3">
              <p:embed/>
            </p:oleObj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p:oleObj spid="_x0000_s1169427" name="Equation" r:id="rId4" imgW="1879560" imgH="279360" progId="Equation.3">
              <p:embed/>
            </p:oleObj>
          </a:graphicData>
        </a:graphic>
      </p:graphicFrame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p:oleObj spid="_x0000_s1169428" name="Equation" r:id="rId9" imgW="2412720" imgH="4572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p:oleObj spid="_x0000_s35879" name="Equation" r:id="rId5" imgW="2044440" imgH="43164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p:oleObj spid="_x0000_s35880" name="Equation" r:id="rId6" imgW="163800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p:oleObj spid="_x0000_s895013" name="Equation" r:id="rId4" imgW="1638000" imgH="431640" progId="Equation.3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p:oleObj spid="_x0000_s895014" name="Equation" r:id="rId6" imgW="2412720" imgH="457200" progId="Equation.3">
              <p:embed/>
            </p:oleObj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 dirty="0" smtClean="0"/>
              <a:t>Grouping: Pixels vs. regions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219200"/>
            <a:ext cx="2743200" cy="2198688"/>
            <a:chOff x="304800" y="1219200"/>
            <a:chExt cx="2743200" cy="2198688"/>
          </a:xfrm>
        </p:grpSpPr>
        <p:pic>
          <p:nvPicPr>
            <p:cNvPr id="174082" name="Picture 6" descr="C:\Documents and Settings\grauman\Desktop\segmentation\pandabw.jpg"/>
            <p:cNvPicPr>
              <a:picLocks noChangeAspect="1" noChangeArrowheads="1"/>
            </p:cNvPicPr>
            <p:nvPr/>
          </p:nvPicPr>
          <p:blipFill>
            <a:blip r:embed="rId3"/>
            <a:srcRect l="11562" t="6261" r="11703" b="12347"/>
            <a:stretch>
              <a:fillRect/>
            </a:stretch>
          </p:blipFill>
          <p:spPr bwMode="auto">
            <a:xfrm>
              <a:off x="304800" y="1219200"/>
              <a:ext cx="2743200" cy="190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0" name="TextBox 15"/>
            <p:cNvSpPr txBox="1">
              <a:spLocks noChangeArrowheads="1"/>
            </p:cNvSpPr>
            <p:nvPr/>
          </p:nvSpPr>
          <p:spPr bwMode="auto">
            <a:xfrm>
              <a:off x="1143000" y="3048000"/>
              <a:ext cx="152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image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1219200"/>
            <a:ext cx="3581400" cy="2198688"/>
            <a:chOff x="3352800" y="1219200"/>
            <a:chExt cx="3581400" cy="2198688"/>
          </a:xfrm>
        </p:grpSpPr>
        <p:pic>
          <p:nvPicPr>
            <p:cNvPr id="174083" name="Picture 4" descr="labelim_k3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1219200"/>
              <a:ext cx="2668588" cy="190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1" name="TextBox 16"/>
            <p:cNvSpPr txBox="1">
              <a:spLocks noChangeArrowheads="1"/>
            </p:cNvSpPr>
            <p:nvPr/>
          </p:nvSpPr>
          <p:spPr bwMode="auto">
            <a:xfrm>
              <a:off x="3657600" y="3048000"/>
              <a:ext cx="3276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clusters on intensity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7600" y="3733800"/>
            <a:ext cx="3505200" cy="2895600"/>
            <a:chOff x="3657600" y="3733800"/>
            <a:chExt cx="3505200" cy="2895600"/>
          </a:xfrm>
        </p:grpSpPr>
        <p:pic>
          <p:nvPicPr>
            <p:cNvPr id="174088" name="Picture 2"/>
            <p:cNvPicPr>
              <a:picLocks noChangeAspect="1" noChangeArrowheads="1"/>
            </p:cNvPicPr>
            <p:nvPr/>
          </p:nvPicPr>
          <p:blipFill>
            <a:blip r:embed="rId5"/>
            <a:srcRect l="68842" t="32550" r="3462" b="36346"/>
            <a:stretch>
              <a:fillRect/>
            </a:stretch>
          </p:blipFill>
          <p:spPr bwMode="auto">
            <a:xfrm>
              <a:off x="3657600" y="3733800"/>
              <a:ext cx="2133600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2" name="TextBox 17"/>
            <p:cNvSpPr txBox="1">
              <a:spLocks noChangeArrowheads="1"/>
            </p:cNvSpPr>
            <p:nvPr/>
          </p:nvSpPr>
          <p:spPr bwMode="auto">
            <a:xfrm>
              <a:off x="3886200" y="6259513"/>
              <a:ext cx="3276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clusters on color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" y="3657600"/>
            <a:ext cx="4038600" cy="2960688"/>
            <a:chOff x="533400" y="3657600"/>
            <a:chExt cx="4038600" cy="2960688"/>
          </a:xfrm>
        </p:grpSpPr>
        <p:pic>
          <p:nvPicPr>
            <p:cNvPr id="174089" name="Picture 2"/>
            <p:cNvPicPr>
              <a:picLocks noChangeAspect="1" noChangeArrowheads="1"/>
            </p:cNvPicPr>
            <p:nvPr/>
          </p:nvPicPr>
          <p:blipFill>
            <a:blip r:embed="rId5"/>
            <a:srcRect l="6329" t="32550" r="65974" b="36346"/>
            <a:stretch>
              <a:fillRect/>
            </a:stretch>
          </p:blipFill>
          <p:spPr bwMode="auto">
            <a:xfrm>
              <a:off x="533400" y="3657600"/>
              <a:ext cx="22098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93" name="TextBox 18"/>
            <p:cNvSpPr txBox="1">
              <a:spLocks noChangeArrowheads="1"/>
            </p:cNvSpPr>
            <p:nvPr/>
          </p:nvSpPr>
          <p:spPr bwMode="auto">
            <a:xfrm>
              <a:off x="1295400" y="6248400"/>
              <a:ext cx="3276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image</a:t>
              </a:r>
            </a:p>
          </p:txBody>
        </p:sp>
      </p:grpSp>
      <p:sp>
        <p:nvSpPr>
          <p:cNvPr id="174094" name="TextBox 19"/>
          <p:cNvSpPr txBox="1">
            <a:spLocks noChangeArrowheads="1"/>
          </p:cNvSpPr>
          <p:nvPr/>
        </p:nvSpPr>
        <p:spPr bwMode="auto">
          <a:xfrm>
            <a:off x="6172200" y="1246188"/>
            <a:ext cx="2819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cs typeface="Arial" charset="0"/>
              </a:rPr>
              <a:t>By grouping pixels based on Gestalt-inspired attributes, we can map the pixels into a set of regions. </a:t>
            </a:r>
          </a:p>
          <a:p>
            <a:endParaRPr lang="en-US" sz="12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Each region is consistent according to the features and similarity metric we used to do the </a:t>
            </a:r>
            <a:r>
              <a:rPr lang="en-US" sz="2400" b="1" dirty="0">
                <a:cs typeface="Arial" charset="0"/>
              </a:rPr>
              <a:t>clustering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27272" y="2114532"/>
            <a:ext cx="4445656" cy="1369472"/>
            <a:chOff x="2527272" y="2114532"/>
            <a:chExt cx="4445656" cy="1369472"/>
          </a:xfrm>
        </p:grpSpPr>
        <p:pic>
          <p:nvPicPr>
            <p:cNvPr id="52224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7272" y="2114532"/>
              <a:ext cx="2162258" cy="136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4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60925" y="2116144"/>
              <a:ext cx="2112003" cy="1349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p:oleObj spid="_x0000_s37924" name="Equation" r:id="rId4" imgW="1612800" imgH="431640" progId="Equation.3">
              <p:embed/>
            </p:oleObj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p:oleObj spid="_x0000_s37925" name="Equation" r:id="rId6" imgW="304560" imgH="228600" progId="Equation.3">
              <p:embed/>
            </p:oleObj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7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p:oleObj spid="_x0000_s32824" name="Equation" r:id="rId4" imgW="1498320" imgH="22860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p:oleObj spid="_x0000_s32825" name="Equation" r:id="rId5" imgW="3403440" imgH="43164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p:oleObj spid="_x0000_s32826" name="Equation" r:id="rId6" imgW="2654280" imgH="431640" progId="Equation.3">
              <p:embed/>
            </p:oleObj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p:oleObj spid="_x0000_s40006" name="Equation" r:id="rId7" imgW="152280" imgH="139680" progId="Equation.3">
              <p:embed/>
            </p:oleObj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p:oleObj spid="_x0000_s40007" name="Equation" r:id="rId8" imgW="152280" imgH="139680" progId="Equation.3">
                <p:embed/>
              </p:oleObj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p:oleObj spid="_x0000_s40008" name="Equation" r:id="rId9" imgW="152280" imgH="139680" progId="Equation.3">
                <p:embed/>
              </p:oleObj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p:oleObj spid="_x0000_s40009" name="Equation" r:id="rId10" imgW="152280" imgH="139680" progId="Equation.3">
                <p:embed/>
              </p:oleObj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p:oleObj spid="_x0000_s550934" name="Image" r:id="rId4" imgW="1143260" imgH="1003529" progId="">
              <p:embed/>
            </p:oleObj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p:oleObj spid="_x0000_s555031" name="Image" r:id="rId4" imgW="1143260" imgH="1003529" progId="">
                  <p:embed/>
                </p:oleObj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p:oleObj spid="_x0000_s43236" name="Image" r:id="rId4" imgW="1143260" imgH="1003529" progId="">
                <p:embed/>
              </p:oleObj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p:oleObj spid="_x0000_s43237" name="Equation" r:id="rId5" imgW="139680" imgH="215640" progId="Equation.3">
                  <p:embed/>
                </p:oleObj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p:oleObj spid="_x0000_s43238" name="Equation" r:id="rId6" imgW="164880" imgH="215640" progId="Equation.3">
                  <p:embed/>
                </p:oleObj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p:oleObj spid="_x0000_s43239" name="Equation" r:id="rId7" imgW="152280" imgH="228600" progId="Equation.3">
                  <p:embed/>
                </p:oleObj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p:oleObj spid="_x0000_s43240" name="Equation" r:id="rId8" imgW="164880" imgH="215640" progId="Equation.3">
                  <p:embed/>
                </p:oleObj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p:oleObj spid="_x0000_s43241" name="Equation" r:id="rId9" imgW="164880" imgH="228600" progId="Equation.3">
                  <p:embed/>
                </p:oleObj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p:oleObj spid="_x0000_s43242" name="Equation" r:id="rId10" imgW="152280" imgH="228600" progId="Equation.3">
                  <p:embed/>
                </p:oleObj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p:oleObj spid="_x0000_s40996" name="Equation" r:id="rId4" imgW="2247840" imgH="431640" progId="Equation.3">
              <p:embed/>
            </p:oleObj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p:oleObj spid="_x0000_s40997" name="Equation" r:id="rId5" imgW="2476440" imgH="431640" progId="Equation.3">
              <p:embed/>
            </p:oleObj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Fitting: Edges vs. boundaries</a:t>
            </a:r>
          </a:p>
        </p:txBody>
      </p:sp>
      <p:pic>
        <p:nvPicPr>
          <p:cNvPr id="176130" name="Picture 2" descr="swan"/>
          <p:cNvPicPr>
            <a:picLocks noChangeAspect="1" noChangeArrowheads="1"/>
          </p:cNvPicPr>
          <p:nvPr/>
        </p:nvPicPr>
        <p:blipFill>
          <a:blip r:embed="rId3"/>
          <a:srcRect l="32001" t="33067" r="28000" b="37334"/>
          <a:stretch>
            <a:fillRect/>
          </a:stretch>
        </p:blipFill>
        <p:spPr bwMode="auto">
          <a:xfrm>
            <a:off x="152400" y="1012825"/>
            <a:ext cx="3124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 descr="swan-edges-6"/>
          <p:cNvPicPr>
            <a:picLocks noChangeAspect="1" noChangeArrowheads="1"/>
          </p:cNvPicPr>
          <p:nvPr/>
        </p:nvPicPr>
        <p:blipFill>
          <a:blip r:embed="rId4"/>
          <a:srcRect l="11200" t="21333" r="11200" b="21333"/>
          <a:stretch>
            <a:fillRect/>
          </a:stretch>
        </p:blipFill>
        <p:spPr bwMode="auto">
          <a:xfrm>
            <a:off x="152400" y="2841625"/>
            <a:ext cx="3124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og"/>
          <p:cNvPicPr>
            <a:picLocks noChangeAspect="1" noChangeArrowheads="1"/>
          </p:cNvPicPr>
          <p:nvPr/>
        </p:nvPicPr>
        <p:blipFill>
          <a:blip r:embed="rId5"/>
          <a:srcRect l="37334" t="21333" r="35333" b="23111"/>
          <a:stretch>
            <a:fillRect/>
          </a:stretch>
        </p:blipFill>
        <p:spPr bwMode="auto">
          <a:xfrm>
            <a:off x="5562600" y="1027113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og-4"/>
          <p:cNvPicPr>
            <a:picLocks noChangeAspect="1" noChangeArrowheads="1"/>
          </p:cNvPicPr>
          <p:nvPr/>
        </p:nvPicPr>
        <p:blipFill>
          <a:blip r:embed="rId6"/>
          <a:srcRect l="30400" t="10667" r="27200" b="10667"/>
          <a:stretch>
            <a:fillRect/>
          </a:stretch>
        </p:blipFill>
        <p:spPr bwMode="auto">
          <a:xfrm>
            <a:off x="3886200" y="3505200"/>
            <a:ext cx="16732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og-2"/>
          <p:cNvPicPr>
            <a:picLocks noChangeAspect="1" noChangeArrowheads="1"/>
          </p:cNvPicPr>
          <p:nvPr/>
        </p:nvPicPr>
        <p:blipFill>
          <a:blip r:embed="rId7"/>
          <a:srcRect l="30400" t="10667" r="27200" b="10667"/>
          <a:stretch>
            <a:fillRect/>
          </a:stretch>
        </p:blipFill>
        <p:spPr bwMode="auto">
          <a:xfrm>
            <a:off x="5521325" y="3505200"/>
            <a:ext cx="16700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og-1"/>
          <p:cNvPicPr>
            <a:picLocks noChangeAspect="1" noChangeArrowheads="1"/>
          </p:cNvPicPr>
          <p:nvPr/>
        </p:nvPicPr>
        <p:blipFill>
          <a:blip r:embed="rId8"/>
          <a:srcRect l="30400" t="10667" r="27200" b="10667"/>
          <a:stretch>
            <a:fillRect/>
          </a:stretch>
        </p:blipFill>
        <p:spPr bwMode="auto">
          <a:xfrm>
            <a:off x="7180263" y="3505200"/>
            <a:ext cx="16716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648200"/>
            <a:ext cx="2971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cs typeface="Arial" charset="0"/>
              </a:rPr>
              <a:t>Edges</a:t>
            </a:r>
            <a:r>
              <a:rPr lang="en-US" sz="2200">
                <a:cs typeface="Arial" charset="0"/>
              </a:rPr>
              <a:t> useful signal to indicate occluding boundaries, shape.</a:t>
            </a:r>
          </a:p>
          <a:p>
            <a:endParaRPr lang="en-US" sz="1200">
              <a:cs typeface="Arial" charset="0"/>
            </a:endParaRPr>
          </a:p>
          <a:p>
            <a:r>
              <a:rPr lang="en-US" sz="2200">
                <a:cs typeface="Arial" charset="0"/>
              </a:rPr>
              <a:t>Here the raw edge output is not so bad…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62400" y="5791200"/>
            <a:ext cx="533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cs typeface="Arial" charset="0"/>
              </a:rPr>
              <a:t>…but quite often boundaries of interest are fragmented, and we have extra “clutter” edge points.</a:t>
            </a:r>
          </a:p>
        </p:txBody>
      </p:sp>
      <p:sp>
        <p:nvSpPr>
          <p:cNvPr id="176138" name="TextBox 14"/>
          <p:cNvSpPr txBox="1">
            <a:spLocks noChangeArrowheads="1"/>
          </p:cNvSpPr>
          <p:nvPr/>
        </p:nvSpPr>
        <p:spPr bwMode="auto">
          <a:xfrm>
            <a:off x="-76200" y="662940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Images from D. Jacobs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BCA96-892F-452C-9E80-EB1259CFF4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p:oleObj spid="_x0000_s42116" name="Equation" r:id="rId4" imgW="3848040" imgH="43164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p:oleObj spid="_x0000_s42117" name="Equation" r:id="rId5" imgW="2044440" imgH="431640" progId="Equation.3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p:oleObj spid="_x0000_s42118" name="Equation" r:id="rId6" imgW="2234880" imgH="431640" progId="Equation.3">
                <p:embed/>
              </p:oleObj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p:oleObj spid="_x0000_s42119" name="Equation" r:id="rId7" imgW="1371600" imgH="431640" progId="Equation.3">
                <p:embed/>
              </p:oleObj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p:oleObj spid="_x0000_s42120" name="Equation" r:id="rId8" imgW="3593880" imgH="228600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p:oleObj spid="_x0000_s42121" name="Equation" r:id="rId9" imgW="2476440" imgH="241200" progId="Equation.3">
              <p:embed/>
            </p:oleObj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p:oleObj spid="_x0000_s42122" name="Equation" r:id="rId10" imgW="698400" imgH="22860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p:oleObj spid="_x0000_s45585" name="Equation" r:id="rId4" imgW="622080" imgH="228600" progId="Equation.3">
                  <p:embed/>
                </p:oleObj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p:oleObj spid="_x0000_s45586" name="Equation" r:id="rId5" imgW="609480" imgH="228600" progId="Equation.3">
                  <p:embed/>
                </p:oleObj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p:oleObj spid="_x0000_s45587" name="Equation" r:id="rId6" imgW="380880" imgH="241200" progId="Equation.3">
                  <p:embed/>
                </p:oleObj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p:oleObj spid="_x0000_s45588" name="Equation" r:id="rId7" imgW="419040" imgH="241200" progId="Equation.3">
                  <p:embed/>
                </p:oleObj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p:oleObj spid="_x0000_s45589" name="Equation" r:id="rId8" imgW="431640" imgH="228600" progId="Equation.3">
                  <p:embed/>
                </p:oleObj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p:oleObj spid="_x0000_s45590" name="Equation" r:id="rId9" imgW="380880" imgH="228600" progId="Equation.3">
                  <p:embed/>
                </p:oleObj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p:oleObj spid="_x0000_s45591" name="Equation" r:id="rId10" imgW="393480" imgH="228600" progId="Equation.3">
                  <p:embed/>
                </p:oleObj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p:oleObj spid="_x0000_s45592" name="Equation" r:id="rId11" imgW="368280" imgH="228600" progId="Equation.3">
                  <p:embed/>
                </p:oleObj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p:oleObj spid="_x0000_s45593" name="Equation" r:id="rId12" imgW="431640" imgH="241200" progId="Equation.3">
                  <p:embed/>
                </p:oleObj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p:oleObj spid="_x0000_s45594" name="Equation" r:id="rId13" imgW="380880" imgH="241200" progId="Equation.3">
                  <p:embed/>
                </p:oleObj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p:oleObj spid="_x0000_s45595" name="Equation" r:id="rId14" imgW="393480" imgH="241200" progId="Equation.3">
                  <p:embed/>
                </p:oleObj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p:oleObj spid="_x0000_s45596" name="Equation" r:id="rId15" imgW="368280" imgH="241200" progId="Equation.3">
                  <p:embed/>
                </p:oleObj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p:oleObj spid="_x0000_s45597" name="Equation" r:id="rId16" imgW="380880" imgH="241200" progId="Equation.3">
                <p:embed/>
              </p:oleObj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p:oleObj spid="_x0000_s45598" name="Equation" r:id="rId17" imgW="355320" imgH="241200" progId="Equation.3">
                <p:embed/>
              </p:oleObj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p:oleObj spid="_x0000_s45599" name="Equation" r:id="rId18" imgW="431640" imgH="228600" progId="Equation.3">
                <p:embed/>
              </p:oleObj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p:oleObj spid="_x0000_s45600" name="Equation" r:id="rId19" imgW="380880" imgH="228600" progId="Equation.3">
                <p:embed/>
              </p:oleObj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p:oleObj spid="_x0000_s45601" name="Equation" r:id="rId20" imgW="2857320" imgH="228600" progId="Equation.3">
              <p:embed/>
            </p:oleObj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p:oleObj spid="_x0000_s45602" name="Equation" r:id="rId21" imgW="622080" imgH="228600" progId="Equation.3">
                <p:embed/>
              </p:oleObj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p:oleObj spid="_x0000_s45603" name="Equation" r:id="rId22" imgW="368280" imgH="228600" progId="Equation.3">
                <p:embed/>
              </p:oleObj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p:oleObj spid="_x0000_s45604" name="Equation" r:id="rId23" imgW="393480" imgH="228600" progId="Equation.3">
                <p:embed/>
              </p:oleObj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p:oleObj spid="_x0000_s45605" name="Equation" r:id="rId24" imgW="596880" imgH="215640" progId="Equation.3">
                <p:embed/>
              </p:oleObj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p:oleObj spid="_x0000_s45606" name="Equation" r:id="rId25" imgW="571320" imgH="228600" progId="Equation.3">
                <p:embed/>
              </p:oleObj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p:oleObj spid="_x0000_s45607" name="Equation" r:id="rId26" imgW="596880" imgH="228600" progId="Equation.3">
                <p:embed/>
              </p:oleObj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p:oleObj spid="_x0000_s45608" name="Equation" r:id="rId27" imgW="596880" imgH="228600" progId="Equation.3">
                <p:embed/>
              </p:oleObj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p:oleObj spid="_x0000_s45609" name="Equation" r:id="rId28" imgW="634680" imgH="228600" progId="Equation.3">
                <p:embed/>
              </p:oleObj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p:oleObj spid="_x0000_s45610" name="Equation" r:id="rId29" imgW="139680" imgH="215640" progId="Equation.3">
                    <p:embed/>
                  </p:oleObj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p:oleObj spid="_x0000_s45611" name="Equation" r:id="rId30" imgW="164880" imgH="215640" progId="Equation.3">
                    <p:embed/>
                  </p:oleObj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p:oleObj spid="_x0000_s45612" name="Equation" r:id="rId31" imgW="15228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p:oleObj spid="_x0000_s45613" name="Equation" r:id="rId32" imgW="164880" imgH="215640" progId="Equation.3">
                    <p:embed/>
                  </p:oleObj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p:oleObj spid="_x0000_s45614" name="Equation" r:id="rId33" imgW="164880" imgH="22860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p:oleObj spid="_x0000_s45615" name="Equation" r:id="rId34" imgW="520560" imgH="228600" progId="Equation.3">
                <p:embed/>
              </p:oleObj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p:oleObj spid="_x0000_s896123" name="Image" r:id="rId4" imgW="1143260" imgH="1003529" progId="">
                <p:embed/>
              </p:oleObj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p:oleObj spid="_x0000_s896124" name="Equation" r:id="rId5" imgW="139680" imgH="215640" progId="Equation.3">
                  <p:embed/>
                </p:oleObj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p:oleObj spid="_x0000_s896125" name="Equation" r:id="rId6" imgW="164880" imgH="215640" progId="Equation.3">
                  <p:embed/>
                </p:oleObj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p:oleObj spid="_x0000_s896126" name="Equation" r:id="rId7" imgW="152280" imgH="228600" progId="Equation.3">
                  <p:embed/>
                </p:oleObj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p:oleObj spid="_x0000_s896127" name="Equation" r:id="rId8" imgW="164880" imgH="215640" progId="Equation.3">
                  <p:embed/>
                </p:oleObj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p:oleObj spid="_x0000_s896128" name="Equation" r:id="rId9" imgW="164880" imgH="228600" progId="Equation.3">
                  <p:embed/>
                </p:oleObj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p:oleObj spid="_x0000_s896129" name="Equation" r:id="rId10" imgW="152280" imgH="228600" progId="Equation.3">
                  <p:embed/>
                </p:oleObj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p:oleObj spid="_x0000_s46252" name="Equation" r:id="rId4" imgW="2425680" imgH="228600" progId="Equation.3">
              <p:embed/>
            </p:oleObj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p:oleObj spid="_x0000_s46253" name="Equation" r:id="rId5" imgW="152280" imgH="215640" progId="Equation.3">
                <p:embed/>
              </p:oleObj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p:oleObj spid="_x0000_s46254" name="Equation" r:id="rId6" imgW="164880" imgH="228600" progId="Equation.3">
                <p:embed/>
              </p:oleObj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p:oleObj spid="_x0000_s46255" name="Equation" r:id="rId7" imgW="3124080" imgH="228600" progId="Equation.3">
                <p:embed/>
              </p:oleObj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p:oleObj spid="_x0000_s46256" name="Equation" r:id="rId8" imgW="152280" imgH="215640" progId="Equation.3">
                  <p:embed/>
                </p:oleObj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p:oleObj spid="_x0000_s46257" name="Equation" r:id="rId9" imgW="164880" imgH="228600" progId="Equation.3">
                  <p:embed/>
                </p:oleObj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p:oleObj spid="_x0000_s46258" name="Equation" r:id="rId10" imgW="164880" imgH="215640" progId="Equation.3">
                  <p:embed/>
                </p:oleObj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p:oleObj spid="_x0000_s46259" name="Equation" r:id="rId11" imgW="253800" imgH="228600" progId="Equation.3">
                  <p:embed/>
                </p:oleObj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p:oleObj spid="_x0000_s46260" name="Equation" r:id="rId12" imgW="164880" imgH="228600" progId="Equation.3">
                  <p:embed/>
                </p:oleObj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p:oleObj spid="_x0000_s46261" name="Equation" r:id="rId13" imgW="164880" imgH="215640" progId="Equation.3">
                  <p:embed/>
                </p:oleObj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6705600" y="645795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3986" y="3173408"/>
            <a:ext cx="6072237" cy="3468736"/>
            <a:chOff x="1723986" y="3173408"/>
            <a:chExt cx="6072237" cy="3468736"/>
          </a:xfrm>
        </p:grpSpPr>
        <p:pic>
          <p:nvPicPr>
            <p:cNvPr id="4" name="Picture 5" descr="heart_lv_rv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3986" y="3173408"/>
              <a:ext cx="3468735" cy="3468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302260" y="4706955"/>
              <a:ext cx="249396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Tahoma" pitchFamily="34" charset="0"/>
                </a:rPr>
                <a:t>Tracking Heart Ventricles 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Tahoma" pitchFamily="34" charset="0"/>
                </a:rPr>
                <a:t>(multiple frames)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3265" y="4816494"/>
            <a:ext cx="7401044" cy="1631216"/>
            <a:chOff x="1103265" y="4816494"/>
            <a:chExt cx="7401044" cy="1631216"/>
          </a:xfrm>
        </p:grpSpPr>
        <p:sp>
          <p:nvSpPr>
            <p:cNvPr id="611331" name="Text Box 30"/>
            <p:cNvSpPr txBox="1">
              <a:spLocks noChangeArrowheads="1"/>
            </p:cNvSpPr>
            <p:nvPr/>
          </p:nvSpPr>
          <p:spPr bwMode="auto">
            <a:xfrm>
              <a:off x="2779665" y="4816494"/>
              <a:ext cx="572464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Traffic monitoring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Human-computer interaction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Animation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Surveillance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Computer 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assisted </a:t>
              </a: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iagnosis </a:t>
              </a: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in medical imaging </a:t>
              </a:r>
            </a:p>
          </p:txBody>
        </p:sp>
        <p:sp>
          <p:nvSpPr>
            <p:cNvPr id="611332" name="Text Box 31"/>
            <p:cNvSpPr txBox="1">
              <a:spLocks noChangeArrowheads="1"/>
            </p:cNvSpPr>
            <p:nvPr/>
          </p:nvSpPr>
          <p:spPr bwMode="auto">
            <a:xfrm>
              <a:off x="1103265" y="4816494"/>
              <a:ext cx="16260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Applications:</a:t>
              </a:r>
            </a:p>
          </p:txBody>
        </p:sp>
      </p:grpSp>
      <p:pic>
        <p:nvPicPr>
          <p:cNvPr id="9" name="leafmv.mp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28688" y="4414851"/>
            <a:ext cx="7704137" cy="923925"/>
            <a:chOff x="928688" y="4414851"/>
            <a:chExt cx="7704137" cy="923925"/>
          </a:xfrm>
        </p:grpSpPr>
        <p:sp>
          <p:nvSpPr>
            <p:cNvPr id="599048" name="Freeform 1034"/>
            <p:cNvSpPr>
              <a:spLocks/>
            </p:cNvSpPr>
            <p:nvPr/>
          </p:nvSpPr>
          <p:spPr bwMode="auto">
            <a:xfrm>
              <a:off x="930275" y="4441838"/>
              <a:ext cx="854075" cy="874713"/>
            </a:xfrm>
            <a:custGeom>
              <a:avLst/>
              <a:gdLst>
                <a:gd name="T0" fmla="*/ 2147483647 w 744"/>
                <a:gd name="T1" fmla="*/ 2147483647 h 688"/>
                <a:gd name="T2" fmla="*/ 2147483647 w 744"/>
                <a:gd name="T3" fmla="*/ 2147483647 h 688"/>
                <a:gd name="T4" fmla="*/ 2147483647 w 744"/>
                <a:gd name="T5" fmla="*/ 2147483647 h 688"/>
                <a:gd name="T6" fmla="*/ 2147483647 w 744"/>
                <a:gd name="T7" fmla="*/ 2147483647 h 688"/>
                <a:gd name="T8" fmla="*/ 2147483647 w 744"/>
                <a:gd name="T9" fmla="*/ 2147483647 h 688"/>
                <a:gd name="T10" fmla="*/ 2147483647 w 744"/>
                <a:gd name="T11" fmla="*/ 2147483647 h 688"/>
                <a:gd name="T12" fmla="*/ 2147483647 w 744"/>
                <a:gd name="T13" fmla="*/ 2147483647 h 688"/>
                <a:gd name="T14" fmla="*/ 2147483647 w 744"/>
                <a:gd name="T15" fmla="*/ 2147483647 h 688"/>
                <a:gd name="T16" fmla="*/ 2147483647 w 744"/>
                <a:gd name="T17" fmla="*/ 2147483647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4"/>
                <a:gd name="T28" fmla="*/ 0 h 688"/>
                <a:gd name="T29" fmla="*/ 744 w 744"/>
                <a:gd name="T30" fmla="*/ 688 h 6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4" h="688">
                  <a:moveTo>
                    <a:pt x="721" y="164"/>
                  </a:moveTo>
                  <a:cubicBezTo>
                    <a:pt x="721" y="102"/>
                    <a:pt x="744" y="60"/>
                    <a:pt x="699" y="35"/>
                  </a:cubicBezTo>
                  <a:cubicBezTo>
                    <a:pt x="654" y="10"/>
                    <a:pt x="555" y="0"/>
                    <a:pt x="449" y="13"/>
                  </a:cubicBezTo>
                  <a:cubicBezTo>
                    <a:pt x="343" y="26"/>
                    <a:pt x="124" y="37"/>
                    <a:pt x="62" y="111"/>
                  </a:cubicBezTo>
                  <a:cubicBezTo>
                    <a:pt x="0" y="185"/>
                    <a:pt x="32" y="371"/>
                    <a:pt x="77" y="460"/>
                  </a:cubicBezTo>
                  <a:cubicBezTo>
                    <a:pt x="122" y="549"/>
                    <a:pt x="243" y="611"/>
                    <a:pt x="335" y="642"/>
                  </a:cubicBezTo>
                  <a:cubicBezTo>
                    <a:pt x="427" y="673"/>
                    <a:pt x="569" y="688"/>
                    <a:pt x="630" y="649"/>
                  </a:cubicBezTo>
                  <a:cubicBezTo>
                    <a:pt x="691" y="610"/>
                    <a:pt x="683" y="492"/>
                    <a:pt x="699" y="407"/>
                  </a:cubicBezTo>
                  <a:cubicBezTo>
                    <a:pt x="715" y="322"/>
                    <a:pt x="721" y="226"/>
                    <a:pt x="721" y="16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49" name="Freeform 1036"/>
            <p:cNvSpPr>
              <a:spLocks/>
            </p:cNvSpPr>
            <p:nvPr/>
          </p:nvSpPr>
          <p:spPr bwMode="auto">
            <a:xfrm>
              <a:off x="1419225" y="4448188"/>
              <a:ext cx="1055688" cy="869950"/>
            </a:xfrm>
            <a:custGeom>
              <a:avLst/>
              <a:gdLst>
                <a:gd name="T0" fmla="*/ 2147483647 w 847"/>
                <a:gd name="T1" fmla="*/ 2147483647 h 685"/>
                <a:gd name="T2" fmla="*/ 2147483647 w 847"/>
                <a:gd name="T3" fmla="*/ 2147483647 h 685"/>
                <a:gd name="T4" fmla="*/ 2147483647 w 847"/>
                <a:gd name="T5" fmla="*/ 0 h 685"/>
                <a:gd name="T6" fmla="*/ 2147483647 w 847"/>
                <a:gd name="T7" fmla="*/ 2147483647 h 685"/>
                <a:gd name="T8" fmla="*/ 2147483647 w 847"/>
                <a:gd name="T9" fmla="*/ 2147483647 h 685"/>
                <a:gd name="T10" fmla="*/ 2147483647 w 847"/>
                <a:gd name="T11" fmla="*/ 2147483647 h 685"/>
                <a:gd name="T12" fmla="*/ 2147483647 w 847"/>
                <a:gd name="T13" fmla="*/ 2147483647 h 685"/>
                <a:gd name="T14" fmla="*/ 2147483647 w 847"/>
                <a:gd name="T15" fmla="*/ 2147483647 h 685"/>
                <a:gd name="T16" fmla="*/ 2147483647 w 847"/>
                <a:gd name="T17" fmla="*/ 2147483647 h 685"/>
                <a:gd name="T18" fmla="*/ 2147483647 w 847"/>
                <a:gd name="T19" fmla="*/ 2147483647 h 685"/>
                <a:gd name="T20" fmla="*/ 2147483647 w 847"/>
                <a:gd name="T21" fmla="*/ 2147483647 h 685"/>
                <a:gd name="T22" fmla="*/ 2147483647 w 847"/>
                <a:gd name="T23" fmla="*/ 2147483647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7"/>
                <a:gd name="T37" fmla="*/ 0 h 685"/>
                <a:gd name="T38" fmla="*/ 847 w 847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7" h="685">
                  <a:moveTo>
                    <a:pt x="88" y="258"/>
                  </a:moveTo>
                  <a:cubicBezTo>
                    <a:pt x="128" y="192"/>
                    <a:pt x="203" y="96"/>
                    <a:pt x="247" y="53"/>
                  </a:cubicBezTo>
                  <a:cubicBezTo>
                    <a:pt x="291" y="10"/>
                    <a:pt x="306" y="0"/>
                    <a:pt x="353" y="0"/>
                  </a:cubicBezTo>
                  <a:cubicBezTo>
                    <a:pt x="400" y="0"/>
                    <a:pt x="463" y="23"/>
                    <a:pt x="527" y="53"/>
                  </a:cubicBezTo>
                  <a:cubicBezTo>
                    <a:pt x="591" y="83"/>
                    <a:pt x="687" y="123"/>
                    <a:pt x="739" y="182"/>
                  </a:cubicBezTo>
                  <a:cubicBezTo>
                    <a:pt x="791" y="241"/>
                    <a:pt x="847" y="350"/>
                    <a:pt x="838" y="409"/>
                  </a:cubicBezTo>
                  <a:cubicBezTo>
                    <a:pt x="829" y="468"/>
                    <a:pt x="755" y="498"/>
                    <a:pt x="686" y="538"/>
                  </a:cubicBezTo>
                  <a:cubicBezTo>
                    <a:pt x="617" y="578"/>
                    <a:pt x="499" y="629"/>
                    <a:pt x="421" y="652"/>
                  </a:cubicBezTo>
                  <a:cubicBezTo>
                    <a:pt x="343" y="675"/>
                    <a:pt x="270" y="685"/>
                    <a:pt x="217" y="675"/>
                  </a:cubicBezTo>
                  <a:cubicBezTo>
                    <a:pt x="164" y="665"/>
                    <a:pt x="138" y="629"/>
                    <a:pt x="103" y="591"/>
                  </a:cubicBezTo>
                  <a:cubicBezTo>
                    <a:pt x="68" y="553"/>
                    <a:pt x="8" y="501"/>
                    <a:pt x="4" y="447"/>
                  </a:cubicBezTo>
                  <a:cubicBezTo>
                    <a:pt x="0" y="393"/>
                    <a:pt x="48" y="324"/>
                    <a:pt x="88" y="2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0" name="Freeform 1037"/>
            <p:cNvSpPr>
              <a:spLocks/>
            </p:cNvSpPr>
            <p:nvPr/>
          </p:nvSpPr>
          <p:spPr bwMode="auto">
            <a:xfrm>
              <a:off x="3673475" y="4429138"/>
              <a:ext cx="854075" cy="874713"/>
            </a:xfrm>
            <a:custGeom>
              <a:avLst/>
              <a:gdLst>
                <a:gd name="T0" fmla="*/ 2147483647 w 744"/>
                <a:gd name="T1" fmla="*/ 2147483647 h 688"/>
                <a:gd name="T2" fmla="*/ 2147483647 w 744"/>
                <a:gd name="T3" fmla="*/ 2147483647 h 688"/>
                <a:gd name="T4" fmla="*/ 2147483647 w 744"/>
                <a:gd name="T5" fmla="*/ 2147483647 h 688"/>
                <a:gd name="T6" fmla="*/ 2147483647 w 744"/>
                <a:gd name="T7" fmla="*/ 2147483647 h 688"/>
                <a:gd name="T8" fmla="*/ 2147483647 w 744"/>
                <a:gd name="T9" fmla="*/ 2147483647 h 688"/>
                <a:gd name="T10" fmla="*/ 2147483647 w 744"/>
                <a:gd name="T11" fmla="*/ 2147483647 h 688"/>
                <a:gd name="T12" fmla="*/ 2147483647 w 744"/>
                <a:gd name="T13" fmla="*/ 2147483647 h 688"/>
                <a:gd name="T14" fmla="*/ 2147483647 w 744"/>
                <a:gd name="T15" fmla="*/ 2147483647 h 688"/>
                <a:gd name="T16" fmla="*/ 2147483647 w 744"/>
                <a:gd name="T17" fmla="*/ 2147483647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4"/>
                <a:gd name="T28" fmla="*/ 0 h 688"/>
                <a:gd name="T29" fmla="*/ 744 w 744"/>
                <a:gd name="T30" fmla="*/ 688 h 6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4" h="688">
                  <a:moveTo>
                    <a:pt x="721" y="164"/>
                  </a:moveTo>
                  <a:cubicBezTo>
                    <a:pt x="721" y="102"/>
                    <a:pt x="744" y="60"/>
                    <a:pt x="699" y="35"/>
                  </a:cubicBezTo>
                  <a:cubicBezTo>
                    <a:pt x="654" y="10"/>
                    <a:pt x="555" y="0"/>
                    <a:pt x="449" y="13"/>
                  </a:cubicBezTo>
                  <a:cubicBezTo>
                    <a:pt x="343" y="26"/>
                    <a:pt x="124" y="37"/>
                    <a:pt x="62" y="111"/>
                  </a:cubicBezTo>
                  <a:cubicBezTo>
                    <a:pt x="0" y="185"/>
                    <a:pt x="32" y="371"/>
                    <a:pt x="77" y="460"/>
                  </a:cubicBezTo>
                  <a:cubicBezTo>
                    <a:pt x="122" y="549"/>
                    <a:pt x="243" y="611"/>
                    <a:pt x="335" y="642"/>
                  </a:cubicBezTo>
                  <a:cubicBezTo>
                    <a:pt x="427" y="673"/>
                    <a:pt x="569" y="688"/>
                    <a:pt x="630" y="649"/>
                  </a:cubicBezTo>
                  <a:cubicBezTo>
                    <a:pt x="691" y="610"/>
                    <a:pt x="683" y="492"/>
                    <a:pt x="699" y="407"/>
                  </a:cubicBezTo>
                  <a:cubicBezTo>
                    <a:pt x="715" y="322"/>
                    <a:pt x="721" y="226"/>
                    <a:pt x="721" y="16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1" name="Freeform 1038"/>
            <p:cNvSpPr>
              <a:spLocks/>
            </p:cNvSpPr>
            <p:nvPr/>
          </p:nvSpPr>
          <p:spPr bwMode="auto">
            <a:xfrm>
              <a:off x="4378325" y="4435488"/>
              <a:ext cx="1055688" cy="869950"/>
            </a:xfrm>
            <a:custGeom>
              <a:avLst/>
              <a:gdLst>
                <a:gd name="T0" fmla="*/ 2147483647 w 847"/>
                <a:gd name="T1" fmla="*/ 2147483647 h 685"/>
                <a:gd name="T2" fmla="*/ 2147483647 w 847"/>
                <a:gd name="T3" fmla="*/ 2147483647 h 685"/>
                <a:gd name="T4" fmla="*/ 2147483647 w 847"/>
                <a:gd name="T5" fmla="*/ 0 h 685"/>
                <a:gd name="T6" fmla="*/ 2147483647 w 847"/>
                <a:gd name="T7" fmla="*/ 2147483647 h 685"/>
                <a:gd name="T8" fmla="*/ 2147483647 w 847"/>
                <a:gd name="T9" fmla="*/ 2147483647 h 685"/>
                <a:gd name="T10" fmla="*/ 2147483647 w 847"/>
                <a:gd name="T11" fmla="*/ 2147483647 h 685"/>
                <a:gd name="T12" fmla="*/ 2147483647 w 847"/>
                <a:gd name="T13" fmla="*/ 2147483647 h 685"/>
                <a:gd name="T14" fmla="*/ 2147483647 w 847"/>
                <a:gd name="T15" fmla="*/ 2147483647 h 685"/>
                <a:gd name="T16" fmla="*/ 2147483647 w 847"/>
                <a:gd name="T17" fmla="*/ 2147483647 h 685"/>
                <a:gd name="T18" fmla="*/ 2147483647 w 847"/>
                <a:gd name="T19" fmla="*/ 2147483647 h 685"/>
                <a:gd name="T20" fmla="*/ 2147483647 w 847"/>
                <a:gd name="T21" fmla="*/ 2147483647 h 685"/>
                <a:gd name="T22" fmla="*/ 2147483647 w 847"/>
                <a:gd name="T23" fmla="*/ 2147483647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7"/>
                <a:gd name="T37" fmla="*/ 0 h 685"/>
                <a:gd name="T38" fmla="*/ 847 w 847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7" h="685">
                  <a:moveTo>
                    <a:pt x="88" y="258"/>
                  </a:moveTo>
                  <a:cubicBezTo>
                    <a:pt x="128" y="192"/>
                    <a:pt x="203" y="96"/>
                    <a:pt x="247" y="53"/>
                  </a:cubicBezTo>
                  <a:cubicBezTo>
                    <a:pt x="291" y="10"/>
                    <a:pt x="306" y="0"/>
                    <a:pt x="353" y="0"/>
                  </a:cubicBezTo>
                  <a:cubicBezTo>
                    <a:pt x="400" y="0"/>
                    <a:pt x="463" y="23"/>
                    <a:pt x="527" y="53"/>
                  </a:cubicBezTo>
                  <a:cubicBezTo>
                    <a:pt x="591" y="83"/>
                    <a:pt x="687" y="123"/>
                    <a:pt x="739" y="182"/>
                  </a:cubicBezTo>
                  <a:cubicBezTo>
                    <a:pt x="791" y="241"/>
                    <a:pt x="847" y="350"/>
                    <a:pt x="838" y="409"/>
                  </a:cubicBezTo>
                  <a:cubicBezTo>
                    <a:pt x="829" y="468"/>
                    <a:pt x="755" y="498"/>
                    <a:pt x="686" y="538"/>
                  </a:cubicBezTo>
                  <a:cubicBezTo>
                    <a:pt x="617" y="578"/>
                    <a:pt x="499" y="629"/>
                    <a:pt x="421" y="652"/>
                  </a:cubicBezTo>
                  <a:cubicBezTo>
                    <a:pt x="343" y="675"/>
                    <a:pt x="270" y="685"/>
                    <a:pt x="217" y="675"/>
                  </a:cubicBezTo>
                  <a:cubicBezTo>
                    <a:pt x="164" y="665"/>
                    <a:pt x="138" y="629"/>
                    <a:pt x="103" y="591"/>
                  </a:cubicBezTo>
                  <a:cubicBezTo>
                    <a:pt x="68" y="553"/>
                    <a:pt x="8" y="501"/>
                    <a:pt x="4" y="447"/>
                  </a:cubicBezTo>
                  <a:cubicBezTo>
                    <a:pt x="0" y="393"/>
                    <a:pt x="48" y="324"/>
                    <a:pt x="88" y="2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2" name="Freeform 1039"/>
            <p:cNvSpPr>
              <a:spLocks/>
            </p:cNvSpPr>
            <p:nvPr/>
          </p:nvSpPr>
          <p:spPr bwMode="auto">
            <a:xfrm>
              <a:off x="6505575" y="4454538"/>
              <a:ext cx="854075" cy="874713"/>
            </a:xfrm>
            <a:custGeom>
              <a:avLst/>
              <a:gdLst>
                <a:gd name="T0" fmla="*/ 2147483647 w 744"/>
                <a:gd name="T1" fmla="*/ 2147483647 h 688"/>
                <a:gd name="T2" fmla="*/ 2147483647 w 744"/>
                <a:gd name="T3" fmla="*/ 2147483647 h 688"/>
                <a:gd name="T4" fmla="*/ 2147483647 w 744"/>
                <a:gd name="T5" fmla="*/ 2147483647 h 688"/>
                <a:gd name="T6" fmla="*/ 2147483647 w 744"/>
                <a:gd name="T7" fmla="*/ 2147483647 h 688"/>
                <a:gd name="T8" fmla="*/ 2147483647 w 744"/>
                <a:gd name="T9" fmla="*/ 2147483647 h 688"/>
                <a:gd name="T10" fmla="*/ 2147483647 w 744"/>
                <a:gd name="T11" fmla="*/ 2147483647 h 688"/>
                <a:gd name="T12" fmla="*/ 2147483647 w 744"/>
                <a:gd name="T13" fmla="*/ 2147483647 h 688"/>
                <a:gd name="T14" fmla="*/ 2147483647 w 744"/>
                <a:gd name="T15" fmla="*/ 2147483647 h 688"/>
                <a:gd name="T16" fmla="*/ 2147483647 w 744"/>
                <a:gd name="T17" fmla="*/ 2147483647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4"/>
                <a:gd name="T28" fmla="*/ 0 h 688"/>
                <a:gd name="T29" fmla="*/ 744 w 744"/>
                <a:gd name="T30" fmla="*/ 688 h 6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4" h="688">
                  <a:moveTo>
                    <a:pt x="721" y="164"/>
                  </a:moveTo>
                  <a:cubicBezTo>
                    <a:pt x="721" y="102"/>
                    <a:pt x="744" y="60"/>
                    <a:pt x="699" y="35"/>
                  </a:cubicBezTo>
                  <a:cubicBezTo>
                    <a:pt x="654" y="10"/>
                    <a:pt x="555" y="0"/>
                    <a:pt x="449" y="13"/>
                  </a:cubicBezTo>
                  <a:cubicBezTo>
                    <a:pt x="343" y="26"/>
                    <a:pt x="124" y="37"/>
                    <a:pt x="62" y="111"/>
                  </a:cubicBezTo>
                  <a:cubicBezTo>
                    <a:pt x="0" y="185"/>
                    <a:pt x="32" y="371"/>
                    <a:pt x="77" y="460"/>
                  </a:cubicBezTo>
                  <a:cubicBezTo>
                    <a:pt x="122" y="549"/>
                    <a:pt x="243" y="611"/>
                    <a:pt x="335" y="642"/>
                  </a:cubicBezTo>
                  <a:cubicBezTo>
                    <a:pt x="427" y="673"/>
                    <a:pt x="569" y="688"/>
                    <a:pt x="630" y="649"/>
                  </a:cubicBezTo>
                  <a:cubicBezTo>
                    <a:pt x="691" y="610"/>
                    <a:pt x="683" y="492"/>
                    <a:pt x="699" y="407"/>
                  </a:cubicBezTo>
                  <a:cubicBezTo>
                    <a:pt x="715" y="322"/>
                    <a:pt x="721" y="226"/>
                    <a:pt x="721" y="164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3" name="Freeform 1040"/>
            <p:cNvSpPr>
              <a:spLocks/>
            </p:cNvSpPr>
            <p:nvPr/>
          </p:nvSpPr>
          <p:spPr bwMode="auto">
            <a:xfrm>
              <a:off x="7553325" y="4460888"/>
              <a:ext cx="1055688" cy="869950"/>
            </a:xfrm>
            <a:custGeom>
              <a:avLst/>
              <a:gdLst>
                <a:gd name="T0" fmla="*/ 2147483647 w 847"/>
                <a:gd name="T1" fmla="*/ 2147483647 h 685"/>
                <a:gd name="T2" fmla="*/ 2147483647 w 847"/>
                <a:gd name="T3" fmla="*/ 2147483647 h 685"/>
                <a:gd name="T4" fmla="*/ 2147483647 w 847"/>
                <a:gd name="T5" fmla="*/ 0 h 685"/>
                <a:gd name="T6" fmla="*/ 2147483647 w 847"/>
                <a:gd name="T7" fmla="*/ 2147483647 h 685"/>
                <a:gd name="T8" fmla="*/ 2147483647 w 847"/>
                <a:gd name="T9" fmla="*/ 2147483647 h 685"/>
                <a:gd name="T10" fmla="*/ 2147483647 w 847"/>
                <a:gd name="T11" fmla="*/ 2147483647 h 685"/>
                <a:gd name="T12" fmla="*/ 2147483647 w 847"/>
                <a:gd name="T13" fmla="*/ 2147483647 h 685"/>
                <a:gd name="T14" fmla="*/ 2147483647 w 847"/>
                <a:gd name="T15" fmla="*/ 2147483647 h 685"/>
                <a:gd name="T16" fmla="*/ 2147483647 w 847"/>
                <a:gd name="T17" fmla="*/ 2147483647 h 685"/>
                <a:gd name="T18" fmla="*/ 2147483647 w 847"/>
                <a:gd name="T19" fmla="*/ 2147483647 h 685"/>
                <a:gd name="T20" fmla="*/ 2147483647 w 847"/>
                <a:gd name="T21" fmla="*/ 2147483647 h 685"/>
                <a:gd name="T22" fmla="*/ 2147483647 w 847"/>
                <a:gd name="T23" fmla="*/ 2147483647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7"/>
                <a:gd name="T37" fmla="*/ 0 h 685"/>
                <a:gd name="T38" fmla="*/ 847 w 847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7" h="685">
                  <a:moveTo>
                    <a:pt x="88" y="258"/>
                  </a:moveTo>
                  <a:cubicBezTo>
                    <a:pt x="128" y="192"/>
                    <a:pt x="203" y="96"/>
                    <a:pt x="247" y="53"/>
                  </a:cubicBezTo>
                  <a:cubicBezTo>
                    <a:pt x="291" y="10"/>
                    <a:pt x="306" y="0"/>
                    <a:pt x="353" y="0"/>
                  </a:cubicBezTo>
                  <a:cubicBezTo>
                    <a:pt x="400" y="0"/>
                    <a:pt x="463" y="23"/>
                    <a:pt x="527" y="53"/>
                  </a:cubicBezTo>
                  <a:cubicBezTo>
                    <a:pt x="591" y="83"/>
                    <a:pt x="687" y="123"/>
                    <a:pt x="739" y="182"/>
                  </a:cubicBezTo>
                  <a:cubicBezTo>
                    <a:pt x="791" y="241"/>
                    <a:pt x="847" y="350"/>
                    <a:pt x="838" y="409"/>
                  </a:cubicBezTo>
                  <a:cubicBezTo>
                    <a:pt x="829" y="468"/>
                    <a:pt x="755" y="498"/>
                    <a:pt x="686" y="538"/>
                  </a:cubicBezTo>
                  <a:cubicBezTo>
                    <a:pt x="617" y="578"/>
                    <a:pt x="499" y="629"/>
                    <a:pt x="421" y="652"/>
                  </a:cubicBezTo>
                  <a:cubicBezTo>
                    <a:pt x="343" y="675"/>
                    <a:pt x="270" y="685"/>
                    <a:pt x="217" y="675"/>
                  </a:cubicBezTo>
                  <a:cubicBezTo>
                    <a:pt x="164" y="665"/>
                    <a:pt x="138" y="629"/>
                    <a:pt x="103" y="591"/>
                  </a:cubicBezTo>
                  <a:cubicBezTo>
                    <a:pt x="68" y="553"/>
                    <a:pt x="8" y="501"/>
                    <a:pt x="4" y="447"/>
                  </a:cubicBezTo>
                  <a:cubicBezTo>
                    <a:pt x="0" y="393"/>
                    <a:pt x="48" y="324"/>
                    <a:pt x="88" y="25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4" name="AutoShape 1041"/>
            <p:cNvSpPr>
              <a:spLocks noChangeArrowheads="1"/>
            </p:cNvSpPr>
            <p:nvPr/>
          </p:nvSpPr>
          <p:spPr bwMode="auto">
            <a:xfrm>
              <a:off x="2801938" y="4621226"/>
              <a:ext cx="481012" cy="360362"/>
            </a:xfrm>
            <a:prstGeom prst="rightArrow">
              <a:avLst>
                <a:gd name="adj1" fmla="val 50000"/>
                <a:gd name="adj2" fmla="val 33370"/>
              </a:avLst>
            </a:prstGeom>
            <a:solidFill>
              <a:srgbClr val="72EC5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5" name="AutoShape 1042"/>
            <p:cNvSpPr>
              <a:spLocks noChangeArrowheads="1"/>
            </p:cNvSpPr>
            <p:nvPr/>
          </p:nvSpPr>
          <p:spPr bwMode="auto">
            <a:xfrm>
              <a:off x="5637213" y="4649801"/>
              <a:ext cx="481012" cy="360362"/>
            </a:xfrm>
            <a:prstGeom prst="rightArrow">
              <a:avLst>
                <a:gd name="adj1" fmla="val 50000"/>
                <a:gd name="adj2" fmla="val 33370"/>
              </a:avLst>
            </a:prstGeom>
            <a:solidFill>
              <a:srgbClr val="72EC5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6" name="Freeform 1043"/>
            <p:cNvSpPr>
              <a:spLocks/>
            </p:cNvSpPr>
            <p:nvPr/>
          </p:nvSpPr>
          <p:spPr bwMode="auto">
            <a:xfrm>
              <a:off x="928688" y="4414851"/>
              <a:ext cx="1506537" cy="911225"/>
            </a:xfrm>
            <a:custGeom>
              <a:avLst/>
              <a:gdLst>
                <a:gd name="T0" fmla="*/ 2147483647 w 1057"/>
                <a:gd name="T1" fmla="*/ 2147483647 h 638"/>
                <a:gd name="T2" fmla="*/ 2147483647 w 1057"/>
                <a:gd name="T3" fmla="*/ 2147483647 h 638"/>
                <a:gd name="T4" fmla="*/ 2147483647 w 1057"/>
                <a:gd name="T5" fmla="*/ 2147483647 h 638"/>
                <a:gd name="T6" fmla="*/ 2147483647 w 1057"/>
                <a:gd name="T7" fmla="*/ 2147483647 h 638"/>
                <a:gd name="T8" fmla="*/ 2147483647 w 1057"/>
                <a:gd name="T9" fmla="*/ 2147483647 h 638"/>
                <a:gd name="T10" fmla="*/ 2147483647 w 1057"/>
                <a:gd name="T11" fmla="*/ 2147483647 h 638"/>
                <a:gd name="T12" fmla="*/ 2147483647 w 1057"/>
                <a:gd name="T13" fmla="*/ 2147483647 h 638"/>
                <a:gd name="T14" fmla="*/ 2147483647 w 1057"/>
                <a:gd name="T15" fmla="*/ 2147483647 h 638"/>
                <a:gd name="T16" fmla="*/ 2147483647 w 1057"/>
                <a:gd name="T17" fmla="*/ 2147483647 h 638"/>
                <a:gd name="T18" fmla="*/ 2147483647 w 1057"/>
                <a:gd name="T19" fmla="*/ 2147483647 h 638"/>
                <a:gd name="T20" fmla="*/ 2147483647 w 1057"/>
                <a:gd name="T21" fmla="*/ 2147483647 h 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7"/>
                <a:gd name="T34" fmla="*/ 0 h 638"/>
                <a:gd name="T35" fmla="*/ 1057 w 1057"/>
                <a:gd name="T36" fmla="*/ 638 h 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7" h="638">
                  <a:moveTo>
                    <a:pt x="18" y="198"/>
                  </a:moveTo>
                  <a:cubicBezTo>
                    <a:pt x="24" y="159"/>
                    <a:pt x="0" y="116"/>
                    <a:pt x="63" y="85"/>
                  </a:cubicBezTo>
                  <a:cubicBezTo>
                    <a:pt x="126" y="54"/>
                    <a:pt x="290" y="18"/>
                    <a:pt x="397" y="9"/>
                  </a:cubicBezTo>
                  <a:cubicBezTo>
                    <a:pt x="504" y="0"/>
                    <a:pt x="615" y="3"/>
                    <a:pt x="708" y="32"/>
                  </a:cubicBezTo>
                  <a:cubicBezTo>
                    <a:pt x="801" y="61"/>
                    <a:pt x="903" y="125"/>
                    <a:pt x="958" y="183"/>
                  </a:cubicBezTo>
                  <a:cubicBezTo>
                    <a:pt x="1013" y="241"/>
                    <a:pt x="1057" y="319"/>
                    <a:pt x="1041" y="380"/>
                  </a:cubicBezTo>
                  <a:cubicBezTo>
                    <a:pt x="1025" y="441"/>
                    <a:pt x="944" y="504"/>
                    <a:pt x="859" y="547"/>
                  </a:cubicBezTo>
                  <a:cubicBezTo>
                    <a:pt x="774" y="590"/>
                    <a:pt x="649" y="638"/>
                    <a:pt x="533" y="638"/>
                  </a:cubicBezTo>
                  <a:cubicBezTo>
                    <a:pt x="417" y="638"/>
                    <a:pt x="246" y="600"/>
                    <a:pt x="162" y="547"/>
                  </a:cubicBezTo>
                  <a:cubicBezTo>
                    <a:pt x="78" y="494"/>
                    <a:pt x="50" y="379"/>
                    <a:pt x="26" y="320"/>
                  </a:cubicBezTo>
                  <a:cubicBezTo>
                    <a:pt x="2" y="261"/>
                    <a:pt x="12" y="237"/>
                    <a:pt x="18" y="198"/>
                  </a:cubicBezTo>
                  <a:close/>
                </a:path>
              </a:pathLst>
            </a:custGeom>
            <a:solidFill>
              <a:schemeClr val="folHlink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7" name="Freeform 1044"/>
            <p:cNvSpPr>
              <a:spLocks/>
            </p:cNvSpPr>
            <p:nvPr/>
          </p:nvSpPr>
          <p:spPr bwMode="auto">
            <a:xfrm>
              <a:off x="3692525" y="4433901"/>
              <a:ext cx="1712913" cy="871537"/>
            </a:xfrm>
            <a:custGeom>
              <a:avLst/>
              <a:gdLst>
                <a:gd name="T0" fmla="*/ 2147483647 w 1202"/>
                <a:gd name="T1" fmla="*/ 2147483647 h 610"/>
                <a:gd name="T2" fmla="*/ 2147483647 w 1202"/>
                <a:gd name="T3" fmla="*/ 2147483647 h 610"/>
                <a:gd name="T4" fmla="*/ 2147483647 w 1202"/>
                <a:gd name="T5" fmla="*/ 2147483647 h 610"/>
                <a:gd name="T6" fmla="*/ 2147483647 w 1202"/>
                <a:gd name="T7" fmla="*/ 2147483647 h 610"/>
                <a:gd name="T8" fmla="*/ 2147483647 w 1202"/>
                <a:gd name="T9" fmla="*/ 2147483647 h 610"/>
                <a:gd name="T10" fmla="*/ 2147483647 w 1202"/>
                <a:gd name="T11" fmla="*/ 2147483647 h 610"/>
                <a:gd name="T12" fmla="*/ 2147483647 w 1202"/>
                <a:gd name="T13" fmla="*/ 2147483647 h 610"/>
                <a:gd name="T14" fmla="*/ 2147483647 w 1202"/>
                <a:gd name="T15" fmla="*/ 2147483647 h 610"/>
                <a:gd name="T16" fmla="*/ 2147483647 w 1202"/>
                <a:gd name="T17" fmla="*/ 2147483647 h 610"/>
                <a:gd name="T18" fmla="*/ 2147483647 w 1202"/>
                <a:gd name="T19" fmla="*/ 2147483647 h 610"/>
                <a:gd name="T20" fmla="*/ 2147483647 w 1202"/>
                <a:gd name="T21" fmla="*/ 2147483647 h 610"/>
                <a:gd name="T22" fmla="*/ 2147483647 w 1202"/>
                <a:gd name="T23" fmla="*/ 2147483647 h 610"/>
                <a:gd name="T24" fmla="*/ 2147483647 w 1202"/>
                <a:gd name="T25" fmla="*/ 2147483647 h 610"/>
                <a:gd name="T26" fmla="*/ 2147483647 w 1202"/>
                <a:gd name="T27" fmla="*/ 2147483647 h 610"/>
                <a:gd name="T28" fmla="*/ 2147483647 w 1202"/>
                <a:gd name="T29" fmla="*/ 2147483647 h 610"/>
                <a:gd name="T30" fmla="*/ 2147483647 w 1202"/>
                <a:gd name="T31" fmla="*/ 2147483647 h 610"/>
                <a:gd name="T32" fmla="*/ 2147483647 w 1202"/>
                <a:gd name="T33" fmla="*/ 2147483647 h 610"/>
                <a:gd name="T34" fmla="*/ 2147483647 w 1202"/>
                <a:gd name="T35" fmla="*/ 2147483647 h 610"/>
                <a:gd name="T36" fmla="*/ 2147483647 w 1202"/>
                <a:gd name="T37" fmla="*/ 2147483647 h 6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2"/>
                <a:gd name="T58" fmla="*/ 0 h 610"/>
                <a:gd name="T59" fmla="*/ 1202 w 1202"/>
                <a:gd name="T60" fmla="*/ 610 h 6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2" h="610">
                  <a:moveTo>
                    <a:pt x="5" y="183"/>
                  </a:moveTo>
                  <a:cubicBezTo>
                    <a:pt x="10" y="130"/>
                    <a:pt x="26" y="98"/>
                    <a:pt x="66" y="70"/>
                  </a:cubicBezTo>
                  <a:cubicBezTo>
                    <a:pt x="106" y="42"/>
                    <a:pt x="179" y="27"/>
                    <a:pt x="247" y="17"/>
                  </a:cubicBezTo>
                  <a:cubicBezTo>
                    <a:pt x="315" y="7"/>
                    <a:pt x="421" y="0"/>
                    <a:pt x="475" y="9"/>
                  </a:cubicBezTo>
                  <a:cubicBezTo>
                    <a:pt x="529" y="18"/>
                    <a:pt x="544" y="60"/>
                    <a:pt x="573" y="70"/>
                  </a:cubicBezTo>
                  <a:cubicBezTo>
                    <a:pt x="602" y="80"/>
                    <a:pt x="620" y="80"/>
                    <a:pt x="649" y="70"/>
                  </a:cubicBezTo>
                  <a:cubicBezTo>
                    <a:pt x="678" y="60"/>
                    <a:pt x="706" y="12"/>
                    <a:pt x="748" y="9"/>
                  </a:cubicBezTo>
                  <a:cubicBezTo>
                    <a:pt x="790" y="6"/>
                    <a:pt x="849" y="35"/>
                    <a:pt x="899" y="54"/>
                  </a:cubicBezTo>
                  <a:cubicBezTo>
                    <a:pt x="949" y="73"/>
                    <a:pt x="1004" y="81"/>
                    <a:pt x="1051" y="123"/>
                  </a:cubicBezTo>
                  <a:cubicBezTo>
                    <a:pt x="1098" y="165"/>
                    <a:pt x="1162" y="258"/>
                    <a:pt x="1180" y="305"/>
                  </a:cubicBezTo>
                  <a:cubicBezTo>
                    <a:pt x="1198" y="352"/>
                    <a:pt x="1202" y="363"/>
                    <a:pt x="1157" y="403"/>
                  </a:cubicBezTo>
                  <a:cubicBezTo>
                    <a:pt x="1112" y="443"/>
                    <a:pt x="987" y="513"/>
                    <a:pt x="907" y="547"/>
                  </a:cubicBezTo>
                  <a:cubicBezTo>
                    <a:pt x="827" y="581"/>
                    <a:pt x="738" y="606"/>
                    <a:pt x="679" y="608"/>
                  </a:cubicBezTo>
                  <a:cubicBezTo>
                    <a:pt x="620" y="610"/>
                    <a:pt x="585" y="567"/>
                    <a:pt x="551" y="562"/>
                  </a:cubicBezTo>
                  <a:cubicBezTo>
                    <a:pt x="517" y="557"/>
                    <a:pt x="512" y="572"/>
                    <a:pt x="475" y="577"/>
                  </a:cubicBezTo>
                  <a:cubicBezTo>
                    <a:pt x="438" y="582"/>
                    <a:pt x="383" y="602"/>
                    <a:pt x="331" y="593"/>
                  </a:cubicBezTo>
                  <a:cubicBezTo>
                    <a:pt x="279" y="584"/>
                    <a:pt x="213" y="558"/>
                    <a:pt x="164" y="524"/>
                  </a:cubicBezTo>
                  <a:cubicBezTo>
                    <a:pt x="115" y="490"/>
                    <a:pt x="63" y="444"/>
                    <a:pt x="35" y="388"/>
                  </a:cubicBezTo>
                  <a:cubicBezTo>
                    <a:pt x="7" y="332"/>
                    <a:pt x="0" y="236"/>
                    <a:pt x="5" y="18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9058" name="Freeform 1045"/>
            <p:cNvSpPr>
              <a:spLocks/>
            </p:cNvSpPr>
            <p:nvPr/>
          </p:nvSpPr>
          <p:spPr bwMode="auto">
            <a:xfrm>
              <a:off x="6527800" y="4451363"/>
              <a:ext cx="2105025" cy="887413"/>
            </a:xfrm>
            <a:custGeom>
              <a:avLst/>
              <a:gdLst>
                <a:gd name="T0" fmla="*/ 2147483647 w 1478"/>
                <a:gd name="T1" fmla="*/ 2147483647 h 621"/>
                <a:gd name="T2" fmla="*/ 2147483647 w 1478"/>
                <a:gd name="T3" fmla="*/ 2147483647 h 621"/>
                <a:gd name="T4" fmla="*/ 2147483647 w 1478"/>
                <a:gd name="T5" fmla="*/ 2147483647 h 621"/>
                <a:gd name="T6" fmla="*/ 2147483647 w 1478"/>
                <a:gd name="T7" fmla="*/ 2147483647 h 621"/>
                <a:gd name="T8" fmla="*/ 2147483647 w 1478"/>
                <a:gd name="T9" fmla="*/ 2147483647 h 621"/>
                <a:gd name="T10" fmla="*/ 2147483647 w 1478"/>
                <a:gd name="T11" fmla="*/ 2147483647 h 621"/>
                <a:gd name="T12" fmla="*/ 2147483647 w 1478"/>
                <a:gd name="T13" fmla="*/ 2147483647 h 621"/>
                <a:gd name="T14" fmla="*/ 2147483647 w 1478"/>
                <a:gd name="T15" fmla="*/ 2147483647 h 621"/>
                <a:gd name="T16" fmla="*/ 2147483647 w 1478"/>
                <a:gd name="T17" fmla="*/ 2147483647 h 621"/>
                <a:gd name="T18" fmla="*/ 2147483647 w 1478"/>
                <a:gd name="T19" fmla="*/ 2147483647 h 621"/>
                <a:gd name="T20" fmla="*/ 2147483647 w 1478"/>
                <a:gd name="T21" fmla="*/ 2147483647 h 621"/>
                <a:gd name="T22" fmla="*/ 2147483647 w 1478"/>
                <a:gd name="T23" fmla="*/ 2147483647 h 621"/>
                <a:gd name="T24" fmla="*/ 2147483647 w 1478"/>
                <a:gd name="T25" fmla="*/ 2147483647 h 621"/>
                <a:gd name="T26" fmla="*/ 2147483647 w 1478"/>
                <a:gd name="T27" fmla="*/ 2147483647 h 621"/>
                <a:gd name="T28" fmla="*/ 2147483647 w 1478"/>
                <a:gd name="T29" fmla="*/ 2147483647 h 621"/>
                <a:gd name="T30" fmla="*/ 2147483647 w 1478"/>
                <a:gd name="T31" fmla="*/ 2147483647 h 621"/>
                <a:gd name="T32" fmla="*/ 2147483647 w 1478"/>
                <a:gd name="T33" fmla="*/ 2147483647 h 621"/>
                <a:gd name="T34" fmla="*/ 2147483647 w 1478"/>
                <a:gd name="T35" fmla="*/ 2147483647 h 621"/>
                <a:gd name="T36" fmla="*/ 2147483647 w 1478"/>
                <a:gd name="T37" fmla="*/ 2147483647 h 621"/>
                <a:gd name="T38" fmla="*/ 2147483647 w 1478"/>
                <a:gd name="T39" fmla="*/ 2147483647 h 621"/>
                <a:gd name="T40" fmla="*/ 2147483647 w 1478"/>
                <a:gd name="T41" fmla="*/ 2147483647 h 621"/>
                <a:gd name="T42" fmla="*/ 2147483647 w 1478"/>
                <a:gd name="T43" fmla="*/ 2147483647 h 621"/>
                <a:gd name="T44" fmla="*/ 2147483647 w 1478"/>
                <a:gd name="T45" fmla="*/ 2147483647 h 621"/>
                <a:gd name="T46" fmla="*/ 2147483647 w 1478"/>
                <a:gd name="T47" fmla="*/ 2147483647 h 621"/>
                <a:gd name="T48" fmla="*/ 2147483647 w 1478"/>
                <a:gd name="T49" fmla="*/ 2147483647 h 621"/>
                <a:gd name="T50" fmla="*/ 2147483647 w 1478"/>
                <a:gd name="T51" fmla="*/ 2147483647 h 6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8"/>
                <a:gd name="T79" fmla="*/ 0 h 621"/>
                <a:gd name="T80" fmla="*/ 1478 w 1478"/>
                <a:gd name="T81" fmla="*/ 621 h 6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8" h="621">
                  <a:moveTo>
                    <a:pt x="16" y="135"/>
                  </a:moveTo>
                  <a:cubicBezTo>
                    <a:pt x="32" y="87"/>
                    <a:pt x="68" y="80"/>
                    <a:pt x="122" y="60"/>
                  </a:cubicBezTo>
                  <a:cubicBezTo>
                    <a:pt x="176" y="40"/>
                    <a:pt x="279" y="22"/>
                    <a:pt x="342" y="14"/>
                  </a:cubicBezTo>
                  <a:cubicBezTo>
                    <a:pt x="405" y="6"/>
                    <a:pt x="459" y="0"/>
                    <a:pt x="501" y="14"/>
                  </a:cubicBezTo>
                  <a:cubicBezTo>
                    <a:pt x="543" y="28"/>
                    <a:pt x="560" y="77"/>
                    <a:pt x="592" y="97"/>
                  </a:cubicBezTo>
                  <a:cubicBezTo>
                    <a:pt x="624" y="117"/>
                    <a:pt x="643" y="131"/>
                    <a:pt x="691" y="135"/>
                  </a:cubicBezTo>
                  <a:cubicBezTo>
                    <a:pt x="739" y="139"/>
                    <a:pt x="836" y="132"/>
                    <a:pt x="880" y="120"/>
                  </a:cubicBezTo>
                  <a:cubicBezTo>
                    <a:pt x="924" y="108"/>
                    <a:pt x="931" y="78"/>
                    <a:pt x="956" y="60"/>
                  </a:cubicBezTo>
                  <a:cubicBezTo>
                    <a:pt x="981" y="42"/>
                    <a:pt x="995" y="15"/>
                    <a:pt x="1032" y="14"/>
                  </a:cubicBezTo>
                  <a:cubicBezTo>
                    <a:pt x="1069" y="13"/>
                    <a:pt x="1127" y="33"/>
                    <a:pt x="1176" y="52"/>
                  </a:cubicBezTo>
                  <a:cubicBezTo>
                    <a:pt x="1225" y="71"/>
                    <a:pt x="1288" y="98"/>
                    <a:pt x="1327" y="128"/>
                  </a:cubicBezTo>
                  <a:cubicBezTo>
                    <a:pt x="1366" y="158"/>
                    <a:pt x="1388" y="190"/>
                    <a:pt x="1411" y="234"/>
                  </a:cubicBezTo>
                  <a:cubicBezTo>
                    <a:pt x="1434" y="278"/>
                    <a:pt x="1478" y="350"/>
                    <a:pt x="1464" y="393"/>
                  </a:cubicBezTo>
                  <a:cubicBezTo>
                    <a:pt x="1450" y="436"/>
                    <a:pt x="1386" y="460"/>
                    <a:pt x="1327" y="492"/>
                  </a:cubicBezTo>
                  <a:cubicBezTo>
                    <a:pt x="1268" y="524"/>
                    <a:pt x="1171" y="562"/>
                    <a:pt x="1107" y="583"/>
                  </a:cubicBezTo>
                  <a:cubicBezTo>
                    <a:pt x="1043" y="604"/>
                    <a:pt x="985" y="621"/>
                    <a:pt x="941" y="620"/>
                  </a:cubicBezTo>
                  <a:cubicBezTo>
                    <a:pt x="897" y="619"/>
                    <a:pt x="872" y="603"/>
                    <a:pt x="842" y="575"/>
                  </a:cubicBezTo>
                  <a:cubicBezTo>
                    <a:pt x="812" y="547"/>
                    <a:pt x="789" y="488"/>
                    <a:pt x="759" y="454"/>
                  </a:cubicBezTo>
                  <a:cubicBezTo>
                    <a:pt x="729" y="420"/>
                    <a:pt x="695" y="372"/>
                    <a:pt x="660" y="370"/>
                  </a:cubicBezTo>
                  <a:cubicBezTo>
                    <a:pt x="625" y="368"/>
                    <a:pt x="572" y="414"/>
                    <a:pt x="547" y="439"/>
                  </a:cubicBezTo>
                  <a:cubicBezTo>
                    <a:pt x="522" y="464"/>
                    <a:pt x="527" y="498"/>
                    <a:pt x="509" y="522"/>
                  </a:cubicBezTo>
                  <a:cubicBezTo>
                    <a:pt x="491" y="546"/>
                    <a:pt x="485" y="576"/>
                    <a:pt x="440" y="583"/>
                  </a:cubicBezTo>
                  <a:cubicBezTo>
                    <a:pt x="395" y="590"/>
                    <a:pt x="290" y="585"/>
                    <a:pt x="236" y="567"/>
                  </a:cubicBezTo>
                  <a:cubicBezTo>
                    <a:pt x="182" y="549"/>
                    <a:pt x="150" y="512"/>
                    <a:pt x="115" y="476"/>
                  </a:cubicBezTo>
                  <a:cubicBezTo>
                    <a:pt x="80" y="440"/>
                    <a:pt x="42" y="403"/>
                    <a:pt x="24" y="348"/>
                  </a:cubicBezTo>
                  <a:cubicBezTo>
                    <a:pt x="6" y="293"/>
                    <a:pt x="0" y="183"/>
                    <a:pt x="16" y="135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57532" y="2333610"/>
            <a:ext cx="1485900" cy="952500"/>
            <a:chOff x="3257532" y="2333610"/>
            <a:chExt cx="1485900" cy="9525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CC99"/>
                </a:clrFrom>
                <a:clrTo>
                  <a:srgbClr val="00CC9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57532" y="2333610"/>
              <a:ext cx="1485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375007" y="2420922"/>
              <a:ext cx="647700" cy="611188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022707" y="2420922"/>
              <a:ext cx="647700" cy="611188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p:oleObj spid="_x0000_s48147" name="Equation" r:id="rId5" imgW="215640" imgH="177480" progId="Equation.3">
                    <p:embed/>
                  </p:oleObj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26"/>
          <p:cNvPicPr>
            <a:picLocks noChangeAspect="1" noChangeArrowheads="1"/>
          </p:cNvPicPr>
          <p:nvPr/>
        </p:nvPicPr>
        <p:blipFill>
          <a:blip r:embed="rId4"/>
          <a:srcRect b="22198"/>
          <a:stretch>
            <a:fillRect/>
          </a:stretch>
        </p:blipFill>
        <p:spPr bwMode="auto">
          <a:xfrm>
            <a:off x="2209800" y="12954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27"/>
          <p:cNvPicPr>
            <a:picLocks noChangeAspect="1" noChangeArrowheads="1"/>
          </p:cNvPicPr>
          <p:nvPr/>
        </p:nvPicPr>
        <p:blipFill>
          <a:blip r:embed="rId5"/>
          <a:srcRect t="43298"/>
          <a:stretch>
            <a:fillRect/>
          </a:stretch>
        </p:blipFill>
        <p:spPr bwMode="auto">
          <a:xfrm>
            <a:off x="168275" y="33528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28"/>
          <p:cNvPicPr>
            <a:picLocks noChangeAspect="1" noChangeArrowheads="1"/>
          </p:cNvPicPr>
          <p:nvPr/>
        </p:nvPicPr>
        <p:blipFill>
          <a:blip r:embed="rId6"/>
          <a:srcRect l="35001" t="21381" r="50000" b="63628"/>
          <a:stretch>
            <a:fillRect/>
          </a:stretch>
        </p:blipFill>
        <p:spPr bwMode="auto">
          <a:xfrm>
            <a:off x="2667000" y="3276600"/>
            <a:ext cx="31734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5867400" y="1066800"/>
            <a:ext cx="3352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cs typeface="Arial" charset="0"/>
              </a:rPr>
              <a:t>Given a model of interest, we can overcome some of the missing and noisy edges using </a:t>
            </a:r>
            <a:r>
              <a:rPr lang="en-US" sz="2400" b="1" dirty="0">
                <a:cs typeface="Arial" charset="0"/>
              </a:rPr>
              <a:t>fitting</a:t>
            </a:r>
            <a:r>
              <a:rPr lang="en-US" sz="2400" dirty="0">
                <a:cs typeface="Arial" charset="0"/>
              </a:rPr>
              <a:t> techniques.  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With voting methods like the </a:t>
            </a:r>
            <a:r>
              <a:rPr lang="en-US" sz="2400" b="1" dirty="0">
                <a:cs typeface="Arial" charset="0"/>
              </a:rPr>
              <a:t>Hough transform</a:t>
            </a:r>
            <a:r>
              <a:rPr lang="en-US" sz="2400" dirty="0">
                <a:cs typeface="Arial" charset="0"/>
              </a:rPr>
              <a:t>, detected points vote on possible model parameters.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smtClean="0">
                <a:latin typeface="Arial" charset="0"/>
                <a:cs typeface="Arial" charset="0"/>
              </a:rPr>
              <a:t>Fitting: Edges vs. boundaries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BCA96-892F-452C-9E80-EB1259CFF4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9057" y="2332053"/>
            <a:ext cx="2224454" cy="2269565"/>
            <a:chOff x="519057" y="2332053"/>
            <a:chExt cx="2224454" cy="2269565"/>
          </a:xfrm>
        </p:grpSpPr>
        <p:pic>
          <p:nvPicPr>
            <p:cNvPr id="11" name="Picture 10" descr="mous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057" y="2332053"/>
              <a:ext cx="2224454" cy="18859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9057" y="4232286"/>
              <a:ext cx="19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original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30558" y="2297097"/>
            <a:ext cx="2348067" cy="2341034"/>
            <a:chOff x="3330558" y="2297097"/>
            <a:chExt cx="2348067" cy="2341034"/>
          </a:xfrm>
        </p:grpSpPr>
        <p:pic>
          <p:nvPicPr>
            <p:cNvPr id="12" name="Picture 11" descr="mousegradien__color.jpg"/>
            <p:cNvPicPr>
              <a:picLocks noChangeAspect="1"/>
            </p:cNvPicPr>
            <p:nvPr/>
          </p:nvPicPr>
          <p:blipFill>
            <a:blip r:embed="rId6"/>
            <a:srcRect l="26544" t="6529" r="22523" b="11798"/>
            <a:stretch>
              <a:fillRect/>
            </a:stretch>
          </p:blipFill>
          <p:spPr>
            <a:xfrm>
              <a:off x="3330558" y="2297097"/>
              <a:ext cx="2348067" cy="19155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476610" y="4268799"/>
              <a:ext cx="19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-gradient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324600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</p:spPr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Announcements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PS2 out today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Regarding detecting circles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Origin in MATLAB vs. math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Consider trying code on a simple image first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Project proposals due in a week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October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Devi Parikh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47800"/>
            <a:ext cx="245968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Voting with Hough transform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194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Hough transform for fitting lines, circles, arbitrary shapes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891055" y="2378583"/>
            <a:ext cx="4469478" cy="1870114"/>
            <a:chOff x="1322344" y="4810785"/>
            <a:chExt cx="4892741" cy="2047215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/>
            <a:srcRect r="52785"/>
            <a:stretch>
              <a:fillRect/>
            </a:stretch>
          </p:blipFill>
          <p:spPr bwMode="auto">
            <a:xfrm>
              <a:off x="1322344" y="4810785"/>
              <a:ext cx="2473682" cy="204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img007"/>
            <p:cNvPicPr>
              <a:picLocks noChangeAspect="1" noChangeArrowheads="1"/>
            </p:cNvPicPr>
            <p:nvPr/>
          </p:nvPicPr>
          <p:blipFill>
            <a:blip r:embed="rId3"/>
            <a:srcRect l="53306"/>
            <a:stretch>
              <a:fillRect/>
            </a:stretch>
          </p:blipFill>
          <p:spPr bwMode="auto">
            <a:xfrm>
              <a:off x="3768714" y="4810785"/>
              <a:ext cx="2446371" cy="204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23789" y="3230555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504" y="2477405"/>
            <a:ext cx="2015146" cy="1984762"/>
            <a:chOff x="536575" y="1790108"/>
            <a:chExt cx="2557462" cy="278983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954088" y="1790108"/>
              <a:ext cx="0" cy="20278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54087" y="3817947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782887" y="381794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17537" y="1884372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487487" y="259874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06487" y="4122747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304925" y="3802072"/>
              <a:ext cx="403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536575" y="2451091"/>
              <a:ext cx="403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020887" y="237014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471586" y="2665401"/>
              <a:ext cx="860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(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x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y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128820" y="2227245"/>
              <a:ext cx="8604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(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x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y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98958" y="2314838"/>
            <a:ext cx="2132025" cy="2092323"/>
            <a:chOff x="4764087" y="1884372"/>
            <a:chExt cx="2573338" cy="2553988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113337" y="1989147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113337" y="3817947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942137" y="3817947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764087" y="188437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163554" y="3976695"/>
              <a:ext cx="20008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</a:t>
              </a:r>
              <a:r>
                <a:rPr lang="en-US" sz="24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space</a:t>
              </a:r>
              <a:endPara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373687" y="2903547"/>
              <a:ext cx="17526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092850" y="2920992"/>
              <a:ext cx="182565" cy="18256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5448312" y="2735253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44561" y="5387084"/>
            <a:ext cx="7313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Arial" charset="0"/>
              </a:rPr>
              <a:t>In all cases, we knew the explicit model to fit.</a:t>
            </a:r>
            <a:endParaRPr lang="en-US" sz="2400" dirty="0"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E5C9-572B-434B-B5A8-C78A5BE08F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Fitting an arbitrary shape with “active” deformable contours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E5C9-572B-434B-B5A8-C78A5BE08F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p:oleObj spid="_x0000_s26643" name="Image" r:id="rId4" imgW="1143260" imgH="1003529" progId="">
                <p:embed/>
              </p:oleObj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4008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p:oleObj spid="_x0000_s492631" name="Image" r:id="rId4" imgW="1143260" imgH="1003529" progId="">
                <p:embed/>
              </p:oleObj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p:oleObj spid="_x0000_s492632" name="Image" r:id="rId5" imgW="1143260" imgH="1003529" progId="">
                <p:embed/>
              </p:oleObj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p:oleObj spid="_x0000_s492633" name="Image" r:id="rId6" imgW="1143260" imgH="1003529" progId="">
                <p:embed/>
              </p:oleObj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p:oleObj spid="_x0000_s492634" name="Image" r:id="rId7" imgW="1143260" imgH="1003529" progId="">
                <p:embed/>
              </p:oleObj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p:oleObj spid="_x0000_s492635" name="Image" r:id="rId8" imgW="1143260" imgH="1003529" progId="">
                <p:embed/>
              </p:oleObj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64008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2695</Words>
  <Application>Microsoft Macintosh PowerPoint</Application>
  <PresentationFormat>On-screen Show (4:3)</PresentationFormat>
  <Paragraphs>514</Paragraphs>
  <Slides>54</Slides>
  <Notes>50</Notes>
  <HiddenSlides>0</HiddenSlides>
  <MMClips>3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Office Theme</vt:lpstr>
      <vt:lpstr>3_Default Design</vt:lpstr>
      <vt:lpstr>2_Default Design</vt:lpstr>
      <vt:lpstr>Image</vt:lpstr>
      <vt:lpstr>Equation</vt:lpstr>
      <vt:lpstr>Fitting: Deformable contours</vt:lpstr>
      <vt:lpstr>Recap so far: Grouping and Fitting</vt:lpstr>
      <vt:lpstr>Grouping: Pixels vs. regions</vt:lpstr>
      <vt:lpstr>Fitting: Edges vs. boundaries</vt:lpstr>
      <vt:lpstr>Slide 5</vt:lpstr>
      <vt:lpstr>Voting with Hough transform</vt:lpstr>
      <vt:lpstr>Slide 7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Slide 15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Slide 22</vt:lpstr>
      <vt:lpstr>Slide 23</vt:lpstr>
      <vt:lpstr>Slide 24</vt:lpstr>
      <vt:lpstr>Internal energy</vt:lpstr>
      <vt:lpstr>Slide 26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Slide 41</vt:lpstr>
      <vt:lpstr>Energy minimization:  dynamic programming</vt:lpstr>
      <vt:lpstr>Slide 43</vt:lpstr>
      <vt:lpstr>Aspects we need to consider</vt:lpstr>
      <vt:lpstr>Tracking via deformable contours</vt:lpstr>
      <vt:lpstr>Slide 46</vt:lpstr>
      <vt:lpstr>3D active contours</vt:lpstr>
      <vt:lpstr>Slide 48</vt:lpstr>
      <vt:lpstr>Limitations</vt:lpstr>
      <vt:lpstr>Distance transform</vt:lpstr>
      <vt:lpstr>Deformable contours: pros and cons</vt:lpstr>
      <vt:lpstr>Summary</vt:lpstr>
      <vt:lpstr>Announcements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Devi Parikh</cp:lastModifiedBy>
  <cp:revision>163</cp:revision>
  <cp:lastPrinted>2011-02-22T01:23:00Z</cp:lastPrinted>
  <dcterms:created xsi:type="dcterms:W3CDTF">2013-10-08T22:01:00Z</dcterms:created>
  <dcterms:modified xsi:type="dcterms:W3CDTF">2013-10-08T22:04:31Z</dcterms:modified>
</cp:coreProperties>
</file>