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embeddings/Microsoft_Equation9.bin" ContentType="application/vnd.openxmlformats-officedocument.oleObject"/>
  <Override PartName="/ppt/slideLayouts/slideLayout3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embeddings/Microsoft_Equation15.bin" ContentType="application/vnd.openxmlformats-officedocument.oleObject"/>
  <Override PartName="/ppt/theme/theme16.xml" ContentType="application/vnd.openxmlformats-officedocument.theme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embeddings/Microsoft_Equation7.bin" ContentType="application/vnd.openxmlformats-officedocument.oleObject"/>
  <Override PartName="/ppt/slideLayouts/slideLayout3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embeddings/Microsoft_Equation13.bin" ContentType="application/vnd.openxmlformats-officedocument.oleObject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embeddings/Microsoft_Equation5.bin" ContentType="application/vnd.openxmlformats-officedocument.oleObject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51.xml" ContentType="application/vnd.openxmlformats-officedocument.presentationml.slideLayout+xml"/>
  <Default Extension="jpeg" ContentType="image/jpeg"/>
  <Override PartName="/ppt/embeddings/Microsoft_Equation11.bin" ContentType="application/vnd.openxmlformats-officedocument.oleObject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embeddings/Microsoft_Equation3.bin" ContentType="application/vnd.openxmlformats-officedocument.oleObject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11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Slides/notesSlide33.xml" ContentType="application/vnd.openxmlformats-officedocument.presentationml.notesSlide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15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notesSlides/notesSlide18.xml" ContentType="application/vnd.openxmlformats-officedocument.presentationml.notesSlide+xml"/>
  <Override PartName="/ppt/slideMasters/slideMaster12.xml" ContentType="application/vnd.openxmlformats-officedocument.presentationml.slideMaster+xml"/>
  <Override PartName="/ppt/slides/slide3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5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embeddings/Microsoft_Equation18.bin" ContentType="application/vnd.openxmlformats-officedocument.oleObject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embeddings/Microsoft_Equation16.bin" ContentType="application/vnd.openxmlformats-officedocument.oleObject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embeddings/Microsoft_Equation8.bin" ContentType="application/vnd.openxmlformats-officedocument.oleObject"/>
  <Override PartName="/ppt/slideLayouts/slideLayout34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embeddings/Microsoft_Equation14.bin" ContentType="application/vnd.openxmlformats-officedocument.oleObject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embeddings/Microsoft_Equation6.bin" ContentType="application/vnd.openxmlformats-officedocument.oleObject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Masters/slideMaster6.xml" ContentType="application/vnd.openxmlformats-officedocument.presentationml.slideMaster+xml"/>
  <Default Extension="gif" ContentType="image/gif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embeddings/Microsoft_Equation12.bin" ContentType="application/vnd.openxmlformats-officedocument.oleObject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embeddings/Microsoft_Equation10.bin" ContentType="application/vnd.openxmlformats-officedocument.oleObject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29.xml" ContentType="application/vnd.openxmlformats-officedocument.presentationml.slideLayout+xml"/>
  <Default Extension="vml" ContentType="application/vnd.openxmlformats-officedocument.vmlDrawing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12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embeddings/oleObject1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10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embeddings/Microsoft_Equation20.bin" ContentType="application/vnd.openxmlformats-officedocument.oleObject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Layouts/slideLayout19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0.xml" ContentType="application/vnd.openxmlformats-officedocument.presentationml.slideLayout+xml"/>
  <Override PartName="/ppt/slides/slide12.xml" ContentType="application/vnd.openxmlformats-officedocument.presentationml.slide+xml"/>
  <Default Extension="png" ContentType="image/png"/>
  <Default Extension="wmf" ContentType="image/x-wmf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19.bin" ContentType="application/vnd.openxmlformats-officedocument.oleObject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embeddings/Microsoft_Equation17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05" r:id="rId8"/>
    <p:sldMasterId id="2147483841" r:id="rId9"/>
    <p:sldMasterId id="2147483853" r:id="rId10"/>
    <p:sldMasterId id="2147483865" r:id="rId11"/>
    <p:sldMasterId id="2147483877" r:id="rId12"/>
    <p:sldMasterId id="2147483889" r:id="rId13"/>
    <p:sldMasterId id="2147483901" r:id="rId14"/>
  </p:sldMasterIdLst>
  <p:notesMasterIdLst>
    <p:notesMasterId r:id="rId72"/>
  </p:notesMasterIdLst>
  <p:handoutMasterIdLst>
    <p:handoutMasterId r:id="rId73"/>
  </p:handoutMasterIdLst>
  <p:sldIdLst>
    <p:sldId id="266" r:id="rId15"/>
    <p:sldId id="367" r:id="rId16"/>
    <p:sldId id="341" r:id="rId17"/>
    <p:sldId id="368" r:id="rId18"/>
    <p:sldId id="343" r:id="rId19"/>
    <p:sldId id="344" r:id="rId20"/>
    <p:sldId id="345" r:id="rId21"/>
    <p:sldId id="346" r:id="rId22"/>
    <p:sldId id="348" r:id="rId23"/>
    <p:sldId id="350" r:id="rId24"/>
    <p:sldId id="351" r:id="rId25"/>
    <p:sldId id="352" r:id="rId26"/>
    <p:sldId id="372" r:id="rId27"/>
    <p:sldId id="356" r:id="rId28"/>
    <p:sldId id="358" r:id="rId29"/>
    <p:sldId id="359" r:id="rId30"/>
    <p:sldId id="361" r:id="rId31"/>
    <p:sldId id="362" r:id="rId32"/>
    <p:sldId id="365" r:id="rId33"/>
    <p:sldId id="272" r:id="rId34"/>
    <p:sldId id="273" r:id="rId35"/>
    <p:sldId id="274" r:id="rId36"/>
    <p:sldId id="275" r:id="rId37"/>
    <p:sldId id="276" r:id="rId38"/>
    <p:sldId id="334" r:id="rId39"/>
    <p:sldId id="278" r:id="rId40"/>
    <p:sldId id="279" r:id="rId41"/>
    <p:sldId id="281" r:id="rId42"/>
    <p:sldId id="282" r:id="rId43"/>
    <p:sldId id="283" r:id="rId44"/>
    <p:sldId id="371" r:id="rId45"/>
    <p:sldId id="284" r:id="rId46"/>
    <p:sldId id="370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1" r:id="rId59"/>
    <p:sldId id="302" r:id="rId60"/>
    <p:sldId id="331" r:id="rId61"/>
    <p:sldId id="332" r:id="rId62"/>
    <p:sldId id="303" r:id="rId63"/>
    <p:sldId id="304" r:id="rId64"/>
    <p:sldId id="354" r:id="rId65"/>
    <p:sldId id="305" r:id="rId66"/>
    <p:sldId id="369" r:id="rId67"/>
    <p:sldId id="315" r:id="rId68"/>
    <p:sldId id="316" r:id="rId69"/>
    <p:sldId id="321" r:id="rId70"/>
    <p:sldId id="373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79328" autoAdjust="0"/>
  </p:normalViewPr>
  <p:slideViewPr>
    <p:cSldViewPr>
      <p:cViewPr varScale="1">
        <p:scale>
          <a:sx n="130" d="100"/>
          <a:sy n="13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3988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718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6CCE8-3344-4EFC-B302-37D14742803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E753D8-BFB4-435D-BADF-086299E05559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5D5F-D433-4EA4-8765-8A72A42F816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968AAE-16B8-43F0-B675-F73CACFEA39C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</a:pPr>
            <a:fld id="{AB27CE01-630B-431F-8D9D-381092F4277C}" type="slidenum">
              <a:rPr lang="en-US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75000"/>
                <a:buFont typeface="Wingdings" pitchFamily="2" charset="2"/>
                <a:buChar char="n"/>
              </a:pPr>
              <a:t>19</a:t>
            </a:fld>
            <a:endParaRPr 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C353440-A4DC-41E0-9364-498AD60AC0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465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235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297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274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666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62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997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322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10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5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636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867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353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051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2923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405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755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9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185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347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774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8C264-684A-DC4E-BF6C-0613EF65594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128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C4CD-DC8F-E642-8492-625DDFC3EE8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937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78CE8-B74A-D54A-987A-077EDC7CB9D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004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1787-DBF3-DC43-9149-C005577319B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8970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CEE1B-5496-0A4F-981B-716D6D51316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262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2CD0D-60C1-A845-B639-E24E759FD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975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A63B3-4237-A747-8E0B-F5242259C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27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05A0A-81A3-B049-91AB-7E4B847892D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6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FA2D1-B5ED-964E-83DF-19226AC2A5B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15896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B2912-035B-EC49-AD12-A459FA066AD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1300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0363D-F1F0-8E43-977A-B91E6D18E00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022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FE680-DB22-2D4A-BE50-985B65DBDF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E91BB1-07FC-426D-B28D-AF62429970C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3434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93CE97-27C7-8C4F-BC2F-1CF86DCB35F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588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5A8AE3-7B4D-8E40-8C88-FD22409A24F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2AC4B8-770F-4CFE-852B-ED5BB8FAD1B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7929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E46C3B-573E-BF48-8A61-5A6F0F7439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0972FF-D9E9-47C9-9EBF-BCE4DB09B2F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02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CD96-EC48-D644-9E06-742AE3DF279B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21557-5070-48B6-8535-C04381783AC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6818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5ADF2E-6426-A04A-A90B-78C48C68D771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AC1540-C8E6-4015-82F1-21554AC59D1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62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8353E2-6A41-1C45-AD75-7634B63C79B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9EA592-CD7D-46AB-8DD3-CEE0671029A2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1632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68828B-D4B3-A146-AACA-BE454A157D1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BAB1B0-C139-420B-8425-641AE9C60F6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6148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023A-1042-8D46-8EC0-91BCD4D1FF8C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7E7478-87CE-4635-8311-0B5AE83916A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3851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8C4528-755D-B84B-B675-92E3647E7FEF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58299-F7DE-4A24-80B6-1EC32CF7DB6B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403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094E50-2AAF-C14B-880C-2A62FA174B9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E68B94-118D-4F0B-97DC-8E0B1A381EE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9862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866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245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70325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8791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41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8273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04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5040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696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5323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8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489FE-754F-D741-BA12-FCB173054E2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65A408-F5F2-E742-B1ED-0DB8664516B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7A02C-55CB-3244-B0A8-62438905D7E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44D558-939E-5E4E-BB83-3D681ACABF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4F9AC-5BA1-7945-ADCB-CF46B495547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2CCB29-25BD-5842-8333-8118CB47E07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5044DA-2944-9244-A2C0-92CBF04A813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7A864D-66C7-3441-A05C-948D22B501EA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DAE9-90CA-C246-AAF1-3A6F30EFE1B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F9BE-196B-EB49-9DD9-1C3E98C698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9EAB18-1FBD-654D-9B78-7D0059323EA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522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336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0092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5604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19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4679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872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736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856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6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5654B-51F9-C54A-8C23-EF8B1749440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2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652C19-5492-AD41-95BC-49FD53D5E28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5A251D-9B8F-4DF7-8E56-BDECBE1F32B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0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10/8/13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CE6C259-D02A-0F44-88BE-390B6375E41C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14.xml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1.png"/><Relationship Id="rId7" Type="http://schemas.openxmlformats.org/officeDocument/2006/relationships/hyperlink" Target="http://www.cs.washington.edu/education/courses/455/03wi/readings/Ncut.pdf" TargetMode="External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Relationship Id="rId11" Type="http://schemas.openxmlformats.org/officeDocument/2006/relationships/image" Target="../media/image30.jpeg"/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.ens.fr/~russell/projects/mult_seg_discovery/index.html" TargetMode="External"/><Relationship Id="rId4" Type="http://schemas.openxmlformats.org/officeDocument/2006/relationships/image" Target="../media/image31.wmf"/><Relationship Id="rId5" Type="http://schemas.openxmlformats.org/officeDocument/2006/relationships/image" Target="../media/image32.jpeg"/><Relationship Id="rId6" Type="http://schemas.openxmlformats.org/officeDocument/2006/relationships/image" Target="../media/image33.wmf"/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gif"/><Relationship Id="rId8" Type="http://schemas.openxmlformats.org/officeDocument/2006/relationships/image" Target="../media/image39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5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9" Type="http://schemas.openxmlformats.org/officeDocument/2006/relationships/oleObject" Target="../embeddings/Microsoft_Equation8.bin"/><Relationship Id="rId10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hyperlink" Target="http://www.dis.uniroma1.it/~iocchi/slides/icra2001/java/hough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oleObject" Target="../embeddings/Microsoft_Equation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34.xml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oleObject" Target="../embeddings/Microsoft_Equation13.bin"/><Relationship Id="rId10" Type="http://schemas.openxmlformats.org/officeDocument/2006/relationships/image" Target="../media/image67.png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Microsoft_Equation14.bin"/><Relationship Id="rId5" Type="http://schemas.openxmlformats.org/officeDocument/2006/relationships/image" Target="../media/image71.png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7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Equation18.bin"/><Relationship Id="rId5" Type="http://schemas.openxmlformats.org/officeDocument/2006/relationships/image" Target="../media/image7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Equation19.bin"/><Relationship Id="rId5" Type="http://schemas.openxmlformats.org/officeDocument/2006/relationships/image" Target="../media/image72.png"/><Relationship Id="rId6" Type="http://schemas.openxmlformats.org/officeDocument/2006/relationships/image" Target="../media/image7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Microsoft_Equation20.bin"/><Relationship Id="rId5" Type="http://schemas.openxmlformats.org/officeDocument/2006/relationships/image" Target="../media/image71.png"/><Relationship Id="rId6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markschulze.net/java/hough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4" Type="http://schemas.openxmlformats.org/officeDocument/2006/relationships/image" Target="../media/image79.jpeg"/><Relationship Id="rId5" Type="http://schemas.openxmlformats.org/officeDocument/2006/relationships/image" Target="../media/image8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hyperlink" Target="http://www.pascal-network.org/challenges/VOC/pubs/leibe04.pdf" TargetMode="External"/><Relationship Id="rId5" Type="http://schemas.openxmlformats.org/officeDocument/2006/relationships/image" Target="../media/image84.wmf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Fitting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Voting and the Hough Transform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Thursday, September 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Devi Parikh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Virginia Tech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 cstate="print"/>
          <a:srcRect l="20000" t="21381" r="50000" b="63628"/>
          <a:stretch>
            <a:fillRect/>
          </a:stretch>
        </p:blipFill>
        <p:spPr bwMode="auto">
          <a:xfrm>
            <a:off x="1782417" y="7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</a:t>
            </a:r>
            <a:r>
              <a:rPr lang="en-US" sz="1200" b="0" dirty="0" smtClean="0"/>
              <a:t>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Min cut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7562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Link Cut</a:t>
            </a:r>
          </a:p>
          <a:p>
            <a:pPr lvl="1" eaLnBrk="1" hangingPunct="1"/>
            <a:r>
              <a:rPr lang="en-US" dirty="0" smtClean="0"/>
              <a:t>set of links whose removal makes a graph disconnected</a:t>
            </a:r>
          </a:p>
          <a:p>
            <a:pPr lvl="1" eaLnBrk="1" hangingPunct="1"/>
            <a:r>
              <a:rPr lang="en-US" dirty="0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1020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450975" y="15240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914400" y="20955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557338" y="2209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985963" y="18669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2951163" y="17526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3487738" y="22098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1236663" y="23241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1343025" y="12954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3703638" y="17526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1236663" y="18669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3273425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2844800" y="22098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3595688" y="25527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1112838" y="17351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1020763" y="19637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1006475" y="21923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968375" y="17351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1290638" y="19812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1327150" y="16383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1327150" y="19637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1343025" y="23066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1112838" y="13922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1435100" y="13922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1649413" y="19637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1450975" y="13525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1343025" y="19240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2898775" y="18669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3043238" y="16208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3327400" y="16383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2951163" y="22669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3365500" y="16208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3043238" y="18494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2936875" y="18494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3649663" y="18669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2936875" y="23066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2093913" y="18097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1649413" y="23066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1435100" y="13128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2078038" y="19637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838200" y="2286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5181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Find </a:t>
            </a:r>
            <a:r>
              <a:rPr lang="en-US" sz="2400" b="1" dirty="0">
                <a:solidFill>
                  <a:srgbClr val="000000"/>
                </a:solidFill>
              </a:rPr>
              <a:t>minimum </a:t>
            </a:r>
            <a:r>
              <a:rPr lang="en-US" sz="2400" b="1" dirty="0" smtClean="0">
                <a:solidFill>
                  <a:srgbClr val="000000"/>
                </a:solidFill>
              </a:rPr>
              <a:t>cut </a:t>
            </a:r>
            <a:endParaRPr lang="en-US" sz="24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fast algorithms </a:t>
            </a:r>
            <a:r>
              <a:rPr lang="en-US" sz="2000" dirty="0" smtClean="0">
                <a:solidFill>
                  <a:srgbClr val="000000"/>
                </a:solidFill>
              </a:rPr>
              <a:t>exist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4268787"/>
          <a:ext cx="2925763" cy="803275"/>
        </p:xfrm>
        <a:graphic>
          <a:graphicData uri="http://schemas.openxmlformats.org/presentationml/2006/ole">
            <p:oleObj spid="_x0000_s301074" name="Equation" r:id="rId4" imgW="1294838" imgH="355446" progId="Equation.3">
              <p:embed/>
            </p:oleObj>
          </a:graphicData>
        </a:graphic>
      </p:graphicFrame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40167" t="36240" r="16667" b="17813"/>
          <a:stretch>
            <a:fillRect/>
          </a:stretch>
        </p:blipFill>
        <p:spPr bwMode="auto">
          <a:xfrm>
            <a:off x="4953000" y="1002268"/>
            <a:ext cx="2971800" cy="19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34000" y="2907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Weakness of Min cut</a:t>
            </a:r>
            <a:endParaRPr lang="en-US" b="1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7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Normalized cut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119688" y="24812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138" name="AutoShape 18"/>
          <p:cNvCxnSpPr>
            <a:cxnSpLocks noChangeShapeType="1"/>
            <a:stCxn id="5124" idx="5"/>
            <a:endCxn id="5134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39" name="AutoShape 19"/>
          <p:cNvCxnSpPr>
            <a:cxnSpLocks noChangeShapeType="1"/>
            <a:stCxn id="5126" idx="6"/>
            <a:endCxn id="5134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0" name="AutoShape 20"/>
          <p:cNvCxnSpPr>
            <a:cxnSpLocks noChangeShapeType="1"/>
            <a:stCxn id="5126" idx="5"/>
            <a:endCxn id="5131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1" name="AutoShape 21"/>
          <p:cNvCxnSpPr>
            <a:cxnSpLocks noChangeShapeType="1"/>
            <a:stCxn id="5124" idx="3"/>
            <a:endCxn id="5126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2" name="AutoShape 22"/>
          <p:cNvCxnSpPr>
            <a:cxnSpLocks noChangeShapeType="1"/>
            <a:stCxn id="5134" idx="4"/>
            <a:endCxn id="5131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3" name="AutoShape 23"/>
          <p:cNvCxnSpPr>
            <a:cxnSpLocks noChangeShapeType="1"/>
            <a:stCxn id="5134" idx="7"/>
            <a:endCxn id="5125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4" name="AutoShape 24"/>
          <p:cNvCxnSpPr>
            <a:cxnSpLocks noChangeShapeType="1"/>
            <a:stCxn id="5134" idx="5"/>
            <a:endCxn id="5127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5" name="AutoShape 25"/>
          <p:cNvCxnSpPr>
            <a:cxnSpLocks noChangeShapeType="1"/>
            <a:stCxn id="5131" idx="6"/>
            <a:endCxn id="5127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6" name="AutoShape 26"/>
          <p:cNvCxnSpPr>
            <a:cxnSpLocks noChangeShapeType="1"/>
            <a:stCxn id="5124" idx="7"/>
            <a:endCxn id="5132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7" name="AutoShape 27"/>
          <p:cNvCxnSpPr>
            <a:cxnSpLocks noChangeShapeType="1"/>
            <a:stCxn id="5132" idx="5"/>
            <a:endCxn id="5125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8" name="AutoShape 28"/>
          <p:cNvCxnSpPr>
            <a:cxnSpLocks noChangeShapeType="1"/>
            <a:stCxn id="5127" idx="7"/>
            <a:endCxn id="5128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9" name="AutoShape 29"/>
          <p:cNvCxnSpPr>
            <a:cxnSpLocks noChangeShapeType="1"/>
            <a:stCxn id="5132" idx="6"/>
            <a:endCxn id="5128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0" name="AutoShape 30"/>
          <p:cNvCxnSpPr>
            <a:cxnSpLocks noChangeShapeType="1"/>
            <a:stCxn id="5134" idx="6"/>
            <a:endCxn id="5128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1" name="AutoShape 31"/>
          <p:cNvCxnSpPr>
            <a:cxnSpLocks noChangeShapeType="1"/>
            <a:stCxn id="5129" idx="4"/>
            <a:endCxn id="5136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2" name="AutoShape 32"/>
          <p:cNvCxnSpPr>
            <a:cxnSpLocks noChangeShapeType="1"/>
            <a:stCxn id="5129" idx="7"/>
            <a:endCxn id="5135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3" name="AutoShape 33"/>
          <p:cNvCxnSpPr>
            <a:cxnSpLocks noChangeShapeType="1"/>
            <a:stCxn id="5135" idx="4"/>
            <a:endCxn id="5130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4" name="AutoShape 34"/>
          <p:cNvCxnSpPr>
            <a:cxnSpLocks noChangeShapeType="1"/>
            <a:stCxn id="5136" idx="6"/>
            <a:endCxn id="5130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5" name="AutoShape 35"/>
          <p:cNvCxnSpPr>
            <a:cxnSpLocks noChangeShapeType="1"/>
            <a:stCxn id="5135" idx="5"/>
            <a:endCxn id="5133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6" name="AutoShape 36"/>
          <p:cNvCxnSpPr>
            <a:cxnSpLocks noChangeShapeType="1"/>
            <a:stCxn id="5129" idx="5"/>
            <a:endCxn id="5130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7" name="AutoShape 37"/>
          <p:cNvCxnSpPr>
            <a:cxnSpLocks noChangeShapeType="1"/>
            <a:stCxn id="5133" idx="3"/>
            <a:endCxn id="5136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8" name="AutoShape 38"/>
          <p:cNvCxnSpPr>
            <a:cxnSpLocks noChangeShapeType="1"/>
            <a:stCxn id="5133" idx="4"/>
            <a:endCxn id="5137" idx="0"/>
          </p:cNvCxnSpPr>
          <p:nvPr/>
        </p:nvCxnSpPr>
        <p:spPr bwMode="auto">
          <a:xfrm rot="5400000">
            <a:off x="4958160" y="1853803"/>
            <a:ext cx="842962" cy="41195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9" name="AutoShape 39"/>
          <p:cNvCxnSpPr>
            <a:cxnSpLocks noChangeShapeType="1"/>
            <a:stCxn id="5136" idx="5"/>
            <a:endCxn id="5137" idx="2"/>
          </p:cNvCxnSpPr>
          <p:nvPr/>
        </p:nvCxnSpPr>
        <p:spPr bwMode="auto">
          <a:xfrm rot="16200000" flipH="1">
            <a:off x="4712212" y="2130935"/>
            <a:ext cx="459651" cy="35530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60" name="AutoShape 40"/>
          <p:cNvCxnSpPr>
            <a:cxnSpLocks noChangeShapeType="1"/>
            <a:stCxn id="5128" idx="6"/>
            <a:endCxn id="5129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1" name="AutoShape 41"/>
          <p:cNvCxnSpPr>
            <a:cxnSpLocks noChangeShapeType="1"/>
            <a:stCxn id="5127" idx="5"/>
            <a:endCxn id="5137" idx="3"/>
          </p:cNvCxnSpPr>
          <p:nvPr/>
        </p:nvCxnSpPr>
        <p:spPr bwMode="auto">
          <a:xfrm rot="16200000" flipH="1">
            <a:off x="4056857" y="1500183"/>
            <a:ext cx="500062" cy="1657218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2" name="AutoShape 42"/>
          <p:cNvCxnSpPr>
            <a:cxnSpLocks noChangeShapeType="1"/>
            <a:stCxn id="5132" idx="7"/>
            <a:endCxn id="5129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3" name="AutoShape 43"/>
          <p:cNvCxnSpPr>
            <a:cxnSpLocks noChangeShapeType="1"/>
            <a:stCxn id="5128" idx="5"/>
            <a:endCxn id="5136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621613" name="Rectangle 47"/>
          <p:cNvSpPr>
            <a:spLocks noChangeArrowheads="1"/>
          </p:cNvSpPr>
          <p:nvPr/>
        </p:nvSpPr>
        <p:spPr bwMode="auto">
          <a:xfrm>
            <a:off x="381000" y="2928937"/>
            <a:ext cx="79546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Fix </a:t>
            </a:r>
            <a:r>
              <a:rPr lang="en-US" sz="2000" dirty="0">
                <a:solidFill>
                  <a:srgbClr val="000000"/>
                </a:solidFill>
              </a:rPr>
              <a:t>bias of Min Cut by </a:t>
            </a:r>
            <a:r>
              <a:rPr lang="en-US" sz="2000" b="1" dirty="0">
                <a:solidFill>
                  <a:srgbClr val="000000"/>
                </a:solidFill>
              </a:rPr>
              <a:t>normalizing</a:t>
            </a:r>
            <a:r>
              <a:rPr lang="en-US" sz="2000" dirty="0">
                <a:solidFill>
                  <a:srgbClr val="000000"/>
                </a:solidFill>
              </a:rPr>
              <a:t> for size of segments: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assoc(A,V) </a:t>
            </a:r>
            <a:r>
              <a:rPr lang="en-US" sz="2000" dirty="0">
                <a:solidFill>
                  <a:srgbClr val="000000"/>
                </a:solidFill>
              </a:rPr>
              <a:t>= sum of weights of all edges that touch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Ncut</a:t>
            </a:r>
            <a:r>
              <a:rPr lang="en-US" sz="2000" dirty="0" smtClean="0">
                <a:solidFill>
                  <a:srgbClr val="000000"/>
                </a:solidFill>
              </a:rPr>
              <a:t> value is small when we get two clusters with many edges with high weights, and few edges of low weight between them.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Approximate solution: </a:t>
            </a:r>
            <a:r>
              <a:rPr lang="en-US" sz="2000" dirty="0">
                <a:solidFill>
                  <a:srgbClr val="000000"/>
                </a:solidFill>
              </a:rPr>
              <a:t>generalized eigenvalue problem.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8001000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</a:t>
            </a:r>
            <a:r>
              <a:rPr lang="en-US" sz="1400" dirty="0">
                <a:solidFill>
                  <a:srgbClr val="000000"/>
                </a:solidFill>
              </a:rPr>
              <a:t>Seitz</a:t>
            </a:r>
          </a:p>
        </p:txBody>
      </p:sp>
      <p:graphicFrame>
        <p:nvGraphicFramePr>
          <p:cNvPr id="621616" name="Object 48"/>
          <p:cNvGraphicFramePr>
            <a:graphicFrameLocks noChangeAspect="1"/>
          </p:cNvGraphicFramePr>
          <p:nvPr/>
        </p:nvGraphicFramePr>
        <p:xfrm>
          <a:off x="3657600" y="3509962"/>
          <a:ext cx="3581400" cy="909638"/>
        </p:xfrm>
        <a:graphic>
          <a:graphicData uri="http://schemas.openxmlformats.org/presentationml/2006/ole">
            <p:oleObj spid="_x0000_s302098" name="Equation" r:id="rId5" imgW="1651000" imgH="419100" progId="Equation.3">
              <p:embed/>
            </p:oleObj>
          </a:graphicData>
        </a:graphic>
      </p:graphicFrame>
      <p:pic>
        <p:nvPicPr>
          <p:cNvPr id="5168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r="64290" b="11780"/>
          <a:stretch>
            <a:fillRect/>
          </a:stretch>
        </p:blipFill>
        <p:spPr bwMode="auto">
          <a:xfrm>
            <a:off x="1284287" y="3546475"/>
            <a:ext cx="21796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Box 54"/>
          <p:cNvSpPr txBox="1">
            <a:spLocks noChangeArrowheads="1"/>
          </p:cNvSpPr>
          <p:nvPr/>
        </p:nvSpPr>
        <p:spPr bwMode="auto">
          <a:xfrm>
            <a:off x="-1219199" y="6324600"/>
            <a:ext cx="8839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J. Shi and J. </a:t>
            </a:r>
            <a:r>
              <a:rPr lang="en-US" sz="1600" dirty="0" err="1">
                <a:solidFill>
                  <a:srgbClr val="000000"/>
                </a:solidFill>
              </a:rPr>
              <a:t>Malik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  <a:hlinkClick r:id="rId7"/>
              </a:rPr>
              <a:t>Normalized Cuts and Image Segmentation</a:t>
            </a:r>
            <a:r>
              <a:rPr lang="en-US" sz="1600" dirty="0">
                <a:solidFill>
                  <a:srgbClr val="000000"/>
                </a:solidFill>
              </a:rPr>
              <a:t>, CVPR, 1997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0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 segments from </a:t>
            </a:r>
            <a:r>
              <a:rPr lang="en-US" dirty="0" err="1" smtClean="0"/>
              <a:t>Ncuts</a:t>
            </a:r>
            <a:endParaRPr 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 smtClean="0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74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Normalized cuts: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1420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Pros:</a:t>
            </a:r>
          </a:p>
          <a:p>
            <a:pPr eaLnBrk="1" hangingPunct="1"/>
            <a:r>
              <a:rPr lang="en-US" sz="2400" dirty="0" smtClean="0"/>
              <a:t>Generic framework, flexible to choice of function that computes weights (“affinities”) between nodes</a:t>
            </a:r>
          </a:p>
          <a:p>
            <a:pPr eaLnBrk="1" hangingPunct="1"/>
            <a:r>
              <a:rPr lang="en-US" sz="2400" dirty="0" smtClean="0"/>
              <a:t>Does not require model of the data distribution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u="sng" dirty="0" smtClean="0"/>
              <a:t>Cons:</a:t>
            </a:r>
          </a:p>
          <a:p>
            <a:pPr eaLnBrk="1" hangingPunct="1"/>
            <a:r>
              <a:rPr lang="en-US" sz="2400" dirty="0" smtClean="0"/>
              <a:t>Time complexity can be high</a:t>
            </a:r>
          </a:p>
          <a:p>
            <a:pPr lvl="1" eaLnBrk="1" hangingPunct="1"/>
            <a:r>
              <a:rPr lang="en-US" sz="2000" dirty="0" smtClean="0"/>
              <a:t>Dense, highly connected graphs </a:t>
            </a:r>
            <a:r>
              <a:rPr lang="en-US" sz="2000" dirty="0" smtClean="0">
                <a:sym typeface="Wingdings" pitchFamily="2" charset="2"/>
              </a:rPr>
              <a:t> many affinity computations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Solving eigenvalue problem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Preference for balanced partitions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9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as primitives for recognition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-76200" y="5943600"/>
            <a:ext cx="8839200" cy="1600200"/>
          </a:xfrm>
        </p:spPr>
        <p:txBody>
          <a:bodyPr/>
          <a:lstStyle/>
          <a:p>
            <a:r>
              <a:rPr lang="en-US" sz="1800" dirty="0" smtClean="0"/>
              <a:t>B. Russell et al., </a:t>
            </a:r>
            <a:r>
              <a:rPr lang="en-US" sz="1800" dirty="0" smtClean="0">
                <a:hlinkClick r:id="rId3"/>
              </a:rPr>
              <a:t>“Using Multiple Segmentations to Discover Objects and their Extent in Image Collections,”</a:t>
            </a:r>
            <a:r>
              <a:rPr lang="en-US" sz="1800" dirty="0" smtClean="0"/>
              <a:t> CVPR 2006 </a:t>
            </a:r>
          </a:p>
          <a:p>
            <a:endParaRPr lang="en-US" sz="1800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71600" y="914400"/>
            <a:ext cx="6019800" cy="1322388"/>
            <a:chOff x="111720" y="2590800"/>
            <a:chExt cx="3433167" cy="754062"/>
          </a:xfrm>
        </p:grpSpPr>
        <p:sp>
          <p:nvSpPr>
            <p:cNvPr id="55302" name="Text Box 2029"/>
            <p:cNvSpPr txBox="1">
              <a:spLocks noChangeArrowheads="1"/>
            </p:cNvSpPr>
            <p:nvPr/>
          </p:nvSpPr>
          <p:spPr bwMode="auto">
            <a:xfrm>
              <a:off x="457200" y="2590800"/>
              <a:ext cx="3014662" cy="11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6600"/>
                  </a:solidFill>
                  <a:cs typeface="Arial" charset="0"/>
                </a:rPr>
                <a:t>Multiple segmentations</a:t>
              </a:r>
              <a:endParaRPr lang="en-GB" b="1">
                <a:solidFill>
                  <a:srgbClr val="006600"/>
                </a:solidFill>
                <a:cs typeface="Arial" charset="0"/>
              </a:endParaRPr>
            </a:p>
          </p:txBody>
        </p:sp>
        <p:grpSp>
          <p:nvGrpSpPr>
            <p:cNvPr id="3" name="Group 2049"/>
            <p:cNvGrpSpPr>
              <a:grpSpLocks/>
            </p:cNvGrpSpPr>
            <p:nvPr/>
          </p:nvGrpSpPr>
          <p:grpSpPr bwMode="auto">
            <a:xfrm>
              <a:off x="1046162" y="2735262"/>
              <a:ext cx="2498725" cy="609600"/>
              <a:chOff x="2115" y="711"/>
              <a:chExt cx="1574" cy="384"/>
            </a:xfrm>
          </p:grpSpPr>
          <p:grpSp>
            <p:nvGrpSpPr>
              <p:cNvPr id="4" name="Group 2048"/>
              <p:cNvGrpSpPr>
                <a:grpSpLocks/>
              </p:cNvGrpSpPr>
              <p:nvPr/>
            </p:nvGrpSpPr>
            <p:grpSpPr bwMode="auto">
              <a:xfrm>
                <a:off x="2115" y="711"/>
                <a:ext cx="1574" cy="384"/>
                <a:chOff x="2115" y="711"/>
                <a:chExt cx="1574" cy="384"/>
              </a:xfrm>
            </p:grpSpPr>
            <p:pic>
              <p:nvPicPr>
                <p:cNvPr id="55309" name="Picture 203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69"/>
                <a:stretch>
                  <a:fillRect/>
                </a:stretch>
              </p:blipFill>
              <p:spPr bwMode="auto">
                <a:xfrm>
                  <a:off x="2116" y="712"/>
                  <a:ext cx="1573" cy="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310" name="Rectangle 2032"/>
                <p:cNvSpPr>
                  <a:spLocks noChangeArrowheads="1"/>
                </p:cNvSpPr>
                <p:nvPr/>
              </p:nvSpPr>
              <p:spPr bwMode="auto">
                <a:xfrm>
                  <a:off x="3435" y="711"/>
                  <a:ext cx="249" cy="19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5311" name="Rectangle 2034"/>
                <p:cNvSpPr>
                  <a:spLocks noChangeArrowheads="1"/>
                </p:cNvSpPr>
                <p:nvPr/>
              </p:nvSpPr>
              <p:spPr bwMode="auto">
                <a:xfrm>
                  <a:off x="3168" y="711"/>
                  <a:ext cx="249" cy="19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5" name="Group 2038"/>
                <p:cNvGrpSpPr>
                  <a:grpSpLocks/>
                </p:cNvGrpSpPr>
                <p:nvPr/>
              </p:nvGrpSpPr>
              <p:grpSpPr bwMode="auto">
                <a:xfrm>
                  <a:off x="2907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22" name="Rectangle 2036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23" name="Rectangle 2037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6" name="Group 2039"/>
                <p:cNvGrpSpPr>
                  <a:grpSpLocks/>
                </p:cNvGrpSpPr>
                <p:nvPr/>
              </p:nvGrpSpPr>
              <p:grpSpPr bwMode="auto">
                <a:xfrm>
                  <a:off x="2640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20" name="Rectangle 2040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21" name="Rectangle 2041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7" name="Group 2042"/>
                <p:cNvGrpSpPr>
                  <a:grpSpLocks/>
                </p:cNvGrpSpPr>
                <p:nvPr/>
              </p:nvGrpSpPr>
              <p:grpSpPr bwMode="auto">
                <a:xfrm>
                  <a:off x="2379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18" name="Rectangle 2043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19" name="Rectangle 2044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8" name="Group 2045"/>
                <p:cNvGrpSpPr>
                  <a:grpSpLocks/>
                </p:cNvGrpSpPr>
                <p:nvPr/>
              </p:nvGrpSpPr>
              <p:grpSpPr bwMode="auto">
                <a:xfrm>
                  <a:off x="2115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16" name="Rectangle 2046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17" name="Rectangle 2047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5307" name="Rectangle 2033"/>
              <p:cNvSpPr>
                <a:spLocks noChangeArrowheads="1"/>
              </p:cNvSpPr>
              <p:nvPr/>
            </p:nvSpPr>
            <p:spPr bwMode="auto">
              <a:xfrm>
                <a:off x="3435" y="903"/>
                <a:ext cx="249" cy="19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308" name="Rectangle 2035"/>
              <p:cNvSpPr>
                <a:spLocks noChangeArrowheads="1"/>
              </p:cNvSpPr>
              <p:nvPr/>
            </p:nvSpPr>
            <p:spPr bwMode="auto">
              <a:xfrm>
                <a:off x="3168" y="903"/>
                <a:ext cx="249" cy="19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pic>
          <p:nvPicPr>
            <p:cNvPr id="55304" name="Picture 2050" descr="ex_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20" y="2780903"/>
              <a:ext cx="672741" cy="50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Line 2051"/>
            <p:cNvSpPr>
              <a:spLocks noChangeShapeType="1"/>
            </p:cNvSpPr>
            <p:nvPr/>
          </p:nvSpPr>
          <p:spPr bwMode="auto">
            <a:xfrm>
              <a:off x="852487" y="3044825"/>
              <a:ext cx="1603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lIns="0" tIns="0" rIns="0" bIns="0" anchor="ctr" anchorCtr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5301" name="Picture 18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286000"/>
            <a:ext cx="67818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781800" y="65502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 credit: 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84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8707"/>
            <a:ext cx="8229600" cy="1143000"/>
          </a:xfrm>
        </p:spPr>
        <p:txBody>
          <a:bodyPr/>
          <a:lstStyle/>
          <a:p>
            <a:r>
              <a:rPr lang="en-US" dirty="0" smtClean="0"/>
              <a:t>Motion segmentation</a:t>
            </a:r>
            <a:endParaRPr lang="en-US" dirty="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82758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82758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92115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92115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773488" y="3082958"/>
            <a:ext cx="171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Image Segmentation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632575" y="3082958"/>
            <a:ext cx="174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Motion Segmentation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219200" y="305120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Input sequence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733800" y="5502308"/>
            <a:ext cx="171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Image Segmentation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477000" y="5502308"/>
            <a:ext cx="174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Motion Segmentation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219200" y="544515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Input sequence</a:t>
            </a:r>
          </a:p>
        </p:txBody>
      </p:sp>
      <p:pic>
        <p:nvPicPr>
          <p:cNvPr id="53274" name="Picture 26" descr="ma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482758"/>
            <a:ext cx="2286000" cy="1552575"/>
          </a:xfrm>
          <a:prstGeom prst="rect">
            <a:avLst/>
          </a:prstGeom>
          <a:noFill/>
        </p:spPr>
      </p:pic>
      <p:pic>
        <p:nvPicPr>
          <p:cNvPr id="53275" name="Picture 27" descr="woma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921158"/>
            <a:ext cx="2286000" cy="152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1665" y="5867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lphaUcPeriod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Barbu</a:t>
            </a:r>
            <a:r>
              <a:rPr lang="en-US" dirty="0" smtClean="0">
                <a:solidFill>
                  <a:srgbClr val="000000"/>
                </a:solidFill>
              </a:rPr>
              <a:t>, S.C. Zhu.  Generalizing </a:t>
            </a:r>
            <a:r>
              <a:rPr lang="en-US" dirty="0" err="1" smtClean="0">
                <a:solidFill>
                  <a:srgbClr val="000000"/>
                </a:solidFill>
              </a:rPr>
              <a:t>Swendsen</a:t>
            </a:r>
            <a:r>
              <a:rPr lang="en-US" dirty="0" smtClean="0">
                <a:solidFill>
                  <a:srgbClr val="000000"/>
                </a:solidFill>
              </a:rPr>
              <a:t>-Wang to sampling arbitrary posterior probabilities, </a:t>
            </a:r>
            <a:r>
              <a:rPr lang="en-US" i="1" dirty="0" smtClean="0">
                <a:solidFill>
                  <a:srgbClr val="000000"/>
                </a:solidFill>
              </a:rPr>
              <a:t> IEEE Trans. PAMI,</a:t>
            </a:r>
            <a:r>
              <a:rPr lang="en-US" dirty="0" smtClean="0">
                <a:solidFill>
                  <a:srgbClr val="000000"/>
                </a:solidFill>
              </a:rPr>
              <a:t> August 2005.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9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2" name="Picture 26"/>
          <p:cNvPicPr>
            <a:picLocks noChangeAspect="1" noChangeArrowheads="1"/>
          </p:cNvPicPr>
          <p:nvPr/>
        </p:nvPicPr>
        <p:blipFill>
          <a:blip r:embed="rId6" cstate="print"/>
          <a:srcRect b="22198"/>
          <a:stretch>
            <a:fillRect/>
          </a:stretch>
        </p:blipFill>
        <p:spPr bwMode="auto">
          <a:xfrm>
            <a:off x="5257800" y="19050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7" cstate="print"/>
          <a:srcRect t="43298"/>
          <a:stretch>
            <a:fillRect/>
          </a:stretch>
        </p:blipFill>
        <p:spPr bwMode="auto">
          <a:xfrm>
            <a:off x="533400" y="3886200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8" cstate="print"/>
          <a:srcRect l="20000" t="21381" r="50000" b="63628"/>
          <a:stretch>
            <a:fillRect/>
          </a:stretch>
        </p:blipFill>
        <p:spPr bwMode="auto">
          <a:xfrm>
            <a:off x="30480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60198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to represent a set of features</a:t>
            </a:r>
          </a:p>
          <a:p>
            <a:pPr>
              <a:buFontTx/>
              <a:buChar char="•"/>
            </a:pPr>
            <a:r>
              <a:rPr lang="en-US" dirty="0"/>
              <a:t>Membership criterion is not local</a:t>
            </a:r>
          </a:p>
          <a:p>
            <a:pPr lvl="1"/>
            <a:r>
              <a:rPr lang="en-US" dirty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/>
              <a:t>Three 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the features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69280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02199" y="4586319"/>
          <a:ext cx="3833865" cy="621250"/>
        </p:xfrm>
        <a:graphic>
          <a:graphicData uri="http://schemas.openxmlformats.org/presentationml/2006/ole">
            <p:oleObj spid="_x0000_s21646" name="Equation" r:id="rId4" imgW="1218671" imgH="203112" progId="Equation.3">
              <p:embed/>
            </p:oleObj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p:oleObj spid="_x0000_s21647" name="Equation" r:id="rId5" imgW="139579" imgH="177646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p:oleObj spid="_x0000_s21648" name="Equation" r:id="rId6" imgW="126725" imgH="177415" progId="Equation.3">
              <p:embed/>
            </p:oleObj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373005" y="2041506"/>
            <a:ext cx="4267200" cy="3886200"/>
            <a:chOff x="519057" y="1128681"/>
            <a:chExt cx="4267200" cy="3886200"/>
          </a:xfrm>
        </p:grpSpPr>
        <p:sp>
          <p:nvSpPr>
            <p:cNvPr id="60419" name="Line 6"/>
            <p:cNvSpPr>
              <a:spLocks noChangeShapeType="1"/>
            </p:cNvSpPr>
            <p:nvPr/>
          </p:nvSpPr>
          <p:spPr bwMode="auto">
            <a:xfrm>
              <a:off x="1509657" y="1966881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0" name="Line 7"/>
            <p:cNvSpPr>
              <a:spLocks noChangeShapeType="1"/>
            </p:cNvSpPr>
            <p:nvPr/>
          </p:nvSpPr>
          <p:spPr bwMode="auto">
            <a:xfrm>
              <a:off x="1509657" y="1966881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1" name="Line 8"/>
            <p:cNvSpPr>
              <a:spLocks noChangeShapeType="1"/>
            </p:cNvSpPr>
            <p:nvPr/>
          </p:nvSpPr>
          <p:spPr bwMode="auto">
            <a:xfrm flipV="1">
              <a:off x="519057" y="1128681"/>
              <a:ext cx="40386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2" name="Line 9"/>
            <p:cNvSpPr>
              <a:spLocks noChangeShapeType="1"/>
            </p:cNvSpPr>
            <p:nvPr/>
          </p:nvSpPr>
          <p:spPr bwMode="auto">
            <a:xfrm>
              <a:off x="1509657" y="1966881"/>
              <a:ext cx="914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3" name="Rectangle 10"/>
            <p:cNvSpPr>
              <a:spLocks noChangeArrowheads="1"/>
            </p:cNvSpPr>
            <p:nvPr/>
          </p:nvSpPr>
          <p:spPr bwMode="auto">
            <a:xfrm rot="-2487420">
              <a:off x="2247845" y="2624106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7" name="Freeform 17"/>
            <p:cNvSpPr>
              <a:spLocks/>
            </p:cNvSpPr>
            <p:nvPr/>
          </p:nvSpPr>
          <p:spPr bwMode="auto">
            <a:xfrm>
              <a:off x="1890657" y="1966881"/>
              <a:ext cx="228600" cy="381000"/>
            </a:xfrm>
            <a:custGeom>
              <a:avLst/>
              <a:gdLst>
                <a:gd name="T0" fmla="*/ 152400 w 112"/>
                <a:gd name="T1" fmla="*/ 0 h 192"/>
                <a:gd name="T2" fmla="*/ 152400 w 112"/>
                <a:gd name="T3" fmla="*/ 228600 h 192"/>
                <a:gd name="T4" fmla="*/ 0 w 112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112"/>
                <a:gd name="T10" fmla="*/ 0 h 192"/>
                <a:gd name="T11" fmla="*/ 112 w 11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92">
                  <a:moveTo>
                    <a:pt x="96" y="0"/>
                  </a:moveTo>
                  <a:cubicBezTo>
                    <a:pt x="104" y="56"/>
                    <a:pt x="112" y="112"/>
                    <a:pt x="96" y="144"/>
                  </a:cubicBezTo>
                  <a:cubicBezTo>
                    <a:pt x="80" y="176"/>
                    <a:pt x="40" y="184"/>
                    <a:pt x="0" y="19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8" name="Text Box 18"/>
            <p:cNvSpPr txBox="1">
              <a:spLocks noChangeArrowheads="1"/>
            </p:cNvSpPr>
            <p:nvPr/>
          </p:nvSpPr>
          <p:spPr bwMode="auto">
            <a:xfrm>
              <a:off x="976257" y="1738281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[0,0]</a:t>
              </a:r>
            </a:p>
          </p:txBody>
        </p:sp>
        <p:cxnSp>
          <p:nvCxnSpPr>
            <p:cNvPr id="6043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433457" y="2043081"/>
              <a:ext cx="1066800" cy="914400"/>
            </a:xfrm>
            <a:prstGeom prst="lin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</p:spPr>
        </p:cxn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1655683" y="2528847"/>
            <a:ext cx="347663" cy="430213"/>
          </p:xfrm>
          <a:graphic>
            <a:graphicData uri="http://schemas.openxmlformats.org/presentationml/2006/ole">
              <p:oleObj spid="_x0000_s21649" name="Equation" r:id="rId7" imgW="139579" imgH="177646" progId="Equation.3">
                <p:embed/>
              </p:oleObj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1765053" y="1944639"/>
            <a:ext cx="311319" cy="423862"/>
          </p:xfrm>
          <a:graphic>
            <a:graphicData uri="http://schemas.openxmlformats.org/presentationml/2006/ole">
              <p:oleObj spid="_x0000_s21650" name="Equation" r:id="rId8" imgW="126725" imgH="177415" progId="Equation.3">
                <p:embed/>
              </p:oleObj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514528" y="1553522"/>
            <a:ext cx="365130" cy="391117"/>
          </p:xfrm>
          <a:graphic>
            <a:graphicData uri="http://schemas.openxmlformats.org/presentationml/2006/ole">
              <p:oleObj spid="_x0000_s21651" name="Equation" r:id="rId9" imgW="126835" imgH="139518" progId="Equation.3">
                <p:embed/>
              </p:oleObj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1054008" y="2784438"/>
            <a:ext cx="352367" cy="404818"/>
          </p:xfrm>
          <a:graphic>
            <a:graphicData uri="http://schemas.openxmlformats.org/presentationml/2006/ole">
              <p:oleObj spid="_x0000_s21652" name="Equation" r:id="rId10" imgW="139579" imgH="164957" progId="Equation.3">
                <p:embed/>
              </p:oleObj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665109" y="1128681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077365"/>
            <a:ext cx="176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columns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59398" y="3795669"/>
            <a:ext cx="179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rows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hlinkClick r:id="rId2"/>
              </a:rPr>
              <a:t>http://www.dis.uniroma1.it/~iocchi/slides/icra2001/java/hough.html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00200" y="1371600"/>
          <a:ext cx="2730452" cy="442420"/>
        </p:xfrm>
        <a:graphic>
          <a:graphicData uri="http://schemas.openxmlformats.org/presentationml/2006/ole">
            <p:oleObj spid="_x0000_s22590" name="Equation" r:id="rId4" imgW="1218671" imgH="203112" progId="Equation.3">
              <p:embed/>
            </p:oleObj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17733" y="3799964"/>
          <a:ext cx="2446371" cy="395809"/>
        </p:xfrm>
        <a:graphic>
          <a:graphicData uri="http://schemas.openxmlformats.org/presentationml/2006/ole">
            <p:oleObj spid="_x0000_s22591" name="Equation" r:id="rId5" imgW="1218671" imgH="203112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61137" y="4889520"/>
          <a:ext cx="2044728" cy="330394"/>
        </p:xfrm>
        <a:graphic>
          <a:graphicData uri="http://schemas.openxmlformats.org/presentationml/2006/ole">
            <p:oleObj spid="_x0000_s22592" name="Equation" r:id="rId6" imgW="1218671" imgH="203112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3343776" cy="2628900"/>
          </a:xfrm>
          <a:prstGeom prst="rect">
            <a:avLst/>
          </a:prstGeom>
        </p:spPr>
      </p:pic>
      <p:pic>
        <p:nvPicPr>
          <p:cNvPr id="5" name="Picture 4" descr="gavel2.bmp"/>
          <p:cNvPicPr>
            <a:picLocks noChangeAspect="1"/>
          </p:cNvPicPr>
          <p:nvPr/>
        </p:nvPicPr>
        <p:blipFill>
          <a:blip r:embed="rId3" cstate="print"/>
          <a:srcRect l="58334" t="13009" r="10833" b="54484"/>
          <a:stretch>
            <a:fillRect/>
          </a:stretch>
        </p:blipFill>
        <p:spPr>
          <a:xfrm>
            <a:off x="4876800" y="685800"/>
            <a:ext cx="340272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pic>
        <p:nvPicPr>
          <p:cNvPr id="8" name="Picture 7" descr="gavel2.bmp"/>
          <p:cNvPicPr>
            <a:picLocks noChangeAspect="1"/>
          </p:cNvPicPr>
          <p:nvPr/>
        </p:nvPicPr>
        <p:blipFill>
          <a:blip r:embed="rId3" cstate="print"/>
          <a:srcRect l="54864" t="56726" r="9167" b="8525"/>
          <a:stretch>
            <a:fillRect/>
          </a:stretch>
        </p:blipFill>
        <p:spPr>
          <a:xfrm>
            <a:off x="2667000" y="3810000"/>
            <a:ext cx="3925529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4" y="1384272"/>
            <a:ext cx="69469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4695" y="4953000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76929" y="5191097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145161" y="46688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2792361" y="45926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811161" y="2916210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7761" y="2828897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674" y="5943600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10668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1870038" y="2333610"/>
          <a:ext cx="2446337" cy="395288"/>
        </p:xfrm>
        <a:graphic>
          <a:graphicData uri="http://schemas.openxmlformats.org/presentationml/2006/ole">
            <p:oleObj spid="_x0000_s23574" name="Equation" r:id="rId9" imgW="1218671" imgH="203112" progId="Equation.3">
              <p:embed/>
            </p:oleObj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2059" y="21145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p:oleObj spid="_x0000_s24638" name="Equation" r:id="rId4" imgW="1473200" imgH="241300" progId="Equation.3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5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p:oleObj spid="_x0000_s24639" name="Equation" r:id="rId6" imgW="126835" imgH="139518" progId="Equation.3">
              <p:embed/>
            </p:oleObj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p:oleObj spid="_x0000_s24640" name="Equation" r:id="rId7" imgW="126725" imgH="177415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p:oleObj spid="_x0000_s25622" name="Equation" r:id="rId4" imgW="1473200" imgH="241300" progId="Equation.3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5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5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p:oleObj spid="_x0000_s26646" name="Equation" r:id="rId4" imgW="1473200" imgH="241300" progId="Equation.3">
              <p:embed/>
            </p:oleObj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5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p:oleObj spid="_x0000_s27670" name="Equation" r:id="rId4" imgW="1473200" imgH="241300" progId="Equation.3">
              <p:embed/>
            </p:oleObj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p:oleObj spid="_x0000_s28694" name="Equation" r:id="rId4" imgW="1473200" imgH="241300" progId="Equation.3">
              <p:embed/>
            </p:oleObj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5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To read back which points voted for “winning” peaks, keep tags on the votes.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p:oleObj spid="_x0000_s37910" name="Image" r:id="rId6" imgW="1066291" imgH="1041270" progId="">
                <p:embed/>
              </p:oleObj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3652</Words>
  <Application>Microsoft Macintosh PowerPoint</Application>
  <PresentationFormat>On-screen Show (4:3)</PresentationFormat>
  <Paragraphs>732</Paragraphs>
  <Slides>57</Slides>
  <Notes>52</Notes>
  <HiddenSlides>0</HiddenSlides>
  <MMClips>0</MMClips>
  <ScaleCrop>false</ScaleCrop>
  <HeadingPairs>
    <vt:vector size="6" baseType="variant">
      <vt:variant>
        <vt:lpstr>Design Template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1_Blank Presentation</vt:lpstr>
      <vt:lpstr>5_Blank Presentation</vt:lpstr>
      <vt:lpstr>7_Default Design</vt:lpstr>
      <vt:lpstr>13_Default Design</vt:lpstr>
      <vt:lpstr>8_Default Design</vt:lpstr>
      <vt:lpstr>Blank Presentation</vt:lpstr>
      <vt:lpstr>9_Default Design</vt:lpstr>
      <vt:lpstr>Equation</vt:lpstr>
      <vt:lpstr>Image</vt:lpstr>
      <vt:lpstr>Fitting:  Voting and the Hough Transform</vt:lpstr>
      <vt:lpstr>Last time: Grouping</vt:lpstr>
      <vt:lpstr>Recall: Images as graphs</vt:lpstr>
      <vt:lpstr>Last time: Measuring affinity</vt:lpstr>
      <vt:lpstr>Example: weighted graphs</vt:lpstr>
      <vt:lpstr>Slide 6</vt:lpstr>
      <vt:lpstr>Slide 7</vt:lpstr>
      <vt:lpstr>Slide 8</vt:lpstr>
      <vt:lpstr>Distancesaffinities</vt:lpstr>
      <vt:lpstr>Slide 10</vt:lpstr>
      <vt:lpstr>Visualizing a shuffled affinity matrix</vt:lpstr>
      <vt:lpstr>Putting these two aspects together</vt:lpstr>
      <vt:lpstr>Goal: Segmentation by Graph Cuts</vt:lpstr>
      <vt:lpstr>Cuts in a graph: Min cut</vt:lpstr>
      <vt:lpstr>Cuts in a graph: Normalized cut</vt:lpstr>
      <vt:lpstr>Example results: segments from Ncuts</vt:lpstr>
      <vt:lpstr>Normalized cuts: pros and cons</vt:lpstr>
      <vt:lpstr>Segments as primitives for recognition</vt:lpstr>
      <vt:lpstr>Motion segmentation</vt:lpstr>
      <vt:lpstr>Now: Fitting</vt:lpstr>
      <vt:lpstr>Fitting: Main idea</vt:lpstr>
      <vt:lpstr>Example: Line fitting</vt:lpstr>
      <vt:lpstr>Slide 23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Slide 31</vt:lpstr>
      <vt:lpstr>Hough transform algorithm</vt:lpstr>
      <vt:lpstr>Slide 33</vt:lpstr>
      <vt:lpstr>Slide 34</vt:lpstr>
      <vt:lpstr>Impact of noise on Hough</vt:lpstr>
      <vt:lpstr>Slide 36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Slide 45</vt:lpstr>
      <vt:lpstr>Slide 46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Slide 52</vt:lpstr>
      <vt:lpstr>Slide 53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/>
  <cp:lastModifiedBy>Devi Parikh</cp:lastModifiedBy>
  <cp:revision>161</cp:revision>
  <cp:lastPrinted>2011-02-15T14:44:24Z</cp:lastPrinted>
  <dcterms:created xsi:type="dcterms:W3CDTF">2013-10-08T21:52:44Z</dcterms:created>
  <dcterms:modified xsi:type="dcterms:W3CDTF">2013-10-08T21:59:37Z</dcterms:modified>
</cp:coreProperties>
</file>