
<file path=[Content_Types].xml><?xml version="1.0" encoding="utf-8"?>
<Types xmlns="http://schemas.openxmlformats.org/package/2006/content-types">
  <Override PartName="/ppt/notesSlides/notesSlide20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notesSlides/notesSlide48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24.xml" ContentType="application/vnd.openxmlformats-officedocument.presentationml.slide+xml"/>
  <Override PartName="/ppt/tags/tag2.xml" ContentType="application/vnd.openxmlformats-officedocument.presentationml.tags+xml"/>
  <Override PartName="/ppt/slides/slide45.xml" ContentType="application/vnd.openxmlformats-officedocument.presentationml.slide+xml"/>
  <Override PartName="/ppt/slides/slide108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114.xml" ContentType="application/vnd.openxmlformats-officedocument.presentationml.slide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s/slide96.xml" ContentType="application/vnd.openxmlformats-officedocument.presentationml.slide+xml"/>
  <Override PartName="/ppt/slides/slide120.xml" ContentType="application/vnd.openxmlformats-officedocument.presentationml.slide+xml"/>
  <Override PartName="/ppt/slides/slide41.xml" ContentType="application/vnd.openxmlformats-officedocument.presentationml.slide+xml"/>
  <Override PartName="/ppt/slides/slide104.xml" ContentType="application/vnd.openxmlformats-officedocument.presentationml.slide+xml"/>
  <Override PartName="/ppt/slideLayouts/slideLayout26.xml" ContentType="application/vnd.openxmlformats-officedocument.presentationml.slideLayout+xml"/>
  <Default Extension="xml" ContentType="application/xml"/>
  <Override PartName="/ppt/slides/slide69.xml" ContentType="application/vnd.openxmlformats-officedocument.presentationml.slide+xml"/>
  <Override PartName="/docProps/app.xml" ContentType="application/vnd.openxmlformats-officedocument.extended-properties+xml"/>
  <Override PartName="/ppt/tags/tag1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78.xml" ContentType="application/vnd.openxmlformats-officedocument.presentationml.notesSlide+xml"/>
  <Default Extension="png" ContentType="image/png"/>
  <Override PartName="/ppt/slides/slide110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1.xml" ContentType="application/vnd.openxmlformats-officedocument.presentationml.slide+xml"/>
  <Override PartName="/ppt/embeddings/Microsoft_Equation1.bin" ContentType="application/vnd.openxmlformats-officedocument.oleObject"/>
  <Override PartName="/ppt/slides/slide59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68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74.xml" ContentType="application/vnd.openxmlformats-officedocument.presentationml.notesSlide+xml"/>
  <Override PartName="/ppt/slides/slide71.xml" ContentType="application/vnd.openxmlformats-officedocument.presentationml.slide+xml"/>
  <Override PartName="/ppt/tags/tag20.xml" ContentType="application/vnd.openxmlformats-officedocument.presentationml.tags+xml"/>
  <Override PartName="/ppt/slideLayouts/slideLayout56.xml" ContentType="application/vnd.openxmlformats-officedocument.presentationml.slideLayout+xml"/>
  <Override PartName="/ppt/slides/slide55.xml" ContentType="application/vnd.openxmlformats-officedocument.presentationml.slide+xml"/>
  <Override PartName="/ppt/notesSlides/notesSlide106.xml" ContentType="application/vnd.openxmlformats-officedocument.presentationml.notesSlide+xml"/>
  <Override PartName="/ppt/notesSlides/notesSlide64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s/slide28.xml" ContentType="application/vnd.openxmlformats-officedocument.presentationml.slide+xml"/>
  <Override PartName="/ppt/slides/slide61.xml" ContentType="application/vnd.openxmlformats-officedocument.presentationml.slide+xml"/>
  <Override PartName="/ppt/slideLayouts/slideLayout46.xml" ContentType="application/vnd.openxmlformats-officedocument.presentationml.slideLayout+xml"/>
  <Override PartName="/ppt/tags/tag10.xml" ContentType="application/vnd.openxmlformats-officedocument.presentationml.tags+xml"/>
  <Override PartName="/ppt/handoutMasters/handoutMaster1.xml" ContentType="application/vnd.openxmlformats-officedocument.presentationml.handoutMaster+xml"/>
  <Override PartName="/ppt/slides/slide89.xml" ContentType="application/vnd.openxmlformats-officedocument.presentationml.slide+xml"/>
  <Override PartName="/ppt/notesSlides/notesSlide70.xml" ContentType="application/vnd.openxmlformats-officedocument.presentationml.notesSlide+xml"/>
  <Override PartName="/ppt/notesSlides/notesSlide98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slides/slide51.xml" ContentType="application/vnd.openxmlformats-officedocument.presentationml.slide+xml"/>
  <Override PartName="/ppt/slides/slide9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103.xml" ContentType="application/vnd.openxmlformats-officedocument.presentationml.slide+xml"/>
  <Override PartName="/ppt/slides/slide24.xml" ContentType="application/vnd.openxmlformats-officedocument.presentationml.slide+xml"/>
  <Override PartName="/ppt/notesSlides/notesSlide88.xml" ContentType="application/vnd.openxmlformats-officedocument.presentationml.notesSlide+xml"/>
  <Override PartName="/ppt/slideLayouts/slideLayout42.xml" ContentType="application/vnd.openxmlformats-officedocument.presentationml.slideLayout+xml"/>
  <Override PartName="/ppt/tags/tag9.xml" ContentType="application/vnd.openxmlformats-officedocument.presentationml.tags+xml"/>
  <Override PartName="/ppt/slideLayouts/slideLayout86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14.xml" ContentType="application/vnd.openxmlformats-officedocument.presentationml.slide+xml"/>
  <Override PartName="/ppt/theme/theme10.xml" ContentType="application/vnd.openxmlformats-officedocument.theme+xml"/>
  <Override PartName="/ppt/slides/slide91.xml" ContentType="application/vnd.openxmlformats-officedocument.presentationml.slide+xml"/>
  <Override PartName="/ppt/slideLayouts/slideLayout7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slides/slide20.xml" ContentType="application/vnd.openxmlformats-officedocument.presentationml.slide+xml"/>
  <Override PartName="/ppt/notesSlides/notesSlide84.xml" ContentType="application/vnd.openxmlformats-officedocument.presentationml.notesSlide+xml"/>
  <Override PartName="/ppt/slides/slide127.xml" ContentType="application/vnd.openxmlformats-officedocument.presentationml.slide+xml"/>
  <Override PartName="/ppt/tags/tag5.xml" ContentType="application/vnd.openxmlformats-officedocument.presentationml.tags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s/slide48.xml" ContentType="application/vnd.openxmlformats-officedocument.presentationml.slide+xml"/>
  <Override PartName="/ppt/slides/slide81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9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16.xml" ContentType="application/vnd.openxmlformats-officedocument.presentationml.notesSlide+xml"/>
  <Override PartName="/ppt/slides/slide10.xml" ContentType="application/vnd.openxmlformats-officedocument.presentationml.slide+xml"/>
  <Override PartName="/ppt/slides/slide11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123.xml" ContentType="application/vnd.openxmlformats-officedocument.presentationml.slide+xml"/>
  <Override PartName="/ppt/tags/tag1.xml" ContentType="application/vnd.openxmlformats-officedocument.presentationml.tags+xml"/>
  <Override PartName="/ppt/slides/slide44.xml" ContentType="application/vnd.openxmlformats-officedocument.presentationml.slide+xml"/>
  <Override PartName="/ppt/slides/slide107.xml" ContentType="application/vnd.openxmlformats-officedocument.presentationml.slide+xml"/>
  <Override PartName="/ppt/slideLayouts/slideLayout29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112.xml" ContentType="application/vnd.openxmlformats-officedocument.presentationml.notesSlide+xml"/>
  <Default Extension="vml" ContentType="application/vnd.openxmlformats-officedocument.vmlDrawing"/>
  <Override PartName="/ppt/slides/slide113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7.xml" ContentType="application/vnd.openxmlformats-officedocument.presentationml.notesSlide+xml"/>
  <Default Extension="jpeg" ContentType="image/jpeg"/>
  <Override PartName="/ppt/tags/tag17.xml" ContentType="application/vnd.openxmlformats-officedocument.presentationml.tags+xml"/>
  <Override PartName="/ppt/slides/slide68.xml" ContentType="application/vnd.openxmlformats-officedocument.presentationml.slide+xml"/>
  <Override PartName="/ppt/notesSlides/notesSlide77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8.xml" ContentType="application/vnd.openxmlformats-officedocument.presentationml.slide+xml"/>
  <Override PartName="/ppt/notesSlides/notesSlide10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64.xml" ContentType="application/vnd.openxmlformats-officedocument.presentationml.slide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slideLayouts/slideLayout49.xml" ContentType="application/vnd.openxmlformats-officedocument.presentationml.slideLayout+xml"/>
  <Override PartName="/ppt/notesSlides/notesSlide73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55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105.xml" ContentType="application/vnd.openxmlformats-officedocument.presentationml.notesSlide+xml"/>
  <Override PartName="/ppt/notesSlides/notesSlide6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s/slide60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88.xml" ContentType="application/vnd.openxmlformats-officedocument.presentationml.slide+xml"/>
  <Override PartName="/ppt/notesSlides/notesSlide9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s/slide50.xml" ContentType="application/vnd.openxmlformats-officedocument.presentationml.slide+xml"/>
  <Override PartName="/ppt/slides/slide94.xml" ContentType="application/vnd.openxmlformats-officedocument.presentationml.slide+xml"/>
  <Override PartName="/ppt/slideLayouts/slideLayout79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10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3.xml" ContentType="application/vnd.openxmlformats-officedocument.presentationml.slide+xml"/>
  <Override PartName="/ppt/notesSlides/notesSlide87.xml" ContentType="application/vnd.openxmlformats-officedocument.presentationml.notesSlide+xml"/>
  <Override PartName="/ppt/slideLayouts/slideLayout41.xml" ContentType="application/vnd.openxmlformats-officedocument.presentationml.slideLayout+xml"/>
  <Override PartName="/ppt/tags/tag8.xml" ContentType="application/vnd.openxmlformats-officedocument.presentationml.tags+xml"/>
  <Override PartName="/ppt/slideLayouts/slideLayout8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84.xml" ContentType="application/vnd.openxmlformats-officedocument.presentationml.slide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notesSlides/notesSlide93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90.xml" ContentType="application/vnd.openxmlformats-officedocument.presentationml.slide+xml"/>
  <Override PartName="/ppt/slideLayouts/slideLayout7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notesSlides/notesSlide83.xml" ContentType="application/vnd.openxmlformats-officedocument.presentationml.notesSlide+xml"/>
  <Override PartName="/ppt/slides/slide126.xml" ContentType="application/vnd.openxmlformats-officedocument.presentationml.slide+xml"/>
  <Override PartName="/ppt/tags/tag4.xml" ContentType="application/vnd.openxmlformats-officedocument.presentationml.tags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Layouts/slideLayout6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5.xml" ContentType="application/vnd.openxmlformats-officedocument.presentationml.notesSlide+xml"/>
  <Override PartName="/ppt/slides/slide11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46.xml" ContentType="application/vnd.openxmlformats-officedocument.presentationml.notesSlide+xml"/>
  <Override PartName="/ppt/slides/slide98.xml" ContentType="application/vnd.openxmlformats-officedocument.presentationml.slide+xml"/>
  <Override PartName="/ppt/slides/slide122.xml" ContentType="application/vnd.openxmlformats-officedocument.presentationml.slide+xml"/>
  <Override PartName="/ppt/slides/slide43.xml" ContentType="application/vnd.openxmlformats-officedocument.presentationml.slide+xml"/>
  <Override PartName="/ppt/slides/slide106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12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s/slide67.xml" ContentType="application/vnd.openxmlformats-officedocument.presentationml.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6.xml" ContentType="application/vnd.openxmlformats-officedocument.presentationml.notesSlide+xml"/>
  <Override PartName="/ppt/slideLayouts/slideLayout3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7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48.xml" ContentType="application/vnd.openxmlformats-officedocument.presentationml.slideLayout+xml"/>
  <Override PartName="/ppt/tags/tag12.xml" ContentType="application/vnd.openxmlformats-officedocument.presentationml.tags+xml"/>
  <Override PartName="/ppt/viewProps.xml" ContentType="application/vnd.openxmlformats-officedocument.presentationml.viewProps+xml"/>
  <Override PartName="/ppt/notesSlides/notesSlide72.xml" ContentType="application/vnd.openxmlformats-officedocument.presentationml.notesSlide+xml"/>
  <Override PartName="/ppt/slideLayouts/slideLayout54.xml" ContentType="application/vnd.openxmlformats-officedocument.presentationml.slideLayout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ppt/notesSlides/notesSlide35.xml" ContentType="application/vnd.openxmlformats-officedocument.presentationml.notes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6.xml" ContentType="application/vnd.openxmlformats-officedocument.presentationml.slide+xml"/>
  <Override PartName="/ppt/slides/slide93.xml" ContentType="application/vnd.openxmlformats-officedocument.presentationml.slide+xml"/>
  <Override PartName="/ppt/slideLayouts/slideLayout78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100.xml" ContentType="application/vnd.openxmlformats-officedocument.presentationml.notesSlide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slides/slide101.xml" ContentType="application/vnd.openxmlformats-officedocument.presentationml.slide+xml"/>
  <Override PartName="/ppt/slides/slide22.xml" ContentType="application/vnd.openxmlformats-officedocument.presentationml.slide+xml"/>
  <Override PartName="/ppt/notesSlides/notesSlide86.xml" ContentType="application/vnd.openxmlformats-officedocument.presentationml.notesSlide+xml"/>
  <Override PartName="/ppt/slideLayouts/slideLayout40.xml" ContentType="application/vnd.openxmlformats-officedocument.presentationml.slideLayout+xml"/>
  <Override PartName="/ppt/tags/tag7.xml" ContentType="application/vnd.openxmlformats-officedocument.presentationml.tags+xml"/>
  <Override PartName="/ppt/slideLayouts/slideLayout84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83.xml" ContentType="application/vnd.openxmlformats-officedocument.presentationml.slide+xml"/>
  <Override PartName="/ppt/slideLayouts/slideLayout68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9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9.xml" ContentType="application/vnd.openxmlformats-officedocument.presentationml.slide+xml"/>
  <Override PartName="/ppt/slideLayouts/slideLayout7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73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notesSlides/notesSlide49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125.xml" ContentType="application/vnd.openxmlformats-officedocument.presentationml.slide+xml"/>
  <Override PartName="/ppt/tags/tag3.xml" ContentType="application/vnd.openxmlformats-officedocument.presentationml.tags+xml"/>
  <Override PartName="/ppt/slideLayouts/slideLayout80.xml" ContentType="application/vnd.openxmlformats-officedocument.presentationml.slideLayout+xml"/>
  <Override PartName="/ppt/slides/slide109.xml" ContentType="application/vnd.openxmlformats-officedocument.presentationml.slide+xml"/>
  <Override PartName="/ppt/slides/slide4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s/slide115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97.xml" ContentType="application/vnd.openxmlformats-officedocument.presentationml.slide+xml"/>
  <Override PartName="/ppt/slides/slide121.xml" ContentType="application/vnd.openxmlformats-officedocument.presentationml.slide+xml"/>
  <Override PartName="/ppt/slides/slide42.xml" ContentType="application/vnd.openxmlformats-officedocument.presentationml.slide+xml"/>
  <Override PartName="/ppt/slides/slide105.xml" ContentType="application/vnd.openxmlformats-officedocument.presentationml.slide+xml"/>
  <Override PartName="/ppt/slideLayouts/slideLayout27.xml" ContentType="application/vnd.openxmlformats-officedocument.presentationml.slideLayout+xml"/>
  <Override PartName="/ppt/tags/tag19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111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6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6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29.xml" ContentType="application/vnd.openxmlformats-officedocument.presentationml.slide+xml"/>
  <Override PartName="/ppt/tags/tag15.xml" ContentType="application/vnd.openxmlformats-officedocument.presentationml.tags+xml"/>
  <Override PartName="/ppt/notesSlides/notesSlide75.xml" ContentType="application/vnd.openxmlformats-officedocument.presentationml.notesSlide+xml"/>
  <Override PartName="/ppt/tags/tag21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56.xml" ContentType="application/vnd.openxmlformats-officedocument.presentationml.slide+xml"/>
  <Override PartName="/ppt/notesSlides/notesSlide107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ustom.xml" ContentType="application/vnd.openxmlformats-officedocument.custom-properties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slideLayouts/slideLayout47.xml" ContentType="application/vnd.openxmlformats-officedocument.presentationml.slideLayout+xml"/>
  <Override PartName="/ppt/notesSlides/notesSlide71.xml" ContentType="application/vnd.openxmlformats-officedocument.presentationml.notesSlide+xml"/>
  <Override PartName="/ppt/notesSlides/notesSlide99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25.xml" ContentType="application/vnd.openxmlformats-officedocument.presentationml.slide+xml"/>
  <Override PartName="/ppt/notesSlides/notesSlide89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15.xml" ContentType="application/vnd.openxmlformats-officedocument.presentationml.slide+xml"/>
  <Override PartName="/ppt/slides/slide92.xml" ContentType="application/vnd.openxmlformats-officedocument.presentationml.slide+xml"/>
  <Override PartName="/ppt/slideLayouts/slideLayout7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s/slide100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1.xml" ContentType="application/vnd.openxmlformats-officedocument.presentationml.slide+xml"/>
  <Override PartName="/ppt/notesSlides/notesSlide85.xml" ContentType="application/vnd.openxmlformats-officedocument.presentationml.notesSlide+xml"/>
  <Override PartName="/ppt/slides/slide128.xml" ContentType="application/vnd.openxmlformats-officedocument.presentationml.slide+xml"/>
  <Override PartName="/ppt/tags/tag6.xml" ContentType="application/vnd.openxmlformats-officedocument.presentationml.tags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82.xml" ContentType="application/vnd.openxmlformats-officedocument.presentationml.slide+xml"/>
  <Override PartName="/ppt/slideLayouts/slideLayout67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17.xml" ContentType="application/vnd.openxmlformats-officedocument.presentationml.notesSlide+xml"/>
  <Override PartName="/ppt/slides/slide118.xml" ContentType="application/vnd.openxmlformats-officedocument.presentationml.slide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38"/>
  </p:notesMasterIdLst>
  <p:handoutMasterIdLst>
    <p:handoutMasterId r:id="rId139"/>
  </p:handoutMasterIdLst>
  <p:sldIdLst>
    <p:sldId id="550" r:id="rId9"/>
    <p:sldId id="482" r:id="rId10"/>
    <p:sldId id="551" r:id="rId11"/>
    <p:sldId id="557" r:id="rId12"/>
    <p:sldId id="558" r:id="rId13"/>
    <p:sldId id="559" r:id="rId14"/>
    <p:sldId id="560" r:id="rId15"/>
    <p:sldId id="561" r:id="rId16"/>
    <p:sldId id="562" r:id="rId17"/>
    <p:sldId id="566" r:id="rId18"/>
    <p:sldId id="567" r:id="rId19"/>
    <p:sldId id="568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77" r:id="rId29"/>
    <p:sldId id="578" r:id="rId30"/>
    <p:sldId id="292" r:id="rId31"/>
    <p:sldId id="411" r:id="rId32"/>
    <p:sldId id="412" r:id="rId33"/>
    <p:sldId id="266" r:id="rId34"/>
    <p:sldId id="296" r:id="rId35"/>
    <p:sldId id="418" r:id="rId36"/>
    <p:sldId id="294" r:id="rId37"/>
    <p:sldId id="407" r:id="rId38"/>
    <p:sldId id="410" r:id="rId39"/>
    <p:sldId id="416" r:id="rId40"/>
    <p:sldId id="297" r:id="rId41"/>
    <p:sldId id="298" r:id="rId42"/>
    <p:sldId id="413" r:id="rId43"/>
    <p:sldId id="300" r:id="rId44"/>
    <p:sldId id="414" r:id="rId45"/>
    <p:sldId id="415" r:id="rId46"/>
    <p:sldId id="419" r:id="rId47"/>
    <p:sldId id="301" r:id="rId48"/>
    <p:sldId id="308" r:id="rId49"/>
    <p:sldId id="430" r:id="rId50"/>
    <p:sldId id="431" r:id="rId51"/>
    <p:sldId id="433" r:id="rId52"/>
    <p:sldId id="434" r:id="rId53"/>
    <p:sldId id="436" r:id="rId54"/>
    <p:sldId id="435" r:id="rId55"/>
    <p:sldId id="437" r:id="rId56"/>
    <p:sldId id="545" r:id="rId57"/>
    <p:sldId id="546" r:id="rId58"/>
    <p:sldId id="299" r:id="rId59"/>
    <p:sldId id="439" r:id="rId60"/>
    <p:sldId id="440" r:id="rId61"/>
    <p:sldId id="485" r:id="rId62"/>
    <p:sldId id="512" r:id="rId63"/>
    <p:sldId id="490" r:id="rId64"/>
    <p:sldId id="526" r:id="rId65"/>
    <p:sldId id="527" r:id="rId66"/>
    <p:sldId id="528" r:id="rId67"/>
    <p:sldId id="529" r:id="rId68"/>
    <p:sldId id="530" r:id="rId69"/>
    <p:sldId id="531" r:id="rId70"/>
    <p:sldId id="532" r:id="rId71"/>
    <p:sldId id="533" r:id="rId72"/>
    <p:sldId id="534" r:id="rId73"/>
    <p:sldId id="535" r:id="rId74"/>
    <p:sldId id="536" r:id="rId75"/>
    <p:sldId id="537" r:id="rId76"/>
    <p:sldId id="538" r:id="rId77"/>
    <p:sldId id="539" r:id="rId78"/>
    <p:sldId id="540" r:id="rId79"/>
    <p:sldId id="541" r:id="rId80"/>
    <p:sldId id="542" r:id="rId81"/>
    <p:sldId id="543" r:id="rId82"/>
    <p:sldId id="507" r:id="rId83"/>
    <p:sldId id="555" r:id="rId84"/>
    <p:sldId id="556" r:id="rId85"/>
    <p:sldId id="544" r:id="rId86"/>
    <p:sldId id="547" r:id="rId87"/>
    <p:sldId id="463" r:id="rId88"/>
    <p:sldId id="361" r:id="rId89"/>
    <p:sldId id="465" r:id="rId90"/>
    <p:sldId id="466" r:id="rId91"/>
    <p:sldId id="467" r:id="rId92"/>
    <p:sldId id="421" r:id="rId93"/>
    <p:sldId id="269" r:id="rId94"/>
    <p:sldId id="270" r:id="rId95"/>
    <p:sldId id="330" r:id="rId96"/>
    <p:sldId id="580" r:id="rId97"/>
    <p:sldId id="331" r:id="rId98"/>
    <p:sldId id="332" r:id="rId99"/>
    <p:sldId id="318" r:id="rId100"/>
    <p:sldId id="400" r:id="rId101"/>
    <p:sldId id="399" r:id="rId102"/>
    <p:sldId id="335" r:id="rId103"/>
    <p:sldId id="336" r:id="rId104"/>
    <p:sldId id="319" r:id="rId105"/>
    <p:sldId id="337" r:id="rId106"/>
    <p:sldId id="273" r:id="rId107"/>
    <p:sldId id="274" r:id="rId108"/>
    <p:sldId id="339" r:id="rId109"/>
    <p:sldId id="275" r:id="rId110"/>
    <p:sldId id="276" r:id="rId111"/>
    <p:sldId id="277" r:id="rId112"/>
    <p:sldId id="320" r:id="rId113"/>
    <p:sldId id="278" r:id="rId114"/>
    <p:sldId id="279" r:id="rId115"/>
    <p:sldId id="280" r:id="rId116"/>
    <p:sldId id="281" r:id="rId117"/>
    <p:sldId id="282" r:id="rId118"/>
    <p:sldId id="283" r:id="rId119"/>
    <p:sldId id="285" r:id="rId120"/>
    <p:sldId id="286" r:id="rId121"/>
    <p:sldId id="287" r:id="rId122"/>
    <p:sldId id="288" r:id="rId123"/>
    <p:sldId id="289" r:id="rId124"/>
    <p:sldId id="290" r:id="rId125"/>
    <p:sldId id="291" r:id="rId126"/>
    <p:sldId id="455" r:id="rId127"/>
    <p:sldId id="456" r:id="rId128"/>
    <p:sldId id="457" r:id="rId129"/>
    <p:sldId id="458" r:id="rId130"/>
    <p:sldId id="459" r:id="rId131"/>
    <p:sldId id="460" r:id="rId132"/>
    <p:sldId id="461" r:id="rId133"/>
    <p:sldId id="464" r:id="rId134"/>
    <p:sldId id="468" r:id="rId135"/>
    <p:sldId id="548" r:id="rId136"/>
    <p:sldId id="579" r:id="rId1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6719" autoAdjust="0"/>
    <p:restoredTop sz="89663" autoAdjust="0"/>
  </p:normalViewPr>
  <p:slideViewPr>
    <p:cSldViewPr>
      <p:cViewPr varScale="1">
        <p:scale>
          <a:sx n="148" d="100"/>
          <a:sy n="148" d="100"/>
        </p:scale>
        <p:origin x="-7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slide" Target="slides/slide1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30" Type="http://schemas.openxmlformats.org/officeDocument/2006/relationships/slide" Target="slides/slide122.xml"/><Relationship Id="rId131" Type="http://schemas.openxmlformats.org/officeDocument/2006/relationships/slide" Target="slides/slide123.xml"/><Relationship Id="rId132" Type="http://schemas.openxmlformats.org/officeDocument/2006/relationships/slide" Target="slides/slide124.xml"/><Relationship Id="rId133" Type="http://schemas.openxmlformats.org/officeDocument/2006/relationships/slide" Target="slides/slide125.xml"/><Relationship Id="rId134" Type="http://schemas.openxmlformats.org/officeDocument/2006/relationships/slide" Target="slides/slide126.xml"/><Relationship Id="rId135" Type="http://schemas.openxmlformats.org/officeDocument/2006/relationships/slide" Target="slides/slide127.xml"/><Relationship Id="rId136" Type="http://schemas.openxmlformats.org/officeDocument/2006/relationships/slide" Target="slides/slide128.xml"/><Relationship Id="rId137" Type="http://schemas.openxmlformats.org/officeDocument/2006/relationships/slide" Target="slides/slide129.xml"/><Relationship Id="rId138" Type="http://schemas.openxmlformats.org/officeDocument/2006/relationships/notesMaster" Target="notesMasters/notesMaster1.xml"/><Relationship Id="rId13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Relationship Id="rId140" Type="http://schemas.openxmlformats.org/officeDocument/2006/relationships/printerSettings" Target="printerSettings/printerSettings1.bin"/><Relationship Id="rId141" Type="http://schemas.openxmlformats.org/officeDocument/2006/relationships/presProps" Target="presProps.xml"/><Relationship Id="rId142" Type="http://schemas.openxmlformats.org/officeDocument/2006/relationships/viewProps" Target="viewProps.xml"/><Relationship Id="rId143" Type="http://schemas.openxmlformats.org/officeDocument/2006/relationships/theme" Target="theme/theme1.xml"/><Relationship Id="rId1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B18C-B97D-D147-BF1C-E5BA5B8A4A84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991A9-D089-4909-AAFD-E4ECBCA35B0D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63E1E-4250-4F38-BB16-1B5E71B9D3EA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F078C8-3A4E-486D-BD69-B7AC2A0E327A}" type="slidenum">
              <a:rPr lang="en-US" sz="11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US" sz="11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6773C-80B0-421B-8053-0F77CA3AB492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CC7A9-51B8-47FA-AB0F-3F6903052B3B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Arial" charset="0"/>
            </a:endParaRPr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FA5BE-466A-490A-BBB2-262CA26358EE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98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101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0" Type="http://schemas.openxmlformats.org/officeDocument/2006/relationships/image" Target="../media/image154.png"/><Relationship Id="rId11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18.png"/><Relationship Id="rId5" Type="http://schemas.openxmlformats.org/officeDocument/2006/relationships/image" Target="../media/image164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4" Type="http://schemas.openxmlformats.org/officeDocument/2006/relationships/image" Target="../media/image205.wmf"/><Relationship Id="rId5" Type="http://schemas.openxmlformats.org/officeDocument/2006/relationships/image" Target="../media/image206.wmf"/><Relationship Id="rId6" Type="http://schemas.openxmlformats.org/officeDocument/2006/relationships/image" Target="../media/image20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wmf"/><Relationship Id="rId6" Type="http://schemas.openxmlformats.org/officeDocument/2006/relationships/image" Target="../media/image215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9" Type="http://schemas.openxmlformats.org/officeDocument/2006/relationships/image" Target="../media/image222.wmf"/><Relationship Id="rId10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4" Type="http://schemas.openxmlformats.org/officeDocument/2006/relationships/image" Target="../media/image224.wmf"/><Relationship Id="rId5" Type="http://schemas.openxmlformats.org/officeDocument/2006/relationships/image" Target="../media/image225.wmf"/><Relationship Id="rId6" Type="http://schemas.openxmlformats.org/officeDocument/2006/relationships/image" Target="../media/image22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wmf"/><Relationship Id="rId4" Type="http://schemas.openxmlformats.org/officeDocument/2006/relationships/image" Target="../media/image229.wmf"/><Relationship Id="rId5" Type="http://schemas.openxmlformats.org/officeDocument/2006/relationships/image" Target="../media/image230.wmf"/><Relationship Id="rId6" Type="http://schemas.openxmlformats.org/officeDocument/2006/relationships/image" Target="../media/image231.wmf"/><Relationship Id="rId7" Type="http://schemas.openxmlformats.org/officeDocument/2006/relationships/image" Target="../media/image23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6.png"/><Relationship Id="rId5" Type="http://schemas.openxmlformats.org/officeDocument/2006/relationships/image" Target="../media/image237.jpeg"/><Relationship Id="rId6" Type="http://schemas.openxmlformats.org/officeDocument/2006/relationships/image" Target="../media/image238.jpeg"/><Relationship Id="rId7" Type="http://schemas.openxmlformats.org/officeDocument/2006/relationships/image" Target="../media/image23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39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39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4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4" Type="http://schemas.openxmlformats.org/officeDocument/2006/relationships/image" Target="../media/image242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1.png"/><Relationship Id="rId12" Type="http://schemas.openxmlformats.org/officeDocument/2006/relationships/image" Target="../media/image252.jpeg"/><Relationship Id="rId13" Type="http://schemas.openxmlformats.org/officeDocument/2006/relationships/image" Target="../media/image65.jpe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43.png"/><Relationship Id="rId4" Type="http://schemas.openxmlformats.org/officeDocument/2006/relationships/image" Target="../media/image244.jpe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248.jpeg"/><Relationship Id="rId9" Type="http://schemas.openxmlformats.org/officeDocument/2006/relationships/image" Target="../media/image249.jpeg"/><Relationship Id="rId10" Type="http://schemas.openxmlformats.org/officeDocument/2006/relationships/image" Target="../media/image250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7.png"/><Relationship Id="rId1" Type="http://schemas.openxmlformats.org/officeDocument/2006/relationships/video" Target="file://localhost/Users/dparikh/Documents/work/non_research/Teaching/F13ECE5554/done/background%20subtraction%20%20%20blob.mp4" TargetMode="Externa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8.png"/><Relationship Id="rId1" Type="http://schemas.openxmlformats.org/officeDocument/2006/relationships/video" Target="file://localhost/Users/dparikh/Documents/work/non_research/Teaching/F13ECE5554/done/s00_x264.mpg" TargetMode="Externa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54.wmf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49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wmf"/><Relationship Id="rId8" Type="http://schemas.openxmlformats.org/officeDocument/2006/relationships/image" Target="../media/image63.wmf"/><Relationship Id="rId9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cosc.canterbury.ac.nz/mukundan/covn/Label.html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jpeg"/><Relationship Id="rId7" Type="http://schemas.openxmlformats.org/officeDocument/2006/relationships/image" Target="../media/image108.png"/><Relationship Id="rId8" Type="http://schemas.openxmlformats.org/officeDocument/2006/relationships/image" Target="../media/image109.jpe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6" Type="http://schemas.openxmlformats.org/officeDocument/2006/relationships/image" Target="../media/image108.png"/><Relationship Id="rId7" Type="http://schemas.openxmlformats.org/officeDocument/2006/relationships/image" Target="../media/image109.jpeg"/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11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128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80.xml"/><Relationship Id="rId12" Type="http://schemas.openxmlformats.org/officeDocument/2006/relationships/image" Target="../media/image120.png"/><Relationship Id="rId13" Type="http://schemas.openxmlformats.org/officeDocument/2006/relationships/image" Target="../media/image121.png"/><Relationship Id="rId14" Type="http://schemas.openxmlformats.org/officeDocument/2006/relationships/image" Target="../media/image122.png"/><Relationship Id="rId15" Type="http://schemas.openxmlformats.org/officeDocument/2006/relationships/image" Target="../media/image123.png"/><Relationship Id="rId16" Type="http://schemas.openxmlformats.org/officeDocument/2006/relationships/image" Target="../media/image124.png"/><Relationship Id="rId17" Type="http://schemas.openxmlformats.org/officeDocument/2006/relationships/image" Target="../media/image125.png"/><Relationship Id="rId18" Type="http://schemas.openxmlformats.org/officeDocument/2006/relationships/image" Target="../media/image126.png"/><Relationship Id="rId19" Type="http://schemas.openxmlformats.org/officeDocument/2006/relationships/image" Target="../media/image127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81.xml"/><Relationship Id="rId6" Type="http://schemas.openxmlformats.org/officeDocument/2006/relationships/image" Target="../media/image127.png"/><Relationship Id="rId7" Type="http://schemas.openxmlformats.org/officeDocument/2006/relationships/image" Target="../media/image126.png"/><Relationship Id="rId8" Type="http://schemas.openxmlformats.org/officeDocument/2006/relationships/image" Target="../media/image129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82.xml"/><Relationship Id="rId6" Type="http://schemas.openxmlformats.org/officeDocument/2006/relationships/image" Target="../media/image127.png"/><Relationship Id="rId7" Type="http://schemas.openxmlformats.org/officeDocument/2006/relationships/image" Target="../media/image126.png"/><Relationship Id="rId8" Type="http://schemas.openxmlformats.org/officeDocument/2006/relationships/image" Target="../media/image129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83.xml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9" Type="http://schemas.openxmlformats.org/officeDocument/2006/relationships/image" Target="../media/image132.pn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hyperlink" Target="http://www.yisongyue.com/shaney/index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image" Target="../media/image134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pital.jpgfiltermag1.jpg"/>
          <p:cNvPicPr>
            <a:picLocks noChangeAspect="1"/>
          </p:cNvPicPr>
          <p:nvPr/>
        </p:nvPicPr>
        <p:blipFill>
          <a:blip r:embed="rId3" cstate="print">
            <a:alphaModFix amt="40000"/>
          </a:blip>
          <a:srcRect l="25588" t="15718" r="36634" b="34828"/>
          <a:stretch>
            <a:fillRect/>
          </a:stretch>
        </p:blipFill>
        <p:spPr>
          <a:xfrm>
            <a:off x="2438400" y="1752600"/>
            <a:ext cx="4191000" cy="4114800"/>
          </a:xfrm>
          <a:prstGeom prst="rect">
            <a:avLst/>
          </a:prstGeom>
        </p:spPr>
      </p:pic>
      <p:sp>
        <p:nvSpPr>
          <p:cNvPr id="778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/>
              <a:t>Texture</a:t>
            </a:r>
          </a:p>
        </p:txBody>
      </p:sp>
      <p:sp>
        <p:nvSpPr>
          <p:cNvPr id="7783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3219636"/>
            <a:ext cx="64008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Tuesday</a:t>
            </a:r>
          </a:p>
          <a:p>
            <a:pPr eaLnBrk="1" hangingPunct="1"/>
            <a:r>
              <a:rPr lang="en-US" b="1" dirty="0" smtClean="0"/>
              <a:t>September 10</a:t>
            </a:r>
            <a:r>
              <a:rPr lang="en-US" b="1" baseline="30000" dirty="0" smtClean="0"/>
              <a:t>th</a:t>
            </a:r>
            <a:r>
              <a:rPr lang="en-US" b="1" dirty="0" smtClean="0"/>
              <a:t> 2013</a:t>
            </a:r>
          </a:p>
          <a:p>
            <a:pPr eaLnBrk="1" hangingPunct="1"/>
            <a:r>
              <a:rPr lang="en-US" b="1" dirty="0" smtClean="0"/>
              <a:t>Devi Parikh</a:t>
            </a:r>
          </a:p>
          <a:p>
            <a:pPr eaLnBrk="1" hangingPunct="1"/>
            <a:r>
              <a:rPr lang="en-US" b="1" dirty="0" smtClean="0"/>
              <a:t>Virginia Tech</a:t>
            </a:r>
          </a:p>
        </p:txBody>
      </p:sp>
      <p:pic>
        <p:nvPicPr>
          <p:cNvPr id="77833" name="Picture 6" descr="orange-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37806">
            <a:off x="6352517" y="305923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39131" cy="27432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E82307C8-829D-4BED-80D0-396216B14B1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Parikh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Disclaimer: Many slides have been borrowed from Kristen </a:t>
            </a:r>
            <a:r>
              <a:rPr lang="en-US" sz="1200" b="0" dirty="0" err="1" smtClean="0"/>
              <a:t>Grauman</a:t>
            </a:r>
            <a:r>
              <a:rPr lang="en-US" sz="1200" b="0" dirty="0" smtClean="0"/>
              <a:t>, who m</a:t>
            </a:r>
            <a:r>
              <a:rPr lang="en-US" sz="1200" b="0" dirty="0" smtClean="0"/>
              <a:t>ay have borrowed some of them from others. Any time a slide did not already have a credit on it, I have credited it to Kristen. So there is a chance some of these credits are inaccurate.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smtClean="0"/>
              <a:t>The Efros &amp; Leung algorithm</a:t>
            </a:r>
          </a:p>
          <a:p>
            <a:pPr lvl="1" eaLnBrk="1" hangingPunct="1"/>
            <a:r>
              <a:rPr lang="en-US" smtClean="0"/>
              <a:t>Simple</a:t>
            </a:r>
          </a:p>
          <a:p>
            <a:pPr lvl="1" eaLnBrk="1" hangingPunct="1"/>
            <a:r>
              <a:rPr lang="en-US" smtClean="0"/>
              <a:t>Surprisingly good results</a:t>
            </a:r>
          </a:p>
          <a:p>
            <a:pPr lvl="1" eaLnBrk="1" hangingPunct="1"/>
            <a:r>
              <a:rPr lang="en-US" smtClean="0"/>
              <a:t>Synthesis is easier than analysis!</a:t>
            </a:r>
          </a:p>
          <a:p>
            <a:pPr lvl="1" eaLnBrk="1" hangingPunct="1"/>
            <a:r>
              <a:rPr lang="en-US" smtClean="0"/>
              <a:t>…but very slow</a:t>
            </a:r>
          </a:p>
          <a:p>
            <a:pPr eaLnBrk="1" hangingPunct="1"/>
            <a:endParaRPr lang="en-US" smtClean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3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 smtClean="0"/>
              <a:t>Take the texture from one object and “paint” it onto another object</a:t>
            </a:r>
          </a:p>
          <a:p>
            <a:pPr lvl="1"/>
            <a:r>
              <a:rPr lang="en-US" sz="2400" dirty="0" smtClean="0"/>
              <a:t>This requires separating texture and shape</a:t>
            </a:r>
          </a:p>
          <a:p>
            <a:pPr lvl="1"/>
            <a:r>
              <a:rPr lang="en-US" sz="2400" dirty="0" smtClean="0"/>
              <a:t>That’s HARD, but we can cheat </a:t>
            </a:r>
          </a:p>
          <a:p>
            <a:pPr lvl="1"/>
            <a:r>
              <a:rPr lang="en-US" sz="2400" dirty="0" smtClean="0"/>
              <a:t>Assume we can capture shape by boundary and rough shading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bldLvl="3"/>
      <p:bldP spid="573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9575" y="3976688"/>
            <a:ext cx="2555875" cy="2597150"/>
            <a:chOff x="409575" y="3976688"/>
            <a:chExt cx="2555875" cy="2597150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09575" y="3976688"/>
              <a:ext cx="2227263" cy="1935162"/>
              <a:chOff x="811161" y="4159260"/>
              <a:chExt cx="2455870" cy="1862163"/>
            </a:xfrm>
          </p:grpSpPr>
          <p:pic>
            <p:nvPicPr>
              <p:cNvPr id="66571" name="Picture 27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72" name="Rectangle 2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73" name="Rectangle 29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74" name="Rectangle 30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67" name="TextBox 36"/>
            <p:cNvSpPr txBox="1">
              <a:spLocks noChangeArrowheads="1"/>
            </p:cNvSpPr>
            <p:nvPr/>
          </p:nvSpPr>
          <p:spPr bwMode="auto">
            <a:xfrm>
              <a:off x="774700" y="6203950"/>
              <a:ext cx="10588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A1=200</a:t>
              </a:r>
            </a:p>
          </p:txBody>
        </p:sp>
        <p:sp>
          <p:nvSpPr>
            <p:cNvPr id="66568" name="TextBox 37"/>
            <p:cNvSpPr txBox="1">
              <a:spLocks noChangeArrowheads="1"/>
            </p:cNvSpPr>
            <p:nvPr/>
          </p:nvSpPr>
          <p:spPr bwMode="auto">
            <a:xfrm>
              <a:off x="1906588" y="5911850"/>
              <a:ext cx="10588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A2=170</a:t>
              </a:r>
            </a:p>
          </p:txBody>
        </p:sp>
        <p:cxnSp>
          <p:nvCxnSpPr>
            <p:cNvPr id="66569" name="Straight Arrow Connector 39"/>
            <p:cNvCxnSpPr>
              <a:cxnSpLocks noChangeShapeType="1"/>
            </p:cNvCxnSpPr>
            <p:nvPr/>
          </p:nvCxnSpPr>
          <p:spPr bwMode="auto">
            <a:xfrm rot="5400000" flipH="1" flipV="1">
              <a:off x="830263" y="5930900"/>
              <a:ext cx="546100" cy="73025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cxnSp>
          <p:nvCxnSpPr>
            <p:cNvPr id="66570" name="Straight Arrow Connector 41"/>
            <p:cNvCxnSpPr>
              <a:cxnSpLocks noChangeShapeType="1"/>
            </p:cNvCxnSpPr>
            <p:nvPr/>
          </p:nvCxnSpPr>
          <p:spPr bwMode="auto">
            <a:xfrm rot="16200000" flipV="1">
              <a:off x="1285875" y="5035550"/>
              <a:ext cx="1387475" cy="511175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2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76200"/>
            <a:ext cx="6400800" cy="1143000"/>
          </a:xfrm>
        </p:spPr>
        <p:txBody>
          <a:bodyPr/>
          <a:lstStyle/>
          <a:p>
            <a:r>
              <a:rPr lang="en-US" sz="4000" dirty="0" smtClean="0"/>
              <a:t>(Manual) texture synthesis in the media</a:t>
            </a:r>
            <a:endParaRPr lang="en-US" sz="4000" dirty="0"/>
          </a:p>
        </p:txBody>
      </p:sp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00" dirty="0" smtClean="0"/>
              <a:t>A. </a:t>
            </a:r>
            <a:r>
              <a:rPr lang="en-US" sz="1800" dirty="0" err="1" smtClean="0"/>
              <a:t>Zalesny</a:t>
            </a:r>
            <a:r>
              <a:rPr lang="en-US" sz="1800" dirty="0" smtClean="0"/>
              <a:t> et al., Realistic Textures for Virtual </a:t>
            </a:r>
            <a:r>
              <a:rPr lang="en-US" sz="1800" dirty="0" err="1" smtClean="0"/>
              <a:t>Anastylosis</a:t>
            </a:r>
            <a:endParaRPr lang="en-US" sz="1800" dirty="0"/>
          </a:p>
        </p:txBody>
      </p:sp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3" cstate="print"/>
          <a:srcRect l="14063" t="28032" r="38281" b="8356"/>
          <a:stretch>
            <a:fillRect/>
          </a:stretch>
        </p:blipFill>
        <p:spPr bwMode="auto">
          <a:xfrm>
            <a:off x="-76200" y="1143000"/>
            <a:ext cx="464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3507" name="Picture 3"/>
          <p:cNvPicPr>
            <a:picLocks noChangeAspect="1" noChangeArrowheads="1"/>
          </p:cNvPicPr>
          <p:nvPr/>
        </p:nvPicPr>
        <p:blipFill>
          <a:blip r:embed="rId4" cstate="print"/>
          <a:srcRect l="42188" t="28436" r="12500" b="41375"/>
          <a:stretch>
            <a:fillRect/>
          </a:stretch>
        </p:blipFill>
        <p:spPr bwMode="auto">
          <a:xfrm>
            <a:off x="4648200" y="3276600"/>
            <a:ext cx="4114800" cy="19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09518" y="364407"/>
            <a:ext cx="8361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Synthesizing textures when constructing 3d models of archaeological sites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redundant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 far: 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103" y="1165194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35" y="253362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135" y="123822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35" y="383537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265738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Transforming and describing images; textures, colors, edges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 l="52249" t="68134" r="34583" b="11079"/>
          <a:stretch>
            <a:fillRect/>
          </a:stretch>
        </p:blipFill>
        <p:spPr bwMode="auto">
          <a:xfrm>
            <a:off x="3870347" y="1201707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rfcgw"/>
          <p:cNvPicPr>
            <a:picLocks noChangeAspect="1" noChangeArrowheads="1"/>
          </p:cNvPicPr>
          <p:nvPr/>
        </p:nvPicPr>
        <p:blipFill>
          <a:blip r:embed="rId12" cstate="print"/>
          <a:srcRect l="35599" t="25999" r="48155" b="34000"/>
          <a:stretch>
            <a:fillRect/>
          </a:stretch>
        </p:blipFill>
        <p:spPr bwMode="auto">
          <a:xfrm>
            <a:off x="2271681" y="1201707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ilterbank.jpg"/>
          <p:cNvPicPr>
            <a:picLocks noChangeAspect="1"/>
          </p:cNvPicPr>
          <p:nvPr/>
        </p:nvPicPr>
        <p:blipFill>
          <a:blip r:embed="rId13" cstate="print"/>
          <a:srcRect l="9699" t="5540" r="7644" b="19122"/>
          <a:stretch>
            <a:fillRect/>
          </a:stretch>
        </p:blipFill>
        <p:spPr>
          <a:xfrm>
            <a:off x="6691902" y="5145111"/>
            <a:ext cx="2736327" cy="1898676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4267200" y="65341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 l="20168" t="41908" r="18750" b="9369"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96260" name="Picture 6" descr="gray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gray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31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gray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5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9" descr="gray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9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0" descr="gray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136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extBox 10"/>
          <p:cNvSpPr txBox="1">
            <a:spLocks noChangeArrowheads="1"/>
          </p:cNvSpPr>
          <p:nvPr/>
        </p:nvSpPr>
        <p:spPr bwMode="auto">
          <a:xfrm>
            <a:off x="8405813" y="2073275"/>
            <a:ext cx="91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11" name="background subtraction   blob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8128000" cy="4572000"/>
          </a:xfrm>
          <a:prstGeom prst="rect">
            <a:avLst/>
          </a:prstGeom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due September 18</a:t>
            </a:r>
            <a:r>
              <a:rPr lang="en-US" baseline="30000" dirty="0" smtClean="0"/>
              <a:t>th</a:t>
            </a:r>
            <a:r>
              <a:rPr lang="en-US" dirty="0" smtClean="0"/>
              <a:t> 11:59 pm</a:t>
            </a:r>
          </a:p>
          <a:p>
            <a:endParaRPr lang="en-US" dirty="0" smtClean="0"/>
          </a:p>
          <a:p>
            <a:r>
              <a:rPr lang="en-US" dirty="0" smtClean="0"/>
              <a:t>PS0</a:t>
            </a:r>
          </a:p>
          <a:p>
            <a:pPr lvl="1"/>
            <a:r>
              <a:rPr lang="en-US" dirty="0" smtClean="0"/>
              <a:t>41% of submissions did not follow instructions completely</a:t>
            </a:r>
          </a:p>
          <a:p>
            <a:pPr lvl="2"/>
            <a:r>
              <a:rPr lang="en-US" dirty="0" smtClean="0"/>
              <a:t>Files incorrectly named, missing files, etc.</a:t>
            </a:r>
          </a:p>
          <a:p>
            <a:pPr lvl="1"/>
            <a:r>
              <a:rPr lang="en-US" dirty="0" smtClean="0"/>
              <a:t>Each file had an issue with 15% of the students on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Devi Parikh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  <a:endParaRPr lang="en-US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http://iris.usc.edu/Projects/detect/detection-result.html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 using binary image analysis:</a:t>
            </a:r>
            <a:b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Bg subtraction + blob detection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s00_x264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Matching filters</a:t>
            </a:r>
            <a:endParaRPr lang="en-US" sz="2200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  <a:endParaRPr lang="en-US" sz="2200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2895600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 </a:t>
            </a:r>
          </a:p>
          <a:p>
            <a:pPr lvl="2"/>
            <a:r>
              <a:rPr lang="en-US" dirty="0" smtClean="0"/>
              <a:t>Non-maximal suppression, Hysteresis </a:t>
            </a:r>
            <a:r>
              <a:rPr lang="en-US" dirty="0" err="1" smtClean="0"/>
              <a:t>thresholding</a:t>
            </a:r>
            <a:endParaRPr lang="en-US" sz="800" dirty="0" smtClean="0"/>
          </a:p>
          <a:p>
            <a:r>
              <a:rPr lang="en-US" sz="2800" dirty="0" smtClean="0"/>
              <a:t>Chamfer matching to compare shapes (in terms of edge points)</a:t>
            </a:r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r>
              <a:rPr lang="en-US" dirty="0" smtClean="0"/>
              <a:t>Connected components to find regions</a:t>
            </a:r>
          </a:p>
          <a:p>
            <a:pPr lvl="1"/>
            <a:endParaRPr lang="en-US" dirty="0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 bldLvl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228600" y="358140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228600" y="99060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1" name="TextBox 6"/>
          <p:cNvSpPr txBox="1">
            <a:spLocks noChangeArrowheads="1"/>
          </p:cNvSpPr>
          <p:nvPr/>
        </p:nvSpPr>
        <p:spPr bwMode="auto">
          <a:xfrm>
            <a:off x="5943600" y="2286000"/>
            <a:ext cx="3124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kind of response will we get with an edge detector for these images?</a:t>
            </a:r>
          </a:p>
        </p:txBody>
      </p:sp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124200" y="6581775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0" name="TextBox 4"/>
          <p:cNvSpPr txBox="1">
            <a:spLocks noChangeArrowheads="1"/>
          </p:cNvSpPr>
          <p:nvPr/>
        </p:nvSpPr>
        <p:spPr bwMode="auto">
          <a:xfrm>
            <a:off x="2667000" y="6172200"/>
            <a:ext cx="464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…and for this image?</a:t>
            </a:r>
          </a:p>
        </p:txBody>
      </p:sp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smtClean="0"/>
              <a:t>Importance to perception:</a:t>
            </a:r>
          </a:p>
          <a:p>
            <a:r>
              <a:rPr lang="en-US" sz="2800" smtClean="0"/>
              <a:t>Often indicative of a material’s properties</a:t>
            </a:r>
          </a:p>
          <a:p>
            <a:r>
              <a:rPr lang="en-US" sz="2800" smtClean="0"/>
              <a:t>Can be important appearance cue, especially if shape is similar across objects</a:t>
            </a:r>
          </a:p>
          <a:p>
            <a:r>
              <a:rPr lang="en-US" sz="2800" smtClean="0"/>
              <a:t>Aim to distinguish between shape, boundaries, and texture</a:t>
            </a:r>
          </a:p>
          <a:p>
            <a:pPr>
              <a:buFontTx/>
              <a:buNone/>
            </a:pPr>
            <a:endParaRPr lang="en-US" sz="1200" smtClean="0"/>
          </a:p>
          <a:p>
            <a:pPr>
              <a:buFontTx/>
              <a:buNone/>
            </a:pPr>
            <a:r>
              <a:rPr lang="en-US" sz="2800" smtClean="0"/>
              <a:t>Technically: </a:t>
            </a:r>
          </a:p>
          <a:p>
            <a:r>
              <a:rPr lang="en-US" sz="2800" smtClean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Some textures distinguishable with </a:t>
            </a:r>
            <a:r>
              <a:rPr lang="en-US" sz="2800" i="1" smtClean="0"/>
              <a:t>preattentive</a:t>
            </a:r>
            <a:r>
              <a:rPr lang="en-US" sz="2800" smtClean="0"/>
              <a:t> perception– without scrutiny, eye movements [Julesz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64228" name="Object 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3388" y="1676400"/>
            <a:ext cx="4845050" cy="18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 components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Various algorithms to compute</a:t>
            </a:r>
          </a:p>
          <a:p>
            <a:pPr lvl="1" eaLnBrk="1" hangingPunct="1"/>
            <a:r>
              <a:rPr lang="en-US" smtClean="0"/>
              <a:t>Recursive (in memory)</a:t>
            </a:r>
          </a:p>
          <a:p>
            <a:pPr lvl="1" eaLnBrk="1" hangingPunct="1"/>
            <a:r>
              <a:rPr lang="en-US" smtClean="0"/>
              <a:t>Two rows at a time (image not necessarily in memory)</a:t>
            </a:r>
          </a:p>
          <a:p>
            <a:pPr lvl="1" eaLnBrk="1" hangingPunct="1"/>
            <a:r>
              <a:rPr lang="en-US" smtClean="0"/>
              <a:t>Parallel propagation strategy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We’re assuming we know the relevant window size for which we collect these statistics.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smtClean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We can generalize to apply a collection of multiple (</a:t>
            </a:r>
            <a:r>
              <a:rPr lang="en-US" sz="2800" i="1" smtClean="0"/>
              <a:t>d</a:t>
            </a:r>
            <a:r>
              <a:rPr lang="en-US" sz="280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smtClean="0"/>
              <a:t>Then our feature vectors will be </a:t>
            </a:r>
            <a:r>
              <a:rPr lang="en-US" sz="2800" i="1" smtClean="0"/>
              <a:t>d</a:t>
            </a:r>
            <a:r>
              <a:rPr lang="en-US" sz="2800" smtClean="0"/>
              <a:t>-dimensional.</a:t>
            </a:r>
          </a:p>
          <a:p>
            <a:pPr lvl="1">
              <a:spcAft>
                <a:spcPts val="600"/>
              </a:spcAft>
            </a:pPr>
            <a:r>
              <a:rPr lang="en-US" sz="2400" smtClean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Recursive connected components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685800" y="5410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hlinkClick r:id="rId3"/>
              </a:rPr>
              <a:t>Demo</a:t>
            </a:r>
            <a:r>
              <a:rPr lang="en-US" sz="3200" dirty="0"/>
              <a:t> </a:t>
            </a:r>
            <a:r>
              <a:rPr lang="en-US" dirty="0"/>
              <a:t>http://</a:t>
            </a:r>
            <a:r>
              <a:rPr lang="en-US" dirty="0" err="1"/>
              <a:t>www.cosc.canterbury.ac.nz/mukundan/covn/Label.html</a:t>
            </a:r>
            <a:endParaRPr lang="en-US" dirty="0"/>
          </a:p>
        </p:txBody>
      </p:sp>
      <p:sp>
        <p:nvSpPr>
          <p:cNvPr id="11776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352800"/>
          </a:xfrm>
        </p:spPr>
        <p:txBody>
          <a:bodyPr/>
          <a:lstStyle/>
          <a:p>
            <a:pPr eaLnBrk="1" hangingPunct="1"/>
            <a:r>
              <a:rPr lang="en-US" smtClean="0"/>
              <a:t>Find an unlabeled pixel, assign it a new label</a:t>
            </a:r>
          </a:p>
          <a:p>
            <a:pPr eaLnBrk="1" hangingPunct="1"/>
            <a:r>
              <a:rPr lang="en-US" smtClean="0"/>
              <a:t>Search to find its neighbors, and recursively repeat to find their neighbors til there are no more</a:t>
            </a:r>
          </a:p>
          <a:p>
            <a:pPr eaLnBrk="1" hangingPunct="1"/>
            <a:r>
              <a:rPr lang="en-US" smtClean="0"/>
              <a:t>Repeat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p:oleObj spid="_x0000_s567298" name="Equation" r:id="rId4" imgW="1473120" imgH="482400" progId="Equation.3">
              <p:embed/>
            </p:oleObj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073104_satelli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5668963" cy="566896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362200" y="6488113"/>
            <a:ext cx="7620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http://www.airventure.org/2004/gallery/images/073104_satellite.jpg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514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Segmenting aerial imagery by textures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create new samples of a given texture</a:t>
            </a:r>
          </a:p>
          <a:p>
            <a:pPr eaLnBrk="1" hangingPunct="1"/>
            <a:r>
              <a:rPr lang="en-US" sz="2800" dirty="0" smtClean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 smtClean="0"/>
              <a:t>Markov Chain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sequence</a:t>
            </a:r>
            <a:r>
              <a:rPr lang="en-US" dirty="0" smtClean="0"/>
              <a:t> of random variables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r>
              <a:rPr lang="en-US" dirty="0" smtClean="0"/>
              <a:t>      is the </a:t>
            </a:r>
            <a:r>
              <a:rPr lang="en-US" b="1" dirty="0" smtClean="0"/>
              <a:t>state</a:t>
            </a:r>
            <a:r>
              <a:rPr lang="en-US" dirty="0" smtClean="0"/>
              <a:t> of the model at time </a:t>
            </a:r>
            <a:r>
              <a:rPr lang="en-US" dirty="0" err="1" smtClean="0"/>
              <a:t>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Markov assumption</a:t>
            </a:r>
            <a:r>
              <a:rPr lang="en-US" dirty="0" smtClean="0"/>
              <a:t>:  each state is dependent only on the previous one</a:t>
            </a:r>
          </a:p>
          <a:p>
            <a:pPr lvl="2"/>
            <a:r>
              <a:rPr lang="en-US" dirty="0" smtClean="0"/>
              <a:t>dependency given by a </a:t>
            </a:r>
            <a:r>
              <a:rPr lang="en-US" b="1" dirty="0" smtClean="0"/>
              <a:t>conditional probability</a:t>
            </a:r>
            <a:r>
              <a:rPr lang="en-US" dirty="0" smtClean="0"/>
              <a:t>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above is actually a </a:t>
            </a:r>
            <a:r>
              <a:rPr lang="en-US" i="1" dirty="0" smtClean="0"/>
              <a:t>first-order</a:t>
            </a:r>
            <a:r>
              <a:rPr lang="en-US" dirty="0" smtClean="0"/>
              <a:t> Markov chain</a:t>
            </a:r>
          </a:p>
          <a:p>
            <a:pPr lvl="1"/>
            <a:r>
              <a:rPr lang="en-US" dirty="0" smtClean="0"/>
              <a:t>An </a:t>
            </a:r>
            <a:r>
              <a:rPr lang="en-US" i="1" dirty="0" err="1" smtClean="0"/>
              <a:t>N’th</a:t>
            </a:r>
            <a:r>
              <a:rPr lang="en-US" i="1" dirty="0" smtClean="0"/>
              <a:t>-order</a:t>
            </a:r>
            <a:r>
              <a:rPr lang="en-US" dirty="0" smtClean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Parikh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p(dog|a</a:t>
            </a:r>
            <a:r>
              <a:rPr lang="en-US" dirty="0" smtClean="0"/>
              <a:t>) =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 smtClean="0"/>
              <a:t>Create plausible looking poetry, love letters, term papers, etc.</a:t>
            </a:r>
          </a:p>
          <a:p>
            <a:pPr marL="533400" indent="-533400"/>
            <a:r>
              <a:rPr lang="en-US" dirty="0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Build probability histogram</a:t>
            </a:r>
          </a:p>
          <a:p>
            <a:pPr marL="1257300" lvl="2" indent="-342900"/>
            <a:r>
              <a:rPr lang="en-US" dirty="0" smtClean="0"/>
              <a:t>find all blocks of N consecutive words/letters in training documents</a:t>
            </a:r>
          </a:p>
          <a:p>
            <a:pPr marL="1257300" lvl="2" indent="-342900"/>
            <a:r>
              <a:rPr lang="en-US" dirty="0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Given words  </a:t>
            </a:r>
          </a:p>
          <a:p>
            <a:pPr marL="1257300" lvl="2" indent="-342900"/>
            <a:r>
              <a:rPr lang="en-US" dirty="0" smtClean="0"/>
              <a:t>compute          by sampling from</a:t>
            </a:r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cs typeface="Arial" charset="0"/>
              </a:rPr>
              <a:t>Dewdney, “A potpourri of programmed prose and prosody”  </a:t>
            </a:r>
            <a:r>
              <a:rPr lang="en-US" i="1">
                <a:cs typeface="Arial" charset="0"/>
              </a:rPr>
              <a:t>Scientific American, </a:t>
            </a:r>
            <a:r>
              <a:rPr lang="en-US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Synthesizing Computer Vision text</a:t>
            </a:r>
          </a:p>
        </p:txBody>
      </p:sp>
      <p:sp>
        <p:nvSpPr>
          <p:cNvPr id="397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do we get if we extract the probabilities from a chapter on Linear Filters, and then synthesize new statements?</a:t>
            </a:r>
          </a:p>
        </p:txBody>
      </p:sp>
      <p:pic>
        <p:nvPicPr>
          <p:cNvPr id="397315" name="Picture 1" descr="http://ecx.images-amazon.com/images/I/51Q8RE6V9VL._SS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6" name="TextBox 4"/>
          <p:cNvSpPr txBox="1">
            <a:spLocks noChangeArrowheads="1"/>
          </p:cNvSpPr>
          <p:nvPr/>
        </p:nvSpPr>
        <p:spPr bwMode="auto">
          <a:xfrm>
            <a:off x="228600" y="5715000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Check out </a:t>
            </a:r>
            <a:r>
              <a:rPr lang="en-US" dirty="0" err="1"/>
              <a:t>Yisong</a:t>
            </a:r>
            <a:r>
              <a:rPr lang="en-US" dirty="0"/>
              <a:t> </a:t>
            </a:r>
            <a:r>
              <a:rPr lang="en-US" dirty="0" err="1"/>
              <a:t>Yue’s</a:t>
            </a:r>
            <a:r>
              <a:rPr lang="en-US" dirty="0"/>
              <a:t> website implementing text generation: build your own text Markov Chain for a given text corpus.  </a:t>
            </a:r>
            <a:r>
              <a:rPr lang="en-US" dirty="0">
                <a:hlinkClick r:id="rId4"/>
              </a:rPr>
              <a:t>http://www.yisongyue.com/shaney/index.php</a:t>
            </a:r>
            <a:endParaRPr lang="en-US" dirty="0"/>
          </a:p>
          <a:p>
            <a:pPr eaLnBrk="0" hangingPunct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Synthesized</a:t>
            </a:r>
            <a:r>
              <a:rPr lang="en-US" smtClean="0"/>
              <a:t>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smtClean="0"/>
              <a:t>This means we cannot obtain a separate copy of the best studied regions in the sum.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All this activity will result in the primate visual system.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The response is also Gaussian, and hence isn’t bandlimited.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Instead, we need to know only its response to any data vector, we need to apply a low pass filter that strongly reduces the content of the Fourier transform of a very large standard deviation.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It is clear how this integral exist (it is sufficient for all pixels within a 2k +1 × 2k +1 × 2k +1 × 2k + 1 — required for the images separately. </a:t>
            </a:r>
          </a:p>
          <a:p>
            <a:pPr>
              <a:spcAft>
                <a:spcPts val="300"/>
              </a:spcAft>
              <a:buFontTx/>
              <a:buNone/>
            </a:pP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Steve Seitz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grpSp>
        <p:nvGrpSpPr>
          <p:cNvPr id="402435" name="Group 13"/>
          <p:cNvGrpSpPr>
            <a:grpSpLocks/>
          </p:cNvGrpSpPr>
          <p:nvPr/>
        </p:nvGrpSpPr>
        <p:grpSpPr bwMode="auto">
          <a:xfrm>
            <a:off x="1371600" y="1371600"/>
            <a:ext cx="6400800" cy="4989513"/>
            <a:chOff x="432" y="480"/>
            <a:chExt cx="4653" cy="3627"/>
          </a:xfrm>
        </p:grpSpPr>
        <p:pic>
          <p:nvPicPr>
            <p:cNvPr id="40243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7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0" y="816"/>
              <a:ext cx="957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8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24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9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9" y="824"/>
              <a:ext cx="925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2440" name="Freeform 9"/>
            <p:cNvSpPr>
              <a:spLocks noChangeArrowheads="1"/>
            </p:cNvSpPr>
            <p:nvPr/>
          </p:nvSpPr>
          <p:spPr bwMode="auto">
            <a:xfrm>
              <a:off x="1392" y="1753"/>
              <a:ext cx="237" cy="237"/>
            </a:xfrm>
            <a:custGeom>
              <a:avLst/>
              <a:gdLst>
                <a:gd name="T0" fmla="*/ 9 w 1051"/>
                <a:gd name="T1" fmla="*/ 0 h 1051"/>
                <a:gd name="T2" fmla="*/ 3 w 1051"/>
                <a:gd name="T3" fmla="*/ 0 h 1051"/>
                <a:gd name="T4" fmla="*/ 3 w 1051"/>
                <a:gd name="T5" fmla="*/ 9 h 1051"/>
                <a:gd name="T6" fmla="*/ 0 w 1051"/>
                <a:gd name="T7" fmla="*/ 9 h 1051"/>
                <a:gd name="T8" fmla="*/ 6 w 1051"/>
                <a:gd name="T9" fmla="*/ 12 h 1051"/>
                <a:gd name="T10" fmla="*/ 12 w 1051"/>
                <a:gd name="T11" fmla="*/ 9 h 1051"/>
                <a:gd name="T12" fmla="*/ 9 w 1051"/>
                <a:gd name="T13" fmla="*/ 9 h 1051"/>
                <a:gd name="T14" fmla="*/ 9 w 1051"/>
                <a:gd name="T15" fmla="*/ 0 h 10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51"/>
                <a:gd name="T26" fmla="*/ 1051 w 1051"/>
                <a:gd name="T27" fmla="*/ 1051 h 10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51">
                  <a:moveTo>
                    <a:pt x="787" y="0"/>
                  </a:moveTo>
                  <a:lnTo>
                    <a:pt x="263" y="0"/>
                  </a:lnTo>
                  <a:lnTo>
                    <a:pt x="263" y="787"/>
                  </a:lnTo>
                  <a:lnTo>
                    <a:pt x="0" y="787"/>
                  </a:lnTo>
                  <a:lnTo>
                    <a:pt x="525" y="1050"/>
                  </a:lnTo>
                  <a:lnTo>
                    <a:pt x="1050" y="787"/>
                  </a:lnTo>
                  <a:lnTo>
                    <a:pt x="787" y="787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1" name="Freeform 10"/>
            <p:cNvSpPr>
              <a:spLocks noChangeArrowheads="1"/>
            </p:cNvSpPr>
            <p:nvPr/>
          </p:nvSpPr>
          <p:spPr bwMode="auto">
            <a:xfrm>
              <a:off x="3984" y="1776"/>
              <a:ext cx="237" cy="227"/>
            </a:xfrm>
            <a:custGeom>
              <a:avLst/>
              <a:gdLst>
                <a:gd name="T0" fmla="*/ 9 w 1051"/>
                <a:gd name="T1" fmla="*/ 0 h 1006"/>
                <a:gd name="T2" fmla="*/ 3 w 1051"/>
                <a:gd name="T3" fmla="*/ 0 h 1006"/>
                <a:gd name="T4" fmla="*/ 3 w 1051"/>
                <a:gd name="T5" fmla="*/ 9 h 1006"/>
                <a:gd name="T6" fmla="*/ 0 w 1051"/>
                <a:gd name="T7" fmla="*/ 9 h 1006"/>
                <a:gd name="T8" fmla="*/ 6 w 1051"/>
                <a:gd name="T9" fmla="*/ 12 h 1006"/>
                <a:gd name="T10" fmla="*/ 12 w 1051"/>
                <a:gd name="T11" fmla="*/ 9 h 1006"/>
                <a:gd name="T12" fmla="*/ 9 w 1051"/>
                <a:gd name="T13" fmla="*/ 9 h 1006"/>
                <a:gd name="T14" fmla="*/ 9 w 1051"/>
                <a:gd name="T15" fmla="*/ 0 h 10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06"/>
                <a:gd name="T26" fmla="*/ 1051 w 1051"/>
                <a:gd name="T27" fmla="*/ 1006 h 10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06">
                  <a:moveTo>
                    <a:pt x="787" y="0"/>
                  </a:moveTo>
                  <a:lnTo>
                    <a:pt x="263" y="0"/>
                  </a:lnTo>
                  <a:lnTo>
                    <a:pt x="263" y="754"/>
                  </a:lnTo>
                  <a:lnTo>
                    <a:pt x="0" y="754"/>
                  </a:lnTo>
                  <a:lnTo>
                    <a:pt x="525" y="1005"/>
                  </a:lnTo>
                  <a:lnTo>
                    <a:pt x="1050" y="754"/>
                  </a:lnTo>
                  <a:lnTo>
                    <a:pt x="787" y="754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2" name="Text Box 11"/>
            <p:cNvSpPr txBox="1">
              <a:spLocks noChangeArrowheads="1"/>
            </p:cNvSpPr>
            <p:nvPr/>
          </p:nvSpPr>
          <p:spPr bwMode="auto">
            <a:xfrm>
              <a:off x="1201" y="480"/>
              <a:ext cx="133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3" name="Text Box 12"/>
            <p:cNvSpPr txBox="1">
              <a:spLocks noChangeArrowheads="1"/>
            </p:cNvSpPr>
            <p:nvPr/>
          </p:nvSpPr>
          <p:spPr bwMode="auto">
            <a:xfrm>
              <a:off x="3782" y="480"/>
              <a:ext cx="134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1322388" y="2935287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5630863" y="3190875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4238" y="5235575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4813" y="4760912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4025" y="4505325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84525" y="4541837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35200" y="3519487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12347</TotalTime>
  <Words>3864</Words>
  <Application>Microsoft Macintosh PowerPoint</Application>
  <PresentationFormat>On-screen Show (4:3)</PresentationFormat>
  <Paragraphs>957</Paragraphs>
  <Slides>129</Slides>
  <Notes>117</Notes>
  <HiddenSlides>7</HiddenSlides>
  <MMClips>2</MMClips>
  <ScaleCrop>false</ScaleCrop>
  <HeadingPairs>
    <vt:vector size="6" baseType="variant">
      <vt:variant>
        <vt:lpstr>Design Template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8" baseType="lpstr"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</vt:lpstr>
      <vt:lpstr>Announcements</vt:lpstr>
      <vt:lpstr>Review: last time</vt:lpstr>
      <vt:lpstr>Issues</vt:lpstr>
      <vt:lpstr>Connected components</vt:lpstr>
      <vt:lpstr>Recursive connected components</vt:lpstr>
      <vt:lpstr>Connected components</vt:lpstr>
      <vt:lpstr>Connectedness</vt:lpstr>
      <vt:lpstr>Connected components</vt:lpstr>
      <vt:lpstr>Slide 10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Example using binary image analysis: Bg subtraction + blob detection</vt:lpstr>
      <vt:lpstr>Example using binary image analysis: Bg subtraction + blob detection</vt:lpstr>
      <vt:lpstr>Slide 20</vt:lpstr>
      <vt:lpstr>Binary images</vt:lpstr>
      <vt:lpstr>Summary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Slide 30</vt:lpstr>
      <vt:lpstr>Slide 31</vt:lpstr>
      <vt:lpstr>Slide 32</vt:lpstr>
      <vt:lpstr>Slide 33</vt:lpstr>
      <vt:lpstr>Slide 34</vt:lpstr>
      <vt:lpstr>Why analyze texture?</vt:lpstr>
      <vt:lpstr>Psychophysics of texture</vt:lpstr>
      <vt:lpstr>Slide 37</vt:lpstr>
      <vt:lpstr>Slide 38</vt:lpstr>
      <vt:lpstr>Slide 39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Slide 47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You try: Can you match the texture to the response?</vt:lpstr>
      <vt:lpstr>Representing texture by mean abs response</vt:lpstr>
      <vt:lpstr>Slide 78</vt:lpstr>
      <vt:lpstr>d-dimensional features</vt:lpstr>
      <vt:lpstr>Example uses of texture in vision: analysis</vt:lpstr>
      <vt:lpstr>Classifying materials, “stuff”</vt:lpstr>
      <vt:lpstr>Slide 82</vt:lpstr>
      <vt:lpstr>Slide 83</vt:lpstr>
      <vt:lpstr>Slide 84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Synthesizing Computer Vision text</vt:lpstr>
      <vt:lpstr>Synthesized text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Slide 103</vt:lpstr>
      <vt:lpstr>Slide 104</vt:lpstr>
      <vt:lpstr>Failure Cases</vt:lpstr>
      <vt:lpstr>Hole Filling</vt:lpstr>
      <vt:lpstr>Extrapolation</vt:lpstr>
      <vt:lpstr>Slide 108</vt:lpstr>
      <vt:lpstr>Image Quilting [Efros &amp; Freeman 2001]</vt:lpstr>
      <vt:lpstr>Slide 110</vt:lpstr>
      <vt:lpstr>Minimal error boundary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Texture Transfer</vt:lpstr>
      <vt:lpstr>Slide 120</vt:lpstr>
      <vt:lpstr>Slide 121</vt:lpstr>
      <vt:lpstr>Slide 122</vt:lpstr>
      <vt:lpstr>(Manual) texture synthesis in the media</vt:lpstr>
      <vt:lpstr>Slide 124</vt:lpstr>
      <vt:lpstr>Slide 125</vt:lpstr>
      <vt:lpstr>Slide 126</vt:lpstr>
      <vt:lpstr>Summary</vt:lpstr>
      <vt:lpstr>So far: features and filters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grauman</dc:creator>
  <cp:lastModifiedBy>Devi Parikh</cp:lastModifiedBy>
  <cp:revision>388</cp:revision>
  <cp:lastPrinted>1601-01-01T00:00:00Z</cp:lastPrinted>
  <dcterms:created xsi:type="dcterms:W3CDTF">2013-10-08T22:01:07Z</dcterms:created>
  <dcterms:modified xsi:type="dcterms:W3CDTF">2013-10-08T22:03:26Z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