
<file path=[Content_Types].xml><?xml version="1.0" encoding="utf-8"?>
<Types xmlns="http://schemas.openxmlformats.org/package/2006/content-types">
  <Override PartName="/ppt/notesSlides/notesSlide20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notesSlides/notesSlide48.xml" ContentType="application/vnd.openxmlformats-officedocument.presentationml.notesSlide+xml"/>
  <Override PartName="/ppt/notesSlides/notesSlide81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101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29.xml" ContentType="application/vnd.openxmlformats-officedocument.presentationml.slideLayout+xml"/>
  <Override PartName="/ppt/slides/slide35.xml" ContentType="application/vnd.openxmlformats-officedocument.presentationml.slide+xml"/>
  <Override PartName="/ppt/embeddings/Microsoft_Equation5.bin" ContentType="application/vnd.openxmlformats-officedocument.oleObject"/>
  <Override PartName="/ppt/slideLayouts/slideLayout1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s/slide96.xml" ContentType="application/vnd.openxmlformats-officedocument.presentationml.slide+xml"/>
  <Override PartName="/ppt/slideLayouts/slideLayout135.xml" ContentType="application/vnd.openxmlformats-officedocument.presentationml.slideLayout+xml"/>
  <Override PartName="/ppt/slides/slide41.xml" ContentType="application/vnd.openxmlformats-officedocument.presentationml.slide+xml"/>
  <Override PartName="/ppt/slides/slide104.xml" ContentType="application/vnd.openxmlformats-officedocument.presentationml.slide+xml"/>
  <Override PartName="/ppt/slideLayouts/slideLayout26.xml" ContentType="application/vnd.openxmlformats-officedocument.presentationml.slideLayout+xml"/>
  <Default Extension="xml" ContentType="application/xml"/>
  <Override PartName="/ppt/slides/slide69.xml" ContentType="application/vnd.openxmlformats-officedocument.presentationml.slide+xml"/>
  <Override PartName="/docProps/app.xml" ContentType="application/vnd.openxmlformats-officedocument.extended-properties+xml"/>
  <Override PartName="/ppt/notesSlides/notesSlide50.xml" ContentType="application/vnd.openxmlformats-officedocument.presentationml.notesSlide+xml"/>
  <Override PartName="/ppt/slideLayouts/slideLayout141.xml" ContentType="application/vnd.openxmlformats-officedocument.presentationml.slideLayout+xml"/>
  <Override PartName="/ppt/notesSlides/notesSlide78.xml" ContentType="application/vnd.openxmlformats-officedocument.presentationml.notesSlide+xml"/>
  <Default Extension="png" ContentType="image/png"/>
  <Override PartName="/ppt/slideLayouts/slideLayout3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31.xml" ContentType="application/vnd.openxmlformats-officedocument.presentationml.slide+xml"/>
  <Override PartName="/ppt/embeddings/Microsoft_Equation1.bin" ContentType="application/vnd.openxmlformats-officedocument.oleObject"/>
  <Override PartName="/ppt/slideLayouts/slideLayout93.xml" ContentType="application/vnd.openxmlformats-officedocument.presentationml.slideLayout+xml"/>
  <Override PartName="/ppt/slides/slide59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131.xml" ContentType="application/vnd.openxmlformats-officedocument.presentationml.slideLayout+xml"/>
  <Override PartName="/ppt/notesSlides/notesSlide68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71.xml" ContentType="application/vnd.openxmlformats-officedocument.presentationml.slide+xml"/>
  <Override PartName="/ppt/slideLayouts/slideLayout56.xml" ContentType="application/vnd.openxmlformats-officedocument.presentationml.slideLayout+xml"/>
  <Override PartName="/ppt/slides/slide55.xml" ContentType="application/vnd.openxmlformats-officedocument.presentationml.slide+xml"/>
  <Override PartName="/ppt/notesSlides/notesSlide64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62.xml" ContentType="application/vnd.openxmlformats-officedocument.presentationml.slideLayout+xml"/>
  <Override PartName="/ppt/slides/slide28.xml" ContentType="application/vnd.openxmlformats-officedocument.presentationml.slide+xml"/>
  <Override PartName="/ppt/slides/slide61.xml" ContentType="application/vnd.openxmlformats-officedocument.presentationml.slide+xml"/>
  <Override PartName="/ppt/slideLayouts/slideLayout4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89.xml" ContentType="application/vnd.openxmlformats-officedocument.presentationml.slide+xml"/>
  <Override PartName="/ppt/notesSlides/notesSlide70.xml" ContentType="application/vnd.openxmlformats-officedocument.presentationml.notesSlide+xml"/>
  <Override PartName="/ppt/notesSlides/notesSlide98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18.xml" ContentType="application/vnd.openxmlformats-officedocument.presentationml.slide+xml"/>
  <Override PartName="/ppt/theme/theme14.xml" ContentType="application/vnd.openxmlformats-officedocument.theme+xml"/>
  <Override PartName="/ppt/slides/slide51.xml" ContentType="application/vnd.openxmlformats-officedocument.presentationml.slide+xml"/>
  <Override PartName="/ppt/slides/slide9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103.xml" ContentType="application/vnd.openxmlformats-officedocument.presentationml.slide+xml"/>
  <Override PartName="/ppt/slideLayouts/slideLayout118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88.xml" ContentType="application/vnd.openxmlformats-officedocument.presentationml.notesSlide+xml"/>
  <Override PartName="/ppt/slideLayouts/slideLayout42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4.xml" ContentType="application/vnd.openxmlformats-officedocument.presentationml.slideLayout+xml"/>
  <Override PartName="/ppt/notesSlides/notesSlide9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14.xml" ContentType="application/vnd.openxmlformats-officedocument.presentationml.slide+xml"/>
  <Override PartName="/ppt/theme/theme10.xml" ContentType="application/vnd.openxmlformats-officedocument.theme+xml"/>
  <Override PartName="/ppt/slides/slide91.xml" ContentType="application/vnd.openxmlformats-officedocument.presentationml.slide+xml"/>
  <Override PartName="/ppt/slideLayouts/slideLayout76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114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84.xml" ContentType="application/vnd.openxmlformats-officedocument.presentationml.notesSlide+xml"/>
  <Default Extension="bin" ContentType="application/vnd.openxmlformats-officedocument.presentationml.printerSettings"/>
  <Override PartName="/ppt/slideLayouts/slideLayout82.xml" ContentType="application/vnd.openxmlformats-officedocument.presentationml.slideLayout+xml"/>
  <Override PartName="/ppt/slides/slide48.xml" ContentType="application/vnd.openxmlformats-officedocument.presentationml.slide+xml"/>
  <Override PartName="/ppt/slides/slide81.xml" ContentType="application/vnd.openxmlformats-officedocument.presentationml.slide+xml"/>
  <Override PartName="/ppt/slideLayouts/slideLayout66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120.xml" ContentType="application/vnd.openxmlformats-officedocument.presentationml.slideLayout+xml"/>
  <Override PartName="/ppt/notesSlides/notesSlide9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38.xml" ContentType="application/vnd.openxmlformats-officedocument.presentationml.slide+xml"/>
  <Override PartName="/ppt/embeddings/Microsoft_Equation8.bin" ContentType="application/vnd.openxmlformats-officedocument.oleObject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slides/slide99.xml" ContentType="application/vnd.openxmlformats-officedocument.presentationml.slide+xml"/>
  <Override PartName="/ppt/slideLayouts/slideLayout110.xml" ContentType="application/vnd.openxmlformats-officedocument.presentationml.slideLayout+xml"/>
  <Override PartName="/ppt/notesSlides/notesSlide80.xml" ContentType="application/vnd.openxmlformats-officedocument.presentationml.notesSlide+xml"/>
  <Override PartName="/ppt/slideLayouts/slideLayout138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29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100.xml" ContentType="application/vnd.openxmlformats-officedocument.presentationml.slideLayout+xml"/>
  <Override PartName="/ppt/notesSlides/notesSlide37.xml" ContentType="application/vnd.openxmlformats-officedocument.presentationml.notesSlide+xml"/>
  <Default Extension="vml" ContentType="application/vnd.openxmlformats-officedocument.vmlDrawing"/>
  <Override PartName="/ppt/slideLayouts/slideLayout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34.xml" ContentType="application/vnd.openxmlformats-officedocument.presentationml.slide+xml"/>
  <Override PartName="/ppt/embeddings/Microsoft_Equation4.bin" ContentType="application/vnd.openxmlformats-officedocument.oleObject"/>
  <Override PartName="/ppt/slideLayouts/slideLayout96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Layouts/slideLayout134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25.xml" ContentType="application/vnd.openxmlformats-officedocument.presentationml.slideLayout+xml"/>
  <Override PartName="/ppt/notesSlides/notesSlide7.xml" ContentType="application/vnd.openxmlformats-officedocument.presentationml.notesSlide+xml"/>
  <Default Extension="jpeg" ContentType="image/jpeg"/>
  <Override PartName="/ppt/slides/slide68.xml" ContentType="application/vnd.openxmlformats-officedocument.presentationml.slide+xml"/>
  <Override PartName="/ppt/slideLayouts/slideLayout140.xml" ContentType="application/vnd.openxmlformats-officedocument.presentationml.slideLayout+xml"/>
  <Override PartName="/ppt/notesSlides/notesSlide77.xml" ContentType="application/vnd.openxmlformats-officedocument.presentationml.notesSlide+xml"/>
  <Override PartName="/ppt/slideMasters/slideMaster1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58.xml" ContentType="application/vnd.openxmlformats-officedocument.presentationml.slide+xml"/>
  <Override PartName="/ppt/notesSlides/notesSlide67.xml" ContentType="application/vnd.openxmlformats-officedocument.presentationml.notesSlide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64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49.xml" ContentType="application/vnd.openxmlformats-officedocument.presentationml.slideLayout+xml"/>
  <Override PartName="/ppt/notesSlides/notesSlide73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55.xml" ContentType="application/vnd.openxmlformats-officedocument.presentationml.slideLayout+xml"/>
  <Override PartName="/ppt/slides/slide54.xml" ContentType="application/vnd.openxmlformats-officedocument.presentationml.slide+xml"/>
  <Override PartName="/ppt/notesSlides/notesSlide6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Layouts/slideLayout61.xml" ContentType="application/vnd.openxmlformats-officedocument.presentationml.slideLayout+xml"/>
  <Override PartName="/ppt/slides/slide27.xml" ContentType="application/vnd.openxmlformats-officedocument.presentationml.slide+xml"/>
  <Override PartName="/ppt/slides/slide60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88.xml" ContentType="application/vnd.openxmlformats-officedocument.presentationml.slide+xml"/>
  <Override PartName="/ppt/notesSlides/notesSlide9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7.xml" ContentType="application/vnd.openxmlformats-officedocument.presentationml.slide+xml"/>
  <Override PartName="/ppt/slides/slide50.xml" ContentType="application/vnd.openxmlformats-officedocument.presentationml.slide+xml"/>
  <Override PartName="/ppt/theme/theme13.xml" ContentType="application/vnd.openxmlformats-officedocument.theme+xml"/>
  <Override PartName="/ppt/slides/slide94.xml" ContentType="application/vnd.openxmlformats-officedocument.presentationml.slide+xml"/>
  <Override PartName="/ppt/slideLayouts/slideLayout79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01.xml" ContentType="application/vnd.openxmlformats-officedocument.presentationml.notesSlide+xml"/>
  <Override PartName="/ppt/slides/slide102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117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87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84.xml" ContentType="application/vnd.openxmlformats-officedocument.presentationml.slide+xml"/>
  <Override PartName="/ppt/slideLayouts/slideLayout69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6.xml" ContentType="application/vnd.openxmlformats-officedocument.presentationml.notesSlide+xml"/>
  <Override PartName="/ppt/slideLayouts/slideLayout123.xml" ContentType="application/vnd.openxmlformats-officedocument.presentationml.slideLayout+xml"/>
  <Override PartName="/ppt/notesSlides/notesSlide93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90.xml" ContentType="application/vnd.openxmlformats-officedocument.presentationml.slide+xml"/>
  <Override PartName="/ppt/slideLayouts/slideLayout75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notesSlides/notesSlide83.xml" ContentType="application/vnd.openxmlformats-officedocument.presentationml.notesSlide+xml"/>
  <Override PartName="/ppt/slideLayouts/slideLayout81.xml" ContentType="application/vnd.openxmlformats-officedocument.presentationml.slideLayout+xml"/>
  <Override PartName="/ppt/slides/slide47.xml" ContentType="application/vnd.openxmlformats-officedocument.presentationml.slide+xml"/>
  <Override PartName="/ppt/slides/slide80.xml" ContentType="application/vnd.openxmlformats-officedocument.presentationml.slide+xml"/>
  <Override PartName="/ppt/slideLayouts/slideLayout65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37.xml" ContentType="application/vnd.openxmlformats-officedocument.presentationml.slide+xml"/>
  <Override PartName="/ppt/embeddings/Microsoft_Equation7.bin" ContentType="application/vnd.openxmlformats-officedocument.oleObject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notesSlides/notesSlide46.xml" ContentType="application/vnd.openxmlformats-officedocument.presentationml.notesSlide+xml"/>
  <Override PartName="/ppt/slides/slide98.xml" ContentType="application/vnd.openxmlformats-officedocument.presentationml.slide+xml"/>
  <Override PartName="/ppt/slideLayouts/slideLayout137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28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Layouts/slideLayout8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36.xml" ContentType="application/vnd.openxmlformats-officedocument.presentationml.notesSlide+xml"/>
  <Override PartName="/ppt/embeddings/oleObject1.bin" ContentType="application/vnd.openxmlformats-officedocument.oleObject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33.xml" ContentType="application/vnd.openxmlformats-officedocument.presentationml.slide+xml"/>
  <Override PartName="/ppt/embeddings/Microsoft_Equation3.bin" ContentType="application/vnd.openxmlformats-officedocument.oleObject"/>
  <Override PartName="/ppt/slideLayouts/slideLayout95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6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6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Layouts/slideLayout3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5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s/slide57.xml" ContentType="application/vnd.openxmlformats-officedocument.presentationml.slide+xml"/>
  <Override PartName="/ppt/notesSlides/notesSlide66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48.xml" ContentType="application/vnd.openxmlformats-officedocument.presentationml.slideLayout+xml"/>
  <Override PartName="/ppt/viewProps.xml" ContentType="application/vnd.openxmlformats-officedocument.presentationml.viewProps+xml"/>
  <Override PartName="/ppt/notesSlides/notesSlide72.xml" ContentType="application/vnd.openxmlformats-officedocument.presentationml.notesSlide+xml"/>
  <Override PartName="/ppt/slideLayouts/slideLayout54.xml" ContentType="application/vnd.openxmlformats-officedocument.presentationml.slideLayout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88.xml" ContentType="application/vnd.openxmlformats-officedocument.presentationml.slideLayout+xml"/>
  <Default Extension="wmf" ContentType="image/x-wmf"/>
  <Override PartName="/ppt/notesSlides/notesSlide35.xml" ContentType="application/vnd.openxmlformats-officedocument.presentationml.notes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notesSlides/notesSlide19.xml" ContentType="application/vnd.openxmlformats-officedocument.presentationml.notesSlide+xml"/>
  <Override PartName="/ppt/notesSlides/notesSlide96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6.xml" ContentType="application/vnd.openxmlformats-officedocument.presentationml.slide+xml"/>
  <Override PartName="/ppt/theme/theme12.xml" ContentType="application/vnd.openxmlformats-officedocument.theme+xml"/>
  <Override PartName="/ppt/slides/slide93.xml" ContentType="application/vnd.openxmlformats-officedocument.presentationml.slide+xml"/>
  <Override PartName="/ppt/slideLayouts/slideLayout78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100.xml" ContentType="application/vnd.openxmlformats-officedocument.presentationml.notesSlide+xml"/>
  <Override PartName="/ppt/theme/theme9.xml" ContentType="application/vnd.openxmlformats-officedocument.theme+xml"/>
  <Override PartName="/ppt/slideMasters/slideMaster3.xml" ContentType="application/vnd.openxmlformats-officedocument.presentationml.slideMaster+xml"/>
  <Override PartName="/ppt/slides/slide101.xml" ContentType="application/vnd.openxmlformats-officedocument.presentationml.slide+xml"/>
  <Override PartName="/ppt/slideLayouts/slideLayout116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86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83.xml" ContentType="application/vnd.openxmlformats-officedocument.presentationml.slide+xml"/>
  <Override PartName="/ppt/slideLayouts/slideLayout68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59.xml" ContentType="application/vnd.openxmlformats-officedocument.presentationml.notesSlide+xml"/>
  <Override PartName="/ppt/slideLayouts/slideLayout122.xml" ContentType="application/vnd.openxmlformats-officedocument.presentationml.slideLayout+xml"/>
  <Override PartName="/ppt/notesSlides/notesSlide9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7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73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80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102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36.xml" ContentType="application/vnd.openxmlformats-officedocument.presentationml.slide+xml"/>
  <Override PartName="/ppt/embeddings/Microsoft_Equation6.bin" ContentType="application/vnd.openxmlformats-officedocument.oleObject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slideLayouts/slideLayout98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97.xml" ContentType="application/vnd.openxmlformats-officedocument.presentationml.slide+xml"/>
  <Override PartName="/ppt/slideLayouts/slideLayout136.xml" ContentType="application/vnd.openxmlformats-officedocument.presentationml.slideLayout+xml"/>
  <Override PartName="/ppt/slides/slide42.xml" ContentType="application/vnd.openxmlformats-officedocument.presentationml.slide+xml"/>
  <Override PartName="/ppt/slides/slide105.xml" ContentType="application/vnd.openxmlformats-officedocument.presentationml.slide+xml"/>
  <Override PartName="/ppt/slideLayouts/slideLayout27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79.xml" ContentType="application/vnd.openxmlformats-officedocument.presentationml.notesSlide+xml"/>
  <Override PartName="/ppt/slideLayouts/slideLayout14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32.xml" ContentType="application/vnd.openxmlformats-officedocument.presentationml.slide+xml"/>
  <Override PartName="/ppt/embeddings/Microsoft_Equation2.bin" ContentType="application/vnd.openxmlformats-officedocument.oleObject"/>
  <Override PartName="/ppt/slideLayouts/slideLayout94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69.xml" ContentType="application/vnd.openxmlformats-officedocument.presentationml.notesSlide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66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75.xml" ContentType="application/vnd.openxmlformats-officedocument.presentationml.notesSlide+xml"/>
  <Override PartName="/ppt/slideMasters/slideMaster10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56.xml" ContentType="application/vnd.openxmlformats-officedocument.presentationml.slide+xml"/>
  <Override PartName="/ppt/notesSlides/notesSlide65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47.xml" ContentType="application/vnd.openxmlformats-officedocument.presentationml.slideLayout+xml"/>
  <Override PartName="/ppt/notesSlides/notesSlide71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99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119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89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86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15.xml" ContentType="application/vnd.openxmlformats-officedocument.presentationml.slide+xml"/>
  <Override PartName="/ppt/theme/theme11.xml" ContentType="application/vnd.openxmlformats-officedocument.theme+xml"/>
  <Override PartName="/ppt/slides/slide92.xml" ContentType="application/vnd.openxmlformats-officedocument.presentationml.slide+xml"/>
  <Override PartName="/ppt/slideLayouts/slideLayout77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s/slide100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15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85.xml" ContentType="application/vnd.openxmlformats-officedocument.presentationml.notesSlide+xml"/>
  <Override PartName="/ppt/slideLayouts/slideLayout83.xml" ContentType="application/vnd.openxmlformats-officedocument.presentationml.slideLayout+xml"/>
  <Override PartName="/ppt/slides/slide4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82.xml" ContentType="application/vnd.openxmlformats-officedocument.presentationml.slide+xml"/>
  <Override PartName="/ppt/slideLayouts/slideLayout6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21.xml" ContentType="application/vnd.openxmlformats-officedocument.presentationml.slideLayout+xml"/>
  <Override PartName="/ppt/notesSlides/notesSlide58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73.xml" ContentType="application/vnd.openxmlformats-officedocument.presentationml.slideLayout+xml"/>
  <Override PartName="/ppt/slides/slide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18"/>
  </p:notesMasterIdLst>
  <p:handoutMasterIdLst>
    <p:handoutMasterId r:id="rId119"/>
  </p:handoutMasterIdLst>
  <p:sldIdLst>
    <p:sldId id="256" r:id="rId13"/>
    <p:sldId id="335" r:id="rId14"/>
    <p:sldId id="336" r:id="rId15"/>
    <p:sldId id="285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6" r:id="rId32"/>
    <p:sldId id="457" r:id="rId33"/>
    <p:sldId id="458" r:id="rId34"/>
    <p:sldId id="459" r:id="rId35"/>
    <p:sldId id="460" r:id="rId36"/>
    <p:sldId id="461" r:id="rId37"/>
    <p:sldId id="462" r:id="rId38"/>
    <p:sldId id="375" r:id="rId39"/>
    <p:sldId id="437" r:id="rId40"/>
    <p:sldId id="423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8" r:id="rId52"/>
    <p:sldId id="286" r:id="rId53"/>
    <p:sldId id="340" r:id="rId54"/>
    <p:sldId id="287" r:id="rId55"/>
    <p:sldId id="354" r:id="rId56"/>
    <p:sldId id="288" r:id="rId57"/>
    <p:sldId id="289" r:id="rId58"/>
    <p:sldId id="290" r:id="rId59"/>
    <p:sldId id="291" r:id="rId60"/>
    <p:sldId id="356" r:id="rId61"/>
    <p:sldId id="358" r:id="rId62"/>
    <p:sldId id="292" r:id="rId63"/>
    <p:sldId id="300" r:id="rId64"/>
    <p:sldId id="301" r:id="rId65"/>
    <p:sldId id="302" r:id="rId66"/>
    <p:sldId id="303" r:id="rId67"/>
    <p:sldId id="304" r:id="rId68"/>
    <p:sldId id="466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8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84" r:id="rId90"/>
    <p:sldId id="325" r:id="rId91"/>
    <p:sldId id="326" r:id="rId92"/>
    <p:sldId id="327" r:id="rId93"/>
    <p:sldId id="378" r:id="rId94"/>
    <p:sldId id="337" r:id="rId95"/>
    <p:sldId id="338" r:id="rId96"/>
    <p:sldId id="293" r:id="rId97"/>
    <p:sldId id="294" r:id="rId98"/>
    <p:sldId id="295" r:id="rId99"/>
    <p:sldId id="296" r:id="rId100"/>
    <p:sldId id="381" r:id="rId101"/>
    <p:sldId id="382" r:id="rId102"/>
    <p:sldId id="297" r:id="rId103"/>
    <p:sldId id="359" r:id="rId104"/>
    <p:sldId id="298" r:id="rId105"/>
    <p:sldId id="365" r:id="rId106"/>
    <p:sldId id="380" r:id="rId107"/>
    <p:sldId id="328" r:id="rId108"/>
    <p:sldId id="385" r:id="rId109"/>
    <p:sldId id="329" r:id="rId110"/>
    <p:sldId id="330" r:id="rId111"/>
    <p:sldId id="439" r:id="rId112"/>
    <p:sldId id="331" r:id="rId113"/>
    <p:sldId id="339" r:id="rId114"/>
    <p:sldId id="333" r:id="rId115"/>
    <p:sldId id="464" r:id="rId116"/>
    <p:sldId id="465" r:id="rId1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7C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31359" autoAdjust="0"/>
    <p:restoredTop sz="68136" autoAdjust="0"/>
  </p:normalViewPr>
  <p:slideViewPr>
    <p:cSldViewPr>
      <p:cViewPr varScale="1">
        <p:scale>
          <a:sx n="111" d="100"/>
          <a:sy n="111" d="100"/>
        </p:scale>
        <p:origin x="-18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20" Type="http://schemas.openxmlformats.org/officeDocument/2006/relationships/printerSettings" Target="printerSettings/printerSettings1.bin"/><Relationship Id="rId121" Type="http://schemas.openxmlformats.org/officeDocument/2006/relationships/presProps" Target="presProps.xml"/><Relationship Id="rId122" Type="http://schemas.openxmlformats.org/officeDocument/2006/relationships/viewProps" Target="viewProps.xml"/><Relationship Id="rId123" Type="http://schemas.openxmlformats.org/officeDocument/2006/relationships/theme" Target="theme/theme1.xml"/><Relationship Id="rId124" Type="http://schemas.openxmlformats.org/officeDocument/2006/relationships/tableStyles" Target="tableStyles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00" Type="http://schemas.openxmlformats.org/officeDocument/2006/relationships/slide" Target="slides/slide88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slide" Target="slides/slide100.xml"/><Relationship Id="rId113" Type="http://schemas.openxmlformats.org/officeDocument/2006/relationships/slide" Target="slides/slide101.xml"/><Relationship Id="rId114" Type="http://schemas.openxmlformats.org/officeDocument/2006/relationships/slide" Target="slides/slide102.xml"/><Relationship Id="rId115" Type="http://schemas.openxmlformats.org/officeDocument/2006/relationships/slide" Target="slides/slide103.xml"/><Relationship Id="rId116" Type="http://schemas.openxmlformats.org/officeDocument/2006/relationships/slide" Target="slides/slide104.xml"/><Relationship Id="rId117" Type="http://schemas.openxmlformats.org/officeDocument/2006/relationships/slide" Target="slides/slide105.xml"/><Relationship Id="rId118" Type="http://schemas.openxmlformats.org/officeDocument/2006/relationships/notesMaster" Target="notesMasters/notesMaster1.xml"/><Relationship Id="rId119" Type="http://schemas.openxmlformats.org/officeDocument/2006/relationships/handoutMaster" Target="handoutMasters/handoutMaster1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8.wmf"/><Relationship Id="rId3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10/8/13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E9BEF7-B208-444A-B47B-4F2B7618D25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102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80A3E7-7F27-418E-BA7E-7BE70B61BD3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6773C-80B0-421B-8053-0F77CA3AB492}" type="slidenum">
              <a:rPr lang="en-US" smtClean="0">
                <a:latin typeface="Arial" pitchFamily="34" charset="0"/>
              </a:rPr>
              <a:pPr/>
              <a:t>83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CC7A9-51B8-47FA-AB0F-3F6903052B3B}" type="slidenum">
              <a:rPr lang="en-US" smtClean="0">
                <a:latin typeface="Arial" pitchFamily="34" charset="0"/>
              </a:rPr>
              <a:pPr/>
              <a:t>84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95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4" Type="http://schemas.openxmlformats.org/officeDocument/2006/relationships/image" Target="../media/image98.png"/><Relationship Id="rId1" Type="http://schemas.openxmlformats.org/officeDocument/2006/relationships/video" Target="file://localhost/Users/dparikh/Documents/work/non_research/Teaching/F13ECE5554/done/background%20subtraction%20%20%20blob.mp4" TargetMode="External"/><Relationship Id="rId2" Type="http://schemas.openxmlformats.org/officeDocument/2006/relationships/slideLayout" Target="../slideLayouts/slideLayout5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4" Type="http://schemas.openxmlformats.org/officeDocument/2006/relationships/image" Target="../media/image99.png"/><Relationship Id="rId1" Type="http://schemas.openxmlformats.org/officeDocument/2006/relationships/video" Target="file://localhost/Users/dparikh/Documents/work/non_research/Teaching/F13ECE5554/done/s00_x264.mpg" TargetMode="External"/><Relationship Id="rId2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wmf"/><Relationship Id="rId6" Type="http://schemas.openxmlformats.org/officeDocument/2006/relationships/image" Target="../media/image19.wmf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users.ecs.soton.ac.uk/msn/book/new_demo/thresholding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segbench/" TargetMode="External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0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2.bin"/><Relationship Id="rId7" Type="http://schemas.openxmlformats.org/officeDocument/2006/relationships/oleObject" Target="../embeddings/Microsoft_Equation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oleObject" Target="../embeddings/Microsoft_Equation6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oleObject" Target="../embeddings/Microsoft_Equation7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4" Type="http://schemas.openxmlformats.org/officeDocument/2006/relationships/oleObject" Target="../embeddings/Microsoft_Equation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bigwww.epfl.ch/demo/jmorpho/start.php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://www.cosc.canterbury.ac.nz/mukundan/covn/Label.html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8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Edges and Binary Image Analysis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Thursday, September 5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2013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Devi Parikh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Virginia Tech</a:t>
            </a:r>
          </a:p>
        </p:txBody>
      </p:sp>
      <p:pic>
        <p:nvPicPr>
          <p:cNvPr id="4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29654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5200" y="0"/>
            <a:ext cx="3098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54622" t="39778" r="23334" b="24786"/>
          <a:stretch>
            <a:fillRect/>
          </a:stretch>
        </p:blipFill>
        <p:spPr bwMode="auto">
          <a:xfrm>
            <a:off x="6724650" y="4022725"/>
            <a:ext cx="2419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26666" t="39778" r="51122" b="24786"/>
          <a:stretch>
            <a:fillRect/>
          </a:stretch>
        </p:blipFill>
        <p:spPr bwMode="auto">
          <a:xfrm>
            <a:off x="0" y="4022725"/>
            <a:ext cx="2438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Disclaimer: Many slides have been borrowed from Kristen </a:t>
            </a:r>
            <a:r>
              <a:rPr lang="en-US" sz="1200" b="0" dirty="0" err="1" smtClean="0"/>
              <a:t>Grauman</a:t>
            </a:r>
            <a:r>
              <a:rPr lang="en-US" sz="1200" b="0" dirty="0" smtClean="0"/>
              <a:t>, who m</a:t>
            </a:r>
            <a:r>
              <a:rPr lang="en-US" sz="1200" b="0" dirty="0" smtClean="0"/>
              <a:t>ay have borrowed some of them from others. Any time a slide did not already have a credit on it, I have credited it to Kristen. So there is a chance some of these credits are inaccurate.</a:t>
            </a:r>
            <a:endParaRPr 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 smtClean="0"/>
              <a:t>Example using binary image analysis:</a:t>
            </a:r>
            <a:br>
              <a:rPr lang="en-US" sz="4000" smtClean="0"/>
            </a:br>
            <a:r>
              <a:rPr lang="en-US" sz="4000" smtClean="0"/>
              <a:t>Bg subtraction + blob detection</a:t>
            </a:r>
          </a:p>
        </p:txBody>
      </p:sp>
      <p:pic>
        <p:nvPicPr>
          <p:cNvPr id="11" name="background subtraction   blob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295400"/>
            <a:ext cx="8128000" cy="4572000"/>
          </a:xfrm>
          <a:prstGeom prst="rect">
            <a:avLst/>
          </a:prstGeom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687513" y="5692775"/>
            <a:ext cx="606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University of Southern California</a:t>
            </a:r>
            <a:endParaRPr lang="en-US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</a:rPr>
              <a:t>http://iris.usc.edu/Projects/detect/detection-result.html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 using binary image analysis:</a:t>
            </a:r>
            <a:b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Bg subtraction + blob detection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s00_x264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Matched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-149225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PS1 out today</a:t>
            </a:r>
          </a:p>
          <a:p>
            <a:pPr lvl="1"/>
            <a:r>
              <a:rPr lang="en-US" dirty="0" smtClean="0"/>
              <a:t>Some conceptual questions</a:t>
            </a:r>
          </a:p>
          <a:p>
            <a:pPr lvl="1"/>
            <a:r>
              <a:rPr lang="en-US" dirty="0" smtClean="0"/>
              <a:t>Implement seam carving</a:t>
            </a:r>
          </a:p>
          <a:p>
            <a:pPr lvl="1"/>
            <a:r>
              <a:rPr lang="en-US" dirty="0" smtClean="0"/>
              <a:t>Due in 2 weeks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Read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Devi Parikh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3200400" y="33528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 smtClean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 smtClean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 smtClean="0"/>
              <a:t>Requires checking interpolated pixels </a:t>
            </a:r>
            <a:r>
              <a:rPr lang="en-US" sz="2200" dirty="0" err="1" smtClean="0"/>
              <a:t>p</a:t>
            </a:r>
            <a:r>
              <a:rPr lang="en-US" sz="2200" dirty="0" smtClean="0"/>
              <a:t> and </a:t>
            </a:r>
            <a:r>
              <a:rPr lang="en-US" sz="2200" dirty="0" err="1" smtClean="0"/>
              <a:t>r</a:t>
            </a:r>
            <a:endParaRPr lang="en-US" sz="2200" dirty="0" smtClean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 smtClean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2800" dirty="0" smtClean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remove 8-connected seams so as to preserve image’s energy.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endParaRPr lang="en-US" dirty="0" smtClean="0">
              <a:hlinkClick r:id="rId3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http://users.ecs.soton.ac.uk/msn/book/new_demo/thresholding/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Lowe,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Li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9167" t="19145" r="17500" b="30257"/>
          <a:stretch>
            <a:fillRect/>
          </a:stretch>
        </p:blipFill>
        <p:spPr bwMode="auto">
          <a:xfrm>
            <a:off x="914400" y="1752600"/>
            <a:ext cx="7391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838200" y="5486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3200400" y="6248400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2004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What features are responsible for perceived edges?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State-of-the-Art in Contour Detection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Prewitt, </a:t>
            </a:r>
            <a:r>
              <a:rPr lang="en-US" sz="2000" dirty="0" err="1" smtClean="0"/>
              <a:t>Sobel</a:t>
            </a:r>
            <a:r>
              <a:rPr lang="en-US" sz="2000" dirty="0" smtClean="0"/>
              <a:t>, Roberts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Canny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Canny+opt</a:t>
            </a:r>
            <a:r>
              <a:rPr lang="en-US" sz="2000" dirty="0" smtClean="0"/>
              <a:t> thresholds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Learned with combined features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20000" y="14478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Human agreement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</a:t>
            </a:r>
            <a:r>
              <a:rPr lang="en-US" sz="1200" b="0" dirty="0" smtClean="0">
                <a:latin typeface="Calibri" pitchFamily="34" charset="0"/>
              </a:rPr>
              <a:t> Adapted by Devi Parikh from Kristen </a:t>
            </a:r>
            <a:r>
              <a:rPr lang="en-US" sz="1200" b="0" dirty="0" err="1" smtClean="0">
                <a:latin typeface="Calibri" pitchFamily="34" charset="0"/>
              </a:rPr>
              <a:t>Grauman</a:t>
            </a:r>
            <a:endParaRPr lang="en-US" sz="1200" b="0" dirty="0">
              <a:latin typeface="Calibri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p:oleObj spid="_x0000_s339970" name="Equation" r:id="rId5" imgW="241200" imgH="164880" progId="Equation.3">
              <p:embed/>
            </p:oleObj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p:oleObj spid="_x0000_s339971" name="Equation" r:id="rId6" imgW="266400" imgH="16488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p:oleObj spid="_x0000_s339972" name="Equation" r:id="rId7" imgW="469800" imgH="21564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4343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p:oleObj spid="_x0000_s340994" name="Equation" r:id="rId3" imgW="304560" imgH="203040" progId="Equation.3">
              <p:embed/>
            </p:oleObj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p:oleObj spid="_x0000_s340995" name="Equation" r:id="rId4" imgW="368280" imgH="203040" progId="Equation.3">
              <p:embed/>
            </p:oleObj>
          </a:graphicData>
        </a:graphic>
      </p:graphicFrame>
      <p:sp>
        <p:nvSpPr>
          <p:cNvPr id="298" name="TextBox 297"/>
          <p:cNvSpPr txBox="1"/>
          <p:nvPr/>
        </p:nvSpPr>
        <p:spPr>
          <a:xfrm>
            <a:off x="7620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Features could be edge points, foreground points,…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Title 2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Yuri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mage 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5562600" y="4640229"/>
            <a:ext cx="3352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3" name="Rectangle 12"/>
          <p:cNvSpPr>
            <a:spLocks noChangeArrowheads="1"/>
          </p:cNvSpPr>
          <p:nvPr/>
        </p:nvSpPr>
        <p:spPr bwMode="auto">
          <a:xfrm>
            <a:off x="7493000" y="2993992"/>
            <a:ext cx="1423988" cy="8397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1679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by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from Dan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6172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</a:t>
            </a:r>
            <a:r>
              <a:rPr lang="en-US" sz="2400" b="1" dirty="0" smtClean="0"/>
              <a:t>gradients</a:t>
            </a:r>
            <a:r>
              <a:rPr lang="en-US" sz="2400" dirty="0" smtClean="0"/>
              <a:t>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p:oleObj spid="_x0000_s1026" name="Bitmap Image" r:id="rId4" imgW="2161905" imgH="2324424" progId="">
              <p:embed/>
            </p:oleObj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</a:t>
            </a:r>
            <a:r>
              <a:rPr lang="en-US" sz="1200" b="0" dirty="0" smtClean="0"/>
              <a:t>D. Lowe</a:t>
            </a:r>
            <a:endParaRPr lang="en-US" sz="1200" b="0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pic>
        <p:nvPicPr>
          <p:cNvPr id="4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2949575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50" y="2949575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905000" y="41910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image.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At each position: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Dilation</a:t>
            </a:r>
            <a:r>
              <a:rPr lang="en-US" sz="2800" smtClean="0"/>
              <a:t>: if current pixel is foreground, OR the structuring element with the input image.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94594" name="Object 2"/>
          <p:cNvGraphicFramePr>
            <a:graphicFrameLocks noChangeAspect="1"/>
          </p:cNvGraphicFramePr>
          <p:nvPr/>
        </p:nvGraphicFramePr>
        <p:xfrm>
          <a:off x="5499100" y="3192463"/>
          <a:ext cx="3106738" cy="587375"/>
        </p:xfrm>
        <a:graphic>
          <a:graphicData uri="http://schemas.openxmlformats.org/presentationml/2006/ole">
            <p:oleObj spid="_x0000_s494594" name="Ligning" r:id="rId4" imgW="1117440" imgH="203040" progId="Equation.3">
              <p:embed/>
            </p:oleObj>
          </a:graphicData>
        </a:graphic>
      </p:graphicFrame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foreground, OR the structuring element with the input image.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element’s nonzero entries is foreground, OR the current pixel with S.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p:oleObj spid="_x0000_s6146" name="Ligning" r:id="rId4" imgW="1066680" imgH="203040" progId="Equation.3">
                <p:embed/>
              </p:oleObj>
            </a:graphicData>
          </a:graphic>
        </p:graphicFrame>
        <p:sp>
          <p:nvSpPr>
            <p:cNvPr id="6201" name="Text Box 68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p:oleObj spid="_x0000_s7170" name="Ligning" r:id="rId4" imgW="1066680" imgH="203040" progId="Equation.3">
                <p:embed/>
              </p:oleObj>
            </a:graphicData>
          </a:graphic>
        </p:graphicFrame>
        <p:sp>
          <p:nvSpPr>
            <p:cNvPr id="7225" name="Text Box 72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59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Shapiro &amp; Stockman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057400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lower_dila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350" y="3657600"/>
            <a:ext cx="38703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>
          <a:xfrm>
            <a:off x="1030288" y="106363"/>
            <a:ext cx="6853237" cy="1143000"/>
          </a:xfrm>
        </p:spPr>
        <p:txBody>
          <a:bodyPr/>
          <a:lstStyle/>
          <a:p>
            <a:r>
              <a:rPr lang="en-US" sz="4000" smtClean="0"/>
              <a:t>Morphology operators on grayscale images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300038" y="1600200"/>
            <a:ext cx="8686800" cy="1025525"/>
          </a:xfrm>
        </p:spPr>
        <p:txBody>
          <a:bodyPr/>
          <a:lstStyle/>
          <a:p>
            <a:r>
              <a:rPr lang="en-US" sz="2800" dirty="0" smtClean="0"/>
              <a:t>Dilation and erosion typically performed on binary images.</a:t>
            </a:r>
          </a:p>
          <a:p>
            <a:r>
              <a:rPr lang="en-US" sz="2800" dirty="0" smtClean="0"/>
              <a:t>If image is grayscale: for dilation take the neighborhood </a:t>
            </a:r>
            <a:r>
              <a:rPr lang="en-US" sz="2800" b="1" dirty="0" smtClean="0"/>
              <a:t>max</a:t>
            </a:r>
            <a:r>
              <a:rPr lang="en-US" sz="2800" dirty="0" smtClean="0"/>
              <a:t>, for erosion take the </a:t>
            </a:r>
            <a:r>
              <a:rPr lang="en-US" sz="2800" b="1" dirty="0" smtClean="0"/>
              <a:t>min</a:t>
            </a:r>
            <a:r>
              <a:rPr lang="en-US" sz="2800" dirty="0" smtClean="0"/>
              <a:t>.</a:t>
            </a:r>
            <a:endParaRPr lang="en-US" sz="2800" dirty="0" smtClean="0">
              <a:sym typeface="Wingdings" pitchFamily="2" charset="2"/>
            </a:endParaRPr>
          </a:p>
        </p:txBody>
      </p:sp>
      <p:pic>
        <p:nvPicPr>
          <p:cNvPr id="93189" name="Picture 3" descr="gray_flow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3825875"/>
            <a:ext cx="28543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5" descr="flower_eroded.jpg"/>
          <p:cNvPicPr>
            <a:picLocks noChangeAspect="1"/>
          </p:cNvPicPr>
          <p:nvPr/>
        </p:nvPicPr>
        <p:blipFill>
          <a:blip r:embed="rId5" cstate="print"/>
          <a:srcRect l="11465" t="5534" r="11143" b="12561"/>
          <a:stretch>
            <a:fillRect/>
          </a:stretch>
        </p:blipFill>
        <p:spPr bwMode="auto">
          <a:xfrm>
            <a:off x="6249988" y="3825875"/>
            <a:ext cx="293052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811213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93192" name="TextBox 7"/>
          <p:cNvSpPr txBox="1">
            <a:spLocks noChangeArrowheads="1"/>
          </p:cNvSpPr>
          <p:nvPr/>
        </p:nvSpPr>
        <p:spPr bwMode="auto">
          <a:xfrm>
            <a:off x="4206875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dilated</a:t>
            </a:r>
          </a:p>
        </p:txBody>
      </p:sp>
      <p:sp>
        <p:nvSpPr>
          <p:cNvPr id="93193" name="TextBox 8"/>
          <p:cNvSpPr txBox="1">
            <a:spLocks noChangeArrowheads="1"/>
          </p:cNvSpPr>
          <p:nvPr/>
        </p:nvSpPr>
        <p:spPr bwMode="auto">
          <a:xfrm>
            <a:off x="7200900" y="57927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eroded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 components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Various algorithms to compute</a:t>
            </a:r>
          </a:p>
          <a:p>
            <a:pPr lvl="1" eaLnBrk="1" hangingPunct="1"/>
            <a:r>
              <a:rPr lang="en-US" smtClean="0"/>
              <a:t>Recursive (in memory)</a:t>
            </a:r>
          </a:p>
          <a:p>
            <a:pPr lvl="1" eaLnBrk="1" hangingPunct="1"/>
            <a:r>
              <a:rPr lang="en-US" smtClean="0"/>
              <a:t>Two rows at a time (image not necessarily in memory)</a:t>
            </a:r>
          </a:p>
          <a:p>
            <a:pPr lvl="1" eaLnBrk="1" hangingPunct="1"/>
            <a:r>
              <a:rPr lang="en-US" smtClean="0"/>
              <a:t>Parallel propagation strategy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Recursive connected components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685800" y="5410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hlinkClick r:id="rId3"/>
              </a:rPr>
              <a:t>Demo</a:t>
            </a:r>
            <a:r>
              <a:rPr lang="en-US" sz="3200" dirty="0"/>
              <a:t> </a:t>
            </a:r>
            <a:r>
              <a:rPr lang="en-US" dirty="0"/>
              <a:t>http://</a:t>
            </a:r>
            <a:r>
              <a:rPr lang="en-US" dirty="0" err="1"/>
              <a:t>www.cosc.canterbury.ac.nz/mukundan/covn/Label.html</a:t>
            </a:r>
            <a:endParaRPr lang="en-US" dirty="0"/>
          </a:p>
        </p:txBody>
      </p:sp>
      <p:sp>
        <p:nvSpPr>
          <p:cNvPr id="11776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352800"/>
          </a:xfrm>
        </p:spPr>
        <p:txBody>
          <a:bodyPr/>
          <a:lstStyle/>
          <a:p>
            <a:pPr eaLnBrk="1" hangingPunct="1"/>
            <a:r>
              <a:rPr lang="en-US" smtClean="0"/>
              <a:t>Find an unlabeled pixel, assign it a new label</a:t>
            </a:r>
          </a:p>
          <a:p>
            <a:pPr eaLnBrk="1" hangingPunct="1"/>
            <a:r>
              <a:rPr lang="en-US" smtClean="0"/>
              <a:t>Search to find its neighbors, and recursively repeat to find their neighbors til there are no more</a:t>
            </a:r>
          </a:p>
          <a:p>
            <a:pPr eaLnBrk="1" hangingPunct="1"/>
            <a:r>
              <a:rPr lang="en-US" smtClean="0"/>
              <a:t>Repeat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 smtClean="0"/>
              <a:t>We’ll consider a sequential algorithm that requires only 2 passes over the image.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Input</a:t>
            </a:r>
            <a:r>
              <a:rPr lang="en-US" sz="2400" dirty="0" smtClean="0"/>
              <a:t>: binary image</a:t>
            </a:r>
          </a:p>
          <a:p>
            <a:r>
              <a:rPr lang="en-US" sz="2400" b="1" dirty="0" smtClean="0"/>
              <a:t>Output</a:t>
            </a:r>
            <a:r>
              <a:rPr lang="en-US" sz="2400" dirty="0" smtClean="0"/>
              <a:t>: “label” image, where pixels are numbered per their component</a:t>
            </a:r>
          </a:p>
          <a:p>
            <a:endParaRPr lang="en-US" sz="2400" dirty="0" smtClean="0"/>
          </a:p>
          <a:p>
            <a:r>
              <a:rPr lang="en-US" sz="2400" dirty="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6581775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 smtClean="0"/>
              <a:t>Thresholding</a:t>
            </a:r>
            <a:r>
              <a:rPr lang="en-US" sz="3200" dirty="0" smtClean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581001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print"/>
          <a:srcRect l="20168" t="41908" r="18750" b="9369"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N = hist(Y,M)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L = bwlabel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STATS = regionprops(L,PROPERTIES)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'BoundingBox'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imerode(IM,SE);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imdilate(IM,SE);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imclose(IM,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imopen(IM, SE);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 smtClean="0"/>
              <a:t>Example using binary image analysis:</a:t>
            </a:r>
            <a:br>
              <a:rPr lang="en-US" sz="4000" smtClean="0"/>
            </a:br>
            <a:r>
              <a:rPr lang="en-US" sz="4000" smtClean="0"/>
              <a:t>Bg subtraction + blob detection</a:t>
            </a:r>
          </a:p>
        </p:txBody>
      </p:sp>
      <p:pic>
        <p:nvPicPr>
          <p:cNvPr id="96260" name="Picture 6" descr="gray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7" descr="gray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31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gray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5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9" descr="gray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9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10" descr="gray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136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TextBox 10"/>
          <p:cNvSpPr txBox="1">
            <a:spLocks noChangeArrowheads="1"/>
          </p:cNvSpPr>
          <p:nvPr/>
        </p:nvSpPr>
        <p:spPr bwMode="auto">
          <a:xfrm>
            <a:off x="8405813" y="2073275"/>
            <a:ext cx="912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3498</Words>
  <Application>Microsoft Macintosh PowerPoint</Application>
  <PresentationFormat>On-screen Show (4:3)</PresentationFormat>
  <Paragraphs>1168</Paragraphs>
  <Slides>105</Slides>
  <Notes>103</Notes>
  <HiddenSlides>2</HiddenSlides>
  <MMClips>2</MMClips>
  <ScaleCrop>false</ScaleCrop>
  <HeadingPairs>
    <vt:vector size="6" baseType="variant">
      <vt:variant>
        <vt:lpstr>Design Template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105</vt:i4>
      </vt:variant>
    </vt:vector>
  </HeadingPairs>
  <TitlesOfParts>
    <vt:vector size="120" baseType="lpstr"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Bitmap Image</vt:lpstr>
      <vt:lpstr>Equation</vt:lpstr>
      <vt:lpstr>Ligning</vt:lpstr>
      <vt:lpstr>Edges and Binary Image Analysis</vt:lpstr>
      <vt:lpstr>Previously</vt:lpstr>
      <vt:lpstr>Today</vt:lpstr>
      <vt:lpstr>Edge detection</vt:lpstr>
      <vt:lpstr>Gradients -&gt; edges</vt:lpstr>
      <vt:lpstr>Thresholding</vt:lpstr>
      <vt:lpstr>Original image</vt:lpstr>
      <vt:lpstr>Slide 8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Slide 24</vt:lpstr>
      <vt:lpstr>What features are responsible for perceived edges?</vt:lpstr>
      <vt:lpstr>Slide 26</vt:lpstr>
      <vt:lpstr>State-of-the-Art in Contour Detection</vt:lpstr>
      <vt:lpstr>Today</vt:lpstr>
      <vt:lpstr>Slide 29</vt:lpstr>
      <vt:lpstr>Chamfer distance</vt:lpstr>
      <vt:lpstr>Slide 31</vt:lpstr>
      <vt:lpstr>Chamfer distance</vt:lpstr>
      <vt:lpstr>Slide 33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Morphology operators on grayscale images</vt:lpstr>
      <vt:lpstr>Issues</vt:lpstr>
      <vt:lpstr>Connected components</vt:lpstr>
      <vt:lpstr>Recursive connected components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Slide 91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Example using binary image analysis: Bg subtraction + blob detection</vt:lpstr>
      <vt:lpstr>Example using binary image analysis: Bg subtraction + blob detection</vt:lpstr>
      <vt:lpstr>Slide 101</vt:lpstr>
      <vt:lpstr>Binary images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Kristen Grauman</dc:creator>
  <cp:lastModifiedBy>Devi Parikh</cp:lastModifiedBy>
  <cp:revision>49</cp:revision>
  <dcterms:created xsi:type="dcterms:W3CDTF">2013-10-08T22:01:10Z</dcterms:created>
  <dcterms:modified xsi:type="dcterms:W3CDTF">2013-10-08T22:02:51Z</dcterms:modified>
</cp:coreProperties>
</file>