
<file path=[Content_Types].xml><?xml version="1.0" encoding="utf-8"?>
<Types xmlns="http://schemas.openxmlformats.org/package/2006/content-types">
  <Override PartName="/ppt/slides/slide30.xml" ContentType="application/vnd.openxmlformats-officedocument.presentationml.slide+xml"/>
  <Override PartName="/ppt/notesSlides/notesSlide69.xml" ContentType="application/vnd.openxmlformats-officedocument.presentationml.notesSlide+xml"/>
  <Override PartName="/ppt/slides/slide24.xml" ContentType="application/vnd.openxmlformats-officedocument.presentationml.slide+xml"/>
  <Override PartName="/ppt/slideLayouts/slideLayout41.xml" ContentType="application/vnd.openxmlformats-officedocument.presentationml.slideLayout+xml"/>
  <Override PartName="/ppt/slides/slide72.xml" ContentType="application/vnd.openxmlformats-officedocument.presentationml.slide+xml"/>
  <Override PartName="/ppt/slideLayouts/slideLayout35.xml" ContentType="application/vnd.openxmlformats-officedocument.presentationml.slideLayout+xml"/>
  <Override PartName="/ppt/tags/tag42.xml" ContentType="application/vnd.openxmlformats-officedocument.presentationml.tags+xml"/>
  <Override PartName="/ppt/notesSlides/notesSlide47.xml" ContentType="application/vnd.openxmlformats-officedocument.presentationml.notesSlide+xml"/>
  <Override PartName="/ppt/slides/slide66.xml" ContentType="application/vnd.openxmlformats-officedocument.presentationml.slide+xml"/>
  <Override PartName="/ppt/slideLayouts/slideLayout77.xml" ContentType="application/vnd.openxmlformats-officedocument.presentationml.slideLayout+xml"/>
  <Override PartName="/ppt/slides/slide50.xml" ContentType="application/vnd.openxmlformats-officedocument.presentationml.slide+xml"/>
  <Override PartName="/ppt/slideLayouts/slideLayout13.xml" ContentType="application/vnd.openxmlformats-officedocument.presentationml.slideLayout+xml"/>
  <Override PartName="/ppt/tags/tag20.xml" ContentType="application/vnd.openxmlformats-officedocument.presentationml.tags+xml"/>
  <Override PartName="/ppt/notesSlides/notesSlide25.xml" ContentType="application/vnd.openxmlformats-officedocument.presentationml.notesSlide+xml"/>
  <Override PartName="/ppt/slides/slide44.xml" ContentType="application/vnd.openxmlformats-officedocument.presentationml.slide+xml"/>
  <Override PartName="/ppt/slideLayouts/slideLayout55.xml" ContentType="application/vnd.openxmlformats-officedocument.presentationml.slideLayout+xml"/>
  <Override PartName="/ppt/notesSlides/notesSlide67.xml" ContentType="application/vnd.openxmlformats-officedocument.presentationml.notesSlide+xml"/>
  <Override PartName="/ppt/slides/slide22.xml" ContentType="application/vnd.openxmlformats-officedocument.presentationml.slide+xml"/>
  <Override PartName="/ppt/slideLayouts/slideLayout97.xml" ContentType="application/vnd.openxmlformats-officedocument.presentationml.slideLayout+xml"/>
  <Override PartName="/ppt/slideLayouts/slideLayout33.xml" ContentType="application/vnd.openxmlformats-officedocument.presentationml.slideLayout+xml"/>
  <Override PartName="/ppt/tags/tag40.xml" ContentType="application/vnd.openxmlformats-officedocument.presentationml.tags+xml"/>
  <Override PartName="/ppt/notesSlides/notesSlide45.xml" ContentType="application/vnd.openxmlformats-officedocument.presentationml.notesSlide+xml"/>
  <Override PartName="/ppt/slides/slide64.xml" ContentType="application/vnd.openxmlformats-officedocument.presentationml.slide+xml"/>
  <Override PartName="/ppt/slideMasters/slideMaster7.xml" ContentType="application/vnd.openxmlformats-officedocument.presentationml.slideMaster+xml"/>
  <Override PartName="/ppt/slideLayouts/slideLayout75.xml" ContentType="application/vnd.openxmlformats-officedocument.presentationml.slideLayout+xml"/>
  <Default Extension="xml" ContentType="application/xml"/>
  <Override PartName="/ppt/slideLayouts/slideLayout11.xml" ContentType="application/vnd.openxmlformats-officedocument.presentationml.slideLayout+xml"/>
  <Override PartName="/ppt/notesSlides/notesSlide23.xml" ContentType="application/vnd.openxmlformats-officedocument.presentationml.notesSlide+xml"/>
  <Override PartName="/ppt/slides/slide42.xml" ContentType="application/vnd.openxmlformats-officedocument.presentationml.slide+xml"/>
  <Override PartName="/ppt/slideLayouts/slideLayout53.xml" ContentType="application/vnd.openxmlformats-officedocument.presentationml.slideLayout+xml"/>
  <Override PartName="/ppt/notesSlides/notesSlide65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95.xml" ContentType="application/vnd.openxmlformats-officedocument.presentationml.slideLayout+xml"/>
  <Override PartName="/ppt/notesSlides/notesSlide59.xml" ContentType="application/vnd.openxmlformats-officedocument.presentationml.notesSlide+xml"/>
  <Override PartName="/ppt/slideLayouts/slideLayout31.xml" ContentType="application/vnd.openxmlformats-officedocument.presentationml.slideLayout+xml"/>
  <Override PartName="/ppt/notesSlides/notesSlide43.xml" ContentType="application/vnd.openxmlformats-officedocument.presentationml.notesSlide+xml"/>
  <Override PartName="/ppt/slides/slide62.xml" ContentType="application/vnd.openxmlformats-officedocument.presentationml.slide+xml"/>
  <Override PartName="/ppt/slideMasters/slideMaster5.xml" ContentType="application/vnd.openxmlformats-officedocument.presentationml.slideMaster+xml"/>
  <Override PartName="/ppt/tags/tag19.xml" ContentType="application/vnd.openxmlformats-officedocument.presentationml.tags+xml"/>
  <Override PartName="/ppt/slideLayouts/slideLayout73.xml" ContentType="application/vnd.openxmlformats-officedocument.presentationml.slideLayout+xml"/>
  <Override PartName="/ppt/notesSlides/notesSlide21.xml" ContentType="application/vnd.openxmlformats-officedocument.presentationml.notesSlide+xml"/>
  <Override PartName="/ppt/slides/slide4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Default Extension="jpeg" ContentType="image/jpeg"/>
  <Override PartName="/ppt/slideLayouts/slideLayout51.xml" ContentType="application/vnd.openxmlformats-officedocument.presentationml.slideLayout+xml"/>
  <Override PartName="/ppt/notesSlides/notesSlide63.xml" ContentType="application/vnd.openxmlformats-officedocument.presentationml.notesSlide+xml"/>
  <Override PartName="/ppt/tags/tag39.xml" ContentType="application/vnd.openxmlformats-officedocument.presentationml.tags+xml"/>
  <Override PartName="/ppt/notesSlides/notesSlide57.xml" ContentType="application/vnd.openxmlformats-officedocument.presentationml.notesSlide+xml"/>
  <Override PartName="/ppt/slideLayouts/slideLayout93.xml" ContentType="application/vnd.openxmlformats-officedocument.presentationml.slideLayout+xml"/>
  <Override PartName="/ppt/slideLayouts/slideLayout87.xml" ContentType="application/vnd.openxmlformats-officedocument.presentationml.slideLayout+xml"/>
  <Override PartName="/docProps/app.xml" ContentType="application/vnd.openxmlformats-officedocument.extended-properties+xml"/>
  <Override PartName="/ppt/notesSlides/notesSlide41.xml" ContentType="application/vnd.openxmlformats-officedocument.presentationml.notesSlide+xml"/>
  <Override PartName="/ppt/slides/slide60.xml" ContentType="application/vnd.openxmlformats-officedocument.presentationml.slide+xml"/>
  <Override PartName="/ppt/slideMasters/slideMaster3.xml" ContentType="application/vnd.openxmlformats-officedocument.presentationml.slideMaster+xml"/>
  <Override PartName="/ppt/tags/tag17.xml" ContentType="application/vnd.openxmlformats-officedocument.presentationml.tags+xml"/>
  <Override PartName="/ppt/embeddings/oleObject4.bin" ContentType="application/vnd.openxmlformats-officedocument.oleObject"/>
  <Override PartName="/ppt/slideLayouts/slideLayout8.xml" ContentType="application/vnd.openxmlformats-officedocument.presentationml.slideLayout+xml"/>
  <Override PartName="/ppt/slideLayouts/slideLayout71.xml" ContentType="application/vnd.openxmlformats-officedocument.presentationml.slideLayout+xml"/>
  <Override PartName="/ppt/notesSlides/notesSlide35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slides/slide7.xml" ContentType="application/vnd.openxmlformats-officedocument.presentationml.slide+xml"/>
  <Override PartName="/ppt/slides/slide19.xml" ContentType="application/vnd.openxmlformats-officedocument.presentationml.slide+xml"/>
  <Override PartName="/ppt/notesSlides/notesSlide61.xml" ContentType="application/vnd.openxmlformats-officedocument.presentationml.notesSlide+xml"/>
  <Override PartName="/ppt/tags/tag37.xml" ContentType="application/vnd.openxmlformats-officedocument.presentationml.tags+xml"/>
  <Override PartName="/ppt/theme/theme10.xml" ContentType="application/vnd.openxmlformats-officedocument.theme+xml"/>
  <Override PartName="/ppt/notesSlides/notesSlide55.xml" ContentType="application/vnd.openxmlformats-officedocument.presentationml.notesSlide+xml"/>
  <Override PartName="/ppt/slideLayouts/slideLayout91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9.xml" ContentType="application/vnd.openxmlformats-officedocument.theme+xml"/>
  <Override PartName="/ppt/slideMasters/slideMaster1.xml" ContentType="application/vnd.openxmlformats-officedocument.presentationml.slideMaster+xml"/>
  <Override PartName="/ppt/tags/tag15.xml" ContentType="application/vnd.openxmlformats-officedocument.presentationml.tags+xml"/>
  <Override PartName="/ppt/slideLayouts/slideLayout6.xml" ContentType="application/vnd.openxmlformats-officedocument.presentationml.slideLayout+xml"/>
  <Override PartName="/ppt/slides/slide3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33.xml" ContentType="application/vnd.openxmlformats-officedocument.presentationml.notesSlide+xml"/>
  <Override PartName="/ppt/embeddings/oleObject2.bin" ContentType="application/vnd.openxmlformats-officedocument.oleObject"/>
  <Override PartName="/ppt/slideLayouts/slideLayout63.xml" ContentType="application/vnd.openxmlformats-officedocument.presentationml.slideLayout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5.xml" ContentType="application/vnd.openxmlformats-officedocument.presentationml.slide+xml"/>
  <Override PartName="/ppt/slides/slide17.xml" ContentType="application/vnd.openxmlformats-officedocument.presentationml.slide+xml"/>
  <Override PartName="/ppt/slideLayouts/slideLayout28.xml" ContentType="application/vnd.openxmlformats-officedocument.presentationml.slideLayout+xml"/>
  <Override PartName="/ppt/tags/tag35.xml" ContentType="application/vnd.openxmlformats-officedocument.presentationml.tags+xml"/>
  <Override PartName="/ppt/slides/slide59.xml" ContentType="application/vnd.openxmlformats-officedocument.presentationml.slide+xml"/>
  <Override PartName="/ppt/notesSlides/notesSlide53.xml" ContentType="application/vnd.openxmlformats-officedocument.presentationml.notesSlide+xml"/>
  <Override PartName="/ppt/tags/tag29.xml" ContentType="application/vnd.openxmlformats-officedocument.presentationml.tags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tags/tag13.xml" ContentType="application/vnd.openxmlformats-officedocument.presentationml.tags+xml"/>
  <Override PartName="/ppt/notesSlides/notesSlide18.xml" ContentType="application/vnd.openxmlformats-officedocument.presentationml.notesSlide+xml"/>
  <Override PartName="/ppt/slides/slide3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31.xml" ContentType="application/vnd.openxmlformats-officedocument.presentationml.notesSlide+xml"/>
  <Override PartName="/ppt/slideLayouts/slideLayout48.xml" ContentType="application/vnd.openxmlformats-officedocument.presentationml.slideLayout+xml"/>
  <Override PartName="/ppt/slideLayouts/slideLayout61.xml" ContentType="application/vnd.openxmlformats-officedocument.presentationml.slideLayout+xml"/>
  <Override PartName="/ppt/tags/tag55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49.xml" ContentType="application/vnd.openxmlformats-officedocument.presentationml.tags+xml"/>
  <Override PartName="/ppt/slides/slide3.xml" ContentType="application/vnd.openxmlformats-officedocument.presentationml.slide+xml"/>
  <Override PartName="/ppt/slides/slide15.xml" ContentType="application/vnd.openxmlformats-officedocument.presentationml.slide+xml"/>
  <Override PartName="/ppt/slideLayouts/slideLayout26.xml" ContentType="application/vnd.openxmlformats-officedocument.presentationml.slideLayout+xml"/>
  <Override PartName="/ppt/tags/tag33.xml" ContentType="application/vnd.openxmlformats-officedocument.presentationml.tags+xml"/>
  <Override PartName="/ppt/notesSlides/notesSlide38.xml" ContentType="application/vnd.openxmlformats-officedocument.presentationml.notesSlide+xml"/>
  <Override PartName="/ppt/slides/slide57.xml" ContentType="application/vnd.openxmlformats-officedocument.presentationml.slide+xml"/>
  <Override PartName="/ppt/slides/slide70.xml" ContentType="application/vnd.openxmlformats-officedocument.presentationml.slide+xml"/>
  <Override PartName="/ppt/tags/tag27.xml" ContentType="application/vnd.openxmlformats-officedocument.presentationml.tags+xml"/>
  <Override PartName="/ppt/notesSlides/notesSlide51.xml" ContentType="application/vnd.openxmlformats-officedocument.presentationml.notesSlide+xml"/>
  <Override PartName="/ppt/slideLayouts/slideLayout68.xml" ContentType="application/vnd.openxmlformats-officedocument.presentationml.slideLayout+xml"/>
  <Override PartName="/ppt/slideLayouts/slideLayout81.xml" ContentType="application/vnd.openxmlformats-officedocument.presentationml.slideLayout+xml"/>
  <Override PartName="/ppt/notesSlides/notesSlide8.xml" ContentType="application/vnd.openxmlformats-officedocument.presentationml.notesSlide+xml"/>
  <Override PartName="/ppt/theme/theme5.xml" ContentType="application/vnd.openxmlformats-officedocument.theme+xml"/>
  <Override PartName="/ppt/tags/tag11.xml" ContentType="application/vnd.openxmlformats-officedocument.presentationml.tags+xml"/>
  <Override PartName="/ppt/notesSlides/notesSlide16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35.xml" ContentType="application/vnd.openxmlformats-officedocument.presentationml.slide+xml"/>
  <Override PartName="/ppt/slides/slide29.xml" ContentType="application/vnd.openxmlformats-officedocument.presentationml.slide+xml"/>
  <Override PartName="/ppt/slideLayouts/slideLayout46.xml" ContentType="application/vnd.openxmlformats-officedocument.presentationml.slideLayout+xml"/>
  <Override PartName="/ppt/tags/tag53.xml" ContentType="application/vnd.openxmlformats-officedocument.presentationml.tags+xml"/>
  <Override PartName="/ppt/notesSlides/notesSlide71.xml" ContentType="application/vnd.openxmlformats-officedocument.presentationml.notesSlide+xml"/>
  <Override PartName="/ppt/tags/tag3.xml" ContentType="application/vnd.openxmlformats-officedocument.presentationml.tags+xml"/>
  <Override PartName="/ppt/tags/tag47.xml" ContentType="application/vnd.openxmlformats-officedocument.presentationml.tags+xml"/>
  <Override PartName="/ppt/slides/slide1.xml" ContentType="application/vnd.openxmlformats-officedocument.presentationml.slide+xml"/>
  <Override PartName="/ppt/slides/slide13.xml" ContentType="application/vnd.openxmlformats-officedocument.presentationml.slide+xml"/>
  <Override PartName="/ppt/slideLayouts/slideLayout24.xml" ContentType="application/vnd.openxmlformats-officedocument.presentationml.slideLayout+xml"/>
  <Override PartName="/ppt/tags/tag31.xml" ContentType="application/vnd.openxmlformats-officedocument.presentationml.tags+xml"/>
  <Override PartName="/ppt/notesSlides/notesSlide36.xml" ContentType="application/vnd.openxmlformats-officedocument.presentationml.notesSlide+xml"/>
  <Override PartName="/ppt/slides/slide55.xml" ContentType="application/vnd.openxmlformats-officedocument.presentationml.slide+xml"/>
  <Override PartName="/ppt/slideLayouts/slideLayout18.xml" ContentType="application/vnd.openxmlformats-officedocument.presentationml.slideLayout+xml"/>
  <Override PartName="/ppt/tags/tag25.xml" ContentType="application/vnd.openxmlformats-officedocument.presentationml.tags+xml"/>
  <Override PartName="/ppt/slides/slide49.xml" ContentType="application/vnd.openxmlformats-officedocument.presentationml.slide+xml"/>
  <Override PartName="/ppt/slideLayouts/slideLayout66.xml" ContentType="application/vnd.openxmlformats-officedocument.presentationml.slideLayout+xml"/>
  <Override PartName="/ppt/theme/theme3.xml" ContentType="application/vnd.openxmlformats-officedocument.theme+xml"/>
  <Override PartName="/ppt/notesSlides/notesSlide14.xml" ContentType="application/vnd.openxmlformats-officedocument.presentationml.notesSlide+xml"/>
  <Override PartName="/ppt/slides/slide33.xml" ContentType="application/vnd.openxmlformats-officedocument.presentationml.slide+xml"/>
  <Override PartName="/ppt/viewProps.xml" ContentType="application/vnd.openxmlformats-officedocument.presentationml.viewProps+xml"/>
  <Override PartName="/ppt/slideLayouts/slideLayout44.xml" ContentType="application/vnd.openxmlformats-officedocument.presentationml.slideLayout+xml"/>
  <Override PartName="/ppt/slides/slide27.xml" ContentType="application/vnd.openxmlformats-officedocument.presentationml.slide+xml"/>
  <Override PartName="/ppt/tags/tag51.xml" ContentType="application/vnd.openxmlformats-officedocument.presentationml.tags+xml"/>
  <Override PartName="/docProps/core.xml" ContentType="application/vnd.openxmlformats-package.core-properties+xml"/>
  <Override PartName="/ppt/tags/tag1.xml" ContentType="application/vnd.openxmlformats-officedocument.presentationml.tags+xml"/>
  <Override PartName="/ppt/slideLayouts/slideLayout38.xml" ContentType="application/vnd.openxmlformats-officedocument.presentationml.slideLayout+xml"/>
  <Override PartName="/ppt/tags/tag45.xml" ContentType="application/vnd.openxmlformats-officedocument.presentationml.tags+xml"/>
  <Override PartName="/ppt/slides/slide11.xml" ContentType="application/vnd.openxmlformats-officedocument.presentationml.slide+xml"/>
  <Override PartName="/ppt/slides/slide69.xml" ContentType="application/vnd.openxmlformats-officedocument.presentationml.slide+xml"/>
  <Override PartName="/ppt/slideLayouts/slideLayout22.xml" ContentType="application/vnd.openxmlformats-officedocument.presentationml.slideLayout+xml"/>
  <Override PartName="/ppt/slides/slide53.xml" ContentType="application/vnd.openxmlformats-officedocument.presentationml.slide+xml"/>
  <Override PartName="/ppt/slideLayouts/slideLayout16.xml" ContentType="application/vnd.openxmlformats-officedocument.presentationml.slideLayout+xml"/>
  <Override PartName="/ppt/tags/tag23.xml" ContentType="application/vnd.openxmlformats-officedocument.presentationml.tags+xml"/>
  <Override PartName="/ppt/notesSlides/notesSlide28.xml" ContentType="application/vnd.openxmlformats-officedocument.presentationml.notesSlide+xml"/>
  <Override PartName="/ppt/slides/slide47.xml" ContentType="application/vnd.openxmlformats-officedocument.presentationml.slide+xml"/>
  <Override PartName="/ppt/theme/theme1.xml" ContentType="application/vnd.openxmlformats-officedocument.theme+xml"/>
  <Override PartName="/ppt/slideLayouts/slideLayout58.xml" ContentType="application/vnd.openxmlformats-officedocument.presentationml.slideLayout+xml"/>
  <Override PartName="/ppt/notesSlides/notesSlide12.xml" ContentType="application/vnd.openxmlformats-officedocument.presentationml.notesSlide+xml"/>
  <Override PartName="/ppt/slides/slide31.xml" ContentType="application/vnd.openxmlformats-officedocument.presentationml.slide+xml"/>
  <Override PartName="/ppt/slides/slide25.xml" ContentType="application/vnd.openxmlformats-officedocument.presentationml.slide+xml"/>
  <Override PartName="/ppt/slideLayouts/slideLayout42.xml" ContentType="application/vnd.openxmlformats-officedocument.presentationml.slideLayout+xml"/>
  <Override PartName="/ppt/slideLayouts/slideLayout36.xml" ContentType="application/vnd.openxmlformats-officedocument.presentationml.slideLayout+xml"/>
  <Override PartName="/ppt/tags/tag43.xml" ContentType="application/vnd.openxmlformats-officedocument.presentationml.tags+xml"/>
  <Override PartName="/ppt/notesSlides/notesSlide48.xml" ContentType="application/vnd.openxmlformats-officedocument.presentationml.notesSlide+xml"/>
  <Override PartName="/ppt/slides/slide67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tags/tag21.xml" ContentType="application/vnd.openxmlformats-officedocument.presentationml.tags+xml"/>
  <Override PartName="/ppt/notesSlides/notesSlide26.xml" ContentType="application/vnd.openxmlformats-officedocument.presentationml.notesSlide+xml"/>
  <Override PartName="/ppt/slides/slide45.xml" ContentType="application/vnd.openxmlformats-officedocument.presentationml.slide+xml"/>
  <Override PartName="/ppt/slideLayouts/slideLayout56.xml" ContentType="application/vnd.openxmlformats-officedocument.presentationml.slideLayout+xml"/>
  <Override PartName="/ppt/notesSlides/notesSlide68.xml" ContentType="application/vnd.openxmlformats-officedocument.presentationml.notesSlide+xml"/>
  <Override PartName="/ppt/slides/slide23.xml" ContentType="application/vnd.openxmlformats-officedocument.presentationml.slide+xml"/>
  <Override PartName="/ppt/slideLayouts/slideLayout98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4.xml" ContentType="application/vnd.openxmlformats-officedocument.presentationml.slideLayout+xml"/>
  <Override PartName="/ppt/tags/tag41.xml" ContentType="application/vnd.openxmlformats-officedocument.presentationml.tags+xml"/>
  <Override PartName="/ppt/notesSlides/notesSlide46.xml" ContentType="application/vnd.openxmlformats-officedocument.presentationml.notesSlide+xml"/>
  <Override PartName="/ppt/slides/slide65.xml" ContentType="application/vnd.openxmlformats-officedocument.presentationml.slide+xml"/>
  <Override PartName="/ppt/slideMasters/slideMaster8.xml" ContentType="application/vnd.openxmlformats-officedocument.presentationml.slideMaster+xml"/>
  <Override PartName="/ppt/slideLayouts/slideLayout76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24.xml" ContentType="application/vnd.openxmlformats-officedocument.presentationml.notesSlide+xml"/>
  <Override PartName="/ppt/slides/slide43.xml" ContentType="application/vnd.openxmlformats-officedocument.presentationml.slide+xml"/>
  <Override PartName="/ppt/slideLayouts/slideLayout54.xml" ContentType="application/vnd.openxmlformats-officedocument.presentationml.slideLayout+xml"/>
  <Override PartName="/ppt/notesSlides/notesSlide66.xml" ContentType="application/vnd.openxmlformats-officedocument.presentationml.notesSlide+xml"/>
  <Override PartName="/ppt/slides/slide21.xml" ContentType="application/vnd.openxmlformats-officedocument.presentationml.slide+xml"/>
  <Override PartName="/ppt/slideLayouts/slideLayout96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Masters/notesMaster1.xml" ContentType="application/vnd.openxmlformats-officedocument.presentationml.notesMaster+xml"/>
  <Override PartName="/ppt/notesSlides/notesSlide44.xml" ContentType="application/vnd.openxmlformats-officedocument.presentationml.notesSlide+xml"/>
  <Override PartName="/ppt/slides/slide63.xml" ContentType="application/vnd.openxmlformats-officedocument.presentationml.slide+xml"/>
  <Override PartName="/ppt/slideMasters/slideMaster6.xml" ContentType="application/vnd.openxmlformats-officedocument.presentationml.slideMaster+xml"/>
  <Override PartName="/ppt/slideLayouts/slideLayout74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22.xml" ContentType="application/vnd.openxmlformats-officedocument.presentationml.notesSlide+xml"/>
  <Override PartName="/ppt/slides/slide4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52.xml" ContentType="application/vnd.openxmlformats-officedocument.presentationml.slideLayout+xml"/>
  <Override PartName="/ppt/notesSlides/notesSlide64.xml" ContentType="application/vnd.openxmlformats-officedocument.presentationml.notesSlide+xml"/>
  <Override PartName="/ppt/notesSlides/notesSlide58.xml" ContentType="application/vnd.openxmlformats-officedocument.presentationml.notesSlide+xml"/>
  <Override PartName="/ppt/slideLayouts/slideLayout94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88.xml" ContentType="application/vnd.openxmlformats-officedocument.presentationml.slideLayout+xml"/>
  <Override PartName="/ppt/notesSlides/notesSlide42.xml" ContentType="application/vnd.openxmlformats-officedocument.presentationml.notesSlide+xml"/>
  <Override PartName="/ppt/slides/slide61.xml" ContentType="application/vnd.openxmlformats-officedocument.presentationml.slide+xml"/>
  <Override PartName="/ppt/slideMasters/slideMaster4.xml" ContentType="application/vnd.openxmlformats-officedocument.presentationml.slideMaster+xml"/>
  <Override PartName="/ppt/tags/tag18.xml" ContentType="application/vnd.openxmlformats-officedocument.presentationml.tags+xml"/>
  <Override PartName="/ppt/slideLayouts/slideLayout9.xml" ContentType="application/vnd.openxmlformats-officedocument.presentationml.slideLayout+xml"/>
  <Override PartName="/ppt/slideLayouts/slideLayout72.xml" ContentType="application/vnd.openxmlformats-officedocument.presentationml.slideLayout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50.xml" ContentType="application/vnd.openxmlformats-officedocument.presentationml.slideLayout+xml"/>
  <Override PartName="/ppt/notesSlides/notesSlide62.xml" ContentType="application/vnd.openxmlformats-officedocument.presentationml.notesSlide+xml"/>
  <Override PartName="/ppt/tags/tag38.xml" ContentType="application/vnd.openxmlformats-officedocument.presentationml.tags+xml"/>
  <Override PartName="/ppt/notesSlides/notesSlide56.xml" ContentType="application/vnd.openxmlformats-officedocument.presentationml.notesSlide+xml"/>
  <Override PartName="/ppt/slideLayouts/slideLayout92.xml" ContentType="application/vnd.openxmlformats-officedocument.presentationml.slideLayout+xml"/>
  <Override PartName="/ppt/slideLayouts/slideLayout86.xml" ContentType="application/vnd.openxmlformats-officedocument.presentationml.slideLayout+xml"/>
  <Override PartName="/ppt/notesSlides/notesSlide40.xml" ContentType="application/vnd.openxmlformats-officedocument.presentationml.notesSlide+xml"/>
  <Override PartName="/ppt/slideMasters/slideMaster2.xml" ContentType="application/vnd.openxmlformats-officedocument.presentationml.slideMaster+xml"/>
  <Override PartName="/ppt/tags/tag16.xml" ContentType="application/vnd.openxmlformats-officedocument.presentationml.tags+xml"/>
  <Override PartName="/ppt/embeddings/oleObject3.bin" ContentType="application/vnd.openxmlformats-officedocument.oleObject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notesSlides/notesSlide34.xml" ContentType="application/vnd.openxmlformats-officedocument.presentationml.notesSlide+xml"/>
  <Override PartName="/ppt/slideLayouts/slideLayout64.xml" ContentType="application/vnd.openxmlformats-officedocument.presentationml.slideLayout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slides/slide6.xml" ContentType="application/vnd.openxmlformats-officedocument.presentationml.slide+xml"/>
  <Override PartName="/ppt/slides/slide18.xml" ContentType="application/vnd.openxmlformats-officedocument.presentationml.slide+xml"/>
  <Override PartName="/ppt/notesSlides/notesSlide60.xml" ContentType="application/vnd.openxmlformats-officedocument.presentationml.notesSlide+xml"/>
  <Override PartName="/ppt/slideLayouts/slideLayout29.xml" ContentType="application/vnd.openxmlformats-officedocument.presentationml.slideLayout+xml"/>
  <Override PartName="/ppt/tags/tag36.xml" ContentType="application/vnd.openxmlformats-officedocument.presentationml.tags+xml"/>
  <Default Extension="vml" ContentType="application/vnd.openxmlformats-officedocument.vmlDrawing"/>
  <Override PartName="/ppt/notesSlides/notesSlide54.xml" ContentType="application/vnd.openxmlformats-officedocument.presentationml.notesSlide+xml"/>
  <Override PartName="/ppt/slideLayouts/slideLayout90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8.xml" ContentType="application/vnd.openxmlformats-officedocument.theme+xml"/>
  <Override PartName="/ppt/tableStyles.xml" ContentType="application/vnd.openxmlformats-officedocument.presentationml.tableStyles+xml"/>
  <Override PartName="/ppt/tags/tag14.xml" ContentType="application/vnd.openxmlformats-officedocument.presentationml.tags+xml"/>
  <Override PartName="/ppt/slideLayouts/slideLayout5.xml" ContentType="application/vnd.openxmlformats-officedocument.presentationml.slideLayout+xml"/>
  <Override PartName="/ppt/slides/slide38.xml" ContentType="application/vnd.openxmlformats-officedocument.presentationml.slide+xml"/>
  <Override PartName="/ppt/notesSlides/notesSlide19.xml" ContentType="application/vnd.openxmlformats-officedocument.presentationml.notesSlide+xml"/>
  <Override PartName="/ppt/notesSlides/notesSlide32.xml" ContentType="application/vnd.openxmlformats-officedocument.presentationml.notesSlide+xml"/>
  <Override PartName="/ppt/embeddings/oleObject1.bin" ContentType="application/vnd.openxmlformats-officedocument.oleObject"/>
  <Override PartName="/ppt/slideLayouts/slideLayout49.xml" ContentType="application/vnd.openxmlformats-officedocument.presentationml.slideLayout+xml"/>
  <Override PartName="/ppt/slideLayouts/slideLayout62.xml" ContentType="application/vnd.openxmlformats-officedocument.presentationml.slideLayout+xml"/>
  <Default Extension="bin" ContentType="application/vnd.openxmlformats-officedocument.presentationml.printerSettings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slides/slide4.xml" ContentType="application/vnd.openxmlformats-officedocument.presentationml.slide+xml"/>
  <Override PartName="/ppt/slides/slide16.xml" ContentType="application/vnd.openxmlformats-officedocument.presentationml.slide+xml"/>
  <Override PartName="/ppt/notesSlides/notesSlide10.xml" ContentType="application/vnd.openxmlformats-officedocument.presentationml.notesSlide+xml"/>
  <Override PartName="/ppt/slideLayouts/slideLayout27.xml" ContentType="application/vnd.openxmlformats-officedocument.presentationml.slideLayout+xml"/>
  <Override PartName="/ppt/tags/tag34.xml" ContentType="application/vnd.openxmlformats-officedocument.presentationml.tags+xml"/>
  <Override PartName="/ppt/notesSlides/notesSlide39.xml" ContentType="application/vnd.openxmlformats-officedocument.presentationml.notesSlide+xml"/>
  <Override PartName="/ppt/slides/slide58.xml" ContentType="application/vnd.openxmlformats-officedocument.presentationml.slide+xml"/>
  <Override PartName="/ppt/slides/slide71.xml" ContentType="application/vnd.openxmlformats-officedocument.presentationml.slide+xml"/>
  <Override PartName="/ppt/tags/tag28.xml" ContentType="application/vnd.openxmlformats-officedocument.presentationml.tags+xml"/>
  <Override PartName="/ppt/notesSlides/notesSlide52.xml" ContentType="application/vnd.openxmlformats-officedocument.presentationml.notesSlide+xml"/>
  <Override PartName="/ppt/slideLayouts/slideLayout69.xml" ContentType="application/vnd.openxmlformats-officedocument.presentationml.slideLayout+xml"/>
  <Override PartName="/ppt/slideLayouts/slideLayout82.xml" ContentType="application/vnd.openxmlformats-officedocument.presentationml.slideLayout+xml"/>
  <Override PartName="/ppt/notesSlides/notesSlide9.xml" ContentType="application/vnd.openxmlformats-officedocument.presentationml.notesSlide+xml"/>
  <Override PartName="/ppt/tags/tag12.xml" ContentType="application/vnd.openxmlformats-officedocument.presentationml.tags+xml"/>
  <Override PartName="/ppt/theme/theme6.xml" ContentType="application/vnd.openxmlformats-officedocument.theme+xml"/>
  <Override PartName="/ppt/notesSlides/notesSlide17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36.xml" ContentType="application/vnd.openxmlformats-officedocument.presentationml.slide+xml"/>
  <Override PartName="/ppt/notesSlides/notesSlide30.xml" ContentType="application/vnd.openxmlformats-officedocument.presentationml.notesSlide+xml"/>
  <Override PartName="/ppt/slideLayouts/slideLayout47.xml" ContentType="application/vnd.openxmlformats-officedocument.presentationml.slideLayout+xml"/>
  <Override PartName="/ppt/slideLayouts/slideLayout60.xml" ContentType="application/vnd.openxmlformats-officedocument.presentationml.slideLayout+xml"/>
  <Override PartName="/ppt/tags/tag54.xml" ContentType="application/vnd.openxmlformats-officedocument.presentationml.tags+xml"/>
  <Override PartName="/ppt/tags/tag4.xml" ContentType="application/vnd.openxmlformats-officedocument.presentationml.tags+xml"/>
  <Override PartName="/ppt/tags/tag48.xml" ContentType="application/vnd.openxmlformats-officedocument.presentationml.tags+xml"/>
  <Override PartName="/ppt/slides/slide2.xml" ContentType="application/vnd.openxmlformats-officedocument.presentationml.slide+xml"/>
  <Override PartName="/ppt/slides/slide14.xml" ContentType="application/vnd.openxmlformats-officedocument.presentationml.slide+xml"/>
  <Override PartName="/ppt/slideLayouts/slideLayout89.xml" ContentType="application/vnd.openxmlformats-officedocument.presentationml.slideLayout+xml"/>
  <Override PartName="/ppt/slideLayouts/slideLayout25.xml" ContentType="application/vnd.openxmlformats-officedocument.presentationml.slideLayout+xml"/>
  <Override PartName="/ppt/tags/tag32.xml" ContentType="application/vnd.openxmlformats-officedocument.presentationml.tags+xml"/>
  <Override PartName="/ppt/notesSlides/notesSlide37.xml" ContentType="application/vnd.openxmlformats-officedocument.presentationml.notesSlide+xml"/>
  <Override PartName="/ppt/slides/slide56.xml" ContentType="application/vnd.openxmlformats-officedocument.presentationml.slide+xml"/>
  <Override PartName="/ppt/slideLayouts/slideLayout19.xml" ContentType="application/vnd.openxmlformats-officedocument.presentationml.slideLayout+xml"/>
  <Override PartName="/ppt/tags/tag26.xml" ContentType="application/vnd.openxmlformats-officedocument.presentationml.tags+xml"/>
  <Override PartName="/ppt/notesSlides/notesSlide50.xml" ContentType="application/vnd.openxmlformats-officedocument.presentationml.notesSlide+xml"/>
  <Override PartName="/ppt/slideLayouts/slideLayout67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4.xml" ContentType="application/vnd.openxmlformats-officedocument.theme+xml"/>
  <Override PartName="/ppt/tags/tag10.xml" ContentType="application/vnd.openxmlformats-officedocument.presentationml.tags+xml"/>
  <Override PartName="/ppt/notesSlides/notesSlide15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s/slide34.xml" ContentType="application/vnd.openxmlformats-officedocument.presentationml.slide+xml"/>
  <Override PartName="/ppt/slides/slide28.xml" ContentType="application/vnd.openxmlformats-officedocument.presentationml.slide+xml"/>
  <Override PartName="/ppt/slideLayouts/slideLayout45.xml" ContentType="application/vnd.openxmlformats-officedocument.presentationml.slideLayout+xml"/>
  <Override PartName="/ppt/tags/tag52.xml" ContentType="application/vnd.openxmlformats-officedocument.presentationml.tags+xml"/>
  <Override PartName="/ppt/notesSlides/notesSlide70.xml" ContentType="application/vnd.openxmlformats-officedocument.presentationml.notesSlide+xml"/>
  <Override PartName="/ppt/tags/tag2.xml" ContentType="application/vnd.openxmlformats-officedocument.presentationml.tags+xml"/>
  <Override PartName="/ppt/slideLayouts/slideLayout39.xml" ContentType="application/vnd.openxmlformats-officedocument.presentationml.slideLayout+xml"/>
  <Override PartName="/ppt/tags/tag46.xml" ContentType="application/vnd.openxmlformats-officedocument.presentationml.tags+xml"/>
  <Default Extension="png" ContentType="image/png"/>
  <Override PartName="/ppt/slides/slide12.xml" ContentType="application/vnd.openxmlformats-officedocument.presentationml.slide+xml"/>
  <Default Extension="wmf" ContentType="image/x-wmf"/>
  <Override PartName="/ppt/slideLayouts/slideLayout23.xml" ContentType="application/vnd.openxmlformats-officedocument.presentationml.slideLayout+xml"/>
  <Override PartName="/ppt/tags/tag30.xml" ContentType="application/vnd.openxmlformats-officedocument.presentationml.tags+xml"/>
  <Override PartName="/ppt/slides/slide54.xml" ContentType="application/vnd.openxmlformats-officedocument.presentationml.slide+xml"/>
  <Override PartName="/ppt/slideLayouts/slideLayout17.xml" ContentType="application/vnd.openxmlformats-officedocument.presentationml.slideLayout+xml"/>
  <Override PartName="/ppt/tags/tag24.xml" ContentType="application/vnd.openxmlformats-officedocument.presentationml.tags+xml"/>
  <Default Extension="rels" ContentType="application/vnd.openxmlformats-package.relationships+xml"/>
  <Override PartName="/ppt/notesSlides/notesSlide29.xml" ContentType="application/vnd.openxmlformats-officedocument.presentationml.notesSlide+xml"/>
  <Override PartName="/ppt/slides/slide48.xml" ContentType="application/vnd.openxmlformats-officedocument.presentationml.slide+xml"/>
  <Override PartName="/ppt/slideLayouts/slideLayout65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2.xml" ContentType="application/vnd.openxmlformats-officedocument.theme+xml"/>
  <Override PartName="/ppt/notesSlides/notesSlide13.xml" ContentType="application/vnd.openxmlformats-officedocument.presentationml.notesSlide+xml"/>
  <Override PartName="/ppt/slides/slide32.xml" ContentType="application/vnd.openxmlformats-officedocument.presentationml.slide+xml"/>
  <Override PartName="/ppt/slideLayouts/slideLayout43.xml" ContentType="application/vnd.openxmlformats-officedocument.presentationml.slideLayout+xml"/>
  <Override PartName="/ppt/slides/slide26.xml" ContentType="application/vnd.openxmlformats-officedocument.presentationml.slide+xml"/>
  <Override PartName="/ppt/tags/tag50.xml" ContentType="application/vnd.openxmlformats-officedocument.presentationml.tags+xml"/>
  <Override PartName="/ppt/slideLayouts/slideLayout37.xml" ContentType="application/vnd.openxmlformats-officedocument.presentationml.slideLayout+xml"/>
  <Override PartName="/ppt/tags/tag44.xml" ContentType="application/vnd.openxmlformats-officedocument.presentationml.tags+xml"/>
  <Override PartName="/ppt/slides/slide10.xml" ContentType="application/vnd.openxmlformats-officedocument.presentationml.slide+xml"/>
  <Override PartName="/ppt/slides/slide68.xml" ContentType="application/vnd.openxmlformats-officedocument.presentationml.slide+xml"/>
  <Override PartName="/ppt/notesSlides/notesSlide49.xml" ContentType="application/vnd.openxmlformats-officedocument.presentationml.notesSlide+xml"/>
  <Override PartName="/ppt/slideLayouts/slideLayout21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tags/tag22.xml" ContentType="application/vnd.openxmlformats-officedocument.presentationml.tags+xml"/>
  <Override PartName="/ppt/notesSlides/notesSlide27.xml" ContentType="application/vnd.openxmlformats-officedocument.presentationml.notes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7.xml" ContentType="application/vnd.openxmlformats-officedocument.presentationml.slideLayout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  <p:sldMasterId id="2147483709" r:id="rId2"/>
    <p:sldMasterId id="2147483956" r:id="rId3"/>
    <p:sldMasterId id="2147483993" r:id="rId4"/>
    <p:sldMasterId id="2147484191" r:id="rId5"/>
    <p:sldMasterId id="2147484451" r:id="rId6"/>
    <p:sldMasterId id="2147484565" r:id="rId7"/>
    <p:sldMasterId id="2147484591" r:id="rId8"/>
  </p:sldMasterIdLst>
  <p:notesMasterIdLst>
    <p:notesMasterId r:id="rId81"/>
  </p:notesMasterIdLst>
  <p:handoutMasterIdLst>
    <p:handoutMasterId r:id="rId82"/>
  </p:handoutMasterIdLst>
  <p:sldIdLst>
    <p:sldId id="257" r:id="rId9"/>
    <p:sldId id="776" r:id="rId10"/>
    <p:sldId id="772" r:id="rId11"/>
    <p:sldId id="783" r:id="rId12"/>
    <p:sldId id="784" r:id="rId13"/>
    <p:sldId id="621" r:id="rId14"/>
    <p:sldId id="785" r:id="rId15"/>
    <p:sldId id="786" r:id="rId16"/>
    <p:sldId id="801" r:id="rId17"/>
    <p:sldId id="788" r:id="rId18"/>
    <p:sldId id="781" r:id="rId19"/>
    <p:sldId id="624" r:id="rId20"/>
    <p:sldId id="652" r:id="rId21"/>
    <p:sldId id="519" r:id="rId22"/>
    <p:sldId id="651" r:id="rId23"/>
    <p:sldId id="625" r:id="rId24"/>
    <p:sldId id="626" r:id="rId25"/>
    <p:sldId id="627" r:id="rId26"/>
    <p:sldId id="628" r:id="rId27"/>
    <p:sldId id="629" r:id="rId28"/>
    <p:sldId id="803" r:id="rId29"/>
    <p:sldId id="630" r:id="rId30"/>
    <p:sldId id="804" r:id="rId31"/>
    <p:sldId id="631" r:id="rId32"/>
    <p:sldId id="805" r:id="rId33"/>
    <p:sldId id="632" r:id="rId34"/>
    <p:sldId id="806" r:id="rId35"/>
    <p:sldId id="633" r:id="rId36"/>
    <p:sldId id="807" r:id="rId37"/>
    <p:sldId id="634" r:id="rId38"/>
    <p:sldId id="639" r:id="rId39"/>
    <p:sldId id="640" r:id="rId40"/>
    <p:sldId id="641" r:id="rId41"/>
    <p:sldId id="649" r:id="rId42"/>
    <p:sldId id="596" r:id="rId43"/>
    <p:sldId id="597" r:id="rId44"/>
    <p:sldId id="598" r:id="rId45"/>
    <p:sldId id="642" r:id="rId46"/>
    <p:sldId id="534" r:id="rId47"/>
    <p:sldId id="536" r:id="rId48"/>
    <p:sldId id="658" r:id="rId49"/>
    <p:sldId id="659" r:id="rId50"/>
    <p:sldId id="687" r:id="rId51"/>
    <p:sldId id="774" r:id="rId52"/>
    <p:sldId id="660" r:id="rId53"/>
    <p:sldId id="662" r:id="rId54"/>
    <p:sldId id="661" r:id="rId55"/>
    <p:sldId id="688" r:id="rId56"/>
    <p:sldId id="689" r:id="rId57"/>
    <p:sldId id="690" r:id="rId58"/>
    <p:sldId id="691" r:id="rId59"/>
    <p:sldId id="692" r:id="rId60"/>
    <p:sldId id="693" r:id="rId61"/>
    <p:sldId id="694" r:id="rId62"/>
    <p:sldId id="695" r:id="rId63"/>
    <p:sldId id="696" r:id="rId64"/>
    <p:sldId id="697" r:id="rId65"/>
    <p:sldId id="698" r:id="rId66"/>
    <p:sldId id="699" r:id="rId67"/>
    <p:sldId id="700" r:id="rId68"/>
    <p:sldId id="701" r:id="rId69"/>
    <p:sldId id="702" r:id="rId70"/>
    <p:sldId id="703" r:id="rId71"/>
    <p:sldId id="704" r:id="rId72"/>
    <p:sldId id="705" r:id="rId73"/>
    <p:sldId id="794" r:id="rId74"/>
    <p:sldId id="793" r:id="rId75"/>
    <p:sldId id="795" r:id="rId76"/>
    <p:sldId id="796" r:id="rId77"/>
    <p:sldId id="775" r:id="rId78"/>
    <p:sldId id="768" r:id="rId79"/>
    <p:sldId id="802" r:id="rId80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3300"/>
    <a:srgbClr val="FFCC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30745" autoAdjust="0"/>
    <p:restoredTop sz="63051" autoAdjust="0"/>
  </p:normalViewPr>
  <p:slideViewPr>
    <p:cSldViewPr>
      <p:cViewPr varScale="1">
        <p:scale>
          <a:sx n="102" d="100"/>
          <a:sy n="102" d="100"/>
        </p:scale>
        <p:origin x="-2080" y="-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2" d="100"/>
        <a:sy n="42" d="100"/>
      </p:scale>
      <p:origin x="0" y="0"/>
    </p:cViewPr>
  </p:sorter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" Target="slides/slide1.xml"/><Relationship Id="rId10" Type="http://schemas.openxmlformats.org/officeDocument/2006/relationships/slide" Target="slides/slide2.xml"/><Relationship Id="rId11" Type="http://schemas.openxmlformats.org/officeDocument/2006/relationships/slide" Target="slides/slide3.xml"/><Relationship Id="rId12" Type="http://schemas.openxmlformats.org/officeDocument/2006/relationships/slide" Target="slides/slide4.xml"/><Relationship Id="rId13" Type="http://schemas.openxmlformats.org/officeDocument/2006/relationships/slide" Target="slides/slide5.xml"/><Relationship Id="rId14" Type="http://schemas.openxmlformats.org/officeDocument/2006/relationships/slide" Target="slides/slide6.xml"/><Relationship Id="rId15" Type="http://schemas.openxmlformats.org/officeDocument/2006/relationships/slide" Target="slides/slide7.xml"/><Relationship Id="rId16" Type="http://schemas.openxmlformats.org/officeDocument/2006/relationships/slide" Target="slides/slide8.xml"/><Relationship Id="rId17" Type="http://schemas.openxmlformats.org/officeDocument/2006/relationships/slide" Target="slides/slide9.xml"/><Relationship Id="rId18" Type="http://schemas.openxmlformats.org/officeDocument/2006/relationships/slide" Target="slides/slide10.xml"/><Relationship Id="rId19" Type="http://schemas.openxmlformats.org/officeDocument/2006/relationships/slide" Target="slides/slide11.xml"/><Relationship Id="rId30" Type="http://schemas.openxmlformats.org/officeDocument/2006/relationships/slide" Target="slides/slide22.xml"/><Relationship Id="rId31" Type="http://schemas.openxmlformats.org/officeDocument/2006/relationships/slide" Target="slides/slide23.xml"/><Relationship Id="rId32" Type="http://schemas.openxmlformats.org/officeDocument/2006/relationships/slide" Target="slides/slide24.xml"/><Relationship Id="rId33" Type="http://schemas.openxmlformats.org/officeDocument/2006/relationships/slide" Target="slides/slide25.xml"/><Relationship Id="rId34" Type="http://schemas.openxmlformats.org/officeDocument/2006/relationships/slide" Target="slides/slide26.xml"/><Relationship Id="rId35" Type="http://schemas.openxmlformats.org/officeDocument/2006/relationships/slide" Target="slides/slide27.xml"/><Relationship Id="rId36" Type="http://schemas.openxmlformats.org/officeDocument/2006/relationships/slide" Target="slides/slide28.xml"/><Relationship Id="rId37" Type="http://schemas.openxmlformats.org/officeDocument/2006/relationships/slide" Target="slides/slide29.xml"/><Relationship Id="rId38" Type="http://schemas.openxmlformats.org/officeDocument/2006/relationships/slide" Target="slides/slide30.xml"/><Relationship Id="rId39" Type="http://schemas.openxmlformats.org/officeDocument/2006/relationships/slide" Target="slides/slide31.xml"/><Relationship Id="rId50" Type="http://schemas.openxmlformats.org/officeDocument/2006/relationships/slide" Target="slides/slide42.xml"/><Relationship Id="rId51" Type="http://schemas.openxmlformats.org/officeDocument/2006/relationships/slide" Target="slides/slide43.xml"/><Relationship Id="rId52" Type="http://schemas.openxmlformats.org/officeDocument/2006/relationships/slide" Target="slides/slide44.xml"/><Relationship Id="rId53" Type="http://schemas.openxmlformats.org/officeDocument/2006/relationships/slide" Target="slides/slide45.xml"/><Relationship Id="rId54" Type="http://schemas.openxmlformats.org/officeDocument/2006/relationships/slide" Target="slides/slide46.xml"/><Relationship Id="rId55" Type="http://schemas.openxmlformats.org/officeDocument/2006/relationships/slide" Target="slides/slide47.xml"/><Relationship Id="rId56" Type="http://schemas.openxmlformats.org/officeDocument/2006/relationships/slide" Target="slides/slide48.xml"/><Relationship Id="rId57" Type="http://schemas.openxmlformats.org/officeDocument/2006/relationships/slide" Target="slides/slide49.xml"/><Relationship Id="rId58" Type="http://schemas.openxmlformats.org/officeDocument/2006/relationships/slide" Target="slides/slide50.xml"/><Relationship Id="rId59" Type="http://schemas.openxmlformats.org/officeDocument/2006/relationships/slide" Target="slides/slide51.xml"/><Relationship Id="rId70" Type="http://schemas.openxmlformats.org/officeDocument/2006/relationships/slide" Target="slides/slide62.xml"/><Relationship Id="rId71" Type="http://schemas.openxmlformats.org/officeDocument/2006/relationships/slide" Target="slides/slide63.xml"/><Relationship Id="rId72" Type="http://schemas.openxmlformats.org/officeDocument/2006/relationships/slide" Target="slides/slide64.xml"/><Relationship Id="rId73" Type="http://schemas.openxmlformats.org/officeDocument/2006/relationships/slide" Target="slides/slide65.xml"/><Relationship Id="rId74" Type="http://schemas.openxmlformats.org/officeDocument/2006/relationships/slide" Target="slides/slide66.xml"/><Relationship Id="rId75" Type="http://schemas.openxmlformats.org/officeDocument/2006/relationships/slide" Target="slides/slide67.xml"/><Relationship Id="rId76" Type="http://schemas.openxmlformats.org/officeDocument/2006/relationships/slide" Target="slides/slide68.xml"/><Relationship Id="rId77" Type="http://schemas.openxmlformats.org/officeDocument/2006/relationships/slide" Target="slides/slide69.xml"/><Relationship Id="rId78" Type="http://schemas.openxmlformats.org/officeDocument/2006/relationships/slide" Target="slides/slide70.xml"/><Relationship Id="rId79" Type="http://schemas.openxmlformats.org/officeDocument/2006/relationships/slide" Target="slides/slide71.xml"/><Relationship Id="rId20" Type="http://schemas.openxmlformats.org/officeDocument/2006/relationships/slide" Target="slides/slide12.xml"/><Relationship Id="rId21" Type="http://schemas.openxmlformats.org/officeDocument/2006/relationships/slide" Target="slides/slide13.xml"/><Relationship Id="rId22" Type="http://schemas.openxmlformats.org/officeDocument/2006/relationships/slide" Target="slides/slide14.xml"/><Relationship Id="rId23" Type="http://schemas.openxmlformats.org/officeDocument/2006/relationships/slide" Target="slides/slide15.xml"/><Relationship Id="rId24" Type="http://schemas.openxmlformats.org/officeDocument/2006/relationships/slide" Target="slides/slide16.xml"/><Relationship Id="rId25" Type="http://schemas.openxmlformats.org/officeDocument/2006/relationships/slide" Target="slides/slide17.xml"/><Relationship Id="rId26" Type="http://schemas.openxmlformats.org/officeDocument/2006/relationships/slide" Target="slides/slide18.xml"/><Relationship Id="rId27" Type="http://schemas.openxmlformats.org/officeDocument/2006/relationships/slide" Target="slides/slide19.xml"/><Relationship Id="rId28" Type="http://schemas.openxmlformats.org/officeDocument/2006/relationships/slide" Target="slides/slide20.xml"/><Relationship Id="rId29" Type="http://schemas.openxmlformats.org/officeDocument/2006/relationships/slide" Target="slides/slide21.xml"/><Relationship Id="rId40" Type="http://schemas.openxmlformats.org/officeDocument/2006/relationships/slide" Target="slides/slide32.xml"/><Relationship Id="rId41" Type="http://schemas.openxmlformats.org/officeDocument/2006/relationships/slide" Target="slides/slide33.xml"/><Relationship Id="rId42" Type="http://schemas.openxmlformats.org/officeDocument/2006/relationships/slide" Target="slides/slide34.xml"/><Relationship Id="rId43" Type="http://schemas.openxmlformats.org/officeDocument/2006/relationships/slide" Target="slides/slide35.xml"/><Relationship Id="rId44" Type="http://schemas.openxmlformats.org/officeDocument/2006/relationships/slide" Target="slides/slide36.xml"/><Relationship Id="rId45" Type="http://schemas.openxmlformats.org/officeDocument/2006/relationships/slide" Target="slides/slide37.xml"/><Relationship Id="rId46" Type="http://schemas.openxmlformats.org/officeDocument/2006/relationships/slide" Target="slides/slide38.xml"/><Relationship Id="rId47" Type="http://schemas.openxmlformats.org/officeDocument/2006/relationships/slide" Target="slides/slide39.xml"/><Relationship Id="rId48" Type="http://schemas.openxmlformats.org/officeDocument/2006/relationships/slide" Target="slides/slide40.xml"/><Relationship Id="rId49" Type="http://schemas.openxmlformats.org/officeDocument/2006/relationships/slide" Target="slides/slide41.xml"/><Relationship Id="rId60" Type="http://schemas.openxmlformats.org/officeDocument/2006/relationships/slide" Target="slides/slide52.xml"/><Relationship Id="rId61" Type="http://schemas.openxmlformats.org/officeDocument/2006/relationships/slide" Target="slides/slide53.xml"/><Relationship Id="rId62" Type="http://schemas.openxmlformats.org/officeDocument/2006/relationships/slide" Target="slides/slide54.xml"/><Relationship Id="rId63" Type="http://schemas.openxmlformats.org/officeDocument/2006/relationships/slide" Target="slides/slide55.xml"/><Relationship Id="rId64" Type="http://schemas.openxmlformats.org/officeDocument/2006/relationships/slide" Target="slides/slide56.xml"/><Relationship Id="rId65" Type="http://schemas.openxmlformats.org/officeDocument/2006/relationships/slide" Target="slides/slide57.xml"/><Relationship Id="rId66" Type="http://schemas.openxmlformats.org/officeDocument/2006/relationships/slide" Target="slides/slide58.xml"/><Relationship Id="rId67" Type="http://schemas.openxmlformats.org/officeDocument/2006/relationships/slide" Target="slides/slide59.xml"/><Relationship Id="rId68" Type="http://schemas.openxmlformats.org/officeDocument/2006/relationships/slide" Target="slides/slide60.xml"/><Relationship Id="rId69" Type="http://schemas.openxmlformats.org/officeDocument/2006/relationships/slide" Target="slides/slide61.xml"/><Relationship Id="rId80" Type="http://schemas.openxmlformats.org/officeDocument/2006/relationships/slide" Target="slides/slide72.xml"/><Relationship Id="rId81" Type="http://schemas.openxmlformats.org/officeDocument/2006/relationships/notesMaster" Target="notesMasters/notesMaster1.xml"/><Relationship Id="rId82" Type="http://schemas.openxmlformats.org/officeDocument/2006/relationships/handoutMaster" Target="handoutMasters/handoutMaster1.xml"/><Relationship Id="rId83" Type="http://schemas.openxmlformats.org/officeDocument/2006/relationships/printerSettings" Target="printerSettings/printerSettings1.bin"/><Relationship Id="rId84" Type="http://schemas.openxmlformats.org/officeDocument/2006/relationships/presProps" Target="presProps.xml"/><Relationship Id="rId85" Type="http://schemas.openxmlformats.org/officeDocument/2006/relationships/viewProps" Target="viewProps.xml"/><Relationship Id="rId86" Type="http://schemas.openxmlformats.org/officeDocument/2006/relationships/theme" Target="theme/theme1.xml"/><Relationship Id="rId8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4E94002F-FDE3-4938-A993-4DB8C0950F09}" type="datetimeFigureOut">
              <a:rPr lang="en-US" smtClean="0"/>
              <a:pPr/>
              <a:t>10/8/13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9CD60F0E-5F40-446A-ACB1-64DA68C2677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587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1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 b="0">
                <a:latin typeface="Arial" charset="0"/>
              </a:defRPr>
            </a:lvl1pPr>
          </a:lstStyle>
          <a:p>
            <a:pPr>
              <a:defRPr/>
            </a:pPr>
            <a:fld id="{0E52F1F6-DC5D-4F1C-B5F7-1014541A27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7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CD1960-97FC-4838-95E2-3E39159E71B8}" type="slidenum">
              <a:rPr lang="en-US" smtClean="0">
                <a:latin typeface="Arial" pitchFamily="34" charset="0"/>
              </a:rPr>
              <a:pPr/>
              <a:t>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52F1F6-DC5D-4F1C-B5F7-1014541A27E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52F1F6-DC5D-4F1C-B5F7-1014541A27E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9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159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2B6A6B-5E17-41EB-B9C7-16C1ED5FFCEF}" type="slidenum">
              <a:rPr lang="en-US" smtClean="0">
                <a:latin typeface="Arial" pitchFamily="34" charset="0"/>
              </a:rPr>
              <a:pPr/>
              <a:t>12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0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160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B387DA-4282-458B-B09B-527FDF1B9596}" type="slidenum">
              <a:rPr lang="en-US" smtClean="0">
                <a:latin typeface="Arial" pitchFamily="34" charset="0"/>
              </a:rPr>
              <a:pPr/>
              <a:t>13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162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9E018D-B7B6-4E88-9386-B18F50D4F690}" type="slidenum">
              <a:rPr lang="en-US" smtClean="0">
                <a:latin typeface="Arial" pitchFamily="34" charset="0"/>
              </a:rPr>
              <a:pPr/>
              <a:t>15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802B91BD-AE3D-45B2-8D19-778CAC761D45}" type="slidenum">
              <a:rPr lang="en-US" sz="12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eaLnBrk="0" hangingPunct="0"/>
              <a:t>16</a:t>
            </a:fld>
            <a:endParaRPr lang="en-US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endParaRPr lang="ru-RU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FE9BDF16-C3AA-431E-B382-CED24DFD049F}" type="slidenum">
              <a:rPr lang="en-US" sz="12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eaLnBrk="0" hangingPunct="0"/>
              <a:t>17</a:t>
            </a:fld>
            <a:endParaRPr lang="en-US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C005ABCB-1F76-41F2-A6BA-944EBD40C1AD}" type="slidenum">
              <a:rPr lang="en-US" sz="12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eaLnBrk="0" hangingPunct="0"/>
              <a:t>18</a:t>
            </a:fld>
            <a:endParaRPr lang="en-US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E8AB4EF1-DC94-4663-BFBA-097A847D4A6C}" type="slidenum">
              <a:rPr lang="en-US" sz="12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eaLnBrk="0" hangingPunct="0"/>
              <a:t>19</a:t>
            </a:fld>
            <a:endParaRPr lang="en-US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153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27B2E3-98E1-492B-98AE-93849E9137D3}" type="slidenum">
              <a:rPr lang="en-US" smtClean="0">
                <a:latin typeface="Arial" pitchFamily="34" charset="0"/>
              </a:rPr>
              <a:pPr/>
              <a:t>2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C37D8D04-FB13-4DD9-BB99-6272BD0FF3B8}" type="slidenum">
              <a:rPr lang="en-US" sz="12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eaLnBrk="0" hangingPunct="0"/>
              <a:t>20</a:t>
            </a:fld>
            <a:endParaRPr lang="en-US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53988" y="401638"/>
            <a:ext cx="7631113" cy="5722937"/>
          </a:xfrm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3920" y="6365797"/>
            <a:ext cx="5620174" cy="2536984"/>
          </a:xfrm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C37D8D04-FB13-4DD9-BB99-6272BD0FF3B8}" type="slidenum">
              <a:rPr lang="en-US" sz="12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eaLnBrk="0" hangingPunct="0"/>
              <a:t>21</a:t>
            </a:fld>
            <a:endParaRPr lang="en-US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53988" y="401638"/>
            <a:ext cx="7631113" cy="5722937"/>
          </a:xfrm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3920" y="6365797"/>
            <a:ext cx="5620174" cy="2536984"/>
          </a:xfrm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5171A6E4-BC61-4A72-BD27-38810B3A5BD2}" type="slidenum">
              <a:rPr lang="en-US" sz="12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eaLnBrk="0" hangingPunct="0"/>
              <a:t>22</a:t>
            </a:fld>
            <a:endParaRPr lang="en-US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53988" y="401638"/>
            <a:ext cx="7631113" cy="5722937"/>
          </a:xfrm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3920" y="6365797"/>
            <a:ext cx="5620174" cy="2536984"/>
          </a:xfrm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5171A6E4-BC61-4A72-BD27-38810B3A5BD2}" type="slidenum">
              <a:rPr lang="en-US" sz="12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eaLnBrk="0" hangingPunct="0"/>
              <a:t>23</a:t>
            </a:fld>
            <a:endParaRPr lang="en-US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53988" y="401638"/>
            <a:ext cx="7631113" cy="5722937"/>
          </a:xfrm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3920" y="6365797"/>
            <a:ext cx="5620174" cy="2536984"/>
          </a:xfrm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EAB43C4F-4458-41F0-AD44-772F25BC2867}" type="slidenum">
              <a:rPr lang="en-US" sz="12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eaLnBrk="0" hangingPunct="0"/>
              <a:t>24</a:t>
            </a:fld>
            <a:endParaRPr lang="en-US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53988" y="401638"/>
            <a:ext cx="7631113" cy="5722937"/>
          </a:xfrm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3920" y="6365797"/>
            <a:ext cx="5620174" cy="2536984"/>
          </a:xfrm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EAB43C4F-4458-41F0-AD44-772F25BC2867}" type="slidenum">
              <a:rPr lang="en-US" sz="12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eaLnBrk="0" hangingPunct="0"/>
              <a:t>25</a:t>
            </a:fld>
            <a:endParaRPr lang="en-US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53988" y="401638"/>
            <a:ext cx="7631113" cy="5722937"/>
          </a:xfrm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3920" y="6365797"/>
            <a:ext cx="5620174" cy="2536984"/>
          </a:xfrm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1029A176-4046-4B7B-956A-F34347B98A95}" type="slidenum">
              <a:rPr lang="en-US" sz="12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eaLnBrk="0" hangingPunct="0"/>
              <a:t>26</a:t>
            </a:fld>
            <a:endParaRPr lang="en-US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53988" y="401638"/>
            <a:ext cx="7631113" cy="5722937"/>
          </a:xfrm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3920" y="6365797"/>
            <a:ext cx="5620174" cy="2536984"/>
          </a:xfrm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1029A176-4046-4B7B-956A-F34347B98A95}" type="slidenum">
              <a:rPr lang="en-US" sz="12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eaLnBrk="0" hangingPunct="0"/>
              <a:t>27</a:t>
            </a:fld>
            <a:endParaRPr lang="en-US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53988" y="401638"/>
            <a:ext cx="7631113" cy="5722937"/>
          </a:xfrm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3920" y="6365797"/>
            <a:ext cx="5620174" cy="2536984"/>
          </a:xfrm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056BFCC4-61B8-4840-A4E3-9CCD00C9EE45}" type="slidenum">
              <a:rPr lang="en-US" sz="12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eaLnBrk="0" hangingPunct="0"/>
              <a:t>28</a:t>
            </a:fld>
            <a:endParaRPr lang="en-US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53988" y="401638"/>
            <a:ext cx="7631113" cy="5722937"/>
          </a:xfrm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3920" y="6365797"/>
            <a:ext cx="5620174" cy="2536984"/>
          </a:xfrm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056BFCC4-61B8-4840-A4E3-9CCD00C9EE45}" type="slidenum">
              <a:rPr lang="en-US" sz="12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eaLnBrk="0" hangingPunct="0"/>
              <a:t>29</a:t>
            </a:fld>
            <a:endParaRPr lang="en-US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53988" y="401638"/>
            <a:ext cx="7631113" cy="5722937"/>
          </a:xfrm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3920" y="6365797"/>
            <a:ext cx="5620174" cy="2536984"/>
          </a:xfrm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52F1F6-DC5D-4F1C-B5F7-1014541A27E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9AE17901-43E1-4762-9E76-97D06ED6248A}" type="slidenum">
              <a:rPr lang="en-US" sz="12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eaLnBrk="0" hangingPunct="0"/>
              <a:t>30</a:t>
            </a:fld>
            <a:endParaRPr lang="en-US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53988" y="401638"/>
            <a:ext cx="7631113" cy="5722937"/>
          </a:xfrm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3920" y="6365797"/>
            <a:ext cx="5620174" cy="2536984"/>
          </a:xfrm>
          <a:noFill/>
          <a:ln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ones, divide by 9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174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DC747F-6BDC-4B7E-8485-75457E9F09C4}" type="slidenum">
              <a:rPr lang="en-US" smtClean="0">
                <a:latin typeface="Arial" pitchFamily="34" charset="0"/>
              </a:rPr>
              <a:pPr/>
              <a:t>31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5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175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BF6080-A959-404A-88AD-B917C2FB6962}" type="slidenum">
              <a:rPr lang="en-US" smtClean="0">
                <a:latin typeface="Arial" pitchFamily="34" charset="0"/>
              </a:rPr>
              <a:pPr/>
              <a:t>32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6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176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E0ADFA-DA70-4C10-8F63-CF2AF1E80AAB}" type="slidenum">
              <a:rPr lang="en-US" smtClean="0">
                <a:latin typeface="Arial" pitchFamily="34" charset="0"/>
              </a:rPr>
              <a:pPr/>
              <a:t>33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7A117C65-0AC2-480D-A518-8911252410C8}" type="slidenum">
              <a:rPr lang="en-US" sz="1200" b="1" smtClean="0">
                <a:solidFill>
                  <a:srgbClr val="000000"/>
                </a:solidFill>
                <a:latin typeface="Arial" pitchFamily="34" charset="0"/>
              </a:rPr>
              <a:pPr eaLnBrk="0" hangingPunct="0"/>
              <a:t>34</a:t>
            </a:fld>
            <a:endParaRPr lang="en-US" sz="1200" b="1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3E5D0321-666E-420E-A160-F5E4AE792CD0}" type="slidenum">
              <a:rPr lang="en-US" sz="12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eaLnBrk="0" hangingPunct="0"/>
              <a:t>35</a:t>
            </a:fld>
            <a:endParaRPr lang="en-US" sz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8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94136F2D-D980-4131-9081-078D0672D457}" type="slidenum">
              <a:rPr lang="en-US" sz="12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eaLnBrk="0" hangingPunct="0"/>
              <a:t>36</a:t>
            </a:fld>
            <a:endParaRPr lang="en-US" sz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9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7C2DB194-1773-4570-B664-E9B53E9D4079}" type="slidenum">
              <a:rPr lang="en-US" sz="12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eaLnBrk="0" hangingPunct="0"/>
              <a:t>37</a:t>
            </a:fld>
            <a:endParaRPr lang="en-US" sz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0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1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181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39FEB0-3C55-4079-8724-8593F8217CBF}" type="slidenum">
              <a:rPr lang="en-US" smtClean="0">
                <a:latin typeface="Arial" pitchFamily="34" charset="0"/>
              </a:rPr>
              <a:pPr/>
              <a:t>38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3795CC44-627F-4466-8DB9-F57F1CDE3086}" type="slidenum">
              <a:rPr lang="en-US" sz="1200" smtClean="0">
                <a:solidFill>
                  <a:srgbClr val="000000"/>
                </a:solidFill>
                <a:latin typeface="Arial" pitchFamily="34" charset="0"/>
              </a:rPr>
              <a:pPr eaLnBrk="0" hangingPunct="0"/>
              <a:t>39</a:t>
            </a:fld>
            <a:endParaRPr lang="en-US" sz="1200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8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52F1F6-DC5D-4F1C-B5F7-1014541A27E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1B024F52-5115-4E90-BC92-4DF6EA162768}" type="slidenum">
              <a:rPr lang="en-US" sz="1200" smtClean="0">
                <a:solidFill>
                  <a:srgbClr val="000000"/>
                </a:solidFill>
                <a:latin typeface="Arial" pitchFamily="34" charset="0"/>
              </a:rPr>
              <a:pPr eaLnBrk="0" hangingPunct="0"/>
              <a:t>40</a:t>
            </a:fld>
            <a:endParaRPr lang="en-US" sz="1200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83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53988" y="401638"/>
            <a:ext cx="7634288" cy="5724525"/>
          </a:xfrm>
          <a:solidFill>
            <a:srgbClr val="FFFFFF"/>
          </a:solidFill>
          <a:ln/>
        </p:spPr>
      </p:sp>
      <p:sp>
        <p:nvSpPr>
          <p:cNvPr id="183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3920" y="6367463"/>
            <a:ext cx="5620174" cy="253531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65226604-9998-44C9-A2D6-C34062C32886}" type="slidenum">
              <a:rPr lang="en-US" sz="1200" smtClean="0">
                <a:solidFill>
                  <a:srgbClr val="000000"/>
                </a:solidFill>
                <a:latin typeface="Arial" pitchFamily="34" charset="0"/>
              </a:rPr>
              <a:pPr eaLnBrk="0" hangingPunct="0"/>
              <a:t>41</a:t>
            </a:fld>
            <a:endParaRPr lang="en-US" sz="1200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84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53988" y="401638"/>
            <a:ext cx="7634288" cy="5724525"/>
          </a:xfrm>
          <a:solidFill>
            <a:srgbClr val="FFFFFF"/>
          </a:solidFill>
          <a:ln/>
        </p:spPr>
      </p:sp>
      <p:sp>
        <p:nvSpPr>
          <p:cNvPr id="184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3920" y="6367463"/>
            <a:ext cx="5620174" cy="253531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  <a:p>
            <a:r>
              <a:rPr lang="en-US" dirty="0" smtClean="0">
                <a:latin typeface="Arial" pitchFamily="34" charset="0"/>
              </a:rPr>
              <a:t>In </a:t>
            </a:r>
            <a:r>
              <a:rPr lang="en-US" dirty="0" err="1" smtClean="0">
                <a:latin typeface="Arial" pitchFamily="34" charset="0"/>
              </a:rPr>
              <a:t>matlab</a:t>
            </a:r>
            <a:r>
              <a:rPr lang="en-US" dirty="0" smtClean="0">
                <a:latin typeface="Arial" pitchFamily="34" charset="0"/>
              </a:rPr>
              <a:t>, conv2 does convolution, filter2 does correlation.  </a:t>
            </a:r>
            <a:r>
              <a:rPr lang="en-US" dirty="0" err="1" smtClean="0">
                <a:latin typeface="Arial" pitchFamily="34" charset="0"/>
              </a:rPr>
              <a:t>Imfilter</a:t>
            </a:r>
            <a:r>
              <a:rPr lang="en-US" dirty="0" smtClean="0">
                <a:latin typeface="Arial" pitchFamily="34" charset="0"/>
              </a:rPr>
              <a:t> does either if specified, correlation by default (‘</a:t>
            </a:r>
            <a:r>
              <a:rPr lang="en-US" dirty="0" err="1" smtClean="0">
                <a:latin typeface="Arial" pitchFamily="34" charset="0"/>
              </a:rPr>
              <a:t>conv</a:t>
            </a:r>
            <a:r>
              <a:rPr lang="en-US" dirty="0" smtClean="0">
                <a:latin typeface="Arial" pitchFamily="34" charset="0"/>
              </a:rPr>
              <a:t>’, ‘</a:t>
            </a:r>
            <a:r>
              <a:rPr lang="en-US" dirty="0" err="1" smtClean="0">
                <a:latin typeface="Arial" pitchFamily="34" charset="0"/>
              </a:rPr>
              <a:t>corr</a:t>
            </a:r>
            <a:r>
              <a:rPr lang="en-US" dirty="0" smtClean="0">
                <a:latin typeface="Arial" pitchFamily="34" charset="0"/>
              </a:rPr>
              <a:t>’ option)</a:t>
            </a:r>
          </a:p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DE27A1-F920-4875-884E-F1E0FAD80E70}" type="slidenum">
              <a:rPr lang="en-US" smtClean="0">
                <a:latin typeface="Arial" pitchFamily="34" charset="0"/>
              </a:rPr>
              <a:pPr/>
              <a:t>42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52F1F6-DC5D-4F1C-B5F7-1014541A27E4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7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187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897EC3-E87A-4587-8026-7EC76D897D88}" type="slidenum">
              <a:rPr lang="en-US" smtClean="0">
                <a:latin typeface="Arial" pitchFamily="34" charset="0"/>
              </a:rPr>
              <a:pPr/>
              <a:t>45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8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188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C0C879-833C-4E31-9D34-3E4FF8128AD5}" type="slidenum">
              <a:rPr lang="en-US" smtClean="0">
                <a:latin typeface="Arial" pitchFamily="34" charset="0"/>
              </a:rPr>
              <a:pPr/>
              <a:t>46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94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189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1E7930-BC2B-4868-B227-89E595E5B114}" type="slidenum">
              <a:rPr lang="en-US" smtClean="0">
                <a:latin typeface="Arial" pitchFamily="34" charset="0"/>
              </a:rPr>
              <a:pPr/>
              <a:t>47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0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190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369EF6-1ACB-4DBC-BD66-79683FE9885E}" type="slidenum">
              <a:rPr lang="en-US" b="1" smtClean="0">
                <a:solidFill>
                  <a:srgbClr val="000000"/>
                </a:solidFill>
                <a:latin typeface="Arial" pitchFamily="34" charset="0"/>
              </a:rPr>
              <a:pPr/>
              <a:t>48</a:t>
            </a:fld>
            <a:endParaRPr lang="en-US" b="1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EAC8B376-7100-4653-9D12-1B20E6A1AEC0}" type="slidenum">
              <a:rPr lang="en-US" sz="12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eaLnBrk="0" hangingPunct="0"/>
              <a:t>49</a:t>
            </a:fld>
            <a:endParaRPr lang="en-US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1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4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154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9633E8-E8F7-4B89-870F-D448F351DF78}" type="slidenum">
              <a:rPr lang="en-US" smtClean="0">
                <a:latin typeface="Arial" pitchFamily="34" charset="0"/>
              </a:rPr>
              <a:pPr/>
              <a:t>5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C36053CF-FD69-45E7-89E6-37DF635C2587}" type="slidenum">
              <a:rPr lang="en-US" sz="12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eaLnBrk="0" hangingPunct="0"/>
              <a:t>50</a:t>
            </a:fld>
            <a:endParaRPr lang="en-US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2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EBD32699-ADD3-4340-B510-B584D706B725}" type="slidenum">
              <a:rPr lang="en-US" sz="12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eaLnBrk="0" hangingPunct="0"/>
              <a:t>51</a:t>
            </a:fld>
            <a:endParaRPr lang="en-US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3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ED584A98-F1CC-4AEC-8E86-DE5057707644}" type="slidenum">
              <a:rPr lang="en-US" sz="12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eaLnBrk="0" hangingPunct="0"/>
              <a:t>52</a:t>
            </a:fld>
            <a:endParaRPr lang="en-US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4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DEC64AD1-3AED-46BC-B687-1A6B36608B20}" type="slidenum">
              <a:rPr lang="en-US" sz="12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eaLnBrk="0" hangingPunct="0"/>
              <a:t>53</a:t>
            </a:fld>
            <a:endParaRPr lang="en-US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5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97F1F670-F64E-4E74-ABC2-F3E50DC1E20C}" type="slidenum">
              <a:rPr lang="en-US" sz="12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eaLnBrk="0" hangingPunct="0"/>
              <a:t>54</a:t>
            </a:fld>
            <a:endParaRPr lang="en-US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6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52FD08E2-6016-4314-B294-08902BBE1534}" type="slidenum">
              <a:rPr lang="en-US" sz="12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eaLnBrk="0" hangingPunct="0"/>
              <a:t>55</a:t>
            </a:fld>
            <a:endParaRPr lang="en-US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7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C83D8466-881E-4A74-9CC7-F03813FDE188}" type="slidenum">
              <a:rPr lang="en-US" sz="12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eaLnBrk="0" hangingPunct="0"/>
              <a:t>56</a:t>
            </a:fld>
            <a:endParaRPr lang="en-US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8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07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200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690620-D645-416B-AE4A-44A029DCA7B4}" type="slidenum">
              <a:rPr lang="en-US" b="1" smtClean="0">
                <a:solidFill>
                  <a:srgbClr val="000000"/>
                </a:solidFill>
                <a:latin typeface="Arial" pitchFamily="34" charset="0"/>
              </a:rPr>
              <a:pPr/>
              <a:t>58</a:t>
            </a:fld>
            <a:endParaRPr lang="en-US" b="1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1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201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FB9115-D0E6-4727-96A2-085F3747F7E3}" type="slidenum">
              <a:rPr lang="en-US" b="1" smtClean="0">
                <a:solidFill>
                  <a:srgbClr val="000000"/>
                </a:solidFill>
                <a:latin typeface="Arial" pitchFamily="34" charset="0"/>
              </a:rPr>
              <a:pPr/>
              <a:t>59</a:t>
            </a:fld>
            <a:endParaRPr lang="en-US" b="1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6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156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A2669F-90B7-4383-9A34-06168FD61A3D}" type="slidenum">
              <a:rPr lang="en-US" smtClean="0">
                <a:latin typeface="Arial" pitchFamily="34" charset="0"/>
              </a:rPr>
              <a:pPr/>
              <a:t>6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BA50CBEE-DE44-4B0B-8B67-70429ED9C0B0}" type="slidenum">
              <a:rPr lang="en-US" sz="1200" b="1" smtClean="0">
                <a:solidFill>
                  <a:srgbClr val="000000"/>
                </a:solidFill>
                <a:latin typeface="Arial" pitchFamily="34" charset="0"/>
              </a:rPr>
              <a:pPr eaLnBrk="0" hangingPunct="0"/>
              <a:t>62</a:t>
            </a:fld>
            <a:endParaRPr lang="en-US" sz="1200" b="1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0480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53988" y="401638"/>
            <a:ext cx="7634288" cy="5724525"/>
          </a:xfrm>
          <a:solidFill>
            <a:srgbClr val="FFFFFF"/>
          </a:solidFill>
          <a:ln/>
        </p:spPr>
      </p:sp>
      <p:sp>
        <p:nvSpPr>
          <p:cNvPr id="204804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883920" y="6367463"/>
            <a:ext cx="5620174" cy="253531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88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\</a:t>
            </a:r>
          </a:p>
        </p:txBody>
      </p:sp>
      <p:sp>
        <p:nvSpPr>
          <p:cNvPr id="208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47DD9B-4950-4E5A-940D-6CE923CD0D5E}" type="slidenum">
              <a:rPr lang="en-US" smtClean="0">
                <a:latin typeface="Arial" pitchFamily="34" charset="0"/>
              </a:rPr>
              <a:pPr/>
              <a:t>66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99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  <p:sp>
        <p:nvSpPr>
          <p:cNvPr id="209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CBEA3-1841-422A-A5A0-C25C6D4B72FD}" type="slidenum">
              <a:rPr lang="en-US" smtClean="0">
                <a:solidFill>
                  <a:srgbClr val="000000"/>
                </a:solidFill>
                <a:latin typeface="Arial" pitchFamily="34" charset="0"/>
              </a:rPr>
              <a:pPr/>
              <a:t>67</a:t>
            </a:fld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52F1F6-DC5D-4F1C-B5F7-1014541A27E4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210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CC0E27-AFC7-4419-A0E4-0563EA0FB993}" type="slidenum">
              <a:rPr lang="en-US" smtClean="0">
                <a:solidFill>
                  <a:srgbClr val="000000"/>
                </a:solidFill>
                <a:latin typeface="Arial" pitchFamily="34" charset="0"/>
              </a:rPr>
              <a:pPr/>
              <a:t>69</a:t>
            </a:fld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5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155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90C131-A990-475A-B85A-87606F893E92}" type="slidenum">
              <a:rPr lang="en-US" smtClean="0">
                <a:latin typeface="Arial" pitchFamily="34" charset="0"/>
              </a:rPr>
              <a:pPr/>
              <a:t>7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52F1F6-DC5D-4F1C-B5F7-1014541A27E4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52F1F6-DC5D-4F1C-B5F7-1014541A27E4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7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157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F1B833-E712-4CFA-B8E9-7329428D23C9}" type="slidenum">
              <a:rPr lang="en-US" smtClean="0">
                <a:latin typeface="Arial" pitchFamily="34" charset="0"/>
              </a:rPr>
              <a:pPr/>
              <a:t>8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7F73CA-FE3C-4014-AB98-24395AED25DF}" type="slidenum">
              <a:rPr lang="en-US" smtClean="0">
                <a:solidFill>
                  <a:srgbClr val="000000"/>
                </a:solidFill>
                <a:latin typeface="Arial" pitchFamily="34" charset="0"/>
              </a:rPr>
              <a:pPr/>
              <a:t>9</a:t>
            </a:fld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1AE19-B518-4420-BCA5-E0DABD0ED2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93BC4E-42D5-4DF3-8316-A228C6834D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6DBF0F-FB8F-4585-B49B-29F8AD2160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2384DB-4794-41DD-9465-DB22E7D27A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E2EE2F-239D-4326-9CE2-89C2718C60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51A327-65CD-4704-98F5-93C194B5B6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39399D-06E1-44A5-BABF-77D3264A34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9D3DB-3343-4605-AC72-01870E1A37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57B108-D1E4-49E0-952E-A079939D69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D66530-0FB0-459D-BE5D-C0F37C373C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0BC6DF-7DB1-42A8-83C6-1EC754DADF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39310C-9AAB-449B-9A2F-6B96E58F8C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00D1D6-6591-49BA-9989-B915E5CC48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A42854-4676-4D7B-A0E1-F27A44D08B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689EE0-7AC5-4C87-AE7D-63A8873077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C118D3-1C27-430E-B0AB-C476589001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7361B1-C172-4F59-AFB4-7009F19E8C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D503D9-F674-4448-BEA1-6277CF17E5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429EEB-094D-4492-81D5-06FCA2620B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8A4B2-DD3D-4C17-A71D-269CE78A11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CE60C5-9F59-4F95-A079-29A290DAEB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71BCC-DA27-491B-9E52-F0C7DD52F0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F9F0F7-B36B-42E5-B555-8EB0E7C324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9965AF-678E-4170-910C-AE55E9192F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8FE9B5-CEA4-4264-888E-4D34141A45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99B56E-55FE-4F5D-9245-AF6F43BC0C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D07A6-772A-49B8-B4E7-ED20C15CCA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D8CFD-4585-4D93-9FEF-66D34243BB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B45978-0877-4E17-9D40-699D58CDCD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1D5BF9-1EBF-4901-97E4-05F2395302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DB1832-033C-4716-9D8A-BC9DDAB1DA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AFCF4B-93FA-479F-A71E-AD2DE90F09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34537D-3AA0-4153-B8A2-E18D6C1C09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E01A34-0823-40E7-9251-75EA4E51F0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F169A-FB62-4D00-A8DD-B8FDE49CE0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E135F2-32B0-46ED-8F9D-9339A8952F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44805-764F-4980-B50D-EF1AE20073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D2304C-9FDE-42F3-9FC5-AB3E088AE4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7FFBB4-4446-486F-A249-EFDAE11260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3898D3-3C9B-48AE-B5C1-E5078CE29B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F98CCF-6C71-4742-8ABD-F3FDD2D1B7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C6D4A6-5FC6-40C5-BDF6-C0DA918952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A746BA-0028-41DF-8957-7EA1291660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C59276-7423-42B8-87ED-D05FB46CA0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B357B1-2742-487F-8CBA-51551B777E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914400"/>
            <a:ext cx="7772400" cy="5257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7DFF11-EF67-4A6A-8E8B-46DEBC046C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C689B5-2864-4A21-B176-928D007205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5F1FE0-E4FA-4B6E-A0D7-55B63853D9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DEEA9-9F0E-4F23-8D6D-2096D65564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DFA22C-6226-4478-9F20-D4D6EF208E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A89687-6DF6-423F-BDF6-DE3A3677C5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6A8DCC-A060-4BB4-944A-C98344395A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0A458E-6A2D-493A-892B-B3ADB04565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84C2A8-2066-47AB-A93A-CBF7D3E081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0FD11B-6FA6-46AE-8941-570FA5A989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3250C-DDB6-4B7D-A092-3E2DA42C37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01B97-6DAE-49C4-84F2-241ED6BEFF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0CBDB-CF3D-4849-B870-15C6B80810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86330-7D14-4384-B2CE-08FA6DCB7C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1A0B1-39DB-4B7A-8F4D-DB3AA14BF2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141C8-5BCD-44D1-BA4F-D3F35171E2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D9D914-C35A-4880-8145-FF496A6C2C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EBC9B-592E-44B9-9162-5BF409692B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48223E-2D3A-4914-B028-203117017C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8E03B7-99D7-4A9A-BF37-AA75212C30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B0BA21-80A1-4A7B-86DE-B9335BB029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EE2E03-AB4B-4089-AF14-D1FD373CB6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28AD80-A93B-47A1-997C-1DEF2F92E4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EB3CCF-8405-4D26-B64A-52C8E94E4A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34F8E0-DCD2-4EC1-8FAE-2EB2B96E3B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A707A3-A282-42C8-862E-D0D193B275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BFBECC-CF8B-47EB-91DC-E890A8CD28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59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AF9F243-56F0-47D5-B642-C86D5AF578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67BD328-3278-48A8-A58E-4A578C3D75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D7257C9-8B07-4EFC-BDC0-206AFEB44C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B081B51-625A-4C01-86B0-AA2F1C078C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963008B-C8A3-4B9F-A5C6-C20A0FBFF7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A64ECF-6399-4125-8817-C5C65B7D36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EB82B40-C848-4473-87A9-AF439C9D37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D6C56FA-1B68-486B-9C11-D59490C382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53950E1-9DA4-462A-9FA3-CC97D04A60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773B0F4-29BD-459B-A8B7-0BFF73E646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19E8A94-6469-46F3-9CA6-DED99AC4FC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4609392-1722-48D3-8C27-CFDCDFD81E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F59B306-7881-4D47-BB6D-0F66B0A829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98E039D-B6D7-489C-A214-171FF0392F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B44B947-E382-4131-A1E1-F529D20AE1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D1E729F-BDAE-4691-A6BB-994206ECE7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AA8A48-9679-4C24-927F-70A62F94A3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7F049D7-94DD-474C-9B99-774C385280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5A25C40-B409-4355-8E93-039FB6A8ED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30D3595-98D7-4C4C-B58A-03321E2466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C2C4ACD-3ADE-4A82-B632-D43AE5C561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04DE0B1-AA4C-49EF-BFE3-BD2076E63D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9A489FE-8C73-4EF4-B554-6BF32D9205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CABDF54-16D1-4431-A7E9-EA0BAC53C6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F3DFAC0-2CF7-4039-910F-42BBA31257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D506098-BCDA-49F8-9CA1-9F9E88B19C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2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8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9.xml"/><Relationship Id="rId3" Type="http://schemas.openxmlformats.org/officeDocument/2006/relationships/slideLayout" Target="../slideLayouts/slideLayout30.xml"/><Relationship Id="rId4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4.xml"/><Relationship Id="rId8" Type="http://schemas.openxmlformats.org/officeDocument/2006/relationships/slideLayout" Target="../slideLayouts/slideLayout35.xml"/><Relationship Id="rId9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0.xml"/><Relationship Id="rId13" Type="http://schemas.openxmlformats.org/officeDocument/2006/relationships/theme" Target="../theme/theme4.xml"/><Relationship Id="rId1" Type="http://schemas.openxmlformats.org/officeDocument/2006/relationships/slideLayout" Target="../slideLayouts/slideLayout39.xml"/><Relationship Id="rId2" Type="http://schemas.openxmlformats.org/officeDocument/2006/relationships/slideLayout" Target="../slideLayouts/slideLayout40.xml"/><Relationship Id="rId3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5.xml"/><Relationship Id="rId8" Type="http://schemas.openxmlformats.org/officeDocument/2006/relationships/slideLayout" Target="../slideLayouts/slideLayout46.xml"/><Relationship Id="rId9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2.xml"/><Relationship Id="rId13" Type="http://schemas.openxmlformats.org/officeDocument/2006/relationships/theme" Target="../theme/theme5.xml"/><Relationship Id="rId1" Type="http://schemas.openxmlformats.org/officeDocument/2006/relationships/slideLayout" Target="../slideLayouts/slideLayout51.xml"/><Relationship Id="rId2" Type="http://schemas.openxmlformats.org/officeDocument/2006/relationships/slideLayout" Target="../slideLayouts/slideLayout52.xml"/><Relationship Id="rId3" Type="http://schemas.openxmlformats.org/officeDocument/2006/relationships/slideLayout" Target="../slideLayouts/slideLayout53.xml"/><Relationship Id="rId4" Type="http://schemas.openxmlformats.org/officeDocument/2006/relationships/slideLayout" Target="../slideLayouts/slideLayout54.xml"/><Relationship Id="rId5" Type="http://schemas.openxmlformats.org/officeDocument/2006/relationships/slideLayout" Target="../slideLayouts/slideLayout55.xml"/><Relationship Id="rId6" Type="http://schemas.openxmlformats.org/officeDocument/2006/relationships/slideLayout" Target="../slideLayouts/slideLayout56.xml"/><Relationship Id="rId7" Type="http://schemas.openxmlformats.org/officeDocument/2006/relationships/slideLayout" Target="../slideLayouts/slideLayout57.xml"/><Relationship Id="rId8" Type="http://schemas.openxmlformats.org/officeDocument/2006/relationships/slideLayout" Target="../slideLayouts/slideLayout58.xml"/><Relationship Id="rId9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0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4.xml"/><Relationship Id="rId13" Type="http://schemas.openxmlformats.org/officeDocument/2006/relationships/theme" Target="../theme/theme6.xml"/><Relationship Id="rId1" Type="http://schemas.openxmlformats.org/officeDocument/2006/relationships/slideLayout" Target="../slideLayouts/slideLayout63.xml"/><Relationship Id="rId2" Type="http://schemas.openxmlformats.org/officeDocument/2006/relationships/slideLayout" Target="../slideLayouts/slideLayout64.xml"/><Relationship Id="rId3" Type="http://schemas.openxmlformats.org/officeDocument/2006/relationships/slideLayout" Target="../slideLayouts/slideLayout65.xml"/><Relationship Id="rId4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7.xml"/><Relationship Id="rId6" Type="http://schemas.openxmlformats.org/officeDocument/2006/relationships/slideLayout" Target="../slideLayouts/slideLayout68.xml"/><Relationship Id="rId7" Type="http://schemas.openxmlformats.org/officeDocument/2006/relationships/slideLayout" Target="../slideLayouts/slideLayout69.xml"/><Relationship Id="rId8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2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86.xml"/><Relationship Id="rId13" Type="http://schemas.openxmlformats.org/officeDocument/2006/relationships/theme" Target="../theme/theme7.xml"/><Relationship Id="rId1" Type="http://schemas.openxmlformats.org/officeDocument/2006/relationships/slideLayout" Target="../slideLayouts/slideLayout75.xml"/><Relationship Id="rId2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1.xml"/><Relationship Id="rId8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4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98.xml"/><Relationship Id="rId13" Type="http://schemas.openxmlformats.org/officeDocument/2006/relationships/theme" Target="../theme/theme8.xml"/><Relationship Id="rId1" Type="http://schemas.openxmlformats.org/officeDocument/2006/relationships/slideLayout" Target="../slideLayouts/slideLayout87.xml"/><Relationship Id="rId2" Type="http://schemas.openxmlformats.org/officeDocument/2006/relationships/slideLayout" Target="../slideLayouts/slideLayout88.xml"/><Relationship Id="rId3" Type="http://schemas.openxmlformats.org/officeDocument/2006/relationships/slideLayout" Target="../slideLayouts/slideLayout89.xml"/><Relationship Id="rId4" Type="http://schemas.openxmlformats.org/officeDocument/2006/relationships/slideLayout" Target="../slideLayouts/slideLayout90.xml"/><Relationship Id="rId5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3.xml"/><Relationship Id="rId8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9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341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Arial" charset="0"/>
              </a:defRPr>
            </a:lvl1pPr>
          </a:lstStyle>
          <a:p>
            <a:pPr>
              <a:defRPr/>
            </a:pPr>
            <a:fld id="{92C0268C-C029-4760-98E8-5BF4E76A02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52" r:id="rId1"/>
    <p:sldLayoutId id="2147484853" r:id="rId2"/>
    <p:sldLayoutId id="2147484854" r:id="rId3"/>
    <p:sldLayoutId id="2147484855" r:id="rId4"/>
    <p:sldLayoutId id="2147484856" r:id="rId5"/>
    <p:sldLayoutId id="2147484857" r:id="rId6"/>
    <p:sldLayoutId id="2147484858" r:id="rId7"/>
    <p:sldLayoutId id="2147484859" r:id="rId8"/>
    <p:sldLayoutId id="2147484860" r:id="rId9"/>
    <p:sldLayoutId id="2147484861" r:id="rId10"/>
    <p:sldLayoutId id="2147484862" r:id="rId11"/>
    <p:sldLayoutId id="2147484863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877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77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77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77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787379B0-1970-4149-AE51-9E9513AB88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64" r:id="rId1"/>
    <p:sldLayoutId id="2147484865" r:id="rId2"/>
    <p:sldLayoutId id="2147484866" r:id="rId3"/>
    <p:sldLayoutId id="2147484867" r:id="rId4"/>
    <p:sldLayoutId id="2147484868" r:id="rId5"/>
    <p:sldLayoutId id="2147484869" r:id="rId6"/>
    <p:sldLayoutId id="2147484870" r:id="rId7"/>
    <p:sldLayoutId id="2147484871" r:id="rId8"/>
    <p:sldLayoutId id="2147484872" r:id="rId9"/>
    <p:sldLayoutId id="2147484873" r:id="rId10"/>
    <p:sldLayoutId id="2147484874" r:id="rId11"/>
    <p:sldLayoutId id="2147484875" r:id="rId12"/>
    <p:sldLayoutId id="2147484876" r:id="rId13"/>
    <p:sldLayoutId id="2147484877" r:id="rId14"/>
    <p:sldLayoutId id="2147484878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532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B9477581-0E75-46A1-A74E-FDEF13BB76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79" r:id="rId1"/>
    <p:sldLayoutId id="2147484880" r:id="rId2"/>
    <p:sldLayoutId id="2147484881" r:id="rId3"/>
    <p:sldLayoutId id="2147484882" r:id="rId4"/>
    <p:sldLayoutId id="2147484883" r:id="rId5"/>
    <p:sldLayoutId id="2147484884" r:id="rId6"/>
    <p:sldLayoutId id="2147484885" r:id="rId7"/>
    <p:sldLayoutId id="2147484886" r:id="rId8"/>
    <p:sldLayoutId id="2147484887" r:id="rId9"/>
    <p:sldLayoutId id="2147484888" r:id="rId10"/>
    <p:sldLayoutId id="214748488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77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66E8C23B-E94E-46B3-8C96-B7EDB68176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90" r:id="rId1"/>
    <p:sldLayoutId id="2147484891" r:id="rId2"/>
    <p:sldLayoutId id="2147484892" r:id="rId3"/>
    <p:sldLayoutId id="2147484893" r:id="rId4"/>
    <p:sldLayoutId id="2147484894" r:id="rId5"/>
    <p:sldLayoutId id="2147484895" r:id="rId6"/>
    <p:sldLayoutId id="2147484896" r:id="rId7"/>
    <p:sldLayoutId id="2147484897" r:id="rId8"/>
    <p:sldLayoutId id="2147484898" r:id="rId9"/>
    <p:sldLayoutId id="2147484899" r:id="rId10"/>
    <p:sldLayoutId id="2147484900" r:id="rId11"/>
    <p:sldLayoutId id="2147484901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341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4C7517F8-9AFC-43CF-9B9C-4B74D553F2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02" r:id="rId1"/>
    <p:sldLayoutId id="2147484903" r:id="rId2"/>
    <p:sldLayoutId id="2147484904" r:id="rId3"/>
    <p:sldLayoutId id="2147484905" r:id="rId4"/>
    <p:sldLayoutId id="2147484906" r:id="rId5"/>
    <p:sldLayoutId id="2147484907" r:id="rId6"/>
    <p:sldLayoutId id="2147484908" r:id="rId7"/>
    <p:sldLayoutId id="2147484909" r:id="rId8"/>
    <p:sldLayoutId id="2147484910" r:id="rId9"/>
    <p:sldLayoutId id="2147484911" r:id="rId10"/>
    <p:sldLayoutId id="2147484912" r:id="rId11"/>
    <p:sldLayoutId id="2147484913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341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451EFC1D-3A6B-4FB1-B7A3-CE676B9435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14" r:id="rId1"/>
    <p:sldLayoutId id="2147484915" r:id="rId2"/>
    <p:sldLayoutId id="2147484916" r:id="rId3"/>
    <p:sldLayoutId id="2147484917" r:id="rId4"/>
    <p:sldLayoutId id="2147484918" r:id="rId5"/>
    <p:sldLayoutId id="2147484919" r:id="rId6"/>
    <p:sldLayoutId id="2147484920" r:id="rId7"/>
    <p:sldLayoutId id="2147484921" r:id="rId8"/>
    <p:sldLayoutId id="2147484922" r:id="rId9"/>
    <p:sldLayoutId id="2147484923" r:id="rId10"/>
    <p:sldLayoutId id="2147484924" r:id="rId11"/>
    <p:sldLayoutId id="2147484925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77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AA44237D-5AFD-4315-9C82-3AD81365BC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39" r:id="rId1"/>
    <p:sldLayoutId id="2147484940" r:id="rId2"/>
    <p:sldLayoutId id="2147484941" r:id="rId3"/>
    <p:sldLayoutId id="2147484942" r:id="rId4"/>
    <p:sldLayoutId id="2147484943" r:id="rId5"/>
    <p:sldLayoutId id="2147484944" r:id="rId6"/>
    <p:sldLayoutId id="2147484945" r:id="rId7"/>
    <p:sldLayoutId id="2147484946" r:id="rId8"/>
    <p:sldLayoutId id="2147484947" r:id="rId9"/>
    <p:sldLayoutId id="2147484948" r:id="rId10"/>
    <p:sldLayoutId id="2147484949" r:id="rId11"/>
    <p:sldLayoutId id="2147484950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341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86919049-3F11-4AD4-A14A-D6F482F373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63" r:id="rId1"/>
    <p:sldLayoutId id="2147484964" r:id="rId2"/>
    <p:sldLayoutId id="2147484965" r:id="rId3"/>
    <p:sldLayoutId id="2147484966" r:id="rId4"/>
    <p:sldLayoutId id="2147484967" r:id="rId5"/>
    <p:sldLayoutId id="2147484968" r:id="rId6"/>
    <p:sldLayoutId id="2147484969" r:id="rId7"/>
    <p:sldLayoutId id="2147484970" r:id="rId8"/>
    <p:sldLayoutId id="2147484971" r:id="rId9"/>
    <p:sldLayoutId id="2147484972" r:id="rId10"/>
    <p:sldLayoutId id="2147484973" r:id="rId11"/>
    <p:sldLayoutId id="2147484974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6" Type="http://schemas.openxmlformats.org/officeDocument/2006/relationships/image" Target="../media/image17.jpeg"/><Relationship Id="rId7" Type="http://schemas.openxmlformats.org/officeDocument/2006/relationships/image" Target="../media/image18.jpeg"/><Relationship Id="rId8" Type="http://schemas.openxmlformats.org/officeDocument/2006/relationships/image" Target="../media/image19.png"/><Relationship Id="rId9" Type="http://schemas.openxmlformats.org/officeDocument/2006/relationships/image" Target="../media/image20.jpeg"/><Relationship Id="rId10" Type="http://schemas.openxmlformats.org/officeDocument/2006/relationships/image" Target="../media/image21.jpe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2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6" Type="http://schemas.openxmlformats.org/officeDocument/2006/relationships/image" Target="../media/image17.jpeg"/><Relationship Id="rId7" Type="http://schemas.openxmlformats.org/officeDocument/2006/relationships/image" Target="../media/image18.jpeg"/><Relationship Id="rId8" Type="http://schemas.openxmlformats.org/officeDocument/2006/relationships/image" Target="../media/image20.jpeg"/><Relationship Id="rId9" Type="http://schemas.openxmlformats.org/officeDocument/2006/relationships/image" Target="../media/image24.jpeg"/><Relationship Id="rId10" Type="http://schemas.openxmlformats.org/officeDocument/2006/relationships/image" Target="../media/image21.jpe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5" Type="http://schemas.openxmlformats.org/officeDocument/2006/relationships/image" Target="../media/image27.jpeg"/><Relationship Id="rId6" Type="http://schemas.openxmlformats.org/officeDocument/2006/relationships/image" Target="../media/image28.jpeg"/><Relationship Id="rId7" Type="http://schemas.openxmlformats.org/officeDocument/2006/relationships/image" Target="../media/image8.jpeg"/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image" Target="../media/image30.jpeg"/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4" Type="http://schemas.openxmlformats.org/officeDocument/2006/relationships/notesSlide" Target="../notesSlides/notesSlide20.xml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1" Type="http://schemas.openxmlformats.org/officeDocument/2006/relationships/tags" Target="../tags/tag3.xml"/><Relationship Id="rId2" Type="http://schemas.openxmlformats.org/officeDocument/2006/relationships/tags" Target="../tags/tag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4" Type="http://schemas.openxmlformats.org/officeDocument/2006/relationships/notesSlide" Target="../notesSlides/notesSlide21.xml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1" Type="http://schemas.openxmlformats.org/officeDocument/2006/relationships/tags" Target="../tags/tag5.xml"/><Relationship Id="rId2" Type="http://schemas.openxmlformats.org/officeDocument/2006/relationships/tags" Target="../tags/tag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4" Type="http://schemas.openxmlformats.org/officeDocument/2006/relationships/notesSlide" Target="../notesSlides/notesSlide22.xml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1" Type="http://schemas.openxmlformats.org/officeDocument/2006/relationships/tags" Target="../tags/tag7.xml"/><Relationship Id="rId2" Type="http://schemas.openxmlformats.org/officeDocument/2006/relationships/tags" Target="../tags/tag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4" Type="http://schemas.openxmlformats.org/officeDocument/2006/relationships/notesSlide" Target="../notesSlides/notesSlide23.xml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1" Type="http://schemas.openxmlformats.org/officeDocument/2006/relationships/tags" Target="../tags/tag9.xml"/><Relationship Id="rId2" Type="http://schemas.openxmlformats.org/officeDocument/2006/relationships/tags" Target="../tags/tag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4" Type="http://schemas.openxmlformats.org/officeDocument/2006/relationships/notesSlide" Target="../notesSlides/notesSlide24.xml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1" Type="http://schemas.openxmlformats.org/officeDocument/2006/relationships/tags" Target="../tags/tag11.xml"/><Relationship Id="rId2" Type="http://schemas.openxmlformats.org/officeDocument/2006/relationships/tags" Target="../tags/tag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4" Type="http://schemas.openxmlformats.org/officeDocument/2006/relationships/notesSlide" Target="../notesSlides/notesSlide25.xml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1" Type="http://schemas.openxmlformats.org/officeDocument/2006/relationships/tags" Target="../tags/tag13.xml"/><Relationship Id="rId2" Type="http://schemas.openxmlformats.org/officeDocument/2006/relationships/tags" Target="../tags/tag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4" Type="http://schemas.openxmlformats.org/officeDocument/2006/relationships/notesSlide" Target="../notesSlides/notesSlide26.xml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1" Type="http://schemas.openxmlformats.org/officeDocument/2006/relationships/tags" Target="../tags/tag15.xml"/><Relationship Id="rId2" Type="http://schemas.openxmlformats.org/officeDocument/2006/relationships/tags" Target="../tags/tag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4" Type="http://schemas.openxmlformats.org/officeDocument/2006/relationships/notesSlide" Target="../notesSlides/notesSlide27.xml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1" Type="http://schemas.openxmlformats.org/officeDocument/2006/relationships/tags" Target="../tags/tag17.xml"/><Relationship Id="rId2" Type="http://schemas.openxmlformats.org/officeDocument/2006/relationships/tags" Target="../tags/tag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0.xml"/><Relationship Id="rId4" Type="http://schemas.openxmlformats.org/officeDocument/2006/relationships/notesSlide" Target="../notesSlides/notesSlide28.xml"/><Relationship Id="rId5" Type="http://schemas.openxmlformats.org/officeDocument/2006/relationships/image" Target="../media/image32.png"/><Relationship Id="rId6" Type="http://schemas.openxmlformats.org/officeDocument/2006/relationships/image" Target="../media/image31.png"/><Relationship Id="rId1" Type="http://schemas.openxmlformats.org/officeDocument/2006/relationships/tags" Target="../tags/tag19.xml"/><Relationship Id="rId2" Type="http://schemas.openxmlformats.org/officeDocument/2006/relationships/tags" Target="../tags/tag2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0.xml"/><Relationship Id="rId4" Type="http://schemas.openxmlformats.org/officeDocument/2006/relationships/notesSlide" Target="../notesSlides/notesSlide29.xml"/><Relationship Id="rId5" Type="http://schemas.openxmlformats.org/officeDocument/2006/relationships/image" Target="../media/image32.png"/><Relationship Id="rId6" Type="http://schemas.openxmlformats.org/officeDocument/2006/relationships/image" Target="../media/image31.png"/><Relationship Id="rId1" Type="http://schemas.openxmlformats.org/officeDocument/2006/relationships/tags" Target="../tags/tag21.xml"/><Relationship Id="rId2" Type="http://schemas.openxmlformats.org/officeDocument/2006/relationships/tags" Target="../tags/tag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0.xml"/><Relationship Id="rId4" Type="http://schemas.openxmlformats.org/officeDocument/2006/relationships/notesSlide" Target="../notesSlides/notesSlide30.xml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1" Type="http://schemas.openxmlformats.org/officeDocument/2006/relationships/tags" Target="../tags/tag23.xml"/><Relationship Id="rId2" Type="http://schemas.openxmlformats.org/officeDocument/2006/relationships/tags" Target="../tags/tag2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4" Type="http://schemas.openxmlformats.org/officeDocument/2006/relationships/notesSlide" Target="../notesSlides/notesSlide31.xml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1" Type="http://schemas.openxmlformats.org/officeDocument/2006/relationships/tags" Target="../tags/tag25.xml"/><Relationship Id="rId2" Type="http://schemas.openxmlformats.org/officeDocument/2006/relationships/tags" Target="../tags/tag2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4" Type="http://schemas.openxmlformats.org/officeDocument/2006/relationships/notesSlide" Target="../notesSlides/notesSlide32.xml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1" Type="http://schemas.openxmlformats.org/officeDocument/2006/relationships/tags" Target="../tags/tag27.xml"/><Relationship Id="rId2" Type="http://schemas.openxmlformats.org/officeDocument/2006/relationships/tags" Target="../tags/tag28.xml"/></Relationships>
</file>

<file path=ppt/slides/_rels/slide3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6.png"/><Relationship Id="rId12" Type="http://schemas.openxmlformats.org/officeDocument/2006/relationships/image" Target="../media/image35.png"/><Relationship Id="rId13" Type="http://schemas.openxmlformats.org/officeDocument/2006/relationships/image" Target="../media/image37.png"/><Relationship Id="rId1" Type="http://schemas.openxmlformats.org/officeDocument/2006/relationships/tags" Target="../tags/tag29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Relationship Id="rId6" Type="http://schemas.openxmlformats.org/officeDocument/2006/relationships/tags" Target="../tags/tag34.xml"/><Relationship Id="rId7" Type="http://schemas.openxmlformats.org/officeDocument/2006/relationships/slideLayout" Target="../slideLayouts/slideLayout14.xml"/><Relationship Id="rId8" Type="http://schemas.openxmlformats.org/officeDocument/2006/relationships/notesSlide" Target="../notesSlides/notesSlide33.xml"/><Relationship Id="rId9" Type="http://schemas.openxmlformats.org/officeDocument/2006/relationships/image" Target="../media/image32.png"/><Relationship Id="rId10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9.jpeg"/><Relationship Id="rId12" Type="http://schemas.openxmlformats.org/officeDocument/2006/relationships/image" Target="../media/image50.jpeg"/><Relationship Id="rId13" Type="http://schemas.openxmlformats.org/officeDocument/2006/relationships/image" Target="../media/image51.jpeg"/><Relationship Id="rId14" Type="http://schemas.openxmlformats.org/officeDocument/2006/relationships/image" Target="../media/image52.jpeg"/><Relationship Id="rId15" Type="http://schemas.openxmlformats.org/officeDocument/2006/relationships/image" Target="../media/image53.jpeg"/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41.jpeg"/><Relationship Id="rId4" Type="http://schemas.openxmlformats.org/officeDocument/2006/relationships/image" Target="../media/image42.jpeg"/><Relationship Id="rId5" Type="http://schemas.openxmlformats.org/officeDocument/2006/relationships/image" Target="../media/image43.jpeg"/><Relationship Id="rId6" Type="http://schemas.openxmlformats.org/officeDocument/2006/relationships/image" Target="../media/image44.jpeg"/><Relationship Id="rId7" Type="http://schemas.openxmlformats.org/officeDocument/2006/relationships/image" Target="../media/image45.jpeg"/><Relationship Id="rId8" Type="http://schemas.openxmlformats.org/officeDocument/2006/relationships/image" Target="../media/image46.jpeg"/><Relationship Id="rId9" Type="http://schemas.openxmlformats.org/officeDocument/2006/relationships/image" Target="../media/image47.jpeg"/><Relationship Id="rId10" Type="http://schemas.openxmlformats.org/officeDocument/2006/relationships/image" Target="../media/image48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.bin"/><Relationship Id="rId12" Type="http://schemas.openxmlformats.org/officeDocument/2006/relationships/image" Target="../media/image56.png"/><Relationship Id="rId1" Type="http://schemas.openxmlformats.org/officeDocument/2006/relationships/vmlDrawing" Target="../drawings/vmlDrawing1.vml"/><Relationship Id="rId2" Type="http://schemas.openxmlformats.org/officeDocument/2006/relationships/tags" Target="../tags/tag35.xml"/><Relationship Id="rId3" Type="http://schemas.openxmlformats.org/officeDocument/2006/relationships/tags" Target="../tags/tag36.xml"/><Relationship Id="rId4" Type="http://schemas.openxmlformats.org/officeDocument/2006/relationships/tags" Target="../tags/tag37.xml"/><Relationship Id="rId5" Type="http://schemas.openxmlformats.org/officeDocument/2006/relationships/tags" Target="../tags/tag38.xml"/><Relationship Id="rId6" Type="http://schemas.openxmlformats.org/officeDocument/2006/relationships/slideLayout" Target="../slideLayouts/slideLayout14.xml"/><Relationship Id="rId7" Type="http://schemas.openxmlformats.org/officeDocument/2006/relationships/notesSlide" Target="../notesSlides/notesSlide38.xml"/><Relationship Id="rId8" Type="http://schemas.openxmlformats.org/officeDocument/2006/relationships/image" Target="../media/image31.png"/><Relationship Id="rId9" Type="http://schemas.openxmlformats.org/officeDocument/2006/relationships/image" Target="../media/image55.png"/><Relationship Id="rId10" Type="http://schemas.openxmlformats.org/officeDocument/2006/relationships/image" Target="../media/image3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57.png"/><Relationship Id="rId5" Type="http://schemas.openxmlformats.org/officeDocument/2006/relationships/image" Target="../media/image58.png"/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5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4" Type="http://schemas.openxmlformats.org/officeDocument/2006/relationships/image" Target="../media/image61.jpeg"/><Relationship Id="rId5" Type="http://schemas.openxmlformats.org/officeDocument/2006/relationships/image" Target="../media/image62.jpeg"/><Relationship Id="rId6" Type="http://schemas.openxmlformats.org/officeDocument/2006/relationships/image" Target="../media/image63.jpeg"/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4" Type="http://schemas.openxmlformats.org/officeDocument/2006/relationships/image" Target="../media/image65.jpeg"/><Relationship Id="rId5" Type="http://schemas.openxmlformats.org/officeDocument/2006/relationships/image" Target="../media/image66.jpeg"/><Relationship Id="rId6" Type="http://schemas.openxmlformats.org/officeDocument/2006/relationships/image" Target="../media/image67.jpeg"/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4" Type="http://schemas.openxmlformats.org/officeDocument/2006/relationships/image" Target="../media/image69.jpeg"/><Relationship Id="rId5" Type="http://schemas.openxmlformats.org/officeDocument/2006/relationships/image" Target="../media/image70.jpeg"/><Relationship Id="rId6" Type="http://schemas.openxmlformats.org/officeDocument/2006/relationships/image" Target="../media/image71.jpeg"/><Relationship Id="rId7" Type="http://schemas.openxmlformats.org/officeDocument/2006/relationships/image" Target="../media/image72.jpeg"/><Relationship Id="rId8" Type="http://schemas.openxmlformats.org/officeDocument/2006/relationships/image" Target="../media/image73.jpeg"/><Relationship Id="rId1" Type="http://schemas.openxmlformats.org/officeDocument/2006/relationships/slideLayout" Target="../slideLayouts/slideLayout52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4" Type="http://schemas.openxmlformats.org/officeDocument/2006/relationships/tags" Target="../tags/tag42.xml"/><Relationship Id="rId5" Type="http://schemas.openxmlformats.org/officeDocument/2006/relationships/slideLayout" Target="../slideLayouts/slideLayout29.xml"/><Relationship Id="rId6" Type="http://schemas.openxmlformats.org/officeDocument/2006/relationships/notesSlide" Target="../notesSlides/notesSlide45.xml"/><Relationship Id="rId7" Type="http://schemas.openxmlformats.org/officeDocument/2006/relationships/image" Target="../media/image31.png"/><Relationship Id="rId8" Type="http://schemas.openxmlformats.org/officeDocument/2006/relationships/image" Target="../media/image37.png"/><Relationship Id="rId9" Type="http://schemas.openxmlformats.org/officeDocument/2006/relationships/image" Target="../media/image74.png"/><Relationship Id="rId10" Type="http://schemas.openxmlformats.org/officeDocument/2006/relationships/image" Target="../media/image35.png"/><Relationship Id="rId1" Type="http://schemas.openxmlformats.org/officeDocument/2006/relationships/tags" Target="../tags/tag39.xml"/><Relationship Id="rId2" Type="http://schemas.openxmlformats.org/officeDocument/2006/relationships/tags" Target="../tags/tag4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4" Type="http://schemas.openxmlformats.org/officeDocument/2006/relationships/notesSlide" Target="../notesSlides/notesSlide46.xml"/><Relationship Id="rId5" Type="http://schemas.openxmlformats.org/officeDocument/2006/relationships/image" Target="../media/image75.png"/><Relationship Id="rId6" Type="http://schemas.openxmlformats.org/officeDocument/2006/relationships/image" Target="../media/image76.png"/><Relationship Id="rId7" Type="http://schemas.openxmlformats.org/officeDocument/2006/relationships/image" Target="../media/image77.png"/><Relationship Id="rId1" Type="http://schemas.openxmlformats.org/officeDocument/2006/relationships/tags" Target="../tags/tag43.xml"/><Relationship Id="rId2" Type="http://schemas.openxmlformats.org/officeDocument/2006/relationships/tags" Target="../tags/tag4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4" Type="http://schemas.openxmlformats.org/officeDocument/2006/relationships/tags" Target="../tags/tag48.xml"/><Relationship Id="rId5" Type="http://schemas.openxmlformats.org/officeDocument/2006/relationships/slideLayout" Target="../slideLayouts/slideLayout29.xml"/><Relationship Id="rId6" Type="http://schemas.openxmlformats.org/officeDocument/2006/relationships/notesSlide" Target="../notesSlides/notesSlide47.xml"/><Relationship Id="rId7" Type="http://schemas.openxmlformats.org/officeDocument/2006/relationships/image" Target="../media/image75.png"/><Relationship Id="rId8" Type="http://schemas.openxmlformats.org/officeDocument/2006/relationships/image" Target="../media/image76.png"/><Relationship Id="rId9" Type="http://schemas.openxmlformats.org/officeDocument/2006/relationships/image" Target="../media/image34.png"/><Relationship Id="rId10" Type="http://schemas.openxmlformats.org/officeDocument/2006/relationships/image" Target="../media/image35.png"/><Relationship Id="rId1" Type="http://schemas.openxmlformats.org/officeDocument/2006/relationships/tags" Target="../tags/tag45.xml"/><Relationship Id="rId2" Type="http://schemas.openxmlformats.org/officeDocument/2006/relationships/tags" Target="../tags/tag4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4" Type="http://schemas.openxmlformats.org/officeDocument/2006/relationships/image" Target="../media/image78.png"/><Relationship Id="rId5" Type="http://schemas.openxmlformats.org/officeDocument/2006/relationships/image" Target="../media/image79.png"/><Relationship Id="rId1" Type="http://schemas.openxmlformats.org/officeDocument/2006/relationships/tags" Target="../tags/tag49.xml"/><Relationship Id="rId2" Type="http://schemas.openxmlformats.org/officeDocument/2006/relationships/slideLayout" Target="../slideLayouts/slideLayout5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7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lectronics.howstuffworks.com/digital-camera.htm" TargetMode="External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76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78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78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78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4" Type="http://schemas.openxmlformats.org/officeDocument/2006/relationships/image" Target="../media/image78.png"/><Relationship Id="rId5" Type="http://schemas.openxmlformats.org/officeDocument/2006/relationships/image" Target="../media/image36.png"/><Relationship Id="rId1" Type="http://schemas.openxmlformats.org/officeDocument/2006/relationships/tags" Target="../tags/tag50.xml"/><Relationship Id="rId2" Type="http://schemas.openxmlformats.org/officeDocument/2006/relationships/slideLayout" Target="../slideLayouts/slideLayout40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4" Type="http://schemas.openxmlformats.org/officeDocument/2006/relationships/image" Target="../media/image78.png"/><Relationship Id="rId5" Type="http://schemas.openxmlformats.org/officeDocument/2006/relationships/image" Target="../media/image36.png"/><Relationship Id="rId6" Type="http://schemas.openxmlformats.org/officeDocument/2006/relationships/image" Target="../media/image80.png"/><Relationship Id="rId1" Type="http://schemas.openxmlformats.org/officeDocument/2006/relationships/tags" Target="../tags/tag51.xml"/><Relationship Id="rId2" Type="http://schemas.openxmlformats.org/officeDocument/2006/relationships/slideLayout" Target="../slideLayouts/slideLayout40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4" Type="http://schemas.openxmlformats.org/officeDocument/2006/relationships/image" Target="../media/image78.png"/><Relationship Id="rId5" Type="http://schemas.openxmlformats.org/officeDocument/2006/relationships/image" Target="../media/image79.png"/><Relationship Id="rId1" Type="http://schemas.openxmlformats.org/officeDocument/2006/relationships/tags" Target="../tags/tag52.xml"/><Relationship Id="rId2" Type="http://schemas.openxmlformats.org/officeDocument/2006/relationships/slideLayout" Target="../slideLayouts/slideLayout40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4" Type="http://schemas.openxmlformats.org/officeDocument/2006/relationships/image" Target="../media/image78.png"/><Relationship Id="rId5" Type="http://schemas.openxmlformats.org/officeDocument/2006/relationships/image" Target="../media/image79.png"/><Relationship Id="rId6" Type="http://schemas.openxmlformats.org/officeDocument/2006/relationships/image" Target="../media/image81.png"/><Relationship Id="rId7" Type="http://schemas.openxmlformats.org/officeDocument/2006/relationships/image" Target="../media/image82.png"/><Relationship Id="rId1" Type="http://schemas.openxmlformats.org/officeDocument/2006/relationships/tags" Target="../tags/tag53.xml"/><Relationship Id="rId2" Type="http://schemas.openxmlformats.org/officeDocument/2006/relationships/slideLayout" Target="../slideLayouts/slideLayout40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83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4" Type="http://schemas.openxmlformats.org/officeDocument/2006/relationships/notesSlide" Target="../notesSlides/notesSlide6.xml"/><Relationship Id="rId5" Type="http://schemas.openxmlformats.org/officeDocument/2006/relationships/image" Target="../media/image4.wmf"/><Relationship Id="rId6" Type="http://schemas.openxmlformats.org/officeDocument/2006/relationships/image" Target="../media/image5.wmf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jpeg"/><Relationship Id="rId1" Type="http://schemas.openxmlformats.org/officeDocument/2006/relationships/tags" Target="../tags/tag1.xml"/><Relationship Id="rId2" Type="http://schemas.openxmlformats.org/officeDocument/2006/relationships/tags" Target="../tags/tag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84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2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86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9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87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88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89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90.png"/></Relationships>
</file>

<file path=ppt/slides/_rels/slide67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4.bin"/><Relationship Id="rId12" Type="http://schemas.openxmlformats.org/officeDocument/2006/relationships/hyperlink" Target="http://cvcl.mit.edu/hybridimage.htm" TargetMode="External"/><Relationship Id="rId1" Type="http://schemas.openxmlformats.org/officeDocument/2006/relationships/vmlDrawing" Target="../drawings/vmlDrawing3.vml"/><Relationship Id="rId2" Type="http://schemas.openxmlformats.org/officeDocument/2006/relationships/tags" Target="../tags/tag54.xml"/><Relationship Id="rId3" Type="http://schemas.openxmlformats.org/officeDocument/2006/relationships/tags" Target="../tags/tag55.xml"/><Relationship Id="rId4" Type="http://schemas.openxmlformats.org/officeDocument/2006/relationships/slideLayout" Target="../slideLayouts/slideLayout76.xml"/><Relationship Id="rId5" Type="http://schemas.openxmlformats.org/officeDocument/2006/relationships/notesSlide" Target="../notesSlides/notesSlide67.xml"/><Relationship Id="rId6" Type="http://schemas.openxmlformats.org/officeDocument/2006/relationships/image" Target="../media/image92.png"/><Relationship Id="rId7" Type="http://schemas.openxmlformats.org/officeDocument/2006/relationships/oleObject" Target="../embeddings/oleObject3.bin"/><Relationship Id="rId8" Type="http://schemas.openxmlformats.org/officeDocument/2006/relationships/image" Target="../media/image93.png"/><Relationship Id="rId9" Type="http://schemas.openxmlformats.org/officeDocument/2006/relationships/image" Target="../media/image94.jpeg"/><Relationship Id="rId10" Type="http://schemas.openxmlformats.org/officeDocument/2006/relationships/image" Target="../media/image95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1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9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80.xml"/><Relationship Id="rId2" Type="http://schemas.openxmlformats.org/officeDocument/2006/relationships/notesSlide" Target="../notesSlides/notesSlide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70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7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88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8" name="Picture 2"/>
          <p:cNvPicPr>
            <a:picLocks noChangeAspect="1" noChangeArrowheads="1"/>
          </p:cNvPicPr>
          <p:nvPr/>
        </p:nvPicPr>
        <p:blipFill>
          <a:blip r:embed="rId3" cstate="print">
            <a:alphaModFix amt="25000"/>
          </a:blip>
          <a:srcRect l="21654" t="39163" r="19295" b="9784"/>
          <a:stretch>
            <a:fillRect/>
          </a:stretch>
        </p:blipFill>
        <p:spPr bwMode="auto">
          <a:xfrm>
            <a:off x="0" y="1066800"/>
            <a:ext cx="9144000" cy="5054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6" name="Title 1"/>
          <p:cNvSpPr>
            <a:spLocks noGrp="1"/>
          </p:cNvSpPr>
          <p:nvPr>
            <p:ph type="ctrTitle" idx="4294967295"/>
          </p:nvPr>
        </p:nvSpPr>
        <p:spPr>
          <a:xfrm>
            <a:off x="665163" y="2133600"/>
            <a:ext cx="7772400" cy="1470025"/>
          </a:xfrm>
        </p:spPr>
        <p:txBody>
          <a:bodyPr/>
          <a:lstStyle/>
          <a:p>
            <a:pPr eaLnBrk="1" hangingPunct="1"/>
            <a:r>
              <a:rPr lang="en-US" dirty="0" smtClean="0"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rPr>
              <a:t>Linear Filters</a:t>
            </a:r>
          </a:p>
        </p:txBody>
      </p:sp>
      <p:sp>
        <p:nvSpPr>
          <p:cNvPr id="67587" name="Subtitle 2"/>
          <p:cNvSpPr>
            <a:spLocks noGrp="1"/>
          </p:cNvSpPr>
          <p:nvPr>
            <p:ph type="subTitle" idx="4294967295"/>
          </p:nvPr>
        </p:nvSpPr>
        <p:spPr>
          <a:xfrm>
            <a:off x="1368425" y="3221038"/>
            <a:ext cx="6400800" cy="17526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US" dirty="0" smtClean="0"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rPr>
              <a:t>August 29</a:t>
            </a:r>
            <a:r>
              <a:rPr lang="en-US" baseline="30000" dirty="0" smtClean="0"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rPr>
              <a:t>th</a:t>
            </a:r>
            <a:r>
              <a:rPr lang="en-US" dirty="0" smtClean="0"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rPr>
              <a:t> 2013</a:t>
            </a:r>
          </a:p>
          <a:p>
            <a:pPr marL="0" indent="0" algn="ctr" eaLnBrk="1" hangingPunct="1">
              <a:buFontTx/>
              <a:buNone/>
            </a:pPr>
            <a:r>
              <a:rPr lang="en-US" dirty="0" smtClean="0"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rPr>
              <a:t>Devi Parikh</a:t>
            </a:r>
          </a:p>
          <a:p>
            <a:pPr marL="0" indent="0" algn="ctr" eaLnBrk="1" hangingPunct="1">
              <a:buFontTx/>
              <a:buNone/>
            </a:pPr>
            <a:r>
              <a:rPr lang="en-US" dirty="0" smtClean="0"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rPr>
              <a:t>Virginia Tech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EE2E03-AB4B-4089-AF14-D1FD373CB6A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Devi Parikh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1677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 smtClean="0"/>
              <a:t>Disclaimer: Many slides have been borrowed from Kristen </a:t>
            </a:r>
            <a:r>
              <a:rPr lang="en-US" sz="1200" b="0" dirty="0" err="1" smtClean="0"/>
              <a:t>Grauman</a:t>
            </a:r>
            <a:r>
              <a:rPr lang="en-US" sz="1200" b="0" dirty="0" smtClean="0"/>
              <a:t>, who m</a:t>
            </a:r>
            <a:r>
              <a:rPr lang="en-US" sz="1200" b="0" dirty="0" smtClean="0"/>
              <a:t>ay have borrowed some of them from others. Any time a slide did not already have a credit on it, I have credited it to Kristen. So there is a chance some of these credits are inaccurate.</a:t>
            </a:r>
            <a:endParaRPr lang="en-US" sz="12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Images in Matlab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2362200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Images represented as a matrix</a:t>
            </a:r>
          </a:p>
          <a:p>
            <a:pPr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Suppose we have a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NxM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RGB image called “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”</a:t>
            </a:r>
          </a:p>
          <a:p>
            <a:pPr lvl="1">
              <a:defRPr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im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(1,1,1) = top-left pixel value in R-channel</a:t>
            </a:r>
          </a:p>
          <a:p>
            <a:pPr lvl="1">
              <a:defRPr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im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(y, x, b) = y pixels down, x pixels to right in the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</a:t>
            </a:r>
            <a:r>
              <a:rPr lang="en-US" baseline="30000" dirty="0" err="1" smtClean="0">
                <a:latin typeface="Arial" pitchFamily="34" charset="0"/>
                <a:cs typeface="Arial" pitchFamily="34" charset="0"/>
              </a:rPr>
              <a:t>th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channel</a:t>
            </a:r>
          </a:p>
          <a:p>
            <a:pPr lvl="1">
              <a:defRPr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im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(N, M, 3) = bottom-right pixel in B-channel</a:t>
            </a:r>
          </a:p>
          <a:p>
            <a:pPr>
              <a:defRPr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imread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(filename) returns a uint8 image (values 0 to 255)</a:t>
            </a:r>
          </a:p>
          <a:p>
            <a:pPr lvl="1"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Convert to double format (values 0 to 1) with im2double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505200" y="4610100"/>
          <a:ext cx="4889500" cy="2095500"/>
        </p:xfrm>
        <a:graphic>
          <a:graphicData uri="http://schemas.openxmlformats.org/drawingml/2006/table">
            <a:tbl>
              <a:tblPr/>
              <a:tblGrid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667000" y="4152900"/>
          <a:ext cx="4889500" cy="2095500"/>
        </p:xfrm>
        <a:graphic>
          <a:graphicData uri="http://schemas.openxmlformats.org/drawingml/2006/table">
            <a:tbl>
              <a:tblPr/>
              <a:tblGrid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752600" y="3695700"/>
          <a:ext cx="4889500" cy="2095500"/>
        </p:xfrm>
        <a:graphic>
          <a:graphicData uri="http://schemas.openxmlformats.org/drawingml/2006/table">
            <a:tbl>
              <a:tblPr/>
              <a:tblGrid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8266" name="TextBox 6"/>
          <p:cNvSpPr txBox="1">
            <a:spLocks noChangeArrowheads="1"/>
          </p:cNvSpPr>
          <p:nvPr/>
        </p:nvSpPr>
        <p:spPr bwMode="auto">
          <a:xfrm>
            <a:off x="6705600" y="3467100"/>
            <a:ext cx="3508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R</a:t>
            </a:r>
          </a:p>
        </p:txBody>
      </p:sp>
      <p:sp>
        <p:nvSpPr>
          <p:cNvPr id="78267" name="TextBox 7"/>
          <p:cNvSpPr txBox="1">
            <a:spLocks noChangeArrowheads="1"/>
          </p:cNvSpPr>
          <p:nvPr/>
        </p:nvSpPr>
        <p:spPr bwMode="auto">
          <a:xfrm>
            <a:off x="7620000" y="3924300"/>
            <a:ext cx="3635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78268" name="TextBox 8"/>
          <p:cNvSpPr txBox="1">
            <a:spLocks noChangeArrowheads="1"/>
          </p:cNvSpPr>
          <p:nvPr/>
        </p:nvSpPr>
        <p:spPr bwMode="auto">
          <a:xfrm>
            <a:off x="8382000" y="4305300"/>
            <a:ext cx="3508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78269" name="TextBox 9"/>
          <p:cNvSpPr txBox="1">
            <a:spLocks noChangeArrowheads="1"/>
          </p:cNvSpPr>
          <p:nvPr/>
        </p:nvSpPr>
        <p:spPr bwMode="auto">
          <a:xfrm>
            <a:off x="1143000" y="3467100"/>
            <a:ext cx="5953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row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rot="5400000">
            <a:off x="457201" y="4838700"/>
            <a:ext cx="1828800" cy="317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271" name="TextBox 12"/>
          <p:cNvSpPr txBox="1">
            <a:spLocks noChangeArrowheads="1"/>
          </p:cNvSpPr>
          <p:nvPr/>
        </p:nvSpPr>
        <p:spPr bwMode="auto">
          <a:xfrm>
            <a:off x="1676400" y="3314700"/>
            <a:ext cx="10048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column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667000" y="3543300"/>
            <a:ext cx="40386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BD328-3278-48A8-A58E-4A578C3D756B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16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Derek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Hoiem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>
          <a:xfrm>
            <a:off x="457200" y="80963"/>
            <a:ext cx="8229600" cy="1143000"/>
          </a:xfrm>
        </p:spPr>
        <p:txBody>
          <a:bodyPr/>
          <a:lstStyle/>
          <a:p>
            <a:r>
              <a:rPr lang="en-US" smtClean="0"/>
              <a:t>Image filtering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0825"/>
            <a:ext cx="8229600" cy="4525963"/>
          </a:xfrm>
        </p:spPr>
        <p:txBody>
          <a:bodyPr/>
          <a:lstStyle/>
          <a:p>
            <a:r>
              <a:rPr lang="en-US" sz="2800" smtClean="0"/>
              <a:t>Compute a function of the local neighborhood at each pixel in the image</a:t>
            </a:r>
          </a:p>
          <a:p>
            <a:pPr lvl="1"/>
            <a:r>
              <a:rPr lang="en-US" sz="2400" smtClean="0"/>
              <a:t>Function specified by a “filter” or mask saying how to combine values from neighbors.</a:t>
            </a:r>
          </a:p>
          <a:p>
            <a:pPr>
              <a:spcBef>
                <a:spcPts val="1800"/>
              </a:spcBef>
              <a:buFontTx/>
              <a:buNone/>
            </a:pPr>
            <a:endParaRPr lang="en-US" sz="1800" smtClean="0"/>
          </a:p>
          <a:p>
            <a:pPr>
              <a:spcBef>
                <a:spcPts val="1800"/>
              </a:spcBef>
            </a:pPr>
            <a:r>
              <a:rPr lang="en-US" sz="2800" smtClean="0"/>
              <a:t>Uses of filtering:</a:t>
            </a:r>
          </a:p>
          <a:p>
            <a:pPr lvl="1"/>
            <a:r>
              <a:rPr lang="en-US" sz="2400" smtClean="0"/>
              <a:t>Enhance an image (denoise, resize, etc)</a:t>
            </a:r>
          </a:p>
          <a:p>
            <a:pPr lvl="1"/>
            <a:r>
              <a:rPr lang="en-US" sz="2400" smtClean="0"/>
              <a:t>Extract information (texture, edges, etc)</a:t>
            </a:r>
          </a:p>
          <a:p>
            <a:pPr lvl="1"/>
            <a:r>
              <a:rPr lang="en-US" sz="2400" smtClean="0"/>
              <a:t>Detect patterns (template matching)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4141C8-5BCD-44D1-BA4F-D3F35171E2D3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81775"/>
            <a:ext cx="3810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Kristen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Grauman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, Adapted from Derek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Hoiem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3" descr="im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0" y="1539875"/>
            <a:ext cx="1935163" cy="14509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9875" name="Picture 4" descr="im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5" y="1689100"/>
            <a:ext cx="1935163" cy="14509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9876" name="Picture 5" descr="im3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6450" y="1838325"/>
            <a:ext cx="1935163" cy="14525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9877" name="Picture 6" descr="im4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57263" y="1989138"/>
            <a:ext cx="1935162" cy="14509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9878" name="Picture 7" descr="im5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06488" y="2138363"/>
            <a:ext cx="1935162" cy="14525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9879" name="Title 9"/>
          <p:cNvSpPr>
            <a:spLocks noGrp="1"/>
          </p:cNvSpPr>
          <p:nvPr>
            <p:ph type="title"/>
          </p:nvPr>
        </p:nvSpPr>
        <p:spPr>
          <a:xfrm>
            <a:off x="665163" y="0"/>
            <a:ext cx="7772400" cy="1143000"/>
          </a:xfrm>
        </p:spPr>
        <p:txBody>
          <a:bodyPr/>
          <a:lstStyle/>
          <a:p>
            <a:r>
              <a:rPr lang="en-US" smtClean="0"/>
              <a:t>Motivation: noise reduction</a:t>
            </a:r>
          </a:p>
        </p:txBody>
      </p:sp>
      <p:sp>
        <p:nvSpPr>
          <p:cNvPr id="79880" name="Content Placeholder 12"/>
          <p:cNvSpPr>
            <a:spLocks noGrp="1"/>
          </p:cNvSpPr>
          <p:nvPr>
            <p:ph idx="1"/>
          </p:nvPr>
        </p:nvSpPr>
        <p:spPr>
          <a:xfrm>
            <a:off x="665163" y="4159250"/>
            <a:ext cx="7772400" cy="1754188"/>
          </a:xfrm>
        </p:spPr>
        <p:txBody>
          <a:bodyPr/>
          <a:lstStyle/>
          <a:p>
            <a:r>
              <a:rPr lang="en-US" sz="2400" smtClean="0"/>
              <a:t>Even multiple images of the </a:t>
            </a:r>
            <a:r>
              <a:rPr lang="en-US" sz="2400" b="1" smtClean="0"/>
              <a:t>same static scene </a:t>
            </a:r>
            <a:r>
              <a:rPr lang="en-US" sz="2400" smtClean="0"/>
              <a:t>will not be identical.</a:t>
            </a:r>
          </a:p>
        </p:txBody>
      </p:sp>
      <p:pic>
        <p:nvPicPr>
          <p:cNvPr id="333826" name="Picture 2"/>
          <p:cNvPicPr>
            <a:picLocks noChangeAspect="1" noChangeArrowheads="1"/>
          </p:cNvPicPr>
          <p:nvPr/>
        </p:nvPicPr>
        <p:blipFill>
          <a:blip r:embed="rId8" cstate="print"/>
          <a:srcRect l="5441" r="6235"/>
          <a:stretch>
            <a:fillRect/>
          </a:stretch>
        </p:blipFill>
        <p:spPr bwMode="auto">
          <a:xfrm>
            <a:off x="3732213" y="1566863"/>
            <a:ext cx="5229225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noise2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03600" y="1420813"/>
            <a:ext cx="2628900" cy="26289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79885" name="Picture 8" descr="im6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257300" y="2289175"/>
            <a:ext cx="1935163" cy="14509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1249363" y="2297113"/>
            <a:ext cx="255587" cy="25558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51A327-65CD-4704-98F5-93C194B5B67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0" y="6581775"/>
            <a:ext cx="3352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Adapted from Kristen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Grauman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772400" cy="1143000"/>
          </a:xfrm>
        </p:spPr>
        <p:txBody>
          <a:bodyPr/>
          <a:lstStyle/>
          <a:p>
            <a:r>
              <a:rPr lang="en-US" smtClean="0"/>
              <a:t>Common types of noise</a:t>
            </a:r>
          </a:p>
        </p:txBody>
      </p:sp>
      <p:sp>
        <p:nvSpPr>
          <p:cNvPr id="80899" name="Content Placeholder 2"/>
          <p:cNvSpPr>
            <a:spLocks noGrp="1"/>
          </p:cNvSpPr>
          <p:nvPr>
            <p:ph idx="1"/>
          </p:nvPr>
        </p:nvSpPr>
        <p:spPr>
          <a:xfrm>
            <a:off x="592138" y="1384300"/>
            <a:ext cx="3432175" cy="4114800"/>
          </a:xfrm>
        </p:spPr>
        <p:txBody>
          <a:bodyPr/>
          <a:lstStyle/>
          <a:p>
            <a:pPr marL="341313" lvl="1" indent="-341313">
              <a:spcAft>
                <a:spcPts val="1200"/>
              </a:spcAft>
            </a:pPr>
            <a:r>
              <a:rPr lang="en-US" sz="2000" b="1" dirty="0" smtClean="0">
                <a:cs typeface="Arial" pitchFamily="34" charset="0"/>
              </a:rPr>
              <a:t>Salt and pepper noise</a:t>
            </a:r>
            <a:r>
              <a:rPr lang="en-US" sz="2000" dirty="0" smtClean="0">
                <a:cs typeface="Arial" pitchFamily="34" charset="0"/>
              </a:rPr>
              <a:t>: random occurrences of   black and white pixels</a:t>
            </a:r>
          </a:p>
          <a:p>
            <a:pPr marL="341313" lvl="1" indent="-341313">
              <a:spcAft>
                <a:spcPts val="1200"/>
              </a:spcAft>
            </a:pPr>
            <a:r>
              <a:rPr lang="en-US" sz="2000" b="1" dirty="0" smtClean="0">
                <a:cs typeface="Arial" pitchFamily="34" charset="0"/>
              </a:rPr>
              <a:t>Impulse noise: </a:t>
            </a:r>
            <a:r>
              <a:rPr lang="en-US" sz="2000" dirty="0" smtClean="0">
                <a:cs typeface="Arial" pitchFamily="34" charset="0"/>
              </a:rPr>
              <a:t>random occurrences of white pixels</a:t>
            </a:r>
          </a:p>
          <a:p>
            <a:pPr marL="341313" lvl="1" indent="-341313">
              <a:spcAft>
                <a:spcPts val="1200"/>
              </a:spcAft>
            </a:pPr>
            <a:r>
              <a:rPr lang="en-US" sz="2000" b="1" dirty="0" smtClean="0">
                <a:cs typeface="Arial" pitchFamily="34" charset="0"/>
              </a:rPr>
              <a:t>Gaussian noise</a:t>
            </a:r>
            <a:r>
              <a:rPr lang="en-US" sz="2000" dirty="0" smtClean="0">
                <a:cs typeface="Arial" pitchFamily="34" charset="0"/>
              </a:rPr>
              <a:t>: variations in intensity drawn from a Gaussian normal distribution</a:t>
            </a:r>
            <a:endParaRPr lang="en-US" sz="2000" b="1" dirty="0" smtClean="0">
              <a:cs typeface="Arial" pitchFamily="34" charset="0"/>
            </a:endParaRPr>
          </a:p>
          <a:p>
            <a:pPr marL="341313" lvl="1" indent="-341313">
              <a:spcAft>
                <a:spcPts val="1200"/>
              </a:spcAft>
            </a:pPr>
            <a:endParaRPr lang="en-US" sz="2000" dirty="0" smtClean="0">
              <a:cs typeface="Arial" pitchFamily="34" charset="0"/>
            </a:endParaRPr>
          </a:p>
          <a:p>
            <a:pPr marL="341313" indent="-341313">
              <a:spcAft>
                <a:spcPts val="1200"/>
              </a:spcAft>
            </a:pPr>
            <a:endParaRPr lang="en-US" sz="2400" dirty="0" smtClean="0"/>
          </a:p>
        </p:txBody>
      </p:sp>
      <p:pic>
        <p:nvPicPr>
          <p:cNvPr id="80900" name="Picture 5" descr="noi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79900" y="1201738"/>
            <a:ext cx="4243388" cy="529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51A327-65CD-4704-98F5-93C194B5B67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Steve Seitz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24600" y="914400"/>
            <a:ext cx="2362200" cy="2895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038600" y="3810000"/>
            <a:ext cx="2362200" cy="2895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400800" y="3733800"/>
            <a:ext cx="2362200" cy="2895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 uiExpand="1" build="p" bldLvl="2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>
          <a:xfrm>
            <a:off x="409575" y="-39688"/>
            <a:ext cx="8229600" cy="1143001"/>
          </a:xfrm>
        </p:spPr>
        <p:txBody>
          <a:bodyPr/>
          <a:lstStyle/>
          <a:p>
            <a:pPr eaLnBrk="1" hangingPunct="1"/>
            <a:r>
              <a:rPr lang="en-US" smtClean="0"/>
              <a:t>Gaussian noise</a:t>
            </a:r>
          </a:p>
        </p:txBody>
      </p:sp>
      <p:grpSp>
        <p:nvGrpSpPr>
          <p:cNvPr id="81924" name="Group 8"/>
          <p:cNvGrpSpPr>
            <a:grpSpLocks/>
          </p:cNvGrpSpPr>
          <p:nvPr/>
        </p:nvGrpSpPr>
        <p:grpSpPr bwMode="auto">
          <a:xfrm>
            <a:off x="555625" y="800100"/>
            <a:ext cx="6813550" cy="5229225"/>
            <a:chOff x="-101664" y="1201707"/>
            <a:chExt cx="6813550" cy="5229225"/>
          </a:xfrm>
        </p:grpSpPr>
        <p:pic>
          <p:nvPicPr>
            <p:cNvPr id="8192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101664" y="1201707"/>
              <a:ext cx="6813550" cy="5229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1928" name="Rectangle 6"/>
            <p:cNvSpPr>
              <a:spLocks noChangeArrowheads="1"/>
            </p:cNvSpPr>
            <p:nvPr/>
          </p:nvSpPr>
          <p:spPr bwMode="auto">
            <a:xfrm>
              <a:off x="52263" y="1384272"/>
              <a:ext cx="1095390" cy="1131903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b="0"/>
            </a:p>
          </p:txBody>
        </p:sp>
      </p:grpSp>
      <p:sp>
        <p:nvSpPr>
          <p:cNvPr id="81925" name="TextBox 7"/>
          <p:cNvSpPr txBox="1">
            <a:spLocks noChangeArrowheads="1"/>
          </p:cNvSpPr>
          <p:nvPr/>
        </p:nvSpPr>
        <p:spPr bwMode="auto">
          <a:xfrm>
            <a:off x="2636838" y="5842000"/>
            <a:ext cx="4564062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&gt;&gt; noise =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randn(size(im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)).*sigma;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&gt;&gt; output =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im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+ noise;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592388" y="6381750"/>
            <a:ext cx="6659562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0" dirty="0"/>
              <a:t>What is impact of the sigma?</a:t>
            </a:r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0" y="6396335"/>
            <a:ext cx="2057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Kristen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Grauman</a:t>
            </a:r>
            <a:endParaRPr lang="en-US" sz="1200" b="0" dirty="0" smtClean="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Figure from Martial Hebert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10400" y="6553200"/>
            <a:ext cx="2133600" cy="476250"/>
          </a:xfrm>
        </p:spPr>
        <p:txBody>
          <a:bodyPr/>
          <a:lstStyle/>
          <a:p>
            <a:pPr>
              <a:defRPr/>
            </a:pPr>
            <a:fld id="{BE8FE9B5-CEA4-4264-888E-4D34141A4590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5" grpId="0" build="p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0" y="1539875"/>
            <a:ext cx="1935163" cy="14509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4" descr="im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5" y="1689100"/>
            <a:ext cx="1935163" cy="14509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5" descr="im3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6450" y="1838325"/>
            <a:ext cx="1935163" cy="14525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6" descr="im4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57263" y="1989138"/>
            <a:ext cx="1935162" cy="14509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" name="Picture 7" descr="im5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06488" y="2138363"/>
            <a:ext cx="1935162" cy="14525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2951" name="Title 9"/>
          <p:cNvSpPr>
            <a:spLocks noGrp="1"/>
          </p:cNvSpPr>
          <p:nvPr>
            <p:ph type="title"/>
          </p:nvPr>
        </p:nvSpPr>
        <p:spPr>
          <a:xfrm>
            <a:off x="665163" y="0"/>
            <a:ext cx="7772400" cy="1143000"/>
          </a:xfrm>
        </p:spPr>
        <p:txBody>
          <a:bodyPr/>
          <a:lstStyle/>
          <a:p>
            <a:r>
              <a:rPr lang="en-US" smtClean="0"/>
              <a:t>Motivation: noise reduction</a:t>
            </a:r>
          </a:p>
        </p:txBody>
      </p:sp>
      <p:sp>
        <p:nvSpPr>
          <p:cNvPr id="56328" name="Content Placeholder 12"/>
          <p:cNvSpPr>
            <a:spLocks noGrp="1"/>
          </p:cNvSpPr>
          <p:nvPr>
            <p:ph idx="1"/>
          </p:nvPr>
        </p:nvSpPr>
        <p:spPr>
          <a:xfrm>
            <a:off x="665163" y="4159250"/>
            <a:ext cx="7772400" cy="1754188"/>
          </a:xfrm>
        </p:spPr>
        <p:txBody>
          <a:bodyPr/>
          <a:lstStyle/>
          <a:p>
            <a:r>
              <a:rPr lang="en-US" sz="2400" dirty="0" smtClean="0"/>
              <a:t>Even multiple images of the same static scene will not be identical.</a:t>
            </a:r>
          </a:p>
          <a:p>
            <a:r>
              <a:rPr lang="en-US" sz="2400" dirty="0" smtClean="0"/>
              <a:t>How could we reduce the noise, i.e., give an estimate of the true intensities?</a:t>
            </a:r>
          </a:p>
          <a:p>
            <a:r>
              <a:rPr lang="en-US" sz="2400" b="1" dirty="0" smtClean="0"/>
              <a:t>What if there’s only one image?</a:t>
            </a:r>
          </a:p>
        </p:txBody>
      </p:sp>
      <p:pic>
        <p:nvPicPr>
          <p:cNvPr id="14" name="Picture 13" descr="noise2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03600" y="1420813"/>
            <a:ext cx="2628900" cy="26289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82954" name="Picture 14" descr="noise1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88088" y="1420813"/>
            <a:ext cx="2628900" cy="26289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1103313" y="2151063"/>
            <a:ext cx="255587" cy="25558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9" name="Picture 8" descr="im6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257300" y="2289175"/>
            <a:ext cx="1935163" cy="14509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1249363" y="2297113"/>
            <a:ext cx="255587" cy="25558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51A327-65CD-4704-98F5-93C194B5B67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Kristen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Grauman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First attempt at a solution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dirty="0" smtClean="0"/>
              <a:t>Let’s replace each pixel with an average of all the values in its neighborhood</a:t>
            </a:r>
          </a:p>
          <a:p>
            <a:pPr>
              <a:buFontTx/>
              <a:buChar char="•"/>
            </a:pPr>
            <a:r>
              <a:rPr lang="en-US" dirty="0" smtClean="0"/>
              <a:t>Assumptions: </a:t>
            </a:r>
          </a:p>
          <a:p>
            <a:pPr lvl="1"/>
            <a:r>
              <a:rPr lang="en-US" dirty="0" smtClean="0"/>
              <a:t>Expect pixels to be like their neighbors</a:t>
            </a:r>
          </a:p>
          <a:p>
            <a:pPr lvl="1"/>
            <a:r>
              <a:rPr lang="en-US" dirty="0" smtClean="0"/>
              <a:t>Expect noise processes to be independent from pixel to pixel</a:t>
            </a:r>
          </a:p>
          <a:p>
            <a:pPr>
              <a:buFontTx/>
              <a:buChar char="•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F169A-FB62-4D00-A8DD-B8FDE49CE07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Kristen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Grauman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 build="p" bldLvl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First attempt at a solution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smtClean="0"/>
              <a:t>Let’s replace each pixel with an average of all the values in its neighborhood</a:t>
            </a:r>
          </a:p>
          <a:p>
            <a:pPr>
              <a:buFontTx/>
              <a:buChar char="•"/>
            </a:pPr>
            <a:r>
              <a:rPr lang="en-US" smtClean="0"/>
              <a:t>Moving average in 1D:</a:t>
            </a:r>
          </a:p>
        </p:txBody>
      </p:sp>
      <p:pic>
        <p:nvPicPr>
          <p:cNvPr id="84996" name="Picture 4" descr="smoothing-d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3124200"/>
            <a:ext cx="3890963" cy="283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8933" name="Picture 5" descr="smoothing-d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3124200"/>
            <a:ext cx="3890963" cy="283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8934" name="Picture 6" descr="smoothing-d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4600" y="3124200"/>
            <a:ext cx="3890963" cy="283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8935" name="Picture 7" descr="smoothing-d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4600" y="3124200"/>
            <a:ext cx="3890963" cy="283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8936" name="Picture 8" descr="smoothing-d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4600" y="3124200"/>
            <a:ext cx="3890963" cy="283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F169A-FB62-4D00-A8DD-B8FDE49CE07D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S.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Marschner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8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8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8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8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Weighted Moving Average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Can add weights to our moving average</a:t>
            </a:r>
          </a:p>
          <a:p>
            <a:r>
              <a:rPr lang="en-US" i="1" smtClean="0"/>
              <a:t>Weights </a:t>
            </a:r>
            <a:r>
              <a:rPr lang="en-US" smtClean="0"/>
              <a:t> [1, 1, 1, 1, 1]  / 5 </a:t>
            </a:r>
          </a:p>
        </p:txBody>
      </p:sp>
      <p:pic>
        <p:nvPicPr>
          <p:cNvPr id="86020" name="Picture 4" descr="smoothing-bo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3124200"/>
            <a:ext cx="3889375" cy="283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F169A-FB62-4D00-A8DD-B8FDE49CE07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S.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Marschner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Weighted Moving Average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Non-uniform weights [1, 4, 6, 4, 1] / 16</a:t>
            </a:r>
          </a:p>
        </p:txBody>
      </p:sp>
      <p:pic>
        <p:nvPicPr>
          <p:cNvPr id="87044" name="Picture 4" descr="smoothing-bo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1425" y="3124200"/>
            <a:ext cx="3889375" cy="283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0709" name="Picture 5" descr="smoothing-be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3124200"/>
            <a:ext cx="3889375" cy="283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F169A-FB62-4D00-A8DD-B8FDE49CE07D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S.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Marschner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0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Announcements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Questions?</a:t>
            </a:r>
          </a:p>
          <a:p>
            <a:endParaRPr lang="en-US" sz="2800" dirty="0" smtClean="0"/>
          </a:p>
          <a:p>
            <a:r>
              <a:rPr lang="en-US" sz="2800" dirty="0" smtClean="0"/>
              <a:t>PS0 due Monday at 11:59 pm.</a:t>
            </a:r>
          </a:p>
          <a:p>
            <a:endParaRPr lang="en-US" sz="2800" dirty="0" smtClean="0"/>
          </a:p>
          <a:p>
            <a:r>
              <a:rPr lang="en-US" sz="2800" dirty="0" smtClean="0"/>
              <a:t>Doodle for time and date for project presentation.</a:t>
            </a:r>
          </a:p>
          <a:p>
            <a:endParaRPr lang="en-US" sz="2800" dirty="0" smtClean="0"/>
          </a:p>
          <a:p>
            <a:r>
              <a:rPr lang="en-US" sz="2800" dirty="0" smtClean="0"/>
              <a:t>Listserv emails?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39310C-9AAB-449B-9A2F-6B96E58F8CB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Devi Parikh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Moving Average In 2D</a:t>
            </a:r>
          </a:p>
        </p:txBody>
      </p:sp>
      <p:graphicFrame>
        <p:nvGraphicFramePr>
          <p:cNvPr id="842905" name="Group 153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88190" name="Picture 14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52600" y="1600200"/>
            <a:ext cx="1527175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43037" name="Group 285"/>
          <p:cNvGraphicFramePr>
            <a:graphicFrameLocks noGrp="1"/>
          </p:cNvGraphicFramePr>
          <p:nvPr/>
        </p:nvGraphicFramePr>
        <p:xfrm>
          <a:off x="47244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/>
                <a:gridCol w="358775"/>
                <a:gridCol w="355600"/>
                <a:gridCol w="358775"/>
                <a:gridCol w="358775"/>
                <a:gridCol w="358775"/>
                <a:gridCol w="358775"/>
                <a:gridCol w="355600"/>
                <a:gridCol w="358775"/>
                <a:gridCol w="358775"/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8314" name="Picture 27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7400" y="16002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315" name="Rectangle 147"/>
          <p:cNvSpPr>
            <a:spLocks noChangeArrowheads="1"/>
          </p:cNvSpPr>
          <p:nvPr/>
        </p:nvSpPr>
        <p:spPr bwMode="auto">
          <a:xfrm>
            <a:off x="5105400" y="2590800"/>
            <a:ext cx="365125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graphicFrame>
        <p:nvGraphicFramePr>
          <p:cNvPr id="843038" name="Group 286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</a:tbl>
          </a:graphicData>
        </a:graphic>
      </p:graphicFrame>
      <p:sp>
        <p:nvSpPr>
          <p:cNvPr id="88439" name="Rectangle 146"/>
          <p:cNvSpPr>
            <a:spLocks noChangeArrowheads="1"/>
          </p:cNvSpPr>
          <p:nvPr/>
        </p:nvSpPr>
        <p:spPr bwMode="auto">
          <a:xfrm>
            <a:off x="685800" y="2286000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F169A-FB62-4D00-A8DD-B8FDE49CE07D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Steve Seitz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Moving Average In 2D</a:t>
            </a:r>
          </a:p>
        </p:txBody>
      </p:sp>
      <p:graphicFrame>
        <p:nvGraphicFramePr>
          <p:cNvPr id="842905" name="Group 153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88190" name="Picture 14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52600" y="1600200"/>
            <a:ext cx="1527175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43037" name="Group 285"/>
          <p:cNvGraphicFramePr>
            <a:graphicFrameLocks noGrp="1"/>
          </p:cNvGraphicFramePr>
          <p:nvPr/>
        </p:nvGraphicFramePr>
        <p:xfrm>
          <a:off x="47244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/>
                <a:gridCol w="358775"/>
                <a:gridCol w="355600"/>
                <a:gridCol w="358775"/>
                <a:gridCol w="358775"/>
                <a:gridCol w="358775"/>
                <a:gridCol w="358775"/>
                <a:gridCol w="355600"/>
                <a:gridCol w="358775"/>
                <a:gridCol w="358775"/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8314" name="Picture 27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7400" y="16002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315" name="Rectangle 147"/>
          <p:cNvSpPr>
            <a:spLocks noChangeArrowheads="1"/>
          </p:cNvSpPr>
          <p:nvPr/>
        </p:nvSpPr>
        <p:spPr bwMode="auto">
          <a:xfrm>
            <a:off x="5105400" y="2590800"/>
            <a:ext cx="365125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graphicFrame>
        <p:nvGraphicFramePr>
          <p:cNvPr id="843038" name="Group 286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</a:tbl>
          </a:graphicData>
        </a:graphic>
      </p:graphicFrame>
      <p:sp>
        <p:nvSpPr>
          <p:cNvPr id="88439" name="Rectangle 146"/>
          <p:cNvSpPr>
            <a:spLocks noChangeArrowheads="1"/>
          </p:cNvSpPr>
          <p:nvPr/>
        </p:nvSpPr>
        <p:spPr bwMode="auto">
          <a:xfrm>
            <a:off x="685800" y="2286000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F169A-FB62-4D00-A8DD-B8FDE49CE07D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Steve Seitz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Moving Average In 2D</a:t>
            </a:r>
          </a:p>
        </p:txBody>
      </p:sp>
      <p:graphicFrame>
        <p:nvGraphicFramePr>
          <p:cNvPr id="860163" name="Group 3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89214" name="Picture 12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52600" y="1600200"/>
            <a:ext cx="1527175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60289" name="Group 129"/>
          <p:cNvGraphicFramePr>
            <a:graphicFrameLocks noGrp="1"/>
          </p:cNvGraphicFramePr>
          <p:nvPr/>
        </p:nvGraphicFramePr>
        <p:xfrm>
          <a:off x="47244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/>
                <a:gridCol w="358775"/>
                <a:gridCol w="355600"/>
                <a:gridCol w="358775"/>
                <a:gridCol w="358775"/>
                <a:gridCol w="358775"/>
                <a:gridCol w="358775"/>
                <a:gridCol w="355600"/>
                <a:gridCol w="358775"/>
                <a:gridCol w="358775"/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9338" name="Picture 25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7400" y="16002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339" name="Rectangle 253"/>
          <p:cNvSpPr>
            <a:spLocks noChangeArrowheads="1"/>
          </p:cNvSpPr>
          <p:nvPr/>
        </p:nvSpPr>
        <p:spPr bwMode="auto">
          <a:xfrm>
            <a:off x="5410200" y="2590800"/>
            <a:ext cx="3810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graphicFrame>
        <p:nvGraphicFramePr>
          <p:cNvPr id="860414" name="Group 254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</a:tbl>
          </a:graphicData>
        </a:graphic>
      </p:graphicFrame>
      <p:sp>
        <p:nvSpPr>
          <p:cNvPr id="89463" name="Rectangle 127"/>
          <p:cNvSpPr>
            <a:spLocks noChangeArrowheads="1"/>
          </p:cNvSpPr>
          <p:nvPr/>
        </p:nvSpPr>
        <p:spPr bwMode="auto">
          <a:xfrm>
            <a:off x="1066800" y="2286000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F169A-FB62-4D00-A8DD-B8FDE49CE07D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Steve Seitz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Moving Average In 2D</a:t>
            </a:r>
          </a:p>
        </p:txBody>
      </p:sp>
      <p:graphicFrame>
        <p:nvGraphicFramePr>
          <p:cNvPr id="860163" name="Group 3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89214" name="Picture 12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52600" y="1600200"/>
            <a:ext cx="1527175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60289" name="Group 129"/>
          <p:cNvGraphicFramePr>
            <a:graphicFrameLocks noGrp="1"/>
          </p:cNvGraphicFramePr>
          <p:nvPr/>
        </p:nvGraphicFramePr>
        <p:xfrm>
          <a:off x="47244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/>
                <a:gridCol w="358775"/>
                <a:gridCol w="355600"/>
                <a:gridCol w="358775"/>
                <a:gridCol w="358775"/>
                <a:gridCol w="358775"/>
                <a:gridCol w="358775"/>
                <a:gridCol w="355600"/>
                <a:gridCol w="358775"/>
                <a:gridCol w="358775"/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9338" name="Picture 25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7400" y="16002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339" name="Rectangle 253"/>
          <p:cNvSpPr>
            <a:spLocks noChangeArrowheads="1"/>
          </p:cNvSpPr>
          <p:nvPr/>
        </p:nvSpPr>
        <p:spPr bwMode="auto">
          <a:xfrm>
            <a:off x="5410200" y="2590800"/>
            <a:ext cx="3810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graphicFrame>
        <p:nvGraphicFramePr>
          <p:cNvPr id="860414" name="Group 254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</a:tbl>
          </a:graphicData>
        </a:graphic>
      </p:graphicFrame>
      <p:sp>
        <p:nvSpPr>
          <p:cNvPr id="89463" name="Rectangle 127"/>
          <p:cNvSpPr>
            <a:spLocks noChangeArrowheads="1"/>
          </p:cNvSpPr>
          <p:nvPr/>
        </p:nvSpPr>
        <p:spPr bwMode="auto">
          <a:xfrm>
            <a:off x="1066800" y="2286000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F169A-FB62-4D00-A8DD-B8FDE49CE07D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Steve Seitz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Moving Average In 2D</a:t>
            </a:r>
          </a:p>
        </p:txBody>
      </p:sp>
      <p:graphicFrame>
        <p:nvGraphicFramePr>
          <p:cNvPr id="862211" name="Group 3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90238" name="Picture 12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52600" y="1600200"/>
            <a:ext cx="1527175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62337" name="Group 129"/>
          <p:cNvGraphicFramePr>
            <a:graphicFrameLocks noGrp="1"/>
          </p:cNvGraphicFramePr>
          <p:nvPr/>
        </p:nvGraphicFramePr>
        <p:xfrm>
          <a:off x="47244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/>
                <a:gridCol w="358775"/>
                <a:gridCol w="355600"/>
                <a:gridCol w="358775"/>
                <a:gridCol w="358775"/>
                <a:gridCol w="358775"/>
                <a:gridCol w="358775"/>
                <a:gridCol w="355600"/>
                <a:gridCol w="358775"/>
                <a:gridCol w="358775"/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90362" name="Picture 25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7400" y="16002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363" name="Rectangle 253"/>
          <p:cNvSpPr>
            <a:spLocks noChangeArrowheads="1"/>
          </p:cNvSpPr>
          <p:nvPr/>
        </p:nvSpPr>
        <p:spPr bwMode="auto">
          <a:xfrm>
            <a:off x="5791200" y="2590800"/>
            <a:ext cx="3810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graphicFrame>
        <p:nvGraphicFramePr>
          <p:cNvPr id="862462" name="Group 254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</a:tbl>
          </a:graphicData>
        </a:graphic>
      </p:graphicFrame>
      <p:sp>
        <p:nvSpPr>
          <p:cNvPr id="90487" name="Rectangle 127"/>
          <p:cNvSpPr>
            <a:spLocks noChangeArrowheads="1"/>
          </p:cNvSpPr>
          <p:nvPr/>
        </p:nvSpPr>
        <p:spPr bwMode="auto">
          <a:xfrm>
            <a:off x="1447800" y="2286000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F169A-FB62-4D00-A8DD-B8FDE49CE07D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Steve Seitz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Moving Average In 2D</a:t>
            </a:r>
          </a:p>
        </p:txBody>
      </p:sp>
      <p:graphicFrame>
        <p:nvGraphicFramePr>
          <p:cNvPr id="862211" name="Group 3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90238" name="Picture 12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52600" y="1600200"/>
            <a:ext cx="1527175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62337" name="Group 129"/>
          <p:cNvGraphicFramePr>
            <a:graphicFrameLocks noGrp="1"/>
          </p:cNvGraphicFramePr>
          <p:nvPr/>
        </p:nvGraphicFramePr>
        <p:xfrm>
          <a:off x="47244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/>
                <a:gridCol w="358775"/>
                <a:gridCol w="355600"/>
                <a:gridCol w="358775"/>
                <a:gridCol w="358775"/>
                <a:gridCol w="358775"/>
                <a:gridCol w="358775"/>
                <a:gridCol w="355600"/>
                <a:gridCol w="358775"/>
                <a:gridCol w="358775"/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90362" name="Picture 25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7400" y="16002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363" name="Rectangle 253"/>
          <p:cNvSpPr>
            <a:spLocks noChangeArrowheads="1"/>
          </p:cNvSpPr>
          <p:nvPr/>
        </p:nvSpPr>
        <p:spPr bwMode="auto">
          <a:xfrm>
            <a:off x="5791200" y="2590800"/>
            <a:ext cx="3810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graphicFrame>
        <p:nvGraphicFramePr>
          <p:cNvPr id="862462" name="Group 254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</a:tbl>
          </a:graphicData>
        </a:graphic>
      </p:graphicFrame>
      <p:sp>
        <p:nvSpPr>
          <p:cNvPr id="90487" name="Rectangle 127"/>
          <p:cNvSpPr>
            <a:spLocks noChangeArrowheads="1"/>
          </p:cNvSpPr>
          <p:nvPr/>
        </p:nvSpPr>
        <p:spPr bwMode="auto">
          <a:xfrm>
            <a:off x="1447800" y="2286000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F169A-FB62-4D00-A8DD-B8FDE49CE07D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Steve Seitz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Moving Average In 2D</a:t>
            </a:r>
          </a:p>
        </p:txBody>
      </p:sp>
      <p:graphicFrame>
        <p:nvGraphicFramePr>
          <p:cNvPr id="864259" name="Group 3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91262" name="Picture 12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52600" y="1600200"/>
            <a:ext cx="1527175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64385" name="Group 129"/>
          <p:cNvGraphicFramePr>
            <a:graphicFrameLocks noGrp="1"/>
          </p:cNvGraphicFramePr>
          <p:nvPr/>
        </p:nvGraphicFramePr>
        <p:xfrm>
          <a:off x="47244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/>
                <a:gridCol w="358775"/>
                <a:gridCol w="355600"/>
                <a:gridCol w="358775"/>
                <a:gridCol w="358775"/>
                <a:gridCol w="358775"/>
                <a:gridCol w="358775"/>
                <a:gridCol w="355600"/>
                <a:gridCol w="358775"/>
                <a:gridCol w="358775"/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91386" name="Picture 25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7400" y="16002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387" name="Rectangle 253"/>
          <p:cNvSpPr>
            <a:spLocks noChangeArrowheads="1"/>
          </p:cNvSpPr>
          <p:nvPr/>
        </p:nvSpPr>
        <p:spPr bwMode="auto">
          <a:xfrm>
            <a:off x="6172200" y="2590800"/>
            <a:ext cx="3810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graphicFrame>
        <p:nvGraphicFramePr>
          <p:cNvPr id="864510" name="Group 254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</a:tbl>
          </a:graphicData>
        </a:graphic>
      </p:graphicFrame>
      <p:sp>
        <p:nvSpPr>
          <p:cNvPr id="91511" name="Rectangle 127"/>
          <p:cNvSpPr>
            <a:spLocks noChangeArrowheads="1"/>
          </p:cNvSpPr>
          <p:nvPr/>
        </p:nvSpPr>
        <p:spPr bwMode="auto">
          <a:xfrm>
            <a:off x="1752600" y="2286000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F169A-FB62-4D00-A8DD-B8FDE49CE07D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Steve Seitz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Moving Average In 2D</a:t>
            </a:r>
          </a:p>
        </p:txBody>
      </p:sp>
      <p:graphicFrame>
        <p:nvGraphicFramePr>
          <p:cNvPr id="864259" name="Group 3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91262" name="Picture 12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52600" y="1600200"/>
            <a:ext cx="1527175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64385" name="Group 129"/>
          <p:cNvGraphicFramePr>
            <a:graphicFrameLocks noGrp="1"/>
          </p:cNvGraphicFramePr>
          <p:nvPr/>
        </p:nvGraphicFramePr>
        <p:xfrm>
          <a:off x="47244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/>
                <a:gridCol w="358775"/>
                <a:gridCol w="355600"/>
                <a:gridCol w="358775"/>
                <a:gridCol w="358775"/>
                <a:gridCol w="358775"/>
                <a:gridCol w="358775"/>
                <a:gridCol w="355600"/>
                <a:gridCol w="358775"/>
                <a:gridCol w="358775"/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91386" name="Picture 25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7400" y="16002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387" name="Rectangle 253"/>
          <p:cNvSpPr>
            <a:spLocks noChangeArrowheads="1"/>
          </p:cNvSpPr>
          <p:nvPr/>
        </p:nvSpPr>
        <p:spPr bwMode="auto">
          <a:xfrm>
            <a:off x="6172200" y="2590800"/>
            <a:ext cx="3810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graphicFrame>
        <p:nvGraphicFramePr>
          <p:cNvPr id="864510" name="Group 254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</a:tbl>
          </a:graphicData>
        </a:graphic>
      </p:graphicFrame>
      <p:sp>
        <p:nvSpPr>
          <p:cNvPr id="91511" name="Rectangle 127"/>
          <p:cNvSpPr>
            <a:spLocks noChangeArrowheads="1"/>
          </p:cNvSpPr>
          <p:nvPr/>
        </p:nvSpPr>
        <p:spPr bwMode="auto">
          <a:xfrm>
            <a:off x="1752600" y="2286000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F169A-FB62-4D00-A8DD-B8FDE49CE07D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Steve Seitz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Moving Average In 2D</a:t>
            </a:r>
          </a:p>
        </p:txBody>
      </p:sp>
      <p:graphicFrame>
        <p:nvGraphicFramePr>
          <p:cNvPr id="866433" name="Group 129"/>
          <p:cNvGraphicFramePr>
            <a:graphicFrameLocks noGrp="1"/>
          </p:cNvGraphicFramePr>
          <p:nvPr/>
        </p:nvGraphicFramePr>
        <p:xfrm>
          <a:off x="47244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/>
                <a:gridCol w="358775"/>
                <a:gridCol w="355600"/>
                <a:gridCol w="358775"/>
                <a:gridCol w="358775"/>
                <a:gridCol w="358775"/>
                <a:gridCol w="358775"/>
                <a:gridCol w="355600"/>
                <a:gridCol w="358775"/>
                <a:gridCol w="358775"/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92286" name="Picture 25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16002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87" name="Rectangle 253"/>
          <p:cNvSpPr>
            <a:spLocks noChangeArrowheads="1"/>
          </p:cNvSpPr>
          <p:nvPr/>
        </p:nvSpPr>
        <p:spPr bwMode="auto">
          <a:xfrm>
            <a:off x="6477000" y="2590800"/>
            <a:ext cx="3810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graphicFrame>
        <p:nvGraphicFramePr>
          <p:cNvPr id="866807" name="Group 503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</a:tbl>
          </a:graphicData>
        </a:graphic>
      </p:graphicFrame>
      <p:pic>
        <p:nvPicPr>
          <p:cNvPr id="92411" name="Picture 62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52600" y="1600200"/>
            <a:ext cx="1527175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412" name="Rectangle 127"/>
          <p:cNvSpPr>
            <a:spLocks noChangeArrowheads="1"/>
          </p:cNvSpPr>
          <p:nvPr/>
        </p:nvSpPr>
        <p:spPr bwMode="auto">
          <a:xfrm>
            <a:off x="2133600" y="2286000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7DFF11-EF67-4A6A-8E8B-46DEBC046CEB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Steve Seitz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Moving Average In 2D</a:t>
            </a:r>
          </a:p>
        </p:txBody>
      </p:sp>
      <p:graphicFrame>
        <p:nvGraphicFramePr>
          <p:cNvPr id="866433" name="Group 129"/>
          <p:cNvGraphicFramePr>
            <a:graphicFrameLocks noGrp="1"/>
          </p:cNvGraphicFramePr>
          <p:nvPr/>
        </p:nvGraphicFramePr>
        <p:xfrm>
          <a:off x="47244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/>
                <a:gridCol w="358775"/>
                <a:gridCol w="355600"/>
                <a:gridCol w="358775"/>
                <a:gridCol w="358775"/>
                <a:gridCol w="358775"/>
                <a:gridCol w="358775"/>
                <a:gridCol w="355600"/>
                <a:gridCol w="358775"/>
                <a:gridCol w="358775"/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92286" name="Picture 25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16002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87" name="Rectangle 253"/>
          <p:cNvSpPr>
            <a:spLocks noChangeArrowheads="1"/>
          </p:cNvSpPr>
          <p:nvPr/>
        </p:nvSpPr>
        <p:spPr bwMode="auto">
          <a:xfrm>
            <a:off x="6477000" y="2590800"/>
            <a:ext cx="3810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graphicFrame>
        <p:nvGraphicFramePr>
          <p:cNvPr id="866807" name="Group 503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</a:tbl>
          </a:graphicData>
        </a:graphic>
      </p:graphicFrame>
      <p:pic>
        <p:nvPicPr>
          <p:cNvPr id="92411" name="Picture 62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52600" y="1600200"/>
            <a:ext cx="1527175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412" name="Rectangle 127"/>
          <p:cNvSpPr>
            <a:spLocks noChangeArrowheads="1"/>
          </p:cNvSpPr>
          <p:nvPr/>
        </p:nvSpPr>
        <p:spPr bwMode="auto">
          <a:xfrm>
            <a:off x="2133600" y="2286000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7DFF11-EF67-4A6A-8E8B-46DEBC046CEB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Steve Seitz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Plan for today</a:t>
            </a:r>
          </a:p>
        </p:txBody>
      </p:sp>
      <p:sp>
        <p:nvSpPr>
          <p:cNvPr id="706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Image formation</a:t>
            </a:r>
          </a:p>
          <a:p>
            <a:r>
              <a:rPr lang="en-US" dirty="0" smtClean="0"/>
              <a:t>Image noise</a:t>
            </a:r>
          </a:p>
          <a:p>
            <a:r>
              <a:rPr lang="en-US" dirty="0" smtClean="0"/>
              <a:t>Linear filters</a:t>
            </a:r>
          </a:p>
          <a:p>
            <a:pPr lvl="1"/>
            <a:r>
              <a:rPr lang="en-US" dirty="0" smtClean="0"/>
              <a:t>Examples: smoothing filters</a:t>
            </a:r>
          </a:p>
          <a:p>
            <a:r>
              <a:rPr lang="en-US" dirty="0" smtClean="0"/>
              <a:t>Convolution / correlation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39310C-9AAB-449B-9A2F-6B96E58F8CB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Kristen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Grauman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Moving Average In 2D</a:t>
            </a:r>
          </a:p>
        </p:txBody>
      </p:sp>
      <p:graphicFrame>
        <p:nvGraphicFramePr>
          <p:cNvPr id="868770" name="Group 418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</a:tbl>
          </a:graphicData>
        </a:graphic>
      </p:graphicFrame>
      <p:pic>
        <p:nvPicPr>
          <p:cNvPr id="93310" name="Picture 12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52600" y="1600200"/>
            <a:ext cx="1527175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311" name="Picture 25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7400" y="16002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68766" name="Group 414"/>
          <p:cNvGraphicFramePr>
            <a:graphicFrameLocks noGrp="1"/>
          </p:cNvGraphicFramePr>
          <p:nvPr>
            <p:ph idx="1"/>
          </p:nvPr>
        </p:nvGraphicFramePr>
        <p:xfrm>
          <a:off x="4724400" y="2286000"/>
          <a:ext cx="3581400" cy="3429000"/>
        </p:xfrm>
        <a:graphic>
          <a:graphicData uri="http://schemas.openxmlformats.org/drawingml/2006/table">
            <a:tbl>
              <a:tblPr/>
              <a:tblGrid>
                <a:gridCol w="357188"/>
                <a:gridCol w="360362"/>
                <a:gridCol w="355600"/>
                <a:gridCol w="360363"/>
                <a:gridCol w="357187"/>
                <a:gridCol w="357188"/>
                <a:gridCol w="360362"/>
                <a:gridCol w="355600"/>
                <a:gridCol w="360363"/>
                <a:gridCol w="357187"/>
              </a:tblGrid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7DFF11-EF67-4A6A-8E8B-46DEBC046CEB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Steve Seitz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le 3"/>
          <p:cNvSpPr>
            <a:spLocks noGrp="1"/>
          </p:cNvSpPr>
          <p:nvPr>
            <p:ph type="title"/>
          </p:nvPr>
        </p:nvSpPr>
        <p:spPr>
          <a:xfrm>
            <a:off x="701675" y="0"/>
            <a:ext cx="7772400" cy="1143000"/>
          </a:xfrm>
        </p:spPr>
        <p:txBody>
          <a:bodyPr/>
          <a:lstStyle/>
          <a:p>
            <a:r>
              <a:rPr lang="en-US" smtClean="0"/>
              <a:t>Correlation filtering</a:t>
            </a:r>
          </a:p>
        </p:txBody>
      </p:sp>
      <p:pic>
        <p:nvPicPr>
          <p:cNvPr id="94211" name="Picture 5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57263" y="1603375"/>
            <a:ext cx="7300912" cy="98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12" name="TextBox 6"/>
          <p:cNvSpPr txBox="1">
            <a:spLocks noChangeArrowheads="1"/>
          </p:cNvSpPr>
          <p:nvPr/>
        </p:nvSpPr>
        <p:spPr bwMode="auto">
          <a:xfrm>
            <a:off x="665163" y="1128713"/>
            <a:ext cx="70834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0"/>
              <a:t>Say the averaging window size is 2k+1 x 2k+1:</a:t>
            </a:r>
          </a:p>
        </p:txBody>
      </p:sp>
      <p:pic>
        <p:nvPicPr>
          <p:cNvPr id="10" name="Picture 8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84238" y="4743450"/>
            <a:ext cx="7199312" cy="105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637088" y="2917825"/>
            <a:ext cx="46085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 i="1"/>
              <a:t>Loop over all pixels in neighborhood around  image pixel F[i,j]</a:t>
            </a:r>
          </a:p>
        </p:txBody>
      </p:sp>
      <p:sp>
        <p:nvSpPr>
          <p:cNvPr id="12" name="Right Brace 11"/>
          <p:cNvSpPr/>
          <p:nvPr/>
        </p:nvSpPr>
        <p:spPr>
          <a:xfrm rot="5400000">
            <a:off x="6178550" y="763588"/>
            <a:ext cx="255587" cy="4052888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3" name="Right Brace 12"/>
          <p:cNvSpPr/>
          <p:nvPr/>
        </p:nvSpPr>
        <p:spPr>
          <a:xfrm rot="5400000">
            <a:off x="3257550" y="1968500"/>
            <a:ext cx="182563" cy="1643063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271713" y="2917825"/>
            <a:ext cx="25193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 i="1"/>
              <a:t>Attribute uniform weight to each pixel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19113" y="3913188"/>
            <a:ext cx="83693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0"/>
              <a:t>Now generalize to allow </a:t>
            </a:r>
            <a:r>
              <a:rPr lang="en-US" sz="2400"/>
              <a:t>different weights </a:t>
            </a:r>
            <a:r>
              <a:rPr lang="en-US" sz="2400" b="0"/>
              <a:t>depending on  neighboring pixel’s relative position:</a:t>
            </a:r>
          </a:p>
        </p:txBody>
      </p:sp>
      <p:sp>
        <p:nvSpPr>
          <p:cNvPr id="16" name="Right Brace 15"/>
          <p:cNvSpPr/>
          <p:nvPr/>
        </p:nvSpPr>
        <p:spPr>
          <a:xfrm rot="5400000">
            <a:off x="4900613" y="5072063"/>
            <a:ext cx="255587" cy="1131887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389438" y="5802313"/>
            <a:ext cx="52212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 i="1"/>
              <a:t>Non-uniform weights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51A327-65CD-4704-98F5-93C194B5B67E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Kristen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Grauman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 animBg="1"/>
      <p:bldP spid="14" grpId="0"/>
      <p:bldP spid="15" grpId="0"/>
      <p:bldP spid="16" grpId="0" animBg="1"/>
      <p:bldP spid="1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le 1"/>
          <p:cNvSpPr>
            <a:spLocks noGrp="1"/>
          </p:cNvSpPr>
          <p:nvPr>
            <p:ph type="title"/>
          </p:nvPr>
        </p:nvSpPr>
        <p:spPr>
          <a:xfrm>
            <a:off x="701675" y="0"/>
            <a:ext cx="7772400" cy="1143000"/>
          </a:xfrm>
        </p:spPr>
        <p:txBody>
          <a:bodyPr/>
          <a:lstStyle/>
          <a:p>
            <a:r>
              <a:rPr lang="en-US" smtClean="0"/>
              <a:t>Correlation filtering</a:t>
            </a:r>
          </a:p>
        </p:txBody>
      </p:sp>
      <p:pic>
        <p:nvPicPr>
          <p:cNvPr id="95235" name="Picture 8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0750" y="1201738"/>
            <a:ext cx="7199313" cy="105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4" name="TextBox 6"/>
          <p:cNvSpPr txBox="1">
            <a:spLocks noChangeArrowheads="1"/>
          </p:cNvSpPr>
          <p:nvPr/>
        </p:nvSpPr>
        <p:spPr bwMode="auto">
          <a:xfrm>
            <a:off x="584200" y="3538538"/>
            <a:ext cx="83693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0" dirty="0"/>
              <a:t>Filtering an image: replace each pixel with a linear combination of its neighbors.</a:t>
            </a:r>
          </a:p>
          <a:p>
            <a:endParaRPr lang="en-US" sz="2400" b="0" dirty="0"/>
          </a:p>
          <a:p>
            <a:r>
              <a:rPr lang="en-US" sz="2400" b="0" dirty="0"/>
              <a:t>The filter “</a:t>
            </a:r>
            <a:r>
              <a:rPr lang="en-US" sz="2400" dirty="0"/>
              <a:t>kernel</a:t>
            </a:r>
            <a:r>
              <a:rPr lang="en-US" sz="2400" b="0" dirty="0"/>
              <a:t>” or “</a:t>
            </a:r>
            <a:r>
              <a:rPr lang="en-US" sz="2400" dirty="0"/>
              <a:t>mask</a:t>
            </a:r>
            <a:r>
              <a:rPr lang="en-US" sz="2400" b="0" dirty="0"/>
              <a:t>” </a:t>
            </a:r>
            <a:r>
              <a:rPr lang="en-US" sz="2400" b="0" i="1" dirty="0" err="1"/>
              <a:t>H</a:t>
            </a:r>
            <a:r>
              <a:rPr lang="en-US" sz="2400" b="0" dirty="0" err="1"/>
              <a:t>[</a:t>
            </a:r>
            <a:r>
              <a:rPr lang="en-US" sz="2400" b="0" i="1" dirty="0" err="1"/>
              <a:t>u,v</a:t>
            </a:r>
            <a:r>
              <a:rPr lang="en-US" sz="2400" b="0" dirty="0"/>
              <a:t>] is the prescription for the weights in the linear combination.</a:t>
            </a:r>
          </a:p>
          <a:p>
            <a:endParaRPr lang="en-US" sz="2400" b="0" dirty="0"/>
          </a:p>
        </p:txBody>
      </p:sp>
      <p:pic>
        <p:nvPicPr>
          <p:cNvPr id="95237" name="Picture 11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61113" y="2808288"/>
            <a:ext cx="22637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38" name="TextBox 42"/>
          <p:cNvSpPr txBox="1">
            <a:spLocks noChangeArrowheads="1"/>
          </p:cNvSpPr>
          <p:nvPr/>
        </p:nvSpPr>
        <p:spPr bwMode="auto">
          <a:xfrm>
            <a:off x="555625" y="2735263"/>
            <a:ext cx="60975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0"/>
              <a:t>This is called </a:t>
            </a:r>
            <a:r>
              <a:rPr lang="en-US" sz="2400"/>
              <a:t>cross-correlation</a:t>
            </a:r>
            <a:r>
              <a:rPr lang="en-US" sz="2400" b="0"/>
              <a:t>, denoted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51A327-65CD-4704-98F5-93C194B5B67E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Kristen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Grauman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1"/>
          <p:cNvSpPr>
            <a:spLocks noGrp="1"/>
          </p:cNvSpPr>
          <p:nvPr>
            <p:ph type="title"/>
          </p:nvPr>
        </p:nvSpPr>
        <p:spPr>
          <a:xfrm>
            <a:off x="701675" y="0"/>
            <a:ext cx="7772400" cy="1143000"/>
          </a:xfrm>
        </p:spPr>
        <p:txBody>
          <a:bodyPr/>
          <a:lstStyle/>
          <a:p>
            <a:r>
              <a:rPr lang="en-US" smtClean="0"/>
              <a:t>Averaging filter</a:t>
            </a:r>
          </a:p>
        </p:txBody>
      </p:sp>
      <p:sp>
        <p:nvSpPr>
          <p:cNvPr id="96259" name="Content Placeholder 2"/>
          <p:cNvSpPr>
            <a:spLocks noGrp="1"/>
          </p:cNvSpPr>
          <p:nvPr>
            <p:ph idx="1"/>
          </p:nvPr>
        </p:nvSpPr>
        <p:spPr>
          <a:xfrm>
            <a:off x="738188" y="1128713"/>
            <a:ext cx="7772400" cy="4114800"/>
          </a:xfrm>
        </p:spPr>
        <p:txBody>
          <a:bodyPr/>
          <a:lstStyle/>
          <a:p>
            <a:r>
              <a:rPr lang="en-US" sz="2400" smtClean="0"/>
              <a:t>What values belong in the kernel </a:t>
            </a:r>
            <a:r>
              <a:rPr lang="en-US" sz="2400" i="1" smtClean="0"/>
              <a:t>H</a:t>
            </a:r>
            <a:r>
              <a:rPr lang="en-US" sz="2400" smtClean="0"/>
              <a:t> for the moving average example?</a:t>
            </a:r>
          </a:p>
        </p:txBody>
      </p:sp>
      <p:graphicFrame>
        <p:nvGraphicFramePr>
          <p:cNvPr id="4" name="Group 129"/>
          <p:cNvGraphicFramePr>
            <a:graphicFrameLocks noGrp="1"/>
          </p:cNvGraphicFramePr>
          <p:nvPr/>
        </p:nvGraphicFramePr>
        <p:xfrm>
          <a:off x="6211888" y="2628900"/>
          <a:ext cx="2741600" cy="2518883"/>
        </p:xfrm>
        <a:graphic>
          <a:graphicData uri="http://schemas.openxmlformats.org/drawingml/2006/table">
            <a:tbl>
              <a:tblPr/>
              <a:tblGrid>
                <a:gridCol w="274646"/>
                <a:gridCol w="274646"/>
                <a:gridCol w="272216"/>
                <a:gridCol w="274646"/>
                <a:gridCol w="274646"/>
                <a:gridCol w="274646"/>
                <a:gridCol w="274646"/>
                <a:gridCol w="272216"/>
                <a:gridCol w="274646"/>
                <a:gridCol w="274646"/>
              </a:tblGrid>
              <a:tr h="241134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4432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1617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2102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8123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1617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928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928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928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928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96383" name="Picture 25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18338" y="2187575"/>
            <a:ext cx="1081087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384" name="Rectangle 253"/>
          <p:cNvSpPr>
            <a:spLocks noChangeArrowheads="1"/>
          </p:cNvSpPr>
          <p:nvPr/>
        </p:nvSpPr>
        <p:spPr bwMode="auto">
          <a:xfrm>
            <a:off x="7529513" y="2808288"/>
            <a:ext cx="3810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graphicFrame>
        <p:nvGraphicFramePr>
          <p:cNvPr id="7" name="Group 503"/>
          <p:cNvGraphicFramePr>
            <a:graphicFrameLocks noGrp="1"/>
          </p:cNvGraphicFramePr>
          <p:nvPr/>
        </p:nvGraphicFramePr>
        <p:xfrm>
          <a:off x="300038" y="2552700"/>
          <a:ext cx="3140011" cy="2551105"/>
        </p:xfrm>
        <a:graphic>
          <a:graphicData uri="http://schemas.openxmlformats.org/drawingml/2006/table">
            <a:tbl>
              <a:tblPr/>
              <a:tblGrid>
                <a:gridCol w="314001"/>
                <a:gridCol w="314001"/>
                <a:gridCol w="314001"/>
                <a:gridCol w="314001"/>
                <a:gridCol w="314001"/>
                <a:gridCol w="314001"/>
                <a:gridCol w="314001"/>
                <a:gridCol w="326618"/>
                <a:gridCol w="301385"/>
                <a:gridCol w="314001"/>
              </a:tblGrid>
              <a:tr h="2531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255465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2531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2531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254283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267292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2531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2531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255465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2531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</a:tbl>
          </a:graphicData>
        </a:graphic>
      </p:graphicFrame>
      <p:pic>
        <p:nvPicPr>
          <p:cNvPr id="96508" name="Picture 62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249363" y="2173288"/>
            <a:ext cx="113188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509" name="Rectangle 127"/>
          <p:cNvSpPr>
            <a:spLocks noChangeArrowheads="1"/>
          </p:cNvSpPr>
          <p:nvPr/>
        </p:nvSpPr>
        <p:spPr bwMode="auto">
          <a:xfrm>
            <a:off x="1577975" y="2808288"/>
            <a:ext cx="914400" cy="8032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987800" y="2735263"/>
            <a:ext cx="1752600" cy="1473200"/>
            <a:chOff x="3799" y="2064"/>
            <a:chExt cx="1433" cy="1136"/>
          </a:xfrm>
        </p:grpSpPr>
        <p:grpSp>
          <p:nvGrpSpPr>
            <p:cNvPr id="96516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96518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96519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96520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96521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96522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96523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96524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96525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96526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96527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96528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96529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96530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96531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96532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96533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96534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96517" name="Picture 23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Text Box 27"/>
          <p:cNvSpPr txBox="1">
            <a:spLocks noChangeArrowheads="1"/>
          </p:cNvSpPr>
          <p:nvPr/>
        </p:nvSpPr>
        <p:spPr bwMode="auto">
          <a:xfrm>
            <a:off x="4152900" y="4333875"/>
            <a:ext cx="1185863" cy="37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000000"/>
                </a:solidFill>
                <a:cs typeface="Arial" pitchFamily="34" charset="0"/>
              </a:rPr>
              <a:t>“box filter”</a:t>
            </a:r>
          </a:p>
        </p:txBody>
      </p:sp>
      <p:pic>
        <p:nvPicPr>
          <p:cNvPr id="96512" name="Picture 11" descr="Edittex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221038" y="5765800"/>
            <a:ext cx="22637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513" name="Picture 15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425950" y="2187575"/>
            <a:ext cx="998538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514" name="Picture 11" descr="Edittex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 cstate="print"/>
          <a:srcRect l="64516" t="10376" r="17741" b="-3758"/>
          <a:stretch>
            <a:fillRect/>
          </a:stretch>
        </p:blipFill>
        <p:spPr bwMode="auto">
          <a:xfrm>
            <a:off x="3440113" y="2187575"/>
            <a:ext cx="401637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4791075" y="3159125"/>
            <a:ext cx="16430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/>
              <a:t>?</a:t>
            </a:r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51A327-65CD-4704-98F5-93C194B5B67E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36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Kristen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Grauman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446088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Smoothing by averaging</a:t>
            </a:r>
          </a:p>
        </p:txBody>
      </p:sp>
      <p:pic>
        <p:nvPicPr>
          <p:cNvPr id="972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188" y="2260600"/>
            <a:ext cx="3395662" cy="339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8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46663" y="2260600"/>
            <a:ext cx="3395662" cy="339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8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7200" y="1350963"/>
            <a:ext cx="5461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286" name="TextBox 5"/>
          <p:cNvSpPr txBox="1">
            <a:spLocks noChangeArrowheads="1"/>
          </p:cNvSpPr>
          <p:nvPr/>
        </p:nvSpPr>
        <p:spPr bwMode="auto">
          <a:xfrm>
            <a:off x="5265738" y="1274763"/>
            <a:ext cx="36877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0"/>
              <a:t>depicts box filter: </a:t>
            </a:r>
          </a:p>
          <a:p>
            <a:r>
              <a:rPr lang="en-US" sz="1400" b="0"/>
              <a:t>white = high value, black = low value</a:t>
            </a:r>
          </a:p>
        </p:txBody>
      </p:sp>
      <p:cxnSp>
        <p:nvCxnSpPr>
          <p:cNvPr id="97287" name="Straight Arrow Connector 7"/>
          <p:cNvCxnSpPr>
            <a:cxnSpLocks noChangeShapeType="1"/>
            <a:stCxn id="97286" idx="1"/>
          </p:cNvCxnSpPr>
          <p:nvPr/>
        </p:nvCxnSpPr>
        <p:spPr bwMode="auto">
          <a:xfrm rot="10800000" flipV="1">
            <a:off x="4813300" y="1536700"/>
            <a:ext cx="452438" cy="8731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97288" name="TextBox 9"/>
          <p:cNvSpPr txBox="1">
            <a:spLocks noChangeArrowheads="1"/>
          </p:cNvSpPr>
          <p:nvPr/>
        </p:nvSpPr>
        <p:spPr bwMode="auto">
          <a:xfrm>
            <a:off x="1760538" y="5729288"/>
            <a:ext cx="11318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original</a:t>
            </a:r>
          </a:p>
        </p:txBody>
      </p:sp>
      <p:sp>
        <p:nvSpPr>
          <p:cNvPr id="97289" name="TextBox 10"/>
          <p:cNvSpPr txBox="1">
            <a:spLocks noChangeArrowheads="1"/>
          </p:cNvSpPr>
          <p:nvPr/>
        </p:nvSpPr>
        <p:spPr bwMode="auto">
          <a:xfrm>
            <a:off x="6288088" y="5692775"/>
            <a:ext cx="11318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filtered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511300" y="6273800"/>
            <a:ext cx="14257338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0"/>
              <a:t>What if the filter size was 5 x 5 instead of 3 x 3?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8FE9B5-CEA4-4264-888E-4D34141A4590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Kristen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Grauman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Boundary issues</a:t>
            </a:r>
          </a:p>
        </p:txBody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is the size of the output?</a:t>
            </a:r>
          </a:p>
          <a:p>
            <a:pPr>
              <a:buFontTx/>
              <a:buChar char="•"/>
            </a:pPr>
            <a:r>
              <a:rPr lang="en-US" dirty="0" smtClean="0"/>
              <a:t>MATLAB: output size / “shape” options</a:t>
            </a:r>
          </a:p>
          <a:p>
            <a:pPr lvl="1"/>
            <a:r>
              <a:rPr lang="en-US" i="1" dirty="0" smtClean="0"/>
              <a:t>shape</a:t>
            </a:r>
            <a:r>
              <a:rPr lang="en-US" dirty="0" smtClean="0"/>
              <a:t> = ‘full’: output size is sum of sizes of </a:t>
            </a:r>
            <a:r>
              <a:rPr lang="en-US" dirty="0" err="1" smtClean="0"/>
              <a:t>f</a:t>
            </a:r>
            <a:r>
              <a:rPr lang="en-US" dirty="0" smtClean="0"/>
              <a:t> and </a:t>
            </a:r>
            <a:r>
              <a:rPr lang="en-US" dirty="0" err="1" smtClean="0"/>
              <a:t>g</a:t>
            </a:r>
            <a:endParaRPr lang="en-US" dirty="0" smtClean="0"/>
          </a:p>
          <a:p>
            <a:pPr lvl="1"/>
            <a:r>
              <a:rPr lang="en-US" i="1" dirty="0" smtClean="0"/>
              <a:t>shape</a:t>
            </a:r>
            <a:r>
              <a:rPr lang="en-US" dirty="0" smtClean="0"/>
              <a:t> = ‘same’: output size is same as </a:t>
            </a:r>
            <a:r>
              <a:rPr lang="en-US" dirty="0" err="1" smtClean="0"/>
              <a:t>f</a:t>
            </a:r>
            <a:endParaRPr lang="en-US" dirty="0" smtClean="0"/>
          </a:p>
          <a:p>
            <a:pPr lvl="1"/>
            <a:r>
              <a:rPr lang="en-US" i="1" dirty="0" smtClean="0"/>
              <a:t>shape</a:t>
            </a:r>
            <a:r>
              <a:rPr lang="en-US" dirty="0" smtClean="0"/>
              <a:t> = ‘valid’: output size is difference of sizes of </a:t>
            </a:r>
            <a:r>
              <a:rPr lang="en-US" dirty="0" err="1" smtClean="0"/>
              <a:t>f</a:t>
            </a:r>
            <a:r>
              <a:rPr lang="en-US" dirty="0" smtClean="0"/>
              <a:t> and </a:t>
            </a:r>
            <a:r>
              <a:rPr lang="en-US" dirty="0" err="1" smtClean="0"/>
              <a:t>g</a:t>
            </a:r>
            <a:r>
              <a:rPr lang="en-US" dirty="0" smtClean="0"/>
              <a:t> 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228600" y="3316288"/>
            <a:ext cx="2819400" cy="3084512"/>
            <a:chOff x="228600" y="3316288"/>
            <a:chExt cx="2819400" cy="3084512"/>
          </a:xfrm>
        </p:grpSpPr>
        <p:sp>
          <p:nvSpPr>
            <p:cNvPr id="98306" name="Rectangle 11"/>
            <p:cNvSpPr>
              <a:spLocks noChangeArrowheads="1"/>
            </p:cNvSpPr>
            <p:nvPr/>
          </p:nvSpPr>
          <p:spPr bwMode="auto">
            <a:xfrm>
              <a:off x="381000" y="3810000"/>
              <a:ext cx="2514600" cy="2438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8309" name="Rectangle 4"/>
            <p:cNvSpPr>
              <a:spLocks noChangeArrowheads="1"/>
            </p:cNvSpPr>
            <p:nvPr/>
          </p:nvSpPr>
          <p:spPr bwMode="auto">
            <a:xfrm>
              <a:off x="609600" y="4038600"/>
              <a:ext cx="2057400" cy="19812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400" i="1">
                  <a:solidFill>
                    <a:srgbClr val="000000"/>
                  </a:solidFill>
                  <a:cs typeface="Arial" pitchFamily="34" charset="0"/>
                </a:rPr>
                <a:t>f</a:t>
              </a:r>
            </a:p>
          </p:txBody>
        </p:sp>
        <p:sp>
          <p:nvSpPr>
            <p:cNvPr id="98310" name="Rectangle 5"/>
            <p:cNvSpPr>
              <a:spLocks noChangeArrowheads="1"/>
            </p:cNvSpPr>
            <p:nvPr/>
          </p:nvSpPr>
          <p:spPr bwMode="auto">
            <a:xfrm>
              <a:off x="2590800" y="3657600"/>
              <a:ext cx="457200" cy="45720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400" i="1">
                  <a:solidFill>
                    <a:srgbClr val="000000"/>
                  </a:solidFill>
                  <a:cs typeface="Arial" pitchFamily="34" charset="0"/>
                </a:rPr>
                <a:t>g</a:t>
              </a:r>
            </a:p>
          </p:txBody>
        </p:sp>
        <p:sp>
          <p:nvSpPr>
            <p:cNvPr id="98311" name="Rectangle 8"/>
            <p:cNvSpPr>
              <a:spLocks noChangeArrowheads="1"/>
            </p:cNvSpPr>
            <p:nvPr/>
          </p:nvSpPr>
          <p:spPr bwMode="auto">
            <a:xfrm>
              <a:off x="228600" y="3657600"/>
              <a:ext cx="457200" cy="45720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400" i="1">
                  <a:solidFill>
                    <a:srgbClr val="000000"/>
                  </a:solidFill>
                  <a:cs typeface="Arial" pitchFamily="34" charset="0"/>
                </a:rPr>
                <a:t>g</a:t>
              </a:r>
            </a:p>
          </p:txBody>
        </p:sp>
        <p:sp>
          <p:nvSpPr>
            <p:cNvPr id="98312" name="Rectangle 9"/>
            <p:cNvSpPr>
              <a:spLocks noChangeArrowheads="1"/>
            </p:cNvSpPr>
            <p:nvPr/>
          </p:nvSpPr>
          <p:spPr bwMode="auto">
            <a:xfrm>
              <a:off x="2590800" y="5943600"/>
              <a:ext cx="457200" cy="45720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400" i="1">
                  <a:solidFill>
                    <a:srgbClr val="000000"/>
                  </a:solidFill>
                  <a:cs typeface="Arial" pitchFamily="34" charset="0"/>
                </a:rPr>
                <a:t>g</a:t>
              </a:r>
            </a:p>
          </p:txBody>
        </p:sp>
        <p:sp>
          <p:nvSpPr>
            <p:cNvPr id="98313" name="Rectangle 10"/>
            <p:cNvSpPr>
              <a:spLocks noChangeArrowheads="1"/>
            </p:cNvSpPr>
            <p:nvPr/>
          </p:nvSpPr>
          <p:spPr bwMode="auto">
            <a:xfrm>
              <a:off x="228600" y="5943600"/>
              <a:ext cx="457200" cy="45720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400" i="1">
                  <a:solidFill>
                    <a:srgbClr val="000000"/>
                  </a:solidFill>
                  <a:cs typeface="Arial" pitchFamily="34" charset="0"/>
                </a:rPr>
                <a:t>g</a:t>
              </a:r>
            </a:p>
          </p:txBody>
        </p:sp>
        <p:sp>
          <p:nvSpPr>
            <p:cNvPr id="98325" name="Text Box 24"/>
            <p:cNvSpPr txBox="1">
              <a:spLocks noChangeArrowheads="1"/>
            </p:cNvSpPr>
            <p:nvPr/>
          </p:nvSpPr>
          <p:spPr bwMode="auto">
            <a:xfrm>
              <a:off x="1330325" y="3316288"/>
              <a:ext cx="57467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full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657600" y="3352800"/>
            <a:ext cx="2514600" cy="2895600"/>
            <a:chOff x="3657600" y="3352800"/>
            <a:chExt cx="2514600" cy="2895600"/>
          </a:xfrm>
        </p:grpSpPr>
        <p:sp>
          <p:nvSpPr>
            <p:cNvPr id="98314" name="Rectangle 13"/>
            <p:cNvSpPr>
              <a:spLocks noChangeArrowheads="1"/>
            </p:cNvSpPr>
            <p:nvPr/>
          </p:nvSpPr>
          <p:spPr bwMode="auto">
            <a:xfrm>
              <a:off x="3886200" y="4038600"/>
              <a:ext cx="2057400" cy="19812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400" i="1">
                  <a:solidFill>
                    <a:srgbClr val="000000"/>
                  </a:solidFill>
                  <a:cs typeface="Arial" pitchFamily="34" charset="0"/>
                </a:rPr>
                <a:t>f</a:t>
              </a:r>
            </a:p>
          </p:txBody>
        </p:sp>
        <p:sp>
          <p:nvSpPr>
            <p:cNvPr id="98315" name="Rectangle 14"/>
            <p:cNvSpPr>
              <a:spLocks noChangeArrowheads="1"/>
            </p:cNvSpPr>
            <p:nvPr/>
          </p:nvSpPr>
          <p:spPr bwMode="auto">
            <a:xfrm>
              <a:off x="5715000" y="3810000"/>
              <a:ext cx="457200" cy="45720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400" i="1">
                  <a:solidFill>
                    <a:srgbClr val="000000"/>
                  </a:solidFill>
                  <a:cs typeface="Arial" pitchFamily="34" charset="0"/>
                </a:rPr>
                <a:t>g</a:t>
              </a:r>
            </a:p>
          </p:txBody>
        </p:sp>
        <p:sp>
          <p:nvSpPr>
            <p:cNvPr id="98316" name="Rectangle 15"/>
            <p:cNvSpPr>
              <a:spLocks noChangeArrowheads="1"/>
            </p:cNvSpPr>
            <p:nvPr/>
          </p:nvSpPr>
          <p:spPr bwMode="auto">
            <a:xfrm>
              <a:off x="3657600" y="3810000"/>
              <a:ext cx="457200" cy="45720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400" i="1">
                  <a:solidFill>
                    <a:srgbClr val="000000"/>
                  </a:solidFill>
                  <a:cs typeface="Arial" pitchFamily="34" charset="0"/>
                </a:rPr>
                <a:t>g</a:t>
              </a:r>
            </a:p>
          </p:txBody>
        </p:sp>
        <p:sp>
          <p:nvSpPr>
            <p:cNvPr id="98317" name="Rectangle 16"/>
            <p:cNvSpPr>
              <a:spLocks noChangeArrowheads="1"/>
            </p:cNvSpPr>
            <p:nvPr/>
          </p:nvSpPr>
          <p:spPr bwMode="auto">
            <a:xfrm>
              <a:off x="5715000" y="5791200"/>
              <a:ext cx="457200" cy="45720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400" i="1">
                  <a:solidFill>
                    <a:srgbClr val="000000"/>
                  </a:solidFill>
                  <a:cs typeface="Arial" pitchFamily="34" charset="0"/>
                </a:rPr>
                <a:t>g</a:t>
              </a:r>
            </a:p>
          </p:txBody>
        </p:sp>
        <p:sp>
          <p:nvSpPr>
            <p:cNvPr id="98318" name="Rectangle 17"/>
            <p:cNvSpPr>
              <a:spLocks noChangeArrowheads="1"/>
            </p:cNvSpPr>
            <p:nvPr/>
          </p:nvSpPr>
          <p:spPr bwMode="auto">
            <a:xfrm>
              <a:off x="3657600" y="5715000"/>
              <a:ext cx="457200" cy="45720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400" i="1">
                  <a:solidFill>
                    <a:srgbClr val="000000"/>
                  </a:solidFill>
                  <a:cs typeface="Arial" pitchFamily="34" charset="0"/>
                </a:rPr>
                <a:t>g</a:t>
              </a:r>
            </a:p>
          </p:txBody>
        </p:sp>
        <p:sp>
          <p:nvSpPr>
            <p:cNvPr id="98326" name="Text Box 25"/>
            <p:cNvSpPr txBox="1">
              <a:spLocks noChangeArrowheads="1"/>
            </p:cNvSpPr>
            <p:nvPr/>
          </p:nvSpPr>
          <p:spPr bwMode="auto">
            <a:xfrm>
              <a:off x="4495800" y="3352800"/>
              <a:ext cx="93027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same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858000" y="3352800"/>
            <a:ext cx="2057400" cy="2667000"/>
            <a:chOff x="6858000" y="3352800"/>
            <a:chExt cx="2057400" cy="2667000"/>
          </a:xfrm>
        </p:grpSpPr>
        <p:sp>
          <p:nvSpPr>
            <p:cNvPr id="98319" name="Rectangle 19"/>
            <p:cNvSpPr>
              <a:spLocks noChangeArrowheads="1"/>
            </p:cNvSpPr>
            <p:nvPr/>
          </p:nvSpPr>
          <p:spPr bwMode="auto">
            <a:xfrm>
              <a:off x="6858000" y="4038600"/>
              <a:ext cx="2057400" cy="19812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400" i="1">
                  <a:solidFill>
                    <a:srgbClr val="000000"/>
                  </a:solidFill>
                  <a:cs typeface="Arial" pitchFamily="34" charset="0"/>
                </a:rPr>
                <a:t>f</a:t>
              </a:r>
            </a:p>
          </p:txBody>
        </p:sp>
        <p:sp>
          <p:nvSpPr>
            <p:cNvPr id="98320" name="Rectangle 18"/>
            <p:cNvSpPr>
              <a:spLocks noChangeArrowheads="1"/>
            </p:cNvSpPr>
            <p:nvPr/>
          </p:nvSpPr>
          <p:spPr bwMode="auto">
            <a:xfrm>
              <a:off x="7086600" y="4191000"/>
              <a:ext cx="1600200" cy="160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8321" name="Rectangle 20"/>
            <p:cNvSpPr>
              <a:spLocks noChangeArrowheads="1"/>
            </p:cNvSpPr>
            <p:nvPr/>
          </p:nvSpPr>
          <p:spPr bwMode="auto">
            <a:xfrm>
              <a:off x="8458200" y="4038600"/>
              <a:ext cx="457200" cy="45720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400" i="1">
                  <a:solidFill>
                    <a:srgbClr val="000000"/>
                  </a:solidFill>
                  <a:cs typeface="Arial" pitchFamily="34" charset="0"/>
                </a:rPr>
                <a:t>g</a:t>
              </a:r>
            </a:p>
          </p:txBody>
        </p:sp>
        <p:sp>
          <p:nvSpPr>
            <p:cNvPr id="98322" name="Rectangle 21"/>
            <p:cNvSpPr>
              <a:spLocks noChangeArrowheads="1"/>
            </p:cNvSpPr>
            <p:nvPr/>
          </p:nvSpPr>
          <p:spPr bwMode="auto">
            <a:xfrm>
              <a:off x="6858000" y="4038600"/>
              <a:ext cx="457200" cy="45720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400" i="1">
                  <a:solidFill>
                    <a:srgbClr val="000000"/>
                  </a:solidFill>
                  <a:cs typeface="Arial" pitchFamily="34" charset="0"/>
                </a:rPr>
                <a:t>g</a:t>
              </a:r>
            </a:p>
          </p:txBody>
        </p:sp>
        <p:sp>
          <p:nvSpPr>
            <p:cNvPr id="98323" name="Rectangle 22"/>
            <p:cNvSpPr>
              <a:spLocks noChangeArrowheads="1"/>
            </p:cNvSpPr>
            <p:nvPr/>
          </p:nvSpPr>
          <p:spPr bwMode="auto">
            <a:xfrm>
              <a:off x="8458200" y="5562600"/>
              <a:ext cx="457200" cy="45720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400" i="1">
                  <a:solidFill>
                    <a:srgbClr val="000000"/>
                  </a:solidFill>
                  <a:cs typeface="Arial" pitchFamily="34" charset="0"/>
                </a:rPr>
                <a:t>g</a:t>
              </a:r>
            </a:p>
          </p:txBody>
        </p:sp>
        <p:sp>
          <p:nvSpPr>
            <p:cNvPr id="98324" name="Rectangle 23"/>
            <p:cNvSpPr>
              <a:spLocks noChangeArrowheads="1"/>
            </p:cNvSpPr>
            <p:nvPr/>
          </p:nvSpPr>
          <p:spPr bwMode="auto">
            <a:xfrm>
              <a:off x="6858000" y="5562600"/>
              <a:ext cx="457200" cy="45720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400" i="1">
                  <a:solidFill>
                    <a:srgbClr val="000000"/>
                  </a:solidFill>
                  <a:cs typeface="Arial" pitchFamily="34" charset="0"/>
                </a:rPr>
                <a:t>g</a:t>
              </a:r>
            </a:p>
          </p:txBody>
        </p:sp>
        <p:sp>
          <p:nvSpPr>
            <p:cNvPr id="98327" name="Text Box 26"/>
            <p:cNvSpPr txBox="1">
              <a:spLocks noChangeArrowheads="1"/>
            </p:cNvSpPr>
            <p:nvPr/>
          </p:nvSpPr>
          <p:spPr bwMode="auto">
            <a:xfrm>
              <a:off x="7391400" y="3352800"/>
              <a:ext cx="8128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dirty="0">
                  <a:solidFill>
                    <a:srgbClr val="000000"/>
                  </a:solidFill>
                  <a:cs typeface="Arial" pitchFamily="34" charset="0"/>
                </a:rPr>
                <a:t>valid</a:t>
              </a:r>
            </a:p>
          </p:txBody>
        </p:sp>
      </p:grp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F169A-FB62-4D00-A8DD-B8FDE49CE07D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26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Svetlana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Lazebnik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8" grpId="0" build="p" bldLvl="2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Boundary issues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about near the edge?</a:t>
            </a:r>
          </a:p>
          <a:p>
            <a:pPr lvl="1"/>
            <a:r>
              <a:rPr lang="en-US" dirty="0" smtClean="0"/>
              <a:t>the filter window falls off the edge of the image</a:t>
            </a:r>
          </a:p>
          <a:p>
            <a:pPr lvl="1"/>
            <a:r>
              <a:rPr lang="en-US" dirty="0" smtClean="0"/>
              <a:t>need to extrapolate</a:t>
            </a:r>
          </a:p>
          <a:p>
            <a:pPr lvl="1"/>
            <a:r>
              <a:rPr lang="en-US" dirty="0" smtClean="0"/>
              <a:t>methods:</a:t>
            </a:r>
          </a:p>
          <a:p>
            <a:pPr lvl="2"/>
            <a:r>
              <a:rPr lang="en-US" dirty="0" smtClean="0"/>
              <a:t>clip filter (black)</a:t>
            </a:r>
          </a:p>
          <a:p>
            <a:pPr lvl="2"/>
            <a:r>
              <a:rPr lang="en-US" dirty="0" smtClean="0"/>
              <a:t>wrap around</a:t>
            </a:r>
          </a:p>
          <a:p>
            <a:pPr lvl="2"/>
            <a:r>
              <a:rPr lang="en-US" dirty="0" smtClean="0"/>
              <a:t>copy edge</a:t>
            </a:r>
          </a:p>
          <a:p>
            <a:pPr lvl="2"/>
            <a:r>
              <a:rPr lang="en-US" dirty="0" smtClean="0"/>
              <a:t>reflect across edge</a:t>
            </a:r>
          </a:p>
        </p:txBody>
      </p:sp>
      <p:pic>
        <p:nvPicPr>
          <p:cNvPr id="9933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2362200"/>
            <a:ext cx="4033838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074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2362200"/>
            <a:ext cx="4033838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074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2362200"/>
            <a:ext cx="4033838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074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5800" y="2362200"/>
            <a:ext cx="4033838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0744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5800" y="2362200"/>
            <a:ext cx="4033838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0745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95800" y="2362200"/>
            <a:ext cx="4033838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0746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95800" y="2362200"/>
            <a:ext cx="4033838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0747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495800" y="2362200"/>
            <a:ext cx="4033838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0748" name="Picture 1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95800" y="2362200"/>
            <a:ext cx="4033838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0749" name="Picture 1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95800" y="2362200"/>
            <a:ext cx="4033838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0750" name="Picture 1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495800" y="2362200"/>
            <a:ext cx="4033838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0751" name="Picture 15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495800" y="2362200"/>
            <a:ext cx="4033838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0752" name="Picture 16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495800" y="2362200"/>
            <a:ext cx="4033838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F169A-FB62-4D00-A8DD-B8FDE49CE07D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S.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Marschner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1" grpId="0" build="p" bldLvl="3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Boundary issues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What about near the edge?</a:t>
            </a:r>
          </a:p>
          <a:p>
            <a:pPr lvl="1"/>
            <a:r>
              <a:rPr lang="en-US" smtClean="0"/>
              <a:t>the filter window falls off the edge of the image</a:t>
            </a:r>
          </a:p>
          <a:p>
            <a:pPr lvl="1"/>
            <a:r>
              <a:rPr lang="en-US" smtClean="0"/>
              <a:t>need to extrapolate</a:t>
            </a:r>
          </a:p>
          <a:p>
            <a:pPr lvl="1"/>
            <a:r>
              <a:rPr lang="en-US" smtClean="0"/>
              <a:t>methods (MATLAB):</a:t>
            </a:r>
          </a:p>
          <a:p>
            <a:pPr lvl="2"/>
            <a:r>
              <a:rPr lang="en-US" smtClean="0"/>
              <a:t>clip filter (black): 	imfilter(f, g, 0)</a:t>
            </a:r>
          </a:p>
          <a:p>
            <a:pPr lvl="2"/>
            <a:r>
              <a:rPr lang="en-US" smtClean="0"/>
              <a:t>wrap around:		imfilter(f, g, ‘circular’)</a:t>
            </a:r>
          </a:p>
          <a:p>
            <a:pPr lvl="2"/>
            <a:r>
              <a:rPr lang="en-US" smtClean="0"/>
              <a:t>copy edge: 		imfilter(f, g, ‘replicate’)</a:t>
            </a:r>
          </a:p>
          <a:p>
            <a:pPr lvl="2"/>
            <a:r>
              <a:rPr lang="en-US" smtClean="0"/>
              <a:t>reflect across edge: 	imfilter(f, g, ‘symmetric’)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F169A-FB62-4D00-A8DD-B8FDE49CE07D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S.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Marschner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5727700" y="1676400"/>
            <a:ext cx="3200400" cy="38004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8" name="Title 1"/>
          <p:cNvSpPr>
            <a:spLocks noGrp="1"/>
          </p:cNvSpPr>
          <p:nvPr>
            <p:ph type="title"/>
          </p:nvPr>
        </p:nvSpPr>
        <p:spPr>
          <a:xfrm>
            <a:off x="665163" y="0"/>
            <a:ext cx="7772400" cy="1143000"/>
          </a:xfrm>
        </p:spPr>
        <p:txBody>
          <a:bodyPr/>
          <a:lstStyle/>
          <a:p>
            <a:r>
              <a:rPr lang="en-US" smtClean="0"/>
              <a:t>Gaussian filter</a:t>
            </a:r>
          </a:p>
        </p:txBody>
      </p:sp>
      <p:graphicFrame>
        <p:nvGraphicFramePr>
          <p:cNvPr id="11" name="Group 4"/>
          <p:cNvGraphicFramePr>
            <a:graphicFrameLocks noGrp="1"/>
          </p:cNvGraphicFramePr>
          <p:nvPr/>
        </p:nvGraphicFramePr>
        <p:xfrm>
          <a:off x="347663" y="2012950"/>
          <a:ext cx="3213140" cy="3047999"/>
        </p:xfrm>
        <a:graphic>
          <a:graphicData uri="http://schemas.openxmlformats.org/drawingml/2006/table">
            <a:tbl>
              <a:tblPr/>
              <a:tblGrid>
                <a:gridCol w="321577"/>
                <a:gridCol w="321576"/>
                <a:gridCol w="320264"/>
                <a:gridCol w="321577"/>
                <a:gridCol w="321576"/>
                <a:gridCol w="321577"/>
                <a:gridCol w="321576"/>
                <a:gridCol w="320264"/>
                <a:gridCol w="321577"/>
                <a:gridCol w="321576"/>
              </a:tblGrid>
              <a:tr h="25018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</a:tr>
              <a:tr h="25018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</a:tr>
              <a:tr h="25018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</a:tr>
              <a:tr h="25018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</a:tr>
              <a:tr h="25018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</a:tr>
              <a:tr h="25018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</a:tr>
              <a:tr h="25018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</a:tr>
              <a:tr h="25018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</a:tr>
              <a:tr h="25018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</a:tr>
              <a:tr h="25018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Group 127"/>
          <p:cNvGraphicFramePr>
            <a:graphicFrameLocks noGrp="1"/>
          </p:cNvGraphicFramePr>
          <p:nvPr/>
        </p:nvGraphicFramePr>
        <p:xfrm>
          <a:off x="4329113" y="2997200"/>
          <a:ext cx="1143000" cy="1050926"/>
        </p:xfrm>
        <a:graphic>
          <a:graphicData uri="http://schemas.openxmlformats.org/drawingml/2006/table">
            <a:tbl>
              <a:tblPr/>
              <a:tblGrid>
                <a:gridCol w="381000"/>
                <a:gridCol w="381000"/>
                <a:gridCol w="381000"/>
              </a:tblGrid>
              <a:tr h="3810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1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1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2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4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1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1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70" name="Picture 14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70013" y="5208587"/>
            <a:ext cx="952500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71" name="Rectangle 146"/>
          <p:cNvSpPr>
            <a:spLocks noChangeArrowheads="1"/>
          </p:cNvSpPr>
          <p:nvPr/>
        </p:nvSpPr>
        <p:spPr bwMode="auto">
          <a:xfrm>
            <a:off x="639763" y="4149725"/>
            <a:ext cx="985837" cy="91281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15" name="Rectangle 147"/>
          <p:cNvSpPr>
            <a:spLocks noChangeArrowheads="1"/>
          </p:cNvSpPr>
          <p:nvPr/>
        </p:nvSpPr>
        <p:spPr bwMode="auto">
          <a:xfrm>
            <a:off x="4332288" y="2990850"/>
            <a:ext cx="1139825" cy="104298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latin typeface="Times" pitchFamily="18" charset="0"/>
            </a:endParaRPr>
          </a:p>
        </p:txBody>
      </p:sp>
      <p:pic>
        <p:nvPicPr>
          <p:cNvPr id="16" name="Picture 14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41750" y="3195637"/>
            <a:ext cx="33972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4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379913" y="4205287"/>
            <a:ext cx="998537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99" name="Content Placeholder 2"/>
          <p:cNvSpPr>
            <a:spLocks noGrp="1"/>
          </p:cNvSpPr>
          <p:nvPr>
            <p:ph idx="1"/>
          </p:nvPr>
        </p:nvSpPr>
        <p:spPr>
          <a:xfrm>
            <a:off x="628650" y="890588"/>
            <a:ext cx="7772400" cy="938212"/>
          </a:xfrm>
        </p:spPr>
        <p:txBody>
          <a:bodyPr/>
          <a:lstStyle/>
          <a:p>
            <a:r>
              <a:rPr lang="en-US" sz="2400" dirty="0" smtClean="0"/>
              <a:t>What if we want nearest neighboring pixels to have the most influence on the output?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1100" dirty="0" smtClean="0"/>
          </a:p>
          <a:p>
            <a:r>
              <a:rPr lang="en-US" sz="2400" dirty="0" smtClean="0"/>
              <a:t>Removes high-frequency components from the image (“low-pass filter”).</a:t>
            </a:r>
          </a:p>
          <a:p>
            <a:endParaRPr lang="en-US" sz="2400" dirty="0" smtClean="0"/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5816600" y="1785937"/>
            <a:ext cx="3184525" cy="3617913"/>
            <a:chOff x="6215084" y="2187558"/>
            <a:chExt cx="3184567" cy="3617943"/>
          </a:xfrm>
        </p:grpSpPr>
        <p:graphicFrame>
          <p:nvGraphicFramePr>
            <p:cNvPr id="1026" name="Object 2"/>
            <p:cNvGraphicFramePr>
              <a:graphicFrameLocks noChangeAspect="1"/>
            </p:cNvGraphicFramePr>
            <p:nvPr/>
          </p:nvGraphicFramePr>
          <p:xfrm>
            <a:off x="6470676" y="4414851"/>
            <a:ext cx="2095500" cy="1390650"/>
          </p:xfrm>
          <a:graphic>
            <a:graphicData uri="http://schemas.openxmlformats.org/presentationml/2006/ole">
              <p:oleObj spid="_x0000_s1026" name="Photo Editor Photo" r:id="rId11" imgW="2095793" imgH="1390844" progId="">
                <p:embed/>
              </p:oleObj>
            </a:graphicData>
          </a:graphic>
        </p:graphicFrame>
        <p:pic>
          <p:nvPicPr>
            <p:cNvPr id="1178" name="Picture 151" descr="Edittex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6324624" y="3429000"/>
              <a:ext cx="2627313" cy="600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Rectangle 20"/>
            <p:cNvSpPr/>
            <p:nvPr/>
          </p:nvSpPr>
          <p:spPr>
            <a:xfrm>
              <a:off x="6215084" y="2187558"/>
              <a:ext cx="3184567" cy="1089034"/>
            </a:xfrm>
            <a:prstGeom prst="rect">
              <a:avLst/>
            </a:prstGeom>
            <a:ln>
              <a:noFill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90000"/>
                </a:lnSpc>
                <a:spcBef>
                  <a:spcPct val="50000"/>
                </a:spcBef>
                <a:spcAft>
                  <a:spcPct val="50000"/>
                </a:spcAft>
                <a:tabLst>
                  <a:tab pos="573088" algn="l"/>
                </a:tabLst>
                <a:defRPr/>
              </a:pPr>
              <a:r>
                <a:rPr lang="en-US" sz="2400" b="0" kern="0" dirty="0">
                  <a:solidFill>
                    <a:srgbClr val="000000"/>
                  </a:solidFill>
                  <a:latin typeface="Myriad Roman"/>
                </a:rPr>
                <a:t>This kernel is an approximation of a 2d Gaussian function:</a:t>
              </a:r>
            </a:p>
          </p:txBody>
        </p:sp>
      </p:grp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51A327-65CD-4704-98F5-93C194B5B67E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Steve Seitz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46088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Smoothing with a Gaussian</a:t>
            </a:r>
          </a:p>
        </p:txBody>
      </p:sp>
      <p:pic>
        <p:nvPicPr>
          <p:cNvPr id="1013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675" y="2406650"/>
            <a:ext cx="3429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8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83175" y="2370138"/>
            <a:ext cx="3513138" cy="351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8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91000" y="1447800"/>
            <a:ext cx="6985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8FE9B5-CEA4-4264-888E-4D34141A4590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Kristen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Grauman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3" cstate="print"/>
          <a:srcRect r="34503" b="17790"/>
          <a:stretch>
            <a:fillRect/>
          </a:stretch>
        </p:blipFill>
        <p:spPr bwMode="auto">
          <a:xfrm>
            <a:off x="1371600" y="990600"/>
            <a:ext cx="6248400" cy="546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Image Formation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B82B40-C848-4473-87A9-AF439C9D373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Derek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Hoiem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3074"/>
          <p:cNvSpPr>
            <a:spLocks noGrp="1" noChangeArrowheads="1"/>
          </p:cNvSpPr>
          <p:nvPr>
            <p:ph type="title"/>
          </p:nvPr>
        </p:nvSpPr>
        <p:spPr>
          <a:xfrm>
            <a:off x="592138" y="0"/>
            <a:ext cx="7808912" cy="1104900"/>
          </a:xfrm>
        </p:spPr>
        <p:txBody>
          <a:bodyPr/>
          <a:lstStyle/>
          <a:p>
            <a:pPr eaLnBrk="1" hangingPunct="1"/>
            <a:r>
              <a:rPr lang="en-US" smtClean="0"/>
              <a:t>Gaussian filters</a:t>
            </a:r>
          </a:p>
        </p:txBody>
      </p:sp>
      <p:sp>
        <p:nvSpPr>
          <p:cNvPr id="6149" name="Rectangle 3075"/>
          <p:cNvSpPr>
            <a:spLocks noGrp="1" noChangeArrowheads="1"/>
          </p:cNvSpPr>
          <p:nvPr>
            <p:ph type="body" idx="1"/>
          </p:nvPr>
        </p:nvSpPr>
        <p:spPr>
          <a:xfrm>
            <a:off x="446088" y="1019175"/>
            <a:ext cx="8836025" cy="4525963"/>
          </a:xfrm>
        </p:spPr>
        <p:txBody>
          <a:bodyPr/>
          <a:lstStyle/>
          <a:p>
            <a:pPr eaLnBrk="1" hangingPunct="1"/>
            <a:r>
              <a:rPr lang="en-US" sz="2800" smtClean="0"/>
              <a:t>What parameters matter here?</a:t>
            </a:r>
          </a:p>
          <a:p>
            <a:pPr eaLnBrk="1" hangingPunct="1"/>
            <a:r>
              <a:rPr lang="en-US" sz="2800" b="1" smtClean="0"/>
              <a:t>Size</a:t>
            </a:r>
            <a:r>
              <a:rPr lang="en-US" sz="2800" smtClean="0"/>
              <a:t> of kernel or mask</a:t>
            </a:r>
          </a:p>
          <a:p>
            <a:pPr lvl="1" eaLnBrk="1" hangingPunct="1"/>
            <a:r>
              <a:rPr lang="en-US" sz="2400" smtClean="0"/>
              <a:t>Note, Gaussian function has infinite support, but discrete filters use finite kernels</a:t>
            </a:r>
          </a:p>
          <a:p>
            <a:pPr eaLnBrk="1" hangingPunct="1">
              <a:buFontTx/>
              <a:buNone/>
            </a:pPr>
            <a:endParaRPr lang="en-US" sz="2800" smtClean="0"/>
          </a:p>
        </p:txBody>
      </p:sp>
      <p:sp>
        <p:nvSpPr>
          <p:cNvPr id="102404" name="Text Box 3349"/>
          <p:cNvSpPr txBox="1">
            <a:spLocks noChangeArrowheads="1"/>
          </p:cNvSpPr>
          <p:nvPr/>
        </p:nvSpPr>
        <p:spPr bwMode="auto">
          <a:xfrm>
            <a:off x="3008313" y="4967288"/>
            <a:ext cx="34258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20000"/>
              </a:spcBef>
              <a:buClr>
                <a:srgbClr val="333399"/>
              </a:buClr>
              <a:buSzPct val="75000"/>
              <a:buFont typeface="Monotype Sorts"/>
              <a:buNone/>
            </a:pPr>
            <a:endParaRPr lang="en-US" sz="2000">
              <a:solidFill>
                <a:srgbClr val="000000"/>
              </a:solidFill>
              <a:latin typeface="Tahoma" pitchFamily="34" charset="0"/>
            </a:endParaRPr>
          </a:p>
        </p:txBody>
      </p:sp>
      <p:pic>
        <p:nvPicPr>
          <p:cNvPr id="102405" name="Picture 6"/>
          <p:cNvPicPr>
            <a:picLocks noChangeAspect="1" noChangeArrowheads="1"/>
          </p:cNvPicPr>
          <p:nvPr/>
        </p:nvPicPr>
        <p:blipFill>
          <a:blip r:embed="rId3" cstate="print"/>
          <a:srcRect t="44176" b="9006"/>
          <a:stretch>
            <a:fillRect/>
          </a:stretch>
        </p:blipFill>
        <p:spPr bwMode="auto">
          <a:xfrm>
            <a:off x="1103313" y="2844800"/>
            <a:ext cx="670560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06" name="Text Box 3349"/>
          <p:cNvSpPr txBox="1">
            <a:spLocks noChangeArrowheads="1"/>
          </p:cNvSpPr>
          <p:nvPr/>
        </p:nvSpPr>
        <p:spPr bwMode="auto">
          <a:xfrm>
            <a:off x="5126038" y="5402263"/>
            <a:ext cx="3425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20000"/>
              </a:spcBef>
              <a:buClr>
                <a:srgbClr val="333399"/>
              </a:buClr>
              <a:buSzPct val="75000"/>
              <a:buFont typeface="Monotype Sorts"/>
              <a:buNone/>
            </a:pPr>
            <a:endParaRPr lang="en-US" sz="28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089150" y="5145088"/>
            <a:ext cx="2154238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2800" b="0"/>
              <a:t>σ</a:t>
            </a:r>
            <a:r>
              <a:rPr lang="en-US" sz="2800" b="0"/>
              <a:t> = 5 with 10 x 10 kernel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937125" y="5145088"/>
            <a:ext cx="211772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2800" b="0"/>
              <a:t>σ</a:t>
            </a:r>
            <a:r>
              <a:rPr lang="en-US" sz="2800" b="0"/>
              <a:t> = 5 with 30 x 30 kernel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571BCC-DA27-491B-9E52-F0C7DD52F0CD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Kristen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Grauman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11" descr="gauss_sigma2_hsize3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4238" y="2768600"/>
            <a:ext cx="3843337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27" name="Rectangle 3074"/>
          <p:cNvSpPr>
            <a:spLocks noGrp="1" noChangeArrowheads="1"/>
          </p:cNvSpPr>
          <p:nvPr>
            <p:ph type="title"/>
          </p:nvPr>
        </p:nvSpPr>
        <p:spPr>
          <a:xfrm>
            <a:off x="592138" y="0"/>
            <a:ext cx="7808912" cy="1104900"/>
          </a:xfrm>
        </p:spPr>
        <p:txBody>
          <a:bodyPr/>
          <a:lstStyle/>
          <a:p>
            <a:pPr eaLnBrk="1" hangingPunct="1"/>
            <a:r>
              <a:rPr lang="en-US" smtClean="0"/>
              <a:t>Gaussian filters</a:t>
            </a:r>
          </a:p>
        </p:txBody>
      </p:sp>
      <p:sp>
        <p:nvSpPr>
          <p:cNvPr id="103428" name="Rectangle 3075"/>
          <p:cNvSpPr>
            <a:spLocks noGrp="1" noChangeArrowheads="1"/>
          </p:cNvSpPr>
          <p:nvPr>
            <p:ph type="body" idx="1"/>
          </p:nvPr>
        </p:nvSpPr>
        <p:spPr>
          <a:xfrm>
            <a:off x="446088" y="1019175"/>
            <a:ext cx="8229600" cy="4525963"/>
          </a:xfrm>
        </p:spPr>
        <p:txBody>
          <a:bodyPr/>
          <a:lstStyle/>
          <a:p>
            <a:pPr eaLnBrk="1" hangingPunct="1"/>
            <a:r>
              <a:rPr lang="en-US" sz="2800" smtClean="0"/>
              <a:t>What parameters matter here?</a:t>
            </a:r>
          </a:p>
          <a:p>
            <a:pPr eaLnBrk="1" hangingPunct="1"/>
            <a:r>
              <a:rPr lang="en-US" sz="2800" b="1" smtClean="0"/>
              <a:t>Variance</a:t>
            </a:r>
            <a:r>
              <a:rPr lang="en-US" sz="2800" smtClean="0"/>
              <a:t> of Gaussian: determines extent of smoothing</a:t>
            </a:r>
          </a:p>
          <a:p>
            <a:pPr eaLnBrk="1" hangingPunct="1">
              <a:buFontTx/>
              <a:buNone/>
            </a:pPr>
            <a:endParaRPr lang="en-US" sz="2800" smtClean="0"/>
          </a:p>
        </p:txBody>
      </p:sp>
      <p:sp>
        <p:nvSpPr>
          <p:cNvPr id="103429" name="Text Box 3349"/>
          <p:cNvSpPr txBox="1">
            <a:spLocks noChangeArrowheads="1"/>
          </p:cNvSpPr>
          <p:nvPr/>
        </p:nvSpPr>
        <p:spPr bwMode="auto">
          <a:xfrm>
            <a:off x="2095500" y="5113338"/>
            <a:ext cx="3425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20000"/>
              </a:spcBef>
              <a:buClr>
                <a:srgbClr val="333399"/>
              </a:buClr>
              <a:buSzPct val="75000"/>
              <a:buFont typeface="Monotype Sorts"/>
              <a:buNone/>
            </a:pPr>
            <a:endParaRPr lang="en-US" sz="28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870075" y="4999038"/>
            <a:ext cx="2154238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2800" b="0"/>
              <a:t>σ</a:t>
            </a:r>
            <a:r>
              <a:rPr lang="en-US" sz="2800" b="0"/>
              <a:t> = 2 with 30 x 30 kernel</a:t>
            </a:r>
          </a:p>
        </p:txBody>
      </p:sp>
      <p:pic>
        <p:nvPicPr>
          <p:cNvPr id="103431" name="Picture 14" descr="gauss_sigma5_hsize30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8975" y="2805113"/>
            <a:ext cx="3843338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32" name="Picture 15" descr="gauss_sigma5_hsize30_2d.jpg"/>
          <p:cNvPicPr>
            <a:picLocks noChangeAspect="1"/>
          </p:cNvPicPr>
          <p:nvPr/>
        </p:nvPicPr>
        <p:blipFill>
          <a:blip r:embed="rId5" cstate="print"/>
          <a:srcRect l="26300" t="5916" r="22746" b="10709"/>
          <a:stretch>
            <a:fillRect/>
          </a:stretch>
        </p:blipFill>
        <p:spPr bwMode="auto">
          <a:xfrm>
            <a:off x="7237413" y="2760663"/>
            <a:ext cx="9128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33" name="Picture 16" descr="gauss_sigma2_hsize30_2d.jpg"/>
          <p:cNvPicPr>
            <a:picLocks noChangeAspect="1"/>
          </p:cNvPicPr>
          <p:nvPr/>
        </p:nvPicPr>
        <p:blipFill>
          <a:blip r:embed="rId6" cstate="print"/>
          <a:srcRect l="26237" t="6770" r="22217" b="9853"/>
          <a:stretch>
            <a:fillRect/>
          </a:stretch>
        </p:blipFill>
        <p:spPr bwMode="auto">
          <a:xfrm>
            <a:off x="811213" y="2771775"/>
            <a:ext cx="912812" cy="91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338763" y="5002213"/>
            <a:ext cx="211772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2800" b="0"/>
              <a:t>σ</a:t>
            </a:r>
            <a:r>
              <a:rPr lang="en-US" sz="2800" b="0"/>
              <a:t> = 5 with 30 x 30 kernel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571BCC-DA27-491B-9E52-F0C7DD52F0CD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Kristen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Grauman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itle 1"/>
          <p:cNvSpPr>
            <a:spLocks noGrp="1"/>
          </p:cNvSpPr>
          <p:nvPr>
            <p:ph type="title"/>
          </p:nvPr>
        </p:nvSpPr>
        <p:spPr>
          <a:xfrm>
            <a:off x="482600" y="0"/>
            <a:ext cx="8229600" cy="1143000"/>
          </a:xfrm>
        </p:spPr>
        <p:txBody>
          <a:bodyPr/>
          <a:lstStyle/>
          <a:p>
            <a:r>
              <a:rPr lang="en-US" smtClean="0"/>
              <a:t>Matlab</a:t>
            </a:r>
          </a:p>
        </p:txBody>
      </p:sp>
      <p:sp>
        <p:nvSpPr>
          <p:cNvPr id="104451" name="TextBox 3"/>
          <p:cNvSpPr txBox="1">
            <a:spLocks noChangeArrowheads="1"/>
          </p:cNvSpPr>
          <p:nvPr/>
        </p:nvSpPr>
        <p:spPr bwMode="auto">
          <a:xfrm>
            <a:off x="227013" y="982663"/>
            <a:ext cx="11209337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latin typeface="Courier New" pitchFamily="49" charset="0"/>
                <a:cs typeface="Courier New" pitchFamily="49" charset="0"/>
              </a:rPr>
              <a:t>&gt;&gt;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hsize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= 10;</a:t>
            </a:r>
          </a:p>
          <a:p>
            <a:r>
              <a:rPr lang="en-US" sz="2400" dirty="0">
                <a:latin typeface="Courier New" pitchFamily="49" charset="0"/>
                <a:cs typeface="Courier New" pitchFamily="49" charset="0"/>
              </a:rPr>
              <a:t>&gt;&gt; sigma = 5;</a:t>
            </a:r>
          </a:p>
          <a:p>
            <a:r>
              <a:rPr lang="en-US" sz="2400" dirty="0">
                <a:latin typeface="Courier New" pitchFamily="49" charset="0"/>
                <a:cs typeface="Courier New" pitchFamily="49" charset="0"/>
              </a:rPr>
              <a:t>&gt;&gt;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h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fspecial(‘gaussian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’,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hsize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, sigma);</a:t>
            </a:r>
          </a:p>
          <a:p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2400" dirty="0">
                <a:latin typeface="Courier New" pitchFamily="49" charset="0"/>
                <a:cs typeface="Courier New" pitchFamily="49" charset="0"/>
              </a:rPr>
              <a:t>&gt;&gt;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mesh(h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2400" dirty="0">
                <a:latin typeface="Courier New" pitchFamily="49" charset="0"/>
                <a:cs typeface="Courier New" pitchFamily="49" charset="0"/>
              </a:rPr>
              <a:t>&gt;&gt;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imagesc(h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2400" dirty="0">
                <a:latin typeface="Courier New" pitchFamily="49" charset="0"/>
                <a:cs typeface="Courier New" pitchFamily="49" charset="0"/>
              </a:rPr>
              <a:t>&gt;&gt;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outim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imfilter(im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h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); % correlation </a:t>
            </a:r>
          </a:p>
          <a:p>
            <a:r>
              <a:rPr lang="en-US" sz="2400" dirty="0">
                <a:latin typeface="Courier New" pitchFamily="49" charset="0"/>
                <a:cs typeface="Courier New" pitchFamily="49" charset="0"/>
              </a:rPr>
              <a:t>&gt;&gt;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imshow(outim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);</a:t>
            </a:r>
          </a:p>
        </p:txBody>
      </p:sp>
      <p:pic>
        <p:nvPicPr>
          <p:cNvPr id="104452" name="Picture 4" descr="gauss_sigma5_hsize3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08225" y="2443163"/>
            <a:ext cx="1476375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3" name="Picture 5" descr="gauss_sigma5_hsize30_2d.jpg"/>
          <p:cNvPicPr>
            <a:picLocks noChangeAspect="1"/>
          </p:cNvPicPr>
          <p:nvPr/>
        </p:nvPicPr>
        <p:blipFill>
          <a:blip r:embed="rId4" cstate="print"/>
          <a:srcRect l="26300" t="5916" r="22746" b="10709"/>
          <a:stretch>
            <a:fillRect/>
          </a:stretch>
        </p:blipFill>
        <p:spPr bwMode="auto">
          <a:xfrm>
            <a:off x="3036888" y="3532188"/>
            <a:ext cx="4032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4" name="Picture 6" descr="graypanda.jpg"/>
          <p:cNvPicPr>
            <a:picLocks noChangeAspect="1"/>
          </p:cNvPicPr>
          <p:nvPr/>
        </p:nvPicPr>
        <p:blipFill>
          <a:blip r:embed="rId5" cstate="print"/>
          <a:srcRect l="13716" t="5885" r="13982" b="11971"/>
          <a:stretch>
            <a:fillRect/>
          </a:stretch>
        </p:blipFill>
        <p:spPr bwMode="auto">
          <a:xfrm>
            <a:off x="4024313" y="4889500"/>
            <a:ext cx="1974850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4456" name="Straight Arrow Connector 9"/>
          <p:cNvCxnSpPr>
            <a:cxnSpLocks noChangeShapeType="1"/>
          </p:cNvCxnSpPr>
          <p:nvPr/>
        </p:nvCxnSpPr>
        <p:spPr bwMode="auto">
          <a:xfrm>
            <a:off x="6178550" y="5619750"/>
            <a:ext cx="474663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grpSp>
        <p:nvGrpSpPr>
          <p:cNvPr id="12" name="Group 11"/>
          <p:cNvGrpSpPr/>
          <p:nvPr/>
        </p:nvGrpSpPr>
        <p:grpSpPr>
          <a:xfrm>
            <a:off x="6835775" y="4889500"/>
            <a:ext cx="2011363" cy="1793875"/>
            <a:chOff x="6835775" y="4889500"/>
            <a:chExt cx="2011363" cy="1793875"/>
          </a:xfrm>
        </p:grpSpPr>
        <p:pic>
          <p:nvPicPr>
            <p:cNvPr id="104455" name="Picture 7" descr="blurpanda.jpg"/>
            <p:cNvPicPr>
              <a:picLocks noChangeAspect="1"/>
            </p:cNvPicPr>
            <p:nvPr/>
          </p:nvPicPr>
          <p:blipFill>
            <a:blip r:embed="rId6" cstate="print"/>
            <a:srcRect l="12959" t="5775" r="13374" b="12080"/>
            <a:stretch>
              <a:fillRect/>
            </a:stretch>
          </p:blipFill>
          <p:spPr bwMode="auto">
            <a:xfrm>
              <a:off x="6835775" y="4889500"/>
              <a:ext cx="2011363" cy="1508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4457" name="TextBox 12"/>
            <p:cNvSpPr txBox="1">
              <a:spLocks noChangeArrowheads="1"/>
            </p:cNvSpPr>
            <p:nvPr/>
          </p:nvSpPr>
          <p:spPr bwMode="auto">
            <a:xfrm>
              <a:off x="7529513" y="6313488"/>
              <a:ext cx="1168400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outim</a:t>
              </a:r>
            </a:p>
          </p:txBody>
        </p:sp>
      </p:grp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571BCC-DA27-491B-9E52-F0C7DD52F0CD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Kristen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Grauman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1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938"/>
            <a:ext cx="8229600" cy="1143000"/>
          </a:xfrm>
        </p:spPr>
        <p:txBody>
          <a:bodyPr/>
          <a:lstStyle/>
          <a:p>
            <a:r>
              <a:rPr lang="en-US" sz="4000" smtClean="0"/>
              <a:t>Smoothing with a Gaussian</a:t>
            </a:r>
          </a:p>
        </p:txBody>
      </p:sp>
      <p:sp>
        <p:nvSpPr>
          <p:cNvPr id="1054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16125" y="4999038"/>
            <a:ext cx="8229600" cy="2232025"/>
          </a:xfrm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800" b="1" dirty="0" smtClean="0">
                <a:latin typeface="Courier New" pitchFamily="49" charset="0"/>
              </a:rPr>
              <a:t>for sigma=1:3:10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800" b="1" dirty="0" smtClean="0">
                <a:latin typeface="Courier New" pitchFamily="49" charset="0"/>
              </a:rPr>
              <a:t>	</a:t>
            </a:r>
            <a:r>
              <a:rPr lang="en-US" sz="1800" b="1" dirty="0" err="1" smtClean="0">
                <a:latin typeface="Courier New" pitchFamily="49" charset="0"/>
              </a:rPr>
              <a:t>h</a:t>
            </a:r>
            <a:r>
              <a:rPr lang="en-US" sz="1800" b="1" dirty="0" smtClean="0">
                <a:latin typeface="Courier New" pitchFamily="49" charset="0"/>
              </a:rPr>
              <a:t> = </a:t>
            </a:r>
            <a:r>
              <a:rPr lang="en-US" sz="1800" b="1" dirty="0" err="1" smtClean="0">
                <a:latin typeface="Courier New" pitchFamily="49" charset="0"/>
              </a:rPr>
              <a:t>fspecial('gaussian</a:t>
            </a:r>
            <a:r>
              <a:rPr lang="en-US" sz="1800" b="1" dirty="0" smtClean="0">
                <a:latin typeface="Courier New" pitchFamily="49" charset="0"/>
              </a:rPr>
              <a:t>‘, </a:t>
            </a:r>
            <a:r>
              <a:rPr lang="en-US" sz="1800" b="1" dirty="0" err="1" smtClean="0">
                <a:latin typeface="Courier New" pitchFamily="49" charset="0"/>
              </a:rPr>
              <a:t>hsize</a:t>
            </a:r>
            <a:r>
              <a:rPr lang="en-US" sz="1800" b="1" dirty="0" smtClean="0">
                <a:latin typeface="Courier New" pitchFamily="49" charset="0"/>
              </a:rPr>
              <a:t>, sigma);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800" b="1" dirty="0" smtClean="0">
                <a:latin typeface="Courier New" pitchFamily="49" charset="0"/>
              </a:rPr>
              <a:t>	out = </a:t>
            </a:r>
            <a:r>
              <a:rPr lang="en-US" sz="1800" b="1" dirty="0" err="1" smtClean="0">
                <a:latin typeface="Courier New" pitchFamily="49" charset="0"/>
              </a:rPr>
              <a:t>imfilter(im</a:t>
            </a:r>
            <a:r>
              <a:rPr lang="en-US" sz="1800" b="1" dirty="0" smtClean="0">
                <a:latin typeface="Courier New" pitchFamily="49" charset="0"/>
              </a:rPr>
              <a:t>, </a:t>
            </a:r>
            <a:r>
              <a:rPr lang="en-US" sz="1800" b="1" dirty="0" err="1" smtClean="0">
                <a:latin typeface="Courier New" pitchFamily="49" charset="0"/>
              </a:rPr>
              <a:t>h</a:t>
            </a:r>
            <a:r>
              <a:rPr lang="en-US" sz="1800" b="1" dirty="0" smtClean="0">
                <a:latin typeface="Courier New" pitchFamily="49" charset="0"/>
              </a:rPr>
              <a:t>);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800" b="1" dirty="0" smtClean="0">
                <a:latin typeface="Courier New" pitchFamily="49" charset="0"/>
              </a:rPr>
              <a:t>	</a:t>
            </a:r>
            <a:r>
              <a:rPr lang="en-US" sz="1800" b="1" dirty="0" err="1" smtClean="0">
                <a:latin typeface="Courier New" pitchFamily="49" charset="0"/>
              </a:rPr>
              <a:t>imshow(out</a:t>
            </a:r>
            <a:r>
              <a:rPr lang="en-US" sz="1800" b="1" dirty="0" smtClean="0">
                <a:latin typeface="Courier New" pitchFamily="49" charset="0"/>
              </a:rPr>
              <a:t>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800" b="1" dirty="0" smtClean="0">
                <a:latin typeface="Courier New" pitchFamily="49" charset="0"/>
              </a:rPr>
              <a:t>	pause;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800" b="1" dirty="0" smtClean="0">
                <a:latin typeface="Courier New" pitchFamily="49" charset="0"/>
              </a:rPr>
              <a:t>end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09538" y="2005013"/>
            <a:ext cx="2527300" cy="2825750"/>
            <a:chOff x="109538" y="2005013"/>
            <a:chExt cx="2527300" cy="2825750"/>
          </a:xfrm>
        </p:grpSpPr>
        <p:pic>
          <p:nvPicPr>
            <p:cNvPr id="105474" name="Picture 26" descr="filter_sigma1_size30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01675" y="3794125"/>
              <a:ext cx="1449388" cy="1036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5479" name="Picture 22" descr="blurred_sigma1.jpg"/>
            <p:cNvPicPr>
              <a:picLocks noChangeAspect="1"/>
            </p:cNvPicPr>
            <p:nvPr/>
          </p:nvPicPr>
          <p:blipFill>
            <a:blip r:embed="rId4" cstate="print"/>
            <a:srcRect l="12660" t="6389" r="12981" b="12152"/>
            <a:stretch>
              <a:fillRect/>
            </a:stretch>
          </p:blipFill>
          <p:spPr bwMode="auto">
            <a:xfrm>
              <a:off x="109538" y="2005013"/>
              <a:ext cx="2527300" cy="1862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5" name="Group 14"/>
          <p:cNvGrpSpPr/>
          <p:nvPr/>
        </p:nvGrpSpPr>
        <p:grpSpPr>
          <a:xfrm>
            <a:off x="3148013" y="1968500"/>
            <a:ext cx="2555875" cy="2898775"/>
            <a:chOff x="3148013" y="1968500"/>
            <a:chExt cx="2555875" cy="2898775"/>
          </a:xfrm>
        </p:grpSpPr>
        <p:pic>
          <p:nvPicPr>
            <p:cNvPr id="83971" name="Picture 27" descr="filter_sigma4_size30.jp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732213" y="3830638"/>
              <a:ext cx="1449387" cy="1036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3976" name="Picture 23" descr="blurred_sigma4.jpg"/>
            <p:cNvPicPr>
              <a:picLocks noChangeAspect="1"/>
            </p:cNvPicPr>
            <p:nvPr/>
          </p:nvPicPr>
          <p:blipFill>
            <a:blip r:embed="rId6" cstate="print"/>
            <a:srcRect l="12892" t="4791" r="11906" b="12152"/>
            <a:stretch>
              <a:fillRect/>
            </a:stretch>
          </p:blipFill>
          <p:spPr bwMode="auto">
            <a:xfrm>
              <a:off x="3148013" y="1968500"/>
              <a:ext cx="2555875" cy="189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" name="Group 15"/>
          <p:cNvGrpSpPr/>
          <p:nvPr/>
        </p:nvGrpSpPr>
        <p:grpSpPr>
          <a:xfrm>
            <a:off x="6397625" y="1968500"/>
            <a:ext cx="2555875" cy="2862263"/>
            <a:chOff x="6397625" y="1968500"/>
            <a:chExt cx="2555875" cy="2862263"/>
          </a:xfrm>
        </p:grpSpPr>
        <p:pic>
          <p:nvPicPr>
            <p:cNvPr id="83974" name="Picture 21" descr="filter_sigma10_size30.jpg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029450" y="3794125"/>
              <a:ext cx="1449388" cy="1036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3977" name="Picture 25" descr="blurred_sigma10.jpg"/>
            <p:cNvPicPr>
              <a:picLocks noChangeAspect="1"/>
            </p:cNvPicPr>
            <p:nvPr/>
          </p:nvPicPr>
          <p:blipFill>
            <a:blip r:embed="rId8" cstate="print"/>
            <a:srcRect l="11816" t="4791" r="12981" b="12152"/>
            <a:stretch>
              <a:fillRect/>
            </a:stretch>
          </p:blipFill>
          <p:spPr bwMode="auto">
            <a:xfrm>
              <a:off x="6397625" y="1968500"/>
              <a:ext cx="2555875" cy="189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3978" name="Text Box 10"/>
          <p:cNvSpPr txBox="1">
            <a:spLocks noChangeArrowheads="1"/>
          </p:cNvSpPr>
          <p:nvPr/>
        </p:nvSpPr>
        <p:spPr bwMode="auto">
          <a:xfrm>
            <a:off x="5711825" y="2625725"/>
            <a:ext cx="19081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>
                <a:solidFill>
                  <a:srgbClr val="000000"/>
                </a:solidFill>
              </a:rPr>
              <a:t>…</a:t>
            </a:r>
          </a:p>
        </p:txBody>
      </p:sp>
      <p:sp>
        <p:nvSpPr>
          <p:cNvPr id="105483" name="Text Box 11"/>
          <p:cNvSpPr txBox="1">
            <a:spLocks noChangeArrowheads="1"/>
          </p:cNvSpPr>
          <p:nvPr/>
        </p:nvSpPr>
        <p:spPr bwMode="auto">
          <a:xfrm>
            <a:off x="482600" y="1092200"/>
            <a:ext cx="86407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2400" b="0">
                <a:solidFill>
                  <a:srgbClr val="000000"/>
                </a:solidFill>
              </a:rPr>
              <a:t>Parameter </a:t>
            </a:r>
            <a:r>
              <a:rPr lang="el-GR" sz="2400" b="0">
                <a:solidFill>
                  <a:srgbClr val="000000"/>
                </a:solidFill>
              </a:rPr>
              <a:t>σ</a:t>
            </a:r>
            <a:r>
              <a:rPr lang="en-US" sz="2400" b="0">
                <a:solidFill>
                  <a:srgbClr val="000000"/>
                </a:solidFill>
              </a:rPr>
              <a:t> is the “scale” / “width” / “spread” of the Gaussian kernel, and controls the amount of smoothing.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5F1FE0-E4FA-4B6E-A0D7-55B63853D9B1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Kristen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Grauman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7" grpId="0" build="p"/>
      <p:bldP spid="8397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Properties of smoothing filters</a:t>
            </a:r>
          </a:p>
        </p:txBody>
      </p:sp>
      <p:sp>
        <p:nvSpPr>
          <p:cNvPr id="1064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u="sng" dirty="0" smtClean="0"/>
              <a:t>Smoothing</a:t>
            </a:r>
          </a:p>
          <a:p>
            <a:pPr lvl="1" eaLnBrk="1" hangingPunct="1"/>
            <a:r>
              <a:rPr lang="en-US" sz="2000" dirty="0" smtClean="0"/>
              <a:t>Values positive </a:t>
            </a:r>
          </a:p>
          <a:p>
            <a:pPr lvl="1" eaLnBrk="1" hangingPunct="1"/>
            <a:r>
              <a:rPr lang="en-US" sz="2000" dirty="0" smtClean="0"/>
              <a:t>Sum to 1 </a:t>
            </a:r>
            <a:r>
              <a:rPr lang="en-US" sz="2000" dirty="0" err="1" smtClean="0">
                <a:sym typeface="Wingdings" pitchFamily="2" charset="2"/>
              </a:rPr>
              <a:t>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smtClean="0"/>
              <a:t>constant regions same as input</a:t>
            </a:r>
          </a:p>
          <a:p>
            <a:pPr lvl="1" eaLnBrk="1" hangingPunct="1"/>
            <a:r>
              <a:rPr lang="en-US" sz="2000" dirty="0" smtClean="0"/>
              <a:t>Amount of smoothing proportional to mask size</a:t>
            </a:r>
          </a:p>
          <a:p>
            <a:pPr lvl="1" eaLnBrk="1" hangingPunct="1"/>
            <a:r>
              <a:rPr lang="en-US" sz="2000" dirty="0" smtClean="0"/>
              <a:t>Remove “high-frequency” components; “low-pass” filter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571BCC-DA27-491B-9E52-F0C7DD52F0CD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Kristen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Grauman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build="p" bldLvl="2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itle 1"/>
          <p:cNvSpPr>
            <a:spLocks noGrp="1"/>
          </p:cNvSpPr>
          <p:nvPr>
            <p:ph type="title"/>
          </p:nvPr>
        </p:nvSpPr>
        <p:spPr>
          <a:xfrm>
            <a:off x="446088" y="0"/>
            <a:ext cx="8229600" cy="1143000"/>
          </a:xfrm>
        </p:spPr>
        <p:txBody>
          <a:bodyPr/>
          <a:lstStyle/>
          <a:p>
            <a:r>
              <a:rPr lang="en-US" smtClean="0"/>
              <a:t>Filtering an impulse signal</a:t>
            </a:r>
          </a:p>
        </p:txBody>
      </p:sp>
      <p:graphicFrame>
        <p:nvGraphicFramePr>
          <p:cNvPr id="4" name="Group 3"/>
          <p:cNvGraphicFramePr>
            <a:graphicFrameLocks noGrp="1"/>
          </p:cNvGraphicFramePr>
          <p:nvPr/>
        </p:nvGraphicFramePr>
        <p:xfrm>
          <a:off x="373063" y="2401888"/>
          <a:ext cx="2743200" cy="2344741"/>
        </p:xfrm>
        <a:graphic>
          <a:graphicData uri="http://schemas.openxmlformats.org/drawingml/2006/table">
            <a:tbl>
              <a:tblPr/>
              <a:tblGrid>
                <a:gridCol w="388938"/>
                <a:gridCol w="388937"/>
                <a:gridCol w="387350"/>
                <a:gridCol w="388938"/>
                <a:gridCol w="388937"/>
                <a:gridCol w="388938"/>
                <a:gridCol w="411162"/>
              </a:tblGrid>
              <a:tr h="334963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</a:tr>
              <a:tr h="334963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</a:tr>
              <a:tr h="334963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</a:tr>
              <a:tr h="334963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1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</a:tr>
              <a:tr h="334963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</a:tr>
              <a:tr h="334963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</a:tr>
              <a:tr h="334963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Group 69"/>
          <p:cNvGraphicFramePr>
            <a:graphicFrameLocks noGrp="1"/>
          </p:cNvGraphicFramePr>
          <p:nvPr/>
        </p:nvGraphicFramePr>
        <p:xfrm>
          <a:off x="3732213" y="2913063"/>
          <a:ext cx="1143000" cy="1050926"/>
        </p:xfrm>
        <a:graphic>
          <a:graphicData uri="http://schemas.openxmlformats.org/drawingml/2006/table">
            <a:tbl>
              <a:tblPr/>
              <a:tblGrid>
                <a:gridCol w="381000"/>
                <a:gridCol w="381000"/>
                <a:gridCol w="381000"/>
              </a:tblGrid>
              <a:tr h="3810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a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b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c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d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e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f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g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h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i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7607" name="Picture 8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01763" y="4975225"/>
            <a:ext cx="952500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608" name="Picture 8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83013" y="4121150"/>
            <a:ext cx="998537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Group 90"/>
          <p:cNvGraphicFramePr>
            <a:graphicFrameLocks noGrp="1"/>
          </p:cNvGraphicFramePr>
          <p:nvPr/>
        </p:nvGraphicFramePr>
        <p:xfrm>
          <a:off x="5813425" y="2413000"/>
          <a:ext cx="2743200" cy="2344741"/>
        </p:xfrm>
        <a:graphic>
          <a:graphicData uri="http://schemas.openxmlformats.org/drawingml/2006/table">
            <a:tbl>
              <a:tblPr/>
              <a:tblGrid>
                <a:gridCol w="388938"/>
                <a:gridCol w="388937"/>
                <a:gridCol w="387350"/>
                <a:gridCol w="388938"/>
                <a:gridCol w="388937"/>
                <a:gridCol w="388938"/>
                <a:gridCol w="411162"/>
              </a:tblGrid>
              <a:tr h="334963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7675" name="Picture 15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61175" y="4981575"/>
            <a:ext cx="933450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676" name="Rectangle 160"/>
          <p:cNvSpPr>
            <a:spLocks noChangeArrowheads="1"/>
          </p:cNvSpPr>
          <p:nvPr/>
        </p:nvSpPr>
        <p:spPr bwMode="auto">
          <a:xfrm>
            <a:off x="3735388" y="2906713"/>
            <a:ext cx="1139825" cy="104298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107677" name="TextBox 10"/>
          <p:cNvSpPr txBox="1">
            <a:spLocks noChangeArrowheads="1"/>
          </p:cNvSpPr>
          <p:nvPr/>
        </p:nvSpPr>
        <p:spPr bwMode="auto">
          <a:xfrm>
            <a:off x="774700" y="1311275"/>
            <a:ext cx="73025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0"/>
              <a:t>What is the result of filtering the impulse signal (image) </a:t>
            </a:r>
            <a:r>
              <a:rPr lang="en-US" sz="2400" b="0" i="1"/>
              <a:t>F </a:t>
            </a:r>
            <a:r>
              <a:rPr lang="en-US" sz="2400" b="0"/>
              <a:t>with the arbitrary kernel </a:t>
            </a:r>
            <a:r>
              <a:rPr lang="en-US" sz="2400" b="0" i="1"/>
              <a:t>H</a:t>
            </a:r>
            <a:r>
              <a:rPr lang="en-US" sz="2400" b="0"/>
              <a:t>?</a:t>
            </a:r>
          </a:p>
        </p:txBody>
      </p:sp>
      <p:sp>
        <p:nvSpPr>
          <p:cNvPr id="107678" name="TextBox 10"/>
          <p:cNvSpPr txBox="1">
            <a:spLocks noChangeArrowheads="1"/>
          </p:cNvSpPr>
          <p:nvPr/>
        </p:nvSpPr>
        <p:spPr bwMode="auto">
          <a:xfrm>
            <a:off x="7018338" y="2917825"/>
            <a:ext cx="171608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0" b="0"/>
              <a:t>?</a:t>
            </a:r>
          </a:p>
        </p:txBody>
      </p:sp>
      <p:pic>
        <p:nvPicPr>
          <p:cNvPr id="107679" name="Picture 11" descr="Edittex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print"/>
          <a:srcRect l="64516" t="10376" r="17741" b="-3758"/>
          <a:stretch>
            <a:fillRect/>
          </a:stretch>
        </p:blipFill>
        <p:spPr bwMode="auto">
          <a:xfrm>
            <a:off x="3221038" y="3355975"/>
            <a:ext cx="401637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571BCC-DA27-491B-9E52-F0C7DD52F0CD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sp>
        <p:nvSpPr>
          <p:cNvPr id="14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Kristen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Grauman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itle 1"/>
          <p:cNvSpPr>
            <a:spLocks noGrp="1"/>
          </p:cNvSpPr>
          <p:nvPr>
            <p:ph type="title"/>
          </p:nvPr>
        </p:nvSpPr>
        <p:spPr>
          <a:xfrm>
            <a:off x="446088" y="0"/>
            <a:ext cx="8229600" cy="1143000"/>
          </a:xfrm>
        </p:spPr>
        <p:txBody>
          <a:bodyPr/>
          <a:lstStyle/>
          <a:p>
            <a:r>
              <a:rPr lang="en-US" smtClean="0"/>
              <a:t>Convolution</a:t>
            </a:r>
          </a:p>
        </p:txBody>
      </p:sp>
      <p:sp>
        <p:nvSpPr>
          <p:cNvPr id="108547" name="Content Placeholder 2"/>
          <p:cNvSpPr>
            <a:spLocks noGrp="1"/>
          </p:cNvSpPr>
          <p:nvPr>
            <p:ph idx="1"/>
          </p:nvPr>
        </p:nvSpPr>
        <p:spPr>
          <a:xfrm>
            <a:off x="519113" y="1384300"/>
            <a:ext cx="8229600" cy="4525963"/>
          </a:xfrm>
        </p:spPr>
        <p:txBody>
          <a:bodyPr/>
          <a:lstStyle/>
          <a:p>
            <a:r>
              <a:rPr lang="en-US" sz="2400" dirty="0" smtClean="0"/>
              <a:t>Convolution: </a:t>
            </a:r>
          </a:p>
          <a:p>
            <a:pPr lvl="1"/>
            <a:r>
              <a:rPr lang="en-US" sz="2000" dirty="0" smtClean="0"/>
              <a:t>Flip the filter in both dimensions (bottom to top, right to left)</a:t>
            </a:r>
          </a:p>
          <a:p>
            <a:pPr lvl="1"/>
            <a:r>
              <a:rPr lang="en-US" sz="2000" dirty="0" smtClean="0"/>
              <a:t>Then apply cross-correlation</a:t>
            </a:r>
          </a:p>
        </p:txBody>
      </p:sp>
      <p:pic>
        <p:nvPicPr>
          <p:cNvPr id="108548" name="Picture 10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188" y="2881313"/>
            <a:ext cx="6111875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33563" y="4378325"/>
            <a:ext cx="1871662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636838" y="5218113"/>
            <a:ext cx="1825625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 i="1"/>
              <a:t>Notation for convolution operator</a:t>
            </a:r>
          </a:p>
        </p:txBody>
      </p:sp>
      <p:cxnSp>
        <p:nvCxnSpPr>
          <p:cNvPr id="9" name="Straight Arrow Connector 8"/>
          <p:cNvCxnSpPr>
            <a:cxnSpLocks noChangeShapeType="1"/>
          </p:cNvCxnSpPr>
          <p:nvPr/>
        </p:nvCxnSpPr>
        <p:spPr bwMode="auto">
          <a:xfrm rot="5400000" flipH="1" flipV="1">
            <a:off x="2982913" y="4943475"/>
            <a:ext cx="474662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5192713" y="4195763"/>
            <a:ext cx="1058862" cy="760412"/>
            <a:chOff x="5192721" y="4195773"/>
            <a:chExt cx="1058877" cy="760425"/>
          </a:xfrm>
        </p:grpSpPr>
        <p:sp>
          <p:nvSpPr>
            <p:cNvPr id="108557" name="Rectangle 11"/>
            <p:cNvSpPr>
              <a:spLocks noChangeArrowheads="1"/>
            </p:cNvSpPr>
            <p:nvPr/>
          </p:nvSpPr>
          <p:spPr bwMode="auto">
            <a:xfrm>
              <a:off x="5192721" y="4195773"/>
              <a:ext cx="796938" cy="760425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b="0"/>
            </a:p>
          </p:txBody>
        </p:sp>
        <p:sp>
          <p:nvSpPr>
            <p:cNvPr id="108558" name="TextBox 12"/>
            <p:cNvSpPr txBox="1">
              <a:spLocks noChangeArrowheads="1"/>
            </p:cNvSpPr>
            <p:nvPr/>
          </p:nvSpPr>
          <p:spPr bwMode="auto">
            <a:xfrm>
              <a:off x="5338773" y="4305312"/>
              <a:ext cx="912825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000" b="0"/>
                <a:t>F</a:t>
              </a:r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6215063" y="4195763"/>
            <a:ext cx="1971675" cy="2044700"/>
            <a:chOff x="6470676" y="4195773"/>
            <a:chExt cx="1971702" cy="2044728"/>
          </a:xfrm>
        </p:grpSpPr>
        <p:sp>
          <p:nvSpPr>
            <p:cNvPr id="108555" name="Rectangle 10"/>
            <p:cNvSpPr>
              <a:spLocks noChangeArrowheads="1"/>
            </p:cNvSpPr>
            <p:nvPr/>
          </p:nvSpPr>
          <p:spPr bwMode="auto">
            <a:xfrm>
              <a:off x="6470676" y="4195773"/>
              <a:ext cx="1971702" cy="2044728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b="0"/>
            </a:p>
          </p:txBody>
        </p:sp>
        <p:sp>
          <p:nvSpPr>
            <p:cNvPr id="108556" name="TextBox 13"/>
            <p:cNvSpPr txBox="1">
              <a:spLocks noChangeArrowheads="1"/>
            </p:cNvSpPr>
            <p:nvPr/>
          </p:nvSpPr>
          <p:spPr bwMode="auto">
            <a:xfrm>
              <a:off x="7200936" y="4999059"/>
              <a:ext cx="912825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000" b="0"/>
                <a:t>H</a:t>
              </a:r>
            </a:p>
          </p:txBody>
        </p:sp>
      </p:grpSp>
      <p:pic>
        <p:nvPicPr>
          <p:cNvPr id="20" name="Picture 19" descr="f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00613" y="4195763"/>
            <a:ext cx="1095375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571BCC-DA27-491B-9E52-F0C7DD52F0CD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sp>
        <p:nvSpPr>
          <p:cNvPr id="16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Kristen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Grauman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59259E-6 C 0.02465 -0.01922 0.0493 -0.03843 0.1 -0.04607 C 0.15069 -0.05371 0.30503 -0.05047 0.30382 -0.04607 C 0.3026 -0.04167 0.09479 -0.02847 0.09236 -0.02037 C 0.08993 -0.01227 0.29028 -0.00209 0.28941 0.00278 C 0.28854 0.00764 0.08507 0.00416 0.08663 0.00903 C 0.08819 0.01389 0.2993 0.02083 0.29913 0.03217 C 0.29896 0.04352 0.08507 0.06759 0.08559 0.07708 C 0.08611 0.08657 0.30069 0.08032 0.30191 0.08981 C 0.30312 0.0993 0.09392 0.12407 0.0934 0.13472 C 0.09288 0.14537 0.3 0.13912 0.29913 0.15393 C 0.29826 0.16875 0.08819 0.21088 0.08854 0.22315 C 0.08889 0.23541 0.19496 0.23171 0.30104 0.22824 " pathEditMode="relative" ptsTypes="aaaaaaaaaaaaA">
                                      <p:cBhvr>
                                        <p:cTn id="4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7" grpId="0" build="p" bldLvl="2"/>
      <p:bldP spid="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itle 1"/>
          <p:cNvSpPr>
            <a:spLocks noGrp="1"/>
          </p:cNvSpPr>
          <p:nvPr>
            <p:ph type="title"/>
          </p:nvPr>
        </p:nvSpPr>
        <p:spPr>
          <a:xfrm>
            <a:off x="446088" y="-39688"/>
            <a:ext cx="8229600" cy="1143001"/>
          </a:xfrm>
        </p:spPr>
        <p:txBody>
          <a:bodyPr/>
          <a:lstStyle/>
          <a:p>
            <a:r>
              <a:rPr lang="en-US" smtClean="0"/>
              <a:t>Convolution vs. correlation</a:t>
            </a:r>
          </a:p>
        </p:txBody>
      </p:sp>
      <p:pic>
        <p:nvPicPr>
          <p:cNvPr id="109571" name="Picture 10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3063" y="1530350"/>
            <a:ext cx="5988050" cy="89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572" name="Picture 9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84238" y="2808288"/>
            <a:ext cx="1871662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573" name="Picture 8" descr="Edittex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6550" y="3867150"/>
            <a:ext cx="5878513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574" name="Picture 11" descr="Edittex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84238" y="5145088"/>
            <a:ext cx="189865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575" name="TextBox 7"/>
          <p:cNvSpPr txBox="1">
            <a:spLocks noChangeArrowheads="1"/>
          </p:cNvSpPr>
          <p:nvPr/>
        </p:nvSpPr>
        <p:spPr bwMode="auto">
          <a:xfrm>
            <a:off x="190500" y="1092200"/>
            <a:ext cx="24828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Convolution</a:t>
            </a:r>
          </a:p>
        </p:txBody>
      </p:sp>
      <p:sp>
        <p:nvSpPr>
          <p:cNvPr id="109576" name="TextBox 8"/>
          <p:cNvSpPr txBox="1">
            <a:spLocks noChangeArrowheads="1"/>
          </p:cNvSpPr>
          <p:nvPr/>
        </p:nvSpPr>
        <p:spPr bwMode="auto">
          <a:xfrm>
            <a:off x="190500" y="3462338"/>
            <a:ext cx="24828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Cross-correlation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17513" y="5729288"/>
            <a:ext cx="8726487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0"/>
              <a:t>For a Gaussian or box filter, how will the outputs differ?</a:t>
            </a:r>
          </a:p>
          <a:p>
            <a:pPr>
              <a:spcAft>
                <a:spcPts val="600"/>
              </a:spcAft>
            </a:pPr>
            <a:r>
              <a:rPr lang="en-US" sz="2400" b="0"/>
              <a:t>If the input is an impulse signal, how will the outputs differ?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571BCC-DA27-491B-9E52-F0C7DD52F0CD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Kristen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Grauman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114"/>
          <p:cNvSpPr>
            <a:spLocks noChangeArrowheads="1"/>
          </p:cNvSpPr>
          <p:nvPr/>
        </p:nvSpPr>
        <p:spPr bwMode="auto">
          <a:xfrm>
            <a:off x="1530350" y="4225925"/>
            <a:ext cx="6061075" cy="2227263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0595" name="Rectangle 113"/>
          <p:cNvSpPr>
            <a:spLocks noChangeArrowheads="1"/>
          </p:cNvSpPr>
          <p:nvPr/>
        </p:nvSpPr>
        <p:spPr bwMode="auto">
          <a:xfrm>
            <a:off x="4852988" y="1524000"/>
            <a:ext cx="4198937" cy="2227263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0596" name="Rectangle 112"/>
          <p:cNvSpPr>
            <a:spLocks noChangeArrowheads="1"/>
          </p:cNvSpPr>
          <p:nvPr/>
        </p:nvSpPr>
        <p:spPr bwMode="auto">
          <a:xfrm>
            <a:off x="142875" y="1487488"/>
            <a:ext cx="4198938" cy="2227262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0597" name="Title 1"/>
          <p:cNvSpPr>
            <a:spLocks noGrp="1"/>
          </p:cNvSpPr>
          <p:nvPr>
            <p:ph type="title"/>
          </p:nvPr>
        </p:nvSpPr>
        <p:spPr>
          <a:xfrm>
            <a:off x="482600" y="90488"/>
            <a:ext cx="8229600" cy="1143000"/>
          </a:xfrm>
        </p:spPr>
        <p:txBody>
          <a:bodyPr/>
          <a:lstStyle/>
          <a:p>
            <a:r>
              <a:rPr lang="en-US" smtClean="0"/>
              <a:t>Predict the outputs using correlation filtering</a:t>
            </a:r>
          </a:p>
        </p:txBody>
      </p:sp>
      <p:grpSp>
        <p:nvGrpSpPr>
          <p:cNvPr id="110598" name="Group 3"/>
          <p:cNvGrpSpPr>
            <a:grpSpLocks/>
          </p:cNvGrpSpPr>
          <p:nvPr/>
        </p:nvGrpSpPr>
        <p:grpSpPr bwMode="auto">
          <a:xfrm>
            <a:off x="2260600" y="1993900"/>
            <a:ext cx="1225550" cy="1295400"/>
            <a:chOff x="144" y="144"/>
            <a:chExt cx="1152" cy="1136"/>
          </a:xfrm>
        </p:grpSpPr>
        <p:sp>
          <p:nvSpPr>
            <p:cNvPr id="110665" name="Rectangle 4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0666" name="Rectangle 5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0667" name="Rectangle 6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0668" name="Rectangle 7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0669" name="Rectangle 8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1</a:t>
              </a:r>
            </a:p>
          </p:txBody>
        </p:sp>
        <p:sp>
          <p:nvSpPr>
            <p:cNvPr id="110670" name="Rectangle 9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0671" name="Rectangle 10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0672" name="Rectangle 11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0673" name="Rectangle 12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0674" name="Line 13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0675" name="Line 14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0676" name="Line 15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0677" name="Line 16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0678" name="Line 17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0679" name="Line 18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0680" name="Line 19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0681" name="Line 20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pic>
        <p:nvPicPr>
          <p:cNvPr id="110599" name="Picture 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2413" y="1779588"/>
            <a:ext cx="1679575" cy="166211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0600" name="TextBox 23"/>
          <p:cNvSpPr txBox="1">
            <a:spLocks noChangeArrowheads="1"/>
          </p:cNvSpPr>
          <p:nvPr/>
        </p:nvSpPr>
        <p:spPr bwMode="auto">
          <a:xfrm>
            <a:off x="1931988" y="2400300"/>
            <a:ext cx="11684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">
                <a:solidFill>
                  <a:srgbClr val="000000"/>
                </a:solidFill>
              </a:rPr>
              <a:t>*</a:t>
            </a:r>
          </a:p>
        </p:txBody>
      </p:sp>
      <p:sp>
        <p:nvSpPr>
          <p:cNvPr id="110601" name="TextBox 24"/>
          <p:cNvSpPr txBox="1">
            <a:spLocks noChangeArrowheads="1"/>
          </p:cNvSpPr>
          <p:nvPr/>
        </p:nvSpPr>
        <p:spPr bwMode="auto">
          <a:xfrm>
            <a:off x="3538538" y="2327275"/>
            <a:ext cx="11684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">
                <a:solidFill>
                  <a:srgbClr val="000000"/>
                </a:solidFill>
              </a:rPr>
              <a:t>= ?</a:t>
            </a:r>
          </a:p>
        </p:txBody>
      </p:sp>
      <p:grpSp>
        <p:nvGrpSpPr>
          <p:cNvPr id="110602" name="Group 3"/>
          <p:cNvGrpSpPr>
            <a:grpSpLocks/>
          </p:cNvGrpSpPr>
          <p:nvPr/>
        </p:nvGrpSpPr>
        <p:grpSpPr bwMode="auto">
          <a:xfrm>
            <a:off x="7108825" y="2108200"/>
            <a:ext cx="1225550" cy="1295400"/>
            <a:chOff x="144" y="144"/>
            <a:chExt cx="1152" cy="1136"/>
          </a:xfrm>
        </p:grpSpPr>
        <p:sp>
          <p:nvSpPr>
            <p:cNvPr id="110648" name="Rectangle 4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0649" name="Rectangle 5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0650" name="Rectangle 6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0651" name="Rectangle 7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1</a:t>
              </a:r>
            </a:p>
          </p:txBody>
        </p:sp>
        <p:sp>
          <p:nvSpPr>
            <p:cNvPr id="110652" name="Rectangle 8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0653" name="Rectangle 9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0654" name="Rectangle 10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0655" name="Rectangle 11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0656" name="Rectangle 12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0657" name="Line 13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0658" name="Line 14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0659" name="Line 15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0660" name="Line 16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0661" name="Line 17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0662" name="Line 18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0663" name="Line 19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0664" name="Line 20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pic>
        <p:nvPicPr>
          <p:cNvPr id="110603" name="Picture 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0638" y="1779588"/>
            <a:ext cx="1679575" cy="166211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0604" name="TextBox 44"/>
          <p:cNvSpPr txBox="1">
            <a:spLocks noChangeArrowheads="1"/>
          </p:cNvSpPr>
          <p:nvPr/>
        </p:nvSpPr>
        <p:spPr bwMode="auto">
          <a:xfrm>
            <a:off x="6780213" y="2400300"/>
            <a:ext cx="11684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">
                <a:solidFill>
                  <a:srgbClr val="000000"/>
                </a:solidFill>
              </a:rPr>
              <a:t>*</a:t>
            </a:r>
          </a:p>
        </p:txBody>
      </p:sp>
      <p:sp>
        <p:nvSpPr>
          <p:cNvPr id="110605" name="TextBox 45"/>
          <p:cNvSpPr txBox="1">
            <a:spLocks noChangeArrowheads="1"/>
          </p:cNvSpPr>
          <p:nvPr/>
        </p:nvSpPr>
        <p:spPr bwMode="auto">
          <a:xfrm>
            <a:off x="8386763" y="2357438"/>
            <a:ext cx="116840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">
                <a:solidFill>
                  <a:srgbClr val="000000"/>
                </a:solidFill>
              </a:rPr>
              <a:t>= ?</a:t>
            </a:r>
          </a:p>
        </p:txBody>
      </p:sp>
      <p:grpSp>
        <p:nvGrpSpPr>
          <p:cNvPr id="110606" name="Group 5"/>
          <p:cNvGrpSpPr>
            <a:grpSpLocks/>
          </p:cNvGrpSpPr>
          <p:nvPr/>
        </p:nvGrpSpPr>
        <p:grpSpPr bwMode="auto">
          <a:xfrm>
            <a:off x="5364163" y="4776788"/>
            <a:ext cx="1371600" cy="1066800"/>
            <a:chOff x="3799" y="2064"/>
            <a:chExt cx="1433" cy="1136"/>
          </a:xfrm>
        </p:grpSpPr>
        <p:grpSp>
          <p:nvGrpSpPr>
            <p:cNvPr id="110629" name="Group 6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110631" name="Rectangle 7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0632" name="Rectangle 8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0633" name="Rectangle 9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0634" name="Rectangle 10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0635" name="Rectangle 11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0636" name="Rectangle 12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0637" name="Rectangle 13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0638" name="Rectangle 14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0639" name="Rectangle 15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0640" name="Line 16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10641" name="Line 17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10642" name="Line 18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10643" name="Line 19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10644" name="Line 20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10645" name="Line 21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10646" name="Line 22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10647" name="Line 23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110630" name="Picture 24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0607" name="Group 25"/>
          <p:cNvGrpSpPr>
            <a:grpSpLocks/>
          </p:cNvGrpSpPr>
          <p:nvPr/>
        </p:nvGrpSpPr>
        <p:grpSpPr bwMode="auto">
          <a:xfrm>
            <a:off x="3794125" y="4776788"/>
            <a:ext cx="1149350" cy="1066800"/>
            <a:chOff x="144" y="144"/>
            <a:chExt cx="1152" cy="1136"/>
          </a:xfrm>
        </p:grpSpPr>
        <p:sp>
          <p:nvSpPr>
            <p:cNvPr id="110612" name="Rectangle 26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0613" name="Rectangle 27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0614" name="Rectangle 28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0615" name="Rectangle 29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0616" name="Rectangle 30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2</a:t>
              </a:r>
            </a:p>
          </p:txBody>
        </p:sp>
        <p:sp>
          <p:nvSpPr>
            <p:cNvPr id="110617" name="Rectangle 31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0618" name="Rectangle 32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0619" name="Rectangle 33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0620" name="Rectangle 34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0621" name="Line 35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0622" name="Line 36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0623" name="Line 37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0624" name="Line 38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0625" name="Line 39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0626" name="Line 40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0627" name="Line 41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0628" name="Line 42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sp>
        <p:nvSpPr>
          <p:cNvPr id="110608" name="Text Box 43"/>
          <p:cNvSpPr txBox="1">
            <a:spLocks noChangeArrowheads="1"/>
          </p:cNvSpPr>
          <p:nvPr/>
        </p:nvSpPr>
        <p:spPr bwMode="auto">
          <a:xfrm>
            <a:off x="4946650" y="4700588"/>
            <a:ext cx="438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6000">
                <a:solidFill>
                  <a:srgbClr val="000000"/>
                </a:solidFill>
                <a:latin typeface="Times" pitchFamily="18" charset="0"/>
                <a:cs typeface="Arial" pitchFamily="34" charset="0"/>
              </a:rPr>
              <a:t>-</a:t>
            </a:r>
          </a:p>
        </p:txBody>
      </p:sp>
      <p:pic>
        <p:nvPicPr>
          <p:cNvPr id="110609" name="Picture 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49425" y="4445000"/>
            <a:ext cx="1679575" cy="166211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0610" name="TextBox 110"/>
          <p:cNvSpPr txBox="1">
            <a:spLocks noChangeArrowheads="1"/>
          </p:cNvSpPr>
          <p:nvPr/>
        </p:nvSpPr>
        <p:spPr bwMode="auto">
          <a:xfrm>
            <a:off x="3429000" y="5102225"/>
            <a:ext cx="11684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">
                <a:solidFill>
                  <a:srgbClr val="000000"/>
                </a:solidFill>
              </a:rPr>
              <a:t>*</a:t>
            </a:r>
          </a:p>
        </p:txBody>
      </p:sp>
      <p:sp>
        <p:nvSpPr>
          <p:cNvPr id="110611" name="TextBox 111"/>
          <p:cNvSpPr txBox="1">
            <a:spLocks noChangeArrowheads="1"/>
          </p:cNvSpPr>
          <p:nvPr/>
        </p:nvSpPr>
        <p:spPr bwMode="auto">
          <a:xfrm>
            <a:off x="6751638" y="5022850"/>
            <a:ext cx="11684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">
                <a:solidFill>
                  <a:srgbClr val="000000"/>
                </a:solidFill>
              </a:rPr>
              <a:t>= ?</a:t>
            </a:r>
          </a:p>
        </p:txBody>
      </p:sp>
      <p:sp>
        <p:nvSpPr>
          <p:cNvPr id="90" name="Slide Number Placeholder 8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5F1FE0-E4FA-4B6E-A0D7-55B63853D9B1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sp>
        <p:nvSpPr>
          <p:cNvPr id="91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Kristen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Grauman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Practice with linear filters</a:t>
            </a:r>
          </a:p>
        </p:txBody>
      </p:sp>
      <p:grpSp>
        <p:nvGrpSpPr>
          <p:cNvPr id="111619" name="Group 3"/>
          <p:cNvGrpSpPr>
            <a:grpSpLocks/>
          </p:cNvGrpSpPr>
          <p:nvPr/>
        </p:nvGrpSpPr>
        <p:grpSpPr bwMode="auto">
          <a:xfrm>
            <a:off x="3886200" y="2971800"/>
            <a:ext cx="1225550" cy="1295400"/>
            <a:chOff x="144" y="144"/>
            <a:chExt cx="1152" cy="1136"/>
          </a:xfrm>
        </p:grpSpPr>
        <p:sp>
          <p:nvSpPr>
            <p:cNvPr id="111624" name="Rectangle 4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1625" name="Rectangle 5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1626" name="Rectangle 6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1627" name="Rectangle 7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1628" name="Rectangle 8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1</a:t>
              </a:r>
            </a:p>
          </p:txBody>
        </p:sp>
        <p:sp>
          <p:nvSpPr>
            <p:cNvPr id="111629" name="Rectangle 9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1630" name="Rectangle 10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1631" name="Rectangle 11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1632" name="Rectangle 12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1633" name="Line 13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1634" name="Line 14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1635" name="Line 15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1636" name="Line 16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1637" name="Line 17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1638" name="Line 18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1639" name="Line 19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1640" name="Line 20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sp>
        <p:nvSpPr>
          <p:cNvPr id="111620" name="Text Box 22"/>
          <p:cNvSpPr txBox="1">
            <a:spLocks noChangeArrowheads="1"/>
          </p:cNvSpPr>
          <p:nvPr/>
        </p:nvSpPr>
        <p:spPr bwMode="auto">
          <a:xfrm>
            <a:off x="1127125" y="4689475"/>
            <a:ext cx="1198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000000"/>
                </a:solidFill>
                <a:latin typeface="Times" pitchFamily="18" charset="0"/>
                <a:cs typeface="Arial" pitchFamily="34" charset="0"/>
              </a:rPr>
              <a:t>Original</a:t>
            </a:r>
          </a:p>
        </p:txBody>
      </p:sp>
      <p:sp>
        <p:nvSpPr>
          <p:cNvPr id="111621" name="Text Box 23"/>
          <p:cNvSpPr txBox="1">
            <a:spLocks noChangeArrowheads="1"/>
          </p:cNvSpPr>
          <p:nvPr/>
        </p:nvSpPr>
        <p:spPr bwMode="auto">
          <a:xfrm>
            <a:off x="6858000" y="2971800"/>
            <a:ext cx="565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6000">
                <a:solidFill>
                  <a:srgbClr val="000000"/>
                </a:solidFill>
                <a:latin typeface="Times" pitchFamily="18" charset="0"/>
                <a:cs typeface="Arial" pitchFamily="34" charset="0"/>
              </a:rPr>
              <a:t>?</a:t>
            </a:r>
          </a:p>
        </p:txBody>
      </p:sp>
      <p:pic>
        <p:nvPicPr>
          <p:cNvPr id="111622" name="Picture 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6670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F169A-FB62-4D00-A8DD-B8FDE49CE07D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  <p:sp>
        <p:nvSpPr>
          <p:cNvPr id="26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David Lowe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Digital camera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238" y="4267200"/>
            <a:ext cx="8458200" cy="1905000"/>
          </a:xfrm>
        </p:spPr>
        <p:txBody>
          <a:bodyPr/>
          <a:lstStyle/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lang="en-US" dirty="0" smtClean="0"/>
              <a:t>A digital camera replaces film with a sensor array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Each cell in the array is light-sensitive diode that converts photons to electrons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hlinkClick r:id="rId3"/>
              </a:rPr>
              <a:t>http://electronics.howstuffworks.com/digital-camera.htm</a:t>
            </a:r>
            <a:r>
              <a:rPr lang="en-US" sz="2000" dirty="0" smtClean="0"/>
              <a:t> </a:t>
            </a:r>
          </a:p>
          <a:p>
            <a:pPr lvl="2">
              <a:lnSpc>
                <a:spcPct val="90000"/>
              </a:lnSpc>
            </a:pPr>
            <a:endParaRPr lang="en-US" sz="1600" dirty="0" smtClean="0"/>
          </a:p>
        </p:txBody>
      </p:sp>
      <p:pic>
        <p:nvPicPr>
          <p:cNvPr id="72708" name="Picture 4" descr="PowerShot SD2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4738" y="1390650"/>
            <a:ext cx="6697662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BD328-3278-48A8-A58E-4A578C3D756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Steve Seitz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Practice with linear filters</a:t>
            </a:r>
          </a:p>
        </p:txBody>
      </p:sp>
      <p:grpSp>
        <p:nvGrpSpPr>
          <p:cNvPr id="112643" name="Group 3"/>
          <p:cNvGrpSpPr>
            <a:grpSpLocks/>
          </p:cNvGrpSpPr>
          <p:nvPr/>
        </p:nvGrpSpPr>
        <p:grpSpPr bwMode="auto">
          <a:xfrm>
            <a:off x="3886200" y="2971800"/>
            <a:ext cx="1225550" cy="1295400"/>
            <a:chOff x="144" y="144"/>
            <a:chExt cx="1152" cy="1136"/>
          </a:xfrm>
        </p:grpSpPr>
        <p:sp>
          <p:nvSpPr>
            <p:cNvPr id="112649" name="Rectangle 4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2650" name="Rectangle 5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2651" name="Rectangle 6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2652" name="Rectangle 7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2653" name="Rectangle 8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1</a:t>
              </a:r>
            </a:p>
          </p:txBody>
        </p:sp>
        <p:sp>
          <p:nvSpPr>
            <p:cNvPr id="112654" name="Rectangle 9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2655" name="Rectangle 10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2656" name="Rectangle 11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2657" name="Rectangle 12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2658" name="Line 13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2659" name="Line 14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2660" name="Line 15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2661" name="Line 16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2662" name="Line 17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2663" name="Line 18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2664" name="Line 19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2665" name="Line 20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pic>
        <p:nvPicPr>
          <p:cNvPr id="112644" name="Picture 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26670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2645" name="Text Box 23"/>
          <p:cNvSpPr txBox="1">
            <a:spLocks noChangeArrowheads="1"/>
          </p:cNvSpPr>
          <p:nvPr/>
        </p:nvSpPr>
        <p:spPr bwMode="auto">
          <a:xfrm>
            <a:off x="1127125" y="4689475"/>
            <a:ext cx="1198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000000"/>
                </a:solidFill>
                <a:latin typeface="Times" pitchFamily="18" charset="0"/>
                <a:cs typeface="Arial" pitchFamily="34" charset="0"/>
              </a:rPr>
              <a:t>Original</a:t>
            </a:r>
          </a:p>
        </p:txBody>
      </p:sp>
      <p:sp>
        <p:nvSpPr>
          <p:cNvPr id="112646" name="Text Box 24"/>
          <p:cNvSpPr txBox="1">
            <a:spLocks noChangeArrowheads="1"/>
          </p:cNvSpPr>
          <p:nvPr/>
        </p:nvSpPr>
        <p:spPr bwMode="auto">
          <a:xfrm>
            <a:off x="6324600" y="4724400"/>
            <a:ext cx="2133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>
                <a:solidFill>
                  <a:srgbClr val="000000"/>
                </a:solidFill>
                <a:latin typeface="Times" pitchFamily="18" charset="0"/>
                <a:cs typeface="Arial" pitchFamily="34" charset="0"/>
              </a:rPr>
              <a:t>Filtered </a:t>
            </a:r>
          </a:p>
          <a:p>
            <a:pPr eaLnBrk="0" hangingPunct="0"/>
            <a:r>
              <a:rPr lang="en-US" sz="2400">
                <a:solidFill>
                  <a:srgbClr val="000000"/>
                </a:solidFill>
                <a:latin typeface="Times" pitchFamily="18" charset="0"/>
                <a:cs typeface="Arial" pitchFamily="34" charset="0"/>
              </a:rPr>
              <a:t>(no change)</a:t>
            </a:r>
          </a:p>
        </p:txBody>
      </p:sp>
      <p:pic>
        <p:nvPicPr>
          <p:cNvPr id="112647" name="Picture 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6670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F169A-FB62-4D00-A8DD-B8FDE49CE07D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  <p:sp>
        <p:nvSpPr>
          <p:cNvPr id="27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David Lowe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Practice with linear filters</a:t>
            </a:r>
          </a:p>
        </p:txBody>
      </p:sp>
      <p:grpSp>
        <p:nvGrpSpPr>
          <p:cNvPr id="113667" name="Group 3"/>
          <p:cNvGrpSpPr>
            <a:grpSpLocks/>
          </p:cNvGrpSpPr>
          <p:nvPr/>
        </p:nvGrpSpPr>
        <p:grpSpPr bwMode="auto">
          <a:xfrm>
            <a:off x="3886200" y="2971800"/>
            <a:ext cx="1225550" cy="1295400"/>
            <a:chOff x="144" y="144"/>
            <a:chExt cx="1152" cy="1136"/>
          </a:xfrm>
        </p:grpSpPr>
        <p:sp>
          <p:nvSpPr>
            <p:cNvPr id="113672" name="Rectangle 4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3673" name="Rectangle 5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3674" name="Rectangle 6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3675" name="Rectangle 7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1</a:t>
              </a:r>
            </a:p>
          </p:txBody>
        </p:sp>
        <p:sp>
          <p:nvSpPr>
            <p:cNvPr id="113676" name="Rectangle 8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3677" name="Rectangle 9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3678" name="Rectangle 10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3679" name="Rectangle 11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3680" name="Rectangle 12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3681" name="Line 13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3682" name="Line 14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3683" name="Line 15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3684" name="Line 16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3685" name="Line 17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3686" name="Line 18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3687" name="Line 19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3688" name="Line 20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pic>
        <p:nvPicPr>
          <p:cNvPr id="113668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6670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3669" name="Text Box 22"/>
          <p:cNvSpPr txBox="1">
            <a:spLocks noChangeArrowheads="1"/>
          </p:cNvSpPr>
          <p:nvPr/>
        </p:nvSpPr>
        <p:spPr bwMode="auto">
          <a:xfrm>
            <a:off x="1127125" y="4689475"/>
            <a:ext cx="1198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000000"/>
                </a:solidFill>
                <a:latin typeface="Times" pitchFamily="18" charset="0"/>
                <a:cs typeface="Arial" pitchFamily="34" charset="0"/>
              </a:rPr>
              <a:t>Original</a:t>
            </a:r>
          </a:p>
        </p:txBody>
      </p:sp>
      <p:sp>
        <p:nvSpPr>
          <p:cNvPr id="113670" name="Text Box 23"/>
          <p:cNvSpPr txBox="1">
            <a:spLocks noChangeArrowheads="1"/>
          </p:cNvSpPr>
          <p:nvPr/>
        </p:nvSpPr>
        <p:spPr bwMode="auto">
          <a:xfrm>
            <a:off x="6858000" y="2971800"/>
            <a:ext cx="565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6000">
                <a:solidFill>
                  <a:srgbClr val="000000"/>
                </a:solidFill>
                <a:latin typeface="Times" pitchFamily="18" charset="0"/>
                <a:cs typeface="Arial" pitchFamily="34" charset="0"/>
              </a:rPr>
              <a:t>?</a:t>
            </a: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F169A-FB62-4D00-A8DD-B8FDE49CE07D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sp>
        <p:nvSpPr>
          <p:cNvPr id="26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David Lowe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Practice with linear filters</a:t>
            </a:r>
          </a:p>
        </p:txBody>
      </p:sp>
      <p:grpSp>
        <p:nvGrpSpPr>
          <p:cNvPr id="114691" name="Group 3"/>
          <p:cNvGrpSpPr>
            <a:grpSpLocks/>
          </p:cNvGrpSpPr>
          <p:nvPr/>
        </p:nvGrpSpPr>
        <p:grpSpPr bwMode="auto">
          <a:xfrm>
            <a:off x="3886200" y="2971800"/>
            <a:ext cx="1225550" cy="1295400"/>
            <a:chOff x="144" y="144"/>
            <a:chExt cx="1152" cy="1136"/>
          </a:xfrm>
        </p:grpSpPr>
        <p:sp>
          <p:nvSpPr>
            <p:cNvPr id="114698" name="Rectangle 4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4699" name="Rectangle 5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4700" name="Rectangle 6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4701" name="Rectangle 7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1</a:t>
              </a:r>
            </a:p>
          </p:txBody>
        </p:sp>
        <p:sp>
          <p:nvSpPr>
            <p:cNvPr id="114702" name="Rectangle 8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4703" name="Rectangle 9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4704" name="Rectangle 10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4705" name="Rectangle 11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4706" name="Rectangle 12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4707" name="Line 13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4708" name="Line 14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4709" name="Line 15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4710" name="Line 16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4711" name="Line 17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4712" name="Line 18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4713" name="Line 19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4714" name="Line 20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pic>
        <p:nvPicPr>
          <p:cNvPr id="114692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6670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4693" name="Text Box 22"/>
          <p:cNvSpPr txBox="1">
            <a:spLocks noChangeArrowheads="1"/>
          </p:cNvSpPr>
          <p:nvPr/>
        </p:nvSpPr>
        <p:spPr bwMode="auto">
          <a:xfrm>
            <a:off x="1127125" y="4689475"/>
            <a:ext cx="1198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000000"/>
                </a:solidFill>
                <a:latin typeface="Times" pitchFamily="18" charset="0"/>
                <a:cs typeface="Arial" pitchFamily="34" charset="0"/>
              </a:rPr>
              <a:t>Original</a:t>
            </a:r>
          </a:p>
        </p:txBody>
      </p:sp>
      <p:pic>
        <p:nvPicPr>
          <p:cNvPr id="114694" name="Picture 23"/>
          <p:cNvPicPr>
            <a:picLocks noChangeAspect="1" noChangeArrowheads="1"/>
          </p:cNvPicPr>
          <p:nvPr/>
        </p:nvPicPr>
        <p:blipFill>
          <a:blip r:embed="rId3" cstate="print"/>
          <a:srcRect l="8000"/>
          <a:stretch>
            <a:fillRect/>
          </a:stretch>
        </p:blipFill>
        <p:spPr bwMode="auto">
          <a:xfrm>
            <a:off x="6477000" y="2667000"/>
            <a:ext cx="1828800" cy="18573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114695" name="Rectangle 24"/>
          <p:cNvSpPr>
            <a:spLocks noChangeArrowheads="1"/>
          </p:cNvSpPr>
          <p:nvPr/>
        </p:nvSpPr>
        <p:spPr bwMode="auto">
          <a:xfrm>
            <a:off x="6477000" y="2667000"/>
            <a:ext cx="1905000" cy="1828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14696" name="Text Box 25"/>
          <p:cNvSpPr txBox="1">
            <a:spLocks noChangeArrowheads="1"/>
          </p:cNvSpPr>
          <p:nvPr/>
        </p:nvSpPr>
        <p:spPr bwMode="auto">
          <a:xfrm>
            <a:off x="6434138" y="4743450"/>
            <a:ext cx="2008187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>
                <a:solidFill>
                  <a:srgbClr val="000000"/>
                </a:solidFill>
                <a:latin typeface="Times" pitchFamily="18" charset="0"/>
                <a:cs typeface="Arial" pitchFamily="34" charset="0"/>
              </a:rPr>
              <a:t>Shifted left</a:t>
            </a:r>
          </a:p>
          <a:p>
            <a:pPr eaLnBrk="0" hangingPunct="0"/>
            <a:r>
              <a:rPr lang="en-US" sz="2400">
                <a:solidFill>
                  <a:srgbClr val="000000"/>
                </a:solidFill>
                <a:latin typeface="Times" pitchFamily="18" charset="0"/>
                <a:cs typeface="Arial" pitchFamily="34" charset="0"/>
              </a:rPr>
              <a:t>by 1 pixel with correlation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F169A-FB62-4D00-A8DD-B8FDE49CE07D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sp>
        <p:nvSpPr>
          <p:cNvPr id="28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David Lowe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Practice with linear filters</a:t>
            </a:r>
          </a:p>
        </p:txBody>
      </p:sp>
      <p:pic>
        <p:nvPicPr>
          <p:cNvPr id="1157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26670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5716" name="Text Box 4"/>
          <p:cNvSpPr txBox="1">
            <a:spLocks noChangeArrowheads="1"/>
          </p:cNvSpPr>
          <p:nvPr/>
        </p:nvSpPr>
        <p:spPr bwMode="auto">
          <a:xfrm>
            <a:off x="1127125" y="4689475"/>
            <a:ext cx="1198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000000"/>
                </a:solidFill>
                <a:latin typeface="Times" pitchFamily="18" charset="0"/>
                <a:cs typeface="Arial" pitchFamily="34" charset="0"/>
              </a:rPr>
              <a:t>Original</a:t>
            </a:r>
          </a:p>
        </p:txBody>
      </p:sp>
      <p:sp>
        <p:nvSpPr>
          <p:cNvPr id="115717" name="Text Box 5"/>
          <p:cNvSpPr txBox="1">
            <a:spLocks noChangeArrowheads="1"/>
          </p:cNvSpPr>
          <p:nvPr/>
        </p:nvSpPr>
        <p:spPr bwMode="auto">
          <a:xfrm>
            <a:off x="6858000" y="2971800"/>
            <a:ext cx="565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6000">
                <a:solidFill>
                  <a:srgbClr val="000000"/>
                </a:solidFill>
                <a:latin typeface="Times" pitchFamily="18" charset="0"/>
                <a:cs typeface="Arial" pitchFamily="34" charset="0"/>
              </a:rPr>
              <a:t>?</a:t>
            </a:r>
          </a:p>
        </p:txBody>
      </p:sp>
      <p:grpSp>
        <p:nvGrpSpPr>
          <p:cNvPr id="115718" name="Group 6"/>
          <p:cNvGrpSpPr>
            <a:grpSpLocks/>
          </p:cNvGrpSpPr>
          <p:nvPr/>
        </p:nvGrpSpPr>
        <p:grpSpPr bwMode="auto">
          <a:xfrm>
            <a:off x="3733800" y="3048000"/>
            <a:ext cx="1676400" cy="1295400"/>
            <a:chOff x="3799" y="2064"/>
            <a:chExt cx="1433" cy="1136"/>
          </a:xfrm>
        </p:grpSpPr>
        <p:grpSp>
          <p:nvGrpSpPr>
            <p:cNvPr id="115720" name="Group 7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115722" name="Rectangle 8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5723" name="Rectangle 9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5724" name="Rectangle 10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5725" name="Rectangle 11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5726" name="Rectangle 12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5727" name="Rectangle 13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5728" name="Rectangle 14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5729" name="Rectangle 15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5730" name="Rectangle 16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5731" name="Line 17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15732" name="Line 18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15733" name="Line 19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15734" name="Line 20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15735" name="Line 21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15736" name="Line 22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15737" name="Line 23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15738" name="Line 24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115721" name="Picture 25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F169A-FB62-4D00-A8DD-B8FDE49CE07D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sp>
        <p:nvSpPr>
          <p:cNvPr id="28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David Lowe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Practice with linear filters</a:t>
            </a:r>
          </a:p>
        </p:txBody>
      </p:sp>
      <p:pic>
        <p:nvPicPr>
          <p:cNvPr id="1167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26670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6740" name="Text Box 4"/>
          <p:cNvSpPr txBox="1">
            <a:spLocks noChangeArrowheads="1"/>
          </p:cNvSpPr>
          <p:nvPr/>
        </p:nvSpPr>
        <p:spPr bwMode="auto">
          <a:xfrm>
            <a:off x="1127125" y="4689475"/>
            <a:ext cx="1198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000000"/>
                </a:solidFill>
                <a:latin typeface="Times" pitchFamily="18" charset="0"/>
                <a:cs typeface="Arial" pitchFamily="34" charset="0"/>
              </a:rPr>
              <a:t>Original</a:t>
            </a:r>
          </a:p>
        </p:txBody>
      </p:sp>
      <p:grpSp>
        <p:nvGrpSpPr>
          <p:cNvPr id="116741" name="Group 5"/>
          <p:cNvGrpSpPr>
            <a:grpSpLocks/>
          </p:cNvGrpSpPr>
          <p:nvPr/>
        </p:nvGrpSpPr>
        <p:grpSpPr bwMode="auto">
          <a:xfrm>
            <a:off x="3733800" y="3048000"/>
            <a:ext cx="1676400" cy="1295400"/>
            <a:chOff x="3799" y="2064"/>
            <a:chExt cx="1433" cy="1136"/>
          </a:xfrm>
        </p:grpSpPr>
        <p:grpSp>
          <p:nvGrpSpPr>
            <p:cNvPr id="116745" name="Group 6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116747" name="Rectangle 7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6748" name="Rectangle 8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6749" name="Rectangle 9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6750" name="Rectangle 10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6751" name="Rectangle 11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6752" name="Rectangle 12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6753" name="Rectangle 13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6754" name="Rectangle 14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6755" name="Rectangle 15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6756" name="Line 16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16757" name="Line 17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16758" name="Line 18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16759" name="Line 19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16760" name="Line 20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16761" name="Line 21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16762" name="Line 22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16763" name="Line 23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116746" name="Picture 24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16742" name="Picture 2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77000" y="2667000"/>
            <a:ext cx="1857375" cy="18669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6743" name="Text Box 26"/>
          <p:cNvSpPr txBox="1">
            <a:spLocks noChangeArrowheads="1"/>
          </p:cNvSpPr>
          <p:nvPr/>
        </p:nvSpPr>
        <p:spPr bwMode="auto">
          <a:xfrm>
            <a:off x="6477000" y="4800600"/>
            <a:ext cx="16557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000000"/>
                </a:solidFill>
                <a:latin typeface="Times" pitchFamily="18" charset="0"/>
                <a:cs typeface="Arial" pitchFamily="34" charset="0"/>
              </a:rPr>
              <a:t>Blur (with a</a:t>
            </a:r>
          </a:p>
          <a:p>
            <a:pPr eaLnBrk="0" hangingPunct="0"/>
            <a:r>
              <a:rPr lang="en-US" sz="2400">
                <a:solidFill>
                  <a:srgbClr val="000000"/>
                </a:solidFill>
                <a:latin typeface="Times" pitchFamily="18" charset="0"/>
                <a:cs typeface="Arial" pitchFamily="34" charset="0"/>
              </a:rPr>
              <a:t>box filter)</a:t>
            </a: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F169A-FB62-4D00-A8DD-B8FDE49CE07D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p:sp>
        <p:nvSpPr>
          <p:cNvPr id="29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David Lowe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Practice with linear filters</a:t>
            </a:r>
          </a:p>
        </p:txBody>
      </p:sp>
      <p:pic>
        <p:nvPicPr>
          <p:cNvPr id="11776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5908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7764" name="Text Box 4"/>
          <p:cNvSpPr txBox="1">
            <a:spLocks noChangeArrowheads="1"/>
          </p:cNvSpPr>
          <p:nvPr/>
        </p:nvSpPr>
        <p:spPr bwMode="auto">
          <a:xfrm>
            <a:off x="669925" y="4613275"/>
            <a:ext cx="1198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000000"/>
                </a:solidFill>
                <a:latin typeface="Times" pitchFamily="18" charset="0"/>
                <a:cs typeface="Arial" pitchFamily="34" charset="0"/>
              </a:rPr>
              <a:t>Original</a:t>
            </a:r>
          </a:p>
        </p:txBody>
      </p:sp>
      <p:grpSp>
        <p:nvGrpSpPr>
          <p:cNvPr id="117765" name="Group 5"/>
          <p:cNvGrpSpPr>
            <a:grpSpLocks/>
          </p:cNvGrpSpPr>
          <p:nvPr/>
        </p:nvGrpSpPr>
        <p:grpSpPr bwMode="auto">
          <a:xfrm>
            <a:off x="4953000" y="2895600"/>
            <a:ext cx="1371600" cy="1066800"/>
            <a:chOff x="3799" y="2064"/>
            <a:chExt cx="1433" cy="1136"/>
          </a:xfrm>
        </p:grpSpPr>
        <p:grpSp>
          <p:nvGrpSpPr>
            <p:cNvPr id="117787" name="Group 6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117789" name="Rectangle 7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7790" name="Rectangle 8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7791" name="Rectangle 9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7792" name="Rectangle 10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7793" name="Rectangle 11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7794" name="Rectangle 12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7795" name="Rectangle 13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7796" name="Rectangle 14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7797" name="Rectangle 15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7798" name="Line 16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17799" name="Line 17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17800" name="Line 18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17801" name="Line 19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17802" name="Line 20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17803" name="Line 21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17804" name="Line 22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17805" name="Line 23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117788" name="Picture 24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7766" name="Group 25"/>
          <p:cNvGrpSpPr>
            <a:grpSpLocks/>
          </p:cNvGrpSpPr>
          <p:nvPr/>
        </p:nvGrpSpPr>
        <p:grpSpPr bwMode="auto">
          <a:xfrm>
            <a:off x="2971800" y="2895600"/>
            <a:ext cx="1149350" cy="1066800"/>
            <a:chOff x="144" y="144"/>
            <a:chExt cx="1152" cy="1136"/>
          </a:xfrm>
        </p:grpSpPr>
        <p:sp>
          <p:nvSpPr>
            <p:cNvPr id="117770" name="Rectangle 26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7771" name="Rectangle 27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7772" name="Rectangle 28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7773" name="Rectangle 29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7774" name="Rectangle 30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2</a:t>
              </a:r>
            </a:p>
          </p:txBody>
        </p:sp>
        <p:sp>
          <p:nvSpPr>
            <p:cNvPr id="117775" name="Rectangle 31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7776" name="Rectangle 32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7777" name="Rectangle 33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7778" name="Rectangle 34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7779" name="Line 35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7780" name="Line 36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7781" name="Line 37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7782" name="Line 38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7783" name="Line 39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7784" name="Line 40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7785" name="Line 41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7786" name="Line 42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sp>
        <p:nvSpPr>
          <p:cNvPr id="117767" name="Text Box 43"/>
          <p:cNvSpPr txBox="1">
            <a:spLocks noChangeArrowheads="1"/>
          </p:cNvSpPr>
          <p:nvPr/>
        </p:nvSpPr>
        <p:spPr bwMode="auto">
          <a:xfrm>
            <a:off x="4343400" y="2819400"/>
            <a:ext cx="438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6000">
                <a:solidFill>
                  <a:srgbClr val="000000"/>
                </a:solidFill>
                <a:latin typeface="Times" pitchFamily="18" charset="0"/>
                <a:cs typeface="Arial" pitchFamily="34" charset="0"/>
              </a:rPr>
              <a:t>-</a:t>
            </a:r>
          </a:p>
        </p:txBody>
      </p:sp>
      <p:sp>
        <p:nvSpPr>
          <p:cNvPr id="117768" name="Text Box 44"/>
          <p:cNvSpPr txBox="1">
            <a:spLocks noChangeArrowheads="1"/>
          </p:cNvSpPr>
          <p:nvPr/>
        </p:nvSpPr>
        <p:spPr bwMode="auto">
          <a:xfrm>
            <a:off x="7467600" y="2895600"/>
            <a:ext cx="565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6000">
                <a:solidFill>
                  <a:srgbClr val="000000"/>
                </a:solidFill>
                <a:latin typeface="Times" pitchFamily="18" charset="0"/>
                <a:cs typeface="Arial" pitchFamily="34" charset="0"/>
              </a:rPr>
              <a:t>?</a:t>
            </a:r>
          </a:p>
        </p:txBody>
      </p:sp>
      <p:sp>
        <p:nvSpPr>
          <p:cNvPr id="46" name="Slide Number Placeholder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F169A-FB62-4D00-A8DD-B8FDE49CE07D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  <p:sp>
        <p:nvSpPr>
          <p:cNvPr id="47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David Lowe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Practice with linear filters</a:t>
            </a:r>
          </a:p>
        </p:txBody>
      </p:sp>
      <p:pic>
        <p:nvPicPr>
          <p:cNvPr id="11878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5908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8788" name="Text Box 4"/>
          <p:cNvSpPr txBox="1">
            <a:spLocks noChangeArrowheads="1"/>
          </p:cNvSpPr>
          <p:nvPr/>
        </p:nvSpPr>
        <p:spPr bwMode="auto">
          <a:xfrm>
            <a:off x="669925" y="4613275"/>
            <a:ext cx="1198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000000"/>
                </a:solidFill>
                <a:latin typeface="Times" pitchFamily="18" charset="0"/>
                <a:cs typeface="Arial" pitchFamily="34" charset="0"/>
              </a:rPr>
              <a:t>Original</a:t>
            </a:r>
          </a:p>
        </p:txBody>
      </p:sp>
      <p:grpSp>
        <p:nvGrpSpPr>
          <p:cNvPr id="118789" name="Group 5"/>
          <p:cNvGrpSpPr>
            <a:grpSpLocks/>
          </p:cNvGrpSpPr>
          <p:nvPr/>
        </p:nvGrpSpPr>
        <p:grpSpPr bwMode="auto">
          <a:xfrm>
            <a:off x="4953000" y="2895600"/>
            <a:ext cx="1371600" cy="1066800"/>
            <a:chOff x="3799" y="2064"/>
            <a:chExt cx="1433" cy="1136"/>
          </a:xfrm>
        </p:grpSpPr>
        <p:grpSp>
          <p:nvGrpSpPr>
            <p:cNvPr id="118813" name="Group 6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118815" name="Rectangle 7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8816" name="Rectangle 8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8817" name="Rectangle 9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8818" name="Rectangle 10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8819" name="Rectangle 11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8820" name="Rectangle 12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8821" name="Rectangle 13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8822" name="Rectangle 14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8823" name="Rectangle 15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8824" name="Line 16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18825" name="Line 17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18826" name="Line 18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18827" name="Line 19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18828" name="Line 20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18829" name="Line 21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18830" name="Line 22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18831" name="Line 23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118814" name="Picture 24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8790" name="Group 25"/>
          <p:cNvGrpSpPr>
            <a:grpSpLocks/>
          </p:cNvGrpSpPr>
          <p:nvPr/>
        </p:nvGrpSpPr>
        <p:grpSpPr bwMode="auto">
          <a:xfrm>
            <a:off x="2971800" y="2895600"/>
            <a:ext cx="1149350" cy="1066800"/>
            <a:chOff x="144" y="144"/>
            <a:chExt cx="1152" cy="1136"/>
          </a:xfrm>
        </p:grpSpPr>
        <p:sp>
          <p:nvSpPr>
            <p:cNvPr id="118796" name="Rectangle 26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8797" name="Rectangle 27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8798" name="Rectangle 28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8799" name="Rectangle 29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8800" name="Rectangle 30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2</a:t>
              </a:r>
            </a:p>
          </p:txBody>
        </p:sp>
        <p:sp>
          <p:nvSpPr>
            <p:cNvPr id="118801" name="Rectangle 31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8802" name="Rectangle 32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8803" name="Rectangle 33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8804" name="Rectangle 34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8805" name="Line 35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8806" name="Line 36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8807" name="Line 37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8808" name="Line 38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8809" name="Line 39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8810" name="Line 40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8811" name="Line 41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8812" name="Line 42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sp>
        <p:nvSpPr>
          <p:cNvPr id="118791" name="Text Box 43"/>
          <p:cNvSpPr txBox="1">
            <a:spLocks noChangeArrowheads="1"/>
          </p:cNvSpPr>
          <p:nvPr/>
        </p:nvSpPr>
        <p:spPr bwMode="auto">
          <a:xfrm>
            <a:off x="4343400" y="2819400"/>
            <a:ext cx="438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6000">
                <a:solidFill>
                  <a:srgbClr val="000000"/>
                </a:solidFill>
                <a:latin typeface="Times" pitchFamily="18" charset="0"/>
                <a:cs typeface="Arial" pitchFamily="34" charset="0"/>
              </a:rPr>
              <a:t>-</a:t>
            </a:r>
          </a:p>
        </p:txBody>
      </p:sp>
      <p:sp>
        <p:nvSpPr>
          <p:cNvPr id="118792" name="Text Box 44"/>
          <p:cNvSpPr txBox="1">
            <a:spLocks noChangeArrowheads="1"/>
          </p:cNvSpPr>
          <p:nvPr/>
        </p:nvSpPr>
        <p:spPr bwMode="auto">
          <a:xfrm>
            <a:off x="4419600" y="4724400"/>
            <a:ext cx="4419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b="0">
                <a:solidFill>
                  <a:srgbClr val="000000"/>
                </a:solidFill>
                <a:cs typeface="Arial" pitchFamily="34" charset="0"/>
              </a:rPr>
              <a:t>Sharpening filter:</a:t>
            </a:r>
          </a:p>
          <a:p>
            <a:pPr lvl="1" eaLnBrk="0" hangingPunct="0"/>
            <a:r>
              <a:rPr lang="en-US" sz="2400" b="0">
                <a:solidFill>
                  <a:srgbClr val="000000"/>
                </a:solidFill>
                <a:cs typeface="Arial" pitchFamily="34" charset="0"/>
              </a:rPr>
              <a:t>accentuates differences with local average</a:t>
            </a:r>
          </a:p>
        </p:txBody>
      </p:sp>
      <p:pic>
        <p:nvPicPr>
          <p:cNvPr id="118793" name="Picture 4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1800" y="2514600"/>
            <a:ext cx="187642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3"/>
          <p:cNvPicPr>
            <a:picLocks noChangeAspect="1" noChangeArrowheads="1"/>
          </p:cNvPicPr>
          <p:nvPr/>
        </p:nvPicPr>
        <p:blipFill>
          <a:blip r:embed="rId7" cstate="print"/>
          <a:srcRect l="43004" t="19810" r="37450" b="34712"/>
          <a:stretch>
            <a:fillRect/>
          </a:stretch>
        </p:blipFill>
        <p:spPr bwMode="auto">
          <a:xfrm>
            <a:off x="3111500" y="4743450"/>
            <a:ext cx="1357313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Slide Number Placeholder 4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F169A-FB62-4D00-A8DD-B8FDE49CE07D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  <p:sp>
        <p:nvSpPr>
          <p:cNvPr id="49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David Lowe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itle 1"/>
          <p:cNvSpPr>
            <a:spLocks noGrp="1"/>
          </p:cNvSpPr>
          <p:nvPr>
            <p:ph type="title"/>
          </p:nvPr>
        </p:nvSpPr>
        <p:spPr>
          <a:xfrm>
            <a:off x="446088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Filtering examples: sharpening</a:t>
            </a:r>
          </a:p>
        </p:txBody>
      </p:sp>
      <p:pic>
        <p:nvPicPr>
          <p:cNvPr id="1198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0175" y="1657350"/>
            <a:ext cx="634365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4D07A6-772A-49B8-B4E7-ED20C15CCA17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Kristen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Grauman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itle 1"/>
          <p:cNvSpPr>
            <a:spLocks noGrp="1"/>
          </p:cNvSpPr>
          <p:nvPr>
            <p:ph type="title"/>
          </p:nvPr>
        </p:nvSpPr>
        <p:spPr>
          <a:xfrm>
            <a:off x="446088" y="0"/>
            <a:ext cx="8229600" cy="1143000"/>
          </a:xfrm>
        </p:spPr>
        <p:txBody>
          <a:bodyPr/>
          <a:lstStyle/>
          <a:p>
            <a:r>
              <a:rPr lang="en-US" smtClean="0"/>
              <a:t>Properties of convolution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482600" y="1238250"/>
            <a:ext cx="8229600" cy="4525963"/>
          </a:xfrm>
        </p:spPr>
        <p:txBody>
          <a:bodyPr/>
          <a:lstStyle/>
          <a:p>
            <a:r>
              <a:rPr lang="en-US" sz="2800" dirty="0" smtClean="0"/>
              <a:t>Shift invariant: </a:t>
            </a:r>
          </a:p>
          <a:p>
            <a:pPr lvl="1"/>
            <a:r>
              <a:rPr lang="en-US" sz="2400" dirty="0" smtClean="0"/>
              <a:t>Operator behaves the same everywhere, i.e. the value of the output depends on the pattern in the image neighborhood, not the position of the neighborhood.</a:t>
            </a:r>
          </a:p>
          <a:p>
            <a:r>
              <a:rPr lang="en-US" sz="2800" dirty="0" smtClean="0"/>
              <a:t>Superposition: </a:t>
            </a:r>
          </a:p>
          <a:p>
            <a:pPr lvl="1"/>
            <a:r>
              <a:rPr lang="en-US" sz="2400" dirty="0" err="1" smtClean="0"/>
              <a:t>h</a:t>
            </a:r>
            <a:r>
              <a:rPr lang="en-US" sz="2400" dirty="0" smtClean="0"/>
              <a:t> * (f1 + f2) = (</a:t>
            </a:r>
            <a:r>
              <a:rPr lang="en-US" sz="2400" dirty="0" err="1" smtClean="0"/>
              <a:t>h</a:t>
            </a:r>
            <a:r>
              <a:rPr lang="en-US" sz="2400" dirty="0" smtClean="0"/>
              <a:t> * f1) +  (</a:t>
            </a:r>
            <a:r>
              <a:rPr lang="en-US" sz="2400" dirty="0" err="1" smtClean="0"/>
              <a:t>h</a:t>
            </a:r>
            <a:r>
              <a:rPr lang="en-US" sz="2400" dirty="0" smtClean="0"/>
              <a:t> * f2) </a:t>
            </a:r>
          </a:p>
          <a:p>
            <a:pPr lvl="2">
              <a:buFontTx/>
              <a:buNone/>
            </a:pP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571BCC-DA27-491B-9E52-F0C7DD52F0CD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Kristen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Grauman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itle 1"/>
          <p:cNvSpPr>
            <a:spLocks noGrp="1"/>
          </p:cNvSpPr>
          <p:nvPr>
            <p:ph type="title"/>
          </p:nvPr>
        </p:nvSpPr>
        <p:spPr>
          <a:xfrm>
            <a:off x="482600" y="0"/>
            <a:ext cx="8229600" cy="1143000"/>
          </a:xfrm>
        </p:spPr>
        <p:txBody>
          <a:bodyPr/>
          <a:lstStyle/>
          <a:p>
            <a:r>
              <a:rPr lang="en-US" smtClean="0"/>
              <a:t>Properties of convolution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46088" y="1055688"/>
            <a:ext cx="8945562" cy="4525962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400" smtClean="0"/>
              <a:t>Commutative:</a:t>
            </a:r>
          </a:p>
          <a:p>
            <a:pPr lvl="1">
              <a:spcAft>
                <a:spcPts val="600"/>
              </a:spcAft>
              <a:buFontTx/>
              <a:buNone/>
            </a:pPr>
            <a:r>
              <a:rPr lang="en-US" sz="2400" smtClean="0"/>
              <a:t>f * g = g * f</a:t>
            </a:r>
          </a:p>
          <a:p>
            <a:pPr>
              <a:spcAft>
                <a:spcPts val="600"/>
              </a:spcAft>
            </a:pPr>
            <a:r>
              <a:rPr lang="en-US" sz="2400" smtClean="0"/>
              <a:t>Associative</a:t>
            </a:r>
          </a:p>
          <a:p>
            <a:pPr lvl="1">
              <a:spcAft>
                <a:spcPts val="600"/>
              </a:spcAft>
              <a:buFontTx/>
              <a:buNone/>
            </a:pPr>
            <a:r>
              <a:rPr lang="en-US" sz="2400" smtClean="0"/>
              <a:t>(f * g) * h = f * (g * h)</a:t>
            </a:r>
          </a:p>
          <a:p>
            <a:pPr>
              <a:spcAft>
                <a:spcPts val="600"/>
              </a:spcAft>
            </a:pPr>
            <a:r>
              <a:rPr lang="en-US" sz="2400" smtClean="0"/>
              <a:t>Distributes over addition</a:t>
            </a:r>
          </a:p>
          <a:p>
            <a:pPr>
              <a:spcAft>
                <a:spcPts val="600"/>
              </a:spcAft>
              <a:buFontTx/>
              <a:buNone/>
            </a:pPr>
            <a:r>
              <a:rPr lang="en-US" sz="2400" smtClean="0"/>
              <a:t>	f * (g + h) = (f * g) + (f * h)</a:t>
            </a:r>
          </a:p>
          <a:p>
            <a:pPr>
              <a:spcAft>
                <a:spcPts val="600"/>
              </a:spcAft>
            </a:pPr>
            <a:r>
              <a:rPr lang="en-US" sz="2400" smtClean="0"/>
              <a:t>Scalars factor out</a:t>
            </a:r>
          </a:p>
          <a:p>
            <a:pPr>
              <a:spcAft>
                <a:spcPts val="600"/>
              </a:spcAft>
              <a:buFontTx/>
              <a:buNone/>
            </a:pPr>
            <a:r>
              <a:rPr lang="en-US" sz="2400" smtClean="0"/>
              <a:t>	kf * g = f * kg = k(f * g)</a:t>
            </a:r>
            <a:endParaRPr lang="en-US" sz="2800" smtClean="0"/>
          </a:p>
          <a:p>
            <a:pPr>
              <a:spcAft>
                <a:spcPts val="600"/>
              </a:spcAft>
            </a:pPr>
            <a:r>
              <a:rPr lang="en-US" sz="2400" smtClean="0"/>
              <a:t>Identity:</a:t>
            </a:r>
          </a:p>
          <a:p>
            <a:pPr lvl="1">
              <a:spcAft>
                <a:spcPts val="600"/>
              </a:spcAft>
              <a:buFontTx/>
              <a:buNone/>
            </a:pPr>
            <a:r>
              <a:rPr lang="en-US" sz="2400" smtClean="0"/>
              <a:t>unit impulse e = […, 0, 0, 1, 0, 0, …].  f * e = 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5F1FE0-E4FA-4B6E-A0D7-55B63853D9B1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Kristen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Grauman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>
          <a:xfrm>
            <a:off x="457200" y="22225"/>
            <a:ext cx="8229600" cy="1143000"/>
          </a:xfrm>
        </p:spPr>
        <p:txBody>
          <a:bodyPr/>
          <a:lstStyle/>
          <a:p>
            <a:r>
              <a:rPr lang="en-US" dirty="0" smtClean="0"/>
              <a:t>Digital images</a:t>
            </a:r>
          </a:p>
        </p:txBody>
      </p:sp>
      <p:sp>
        <p:nvSpPr>
          <p:cNvPr id="74755" name="Content Placeholder 2"/>
          <p:cNvSpPr>
            <a:spLocks noGrp="1"/>
          </p:cNvSpPr>
          <p:nvPr>
            <p:ph idx="1"/>
          </p:nvPr>
        </p:nvSpPr>
        <p:spPr>
          <a:xfrm>
            <a:off x="263525" y="1093788"/>
            <a:ext cx="8686800" cy="4525962"/>
          </a:xfrm>
        </p:spPr>
        <p:txBody>
          <a:bodyPr/>
          <a:lstStyle/>
          <a:p>
            <a:r>
              <a:rPr lang="en-US" sz="2400" b="1" dirty="0" smtClean="0">
                <a:solidFill>
                  <a:srgbClr val="000000"/>
                </a:solidFill>
              </a:rPr>
              <a:t>Sample</a:t>
            </a:r>
            <a:r>
              <a:rPr lang="en-US" sz="2400" dirty="0" smtClean="0">
                <a:solidFill>
                  <a:srgbClr val="000000"/>
                </a:solidFill>
              </a:rPr>
              <a:t> the 2D space on a regular grid</a:t>
            </a:r>
          </a:p>
          <a:p>
            <a:r>
              <a:rPr lang="en-US" sz="2400" b="1" dirty="0" smtClean="0">
                <a:solidFill>
                  <a:srgbClr val="000000"/>
                </a:solidFill>
              </a:rPr>
              <a:t>Quantize</a:t>
            </a:r>
            <a:r>
              <a:rPr lang="en-US" sz="2400" dirty="0" smtClean="0">
                <a:solidFill>
                  <a:srgbClr val="000000"/>
                </a:solidFill>
              </a:rPr>
              <a:t> each sample (round to nearest integer)</a:t>
            </a:r>
          </a:p>
          <a:p>
            <a:endParaRPr lang="en-US" sz="800" dirty="0" smtClean="0">
              <a:solidFill>
                <a:srgbClr val="000000"/>
              </a:solidFill>
            </a:endParaRPr>
          </a:p>
          <a:p>
            <a:r>
              <a:rPr lang="en-US" sz="2400" dirty="0" smtClean="0">
                <a:solidFill>
                  <a:srgbClr val="000000"/>
                </a:solidFill>
              </a:rPr>
              <a:t>Image thus represented as a matrix of integer values.</a:t>
            </a:r>
          </a:p>
          <a:p>
            <a:endParaRPr lang="en-US" dirty="0" smtClean="0"/>
          </a:p>
        </p:txBody>
      </p:sp>
      <p:pic>
        <p:nvPicPr>
          <p:cNvPr id="74770" name="Picture 10" descr="image_func"/>
          <p:cNvPicPr>
            <a:picLocks noChangeAspect="1" noChangeArrowheads="1"/>
          </p:cNvPicPr>
          <p:nvPr/>
        </p:nvPicPr>
        <p:blipFill>
          <a:blip r:embed="rId5" cstate="print"/>
          <a:srcRect l="53148" t="52576"/>
          <a:stretch>
            <a:fillRect/>
          </a:stretch>
        </p:blipFill>
        <p:spPr bwMode="auto">
          <a:xfrm>
            <a:off x="960438" y="3140084"/>
            <a:ext cx="1987829" cy="1530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4" name="Group 23"/>
          <p:cNvGrpSpPr/>
          <p:nvPr/>
        </p:nvGrpSpPr>
        <p:grpSpPr>
          <a:xfrm>
            <a:off x="2965600" y="2735263"/>
            <a:ext cx="6535588" cy="2011362"/>
            <a:chOff x="2965600" y="2735263"/>
            <a:chExt cx="6535588" cy="2011362"/>
          </a:xfrm>
        </p:grpSpPr>
        <p:pic>
          <p:nvPicPr>
            <p:cNvPr id="74765" name="Picture 5" descr="conv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941957" y="3213111"/>
              <a:ext cx="3989229" cy="15335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4766" name="Line 6"/>
            <p:cNvSpPr>
              <a:spLocks noChangeShapeType="1"/>
            </p:cNvSpPr>
            <p:nvPr/>
          </p:nvSpPr>
          <p:spPr bwMode="auto">
            <a:xfrm flipH="1">
              <a:off x="3738765" y="3109921"/>
              <a:ext cx="12700" cy="873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74767" name="Picture 7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510173" y="3332176"/>
              <a:ext cx="126995" cy="187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4768" name="Line 8"/>
            <p:cNvSpPr>
              <a:spLocks noChangeShapeType="1"/>
            </p:cNvSpPr>
            <p:nvPr/>
          </p:nvSpPr>
          <p:spPr bwMode="auto">
            <a:xfrm rot="16200000" flipH="1">
              <a:off x="4361042" y="2614634"/>
              <a:ext cx="0" cy="8127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74769" name="Picture 9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018154" y="2735263"/>
              <a:ext cx="188906" cy="244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4771" name="Right Arrow 13"/>
            <p:cNvSpPr>
              <a:spLocks noChangeArrowheads="1"/>
            </p:cNvSpPr>
            <p:nvPr/>
          </p:nvSpPr>
          <p:spPr bwMode="auto">
            <a:xfrm>
              <a:off x="2965600" y="3794163"/>
              <a:ext cx="620698" cy="255597"/>
            </a:xfrm>
            <a:prstGeom prst="rightArrow">
              <a:avLst>
                <a:gd name="adj1" fmla="val 50000"/>
                <a:gd name="adj2" fmla="val 49999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b="0"/>
            </a:p>
          </p:txBody>
        </p:sp>
        <p:sp>
          <p:nvSpPr>
            <p:cNvPr id="74772" name="TextBox 15"/>
            <p:cNvSpPr txBox="1">
              <a:spLocks noChangeArrowheads="1"/>
            </p:cNvSpPr>
            <p:nvPr/>
          </p:nvSpPr>
          <p:spPr bwMode="auto">
            <a:xfrm>
              <a:off x="8259791" y="3611594"/>
              <a:ext cx="1241397" cy="369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2D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90500" y="5143500"/>
            <a:ext cx="9201150" cy="1352550"/>
            <a:chOff x="190500" y="5143500"/>
            <a:chExt cx="9201150" cy="1352550"/>
          </a:xfrm>
        </p:grpSpPr>
        <p:pic>
          <p:nvPicPr>
            <p:cNvPr id="15" name="Picture 8" descr="smoothing-d5"/>
            <p:cNvPicPr>
              <a:picLocks noChangeAspect="1" noChangeArrowheads="1"/>
            </p:cNvPicPr>
            <p:nvPr/>
          </p:nvPicPr>
          <p:blipFill>
            <a:blip r:embed="rId9" cstate="print"/>
            <a:srcRect b="48459"/>
            <a:stretch>
              <a:fillRect/>
            </a:stretch>
          </p:blipFill>
          <p:spPr bwMode="auto">
            <a:xfrm>
              <a:off x="4316413" y="5218113"/>
              <a:ext cx="3322637" cy="1247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TextBox 16"/>
            <p:cNvSpPr txBox="1">
              <a:spLocks noChangeArrowheads="1"/>
            </p:cNvSpPr>
            <p:nvPr/>
          </p:nvSpPr>
          <p:spPr bwMode="auto">
            <a:xfrm>
              <a:off x="8150225" y="5583238"/>
              <a:ext cx="1241425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1D</a:t>
              </a:r>
            </a:p>
          </p:txBody>
        </p:sp>
        <p:grpSp>
          <p:nvGrpSpPr>
            <p:cNvPr id="3" name="Group 21"/>
            <p:cNvGrpSpPr>
              <a:grpSpLocks noChangeAspect="1"/>
            </p:cNvGrpSpPr>
            <p:nvPr/>
          </p:nvGrpSpPr>
          <p:grpSpPr bwMode="auto">
            <a:xfrm>
              <a:off x="190500" y="5143500"/>
              <a:ext cx="3395663" cy="1352550"/>
              <a:chOff x="-2840139" y="3502026"/>
              <a:chExt cx="3943404" cy="1570059"/>
            </a:xfrm>
          </p:grpSpPr>
          <p:pic>
            <p:nvPicPr>
              <p:cNvPr id="74762" name="Picture 8" descr="smoothing-d5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 b="48459"/>
              <a:stretch>
                <a:fillRect/>
              </a:stretch>
            </p:blipFill>
            <p:spPr bwMode="auto">
              <a:xfrm>
                <a:off x="-2840139" y="3611565"/>
                <a:ext cx="3890963" cy="14605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4763" name="Rectangle 20"/>
              <p:cNvSpPr>
                <a:spLocks noChangeArrowheads="1"/>
              </p:cNvSpPr>
              <p:nvPr/>
            </p:nvSpPr>
            <p:spPr bwMode="auto">
              <a:xfrm>
                <a:off x="-2657574" y="3502026"/>
                <a:ext cx="3760839" cy="1168416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b="0"/>
              </a:p>
            </p:txBody>
          </p:sp>
          <p:sp>
            <p:nvSpPr>
              <p:cNvPr id="74764" name="Freeform 19"/>
              <p:cNvSpPr>
                <a:spLocks noChangeArrowheads="1"/>
              </p:cNvSpPr>
              <p:nvPr/>
            </p:nvSpPr>
            <p:spPr bwMode="auto">
              <a:xfrm>
                <a:off x="-2621061" y="3830643"/>
                <a:ext cx="3645074" cy="843419"/>
              </a:xfrm>
              <a:custGeom>
                <a:avLst/>
                <a:gdLst>
                  <a:gd name="T0" fmla="*/ 0 w 3645074"/>
                  <a:gd name="T1" fmla="*/ 179539 h 843419"/>
                  <a:gd name="T2" fmla="*/ 50104 w 3645074"/>
                  <a:gd name="T3" fmla="*/ 179539 h 843419"/>
                  <a:gd name="T4" fmla="*/ 237994 w 3645074"/>
                  <a:gd name="T5" fmla="*/ 705632 h 843419"/>
                  <a:gd name="T6" fmla="*/ 388307 w 3645074"/>
                  <a:gd name="T7" fmla="*/ 304800 h 843419"/>
                  <a:gd name="T8" fmla="*/ 501041 w 3645074"/>
                  <a:gd name="T9" fmla="*/ 304800 h 843419"/>
                  <a:gd name="T10" fmla="*/ 526093 w 3645074"/>
                  <a:gd name="T11" fmla="*/ 480164 h 843419"/>
                  <a:gd name="T12" fmla="*/ 601249 w 3645074"/>
                  <a:gd name="T13" fmla="*/ 329852 h 843419"/>
                  <a:gd name="T14" fmla="*/ 713983 w 3645074"/>
                  <a:gd name="T15" fmla="*/ 405008 h 843419"/>
                  <a:gd name="T16" fmla="*/ 751561 w 3645074"/>
                  <a:gd name="T17" fmla="*/ 655528 h 843419"/>
                  <a:gd name="T18" fmla="*/ 814192 w 3645074"/>
                  <a:gd name="T19" fmla="*/ 480164 h 843419"/>
                  <a:gd name="T20" fmla="*/ 989556 w 3645074"/>
                  <a:gd name="T21" fmla="*/ 567846 h 843419"/>
                  <a:gd name="T22" fmla="*/ 1077238 w 3645074"/>
                  <a:gd name="T23" fmla="*/ 843419 h 843419"/>
                  <a:gd name="T24" fmla="*/ 1164920 w 3645074"/>
                  <a:gd name="T25" fmla="*/ 567846 h 843419"/>
                  <a:gd name="T26" fmla="*/ 1365337 w 3645074"/>
                  <a:gd name="T27" fmla="*/ 480164 h 843419"/>
                  <a:gd name="T28" fmla="*/ 1453019 w 3645074"/>
                  <a:gd name="T29" fmla="*/ 29227 h 843419"/>
                  <a:gd name="T30" fmla="*/ 1553227 w 3645074"/>
                  <a:gd name="T31" fmla="*/ 655528 h 843419"/>
                  <a:gd name="T32" fmla="*/ 1640909 w 3645074"/>
                  <a:gd name="T33" fmla="*/ 780789 h 843419"/>
                  <a:gd name="T34" fmla="*/ 1678487 w 3645074"/>
                  <a:gd name="T35" fmla="*/ 617950 h 843419"/>
                  <a:gd name="T36" fmla="*/ 1778696 w 3645074"/>
                  <a:gd name="T37" fmla="*/ 830893 h 843419"/>
                  <a:gd name="T38" fmla="*/ 1828800 w 3645074"/>
                  <a:gd name="T39" fmla="*/ 655528 h 843419"/>
                  <a:gd name="T40" fmla="*/ 1991638 w 3645074"/>
                  <a:gd name="T41" fmla="*/ 668054 h 843419"/>
                  <a:gd name="T42" fmla="*/ 2116898 w 3645074"/>
                  <a:gd name="T43" fmla="*/ 505216 h 843419"/>
                  <a:gd name="T44" fmla="*/ 2179528 w 3645074"/>
                  <a:gd name="T45" fmla="*/ 505216 h 843419"/>
                  <a:gd name="T46" fmla="*/ 2254684 w 3645074"/>
                  <a:gd name="T47" fmla="*/ 617950 h 843419"/>
                  <a:gd name="T48" fmla="*/ 2304788 w 3645074"/>
                  <a:gd name="T49" fmla="*/ 192065 h 843419"/>
                  <a:gd name="T50" fmla="*/ 2417522 w 3645074"/>
                  <a:gd name="T51" fmla="*/ 405008 h 843419"/>
                  <a:gd name="T52" fmla="*/ 2442574 w 3645074"/>
                  <a:gd name="T53" fmla="*/ 254695 h 843419"/>
                  <a:gd name="T54" fmla="*/ 2567834 w 3645074"/>
                  <a:gd name="T55" fmla="*/ 505216 h 843419"/>
                  <a:gd name="T56" fmla="*/ 2605412 w 3645074"/>
                  <a:gd name="T57" fmla="*/ 279747 h 843419"/>
                  <a:gd name="T58" fmla="*/ 2680570 w 3645074"/>
                  <a:gd name="T59" fmla="*/ 367430 h 843419"/>
                  <a:gd name="T60" fmla="*/ 2805830 w 3645074"/>
                  <a:gd name="T61" fmla="*/ 217117 h 843419"/>
                  <a:gd name="T62" fmla="*/ 3018772 w 3645074"/>
                  <a:gd name="T63" fmla="*/ 317326 h 843419"/>
                  <a:gd name="T64" fmla="*/ 3106454 w 3645074"/>
                  <a:gd name="T65" fmla="*/ 655528 h 843419"/>
                  <a:gd name="T66" fmla="*/ 3181610 w 3645074"/>
                  <a:gd name="T67" fmla="*/ 455112 h 843419"/>
                  <a:gd name="T68" fmla="*/ 3244240 w 3645074"/>
                  <a:gd name="T69" fmla="*/ 405008 h 843419"/>
                  <a:gd name="T70" fmla="*/ 3331922 w 3645074"/>
                  <a:gd name="T71" fmla="*/ 467638 h 843419"/>
                  <a:gd name="T72" fmla="*/ 3382026 w 3645074"/>
                  <a:gd name="T73" fmla="*/ 54279 h 843419"/>
                  <a:gd name="T74" fmla="*/ 3494760 w 3645074"/>
                  <a:gd name="T75" fmla="*/ 655528 h 843419"/>
                  <a:gd name="T76" fmla="*/ 3519812 w 3645074"/>
                  <a:gd name="T77" fmla="*/ 379956 h 843419"/>
                  <a:gd name="T78" fmla="*/ 3620022 w 3645074"/>
                  <a:gd name="T79" fmla="*/ 530268 h 843419"/>
                  <a:gd name="T80" fmla="*/ 3645074 w 3645074"/>
                  <a:gd name="T81" fmla="*/ 530268 h 84341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645074"/>
                  <a:gd name="T124" fmla="*/ 0 h 843419"/>
                  <a:gd name="T125" fmla="*/ 3645074 w 3645074"/>
                  <a:gd name="T126" fmla="*/ 843419 h 84341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645074" h="843419">
                    <a:moveTo>
                      <a:pt x="0" y="179539"/>
                    </a:moveTo>
                    <a:cubicBezTo>
                      <a:pt x="5219" y="135698"/>
                      <a:pt x="10438" y="91857"/>
                      <a:pt x="50104" y="179539"/>
                    </a:cubicBezTo>
                    <a:cubicBezTo>
                      <a:pt x="89770" y="267221"/>
                      <a:pt x="181627" y="684755"/>
                      <a:pt x="237994" y="705632"/>
                    </a:cubicBezTo>
                    <a:cubicBezTo>
                      <a:pt x="294361" y="726509"/>
                      <a:pt x="344466" y="371605"/>
                      <a:pt x="388307" y="304800"/>
                    </a:cubicBezTo>
                    <a:cubicBezTo>
                      <a:pt x="432148" y="237995"/>
                      <a:pt x="478077" y="275573"/>
                      <a:pt x="501041" y="304800"/>
                    </a:cubicBezTo>
                    <a:cubicBezTo>
                      <a:pt x="524005" y="334027"/>
                      <a:pt x="509392" y="475989"/>
                      <a:pt x="526093" y="480164"/>
                    </a:cubicBezTo>
                    <a:cubicBezTo>
                      <a:pt x="542794" y="484339"/>
                      <a:pt x="569934" y="342378"/>
                      <a:pt x="601249" y="329852"/>
                    </a:cubicBezTo>
                    <a:cubicBezTo>
                      <a:pt x="632564" y="317326"/>
                      <a:pt x="688931" y="350729"/>
                      <a:pt x="713983" y="405008"/>
                    </a:cubicBezTo>
                    <a:cubicBezTo>
                      <a:pt x="739035" y="459287"/>
                      <a:pt x="734860" y="643002"/>
                      <a:pt x="751561" y="655528"/>
                    </a:cubicBezTo>
                    <a:cubicBezTo>
                      <a:pt x="768262" y="668054"/>
                      <a:pt x="774526" y="494778"/>
                      <a:pt x="814192" y="480164"/>
                    </a:cubicBezTo>
                    <a:cubicBezTo>
                      <a:pt x="853858" y="465550"/>
                      <a:pt x="945715" y="507304"/>
                      <a:pt x="989556" y="567846"/>
                    </a:cubicBezTo>
                    <a:cubicBezTo>
                      <a:pt x="1033397" y="628389"/>
                      <a:pt x="1048011" y="843419"/>
                      <a:pt x="1077238" y="843419"/>
                    </a:cubicBezTo>
                    <a:cubicBezTo>
                      <a:pt x="1106465" y="843419"/>
                      <a:pt x="1116904" y="628389"/>
                      <a:pt x="1164920" y="567846"/>
                    </a:cubicBezTo>
                    <a:cubicBezTo>
                      <a:pt x="1212937" y="507304"/>
                      <a:pt x="1317321" y="569934"/>
                      <a:pt x="1365337" y="480164"/>
                    </a:cubicBezTo>
                    <a:cubicBezTo>
                      <a:pt x="1413354" y="390394"/>
                      <a:pt x="1421704" y="0"/>
                      <a:pt x="1453019" y="29227"/>
                    </a:cubicBezTo>
                    <a:cubicBezTo>
                      <a:pt x="1484334" y="58454"/>
                      <a:pt x="1521912" y="530268"/>
                      <a:pt x="1553227" y="655528"/>
                    </a:cubicBezTo>
                    <a:cubicBezTo>
                      <a:pt x="1584542" y="780788"/>
                      <a:pt x="1620032" y="787052"/>
                      <a:pt x="1640909" y="780789"/>
                    </a:cubicBezTo>
                    <a:cubicBezTo>
                      <a:pt x="1661786" y="774526"/>
                      <a:pt x="1655522" y="609599"/>
                      <a:pt x="1678487" y="617950"/>
                    </a:cubicBezTo>
                    <a:cubicBezTo>
                      <a:pt x="1701452" y="626301"/>
                      <a:pt x="1753644" y="824630"/>
                      <a:pt x="1778696" y="830893"/>
                    </a:cubicBezTo>
                    <a:cubicBezTo>
                      <a:pt x="1803748" y="837156"/>
                      <a:pt x="1793310" y="682668"/>
                      <a:pt x="1828800" y="655528"/>
                    </a:cubicBezTo>
                    <a:cubicBezTo>
                      <a:pt x="1864290" y="628388"/>
                      <a:pt x="1943622" y="693106"/>
                      <a:pt x="1991638" y="668054"/>
                    </a:cubicBezTo>
                    <a:cubicBezTo>
                      <a:pt x="2039654" y="643002"/>
                      <a:pt x="2085583" y="532356"/>
                      <a:pt x="2116898" y="505216"/>
                    </a:cubicBezTo>
                    <a:cubicBezTo>
                      <a:pt x="2148213" y="478076"/>
                      <a:pt x="2156565" y="486427"/>
                      <a:pt x="2179529" y="505216"/>
                    </a:cubicBezTo>
                    <a:cubicBezTo>
                      <a:pt x="2202493" y="524005"/>
                      <a:pt x="2233808" y="670142"/>
                      <a:pt x="2254685" y="617950"/>
                    </a:cubicBezTo>
                    <a:cubicBezTo>
                      <a:pt x="2275562" y="565758"/>
                      <a:pt x="2277649" y="227555"/>
                      <a:pt x="2304789" y="192065"/>
                    </a:cubicBezTo>
                    <a:cubicBezTo>
                      <a:pt x="2331929" y="156575"/>
                      <a:pt x="2394559" y="394570"/>
                      <a:pt x="2417523" y="405008"/>
                    </a:cubicBezTo>
                    <a:cubicBezTo>
                      <a:pt x="2440487" y="415446"/>
                      <a:pt x="2417523" y="237994"/>
                      <a:pt x="2442575" y="254695"/>
                    </a:cubicBezTo>
                    <a:cubicBezTo>
                      <a:pt x="2467627" y="271396"/>
                      <a:pt x="2540695" y="501041"/>
                      <a:pt x="2567835" y="505216"/>
                    </a:cubicBezTo>
                    <a:cubicBezTo>
                      <a:pt x="2594975" y="509391"/>
                      <a:pt x="2586624" y="302711"/>
                      <a:pt x="2605413" y="279747"/>
                    </a:cubicBezTo>
                    <a:cubicBezTo>
                      <a:pt x="2624202" y="256783"/>
                      <a:pt x="2647167" y="377868"/>
                      <a:pt x="2680570" y="367430"/>
                    </a:cubicBezTo>
                    <a:cubicBezTo>
                      <a:pt x="2713973" y="356992"/>
                      <a:pt x="2749463" y="225468"/>
                      <a:pt x="2805830" y="217117"/>
                    </a:cubicBezTo>
                    <a:cubicBezTo>
                      <a:pt x="2862197" y="208766"/>
                      <a:pt x="2968668" y="244258"/>
                      <a:pt x="3018772" y="317326"/>
                    </a:cubicBezTo>
                    <a:cubicBezTo>
                      <a:pt x="3068876" y="390395"/>
                      <a:pt x="3079315" y="632564"/>
                      <a:pt x="3106455" y="655528"/>
                    </a:cubicBezTo>
                    <a:cubicBezTo>
                      <a:pt x="3133595" y="678492"/>
                      <a:pt x="3158647" y="496865"/>
                      <a:pt x="3181611" y="455112"/>
                    </a:cubicBezTo>
                    <a:cubicBezTo>
                      <a:pt x="3204575" y="413359"/>
                      <a:pt x="3219189" y="402920"/>
                      <a:pt x="3244241" y="405008"/>
                    </a:cubicBezTo>
                    <a:cubicBezTo>
                      <a:pt x="3269293" y="407096"/>
                      <a:pt x="3308959" y="526093"/>
                      <a:pt x="3331923" y="467638"/>
                    </a:cubicBezTo>
                    <a:cubicBezTo>
                      <a:pt x="3354887" y="409183"/>
                      <a:pt x="3354887" y="22964"/>
                      <a:pt x="3382027" y="54279"/>
                    </a:cubicBezTo>
                    <a:cubicBezTo>
                      <a:pt x="3409167" y="85594"/>
                      <a:pt x="3471797" y="601249"/>
                      <a:pt x="3494761" y="655528"/>
                    </a:cubicBezTo>
                    <a:cubicBezTo>
                      <a:pt x="3517725" y="709807"/>
                      <a:pt x="3498936" y="400833"/>
                      <a:pt x="3519813" y="379956"/>
                    </a:cubicBezTo>
                    <a:cubicBezTo>
                      <a:pt x="3540690" y="359079"/>
                      <a:pt x="3599145" y="505216"/>
                      <a:pt x="3620022" y="530268"/>
                    </a:cubicBezTo>
                    <a:cubicBezTo>
                      <a:pt x="3640899" y="555320"/>
                      <a:pt x="3642986" y="542794"/>
                      <a:pt x="3645074" y="530268"/>
                    </a:cubicBezTo>
                  </a:path>
                </a:pathLst>
              </a:cu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" name="Right Arrow 18"/>
            <p:cNvSpPr>
              <a:spLocks noChangeArrowheads="1"/>
            </p:cNvSpPr>
            <p:nvPr/>
          </p:nvSpPr>
          <p:spPr bwMode="auto">
            <a:xfrm>
              <a:off x="3549650" y="5692775"/>
              <a:ext cx="620713" cy="255588"/>
            </a:xfrm>
            <a:prstGeom prst="rightArrow">
              <a:avLst>
                <a:gd name="adj1" fmla="val 50000"/>
                <a:gd name="adj2" fmla="val 49999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b="0"/>
            </a:p>
          </p:txBody>
        </p:sp>
      </p:grp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571BCC-DA27-491B-9E52-F0C7DD52F0C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22" name="TextBox 3"/>
          <p:cNvSpPr txBox="1">
            <a:spLocks noChangeArrowheads="1"/>
          </p:cNvSpPr>
          <p:nvPr/>
        </p:nvSpPr>
        <p:spPr bwMode="auto">
          <a:xfrm>
            <a:off x="0" y="6581775"/>
            <a:ext cx="40386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Kristen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Grauman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, Adapted from Steve Seitz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itle 1"/>
          <p:cNvSpPr>
            <a:spLocks noGrp="1"/>
          </p:cNvSpPr>
          <p:nvPr>
            <p:ph type="title"/>
          </p:nvPr>
        </p:nvSpPr>
        <p:spPr>
          <a:xfrm>
            <a:off x="4826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Separability</a:t>
            </a:r>
          </a:p>
        </p:txBody>
      </p:sp>
      <p:sp>
        <p:nvSpPr>
          <p:cNvPr id="122883" name="Content Placeholder 2"/>
          <p:cNvSpPr>
            <a:spLocks noGrp="1"/>
          </p:cNvSpPr>
          <p:nvPr>
            <p:ph idx="1"/>
          </p:nvPr>
        </p:nvSpPr>
        <p:spPr>
          <a:xfrm>
            <a:off x="482600" y="1128713"/>
            <a:ext cx="8229600" cy="4525962"/>
          </a:xfrm>
        </p:spPr>
        <p:txBody>
          <a:bodyPr/>
          <a:lstStyle/>
          <a:p>
            <a:pPr eaLnBrk="1" hangingPunct="1"/>
            <a:r>
              <a:rPr lang="en-US" sz="2400" smtClean="0"/>
              <a:t>In some cases, filter is separable, and we can factor into two steps:</a:t>
            </a:r>
          </a:p>
          <a:p>
            <a:pPr lvl="1" eaLnBrk="1" hangingPunct="1"/>
            <a:r>
              <a:rPr lang="en-US" sz="2400" smtClean="0"/>
              <a:t>Convolve all rows</a:t>
            </a:r>
          </a:p>
          <a:p>
            <a:pPr lvl="1" eaLnBrk="1" hangingPunct="1"/>
            <a:r>
              <a:rPr lang="en-US" sz="2400" smtClean="0"/>
              <a:t>Convolve all columns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571BCC-DA27-491B-9E52-F0C7DD52F0CD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Kristen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Grauman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itle 1"/>
          <p:cNvSpPr>
            <a:spLocks noGrp="1"/>
          </p:cNvSpPr>
          <p:nvPr>
            <p:ph type="title"/>
          </p:nvPr>
        </p:nvSpPr>
        <p:spPr>
          <a:xfrm>
            <a:off x="4826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Separability</a:t>
            </a:r>
          </a:p>
        </p:txBody>
      </p:sp>
      <p:sp>
        <p:nvSpPr>
          <p:cNvPr id="123907" name="Content Placeholder 2"/>
          <p:cNvSpPr>
            <a:spLocks noGrp="1"/>
          </p:cNvSpPr>
          <p:nvPr>
            <p:ph idx="1"/>
          </p:nvPr>
        </p:nvSpPr>
        <p:spPr>
          <a:xfrm>
            <a:off x="482600" y="1128713"/>
            <a:ext cx="8229600" cy="4525962"/>
          </a:xfrm>
        </p:spPr>
        <p:txBody>
          <a:bodyPr/>
          <a:lstStyle/>
          <a:p>
            <a:pPr eaLnBrk="1" hangingPunct="1"/>
            <a:r>
              <a:rPr lang="en-US" sz="2400" smtClean="0"/>
              <a:t>In some cases, filter is separable, and we can factor into two steps: e.g.,</a:t>
            </a:r>
          </a:p>
          <a:p>
            <a:pPr lvl="1" eaLnBrk="1" hangingPunct="1"/>
            <a:endParaRPr lang="en-US" sz="2000" smtClean="0"/>
          </a:p>
        </p:txBody>
      </p:sp>
      <p:pic>
        <p:nvPicPr>
          <p:cNvPr id="123908" name="Picture 2"/>
          <p:cNvPicPr>
            <a:picLocks noChangeAspect="1" noChangeArrowheads="1"/>
          </p:cNvPicPr>
          <p:nvPr/>
        </p:nvPicPr>
        <p:blipFill>
          <a:blip r:embed="rId3" cstate="print"/>
          <a:srcRect l="21667" t="34872" r="21249" b="11194"/>
          <a:stretch>
            <a:fillRect/>
          </a:stretch>
        </p:blipFill>
        <p:spPr bwMode="auto">
          <a:xfrm>
            <a:off x="685800" y="2043113"/>
            <a:ext cx="75438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914400" y="3338513"/>
            <a:ext cx="4953000" cy="13716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914400" y="4786313"/>
            <a:ext cx="7467600" cy="15240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667375" y="2078038"/>
            <a:ext cx="3476625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0">
                <a:solidFill>
                  <a:srgbClr val="000000"/>
                </a:solidFill>
              </a:rPr>
              <a:t>What is the computational complexity advantage for a separable filter of size k x k, in terms of number of operations per output pixel?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04950" y="6248400"/>
            <a:ext cx="2473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f</a:t>
            </a:r>
            <a:r>
              <a:rPr lang="en-US" dirty="0">
                <a:solidFill>
                  <a:srgbClr val="000000"/>
                </a:solidFill>
              </a:rPr>
              <a:t> * (</a:t>
            </a:r>
            <a:r>
              <a:rPr lang="en-US" dirty="0" err="1">
                <a:solidFill>
                  <a:srgbClr val="000000"/>
                </a:solidFill>
              </a:rPr>
              <a:t>g</a:t>
            </a:r>
            <a:r>
              <a:rPr lang="en-US" dirty="0">
                <a:solidFill>
                  <a:srgbClr val="000000"/>
                </a:solidFill>
              </a:rPr>
              <a:t> * </a:t>
            </a:r>
            <a:r>
              <a:rPr lang="en-US" dirty="0" err="1">
                <a:solidFill>
                  <a:srgbClr val="000000"/>
                </a:solidFill>
              </a:rPr>
              <a:t>h</a:t>
            </a:r>
            <a:r>
              <a:rPr lang="en-US" dirty="0">
                <a:solidFill>
                  <a:srgbClr val="000000"/>
                </a:solidFill>
              </a:rPr>
              <a:t>) = (</a:t>
            </a:r>
            <a:r>
              <a:rPr lang="en-US" dirty="0" err="1">
                <a:solidFill>
                  <a:srgbClr val="000000"/>
                </a:solidFill>
              </a:rPr>
              <a:t>f</a:t>
            </a:r>
            <a:r>
              <a:rPr lang="en-US" dirty="0">
                <a:solidFill>
                  <a:srgbClr val="000000"/>
                </a:solidFill>
              </a:rPr>
              <a:t> * </a:t>
            </a:r>
            <a:r>
              <a:rPr lang="en-US" dirty="0" err="1">
                <a:solidFill>
                  <a:srgbClr val="000000"/>
                </a:solidFill>
              </a:rPr>
              <a:t>g</a:t>
            </a:r>
            <a:r>
              <a:rPr lang="en-US" dirty="0">
                <a:solidFill>
                  <a:srgbClr val="000000"/>
                </a:solidFill>
              </a:rPr>
              <a:t>) * </a:t>
            </a:r>
            <a:r>
              <a:rPr lang="en-US" dirty="0" err="1">
                <a:solidFill>
                  <a:srgbClr val="000000"/>
                </a:solidFill>
              </a:rPr>
              <a:t>h</a:t>
            </a:r>
            <a:r>
              <a:rPr lang="en-US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23913" name="TextBox 9"/>
          <p:cNvSpPr txBox="1">
            <a:spLocks noChangeArrowheads="1"/>
          </p:cNvSpPr>
          <p:nvPr/>
        </p:nvSpPr>
        <p:spPr bwMode="auto">
          <a:xfrm>
            <a:off x="701675" y="2516188"/>
            <a:ext cx="15700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123914" name="TextBox 10"/>
          <p:cNvSpPr txBox="1">
            <a:spLocks noChangeArrowheads="1"/>
          </p:cNvSpPr>
          <p:nvPr/>
        </p:nvSpPr>
        <p:spPr bwMode="auto">
          <a:xfrm>
            <a:off x="3148013" y="1822450"/>
            <a:ext cx="15700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h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431925" y="3648075"/>
            <a:ext cx="15700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f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571BCC-DA27-491B-9E52-F0C7DD52F0CD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  <p:sp>
        <p:nvSpPr>
          <p:cNvPr id="14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Kristen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Grauman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4114800" y="1981200"/>
            <a:ext cx="1295400" cy="1371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4114800" y="3352800"/>
            <a:ext cx="1295400" cy="1371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6096000" y="4800600"/>
            <a:ext cx="3048000" cy="1676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/>
      <p:bldP spid="8" grpId="0"/>
      <p:bldP spid="12" grpId="0"/>
      <p:bldP spid="15" grpId="0" animBg="1"/>
      <p:bldP spid="16" grpId="1" animBg="1"/>
      <p:bldP spid="17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738188" y="0"/>
            <a:ext cx="7808912" cy="1104900"/>
          </a:xfrm>
        </p:spPr>
        <p:txBody>
          <a:bodyPr/>
          <a:lstStyle/>
          <a:p>
            <a:pPr eaLnBrk="1" hangingPunct="1"/>
            <a:r>
              <a:rPr lang="en-US" smtClean="0"/>
              <a:t>Effect of smoothing filters</a:t>
            </a: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266700" y="0"/>
          <a:ext cx="687388" cy="149225"/>
        </p:xfrm>
        <a:graphic>
          <a:graphicData uri="http://schemas.openxmlformats.org/presentationml/2006/ole">
            <p:oleObj spid="_x0000_s2050" name="Equation" r:id="rId4" imgW="914400" imgH="198720" progId="">
              <p:embed/>
            </p:oleObj>
          </a:graphicData>
        </a:graphic>
      </p:graphicFrame>
      <p:pic>
        <p:nvPicPr>
          <p:cNvPr id="2052" name="Picture 4" descr="mean_filt"/>
          <p:cNvPicPr>
            <a:picLocks noChangeAspect="1" noChangeArrowheads="1"/>
          </p:cNvPicPr>
          <p:nvPr/>
        </p:nvPicPr>
        <p:blipFill>
          <a:blip r:embed="rId5" cstate="print"/>
          <a:srcRect t="38373" b="30167"/>
          <a:stretch>
            <a:fillRect/>
          </a:stretch>
        </p:blipFill>
        <p:spPr bwMode="auto">
          <a:xfrm>
            <a:off x="300038" y="1676400"/>
            <a:ext cx="7775575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TextBox 5"/>
          <p:cNvSpPr txBox="1">
            <a:spLocks noChangeArrowheads="1"/>
          </p:cNvSpPr>
          <p:nvPr/>
        </p:nvSpPr>
        <p:spPr bwMode="auto">
          <a:xfrm>
            <a:off x="1431925" y="4816475"/>
            <a:ext cx="43449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000000"/>
                </a:solidFill>
              </a:rPr>
              <a:t>Additive Gaussian noise</a:t>
            </a:r>
          </a:p>
        </p:txBody>
      </p:sp>
      <p:sp>
        <p:nvSpPr>
          <p:cNvPr id="2054" name="TextBox 6"/>
          <p:cNvSpPr txBox="1">
            <a:spLocks noChangeArrowheads="1"/>
          </p:cNvSpPr>
          <p:nvPr/>
        </p:nvSpPr>
        <p:spPr bwMode="auto">
          <a:xfrm>
            <a:off x="5229225" y="4816475"/>
            <a:ext cx="43449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000000"/>
                </a:solidFill>
              </a:rPr>
              <a:t>Salt and pepper noise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571BCC-DA27-491B-9E52-F0C7DD52F0CD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Kristen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Grauman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Title 1"/>
          <p:cNvSpPr>
            <a:spLocks noGrp="1"/>
          </p:cNvSpPr>
          <p:nvPr>
            <p:ph type="title" idx="4294967295"/>
          </p:nvPr>
        </p:nvSpPr>
        <p:spPr>
          <a:xfrm>
            <a:off x="446088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Median filter</a:t>
            </a:r>
          </a:p>
        </p:txBody>
      </p:sp>
      <p:pic>
        <p:nvPicPr>
          <p:cNvPr id="124931" name="Picture 5"/>
          <p:cNvPicPr>
            <a:picLocks noChangeAspect="1" noChangeArrowheads="1"/>
          </p:cNvPicPr>
          <p:nvPr/>
        </p:nvPicPr>
        <p:blipFill>
          <a:blip r:embed="rId3" cstate="print"/>
          <a:srcRect l="37692" t="44589" r="17421" b="25266"/>
          <a:stretch>
            <a:fillRect/>
          </a:stretch>
        </p:blipFill>
        <p:spPr bwMode="auto">
          <a:xfrm>
            <a:off x="381000" y="1808163"/>
            <a:ext cx="4724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4932" name="Rectangle 6"/>
          <p:cNvSpPr>
            <a:spLocks noChangeArrowheads="1"/>
          </p:cNvSpPr>
          <p:nvPr/>
        </p:nvSpPr>
        <p:spPr bwMode="auto">
          <a:xfrm>
            <a:off x="381000" y="1579563"/>
            <a:ext cx="1752600" cy="76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rgbClr val="000000"/>
              </a:solidFill>
            </a:endParaRPr>
          </a:p>
        </p:txBody>
      </p:sp>
      <p:sp>
        <p:nvSpPr>
          <p:cNvPr id="189447" name="Text Box 7"/>
          <p:cNvSpPr txBox="1">
            <a:spLocks noChangeArrowheads="1"/>
          </p:cNvSpPr>
          <p:nvPr/>
        </p:nvSpPr>
        <p:spPr bwMode="auto">
          <a:xfrm>
            <a:off x="5265738" y="1785938"/>
            <a:ext cx="3878262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90513" indent="-290513" eaLnBrk="0" hangingPunct="0">
              <a:spcBef>
                <a:spcPct val="50000"/>
              </a:spcBef>
              <a:buFontTx/>
              <a:buChar char="•"/>
              <a:defRPr/>
            </a:pPr>
            <a:r>
              <a:rPr lang="en-US" sz="2400" b="0" dirty="0">
                <a:solidFill>
                  <a:srgbClr val="000000"/>
                </a:solidFill>
                <a:latin typeface="Arial" charset="0"/>
              </a:rPr>
              <a:t>No new pixel values introduced</a:t>
            </a:r>
          </a:p>
          <a:p>
            <a:pPr marL="290513" indent="-290513" eaLnBrk="0" hangingPunct="0">
              <a:spcBef>
                <a:spcPct val="50000"/>
              </a:spcBef>
              <a:buFontTx/>
              <a:buChar char="•"/>
              <a:defRPr/>
            </a:pPr>
            <a:r>
              <a:rPr lang="en-US" sz="2400" b="0" dirty="0">
                <a:solidFill>
                  <a:srgbClr val="000000"/>
                </a:solidFill>
                <a:latin typeface="Arial" charset="0"/>
              </a:rPr>
              <a:t>Removes spikes: good for impulse, salt &amp; pepper noise</a:t>
            </a:r>
          </a:p>
          <a:p>
            <a:pPr eaLnBrk="0" hangingPunct="0">
              <a:spcBef>
                <a:spcPct val="50000"/>
              </a:spcBef>
              <a:buFontTx/>
              <a:buChar char="•"/>
              <a:defRPr/>
            </a:pPr>
            <a:r>
              <a:rPr lang="en-US" sz="2400" b="0" dirty="0">
                <a:solidFill>
                  <a:srgbClr val="000000"/>
                </a:solidFill>
                <a:latin typeface="Arial" charset="0"/>
              </a:rPr>
              <a:t>  Non-linear filter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ED8CFD-4585-4D93-9FEF-66D34243BB3B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Kristen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Grauman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7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Title 1"/>
          <p:cNvSpPr>
            <a:spLocks noGrp="1"/>
          </p:cNvSpPr>
          <p:nvPr>
            <p:ph type="title"/>
          </p:nvPr>
        </p:nvSpPr>
        <p:spPr>
          <a:xfrm>
            <a:off x="446088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Median filter</a:t>
            </a:r>
          </a:p>
        </p:txBody>
      </p:sp>
      <p:pic>
        <p:nvPicPr>
          <p:cNvPr id="125955" name="Picture 2"/>
          <p:cNvPicPr>
            <a:picLocks noChangeAspect="1" noChangeArrowheads="1"/>
          </p:cNvPicPr>
          <p:nvPr/>
        </p:nvPicPr>
        <p:blipFill>
          <a:blip r:embed="rId3" cstate="print"/>
          <a:srcRect t="8824"/>
          <a:stretch>
            <a:fillRect/>
          </a:stretch>
        </p:blipFill>
        <p:spPr bwMode="auto">
          <a:xfrm>
            <a:off x="1055688" y="1238250"/>
            <a:ext cx="66675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5956" name="Text Box 7"/>
          <p:cNvSpPr txBox="1">
            <a:spLocks noChangeArrowheads="1"/>
          </p:cNvSpPr>
          <p:nvPr/>
        </p:nvSpPr>
        <p:spPr bwMode="auto">
          <a:xfrm>
            <a:off x="446088" y="1543050"/>
            <a:ext cx="14478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</a:rPr>
              <a:t>Salt and pepper noise</a:t>
            </a:r>
          </a:p>
        </p:txBody>
      </p:sp>
      <p:sp>
        <p:nvSpPr>
          <p:cNvPr id="125957" name="Line 8"/>
          <p:cNvSpPr>
            <a:spLocks noChangeShapeType="1"/>
          </p:cNvSpPr>
          <p:nvPr/>
        </p:nvSpPr>
        <p:spPr bwMode="auto">
          <a:xfrm>
            <a:off x="1436688" y="207645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5958" name="Text Box 9"/>
          <p:cNvSpPr txBox="1">
            <a:spLocks noChangeArrowheads="1"/>
          </p:cNvSpPr>
          <p:nvPr/>
        </p:nvSpPr>
        <p:spPr bwMode="auto">
          <a:xfrm>
            <a:off x="7685088" y="1695450"/>
            <a:ext cx="1447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</a:rPr>
              <a:t>Median filtered</a:t>
            </a:r>
          </a:p>
        </p:txBody>
      </p:sp>
      <p:sp>
        <p:nvSpPr>
          <p:cNvPr id="125959" name="Line 10"/>
          <p:cNvSpPr>
            <a:spLocks noChangeShapeType="1"/>
          </p:cNvSpPr>
          <p:nvPr/>
        </p:nvSpPr>
        <p:spPr bwMode="auto">
          <a:xfrm flipH="1">
            <a:off x="7227888" y="207645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5961" name="TextBox 9"/>
          <p:cNvSpPr txBox="1">
            <a:spLocks noChangeArrowheads="1"/>
          </p:cNvSpPr>
          <p:nvPr/>
        </p:nvSpPr>
        <p:spPr bwMode="auto">
          <a:xfrm>
            <a:off x="3038475" y="5842000"/>
            <a:ext cx="34321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Plots of a row of the image</a:t>
            </a:r>
          </a:p>
        </p:txBody>
      </p:sp>
      <p:sp>
        <p:nvSpPr>
          <p:cNvPr id="125962" name="TextBox 9"/>
          <p:cNvSpPr txBox="1">
            <a:spLocks noChangeArrowheads="1"/>
          </p:cNvSpPr>
          <p:nvPr/>
        </p:nvSpPr>
        <p:spPr bwMode="auto">
          <a:xfrm>
            <a:off x="2051050" y="6273800"/>
            <a:ext cx="61579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0" dirty="0" err="1">
                <a:solidFill>
                  <a:srgbClr val="000000"/>
                </a:solidFill>
              </a:rPr>
              <a:t>Matlab</a:t>
            </a:r>
            <a:r>
              <a:rPr lang="en-US" sz="2400" b="0" dirty="0">
                <a:solidFill>
                  <a:srgbClr val="000000"/>
                </a:solidFill>
              </a:rPr>
              <a:t>: output </a:t>
            </a:r>
            <a:r>
              <a:rPr lang="en-US" sz="2400" b="0" dirty="0" err="1">
                <a:solidFill>
                  <a:srgbClr val="000000"/>
                </a:solidFill>
              </a:rPr>
              <a:t>im</a:t>
            </a:r>
            <a:r>
              <a:rPr lang="en-US" sz="2400" b="0" dirty="0">
                <a:solidFill>
                  <a:srgbClr val="000000"/>
                </a:solidFill>
              </a:rPr>
              <a:t> = medfilt2(im, [</a:t>
            </a:r>
            <a:r>
              <a:rPr lang="en-US" sz="2400" b="0" dirty="0" err="1">
                <a:solidFill>
                  <a:srgbClr val="000000"/>
                </a:solidFill>
              </a:rPr>
              <a:t>h</a:t>
            </a:r>
            <a:r>
              <a:rPr lang="en-US" sz="2400" b="0" dirty="0">
                <a:solidFill>
                  <a:srgbClr val="000000"/>
                </a:solidFill>
              </a:rPr>
              <a:t> </a:t>
            </a:r>
            <a:r>
              <a:rPr lang="en-US" sz="2400" b="0" dirty="0" err="1">
                <a:solidFill>
                  <a:srgbClr val="000000"/>
                </a:solidFill>
              </a:rPr>
              <a:t>w</a:t>
            </a:r>
            <a:r>
              <a:rPr lang="en-US" sz="2400" b="0" dirty="0">
                <a:solidFill>
                  <a:srgbClr val="000000"/>
                </a:solidFill>
              </a:rPr>
              <a:t>]);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571BCC-DA27-491B-9E52-F0C7DD52F0CD}" type="slidenum">
              <a:rPr lang="en-US" smtClean="0"/>
              <a:pPr>
                <a:defRPr/>
              </a:pPr>
              <a:t>64</a:t>
            </a:fld>
            <a:endParaRPr lang="en-US" dirty="0"/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: Martial Hebert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685800" y="3873748"/>
            <a:ext cx="7162800" cy="245085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62" grpId="0"/>
      <p:bldP spid="13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446088" y="0"/>
            <a:ext cx="8229600" cy="1143000"/>
          </a:xfrm>
        </p:spPr>
        <p:txBody>
          <a:bodyPr/>
          <a:lstStyle/>
          <a:p>
            <a:r>
              <a:rPr lang="en-US" smtClean="0"/>
              <a:t>Median filter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6088" y="1128713"/>
            <a:ext cx="8229600" cy="4525962"/>
          </a:xfrm>
        </p:spPr>
        <p:txBody>
          <a:bodyPr/>
          <a:lstStyle/>
          <a:p>
            <a:r>
              <a:rPr lang="en-US" sz="2400" smtClean="0"/>
              <a:t>Median filter is edge preserving</a:t>
            </a:r>
          </a:p>
        </p:txBody>
      </p:sp>
      <p:pic>
        <p:nvPicPr>
          <p:cNvPr id="126980" name="Picture 4"/>
          <p:cNvPicPr>
            <a:picLocks noChangeAspect="1" noChangeArrowheads="1"/>
          </p:cNvPicPr>
          <p:nvPr/>
        </p:nvPicPr>
        <p:blipFill>
          <a:blip r:embed="rId3" cstate="print"/>
          <a:srcRect l="18385" t="39160" r="20447" b="10757"/>
          <a:stretch>
            <a:fillRect/>
          </a:stretch>
        </p:blipFill>
        <p:spPr bwMode="auto">
          <a:xfrm>
            <a:off x="1614488" y="1639888"/>
            <a:ext cx="5715000" cy="467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571BCC-DA27-491B-9E52-F0C7DD52F0CD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Kristen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Grauman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280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28004" name="Picture 2"/>
          <p:cNvPicPr>
            <a:picLocks noChangeAspect="1" noChangeArrowheads="1"/>
          </p:cNvPicPr>
          <p:nvPr/>
        </p:nvPicPr>
        <p:blipFill>
          <a:blip r:embed="rId3" cstate="print"/>
          <a:srcRect l="17436" t="35606" r="15897" b="5316"/>
          <a:stretch>
            <a:fillRect/>
          </a:stretch>
        </p:blipFill>
        <p:spPr bwMode="auto">
          <a:xfrm>
            <a:off x="228600" y="1304925"/>
            <a:ext cx="8686800" cy="491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8005" name="TextBox 4"/>
          <p:cNvSpPr txBox="1">
            <a:spLocks noChangeArrowheads="1"/>
          </p:cNvSpPr>
          <p:nvPr/>
        </p:nvSpPr>
        <p:spPr bwMode="auto">
          <a:xfrm>
            <a:off x="3200400" y="6519863"/>
            <a:ext cx="7620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0">
                <a:solidFill>
                  <a:srgbClr val="000000"/>
                </a:solidFill>
                <a:latin typeface="Calibri" pitchFamily="34" charset="0"/>
              </a:rPr>
              <a:t>Aude Oliva &amp; Antonio Torralba &amp; Philippe G Schyns, SIGGRAPH 2006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609600" y="1524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ctr" eaLnBrk="0" hangingPunct="0">
              <a:defRPr/>
            </a:pPr>
            <a:r>
              <a:rPr lang="en-US" sz="4000" b="0" dirty="0">
                <a:ea typeface="+mj-ea"/>
                <a:cs typeface="Arial" pitchFamily="34" charset="0"/>
              </a:rPr>
              <a:t>Filtering application: Hybrid Images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BD328-3278-48A8-A58E-4A578C3D756B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Kristen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Grauman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28600" y="1143000"/>
            <a:ext cx="8686800" cy="5410200"/>
            <a:chOff x="228600" y="1143000"/>
            <a:chExt cx="8686800" cy="5410200"/>
          </a:xfrm>
        </p:grpSpPr>
        <p:grpSp>
          <p:nvGrpSpPr>
            <p:cNvPr id="11" name="Group 10"/>
            <p:cNvGrpSpPr/>
            <p:nvPr/>
          </p:nvGrpSpPr>
          <p:grpSpPr>
            <a:xfrm>
              <a:off x="228600" y="1143000"/>
              <a:ext cx="8686800" cy="5257800"/>
              <a:chOff x="228600" y="1143000"/>
              <a:chExt cx="8686800" cy="5257800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228600" y="1143000"/>
                <a:ext cx="4495800" cy="5257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676400" y="1219200"/>
                <a:ext cx="7239000" cy="533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Rectangle 11"/>
            <p:cNvSpPr/>
            <p:nvPr/>
          </p:nvSpPr>
          <p:spPr>
            <a:xfrm>
              <a:off x="381000" y="2819400"/>
              <a:ext cx="5410200" cy="3733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4267200" y="1676400"/>
            <a:ext cx="1524000" cy="3733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>
                <a:latin typeface="Arial" pitchFamily="34" charset="0"/>
                <a:cs typeface="Arial" pitchFamily="34" charset="0"/>
              </a:rPr>
              <a:t>Application: Hybrid Images</a:t>
            </a:r>
          </a:p>
        </p:txBody>
      </p:sp>
      <p:pic>
        <p:nvPicPr>
          <p:cNvPr id="307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" y="1957388"/>
            <a:ext cx="8991600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1" name="TextBox 6"/>
          <p:cNvSpPr txBox="1">
            <a:spLocks noChangeArrowheads="1"/>
          </p:cNvSpPr>
          <p:nvPr/>
        </p:nvSpPr>
        <p:spPr bwMode="auto">
          <a:xfrm>
            <a:off x="1295400" y="990600"/>
            <a:ext cx="19796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>
                <a:solidFill>
                  <a:srgbClr val="000000"/>
                </a:solidFill>
              </a:rPr>
              <a:t>Gaussian Filter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1905001" y="1752600"/>
            <a:ext cx="762000" cy="31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 flipH="1" flipV="1">
            <a:off x="1943894" y="5066506"/>
            <a:ext cx="6858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664" name="TextBox 11"/>
          <p:cNvSpPr txBox="1">
            <a:spLocks noChangeArrowheads="1"/>
          </p:cNvSpPr>
          <p:nvPr/>
        </p:nvSpPr>
        <p:spPr bwMode="auto">
          <a:xfrm>
            <a:off x="1295400" y="5410200"/>
            <a:ext cx="19954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>
                <a:solidFill>
                  <a:srgbClr val="000000"/>
                </a:solidFill>
              </a:rPr>
              <a:t>Laplacian Filter</a:t>
            </a: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3200400" y="4876800"/>
            <a:ext cx="4371975" cy="1349375"/>
            <a:chOff x="144" y="1161"/>
            <a:chExt cx="6144" cy="2806"/>
          </a:xfrm>
        </p:grpSpPr>
        <p:graphicFrame>
          <p:nvGraphicFramePr>
            <p:cNvPr id="3075" name="Object 3"/>
            <p:cNvGraphicFramePr>
              <a:graphicFrameLocks noChangeAspect="1"/>
            </p:cNvGraphicFramePr>
            <p:nvPr/>
          </p:nvGraphicFramePr>
          <p:xfrm>
            <a:off x="2166" y="2447"/>
            <a:ext cx="1722" cy="1210"/>
          </p:xfrm>
          <a:graphic>
            <a:graphicData uri="http://schemas.openxmlformats.org/presentationml/2006/ole">
              <p:oleObj spid="_x0000_s3075" name="Photo Editor Photo" r:id="rId7" imgW="4133333" imgH="2905531" progId="">
                <p:embed/>
              </p:oleObj>
            </a:graphicData>
          </a:graphic>
        </p:graphicFrame>
        <p:sp>
          <p:nvSpPr>
            <p:cNvPr id="3086" name="Text Box 6"/>
            <p:cNvSpPr txBox="1">
              <a:spLocks noChangeArrowheads="1"/>
            </p:cNvSpPr>
            <p:nvPr/>
          </p:nvSpPr>
          <p:spPr bwMode="auto">
            <a:xfrm>
              <a:off x="2646" y="3714"/>
              <a:ext cx="7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b="0">
                  <a:solidFill>
                    <a:srgbClr val="000000"/>
                  </a:solidFill>
                </a:rPr>
                <a:t>Gaussian</a:t>
              </a:r>
            </a:p>
          </p:txBody>
        </p:sp>
        <p:grpSp>
          <p:nvGrpSpPr>
            <p:cNvPr id="3087" name="Group 17"/>
            <p:cNvGrpSpPr>
              <a:grpSpLocks/>
            </p:cNvGrpSpPr>
            <p:nvPr/>
          </p:nvGrpSpPr>
          <p:grpSpPr bwMode="auto">
            <a:xfrm>
              <a:off x="144" y="1161"/>
              <a:ext cx="1824" cy="2679"/>
              <a:chOff x="2064" y="576"/>
              <a:chExt cx="1824" cy="2679"/>
            </a:xfrm>
          </p:grpSpPr>
          <p:sp>
            <p:nvSpPr>
              <p:cNvPr id="3092" name="Freeform 7"/>
              <p:cNvSpPr>
                <a:spLocks/>
              </p:cNvSpPr>
              <p:nvPr/>
            </p:nvSpPr>
            <p:spPr bwMode="auto">
              <a:xfrm>
                <a:off x="2064" y="2304"/>
                <a:ext cx="1824" cy="672"/>
              </a:xfrm>
              <a:custGeom>
                <a:avLst/>
                <a:gdLst>
                  <a:gd name="T0" fmla="*/ 0 w 1824"/>
                  <a:gd name="T1" fmla="*/ 288 h 672"/>
                  <a:gd name="T2" fmla="*/ 816 w 1824"/>
                  <a:gd name="T3" fmla="*/ 672 h 672"/>
                  <a:gd name="T4" fmla="*/ 1824 w 1824"/>
                  <a:gd name="T5" fmla="*/ 384 h 672"/>
                  <a:gd name="T6" fmla="*/ 1008 w 1824"/>
                  <a:gd name="T7" fmla="*/ 0 h 672"/>
                  <a:gd name="T8" fmla="*/ 0 w 1824"/>
                  <a:gd name="T9" fmla="*/ 288 h 6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24"/>
                  <a:gd name="T16" fmla="*/ 0 h 672"/>
                  <a:gd name="T17" fmla="*/ 1824 w 1824"/>
                  <a:gd name="T18" fmla="*/ 672 h 6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24" h="672">
                    <a:moveTo>
                      <a:pt x="0" y="288"/>
                    </a:moveTo>
                    <a:lnTo>
                      <a:pt x="816" y="672"/>
                    </a:lnTo>
                    <a:lnTo>
                      <a:pt x="1824" y="384"/>
                    </a:lnTo>
                    <a:lnTo>
                      <a:pt x="100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3" name="Freeform 8"/>
              <p:cNvSpPr>
                <a:spLocks/>
              </p:cNvSpPr>
              <p:nvPr/>
            </p:nvSpPr>
            <p:spPr bwMode="auto">
              <a:xfrm>
                <a:off x="2880" y="576"/>
                <a:ext cx="144" cy="53"/>
              </a:xfrm>
              <a:custGeom>
                <a:avLst/>
                <a:gdLst>
                  <a:gd name="T0" fmla="*/ 0 w 1824"/>
                  <a:gd name="T1" fmla="*/ 0 h 672"/>
                  <a:gd name="T2" fmla="*/ 0 w 1824"/>
                  <a:gd name="T3" fmla="*/ 0 h 672"/>
                  <a:gd name="T4" fmla="*/ 0 w 1824"/>
                  <a:gd name="T5" fmla="*/ 0 h 672"/>
                  <a:gd name="T6" fmla="*/ 0 w 1824"/>
                  <a:gd name="T7" fmla="*/ 0 h 672"/>
                  <a:gd name="T8" fmla="*/ 0 w 1824"/>
                  <a:gd name="T9" fmla="*/ 0 h 6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24"/>
                  <a:gd name="T16" fmla="*/ 0 h 672"/>
                  <a:gd name="T17" fmla="*/ 1824 w 1824"/>
                  <a:gd name="T18" fmla="*/ 672 h 6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24" h="672">
                    <a:moveTo>
                      <a:pt x="0" y="288"/>
                    </a:moveTo>
                    <a:lnTo>
                      <a:pt x="816" y="672"/>
                    </a:lnTo>
                    <a:lnTo>
                      <a:pt x="1824" y="384"/>
                    </a:lnTo>
                    <a:lnTo>
                      <a:pt x="100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4" name="Line 9"/>
              <p:cNvSpPr>
                <a:spLocks noChangeShapeType="1"/>
              </p:cNvSpPr>
              <p:nvPr/>
            </p:nvSpPr>
            <p:spPr bwMode="auto">
              <a:xfrm>
                <a:off x="2880" y="606"/>
                <a:ext cx="0" cy="20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5" name="Line 10"/>
              <p:cNvSpPr>
                <a:spLocks noChangeShapeType="1"/>
              </p:cNvSpPr>
              <p:nvPr/>
            </p:nvSpPr>
            <p:spPr bwMode="auto">
              <a:xfrm>
                <a:off x="3024" y="609"/>
                <a:ext cx="0" cy="20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6" name="Line 11"/>
              <p:cNvSpPr>
                <a:spLocks noChangeShapeType="1"/>
              </p:cNvSpPr>
              <p:nvPr/>
            </p:nvSpPr>
            <p:spPr bwMode="auto">
              <a:xfrm>
                <a:off x="2952" y="630"/>
                <a:ext cx="0" cy="20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7" name="Freeform 12"/>
              <p:cNvSpPr>
                <a:spLocks/>
              </p:cNvSpPr>
              <p:nvPr/>
            </p:nvSpPr>
            <p:spPr bwMode="auto">
              <a:xfrm>
                <a:off x="2880" y="596"/>
                <a:ext cx="72" cy="2060"/>
              </a:xfrm>
              <a:custGeom>
                <a:avLst/>
                <a:gdLst>
                  <a:gd name="T0" fmla="*/ 0 w 72"/>
                  <a:gd name="T1" fmla="*/ 2036 h 2060"/>
                  <a:gd name="T2" fmla="*/ 0 w 72"/>
                  <a:gd name="T3" fmla="*/ 0 h 2060"/>
                  <a:gd name="T4" fmla="*/ 72 w 72"/>
                  <a:gd name="T5" fmla="*/ 36 h 2060"/>
                  <a:gd name="T6" fmla="*/ 72 w 72"/>
                  <a:gd name="T7" fmla="*/ 2060 h 2060"/>
                  <a:gd name="T8" fmla="*/ 0 w 72"/>
                  <a:gd name="T9" fmla="*/ 2036 h 20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2060"/>
                  <a:gd name="T17" fmla="*/ 72 w 72"/>
                  <a:gd name="T18" fmla="*/ 2060 h 20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2060">
                    <a:moveTo>
                      <a:pt x="0" y="2036"/>
                    </a:moveTo>
                    <a:lnTo>
                      <a:pt x="0" y="0"/>
                    </a:lnTo>
                    <a:lnTo>
                      <a:pt x="72" y="36"/>
                    </a:lnTo>
                    <a:lnTo>
                      <a:pt x="72" y="2060"/>
                    </a:lnTo>
                    <a:lnTo>
                      <a:pt x="0" y="2036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8" name="Freeform 13"/>
              <p:cNvSpPr>
                <a:spLocks/>
              </p:cNvSpPr>
              <p:nvPr/>
            </p:nvSpPr>
            <p:spPr bwMode="auto">
              <a:xfrm>
                <a:off x="2952" y="608"/>
                <a:ext cx="72" cy="2044"/>
              </a:xfrm>
              <a:custGeom>
                <a:avLst/>
                <a:gdLst>
                  <a:gd name="T0" fmla="*/ 0 w 72"/>
                  <a:gd name="T1" fmla="*/ 16 h 2044"/>
                  <a:gd name="T2" fmla="*/ 0 w 72"/>
                  <a:gd name="T3" fmla="*/ 2044 h 2044"/>
                  <a:gd name="T4" fmla="*/ 72 w 72"/>
                  <a:gd name="T5" fmla="*/ 2016 h 2044"/>
                  <a:gd name="T6" fmla="*/ 72 w 72"/>
                  <a:gd name="T7" fmla="*/ 0 h 2044"/>
                  <a:gd name="T8" fmla="*/ 0 w 72"/>
                  <a:gd name="T9" fmla="*/ 16 h 20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2044"/>
                  <a:gd name="T17" fmla="*/ 72 w 72"/>
                  <a:gd name="T18" fmla="*/ 2044 h 20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2044">
                    <a:moveTo>
                      <a:pt x="0" y="16"/>
                    </a:moveTo>
                    <a:lnTo>
                      <a:pt x="0" y="2044"/>
                    </a:lnTo>
                    <a:lnTo>
                      <a:pt x="72" y="2016"/>
                    </a:lnTo>
                    <a:lnTo>
                      <a:pt x="72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9" name="Text Box 14"/>
              <p:cNvSpPr txBox="1">
                <a:spLocks noChangeArrowheads="1"/>
              </p:cNvSpPr>
              <p:nvPr/>
            </p:nvSpPr>
            <p:spPr bwMode="auto">
              <a:xfrm>
                <a:off x="2508" y="3024"/>
                <a:ext cx="88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b="0">
                    <a:solidFill>
                      <a:srgbClr val="000000"/>
                    </a:solidFill>
                  </a:rPr>
                  <a:t>unit impulse</a:t>
                </a:r>
              </a:p>
            </p:txBody>
          </p:sp>
        </p:grpSp>
        <p:pic>
          <p:nvPicPr>
            <p:cNvPr id="3088" name="Picture 15" descr="Edittex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968" y="2807"/>
              <a:ext cx="288" cy="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9" name="Picture 20" descr="log"/>
            <p:cNvPicPr>
              <a:picLocks noChangeAspect="1" noChangeArrowheads="1"/>
            </p:cNvPicPr>
            <p:nvPr/>
          </p:nvPicPr>
          <p:blipFill>
            <a:blip r:embed="rId9" cstate="print">
              <a:lum contrast="20000"/>
            </a:blip>
            <a:srcRect/>
            <a:stretch>
              <a:fillRect/>
            </a:stretch>
          </p:blipFill>
          <p:spPr bwMode="auto">
            <a:xfrm>
              <a:off x="4032" y="2361"/>
              <a:ext cx="1680" cy="16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90" name="Picture 16" descr="Edittex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823" y="2731"/>
              <a:ext cx="338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91" name="Text Box 5"/>
            <p:cNvSpPr txBox="1">
              <a:spLocks noChangeArrowheads="1"/>
            </p:cNvSpPr>
            <p:nvPr/>
          </p:nvSpPr>
          <p:spPr bwMode="auto">
            <a:xfrm>
              <a:off x="4748" y="3697"/>
              <a:ext cx="15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b="0">
                  <a:solidFill>
                    <a:srgbClr val="000000"/>
                  </a:solidFill>
                </a:rPr>
                <a:t>Laplacian of Gaussian</a:t>
              </a:r>
            </a:p>
          </p:txBody>
        </p:sp>
      </p:grpSp>
      <p:sp>
        <p:nvSpPr>
          <p:cNvPr id="27" name="Rectangle 26"/>
          <p:cNvSpPr/>
          <p:nvPr/>
        </p:nvSpPr>
        <p:spPr>
          <a:xfrm>
            <a:off x="1871663" y="2133600"/>
            <a:ext cx="863600" cy="2519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/>
        </p:nvGraphicFramePr>
        <p:xfrm>
          <a:off x="1908175" y="2528888"/>
          <a:ext cx="833438" cy="395287"/>
        </p:xfrm>
        <a:graphic>
          <a:graphicData uri="http://schemas.openxmlformats.org/presentationml/2006/ole">
            <p:oleObj spid="_x0000_s3074" name="Photo Editor Photo" r:id="rId11" imgW="4133333" imgH="2905531" progId="">
              <p:embed/>
            </p:oleObj>
          </a:graphicData>
        </a:graphic>
      </p:graphicFrame>
      <p:pic>
        <p:nvPicPr>
          <p:cNvPr id="3085" name="Picture 20" descr="log"/>
          <p:cNvPicPr>
            <a:picLocks noChangeAspect="1" noChangeArrowheads="1"/>
          </p:cNvPicPr>
          <p:nvPr/>
        </p:nvPicPr>
        <p:blipFill>
          <a:blip r:embed="rId9" cstate="print">
            <a:lum contrast="20000"/>
          </a:blip>
          <a:srcRect/>
          <a:stretch>
            <a:fillRect/>
          </a:stretch>
        </p:blipFill>
        <p:spPr bwMode="auto">
          <a:xfrm>
            <a:off x="1871663" y="3860800"/>
            <a:ext cx="836612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BD328-3278-48A8-A58E-4A578C3D756B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  <p:sp>
        <p:nvSpPr>
          <p:cNvPr id="29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Kristen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Grauman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0" y="990600"/>
            <a:ext cx="8534400" cy="5410200"/>
            <a:chOff x="0" y="990600"/>
            <a:chExt cx="8534400" cy="5410200"/>
          </a:xfrm>
        </p:grpSpPr>
        <p:sp>
          <p:nvSpPr>
            <p:cNvPr id="30" name="Rectangle 29"/>
            <p:cNvSpPr/>
            <p:nvPr/>
          </p:nvSpPr>
          <p:spPr>
            <a:xfrm>
              <a:off x="0" y="990600"/>
              <a:ext cx="4800600" cy="2438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657600" y="4800600"/>
              <a:ext cx="4876800" cy="1600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82" name="Content Placeholder 2"/>
          <p:cNvSpPr>
            <a:spLocks noGrp="1"/>
          </p:cNvSpPr>
          <p:nvPr>
            <p:ph idx="1"/>
          </p:nvPr>
        </p:nvSpPr>
        <p:spPr>
          <a:xfrm>
            <a:off x="3352800" y="838200"/>
            <a:ext cx="5791200" cy="914400"/>
          </a:xfrm>
        </p:spPr>
        <p:txBody>
          <a:bodyPr/>
          <a:lstStyle/>
          <a:p>
            <a:pPr algn="ctr">
              <a:buFont typeface="Arial" pitchFamily="34" charset="0"/>
              <a:buNone/>
            </a:pPr>
            <a:r>
              <a:rPr lang="en-US" sz="2400" dirty="0" smtClean="0"/>
              <a:t>	A. </a:t>
            </a:r>
            <a:r>
              <a:rPr lang="en-US" sz="2400" dirty="0" err="1" smtClean="0"/>
              <a:t>Oliva</a:t>
            </a:r>
            <a:r>
              <a:rPr lang="en-US" sz="2400" dirty="0" smtClean="0"/>
              <a:t>, A. </a:t>
            </a:r>
            <a:r>
              <a:rPr lang="en-US" sz="2400" dirty="0" err="1" smtClean="0"/>
              <a:t>Torralba</a:t>
            </a:r>
            <a:r>
              <a:rPr lang="en-US" sz="2400" dirty="0" smtClean="0"/>
              <a:t>, P.G. </a:t>
            </a:r>
            <a:r>
              <a:rPr lang="en-US" sz="2400" dirty="0" err="1" smtClean="0"/>
              <a:t>Schyns</a:t>
            </a:r>
            <a:r>
              <a:rPr lang="en-US" sz="2400" dirty="0" smtClean="0"/>
              <a:t>, </a:t>
            </a:r>
            <a:br>
              <a:rPr lang="en-US" sz="2400" dirty="0" smtClean="0"/>
            </a:br>
            <a:r>
              <a:rPr lang="en-US" sz="2400" dirty="0" smtClean="0">
                <a:hlinkClick r:id="rId12"/>
              </a:rPr>
              <a:t>“Hybrid Images,”</a:t>
            </a:r>
            <a:r>
              <a:rPr lang="en-US" sz="2400" dirty="0" smtClean="0"/>
              <a:t> SIGGRAPH 2006</a:t>
            </a:r>
          </a:p>
        </p:txBody>
      </p:sp>
      <p:sp>
        <p:nvSpPr>
          <p:cNvPr id="33" name="Rectangle 32"/>
          <p:cNvSpPr/>
          <p:nvPr/>
        </p:nvSpPr>
        <p:spPr>
          <a:xfrm>
            <a:off x="0" y="3429000"/>
            <a:ext cx="4800600" cy="2362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4432051" y="2362200"/>
            <a:ext cx="429768" cy="2362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1" grpId="0"/>
      <p:bldP spid="70664" grpId="0"/>
      <p:bldP spid="33" grpId="0" animBg="1"/>
      <p:bldP spid="34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290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29028" name="Picture 2"/>
          <p:cNvPicPr>
            <a:picLocks noChangeAspect="1" noChangeArrowheads="1"/>
          </p:cNvPicPr>
          <p:nvPr/>
        </p:nvPicPr>
        <p:blipFill>
          <a:blip r:embed="rId3" cstate="print"/>
          <a:srcRect l="17436" t="34441" r="16409" b="6117"/>
          <a:stretch>
            <a:fillRect/>
          </a:stretch>
        </p:blipFill>
        <p:spPr bwMode="auto">
          <a:xfrm>
            <a:off x="215900" y="836613"/>
            <a:ext cx="8686800" cy="498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029" name="TextBox 5"/>
          <p:cNvSpPr txBox="1">
            <a:spLocks noChangeArrowheads="1"/>
          </p:cNvSpPr>
          <p:nvPr/>
        </p:nvSpPr>
        <p:spPr bwMode="auto">
          <a:xfrm>
            <a:off x="3200400" y="6519863"/>
            <a:ext cx="7620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0">
                <a:solidFill>
                  <a:srgbClr val="000000"/>
                </a:solidFill>
                <a:latin typeface="Calibri" pitchFamily="34" charset="0"/>
              </a:rPr>
              <a:t>Aude Oliva &amp; Antonio Torralba &amp; Philippe G Schyns, SIGGRAPH 2006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BD328-3278-48A8-A58E-4A578C3D756B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Kristen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Grauman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300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30052" name="Picture 2"/>
          <p:cNvPicPr>
            <a:picLocks noChangeAspect="1" noChangeArrowheads="1"/>
          </p:cNvPicPr>
          <p:nvPr/>
        </p:nvPicPr>
        <p:blipFill>
          <a:blip r:embed="rId3" cstate="print"/>
          <a:srcRect l="17436" t="16850" r="16409" b="5316"/>
          <a:stretch>
            <a:fillRect/>
          </a:stretch>
        </p:blipFill>
        <p:spPr bwMode="auto">
          <a:xfrm>
            <a:off x="228600" y="228600"/>
            <a:ext cx="8534400" cy="641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0053" name="TextBox 4"/>
          <p:cNvSpPr txBox="1">
            <a:spLocks noChangeArrowheads="1"/>
          </p:cNvSpPr>
          <p:nvPr/>
        </p:nvSpPr>
        <p:spPr bwMode="auto">
          <a:xfrm>
            <a:off x="3200400" y="6519863"/>
            <a:ext cx="7620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0">
                <a:solidFill>
                  <a:srgbClr val="000000"/>
                </a:solidFill>
                <a:latin typeface="Calibri" pitchFamily="34" charset="0"/>
              </a:rPr>
              <a:t>Aude Oliva &amp; Antonio Torralba &amp; Philippe G Schyns, SIGGRAPH 2006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BD328-3278-48A8-A58E-4A578C3D756B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Kristen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Grauman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828800"/>
            <a:ext cx="519747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1066800"/>
            <a:ext cx="1909763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3" name="Rectangle 28"/>
          <p:cNvSpPr>
            <a:spLocks noChangeArrowheads="1"/>
          </p:cNvSpPr>
          <p:nvPr/>
        </p:nvSpPr>
        <p:spPr bwMode="auto">
          <a:xfrm>
            <a:off x="457200" y="444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 b="0">
                <a:solidFill>
                  <a:srgbClr val="000000"/>
                </a:solidFill>
              </a:rPr>
              <a:t>Digital images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B82B40-C848-4473-87A9-AF439C9D373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Derek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Hoiem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Image formation</a:t>
            </a:r>
          </a:p>
          <a:p>
            <a:r>
              <a:rPr lang="en-US" sz="2800" dirty="0" smtClean="0"/>
              <a:t>Image “noise”</a:t>
            </a:r>
          </a:p>
          <a:p>
            <a:r>
              <a:rPr lang="en-US" sz="2800" dirty="0" smtClean="0"/>
              <a:t>Linear filters and convolution useful for</a:t>
            </a:r>
          </a:p>
          <a:p>
            <a:pPr lvl="1"/>
            <a:r>
              <a:rPr lang="en-US" sz="2400" dirty="0" smtClean="0"/>
              <a:t>Enhancing images (smoothing, removing noise)</a:t>
            </a:r>
          </a:p>
          <a:p>
            <a:pPr lvl="2"/>
            <a:r>
              <a:rPr lang="en-US" sz="2000" dirty="0" smtClean="0"/>
              <a:t>Box filter</a:t>
            </a:r>
          </a:p>
          <a:p>
            <a:pPr lvl="2"/>
            <a:r>
              <a:rPr lang="en-US" sz="2000" dirty="0" smtClean="0"/>
              <a:t>Gaussian filter</a:t>
            </a:r>
          </a:p>
          <a:p>
            <a:pPr lvl="2"/>
            <a:r>
              <a:rPr lang="en-US" sz="2000" dirty="0" smtClean="0"/>
              <a:t>Impact of scale / width of smoothing filter</a:t>
            </a:r>
          </a:p>
          <a:p>
            <a:pPr lvl="1"/>
            <a:r>
              <a:rPr lang="en-US" sz="2400" dirty="0" smtClean="0"/>
              <a:t>Detecting features (next time)</a:t>
            </a:r>
          </a:p>
          <a:p>
            <a:r>
              <a:rPr lang="en-US" sz="2800" dirty="0" smtClean="0"/>
              <a:t>Separable filters more efficient </a:t>
            </a:r>
          </a:p>
          <a:p>
            <a:r>
              <a:rPr lang="en-US" sz="2800" dirty="0" smtClean="0"/>
              <a:t>Median filter: a non-linear filter, edge-preserving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571BCC-DA27-491B-9E52-F0C7DD52F0CD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Kristen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Grauman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itle 1"/>
          <p:cNvSpPr>
            <a:spLocks noGrp="1"/>
          </p:cNvSpPr>
          <p:nvPr>
            <p:ph type="title"/>
          </p:nvPr>
        </p:nvSpPr>
        <p:spPr>
          <a:xfrm>
            <a:off x="446088" y="-149225"/>
            <a:ext cx="8229600" cy="1143000"/>
          </a:xfrm>
        </p:spPr>
        <p:txBody>
          <a:bodyPr/>
          <a:lstStyle/>
          <a:p>
            <a:r>
              <a:rPr lang="en-US" smtClean="0"/>
              <a:t>Coming up</a:t>
            </a:r>
          </a:p>
        </p:txBody>
      </p:sp>
      <p:sp>
        <p:nvSpPr>
          <p:cNvPr id="132099" name="Content Placeholder 2"/>
          <p:cNvSpPr>
            <a:spLocks noGrp="1"/>
          </p:cNvSpPr>
          <p:nvPr>
            <p:ph idx="1"/>
          </p:nvPr>
        </p:nvSpPr>
        <p:spPr>
          <a:xfrm>
            <a:off x="215900" y="1412875"/>
            <a:ext cx="8734425" cy="4525963"/>
          </a:xfrm>
        </p:spPr>
        <p:txBody>
          <a:bodyPr/>
          <a:lstStyle/>
          <a:p>
            <a:r>
              <a:rPr lang="en-US" dirty="0" smtClean="0"/>
              <a:t>Monday night:</a:t>
            </a:r>
          </a:p>
          <a:p>
            <a:pPr lvl="1"/>
            <a:r>
              <a:rPr lang="en-US" dirty="0" smtClean="0"/>
              <a:t>PS0 is due via scholar, 11:59 PM</a:t>
            </a:r>
          </a:p>
          <a:p>
            <a:endParaRPr lang="en-US" dirty="0" smtClean="0"/>
          </a:p>
          <a:p>
            <a:r>
              <a:rPr lang="en-US" dirty="0" smtClean="0"/>
              <a:t>Tuesday:</a:t>
            </a:r>
          </a:p>
          <a:p>
            <a:pPr lvl="1"/>
            <a:r>
              <a:rPr lang="en-US" dirty="0" smtClean="0"/>
              <a:t>Filtering part 2: filtering for features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571BCC-DA27-491B-9E52-F0C7DD52F0CD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9" grpId="0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Questions?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See you Tuesday!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http://static.howstuffworks.com/gif/digital-camera-bay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219200"/>
            <a:ext cx="5994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79" name="Rectangle 28"/>
          <p:cNvSpPr>
            <a:spLocks noChangeArrowheads="1"/>
          </p:cNvSpPr>
          <p:nvPr/>
        </p:nvSpPr>
        <p:spPr bwMode="auto">
          <a:xfrm>
            <a:off x="457200" y="444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 b="0">
                <a:solidFill>
                  <a:srgbClr val="000000"/>
                </a:solidFill>
              </a:rPr>
              <a:t>Digital color images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BD328-3278-48A8-A58E-4A578C3D756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Kristen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Grauman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7" descr="baby-chimpanzee-picture-rgb"/>
          <p:cNvPicPr>
            <a:picLocks noChangeAspect="1" noChangeArrowheads="1"/>
          </p:cNvPicPr>
          <p:nvPr/>
        </p:nvPicPr>
        <p:blipFill>
          <a:blip r:embed="rId3" cstate="print"/>
          <a:srcRect l="12274" t="19887" r="9050" b="22014"/>
          <a:stretch>
            <a:fillRect/>
          </a:stretch>
        </p:blipFill>
        <p:spPr bwMode="auto">
          <a:xfrm>
            <a:off x="215900" y="4321175"/>
            <a:ext cx="8748713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3" name="Text Box 8"/>
          <p:cNvSpPr txBox="1">
            <a:spLocks noChangeArrowheads="1"/>
          </p:cNvSpPr>
          <p:nvPr/>
        </p:nvSpPr>
        <p:spPr bwMode="auto">
          <a:xfrm>
            <a:off x="1187450" y="6410325"/>
            <a:ext cx="1152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>
                <a:solidFill>
                  <a:srgbClr val="000000"/>
                </a:solidFill>
              </a:rPr>
              <a:t>R</a:t>
            </a:r>
          </a:p>
        </p:txBody>
      </p:sp>
      <p:sp>
        <p:nvSpPr>
          <p:cNvPr id="76804" name="Text Box 9"/>
          <p:cNvSpPr txBox="1">
            <a:spLocks noChangeArrowheads="1"/>
          </p:cNvSpPr>
          <p:nvPr/>
        </p:nvSpPr>
        <p:spPr bwMode="auto">
          <a:xfrm>
            <a:off x="4427538" y="6410325"/>
            <a:ext cx="1152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76805" name="Text Box 10"/>
          <p:cNvSpPr txBox="1">
            <a:spLocks noChangeArrowheads="1"/>
          </p:cNvSpPr>
          <p:nvPr/>
        </p:nvSpPr>
        <p:spPr bwMode="auto">
          <a:xfrm>
            <a:off x="7632700" y="6402388"/>
            <a:ext cx="1152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>
                <a:solidFill>
                  <a:srgbClr val="000000"/>
                </a:solidFill>
              </a:rPr>
              <a:t>B</a:t>
            </a:r>
          </a:p>
        </p:txBody>
      </p:sp>
      <p:pic>
        <p:nvPicPr>
          <p:cNvPr id="76806" name="Picture 11" descr="baby-chimpanzee-pictur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40088" y="1225550"/>
            <a:ext cx="2736850" cy="240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7" name="Line 13"/>
          <p:cNvSpPr>
            <a:spLocks noChangeShapeType="1"/>
          </p:cNvSpPr>
          <p:nvPr/>
        </p:nvSpPr>
        <p:spPr bwMode="auto">
          <a:xfrm flipH="1">
            <a:off x="1439863" y="3673475"/>
            <a:ext cx="316865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6808" name="Line 14"/>
          <p:cNvSpPr>
            <a:spLocks noChangeShapeType="1"/>
          </p:cNvSpPr>
          <p:nvPr/>
        </p:nvSpPr>
        <p:spPr bwMode="auto">
          <a:xfrm>
            <a:off x="4608513" y="3673475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6809" name="Line 15"/>
          <p:cNvSpPr>
            <a:spLocks noChangeShapeType="1"/>
          </p:cNvSpPr>
          <p:nvPr/>
        </p:nvSpPr>
        <p:spPr bwMode="auto">
          <a:xfrm>
            <a:off x="4608513" y="3673475"/>
            <a:ext cx="3167062" cy="611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6810" name="Text Box 16"/>
          <p:cNvSpPr txBox="1">
            <a:spLocks noChangeArrowheads="1"/>
          </p:cNvSpPr>
          <p:nvPr/>
        </p:nvSpPr>
        <p:spPr bwMode="auto">
          <a:xfrm>
            <a:off x="647700" y="2017713"/>
            <a:ext cx="2844800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>
                <a:solidFill>
                  <a:srgbClr val="000000"/>
                </a:solidFill>
              </a:rPr>
              <a:t>Color images, RGB color space</a:t>
            </a:r>
          </a:p>
        </p:txBody>
      </p:sp>
      <p:sp>
        <p:nvSpPr>
          <p:cNvPr id="76811" name="Rectangle 28"/>
          <p:cNvSpPr>
            <a:spLocks noChangeArrowheads="1"/>
          </p:cNvSpPr>
          <p:nvPr/>
        </p:nvSpPr>
        <p:spPr bwMode="auto">
          <a:xfrm>
            <a:off x="457200" y="444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 b="0">
                <a:solidFill>
                  <a:srgbClr val="000000"/>
                </a:solidFill>
              </a:rPr>
              <a:t>Digital color images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44B947-E382-4131-A1E1-F529D20AE1E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Kristen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Grauman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begin{document}&#10;$i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22.5"/>
  <p:tag name="PICTUREFILESIZE" val="294"/>
</p:tagLst>
</file>

<file path=ppt/tags/tag1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begin{document}&#10;$G[x,y]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225"/>
  <p:tag name="PICTUREFILESIZE" val="2718"/>
</p:tagLst>
</file>

<file path=ppt/tags/tag1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begin{document}&#10;$F[x,y]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225"/>
  <p:tag name="PICTUREFILESIZE" val="2718"/>
</p:tagLst>
</file>

<file path=ppt/tags/tag1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begin{document}&#10;$G[x,y]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225"/>
  <p:tag name="PICTUREFILESIZE" val="2718"/>
</p:tagLst>
</file>

<file path=ppt/tags/tag1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begin{document}&#10;$F[x,y]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225"/>
  <p:tag name="PICTUREFILESIZE" val="2718"/>
</p:tagLst>
</file>

<file path=ppt/tags/tag1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begin{document}&#10;$G[x,y]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225"/>
  <p:tag name="PICTUREFILESIZE" val="2718"/>
</p:tagLst>
</file>

<file path=ppt/tags/tag1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begin{document}&#10;$F[x,y]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225"/>
  <p:tag name="PICTUREFILESIZE" val="2718"/>
</p:tagLst>
</file>

<file path=ppt/tags/tag1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begin{document}&#10;$G[x,y]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225"/>
  <p:tag name="PICTUREFILESIZE" val="2718"/>
</p:tagLst>
</file>

<file path=ppt/tags/tag1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begin{document}&#10;$F[x,y]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225"/>
  <p:tag name="PICTUREFILESIZE" val="2718"/>
</p:tagLst>
</file>

<file path=ppt/tags/tag1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begin{document}&#10;$G[x,y]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225"/>
  <p:tag name="PICTUREFILESIZE" val="2718"/>
</p:tagLst>
</file>

<file path=ppt/tags/tag1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begin{document}&#10;$G[x,y]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225"/>
  <p:tag name="PICTUREFILESIZE" val="2718"/>
</p:tagLst>
</file>

<file path=ppt/tags/tag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begin{document}&#10;$j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33.25"/>
  <p:tag name="PICTUREFILESIZE" val="662"/>
</p:tagLst>
</file>

<file path=ppt/tags/tag2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begin{document}&#10;$F[x,y]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225"/>
  <p:tag name="PICTUREFILESIZE" val="2718"/>
</p:tagLst>
</file>

<file path=ppt/tags/tag2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begin{document}&#10;$G[x,y]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225"/>
  <p:tag name="PICTUREFILESIZE" val="2718"/>
</p:tagLst>
</file>

<file path=ppt/tags/tag2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begin{document}&#10;$F[x,y]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225"/>
  <p:tag name="PICTUREFILESIZE" val="2718"/>
</p:tagLst>
</file>

<file path=ppt/tags/tag2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begin{document}&#10;$F[x,y]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225"/>
  <p:tag name="PICTUREFILESIZE" val="2718"/>
</p:tagLst>
</file>

<file path=ppt/tags/tag2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begin{document}&#10;$G[x,y]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225"/>
  <p:tag name="PICTUREFILESIZE" val="2718"/>
</p:tagLst>
</file>

<file path=ppt/tags/tag2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begin{document}&#10;\[&#10;G[i,j] = \frac{1}{(2k+1)^2}\sum_{u=-k}^{k} \sum_{v=-k}^{k} F[i+u,j+v]&#10;\]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1604.75"/>
  <p:tag name="PICTUREFILESIZE" val="54046"/>
</p:tagLst>
</file>

<file path=ppt/tags/tag2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begin{document}&#10;\[&#10;G[i,j] = \sum_{u=-k}^{k} \sum_{v=-k}^{k} H[u,v] F[i+u,j+v]&#10;\]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1473.25"/>
  <p:tag name="PICTUREFILESIZE" val="50190"/>
</p:tagLst>
</file>

<file path=ppt/tags/tag2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begin{document}&#10;\[&#10;G[i,j] = \sum_{u=-k}^{k} \sum_{v=-k}^{k} H[u,v] F[i+u,j+v]&#10;\]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1473.25"/>
  <p:tag name="PICTUREFILESIZE" val="50190"/>
</p:tagLst>
</file>

<file path=ppt/tags/tag2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begin{document}&#10;\[&#10;G = H \otimes F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405"/>
</p:tagLst>
</file>

<file path=ppt/tags/tag2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begin{document}&#10;$G[x,y]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225"/>
  <p:tag name="PICTUREFILESIZE" val="2718"/>
</p:tagLst>
</file>

<file path=ppt/tags/tag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begin{document}&#10;$F[x,y]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225"/>
  <p:tag name="PICTUREFILESIZE" val="2718"/>
</p:tagLst>
</file>

<file path=ppt/tags/tag3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begin{document}&#10;$F[x,y]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225"/>
  <p:tag name="PICTUREFILESIZE" val="2718"/>
</p:tagLst>
</file>

<file path=ppt/tags/tag3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begin{document}&#10;\[&#10;G = H \otimes F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405"/>
</p:tagLst>
</file>

<file path=ppt/tags/tag3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begin{document}&#10;$H[u,v]$&#10;\end{document}&#10;"/>
  <p:tag name="EXTERNALNAME" val="Edittex"/>
  <p:tag name="BLEND" val="False"/>
  <p:tag name="TRANSPARENT" val="False"/>
  <p:tag name="BITMAPFORMAT" val="bmpmono"/>
  <p:tag name="DEBUGINTERACTIVE" val="True"/>
  <p:tag name="ORIGWIDTH" val="235.75"/>
</p:tagLst>
</file>

<file path=ppt/tags/tag3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begin{document}&#10;\[&#10;G = H \otimes F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405"/>
</p:tagLst>
</file>

<file path=ppt/tags/tag3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3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begin{document}&#10;$F[x,y]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225"/>
  <p:tag name="PICTUREFILESIZE" val="2718"/>
</p:tagLst>
</file>

<file path=ppt/tags/tag3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begin{document}&#10;\[&#10;\frac{1}{16}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97.25"/>
</p:tagLst>
</file>

<file path=ppt/tags/tag3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begin{document}&#10;$H[u,v]$&#10;\end{document}&#10;"/>
  <p:tag name="EXTERNALNAME" val="Edittex"/>
  <p:tag name="BLEND" val="False"/>
  <p:tag name="TRANSPARENT" val="False"/>
  <p:tag name="BITMAPFORMAT" val="bmpmono"/>
  <p:tag name="DEBUGINTERACTIVE" val="True"/>
  <p:tag name="ORIGWIDTH" val="235.75"/>
</p:tagLst>
</file>

<file path=ppt/tags/tag3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begin{document}&#10;\[&#10;h(u,v) = \frac{1}{2 \pi \sigma^2} e^{-\frac{u^2+v^2}{\sigma^2}}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820.75"/>
</p:tagLst>
</file>

<file path=ppt/tags/tag3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begin{document}&#10;$F[x,y]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225"/>
  <p:tag name="PICTUREFILESIZE" val="2718"/>
</p:tagLst>
</file>

<file path=ppt/tags/tag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begin{document}&#10;$G[x,y]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225"/>
  <p:tag name="PICTUREFILESIZE" val="2718"/>
</p:tagLst>
</file>

<file path=ppt/tags/tag4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begin{document}&#10;$H[u,v]$&#10;\end{document}&#10;"/>
  <p:tag name="EXTERNALNAME" val="Edittex"/>
  <p:tag name="BLEND" val="False"/>
  <p:tag name="TRANSPARENT" val="False"/>
  <p:tag name="BITMAPFORMAT" val="bmpmono"/>
  <p:tag name="DEBUGINTERACTIVE" val="True"/>
  <p:tag name="ORIGWIDTH" val="235.75"/>
</p:tagLst>
</file>

<file path=ppt/tags/tag4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begin{document}&#10;$G[x,y]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(none)"/>
  <p:tag name="BOXWIDTH" val="354"/>
  <p:tag name="BOXHEIGHT" val="200"/>
  <p:tag name="BOXFONT" val="10"/>
  <p:tag name="BOXWRAP" val="False"/>
  <p:tag name="WORKAROUNDTRANSPARENCYBUG" val="False"/>
  <p:tag name="ALLOWFONTSUBSTITUTION" val="False"/>
  <p:tag name="BITMAPFORMAT" val="bmpmono"/>
  <p:tag name="ORIGWIDTH" val="60"/>
  <p:tag name="PICTUREFILESIZE" val="2718"/>
</p:tagLst>
</file>

<file path=ppt/tags/tag4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begin{document}&#10;\[&#10;G = H \otimes F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405"/>
</p:tagLst>
</file>

<file path=ppt/tags/tag4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begin{document}&#10;\[&#10;G[i,j] = \sum_{u=-k}^{k} \sum_{v=-k}^{k} H[u,v] F[i-u,j-v]&#10;\]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1450.75"/>
  <p:tag name="PICTUREFILESIZE" val="49226"/>
</p:tagLst>
</file>

<file path=ppt/tags/tag4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begin{document}&#10;\[&#10;G = H \star F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382.5"/>
</p:tagLst>
</file>

<file path=ppt/tags/tag4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begin{document}&#10;\[&#10;G[i,j] = \sum_{u=-k}^{k} \sum_{v=-k}^{k} H[u,v] F[i-u,j-v]&#10;\]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1450.75"/>
  <p:tag name="PICTUREFILESIZE" val="49226"/>
</p:tagLst>
</file>

<file path=ppt/tags/tag4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begin{document}&#10;\[&#10;G = H \star F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382.5"/>
</p:tagLst>
</file>

<file path=ppt/tags/tag4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begin{document}&#10;\[&#10;G[i,j] = \sum_{u=-k}^{k} \sum_{v=-k}^{k} H[u,v] F[i+u,j+v]&#10;\]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1473.25"/>
  <p:tag name="PICTUREFILESIZE" val="50190"/>
</p:tagLst>
</file>

<file path=ppt/tags/tag4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begin{document}&#10;\[&#10;G = H \otimes F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405"/>
</p:tagLst>
</file>

<file path=ppt/tags/tag4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begin{document}&#10;$F[x,y]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225"/>
  <p:tag name="PICTUREFILESIZE" val="2718"/>
</p:tagLst>
</file>

<file path=ppt/tags/tag5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5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5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5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5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begin{document}&#10;$-$&#10;\end{document}&#10;"/>
  <p:tag name="EXTERNALNAME" val="Edittex"/>
  <p:tag name="BLEND" val="False"/>
  <p:tag name="TRANSPARENT" val="False"/>
  <p:tag name="BITMAPFORMAT" val="bmpmono"/>
  <p:tag name="DEBUGINTERACTIVE" val="True"/>
  <p:tag name="ORIGWIDTH" val="48.625"/>
</p:tagLst>
</file>

<file path=ppt/tags/tag5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begin{document}&#10;$\approx$&#10;\end{document}&#10;"/>
  <p:tag name="EXTERNALNAME" val="Edittex"/>
  <p:tag name="BLEND" val="False"/>
  <p:tag name="TRANSPARENT" val="False"/>
  <p:tag name="BITMAPFORMAT" val="bmpmono"/>
  <p:tag name="DEBUGINTERACTIVE" val="True"/>
  <p:tag name="ORIGWIDTH" val="55.75"/>
</p:tagLst>
</file>

<file path=ppt/tags/tag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begin{document}&#10;$G[x,y]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225"/>
  <p:tag name="PICTUREFILESIZE" val="2718"/>
</p:tagLst>
</file>

<file path=ppt/tags/tag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begin{document}&#10;$F[x,y]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225"/>
  <p:tag name="PICTUREFILESIZE" val="2718"/>
</p:tagLst>
</file>

<file path=ppt/tags/tag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begin{document}&#10;$G[x,y]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225"/>
  <p:tag name="PICTUREFILESIZE" val="2718"/>
</p:tagLst>
</file>

<file path=ppt/tags/tag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begin{document}&#10;$F[x,y]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225"/>
  <p:tag name="PICTUREFILESIZE" val="2718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8_Default Design">
  <a:themeElements>
    <a:clrScheme name="8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8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10239</TotalTime>
  <Words>5237</Words>
  <Application>Microsoft Macintosh PowerPoint</Application>
  <PresentationFormat>On-screen Show (4:3)</PresentationFormat>
  <Paragraphs>3307</Paragraphs>
  <Slides>72</Slides>
  <Notes>71</Notes>
  <HiddenSlides>0</HiddenSlides>
  <MMClips>0</MMClips>
  <ScaleCrop>false</ScaleCrop>
  <HeadingPairs>
    <vt:vector size="6" baseType="variant">
      <vt:variant>
        <vt:lpstr>Design Template</vt:lpstr>
      </vt:variant>
      <vt:variant>
        <vt:i4>8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72</vt:i4>
      </vt:variant>
    </vt:vector>
  </HeadingPairs>
  <TitlesOfParts>
    <vt:vector size="82" baseType="lpstr">
      <vt:lpstr>Default Design</vt:lpstr>
      <vt:lpstr>8_Default Design</vt:lpstr>
      <vt:lpstr>2_Default Design</vt:lpstr>
      <vt:lpstr>2_Blank Presentation</vt:lpstr>
      <vt:lpstr>1_Default Design</vt:lpstr>
      <vt:lpstr>5_Default Design</vt:lpstr>
      <vt:lpstr>1_Office Theme</vt:lpstr>
      <vt:lpstr>9_Default Design</vt:lpstr>
      <vt:lpstr>Photo Editor Photo</vt:lpstr>
      <vt:lpstr>Equation</vt:lpstr>
      <vt:lpstr>Linear Filters</vt:lpstr>
      <vt:lpstr>Announcements</vt:lpstr>
      <vt:lpstr>Plan for today</vt:lpstr>
      <vt:lpstr>Image Formation</vt:lpstr>
      <vt:lpstr>Digital camera</vt:lpstr>
      <vt:lpstr>Digital images</vt:lpstr>
      <vt:lpstr>Slide 7</vt:lpstr>
      <vt:lpstr>Slide 8</vt:lpstr>
      <vt:lpstr>Slide 9</vt:lpstr>
      <vt:lpstr>Images in Matlab</vt:lpstr>
      <vt:lpstr>Image filtering</vt:lpstr>
      <vt:lpstr>Motivation: noise reduction</vt:lpstr>
      <vt:lpstr>Common types of noise</vt:lpstr>
      <vt:lpstr>Gaussian noise</vt:lpstr>
      <vt:lpstr>Motivation: noise reduction</vt:lpstr>
      <vt:lpstr>First attempt at a solution</vt:lpstr>
      <vt:lpstr>First attempt at a solution</vt:lpstr>
      <vt:lpstr>Weighted Moving Average</vt:lpstr>
      <vt:lpstr>Weighted Moving Average</vt:lpstr>
      <vt:lpstr>Moving Average In 2D</vt:lpstr>
      <vt:lpstr>Moving Average In 2D</vt:lpstr>
      <vt:lpstr>Moving Average In 2D</vt:lpstr>
      <vt:lpstr>Moving Average In 2D</vt:lpstr>
      <vt:lpstr>Moving Average In 2D</vt:lpstr>
      <vt:lpstr>Moving Average In 2D</vt:lpstr>
      <vt:lpstr>Moving Average In 2D</vt:lpstr>
      <vt:lpstr>Moving Average In 2D</vt:lpstr>
      <vt:lpstr>Moving Average In 2D</vt:lpstr>
      <vt:lpstr>Moving Average In 2D</vt:lpstr>
      <vt:lpstr>Moving Average In 2D</vt:lpstr>
      <vt:lpstr>Correlation filtering</vt:lpstr>
      <vt:lpstr>Correlation filtering</vt:lpstr>
      <vt:lpstr>Averaging filter</vt:lpstr>
      <vt:lpstr>Smoothing by averaging</vt:lpstr>
      <vt:lpstr>Boundary issues</vt:lpstr>
      <vt:lpstr>Boundary issues</vt:lpstr>
      <vt:lpstr>Boundary issues</vt:lpstr>
      <vt:lpstr>Gaussian filter</vt:lpstr>
      <vt:lpstr>Smoothing with a Gaussian</vt:lpstr>
      <vt:lpstr>Gaussian filters</vt:lpstr>
      <vt:lpstr>Gaussian filters</vt:lpstr>
      <vt:lpstr>Matlab</vt:lpstr>
      <vt:lpstr>Smoothing with a Gaussian</vt:lpstr>
      <vt:lpstr>Properties of smoothing filters</vt:lpstr>
      <vt:lpstr>Filtering an impulse signal</vt:lpstr>
      <vt:lpstr>Convolution</vt:lpstr>
      <vt:lpstr>Convolution vs. correlation</vt:lpstr>
      <vt:lpstr>Predict the outputs using correlation filtering</vt:lpstr>
      <vt:lpstr>Practice with linear filters</vt:lpstr>
      <vt:lpstr>Practice with linear filters</vt:lpstr>
      <vt:lpstr>Practice with linear filters</vt:lpstr>
      <vt:lpstr>Practice with linear filters</vt:lpstr>
      <vt:lpstr>Practice with linear filters</vt:lpstr>
      <vt:lpstr>Practice with linear filters</vt:lpstr>
      <vt:lpstr>Practice with linear filters</vt:lpstr>
      <vt:lpstr>Practice with linear filters</vt:lpstr>
      <vt:lpstr>Filtering examples: sharpening</vt:lpstr>
      <vt:lpstr>Properties of convolution</vt:lpstr>
      <vt:lpstr>Properties of convolution</vt:lpstr>
      <vt:lpstr>Separability</vt:lpstr>
      <vt:lpstr>Separability</vt:lpstr>
      <vt:lpstr>Effect of smoothing filters</vt:lpstr>
      <vt:lpstr>Median filter</vt:lpstr>
      <vt:lpstr>Median filter</vt:lpstr>
      <vt:lpstr>Median filter</vt:lpstr>
      <vt:lpstr>Slide 66</vt:lpstr>
      <vt:lpstr>Application: Hybrid Images</vt:lpstr>
      <vt:lpstr>Slide 68</vt:lpstr>
      <vt:lpstr>Slide 69</vt:lpstr>
      <vt:lpstr>Summary</vt:lpstr>
      <vt:lpstr>Coming up</vt:lpstr>
      <vt:lpstr>Questions?</vt:lpstr>
    </vt:vector>
  </TitlesOfParts>
  <Company>UTCS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2: Color</dc:title>
  <dc:creator>grauman</dc:creator>
  <cp:lastModifiedBy>Devi Parikh</cp:lastModifiedBy>
  <cp:revision>482</cp:revision>
  <dcterms:created xsi:type="dcterms:W3CDTF">2013-10-08T22:01:15Z</dcterms:created>
  <dcterms:modified xsi:type="dcterms:W3CDTF">2013-10-08T22:01:50Z</dcterms:modified>
</cp:coreProperties>
</file>