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embeddings/Microsoft_Equation9.bin" ContentType="application/vnd.openxmlformats-officedocument.oleObject"/>
  <Override PartName="/ppt/slideLayouts/slideLayout4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66.xml" ContentType="application/vnd.openxmlformats-officedocument.presentationml.slide+xml"/>
  <Override PartName="/ppt/slideMasters/slideMaster9.xml" ContentType="application/vnd.openxmlformats-officedocument.presentationml.slideMaster+xml"/>
  <Override PartName="/ppt/slideLayouts/slideLayout77.xml" ContentType="application/vnd.openxmlformats-officedocument.presentationml.slideLayout+xml"/>
  <Override PartName="/ppt/embeddings/Microsoft_Equation37.bin" ContentType="application/vnd.openxmlformats-officedocument.oleObject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embeddings/Microsoft_Equation15.bin" ContentType="application/vnd.openxmlformats-officedocument.oleObject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embeddings/Microsoft_Equation7.bin" ContentType="application/vnd.openxmlformats-officedocument.oleObject"/>
  <Override PartName="/ppt/slideLayouts/slideLayout33.xml" ContentType="application/vnd.openxmlformats-officedocument.presentationml.slideLayout+xml"/>
  <Override PartName="/ppt/slides/slide64.xml" ContentType="application/vnd.openxmlformats-officedocument.presentationml.slide+xml"/>
  <Override PartName="/ppt/slideMasters/slideMaster7.xml" ContentType="application/vnd.openxmlformats-officedocument.presentationml.slideMaster+xml"/>
  <Override PartName="/ppt/slideLayouts/slideLayout75.xml" ContentType="application/vnd.openxmlformats-officedocument.presentationml.slideLayout+xml"/>
  <Override PartName="/ppt/embeddings/Microsoft_Equation35.bin" ContentType="application/vnd.openxmlformats-officedocument.oleObject"/>
  <Default Extension="xml" ContentType="application/xml"/>
  <Override PartName="/ppt/slideLayouts/slideLayout1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embeddings/Microsoft_Equation13.bin" ContentType="application/vnd.openxmlformats-officedocument.oleObject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embeddings/Microsoft_Equation5.bin" ContentType="application/vnd.openxmlformats-officedocument.oleObject"/>
  <Override PartName="/ppt/slideLayouts/slideLayout31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62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73.xml" ContentType="application/vnd.openxmlformats-officedocument.presentationml.slideLayout+xml"/>
  <Override PartName="/ppt/embeddings/Microsoft_Equation33.bin" ContentType="application/vnd.openxmlformats-officedocument.oleObject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Default Extension="jpeg" ContentType="image/jpeg"/>
  <Override PartName="/ppt/slideLayouts/slideLayout51.xml" ContentType="application/vnd.openxmlformats-officedocument.presentationml.slideLayout+xml"/>
  <Override PartName="/ppt/embeddings/Microsoft_Equation11.bin" ContentType="application/vnd.openxmlformats-officedocument.oleObject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embeddings/Microsoft_Equation3.bin" ContentType="application/vnd.openxmlformats-officedocument.oleObject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notesSlides/notesSlide41.xml" ContentType="application/vnd.openxmlformats-officedocument.presentationml.notesSlide+xml"/>
  <Override PartName="/ppt/slides/slide60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embeddings/Microsoft_Equation31.bin" ContentType="application/vnd.openxmlformats-officedocument.oleObject"/>
  <Override PartName="/ppt/notesSlides/notesSlide35.xml" ContentType="application/vnd.openxmlformats-officedocument.presentationml.notesSlide+xml"/>
  <Override PartName="/ppt/embeddings/Microsoft_Equation25.bin" ContentType="application/vnd.openxmlformats-officedocument.oleObject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embeddings/Microsoft_Equation1.bin" ContentType="application/vnd.openxmlformats-officedocument.oleObject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Masters/slideMaster1.xml" ContentType="application/vnd.openxmlformats-officedocument.presentationml.slideMaster+xml"/>
  <Override PartName="/ppt/embeddings/oleObject2.bin" ContentType="application/vnd.openxmlformats-officedocument.oleObject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13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63.xml" ContentType="application/vnd.openxmlformats-officedocument.presentationml.slideLayout+xml"/>
  <Override PartName="/ppt/embeddings/Microsoft_Equation23.bin" ContentType="application/vnd.openxmlformats-officedocument.oleObject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59.xml" ContentType="application/vnd.openxmlformats-officedocument.presentationml.slide+xml"/>
  <Override PartName="/ppt/slideLayouts/slideLayout83.xml" ContentType="application/vnd.openxmlformats-officedocument.presentationml.slideLayout+xml"/>
  <Override PartName="/ppt/embeddings/Microsoft_Equation43.bin" ContentType="application/vnd.openxmlformats-officedocument.oleObject"/>
  <Override PartName="/ppt/theme/theme7.xml" ContentType="application/vnd.openxmlformats-officedocument.theme+xml"/>
  <Override PartName="/ppt/notesSlides/notesSlide18.xml" ContentType="application/vnd.openxmlformats-officedocument.presentationml.notesSlide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1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embeddings/Microsoft_Equation21.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2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embeddings/Microsoft_Equation28.bin" ContentType="application/vnd.openxmlformats-officedocument.oleObject"/>
  <Override PartName="/ppt/notesSlides/notesSlide8.xml" ContentType="application/vnd.openxmlformats-officedocument.presentationml.notesSlide+xml"/>
  <Override PartName="/ppt/embeddings/Microsoft_Equation41.bin" ContentType="application/vnd.openxmlformats-officedocument.oleObject"/>
  <Override PartName="/ppt/theme/theme5.xml" ContentType="application/vnd.openxmlformats-officedocument.theme+xml"/>
  <Override PartName="/ppt/notesSlides/notesSlide16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66.xml" ContentType="application/vnd.openxmlformats-officedocument.presentationml.slideLayout+xml"/>
  <Override PartName="/ppt/embeddings/Microsoft_Equation26.bin" ContentType="application/vnd.openxmlformats-officedocument.oleObject"/>
  <Override PartName="/ppt/theme/theme3.xml" ContentType="application/vnd.openxmlformats-officedocument.them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slideLayouts/slideLayout108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embeddings/Microsoft_Equation18.bin" ContentType="application/vnd.openxmlformats-officedocument.oleObject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embeddings/Microsoft_Equation38.bin" ContentType="application/vnd.openxmlformats-officedocument.oleObject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embeddings/Microsoft_Equation16.bin" ContentType="application/vnd.openxmlformats-officedocument.oleObject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embeddings/Microsoft_Equation8.bin" ContentType="application/vnd.openxmlformats-officedocument.oleObject"/>
  <Override PartName="/ppt/slideLayouts/slideLayout34.xml" ContentType="application/vnd.openxmlformats-officedocument.presentationml.slideLayout+xml"/>
  <Override PartName="/ppt/slides/slide65.xml" ContentType="application/vnd.openxmlformats-officedocument.presentationml.slide+xml"/>
  <Override PartName="/ppt/slideMasters/slideMaster8.xml" ContentType="application/vnd.openxmlformats-officedocument.presentationml.slideMaster+xml"/>
  <Override PartName="/ppt/slideLayouts/slideLayout76.xml" ContentType="application/vnd.openxmlformats-officedocument.presentationml.slideLayout+xml"/>
  <Override PartName="/ppt/embeddings/Microsoft_Equation36.bin" ContentType="application/vnd.openxmlformats-officedocument.oleObject"/>
  <Override PartName="/ppt/slideLayouts/slideLayout1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embeddings/Microsoft_Equation14.bin" ContentType="application/vnd.openxmlformats-officedocument.oleObject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embeddings/Microsoft_Equation6.bin" ContentType="application/vnd.openxmlformats-officedocument.oleObject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44.xml" ContentType="application/vnd.openxmlformats-officedocument.presentationml.notesSlide+xml"/>
  <Override PartName="/ppt/slides/slide63.xml" ContentType="application/vnd.openxmlformats-officedocument.presentationml.slide+xml"/>
  <Override PartName="/ppt/slideMasters/slideMaster6.xml" ContentType="application/vnd.openxmlformats-officedocument.presentationml.slideMaster+xml"/>
  <Default Extension="gif" ContentType="image/gif"/>
  <Override PartName="/ppt/slideLayouts/slideLayout74.xml" ContentType="application/vnd.openxmlformats-officedocument.presentationml.slideLayout+xml"/>
  <Override PartName="/ppt/embeddings/Microsoft_Equation34.bin" ContentType="application/vnd.openxmlformats-officedocument.oleObject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embeddings/Microsoft_Equation12.bin" ContentType="application/vnd.openxmlformats-officedocument.oleObject"/>
  <Override PartName="/ppt/slideLayouts/slideLayout94.xml" ContentType="application/vnd.openxmlformats-officedocument.presentationml.slideLayout+xml"/>
  <Override PartName="/ppt/embeddings/Microsoft_Equation4.bin" ContentType="application/vnd.openxmlformats-officedocument.oleObject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61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2.xml" ContentType="application/vnd.openxmlformats-officedocument.presentationml.slideLayout+xml"/>
  <Override PartName="/ppt/embeddings/Microsoft_Equation32.bin" ContentType="application/vnd.openxmlformats-officedocument.oleObject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50.xml" ContentType="application/vnd.openxmlformats-officedocument.presentationml.slideLayout+xml"/>
  <Override PartName="/ppt/embeddings/Microsoft_Equation10.bin" ContentType="application/vnd.openxmlformats-officedocument.oleObject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embeddings/Microsoft_Equation2.bin" ContentType="application/vnd.openxmlformats-officedocument.oleObject"/>
  <Override PartName="/ppt/slideLayouts/slideLayout86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embeddings/Microsoft_Equation30.bin" ContentType="application/vnd.openxmlformats-officedocument.oleObject"/>
  <Override PartName="/ppt/notesSlides/notesSlide34.xml" ContentType="application/vnd.openxmlformats-officedocument.presentationml.notesSlide+xml"/>
  <Default Extension="mpg" ContentType="video/mpeg"/>
  <Override PartName="/ppt/slideLayouts/slideLayout64.xml" ContentType="application/vnd.openxmlformats-officedocument.presentationml.slideLayout+xml"/>
  <Override PartName="/ppt/embeddings/Microsoft_Equation24.bin" ContentType="application/vnd.openxmlformats-officedocument.oleObject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29.xml" ContentType="application/vnd.openxmlformats-officedocument.presentationml.slideLayout+xml"/>
  <Default Extension="vml" ContentType="application/vnd.openxmlformats-officedocument.vmlDrawing"/>
  <Override PartName="/ppt/slideLayouts/slideLayout90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32.xml" ContentType="application/vnd.openxmlformats-officedocument.presentationml.notesSlide+xml"/>
  <Override PartName="/ppt/slideLayouts/slideLayout112.xml" ContentType="application/vnd.openxmlformats-officedocument.presentationml.slideLayout+xml"/>
  <Override PartName="/ppt/embeddings/oleObject1.bin" ContentType="application/vnd.openxmlformats-officedocument.oleObject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embeddings/Microsoft_Equation22.bin" ContentType="application/vnd.openxmlformats-officedocument.oleObject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2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embeddings/Microsoft_Equation29.bin" ContentType="application/vnd.openxmlformats-officedocument.oleObject"/>
  <Override PartName="/ppt/notesSlides/notesSlide9.xml" ContentType="application/vnd.openxmlformats-officedocument.presentationml.notesSlide+xml"/>
  <Override PartName="/ppt/embeddings/Microsoft_Equation42.bin" ContentType="application/vnd.openxmlformats-officedocument.oleObject"/>
  <Override PartName="/ppt/theme/theme6.xml" ContentType="application/vnd.openxmlformats-officedocument.theme+xml"/>
  <Override PartName="/ppt/notesSlides/notesSlide1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notesSlides/notesSlide30.xml" ContentType="application/vnd.openxmlformats-officedocument.presentationml.notesSlide+xml"/>
  <Override PartName="/ppt/slideLayouts/slideLayout1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embeddings/Microsoft_Equation20.bin" ContentType="application/vnd.openxmlformats-officedocument.oleObject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embeddings/Microsoft_Equation27.bin" ContentType="application/vnd.openxmlformats-officedocument.oleObject"/>
  <Override PartName="/ppt/embeddings/Microsoft_Equation40.bin" ContentType="application/vnd.openxmlformats-officedocument.oleObject"/>
  <Override PartName="/ppt/theme/theme4.xml" ContentType="application/vnd.openxmlformats-officedocument.them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Default Extension="wmf" ContentType="image/x-wmf"/>
  <Override PartName="/ppt/slideLayouts/slideLayout2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embeddings/Microsoft_Equation19.bin" ContentType="application/vnd.openxmlformats-officedocument.oleObject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embeddings/Microsoft_Equation39.bin" ContentType="application/vnd.openxmlformats-officedocument.oleObject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57.xml" ContentType="application/vnd.openxmlformats-officedocument.presentationml.slideLayout+xml"/>
  <Override PartName="/ppt/embeddings/Microsoft_Equation17.bin" ContentType="application/vnd.openxmlformats-officedocument.oleObject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  <p:sldMasterId id="2147483673" r:id="rId3"/>
    <p:sldMasterId id="2147483697" r:id="rId4"/>
    <p:sldMasterId id="2147483709" r:id="rId5"/>
    <p:sldMasterId id="2147483722" r:id="rId6"/>
    <p:sldMasterId id="2147483734" r:id="rId7"/>
    <p:sldMasterId id="2147483746" r:id="rId8"/>
    <p:sldMasterId id="2147483759" r:id="rId9"/>
    <p:sldMasterId id="2147483783" r:id="rId10"/>
  </p:sldMasterIdLst>
  <p:notesMasterIdLst>
    <p:notesMasterId r:id="rId83"/>
  </p:notesMasterIdLst>
  <p:handoutMasterIdLst>
    <p:handoutMasterId r:id="rId84"/>
  </p:handoutMasterIdLst>
  <p:sldIdLst>
    <p:sldId id="364" r:id="rId11"/>
    <p:sldId id="382" r:id="rId12"/>
    <p:sldId id="343" r:id="rId13"/>
    <p:sldId id="344" r:id="rId14"/>
    <p:sldId id="342" r:id="rId15"/>
    <p:sldId id="365" r:id="rId16"/>
    <p:sldId id="368" r:id="rId17"/>
    <p:sldId id="369" r:id="rId18"/>
    <p:sldId id="370" r:id="rId19"/>
    <p:sldId id="371" r:id="rId20"/>
    <p:sldId id="372" r:id="rId21"/>
    <p:sldId id="262" r:id="rId22"/>
    <p:sldId id="341" r:id="rId23"/>
    <p:sldId id="363" r:id="rId24"/>
    <p:sldId id="267" r:id="rId25"/>
    <p:sldId id="274" r:id="rId26"/>
    <p:sldId id="374" r:id="rId27"/>
    <p:sldId id="375" r:id="rId28"/>
    <p:sldId id="376" r:id="rId29"/>
    <p:sldId id="377" r:id="rId30"/>
    <p:sldId id="378" r:id="rId31"/>
    <p:sldId id="275" r:id="rId32"/>
    <p:sldId id="276" r:id="rId33"/>
    <p:sldId id="277" r:id="rId34"/>
    <p:sldId id="258" r:id="rId35"/>
    <p:sldId id="259" r:id="rId36"/>
    <p:sldId id="260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361" r:id="rId47"/>
    <p:sldId id="288" r:id="rId48"/>
    <p:sldId id="289" r:id="rId49"/>
    <p:sldId id="290" r:id="rId50"/>
    <p:sldId id="291" r:id="rId51"/>
    <p:sldId id="287" r:id="rId52"/>
    <p:sldId id="292" r:id="rId53"/>
    <p:sldId id="293" r:id="rId54"/>
    <p:sldId id="294" r:id="rId55"/>
    <p:sldId id="295" r:id="rId56"/>
    <p:sldId id="298" r:id="rId57"/>
    <p:sldId id="299" r:id="rId58"/>
    <p:sldId id="300" r:id="rId59"/>
    <p:sldId id="302" r:id="rId60"/>
    <p:sldId id="303" r:id="rId61"/>
    <p:sldId id="304" r:id="rId62"/>
    <p:sldId id="383" r:id="rId63"/>
    <p:sldId id="306" r:id="rId64"/>
    <p:sldId id="307" r:id="rId65"/>
    <p:sldId id="308" r:id="rId66"/>
    <p:sldId id="309" r:id="rId67"/>
    <p:sldId id="379" r:id="rId68"/>
    <p:sldId id="380" r:id="rId69"/>
    <p:sldId id="310" r:id="rId70"/>
    <p:sldId id="311" r:id="rId71"/>
    <p:sldId id="359" r:id="rId72"/>
    <p:sldId id="313" r:id="rId73"/>
    <p:sldId id="314" r:id="rId74"/>
    <p:sldId id="317" r:id="rId75"/>
    <p:sldId id="318" r:id="rId76"/>
    <p:sldId id="381" r:id="rId77"/>
    <p:sldId id="320" r:id="rId78"/>
    <p:sldId id="321" r:id="rId79"/>
    <p:sldId id="322" r:id="rId80"/>
    <p:sldId id="373" r:id="rId81"/>
    <p:sldId id="384" r:id="rId8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1513" autoAdjust="0"/>
  </p:normalViewPr>
  <p:slideViewPr>
    <p:cSldViewPr>
      <p:cViewPr varScale="1">
        <p:scale>
          <a:sx n="88" d="100"/>
          <a:sy n="88" d="100"/>
        </p:scale>
        <p:origin x="-59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4" Type="http://schemas.openxmlformats.org/officeDocument/2006/relationships/image" Target="../media/image66.wmf"/><Relationship Id="rId5" Type="http://schemas.openxmlformats.org/officeDocument/2006/relationships/image" Target="../media/image59.wmf"/><Relationship Id="rId6" Type="http://schemas.openxmlformats.org/officeDocument/2006/relationships/image" Target="../media/image60.wmf"/><Relationship Id="rId1" Type="http://schemas.openxmlformats.org/officeDocument/2006/relationships/image" Target="../media/image63.wmf"/><Relationship Id="rId2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4" Type="http://schemas.openxmlformats.org/officeDocument/2006/relationships/image" Target="../media/image68.wmf"/><Relationship Id="rId1" Type="http://schemas.openxmlformats.org/officeDocument/2006/relationships/image" Target="../media/image54.wmf"/><Relationship Id="rId2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4" Type="http://schemas.openxmlformats.org/officeDocument/2006/relationships/image" Target="../media/image72.wmf"/><Relationship Id="rId1" Type="http://schemas.openxmlformats.org/officeDocument/2006/relationships/image" Target="../media/image69.wmf"/><Relationship Id="rId2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4" Type="http://schemas.openxmlformats.org/officeDocument/2006/relationships/image" Target="../media/image76.wmf"/><Relationship Id="rId1" Type="http://schemas.openxmlformats.org/officeDocument/2006/relationships/image" Target="../media/image73.wmf"/><Relationship Id="rId2" Type="http://schemas.openxmlformats.org/officeDocument/2006/relationships/image" Target="../media/image7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4" Type="http://schemas.openxmlformats.org/officeDocument/2006/relationships/image" Target="../media/image76.wmf"/><Relationship Id="rId5" Type="http://schemas.openxmlformats.org/officeDocument/2006/relationships/image" Target="../media/image79.wmf"/><Relationship Id="rId6" Type="http://schemas.openxmlformats.org/officeDocument/2006/relationships/image" Target="../media/image80.wmf"/><Relationship Id="rId7" Type="http://schemas.openxmlformats.org/officeDocument/2006/relationships/image" Target="../media/image81.wmf"/><Relationship Id="rId1" Type="http://schemas.openxmlformats.org/officeDocument/2006/relationships/image" Target="../media/image77.wmf"/><Relationship Id="rId2" Type="http://schemas.openxmlformats.org/officeDocument/2006/relationships/image" Target="../media/image7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6" Type="http://schemas.openxmlformats.org/officeDocument/2006/relationships/image" Target="../media/image20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866E-F4AB-4095-93DA-8FD6F3BE2E9D}" type="datetimeFigureOut">
              <a:rPr lang="en-US" smtClean="0"/>
              <a:pPr/>
              <a:t>11/19/13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CS 376 Lecture 26 Tracking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156E8-8EA2-4B6B-A889-7CFB62CF7A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21036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2E6745C-620A-4D73-A284-DA3237030C65}" type="datetimeFigureOut">
              <a:rPr lang="en-US" smtClean="0"/>
              <a:pPr/>
              <a:t>11/19/13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CS 376 Lecture 26 Tracking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0F09E4-4880-459C-838D-7A73DB10E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530839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/>
              <a:t>http://mail.google.com/mail/help/motion.html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1197CA7-1B90-41FD-AD64-E91E1D0A318A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0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2A5D7F-14F5-42FA-9CC1-E5976CA9361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57FAEE-43E4-47CF-98DE-9364428E3BD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02721E-38A8-4412-941F-B118B13293F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02721E-38A8-4412-941F-B118B13293F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b="1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D3C4BB-FB46-4C0C-84DE-3C5CBA89F89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3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852BD7-3765-4605-A52F-A42D75DE17E5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DA17D-33E4-4531-8F44-A4B5CF9C6348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2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5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1C362E0-EBD7-47FE-AFD3-CC1DE229D2BB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A1BE70-C93B-49C4-9D8E-A633F1DD7C7A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E79ADF-4C54-42A0-8027-1002AD5D98AA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E79ADF-4C54-42A0-8027-1002AD5D98AA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F3B5-262D-46E3-992D-AA601E86C42A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http://www.vision.huji.ac.il/video-synopsis/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7953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82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1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76D1DA-9639-40A1-B344-275601551F75}" type="slidenum">
              <a:rPr lang="en-US" sz="1200" b="0"/>
              <a:pPr/>
              <a:t>67</a:t>
            </a:fld>
            <a:endParaRPr lang="en-US" sz="1200" b="0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E9286-6D38-437E-8068-C03D5F121DAB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C85CE53-7915-4461-AAEC-753020DD6B87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784D8-D3EB-4C26-B3EF-16608A6BC3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25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242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F09E4-4880-459C-838D-7A73DB10E74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424FC66-3A60-45F4-AEEB-A9A96790639A}" type="slidenum">
              <a:rPr lang="en-US" sz="1200" b="0"/>
              <a:pPr/>
              <a:t>21</a:t>
            </a:fld>
            <a:endParaRPr lang="en-US" sz="1200" b="0" dirty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26 Tracking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9476E-B4CA-0540-A0A4-F102D279CBB7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683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2941-6F8A-D940-8542-C664C5686A50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15098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5FB99B-A548-0E45-84C4-4CA51D6A14BA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91EDB8-B6C9-8A4B-AC7A-5D2A7FE29788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60755B-F81B-3449-A049-E7EFEDF1BA2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64A3F-E2D8-7F41-9FD0-7468657057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85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AEB18-F773-B140-A8BC-DEC9263522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79909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C2AE-A76B-3E4B-B6BC-FDB82237C1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23358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B388-8430-F64F-934F-BDE02A7E1D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41709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3" indent="0">
              <a:buNone/>
              <a:defRPr sz="1600" b="1"/>
            </a:lvl4pPr>
            <a:lvl5pPr marL="1828710" indent="0">
              <a:buNone/>
              <a:defRPr sz="1600" b="1"/>
            </a:lvl5pPr>
            <a:lvl6pPr marL="2285888" indent="0">
              <a:buNone/>
              <a:defRPr sz="1600" b="1"/>
            </a:lvl6pPr>
            <a:lvl7pPr marL="2743065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1E3B-A2EA-6E42-84A7-3D8AFF5D0F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81711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5455-AFAF-5845-935C-235299DA55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7050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DDFF-11C1-024C-AE2C-9C62CF3C89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957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A90A-91E7-4F4D-B716-07FE9266FAAE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59151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925B-5B02-FB43-AA6F-30B39129B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37062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3" indent="0">
              <a:buNone/>
              <a:defRPr sz="2000"/>
            </a:lvl4pPr>
            <a:lvl5pPr marL="1828710" indent="0">
              <a:buNone/>
              <a:defRPr sz="2000"/>
            </a:lvl5pPr>
            <a:lvl6pPr marL="2285888" indent="0">
              <a:buNone/>
              <a:defRPr sz="2000"/>
            </a:lvl6pPr>
            <a:lvl7pPr marL="2743065" indent="0">
              <a:buNone/>
              <a:defRPr sz="2000"/>
            </a:lvl7pPr>
            <a:lvl8pPr marL="3200240" indent="0">
              <a:buNone/>
              <a:defRPr sz="2000"/>
            </a:lvl8pPr>
            <a:lvl9pPr marL="36574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3" indent="0">
              <a:buNone/>
              <a:defRPr sz="900"/>
            </a:lvl4pPr>
            <a:lvl5pPr marL="1828710" indent="0">
              <a:buNone/>
              <a:defRPr sz="900"/>
            </a:lvl5pPr>
            <a:lvl6pPr marL="2285888" indent="0">
              <a:buNone/>
              <a:defRPr sz="900"/>
            </a:lvl6pPr>
            <a:lvl7pPr marL="2743065" indent="0">
              <a:buNone/>
              <a:defRPr sz="900"/>
            </a:lvl7pPr>
            <a:lvl8pPr marL="3200240" indent="0">
              <a:buNone/>
              <a:defRPr sz="900"/>
            </a:lvl8pPr>
            <a:lvl9pPr marL="365741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5FB-4A49-8A4D-9A5E-0219E3BF7E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8736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BE62-ECE2-6E42-A2D8-30D554EAB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93036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DF7D-A857-3B49-9A70-2FAE89BBA2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9593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17A6E5E-8138-CB40-9C72-9CE9F0EE2E12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0915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87F1438-83ED-0F4B-B73B-3AD973867152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4443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5AB5639-8A12-0849-A9ED-C1852C273D72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6496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536A35-E681-E24B-817C-97AEA7F27951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6467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7F40CD-EE0E-3A43-A0FE-EFFDA27E59BD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9518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DE815B-2DBE-C340-A867-D21B4BE69151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2362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4FACC32-94A6-4D46-B3A0-90EDB3C7ED44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825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35CBC7-7768-644D-B6F8-366EECDDA771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755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3C13-BBE4-8444-B40A-B85FA6B34F27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5094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576952-4959-A74E-9AAE-D0847C2692B2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6659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90DCC88-2375-2C42-BA84-6964E3B3615A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6745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F5D7EE3-17FD-C745-BCB9-1244B41CC4AE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9256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B591BD-912C-0348-A626-692F79C82145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4483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7DE6-5A8C-CC4C-8888-0EEE7EDED9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1783B-8BA3-DD4C-AA69-E1626D45E1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A70E-2660-6D43-947B-B0218F7680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7A7B-871E-4044-A5E8-E07DC7DF15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9B821-10B6-3945-84F2-3726693571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2E86-76FE-E64D-BFAD-33B695A6D4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EBDA-CCBD-DE43-9A7A-D8AFA5466FDF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1934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1D10-FDCA-934B-A585-A460F8FAEC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4801B-FA2C-7148-B268-8236A61E44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0440-2ACE-8F42-9692-64C6EC57E3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D059-20BC-264C-AC0C-0274FA6272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2BC4-8464-8444-90C3-84BE9F60A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0E66B-96DE-8D47-80DF-2486CD3D8CA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19A08-A95F-435A-9FF7-65164B5D260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9173D5-952F-2C40-98B0-8EFE817AED4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8C3D4-8A65-074A-BCB5-9B0757DE0B25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BA13AA-83FA-4175-9325-3C4C317E3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14CE2D-2520-DB4F-8BC6-6FDB0862510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24D6D9-49AF-467D-AEEE-950E9729E9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C8D4E2-19BE-5C45-88A4-94179708851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1EEF0F-A953-475B-9A67-43BBFEF579E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926C-83FF-4B4D-9E23-18B45B999C57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335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C60EA0-4314-1244-B08A-F77C6B8E6BA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F7141-AA1B-4BC5-A43E-01F4663AD3C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F913B3-87DB-1B4C-996B-2963809FA73A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20457-E015-4FD6-8E68-56717347721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70C271-01D4-B54B-9278-3835BEC623BA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9117A-7499-4018-BB20-20F68B6338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1048D3-618E-7444-98EA-0C4E1E673C9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444DAF-B9B7-40FF-AF53-D7307B3EF3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684AA0-91F6-6945-92B6-7C5CA55F8E9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E9FD9-FBC8-47D7-AD92-512D00CBA3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5D087E-B4A4-F74C-B9E0-F0354C0766C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83F63-0291-420F-854C-D5BBF9625C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860D137-D529-2B46-8F71-405E911B5B83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24AF3C-E8B5-421F-B890-BFE1974FAA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F5C2F0A-5978-3440-8F1A-C7FD345708C5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FE91E68-5FC8-3E40-BC80-1020184F42C8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A995F5-FED9-465F-AADF-5EA895BA7BE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7E88F4F-A909-514E-BF10-055CDDEE865D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6DA669-FD23-4204-9014-221A8651BF1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DD5C-48A0-9044-A963-951616363C12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02176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BCF0795-0DBF-6B4E-94D7-E64645810515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73E7B1-102D-4A47-9F0D-BC06096A1B81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B41C81A-0C4E-4141-8859-E30A608F8089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2F0F56-F1BE-4006-9204-5243C2B42D0B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FC18846-BCBF-BA41-A362-0199E470795E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0643E16-1548-4004-8FC4-057DF6B832EF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FB4B06C-C501-FA42-9644-0CA056F1D9D0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000245-C18F-49A1-8BE6-07EDF2DCD9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16FC5B-D56D-AA40-A1DB-FCFD6CEA8F8D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D5CCF9-1375-407D-A280-4177A37D13D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1177D94-5DBF-8C4F-A675-5E157FC69052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294388-84E4-4326-933A-C183DDF6AB63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60AA13-3D0D-E24B-8B54-111E599EA936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128BC59-B8C2-494D-A287-D88D3065F507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C99D6C4-340E-B444-833C-C0C4ED8B373A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592FEF0-478D-4647-BB56-622575A5DBC5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185F8D-2807-9A4B-9A9D-8544BD3EE86B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7B9C7-8507-46AD-A85B-E0788F7007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D7C298-C4AE-5B47-83E2-A9331E3AE518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958E8-FF42-469E-A4C9-75F841F2D2E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C3FE-536A-A446-8B12-C5FA3FBDC3E2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5878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BA5404-2C59-6D4F-9507-DB123DFDA0D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7B463-CA36-4BD9-A521-C7B20607472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1263D-4E91-EE43-938E-2D071EACEEFD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DFA21D-C91C-4695-BB0C-B3243799C8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372C8B-47F5-0F41-B3C8-39353244D76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508F3-5A17-498F-894D-D5C2E31DF2F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FD6-847C-C048-9841-349B3D6D2DED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0537C-DC0C-4F34-BBD0-1D79FB12214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D04A7-B7EF-994D-A22D-C2C2FF13407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63BF6A-5F3C-45BE-A920-96E94376BBA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297A2D-41C9-1146-90C4-5B4A9C08D83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4AF9BF-F5EB-436A-9CB1-D8679135C2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D940E7-E386-0841-99B9-138B4231EDA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628CC-1B71-4507-B4E9-BF3233AAF2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08617A-D690-3F4B-8552-196D7632D86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785548-B405-41A2-AA69-F6F123F01B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C0DF81-40CE-924D-AFDF-AA009109746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7FCB44-0477-4F0E-A0EE-B04F68DF66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81002-5DE0-FA48-8914-5E2B9ED9552A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4FA08-3015-4190-A1C4-71529B775B0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2710B-7FDD-4E43-8EF2-9125AB9003A3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06352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0B19D4-3B54-B543-A440-B3048620A37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06BD94-9816-584E-95AB-19C1B5880EBA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850A44-63E1-422F-824A-996608FF2D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49BF0-7B42-8947-8664-E2E4E8F8880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FB8996-6754-46EF-A243-9A70F8757F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F0A065-ED52-CD45-A62D-BC096DB4FA2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FBD1E-D6CE-43FE-B16B-2F04375E59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219EB2-3C3C-1D4D-8C03-73CE3BDB874C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B30EB9-C968-465F-80B7-6BEE77979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E484D1-4F6F-684B-98B7-C8F74FC779E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95ABC-FAA3-4DF9-98A4-70E4E35CCD6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BADCF9-04B5-1B4C-85FB-86445384857E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533821-42A0-4B39-A23D-2F2EE697970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60F88-17E2-084A-A61E-6DE7CD0F4B81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3BA13-2A91-40C8-9758-C58E4F2A1E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84A24-7DA8-C440-B11B-7E0B79FF0159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9F28E7-B474-47AD-991E-90EF16E674B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4F9B0-0517-E04D-8C96-17FE3E920D37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F9CFF1-DC34-43AA-88B1-B242C253274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E85B-787D-F14C-A332-64D0A2834248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20919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2B7A058-9253-2746-A206-B13CC751E19F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9DDA76-2477-4689-BE04-0B17C44449F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A080E18-7BBC-7C41-B21D-052E01105872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FB2010-AFB9-479E-8F74-2F61307FDB8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B02C92D-922B-9D4F-8EA8-B31E935F2A63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93AD916-5D18-488A-976B-29975C2DB6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AC23C2D-0A97-574F-B978-E39A243C899B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2C3FE4-D84E-40EB-8416-4E8559F7B2F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5C430E0-7DB0-9B4F-93EE-1AFC0BDE7159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8D93B2-5755-4CB9-B7C0-B5EF010C95D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499995-1E50-324E-8C73-F85F09B83488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6D2FDB-9923-4ABE-AFD2-6311B78AC96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CF7498F-8761-EF41-8CE4-55679DC7006B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3033214-6856-493C-8A1D-57E80AD25FB8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34DBC1A-CB87-9748-8597-4F8CE64B51E6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05E71FA-A0CE-4954-B8D4-A88202B8BA06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FAB27F2-1E9D-FE45-ACD0-C63DCE39ACC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C205F14-1A5C-4936-BA98-E5F48D9F07D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72DE996-80B3-3E48-BFBB-D8DF2F872BFA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62B8BD4-58E1-43F1-BB6D-2B9241D0E0D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49AE-441E-3B41-BFD7-C9FE1DFB73EF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90164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2D79CC0-D1A5-D84D-896F-F0DCD4790981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5F8AC6F-9152-402E-8DD8-B1BE5D6293A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9E16F65-3A8A-0748-8C9F-3D232883DB9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0832B4D-BF53-437F-871E-CD23ADABC59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A850C1-A530-A044-970F-F691A408208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D44720-1AC3-5F4A-AABD-F239C5542858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A2FC2-3A05-1B42-A97C-F2FBEFED275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7DCA0-5CF6-D24D-8642-45B1B075A83B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7150B7-9579-0E42-AE07-D566CF056398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066923-F7A9-504D-AA37-59340259CFD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E52436-65FE-C041-833D-C2BFEF88E1BF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3DBCAA-89F0-1C47-B3A3-E8082FCE1EE8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02D0D-F50F-BD47-8F43-506879302A29}" type="datetime1">
              <a:rPr lang="en-US" smtClean="0"/>
              <a:pPr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5955B-FA74-48A4-B6C7-7242B7531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726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A5367875-8D3C-734D-B81F-B27AB7EA4D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8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5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47571FC-3DEA-F748-A6A9-A5949FE2A42F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9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0ADF8-E42D-CF40-B102-B045DFA14D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E31810-2274-0E4B-9A9C-216BDD2D464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A5E01-A446-47DE-BA58-E648EAB013C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D24214F-5513-E148-93AF-D6B8A5C80647}" type="datetime1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681BB28-6411-4C59-8E30-379E1D3CB53A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EAC6C6-0A48-8A49-A8A9-197318D5697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AC93E-7CB7-4CFF-B0D5-F89F51B385C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AD52D8-CCE8-9F43-912B-57F3E0BABD2E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EB011-D417-4BBE-BDB5-0B7B968322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FD5922D-1DBD-B441-A6C2-CE984939EA9F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11/19/13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99E78E5-F1F8-4E48-A9D7-4BB2B160443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29E10D-CBE1-254A-A4DB-26B21DEAAFB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oleObject" Target="../embeddings/Microsoft_Equation6.bin"/><Relationship Id="rId9" Type="http://schemas.openxmlformats.org/officeDocument/2006/relationships/oleObject" Target="../embeddings/Microsoft_Equation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Microsoft_Equation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quation9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gif"/><Relationship Id="rId6" Type="http://schemas.openxmlformats.org/officeDocument/2006/relationships/image" Target="../media/image29.jpe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_bZNVmhJ2o" TargetMode="External"/><Relationship Id="rId4" Type="http://schemas.openxmlformats.org/officeDocument/2006/relationships/hyperlink" Target="http://www.youtube.com/watch?v=gRyo-DM2F6E" TargetMode="External"/><Relationship Id="rId5" Type="http://schemas.openxmlformats.org/officeDocument/2006/relationships/hyperlink" Target="http://www.youtube.com/watch?v=NCtYdUEMotg" TargetMode="External"/><Relationship Id="rId6" Type="http://schemas.openxmlformats.org/officeDocument/2006/relationships/hyperlink" Target="http://www.youtube.com/watch?v=-G6Rw5cU-1c" TargetMode="External"/><Relationship Id="rId1" Type="http://schemas.openxmlformats.org/officeDocument/2006/relationships/slideLayout" Target="../slideLayouts/slideLayout36.xml"/><Relationship Id="rId2" Type="http://schemas.openxmlformats.org/officeDocument/2006/relationships/hyperlink" Target="http://www.youtube.com/watch?v=ZqQIItFAnx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u927_ul_X0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45.gif"/><Relationship Id="rId3" Type="http://schemas.openxmlformats.org/officeDocument/2006/relationships/image" Target="../media/image3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Microsoft_Equation12.bin"/><Relationship Id="rId5" Type="http://schemas.openxmlformats.org/officeDocument/2006/relationships/oleObject" Target="../embeddings/Microsoft_Equation13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Microsoft_Equation14.bin"/><Relationship Id="rId5" Type="http://schemas.openxmlformats.org/officeDocument/2006/relationships/image" Target="../media/image57.png"/><Relationship Id="rId6" Type="http://schemas.openxmlformats.org/officeDocument/2006/relationships/image" Target="../media/image5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Microsoft_Equation15.bin"/><Relationship Id="rId5" Type="http://schemas.openxmlformats.org/officeDocument/2006/relationships/oleObject" Target="../embeddings/Microsoft_Equation16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Microsoft_Equation17.bin"/><Relationship Id="rId5" Type="http://schemas.openxmlformats.org/officeDocument/2006/relationships/image" Target="../media/image6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Microsoft_Equation18.bin"/><Relationship Id="rId5" Type="http://schemas.openxmlformats.org/officeDocument/2006/relationships/oleObject" Target="../embeddings/Microsoft_Equation19.bin"/><Relationship Id="rId6" Type="http://schemas.openxmlformats.org/officeDocument/2006/relationships/oleObject" Target="../embeddings/Microsoft_Equation20.bin"/><Relationship Id="rId7" Type="http://schemas.openxmlformats.org/officeDocument/2006/relationships/oleObject" Target="../embeddings/Microsoft_Equation21.bin"/><Relationship Id="rId8" Type="http://schemas.openxmlformats.org/officeDocument/2006/relationships/oleObject" Target="../embeddings/Microsoft_Equation22.bin"/><Relationship Id="rId9" Type="http://schemas.openxmlformats.org/officeDocument/2006/relationships/oleObject" Target="../embeddings/Microsoft_Equation23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Microsoft_Equation24.bin"/><Relationship Id="rId5" Type="http://schemas.openxmlformats.org/officeDocument/2006/relationships/oleObject" Target="../embeddings/Microsoft_Equation25.bin"/><Relationship Id="rId6" Type="http://schemas.openxmlformats.org/officeDocument/2006/relationships/oleObject" Target="../embeddings/Microsoft_Equation26.bin"/><Relationship Id="rId7" Type="http://schemas.openxmlformats.org/officeDocument/2006/relationships/oleObject" Target="../embeddings/Microsoft_Equation27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Microsoft_Equation28.bin"/><Relationship Id="rId5" Type="http://schemas.openxmlformats.org/officeDocument/2006/relationships/oleObject" Target="../embeddings/Microsoft_Equation29.bin"/><Relationship Id="rId6" Type="http://schemas.openxmlformats.org/officeDocument/2006/relationships/oleObject" Target="../embeddings/Microsoft_Equation30.bin"/><Relationship Id="rId7" Type="http://schemas.openxmlformats.org/officeDocument/2006/relationships/oleObject" Target="../embeddings/Microsoft_Equation31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Microsoft_Equation32.bin"/><Relationship Id="rId5" Type="http://schemas.openxmlformats.org/officeDocument/2006/relationships/oleObject" Target="../embeddings/Microsoft_Equation33.bin"/><Relationship Id="rId6" Type="http://schemas.openxmlformats.org/officeDocument/2006/relationships/oleObject" Target="../embeddings/Microsoft_Equation34.bin"/><Relationship Id="rId7" Type="http://schemas.openxmlformats.org/officeDocument/2006/relationships/oleObject" Target="../embeddings/Microsoft_Equation35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Microsoft_Equation36.bin"/><Relationship Id="rId5" Type="http://schemas.openxmlformats.org/officeDocument/2006/relationships/oleObject" Target="../embeddings/Microsoft_Equation37.bin"/><Relationship Id="rId6" Type="http://schemas.openxmlformats.org/officeDocument/2006/relationships/oleObject" Target="../embeddings/Microsoft_Equation38.bin"/><Relationship Id="rId7" Type="http://schemas.openxmlformats.org/officeDocument/2006/relationships/oleObject" Target="../embeddings/Microsoft_Equation39.bin"/><Relationship Id="rId8" Type="http://schemas.openxmlformats.org/officeDocument/2006/relationships/oleObject" Target="../embeddings/Microsoft_Equation40.bin"/><Relationship Id="rId9" Type="http://schemas.openxmlformats.org/officeDocument/2006/relationships/oleObject" Target="../embeddings/Microsoft_Equation41.bin"/><Relationship Id="rId10" Type="http://schemas.openxmlformats.org/officeDocument/2006/relationships/oleObject" Target="../embeddings/Microsoft_Equation42.bin"/><Relationship Id="rId11" Type="http://schemas.openxmlformats.org/officeDocument/2006/relationships/oleObject" Target="../embeddings/Microsoft_Equation43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8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4" Type="http://schemas.openxmlformats.org/officeDocument/2006/relationships/image" Target="../media/image85.gif"/><Relationship Id="rId5" Type="http://schemas.openxmlformats.org/officeDocument/2006/relationships/image" Target="../media/image86.gif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3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png"/><Relationship Id="rId1" Type="http://schemas.openxmlformats.org/officeDocument/2006/relationships/video" Target="file://localhost/Users/dparikh/Documents/work/non_research/Teaching/F13ECE5554/done/mt_blur.mpeg" TargetMode="External"/><Relationship Id="rId2" Type="http://schemas.openxmlformats.org/officeDocument/2006/relationships/slideLayout" Target="../slideLayouts/slideLayout10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88.png"/><Relationship Id="rId1" Type="http://schemas.openxmlformats.org/officeDocument/2006/relationships/video" Target="file://localhost/Users/dparikh/Documents/work/non_research/Teaching/F13ECE5554/davis-all.mp4" TargetMode="External"/><Relationship Id="rId2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.huji.ac.il/video-synopsis/" TargetMode="External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28.gif"/><Relationship Id="rId5" Type="http://schemas.microsoft.com/office/2007/relationships/media" Target="../media/media2.mpg"/><Relationship Id="rId6" Type="http://schemas.openxmlformats.org/officeDocument/2006/relationships/image" Target="../media/image92.png"/><Relationship Id="rId7" Type="http://schemas.openxmlformats.org/officeDocument/2006/relationships/hyperlink" Target="http://www.robots.ox.ac.uk/~vdg/~vdg/" TargetMode="External"/><Relationship Id="rId1" Type="http://schemas.openxmlformats.org/officeDocument/2006/relationships/video" Target="../media/media2.mpg"/><Relationship Id="rId2" Type="http://schemas.openxmlformats.org/officeDocument/2006/relationships/slideLayout" Target="../slideLayouts/slideLayout9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4" Type="http://schemas.openxmlformats.org/officeDocument/2006/relationships/image" Target="../media/image94.gif"/><Relationship Id="rId5" Type="http://schemas.openxmlformats.org/officeDocument/2006/relationships/image" Target="../media/image31.gif"/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4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7.png"/><Relationship Id="rId6" Type="http://schemas.openxmlformats.org/officeDocument/2006/relationships/oleObject" Target="../embeddings/oleObject2.bin"/><Relationship Id="rId7" Type="http://schemas.openxmlformats.org/officeDocument/2006/relationships/hyperlink" Target="http://www.ics.uci.edu/~dramanan/papers/trackingpeople/index.html" TargetMode="External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98.gif"/><Relationship Id="rId3" Type="http://schemas.openxmlformats.org/officeDocument/2006/relationships/hyperlink" Target="http://vision.ucsd.edu/sites/default/files/fast.gif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.pn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Tuesday, November 19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Devi Parikh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Virginia Tech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143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racked-ba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1" y="3810000"/>
            <a:ext cx="2250281" cy="1143000"/>
          </a:xfrm>
          <a:prstGeom prst="rect">
            <a:avLst/>
          </a:prstGeom>
        </p:spPr>
      </p:pic>
      <p:pic>
        <p:nvPicPr>
          <p:cNvPr id="6" name="Picture 5" descr="Frio-two-colum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5105400"/>
            <a:ext cx="2250281" cy="1600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68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10256" r="35000" b="27180"/>
          <a:stretch>
            <a:fillRect/>
          </a:stretch>
        </p:blipFill>
        <p:spPr bwMode="auto">
          <a:xfrm>
            <a:off x="583991" y="533400"/>
            <a:ext cx="8560009" cy="610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8204" y="533400"/>
          <a:ext cx="770204" cy="565150"/>
        </p:xfrm>
        <a:graphic>
          <a:graphicData uri="http://schemas.openxmlformats.org/presentationml/2006/ole">
            <p:oleObj spid="_x0000_s234498" name="Equation" r:id="rId4" imgW="279360" imgH="215640" progId="Equation.3">
              <p:embed/>
            </p:oleObj>
          </a:graphicData>
        </a:graphic>
      </p:graphicFrame>
      <p:graphicFrame>
        <p:nvGraphicFramePr>
          <p:cNvPr id="264196" name="Object 4"/>
          <p:cNvGraphicFramePr>
            <a:graphicFrameLocks noChangeAspect="1"/>
          </p:cNvGraphicFramePr>
          <p:nvPr/>
        </p:nvGraphicFramePr>
        <p:xfrm>
          <a:off x="-34925" y="1219200"/>
          <a:ext cx="839788" cy="565150"/>
        </p:xfrm>
        <a:graphic>
          <a:graphicData uri="http://schemas.openxmlformats.org/presentationml/2006/ole">
            <p:oleObj spid="_x0000_s234499" name="Equation" r:id="rId5" imgW="304560" imgH="215640" progId="Equation.3">
              <p:embed/>
            </p:oleObj>
          </a:graphicData>
        </a:graphic>
      </p:graphicFrame>
      <p:graphicFrame>
        <p:nvGraphicFramePr>
          <p:cNvPr id="264197" name="Object 5"/>
          <p:cNvGraphicFramePr>
            <a:graphicFrameLocks noChangeAspect="1"/>
          </p:cNvGraphicFramePr>
          <p:nvPr/>
        </p:nvGraphicFramePr>
        <p:xfrm>
          <a:off x="17463" y="1857375"/>
          <a:ext cx="804862" cy="598488"/>
        </p:xfrm>
        <a:graphic>
          <a:graphicData uri="http://schemas.openxmlformats.org/presentationml/2006/ole">
            <p:oleObj spid="_x0000_s234500" name="Equation" r:id="rId6" imgW="291960" imgH="228600" progId="Equation.3">
              <p:embed/>
            </p:oleObj>
          </a:graphicData>
        </a:graphic>
      </p:graphicFrame>
      <p:graphicFrame>
        <p:nvGraphicFramePr>
          <p:cNvPr id="264198" name="Object 6"/>
          <p:cNvGraphicFramePr>
            <a:graphicFrameLocks noChangeAspect="1"/>
          </p:cNvGraphicFramePr>
          <p:nvPr/>
        </p:nvGraphicFramePr>
        <p:xfrm>
          <a:off x="-17463" y="2617788"/>
          <a:ext cx="839788" cy="565150"/>
        </p:xfrm>
        <a:graphic>
          <a:graphicData uri="http://schemas.openxmlformats.org/presentationml/2006/ole">
            <p:oleObj spid="_x0000_s234501" name="Equation" r:id="rId7" imgW="304560" imgH="215640" progId="Equation.3">
              <p:embed/>
            </p:oleObj>
          </a:graphicData>
        </a:graphic>
      </p:graphicFrame>
      <p:graphicFrame>
        <p:nvGraphicFramePr>
          <p:cNvPr id="264199" name="Object 7"/>
          <p:cNvGraphicFramePr>
            <a:graphicFrameLocks noChangeAspect="1"/>
          </p:cNvGraphicFramePr>
          <p:nvPr/>
        </p:nvGraphicFramePr>
        <p:xfrm>
          <a:off x="17463" y="3228975"/>
          <a:ext cx="804862" cy="598488"/>
        </p:xfrm>
        <a:graphic>
          <a:graphicData uri="http://schemas.openxmlformats.org/presentationml/2006/ole">
            <p:oleObj spid="_x0000_s234502" name="Equation" r:id="rId8" imgW="291960" imgH="228600" progId="Equation.3">
              <p:embed/>
            </p:oleObj>
          </a:graphicData>
        </a:graphic>
      </p:graphicFrame>
      <p:graphicFrame>
        <p:nvGraphicFramePr>
          <p:cNvPr id="264200" name="Object 8"/>
          <p:cNvGraphicFramePr>
            <a:graphicFrameLocks noChangeAspect="1"/>
          </p:cNvGraphicFramePr>
          <p:nvPr/>
        </p:nvGraphicFramePr>
        <p:xfrm>
          <a:off x="0" y="5345112"/>
          <a:ext cx="804862" cy="598488"/>
        </p:xfrm>
        <a:graphic>
          <a:graphicData uri="http://schemas.openxmlformats.org/presentationml/2006/ole">
            <p:oleObj spid="_x0000_s234503" name="Equation" r:id="rId9" imgW="291960" imgH="228600" progId="Equation.3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Hu moments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/>
          <a:srcRect l="11562" t="79487" r="27813" b="6667"/>
          <a:stretch>
            <a:fillRect/>
          </a:stretch>
        </p:blipFill>
        <p:spPr bwMode="auto">
          <a:xfrm>
            <a:off x="533400" y="533400"/>
            <a:ext cx="8610600" cy="119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42863" y="517525"/>
          <a:ext cx="839788" cy="598488"/>
        </p:xfrm>
        <a:graphic>
          <a:graphicData uri="http://schemas.openxmlformats.org/presentationml/2006/ole">
            <p:oleObj spid="_x0000_s235522" name="Equation" r:id="rId4" imgW="304560" imgH="228600" progId="Equation.3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Euclidean distance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181225" y="1752600"/>
          <a:ext cx="4708525" cy="1295400"/>
        </p:xfrm>
        <a:graphic>
          <a:graphicData uri="http://schemas.openxmlformats.org/presentationml/2006/ole">
            <p:oleObj spid="_x0000_s31752" name="Equation" r:id="rId4" imgW="1892160" imgH="52056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3276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Normalize according to variance in each dimension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4648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What does this do for our distance computation?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Leave-one-out cross validation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Cycle through data points, treating each one as the “test” case in turn, and training with the remaining labeled examples.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Report results over all such test cases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Confusion Matrix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1619250"/>
            <a:ext cx="5092700" cy="36195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14208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2"/>
                </a:solidFill>
              </a:rPr>
              <a:t>Today: Tracking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Tracking as inference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Linear models of dynamics</a:t>
            </a:r>
          </a:p>
          <a:p>
            <a:pPr lvl="1" eaLnBrk="1" hangingPunct="1"/>
            <a:r>
              <a:rPr lang="en-US" sz="2400" dirty="0" err="1" smtClean="0">
                <a:solidFill>
                  <a:schemeClr val="tx2"/>
                </a:solidFill>
              </a:rPr>
              <a:t>Kalman</a:t>
            </a:r>
            <a:r>
              <a:rPr lang="en-US" sz="2400" dirty="0" smtClean="0">
                <a:solidFill>
                  <a:schemeClr val="tx2"/>
                </a:solidFill>
              </a:rPr>
              <a:t> filters</a:t>
            </a:r>
          </a:p>
          <a:p>
            <a:pPr lvl="1" eaLnBrk="1" hangingPunct="1"/>
            <a:r>
              <a:rPr lang="en-US" sz="2400" dirty="0" smtClean="0">
                <a:solidFill>
                  <a:schemeClr val="tx2"/>
                </a:solidFill>
              </a:rPr>
              <a:t>General challenges in tracking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Tracking: some applications</a:t>
            </a: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 l="33333" t="7096" r="33333" b="50323"/>
          <a:stretch>
            <a:fillRect/>
          </a:stretch>
        </p:blipFill>
        <p:spPr bwMode="auto">
          <a:xfrm>
            <a:off x="609600" y="1219200"/>
            <a:ext cx="289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Body pose tracking, activity recognition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Surveillance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3124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Video-based interfaces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81000" y="5943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Medical apps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12674" name="Picture 2" descr="http://www.cs.bu.edu/fac/betke/research/bats/images/davi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19200"/>
            <a:ext cx="2209800" cy="17678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52800" y="2971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Censusing</a:t>
            </a:r>
            <a:r>
              <a:rPr lang="en-US" sz="2800" dirty="0" smtClean="0">
                <a:solidFill>
                  <a:srgbClr val="000000"/>
                </a:solidFill>
              </a:rPr>
              <a:t> a bat population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4" cstate="print"/>
          <a:srcRect l="21875" t="31671" r="17188" b="6873"/>
          <a:stretch>
            <a:fillRect/>
          </a:stretch>
        </p:blipFill>
        <p:spPr bwMode="auto">
          <a:xfrm>
            <a:off x="3581400" y="4114800"/>
            <a:ext cx="2514600" cy="183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eart_lv_rv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14800"/>
            <a:ext cx="1765343" cy="17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amera Mouse users"/>
          <p:cNvPicPr>
            <a:picLocks noChangeAspect="1" noChangeArrowheads="1"/>
          </p:cNvPicPr>
          <p:nvPr/>
        </p:nvPicPr>
        <p:blipFill>
          <a:blip r:embed="rId6" cstate="print"/>
          <a:srcRect r="82609"/>
          <a:stretch>
            <a:fillRect/>
          </a:stretch>
        </p:blipFill>
        <p:spPr bwMode="auto">
          <a:xfrm>
            <a:off x="6858000" y="1143000"/>
            <a:ext cx="2057400" cy="1971677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199" y="4114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3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 smtClean="0"/>
              <a:t>Soccer</a:t>
            </a:r>
            <a:r>
              <a:rPr lang="en-US" sz="2800" dirty="0"/>
              <a:t>: </a:t>
            </a:r>
            <a:r>
              <a:rPr lang="pl-PL" sz="2800" dirty="0">
                <a:hlinkClick r:id="rId2"/>
              </a:rPr>
              <a:t>http://www.youtube.com/watch?v=ZqQIItFAnxg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Face</a:t>
            </a:r>
            <a:r>
              <a:rPr lang="en-US" sz="2800" dirty="0"/>
              <a:t>: </a:t>
            </a:r>
            <a:r>
              <a:rPr lang="pl-PL" sz="2800" dirty="0">
                <a:hlinkClick r:id="rId3"/>
              </a:rPr>
              <a:t>http://www.youtube.com/watch?v=i_bZNVmhJ2o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/>
              <a:t>Body</a:t>
            </a:r>
            <a:r>
              <a:rPr lang="pl-PL" sz="2800" dirty="0"/>
              <a:t>: </a:t>
            </a:r>
            <a:r>
              <a:rPr lang="pl-PL" sz="2800" dirty="0">
                <a:hlinkClick r:id="rId4"/>
              </a:rPr>
              <a:t>http://www.youtube.com/watch?v=gRyo-DM2F6E</a:t>
            </a:r>
            <a:endParaRPr lang="pl-P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3800" dirty="0" err="1"/>
              <a:t>Eye</a:t>
            </a:r>
            <a:r>
              <a:rPr lang="pl-PL" sz="2800" dirty="0"/>
              <a:t>: </a:t>
            </a:r>
            <a:r>
              <a:rPr lang="en-US" sz="2800" dirty="0">
                <a:hlinkClick r:id="rId5"/>
              </a:rPr>
              <a:t>http://www.youtube.com/watch?v=NCtYdUEMotg</a:t>
            </a:r>
            <a:endParaRPr 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/>
              <a:t>Gaze</a:t>
            </a:r>
            <a:r>
              <a:rPr lang="en-US" sz="2800" dirty="0"/>
              <a:t>: </a:t>
            </a:r>
            <a:r>
              <a:rPr lang="pl-PL" sz="2800" dirty="0">
                <a:hlinkClick r:id="rId6"/>
              </a:rPr>
              <a:t>http://www.youtube.com/watch?v=-G6Rw5cU-</a:t>
            </a:r>
            <a:r>
              <a:rPr lang="pl-PL" sz="2800" dirty="0" smtClean="0">
                <a:hlinkClick r:id="rId6"/>
              </a:rPr>
              <a:t>1c</a:t>
            </a:r>
            <a:endParaRPr lang="pl-PL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99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Motion capture</a:t>
            </a:r>
          </a:p>
          <a:p>
            <a:r>
              <a:rPr lang="en-US" dirty="0" smtClean="0"/>
              <a:t>Augmented Reality</a:t>
            </a:r>
            <a:endParaRPr lang="en-US" sz="2400" dirty="0"/>
          </a:p>
          <a:p>
            <a:r>
              <a:rPr lang="en-US" dirty="0" smtClean="0"/>
              <a:t>Action Recognition</a:t>
            </a:r>
            <a:endParaRPr lang="en-US" sz="2400" dirty="0"/>
          </a:p>
          <a:p>
            <a:r>
              <a:rPr lang="en-US" dirty="0" smtClean="0"/>
              <a:t>Security, traffic monitoring</a:t>
            </a:r>
          </a:p>
          <a:p>
            <a:r>
              <a:rPr lang="en-US" dirty="0"/>
              <a:t>Video Compression</a:t>
            </a:r>
          </a:p>
          <a:p>
            <a:r>
              <a:rPr lang="en-US" dirty="0" smtClean="0"/>
              <a:t>Video Summarization</a:t>
            </a:r>
          </a:p>
          <a:p>
            <a:r>
              <a:rPr lang="en-US" dirty="0" smtClean="0"/>
              <a:t>Medical Screening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6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is tracking challenging?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819399"/>
          </a:xfrm>
        </p:spPr>
        <p:txBody>
          <a:bodyPr>
            <a:normAutofit/>
          </a:bodyPr>
          <a:lstStyle/>
          <a:p>
            <a:r>
              <a:rPr lang="en-US" dirty="0" smtClean="0"/>
              <a:t>Small, few visual features</a:t>
            </a:r>
          </a:p>
          <a:p>
            <a:r>
              <a:rPr lang="en-US" dirty="0" smtClean="0"/>
              <a:t>Erratic movements, Moving very quickly</a:t>
            </a:r>
          </a:p>
          <a:p>
            <a:r>
              <a:rPr lang="en-US" dirty="0" smtClean="0"/>
              <a:t>Occlusions, leaving and coming back</a:t>
            </a:r>
          </a:p>
          <a:p>
            <a:r>
              <a:rPr lang="en-US" dirty="0" smtClean="0"/>
              <a:t>Surrounding similar-looking objects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326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PS5 out last night, due in 2 weeks</a:t>
            </a:r>
          </a:p>
          <a:p>
            <a:endParaRPr lang="en-US" dirty="0" smtClean="0"/>
          </a:p>
          <a:p>
            <a:r>
              <a:rPr lang="en-US" dirty="0" smtClean="0"/>
              <a:t>PS4 due last night</a:t>
            </a:r>
          </a:p>
          <a:p>
            <a:endParaRPr lang="en-US" dirty="0" smtClean="0"/>
          </a:p>
          <a:p>
            <a:r>
              <a:rPr lang="en-US" dirty="0" smtClean="0"/>
              <a:t>Project reports due Saturday</a:t>
            </a:r>
          </a:p>
          <a:p>
            <a:pPr lvl="1"/>
            <a:r>
              <a:rPr lang="en-US" dirty="0" smtClean="0"/>
              <a:t>Outline over email</a:t>
            </a:r>
          </a:p>
          <a:p>
            <a:pPr lvl="1"/>
            <a:r>
              <a:rPr lang="en-US" dirty="0" smtClean="0"/>
              <a:t>Questions?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Strategies for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Tracking by repeated detection</a:t>
            </a:r>
          </a:p>
          <a:p>
            <a:pPr lvl="1"/>
            <a:r>
              <a:rPr lang="en-US" dirty="0"/>
              <a:t>Works well if object is easily detectable (e.g., face or colored glove) and there is only </a:t>
            </a:r>
            <a:r>
              <a:rPr lang="en-US" dirty="0" smtClean="0"/>
              <a:t>one</a:t>
            </a:r>
          </a:p>
          <a:p>
            <a:pPr lvl="1"/>
            <a:r>
              <a:rPr lang="en-US" dirty="0" smtClean="0"/>
              <a:t>Need some way to link up detections</a:t>
            </a:r>
          </a:p>
          <a:p>
            <a:pPr lvl="1"/>
            <a:r>
              <a:rPr lang="en-US" dirty="0" smtClean="0"/>
              <a:t>Best </a:t>
            </a:r>
            <a:r>
              <a:rPr lang="en-US" dirty="0"/>
              <a:t>you can </a:t>
            </a:r>
            <a:r>
              <a:rPr lang="en-US" dirty="0" smtClean="0"/>
              <a:t>do, </a:t>
            </a:r>
            <a:r>
              <a:rPr lang="en-US" dirty="0"/>
              <a:t>if you can’t predict </a:t>
            </a:r>
            <a:r>
              <a:rPr lang="en-US" dirty="0" smtClean="0"/>
              <a:t>motion</a:t>
            </a:r>
          </a:p>
          <a:p>
            <a:pPr lvl="2"/>
            <a:endParaRPr lang="en-US" dirty="0"/>
          </a:p>
        </p:txBody>
      </p:sp>
      <p:pic>
        <p:nvPicPr>
          <p:cNvPr id="5" name="Picture 4" descr="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260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with dynamics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60437"/>
            <a:ext cx="8763000" cy="51355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Key idea: Based on a model of expected motion, predict where objects will occur in next frame, before even seeing the image</a:t>
            </a:r>
          </a:p>
          <a:p>
            <a:pPr lvl="1"/>
            <a:r>
              <a:rPr lang="en-US" sz="2400" dirty="0" smtClean="0"/>
              <a:t>Restrict search for the object</a:t>
            </a:r>
          </a:p>
          <a:p>
            <a:pPr lvl="1"/>
            <a:r>
              <a:rPr lang="en-US" sz="2400" dirty="0" smtClean="0"/>
              <a:t>measurement noise is reduced by trajectory smoothness</a:t>
            </a:r>
          </a:p>
          <a:p>
            <a:pPr lvl="1"/>
            <a:r>
              <a:rPr lang="en-US" sz="2400" dirty="0" smtClean="0"/>
              <a:t>Robustness to missing or weak </a:t>
            </a:r>
            <a:r>
              <a:rPr lang="en-US" sz="2400" dirty="0"/>
              <a:t>observations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pic>
        <p:nvPicPr>
          <p:cNvPr id="5" name="Picture 4" descr="fast_c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90800" y="3810000"/>
            <a:ext cx="4114800" cy="2743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041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Optical flow for tracking?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If we have more than just a pair of frames, we could compute flow from one to the next:</a:t>
            </a:r>
          </a:p>
        </p:txBody>
      </p:sp>
      <p:sp>
        <p:nvSpPr>
          <p:cNvPr id="292868" name="Rectangle 4"/>
          <p:cNvSpPr>
            <a:spLocks noChangeArrowheads="1"/>
          </p:cNvSpPr>
          <p:nvPr/>
        </p:nvSpPr>
        <p:spPr bwMode="auto">
          <a:xfrm>
            <a:off x="685800" y="1752600"/>
            <a:ext cx="8001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But flow only reliable for small motions, and we may have occlusions, </a:t>
            </a:r>
            <a:r>
              <a:rPr lang="en-US" sz="2400" dirty="0" err="1" smtClean="0">
                <a:solidFill>
                  <a:srgbClr val="000000"/>
                </a:solidFill>
              </a:rPr>
              <a:t>textureless</a:t>
            </a:r>
            <a:r>
              <a:rPr lang="en-US" sz="2400" dirty="0" smtClean="0">
                <a:solidFill>
                  <a:srgbClr val="000000"/>
                </a:solidFill>
              </a:rPr>
              <a:t> regions that yield bad estimates anyway…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49729"/>
            <a:ext cx="3397503" cy="153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 t="17950"/>
          <a:stretch>
            <a:fillRect/>
          </a:stretch>
        </p:blipFill>
        <p:spPr bwMode="auto">
          <a:xfrm>
            <a:off x="1676400" y="3778530"/>
            <a:ext cx="1828800" cy="140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9800" y="255932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…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9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 l="49342"/>
          <a:stretch>
            <a:fillRect/>
          </a:stretch>
        </p:blipFill>
        <p:spPr bwMode="auto">
          <a:xfrm>
            <a:off x="4267200" y="1949729"/>
            <a:ext cx="1721103" cy="153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pic>
        <p:nvPicPr>
          <p:cNvPr id="10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 t="17950"/>
          <a:stretch>
            <a:fillRect/>
          </a:stretch>
        </p:blipFill>
        <p:spPr bwMode="auto">
          <a:xfrm>
            <a:off x="3657600" y="3778529"/>
            <a:ext cx="1828800" cy="140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5486400" y="409350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…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2400300" y="2673629"/>
            <a:ext cx="304800" cy="1905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 rot="16200000">
            <a:off x="4381500" y="2673629"/>
            <a:ext cx="304800" cy="1905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958E8-FF42-469E-A4C9-75F841F2D2E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estimation techniques</a:t>
            </a:r>
          </a:p>
        </p:txBody>
      </p:sp>
      <p:sp>
        <p:nvSpPr>
          <p:cNvPr id="1702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Direct methods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Directly recover image motion at each pixel from </a:t>
            </a:r>
            <a:r>
              <a:rPr lang="en-US" dirty="0" err="1" smtClean="0">
                <a:solidFill>
                  <a:schemeClr val="bg2"/>
                </a:solidFill>
              </a:rPr>
              <a:t>spatio</a:t>
            </a:r>
            <a:r>
              <a:rPr lang="en-US" dirty="0" smtClean="0">
                <a:solidFill>
                  <a:schemeClr val="bg2"/>
                </a:solidFill>
              </a:rPr>
              <a:t>-temporal image brightness variations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Dense motion fields, but sensitive to appearance variations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Suitable for video and when image motion is small </a:t>
            </a:r>
            <a:br>
              <a:rPr lang="en-US" dirty="0" smtClean="0">
                <a:solidFill>
                  <a:schemeClr val="bg2"/>
                </a:solidFill>
              </a:rPr>
            </a:br>
            <a:endParaRPr lang="en-US" dirty="0" smtClean="0">
              <a:solidFill>
                <a:schemeClr val="bg2"/>
              </a:solidFill>
            </a:endParaRPr>
          </a:p>
          <a:p>
            <a:pPr>
              <a:buFontTx/>
              <a:buChar char="•"/>
            </a:pPr>
            <a:r>
              <a:rPr lang="en-US" b="1" dirty="0" smtClean="0"/>
              <a:t>Feature-based methods</a:t>
            </a:r>
          </a:p>
          <a:p>
            <a:pPr lvl="1"/>
            <a:r>
              <a:rPr lang="en-US" dirty="0" smtClean="0"/>
              <a:t>Extract visual features (corners, textured areas) and track them over multiple frames</a:t>
            </a:r>
          </a:p>
          <a:p>
            <a:pPr lvl="1"/>
            <a:r>
              <a:rPr lang="en-US" dirty="0" smtClean="0"/>
              <a:t>Sparse motion fields, but more robust tracking</a:t>
            </a:r>
          </a:p>
          <a:p>
            <a:pPr lvl="1"/>
            <a:r>
              <a:rPr lang="en-US" dirty="0" smtClean="0"/>
              <a:t>Suitable when image motion is large (10s of pixels)</a:t>
            </a:r>
          </a:p>
          <a:p>
            <a:endParaRPr lang="en-US" dirty="0" smtClean="0"/>
          </a:p>
          <a:p>
            <a:pPr lvl="1"/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Feature-based matching for motion</a:t>
            </a:r>
            <a:endParaRPr lang="en-US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 l="39844" t="25892" r="33221" b="37466"/>
          <a:stretch>
            <a:fillRect/>
          </a:stretch>
        </p:blipFill>
        <p:spPr bwMode="auto">
          <a:xfrm>
            <a:off x="228600" y="1981200"/>
            <a:ext cx="4191000" cy="41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152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Interesting point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371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Best matching neighborhood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7391400" y="2438400"/>
            <a:ext cx="152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5486400" y="2438400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912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1905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667000"/>
            <a:ext cx="3810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6285706" y="3009900"/>
            <a:ext cx="228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381000" y="4267200"/>
            <a:ext cx="41148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0" y="20968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window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800600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window is centered at the point where we last saw the feature, in image I1.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Best match = position where we have the highest normalized cross-correlation value.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interface: use feature tracking as mouse replacement</a:t>
            </a:r>
            <a:endParaRPr lang="en-US" dirty="0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 l="16406" t="36658" r="46094" b="24528"/>
          <a:stretch>
            <a:fillRect/>
          </a:stretch>
        </p:blipFill>
        <p:spPr bwMode="auto">
          <a:xfrm>
            <a:off x="381000" y="2286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43400" y="1981200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User clicks on the feature to be tracked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Take the 15x15 pixel square of the feature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 the next image do a search to find the 15x15 region with the highest correlation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Move the mouse pointer accordingly </a:t>
            </a:r>
          </a:p>
          <a:p>
            <a:pPr indent="33655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Repeat in the background every 1/30th of a second 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21166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6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Specialized software for communication, games</a:t>
            </a:r>
            <a:endParaRPr lang="en-US" dirty="0"/>
          </a:p>
        </p:txBody>
      </p:sp>
      <p:pic>
        <p:nvPicPr>
          <p:cNvPr id="149506" name="Picture 2" descr="http://www.roetting.de/eyes-tea/history/030515/pictur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2590800" cy="2410998"/>
          </a:xfrm>
          <a:prstGeom prst="rect">
            <a:avLst/>
          </a:prstGeom>
          <a:noFill/>
        </p:spPr>
      </p:pic>
      <p:pic>
        <p:nvPicPr>
          <p:cNvPr id="149508" name="Picture 4" descr="http://www.roetting.de/eyes-tea/history/030515/pictur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057400"/>
            <a:ext cx="3028950" cy="22860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4800" y="5791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69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Camera 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r>
              <a:rPr lang="en-US" dirty="0" smtClean="0"/>
              <a:t>Specialized software for communication, games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791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James </a:t>
            </a:r>
            <a:r>
              <a:rPr lang="en-US" dirty="0" err="1">
                <a:solidFill>
                  <a:srgbClr val="000000"/>
                </a:solidFill>
              </a:rPr>
              <a:t>Gips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</a:rPr>
              <a:t>Margrit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Betke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http://www.bc.edu/schools/csom/eagleeyes/</a:t>
            </a:r>
          </a:p>
        </p:txBody>
      </p:sp>
      <p:pic>
        <p:nvPicPr>
          <p:cNvPr id="238594" name="Picture 2" descr="http://www.roetting.de/eyes-tea/history/030515/pictur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4286250" cy="3095625"/>
          </a:xfrm>
          <a:prstGeom prst="rect">
            <a:avLst/>
          </a:prstGeom>
          <a:noFill/>
        </p:spPr>
      </p:pic>
      <p:pic>
        <p:nvPicPr>
          <p:cNvPr id="238596" name="Picture 4" descr="http://www.roetting.de/eyes-tea/history/030515/picture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05000"/>
            <a:ext cx="3810000" cy="2971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0750F2-E922-40AA-87DB-0D2331107294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48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772400" cy="838200"/>
          </a:xfrm>
        </p:spPr>
        <p:txBody>
          <a:bodyPr/>
          <a:lstStyle/>
          <a:p>
            <a:r>
              <a:rPr lang="en-US" u="sng" dirty="0" smtClean="0"/>
              <a:t>Feature-based matching for motion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176337"/>
          </a:xfrm>
        </p:spPr>
        <p:txBody>
          <a:bodyPr/>
          <a:lstStyle/>
          <a:p>
            <a:r>
              <a:rPr lang="en-US" sz="2800" dirty="0" smtClean="0"/>
              <a:t>For a discrete matching search, what are the tradeoffs of the chosen </a:t>
            </a:r>
            <a:r>
              <a:rPr lang="en-US" sz="2800" b="1" dirty="0" smtClean="0"/>
              <a:t>search window </a:t>
            </a:r>
            <a:r>
              <a:rPr lang="en-US" sz="2800" dirty="0" smtClean="0"/>
              <a:t>size?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Which patches to track?</a:t>
            </a:r>
          </a:p>
          <a:p>
            <a:pPr lvl="1"/>
            <a:r>
              <a:rPr lang="en-US" dirty="0" smtClean="0"/>
              <a:t>Select interest points – e.g. corners</a:t>
            </a:r>
          </a:p>
          <a:p>
            <a:r>
              <a:rPr lang="en-US" sz="2800" dirty="0" smtClean="0"/>
              <a:t>Where should the search window be placed?</a:t>
            </a:r>
          </a:p>
          <a:p>
            <a:pPr lvl="1"/>
            <a:r>
              <a:rPr lang="en-US" dirty="0" smtClean="0"/>
              <a:t>Near match at previous frame</a:t>
            </a:r>
          </a:p>
          <a:p>
            <a:pPr lvl="1"/>
            <a:r>
              <a:rPr lang="en-US" b="1" dirty="0" smtClean="0"/>
              <a:t>More generally, taking into account the expected </a:t>
            </a:r>
            <a:r>
              <a:rPr lang="en-US" b="1" i="1" u="sng" dirty="0" smtClean="0">
                <a:solidFill>
                  <a:srgbClr val="C00000"/>
                </a:solidFill>
              </a:rPr>
              <a:t>dynamics</a:t>
            </a:r>
            <a:r>
              <a:rPr lang="en-US" b="1" dirty="0" smtClean="0"/>
              <a:t> of the object</a:t>
            </a:r>
          </a:p>
          <a:p>
            <a:endParaRPr lang="en-US" sz="28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2286000" y="2209800"/>
            <a:ext cx="198120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76200" y="2209800"/>
            <a:ext cx="217932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36658" r="49219" b="45013"/>
          <a:stretch>
            <a:fillRect/>
          </a:stretch>
        </p:blipFill>
        <p:spPr bwMode="auto">
          <a:xfrm>
            <a:off x="7086600" y="2209800"/>
            <a:ext cx="198120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36658" r="64844" b="45013"/>
          <a:stretch>
            <a:fillRect/>
          </a:stretch>
        </p:blipFill>
        <p:spPr bwMode="auto">
          <a:xfrm>
            <a:off x="4876800" y="2209800"/>
            <a:ext cx="2179320" cy="168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971800" y="2743200"/>
            <a:ext cx="685800" cy="685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43800" y="2514600"/>
            <a:ext cx="1066800" cy="1066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face_corners.jpg"/>
          <p:cNvPicPr>
            <a:picLocks noChangeAspect="1"/>
          </p:cNvPicPr>
          <p:nvPr/>
        </p:nvPicPr>
        <p:blipFill>
          <a:blip r:embed="rId4" cstate="print"/>
          <a:srcRect l="19349" t="14045" r="17816" b="18539"/>
          <a:stretch>
            <a:fillRect/>
          </a:stretch>
        </p:blipFill>
        <p:spPr>
          <a:xfrm>
            <a:off x="127000" y="2286000"/>
            <a:ext cx="2082800" cy="15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5958E8-FF42-469E-A4C9-75F841F2D2E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5843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5848" name="TextBox 20"/>
          <p:cNvSpPr txBox="1">
            <a:spLocks noChangeArrowheads="1"/>
          </p:cNvSpPr>
          <p:nvPr/>
        </p:nvSpPr>
        <p:spPr bwMode="auto">
          <a:xfrm>
            <a:off x="8842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t=1</a:t>
            </a:r>
          </a:p>
        </p:txBody>
      </p:sp>
      <p:sp>
        <p:nvSpPr>
          <p:cNvPr id="35849" name="TextBox 21"/>
          <p:cNvSpPr txBox="1">
            <a:spLocks noChangeArrowheads="1"/>
          </p:cNvSpPr>
          <p:nvPr/>
        </p:nvSpPr>
        <p:spPr bwMode="auto">
          <a:xfrm>
            <a:off x="2819400" y="3830638"/>
            <a:ext cx="1935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</a:t>
            </a:r>
          </a:p>
        </p:txBody>
      </p:sp>
      <p:sp>
        <p:nvSpPr>
          <p:cNvPr id="35850" name="TextBox 22"/>
          <p:cNvSpPr txBox="1">
            <a:spLocks noChangeArrowheads="1"/>
          </p:cNvSpPr>
          <p:nvPr/>
        </p:nvSpPr>
        <p:spPr bwMode="auto">
          <a:xfrm>
            <a:off x="5557838" y="3830638"/>
            <a:ext cx="1935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t=20</a:t>
            </a:r>
          </a:p>
        </p:txBody>
      </p:sp>
      <p:sp>
        <p:nvSpPr>
          <p:cNvPr id="35851" name="TextBox 23"/>
          <p:cNvSpPr txBox="1">
            <a:spLocks noChangeArrowheads="1"/>
          </p:cNvSpPr>
          <p:nvPr/>
        </p:nvSpPr>
        <p:spPr bwMode="auto">
          <a:xfrm>
            <a:off x="7456488" y="3867150"/>
            <a:ext cx="1935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t=21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6562" t="7692" r="28438" b="22564"/>
          <a:stretch>
            <a:fillRect/>
          </a:stretch>
        </p:blipFill>
        <p:spPr bwMode="auto">
          <a:xfrm>
            <a:off x="968188" y="0"/>
            <a:ext cx="7261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6867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876" name="TextBox 11"/>
          <p:cNvSpPr txBox="1">
            <a:spLocks noChangeArrowheads="1"/>
          </p:cNvSpPr>
          <p:nvPr/>
        </p:nvSpPr>
        <p:spPr bwMode="auto">
          <a:xfrm>
            <a:off x="620713" y="4524375"/>
            <a:ext cx="79676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Detection: We detect the object independently in each frame and can record its position over time, e.g., based on blob’s centroid or detection window coordinates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7891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rot="10800000" flipV="1">
            <a:off x="701675" y="3521075"/>
            <a:ext cx="438150" cy="174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4542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289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08513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3175" y="3355975"/>
            <a:ext cx="255588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5436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183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07" name="TextBox 20"/>
          <p:cNvSpPr txBox="1">
            <a:spLocks noChangeArrowheads="1"/>
          </p:cNvSpPr>
          <p:nvPr/>
        </p:nvSpPr>
        <p:spPr bwMode="auto">
          <a:xfrm>
            <a:off x="620713" y="4524375"/>
            <a:ext cx="79676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Tracking with </a:t>
            </a:r>
            <a:r>
              <a:rPr lang="en-US" sz="2800" i="1">
                <a:solidFill>
                  <a:srgbClr val="000000"/>
                </a:solidFill>
              </a:rPr>
              <a:t>dynamics</a:t>
            </a:r>
            <a:r>
              <a:rPr lang="en-US" sz="2800">
                <a:solidFill>
                  <a:srgbClr val="000000"/>
                </a:solidFill>
              </a:rPr>
              <a:t>: We use image measurements to estimate position of object, but also incorporate position predicted by dynamics, i.e., our expectation of object’s motion pattern.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Detection vs. tracking</a:t>
            </a:r>
          </a:p>
        </p:txBody>
      </p:sp>
      <p:pic>
        <p:nvPicPr>
          <p:cNvPr id="37891" name="Picture 8" descr="C:\Documents and Settings\grauman\Desktop\ims\Image16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9" descr="C:\Documents and Settings\grauman\Desktop\ims\Image14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638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443163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8"/>
          <p:cNvSpPr txBox="1">
            <a:spLocks noChangeArrowheads="1"/>
          </p:cNvSpPr>
          <p:nvPr/>
        </p:nvSpPr>
        <p:spPr bwMode="auto">
          <a:xfrm>
            <a:off x="4206875" y="2917825"/>
            <a:ext cx="219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98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2425" y="3355975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9688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313" y="3355975"/>
            <a:ext cx="255587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rot="10800000" flipV="1">
            <a:off x="701675" y="3521075"/>
            <a:ext cx="438150" cy="174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4542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289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4608513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83175" y="3355975"/>
            <a:ext cx="255588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543675" y="3538538"/>
            <a:ext cx="438150" cy="19050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018338" y="3355975"/>
            <a:ext cx="255587" cy="328613"/>
          </a:xfrm>
          <a:prstGeom prst="rect">
            <a:avLst/>
          </a:prstGeom>
          <a:noFill/>
          <a:ln w="38100">
            <a:solidFill>
              <a:srgbClr val="0033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07" name="TextBox 20"/>
          <p:cNvSpPr txBox="1">
            <a:spLocks noChangeArrowheads="1"/>
          </p:cNvSpPr>
          <p:nvPr/>
        </p:nvSpPr>
        <p:spPr bwMode="auto">
          <a:xfrm>
            <a:off x="620713" y="4524375"/>
            <a:ext cx="79676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Tracking with </a:t>
            </a:r>
            <a:r>
              <a:rPr lang="en-US" sz="2800" i="1">
                <a:solidFill>
                  <a:srgbClr val="000000"/>
                </a:solidFill>
              </a:rPr>
              <a:t>dynamics</a:t>
            </a:r>
            <a:r>
              <a:rPr lang="en-US" sz="2800">
                <a:solidFill>
                  <a:srgbClr val="000000"/>
                </a:solidFill>
              </a:rPr>
              <a:t>: We use image measurements to estimate position of object, but also incorporate position predicted by dynamics, i.e., our expectation of object’s motion pattern.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with dynamics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8600" y="1189037"/>
            <a:ext cx="8661400" cy="4525963"/>
          </a:xfrm>
        </p:spPr>
        <p:txBody>
          <a:bodyPr/>
          <a:lstStyle/>
          <a:p>
            <a:r>
              <a:rPr lang="en-US" sz="2800" dirty="0" smtClean="0"/>
              <a:t>Use model of expected motion to </a:t>
            </a:r>
            <a:r>
              <a:rPr lang="en-US" sz="2800" i="1" dirty="0" smtClean="0"/>
              <a:t>predict</a:t>
            </a:r>
            <a:r>
              <a:rPr lang="en-US" sz="2800" dirty="0" smtClean="0"/>
              <a:t> where objects will occur in next frame, even before seeing the image.</a:t>
            </a:r>
          </a:p>
          <a:p>
            <a:r>
              <a:rPr lang="en-US" sz="2800" b="1" dirty="0" smtClean="0"/>
              <a:t>Intent</a:t>
            </a:r>
            <a:r>
              <a:rPr lang="en-US" sz="2800" dirty="0" smtClean="0"/>
              <a:t>: </a:t>
            </a:r>
          </a:p>
          <a:p>
            <a:pPr lvl="1"/>
            <a:r>
              <a:rPr lang="en-US" sz="2400" dirty="0" smtClean="0"/>
              <a:t>Do less work looking for the object, restrict the search.</a:t>
            </a:r>
          </a:p>
          <a:p>
            <a:pPr lvl="1"/>
            <a:r>
              <a:rPr lang="en-US" sz="2400" dirty="0" smtClean="0"/>
              <a:t>Get improved estimates since measurement noise is tempered by smoothness, dynamics priors.</a:t>
            </a:r>
          </a:p>
          <a:p>
            <a:r>
              <a:rPr lang="en-US" sz="2800" b="1" dirty="0" smtClean="0"/>
              <a:t>Assumption</a:t>
            </a:r>
            <a:r>
              <a:rPr lang="en-US" sz="2800" dirty="0" smtClean="0"/>
              <a:t>: continuous motion patterns:</a:t>
            </a:r>
          </a:p>
          <a:p>
            <a:pPr lvl="1"/>
            <a:r>
              <a:rPr lang="en-US" sz="2400" dirty="0" smtClean="0"/>
              <a:t>Camera is not moving instantly to new viewpoint</a:t>
            </a:r>
          </a:p>
          <a:p>
            <a:pPr lvl="1"/>
            <a:r>
              <a:rPr lang="en-US" sz="2400" dirty="0" smtClean="0"/>
              <a:t>Objects do not disappear and reappear in different places in the scene</a:t>
            </a:r>
          </a:p>
          <a:p>
            <a:pPr lvl="1"/>
            <a:r>
              <a:rPr lang="en-US" sz="2400" dirty="0" smtClean="0"/>
              <a:t>Gradual change in pose between camera and scene</a:t>
            </a:r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as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029200" cy="4830763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i="1" dirty="0" smtClean="0"/>
              <a:t>hidden state </a:t>
            </a:r>
            <a:r>
              <a:rPr lang="en-US" sz="2800" dirty="0" smtClean="0"/>
              <a:t>consists of the true parameters we care about, denoted </a:t>
            </a:r>
            <a:r>
              <a:rPr lang="en-US" sz="2800" i="1" dirty="0" smtClean="0"/>
              <a:t>X</a:t>
            </a:r>
            <a:r>
              <a:rPr lang="en-US" sz="2800" dirty="0" smtClean="0"/>
              <a:t>.</a:t>
            </a:r>
            <a:endParaRPr lang="en-US" sz="2000" dirty="0" smtClean="0"/>
          </a:p>
          <a:p>
            <a:r>
              <a:rPr lang="en-US" sz="2800" dirty="0" smtClean="0"/>
              <a:t>The </a:t>
            </a:r>
            <a:r>
              <a:rPr lang="en-US" sz="2800" i="1" dirty="0" smtClean="0"/>
              <a:t>measurement </a:t>
            </a:r>
            <a:r>
              <a:rPr lang="en-US" sz="2800" dirty="0" smtClean="0"/>
              <a:t>is our noisy observation that results from the underlying state, denoted </a:t>
            </a:r>
            <a:r>
              <a:rPr lang="en-US" sz="2800" i="1" dirty="0" smtClean="0"/>
              <a:t>Y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At each time step, state changes (from X</a:t>
            </a:r>
            <a:r>
              <a:rPr lang="en-US" sz="2800" baseline="-25000" dirty="0"/>
              <a:t>t-1</a:t>
            </a:r>
            <a:r>
              <a:rPr lang="en-US" sz="2800" dirty="0"/>
              <a:t> to </a:t>
            </a:r>
            <a:r>
              <a:rPr lang="en-US" sz="2800" dirty="0" err="1"/>
              <a:t>X</a:t>
            </a:r>
            <a:r>
              <a:rPr lang="en-US" sz="2800" baseline="-25000" dirty="0" err="1"/>
              <a:t>t</a:t>
            </a:r>
            <a:r>
              <a:rPr lang="en-US" sz="2800" baseline="-25000" dirty="0"/>
              <a:t> </a:t>
            </a:r>
            <a:r>
              <a:rPr lang="en-US" sz="2800" dirty="0"/>
              <a:t>) and we get a new observation </a:t>
            </a:r>
            <a:r>
              <a:rPr lang="en-US" sz="2800" dirty="0" err="1"/>
              <a:t>Y</a:t>
            </a:r>
            <a:r>
              <a:rPr lang="en-US" sz="2800" baseline="-25000" dirty="0" err="1"/>
              <a:t>t</a:t>
            </a:r>
            <a:r>
              <a:rPr lang="en-US" sz="2800" dirty="0"/>
              <a:t>.</a:t>
            </a: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pic>
        <p:nvPicPr>
          <p:cNvPr id="5" name="Picture 4" descr="fast_g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638800" y="1371600"/>
            <a:ext cx="3048000" cy="2032000"/>
          </a:xfrm>
          <a:prstGeom prst="rect">
            <a:avLst/>
          </a:prstGeom>
        </p:spPr>
      </p:pic>
      <p:pic>
        <p:nvPicPr>
          <p:cNvPr id="6" name="Picture 5" descr="fast_o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638800" y="4064000"/>
            <a:ext cx="3048000" cy="2032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/>
              <a:t>State vs. observation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7244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Hidden state : parameters of interest</a:t>
            </a:r>
          </a:p>
          <a:p>
            <a:pPr>
              <a:buFontTx/>
              <a:buNone/>
            </a:pPr>
            <a:r>
              <a:rPr lang="en-US" sz="2800" dirty="0" smtClean="0"/>
              <a:t>Measurement : what we get to directly observe</a:t>
            </a:r>
          </a:p>
        </p:txBody>
      </p:sp>
      <p:pic>
        <p:nvPicPr>
          <p:cNvPr id="22532" name="Picture 3" descr="stick_figur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990600"/>
            <a:ext cx="2754312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/>
          <p:nvPr/>
        </p:nvGrpSpPr>
        <p:grpSpPr>
          <a:xfrm>
            <a:off x="3221038" y="1757362"/>
            <a:ext cx="2143125" cy="2114550"/>
            <a:chOff x="3221038" y="1757362"/>
            <a:chExt cx="2143125" cy="2114550"/>
          </a:xfrm>
        </p:grpSpPr>
        <p:pic>
          <p:nvPicPr>
            <p:cNvPr id="22533" name="Picture 4" descr="tHook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21038" y="1757362"/>
              <a:ext cx="214312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>
            <a:xfrm>
              <a:off x="4754563" y="3254375"/>
              <a:ext cx="109537" cy="1095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645025" y="2852737"/>
              <a:ext cx="109538" cy="1095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352925" y="2414587"/>
              <a:ext cx="109538" cy="1095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6" idx="1"/>
            </p:cNvCxnSpPr>
            <p:nvPr/>
          </p:nvCxnSpPr>
          <p:spPr>
            <a:xfrm rot="16200000" flipV="1">
              <a:off x="4681538" y="3181350"/>
              <a:ext cx="161925" cy="158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1"/>
            </p:cNvCxnSpPr>
            <p:nvPr/>
          </p:nvCxnSpPr>
          <p:spPr>
            <a:xfrm rot="16200000" flipV="1">
              <a:off x="4517231" y="2724944"/>
              <a:ext cx="198437" cy="889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5"/>
            </p:cNvCxnSpPr>
            <p:nvPr/>
          </p:nvCxnSpPr>
          <p:spPr>
            <a:xfrm rot="5400000" flipH="1">
              <a:off x="4225131" y="2286794"/>
              <a:ext cx="239713" cy="203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"/>
          <p:cNvGrpSpPr/>
          <p:nvPr/>
        </p:nvGrpSpPr>
        <p:grpSpPr>
          <a:xfrm>
            <a:off x="5886450" y="1939925"/>
            <a:ext cx="2665413" cy="1716087"/>
            <a:chOff x="5886450" y="1939925"/>
            <a:chExt cx="2665413" cy="1716087"/>
          </a:xfrm>
        </p:grpSpPr>
        <p:pic>
          <p:nvPicPr>
            <p:cNvPr id="2254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5023" t="39278" r="13603" b="33949"/>
            <a:stretch>
              <a:fillRect/>
            </a:stretch>
          </p:blipFill>
          <p:spPr bwMode="auto">
            <a:xfrm>
              <a:off x="5886450" y="2012950"/>
              <a:ext cx="2665413" cy="164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7821613" y="1939925"/>
              <a:ext cx="365125" cy="8397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as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i="1" dirty="0" smtClean="0"/>
              <a:t>hidden state </a:t>
            </a:r>
            <a:r>
              <a:rPr lang="en-US" sz="2800" dirty="0" smtClean="0"/>
              <a:t>consists of the true parameters we care about, denoted </a:t>
            </a:r>
            <a:r>
              <a:rPr lang="en-US" sz="2800" i="1" dirty="0" smtClean="0"/>
              <a:t>X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/>
              <a:t>The </a:t>
            </a:r>
            <a:r>
              <a:rPr lang="en-US" sz="2800" i="1" dirty="0" smtClean="0"/>
              <a:t>measurement </a:t>
            </a:r>
            <a:r>
              <a:rPr lang="en-US" sz="2800" dirty="0" smtClean="0"/>
              <a:t>is our noisy observation that results from the underlying state, denoted </a:t>
            </a:r>
            <a:r>
              <a:rPr lang="en-US" sz="2800" i="1" dirty="0" smtClean="0"/>
              <a:t>Y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/>
              <a:t>At each time step, state changes (from X</a:t>
            </a:r>
            <a:r>
              <a:rPr lang="en-US" sz="2800" baseline="-25000" dirty="0" smtClean="0"/>
              <a:t>t-1</a:t>
            </a:r>
            <a:r>
              <a:rPr lang="en-US" sz="2800" dirty="0" smtClean="0"/>
              <a:t> to </a:t>
            </a:r>
            <a:r>
              <a:rPr lang="en-US" sz="2800" dirty="0" err="1" smtClean="0"/>
              <a:t>X</a:t>
            </a:r>
            <a:r>
              <a:rPr lang="en-US" sz="2800" baseline="-25000" dirty="0" err="1" smtClean="0"/>
              <a:t>t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) and we get a new observation </a:t>
            </a:r>
            <a:r>
              <a:rPr lang="en-US" sz="2800" dirty="0" err="1" smtClean="0"/>
              <a:t>Y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.</a:t>
            </a:r>
          </a:p>
          <a:p>
            <a:endParaRPr lang="en-US" sz="200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Our goal: recover most likely state </a:t>
            </a:r>
            <a:r>
              <a:rPr lang="en-US" sz="2800" dirty="0" err="1" smtClean="0">
                <a:solidFill>
                  <a:srgbClr val="FF0000"/>
                </a:solidFill>
              </a:rPr>
              <a:t>X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smtClean="0">
                <a:solidFill>
                  <a:srgbClr val="FF0000"/>
                </a:solidFill>
              </a:rPr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given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All observations seen so far.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Knowledge about dynamics of state transitions.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963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1" y="2514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9751" y="34274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3257552" y="36099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64164" y="34051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1551" y="25146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6564" y="34290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3751" y="3897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6351" y="3886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Tracking as inference: intuition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71926" y="464596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Belief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9551" y="5245447"/>
            <a:ext cx="2228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Measurement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5867400"/>
            <a:ext cx="418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Corrected prediction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058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1000125"/>
            <a:ext cx="8418513" cy="2895600"/>
            <a:chOff x="222" y="630"/>
            <a:chExt cx="5303" cy="1824"/>
          </a:xfrm>
        </p:grpSpPr>
        <p:pic>
          <p:nvPicPr>
            <p:cNvPr id="33804" name="Picture 4" descr="graph1-gnu-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" y="63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5" descr="graph2-gnu-col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0" y="650"/>
              <a:ext cx="2495" cy="1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25542" name="Picture 6" descr="graph3-gnu-col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3908425"/>
            <a:ext cx="3960813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209800" y="5943600"/>
            <a:ext cx="893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old belief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5540375" y="1447800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6553200" y="2743200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Belief: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1447800" y="4191000"/>
            <a:ext cx="1795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Corrected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2208213" y="2562225"/>
            <a:ext cx="150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Belief: prediction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 rot="-4791268">
            <a:off x="280987" y="5129213"/>
            <a:ext cx="126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measurement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Tracking as inference: intuition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19600" y="914400"/>
            <a:ext cx="457200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Picture 14" descr="C:\Documents and Settings\grauman\Desktop\ims\Image01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5212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 descr="C:\Documents and Settings\grauman\Desktop\ims\Image038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620000" y="5484812"/>
            <a:ext cx="255588" cy="3286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5257801" y="5667375"/>
            <a:ext cx="438150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64413" y="5462587"/>
            <a:ext cx="255587" cy="328613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81800" y="4572000"/>
            <a:ext cx="1828800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16813" y="5486400"/>
            <a:ext cx="255587" cy="328613"/>
          </a:xfrm>
          <a:prstGeom prst="rect">
            <a:avLst/>
          </a:prstGeom>
          <a:noFill/>
          <a:ln w="38100">
            <a:solidFill>
              <a:srgbClr val="200F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0" y="59552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0" y="5943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t+1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800" grpId="0"/>
      <p:bldP spid="33801" grpId="0"/>
      <p:bldP spid="33802" grpId="0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sz="4000" dirty="0" smtClean="0"/>
              <a:t>Independence assumptions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r>
              <a:rPr lang="en-US" sz="2800" dirty="0" smtClean="0"/>
              <a:t>Only immediate past state influences current state</a:t>
            </a:r>
          </a:p>
          <a:p>
            <a:endParaRPr lang="en-US" dirty="0" smtClean="0"/>
          </a:p>
          <a:p>
            <a:endParaRPr lang="en-US" sz="4000" dirty="0" smtClean="0"/>
          </a:p>
          <a:p>
            <a:r>
              <a:rPr lang="en-US" sz="2800" dirty="0" smtClean="0"/>
              <a:t>Measurement at time t depends on current state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495800" y="1981200"/>
            <a:ext cx="2389187" cy="1219200"/>
            <a:chOff x="4495800" y="1981200"/>
            <a:chExt cx="2389187" cy="1219200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495800" y="2743200"/>
              <a:ext cx="23891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dynamics model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724400" y="1981200"/>
              <a:ext cx="1524000" cy="762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43400" y="3886200"/>
            <a:ext cx="2678113" cy="1219200"/>
            <a:chOff x="4343400" y="3886200"/>
            <a:chExt cx="2678113" cy="1219200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343400" y="4648200"/>
              <a:ext cx="26781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observation model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876800" y="3886200"/>
              <a:ext cx="1371600" cy="685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2057400" y="2133600"/>
          <a:ext cx="4140200" cy="546100"/>
        </p:xfrm>
        <a:graphic>
          <a:graphicData uri="http://schemas.openxmlformats.org/presentationml/2006/ole">
            <p:oleObj spid="_x0000_s34831" name="Equation" r:id="rId4" imgW="1904760" imgH="253800" progId="Equation.3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914400" y="3962400"/>
          <a:ext cx="5181600" cy="558800"/>
        </p:xfrm>
        <a:graphic>
          <a:graphicData uri="http://schemas.openxmlformats.org/presentationml/2006/ole">
            <p:oleObj spid="_x0000_s34832" name="Equation" r:id="rId5" imgW="2336760" imgH="253800" progId="Equation.3">
              <p:embed/>
            </p:oleObj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6562" t="7179" r="29063" b="24616"/>
          <a:stretch>
            <a:fillRect/>
          </a:stretch>
        </p:blipFill>
        <p:spPr bwMode="auto">
          <a:xfrm>
            <a:off x="762000" y="0"/>
            <a:ext cx="7620000" cy="71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955B-FA74-48A4-B6C7-7242B7531CF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Prediction:</a:t>
            </a:r>
          </a:p>
          <a:p>
            <a:pPr lvl="1"/>
            <a:r>
              <a:rPr lang="en-US" dirty="0" smtClean="0"/>
              <a:t>Given the measurements we have seen </a:t>
            </a:r>
            <a:r>
              <a:rPr lang="en-US" b="1" dirty="0" smtClean="0"/>
              <a:t>up to </a:t>
            </a:r>
            <a:r>
              <a:rPr lang="en-US" dirty="0" smtClean="0"/>
              <a:t>this point, what state should we predict?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Correction:</a:t>
            </a:r>
          </a:p>
          <a:p>
            <a:pPr lvl="1"/>
            <a:r>
              <a:rPr lang="en-US" dirty="0" smtClean="0"/>
              <a:t>Now given the </a:t>
            </a:r>
            <a:r>
              <a:rPr lang="en-US" b="1" dirty="0" smtClean="0"/>
              <a:t>current</a:t>
            </a:r>
            <a:r>
              <a:rPr lang="en-US" dirty="0" smtClean="0"/>
              <a:t> measurement, what state should we predict?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800600" y="2667000"/>
            <a:ext cx="11430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5257800"/>
            <a:ext cx="819615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Tracking as inference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325794" y="2743200"/>
          <a:ext cx="3617806" cy="881650"/>
        </p:xfrm>
        <a:graphic>
          <a:graphicData uri="http://schemas.openxmlformats.org/presentationml/2006/ole">
            <p:oleObj spid="_x0000_s17422" name="Equation" r:id="rId4" imgW="1041120" imgH="253800" progId="Equation.3">
              <p:embed/>
            </p:oleObj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184341" y="5334000"/>
          <a:ext cx="3265653" cy="881650"/>
        </p:xfrm>
        <a:graphic>
          <a:graphicData uri="http://schemas.openxmlformats.org/presentationml/2006/ole">
            <p:oleObj spid="_x0000_s17423" name="Equation" r:id="rId5" imgW="939600" imgH="253800" progId="Equation.3">
              <p:embed/>
            </p:oleObj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8077200" y="2438400"/>
            <a:ext cx="762000" cy="2819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 flipH="1" flipV="1">
            <a:off x="228600" y="2362200"/>
            <a:ext cx="762000" cy="2743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4525963"/>
          </a:xfrm>
        </p:spPr>
        <p:txBody>
          <a:bodyPr/>
          <a:lstStyle/>
          <a:p>
            <a:r>
              <a:rPr lang="en-US" sz="2400" dirty="0" smtClean="0"/>
              <a:t>How to represent the known dynamics that govern the changes in the states?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represent relationship between state and measurements, plus our uncertainty in the measurements?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compute each cycle of updates?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1910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Representation</a:t>
            </a:r>
            <a:r>
              <a:rPr lang="en-US" sz="2400" dirty="0" smtClean="0">
                <a:solidFill>
                  <a:srgbClr val="000000"/>
                </a:solidFill>
              </a:rPr>
              <a:t>: We’ll consider the class of </a:t>
            </a:r>
            <a:r>
              <a:rPr lang="en-US" sz="2400" i="1" dirty="0" smtClean="0">
                <a:solidFill>
                  <a:srgbClr val="000000"/>
                </a:solidFill>
              </a:rPr>
              <a:t>linear</a:t>
            </a:r>
            <a:r>
              <a:rPr lang="en-US" sz="2400" dirty="0" smtClean="0">
                <a:solidFill>
                  <a:srgbClr val="000000"/>
                </a:solidFill>
              </a:rPr>
              <a:t> dynamic models, with associated Gaussian </a:t>
            </a:r>
            <a:r>
              <a:rPr lang="en-US" sz="2400" dirty="0" err="1" smtClean="0">
                <a:solidFill>
                  <a:srgbClr val="000000"/>
                </a:solidFill>
              </a:rPr>
              <a:t>pdfs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Updates</a:t>
            </a:r>
            <a:r>
              <a:rPr lang="en-US" sz="2400" dirty="0" smtClean="0">
                <a:solidFill>
                  <a:srgbClr val="000000"/>
                </a:solidFill>
              </a:rPr>
              <a:t>: via the </a:t>
            </a:r>
            <a:r>
              <a:rPr lang="en-US" sz="2400" dirty="0" err="1" smtClean="0">
                <a:solidFill>
                  <a:srgbClr val="000000"/>
                </a:solidFill>
              </a:rPr>
              <a:t>Kalman</a:t>
            </a:r>
            <a:r>
              <a:rPr lang="en-US" sz="2400" dirty="0" smtClean="0">
                <a:solidFill>
                  <a:srgbClr val="000000"/>
                </a:solidFill>
              </a:rPr>
              <a:t> filter.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dirty="0" smtClean="0"/>
              <a:t>Notation reminder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71688"/>
            <a:ext cx="8686800" cy="4525962"/>
          </a:xfrm>
        </p:spPr>
        <p:txBody>
          <a:bodyPr/>
          <a:lstStyle/>
          <a:p>
            <a:r>
              <a:rPr lang="en-US" sz="2800" dirty="0" smtClean="0"/>
              <a:t>Random variable with Gaussian probability distribution that has the mean vector </a:t>
            </a:r>
            <a:r>
              <a:rPr lang="el-GR" sz="2800" b="1" dirty="0" smtClean="0">
                <a:cs typeface="Arial" pitchFamily="34" charset="0"/>
              </a:rPr>
              <a:t>μ</a:t>
            </a:r>
            <a:r>
              <a:rPr lang="en-US" sz="2800" dirty="0" smtClean="0">
                <a:cs typeface="Arial" pitchFamily="34" charset="0"/>
              </a:rPr>
              <a:t> and covariance matrix </a:t>
            </a:r>
            <a:r>
              <a:rPr lang="el-GR" sz="2800" b="1" dirty="0" smtClean="0">
                <a:cs typeface="Arial" pitchFamily="34" charset="0"/>
              </a:rPr>
              <a:t>Σ</a:t>
            </a:r>
            <a:r>
              <a:rPr lang="en-US" sz="2800" dirty="0" smtClean="0">
                <a:cs typeface="Arial" pitchFamily="34" charset="0"/>
              </a:rPr>
              <a:t>.</a:t>
            </a:r>
          </a:p>
          <a:p>
            <a:r>
              <a:rPr lang="en-US" sz="2800" b="1" dirty="0" smtClean="0">
                <a:cs typeface="Arial" pitchFamily="34" charset="0"/>
              </a:rPr>
              <a:t>x</a:t>
            </a:r>
            <a:r>
              <a:rPr lang="en-US" sz="2800" dirty="0" smtClean="0">
                <a:cs typeface="Arial" pitchFamily="34" charset="0"/>
              </a:rPr>
              <a:t> and </a:t>
            </a:r>
            <a:r>
              <a:rPr lang="el-GR" sz="2800" b="1" dirty="0" smtClean="0">
                <a:cs typeface="Arial" pitchFamily="34" charset="0"/>
              </a:rPr>
              <a:t>μ</a:t>
            </a:r>
            <a:r>
              <a:rPr lang="en-US" sz="2800" dirty="0" smtClean="0">
                <a:cs typeface="Arial" pitchFamily="34" charset="0"/>
              </a:rPr>
              <a:t> are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-dimensional, </a:t>
            </a:r>
            <a:r>
              <a:rPr lang="el-GR" sz="2800" b="1" dirty="0" smtClean="0">
                <a:cs typeface="Arial" pitchFamily="34" charset="0"/>
              </a:rPr>
              <a:t>Σ</a:t>
            </a:r>
            <a:r>
              <a:rPr lang="en-US" sz="2800" b="1" dirty="0" smtClean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is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 x </a:t>
            </a:r>
            <a:r>
              <a:rPr lang="en-US" sz="2800" i="1" dirty="0" smtClean="0">
                <a:cs typeface="Arial" pitchFamily="34" charset="0"/>
              </a:rPr>
              <a:t>d</a:t>
            </a:r>
            <a:r>
              <a:rPr lang="en-US" sz="2800" dirty="0" smtClean="0">
                <a:cs typeface="Arial" pitchFamily="34" charset="0"/>
              </a:rPr>
              <a:t>.</a:t>
            </a:r>
            <a:endParaRPr lang="el-GR" sz="2800" dirty="0" smtClean="0">
              <a:cs typeface="Arial" pitchFamily="34" charset="0"/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311525" y="1219200"/>
          <a:ext cx="2252663" cy="600075"/>
        </p:xfrm>
        <a:graphic>
          <a:graphicData uri="http://schemas.openxmlformats.org/presentationml/2006/ole">
            <p:oleObj spid="_x0000_s16392" name="Equation" r:id="rId4" imgW="761760" imgH="203040" progId="Equation.3">
              <p:embed/>
            </p:oleObj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1828800" y="3962400"/>
            <a:ext cx="2578100" cy="2009775"/>
            <a:chOff x="1828800" y="3962400"/>
            <a:chExt cx="2578100" cy="20097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48297" r="9839" b="14713"/>
            <a:stretch>
              <a:fillRect/>
            </a:stretch>
          </p:blipFill>
          <p:spPr bwMode="auto">
            <a:xfrm>
              <a:off x="1828800" y="4278313"/>
              <a:ext cx="1944688" cy="169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3160713" y="4306888"/>
              <a:ext cx="1246187" cy="917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2476500" y="3962400"/>
              <a:ext cx="9001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</a:rPr>
                <a:t>d</a:t>
              </a:r>
              <a:r>
                <a:rPr lang="en-US" dirty="0">
                  <a:solidFill>
                    <a:srgbClr val="000000"/>
                  </a:solidFill>
                </a:rPr>
                <a:t>=2</a:t>
              </a: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4600575" y="3962400"/>
            <a:ext cx="4467225" cy="2447925"/>
            <a:chOff x="4600575" y="3962400"/>
            <a:chExt cx="4467225" cy="2447925"/>
          </a:xfrm>
        </p:grpSpPr>
        <p:pic>
          <p:nvPicPr>
            <p:cNvPr id="31540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l="7597" t="10365" r="6201"/>
            <a:stretch>
              <a:fillRect/>
            </a:stretch>
          </p:blipFill>
          <p:spPr bwMode="auto">
            <a:xfrm>
              <a:off x="4600575" y="4227513"/>
              <a:ext cx="2449513" cy="2182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464175" y="3962400"/>
              <a:ext cx="13684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=1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0" y="4343400"/>
              <a:ext cx="205740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If x is 1-d, we just have one </a:t>
              </a:r>
              <a:r>
                <a:rPr lang="el-GR" sz="2400" b="1" dirty="0" smtClean="0">
                  <a:solidFill>
                    <a:srgbClr val="000000"/>
                  </a:solidFill>
                  <a:cs typeface="Arial" pitchFamily="34" charset="0"/>
                </a:rPr>
                <a:t>Σ</a:t>
              </a:r>
              <a:r>
                <a:rPr lang="en-US" sz="2400" dirty="0" smtClean="0">
                  <a:solidFill>
                    <a:srgbClr val="000000"/>
                  </a:solidFill>
                </a:rPr>
                <a:t> parameter -</a:t>
              </a:r>
              <a:r>
                <a:rPr lang="en-US" sz="2400" dirty="0" smtClean="0">
                  <a:solidFill>
                    <a:srgbClr val="000000"/>
                  </a:solidFill>
                  <a:sym typeface="Wingdings" pitchFamily="2" charset="2"/>
                </a:rPr>
                <a:t> </a:t>
              </a:r>
              <a:r>
                <a:rPr lang="en-US" sz="2400" dirty="0" smtClean="0">
                  <a:solidFill>
                    <a:srgbClr val="000000"/>
                  </a:solidFill>
                </a:rPr>
                <a:t>the variance: </a:t>
              </a:r>
              <a:r>
                <a:rPr lang="el-GR" sz="2400" dirty="0" smtClean="0">
                  <a:solidFill>
                    <a:srgbClr val="000000"/>
                  </a:solidFill>
                </a:rPr>
                <a:t>σ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2</a:t>
              </a:r>
              <a:endParaRPr lang="en-US" sz="2400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r>
              <a:rPr lang="en-US" smtClean="0"/>
              <a:t>Linear dynamic model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2063"/>
            <a:ext cx="8229600" cy="4525962"/>
          </a:xfrm>
        </p:spPr>
        <p:txBody>
          <a:bodyPr/>
          <a:lstStyle/>
          <a:p>
            <a:r>
              <a:rPr lang="en-US" dirty="0" smtClean="0"/>
              <a:t>Describe the </a:t>
            </a:r>
            <a:r>
              <a:rPr lang="en-US" i="1" dirty="0" smtClean="0"/>
              <a:t>a priori</a:t>
            </a:r>
            <a:r>
              <a:rPr lang="en-US" dirty="0" smtClean="0"/>
              <a:t> knowledge about </a:t>
            </a:r>
          </a:p>
          <a:p>
            <a:pPr lvl="1"/>
            <a:r>
              <a:rPr lang="en-US" dirty="0" smtClean="0"/>
              <a:t>System dynamics model: represents evolution of state over time.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Measurement model: at every time step we get a noisy measurement of the state.</a:t>
            </a:r>
          </a:p>
        </p:txBody>
      </p:sp>
      <p:graphicFrame>
        <p:nvGraphicFramePr>
          <p:cNvPr id="313348" name="Object 4"/>
          <p:cNvGraphicFramePr>
            <a:graphicFrameLocks noChangeAspect="1"/>
          </p:cNvGraphicFramePr>
          <p:nvPr/>
        </p:nvGraphicFramePr>
        <p:xfrm>
          <a:off x="2303463" y="2790825"/>
          <a:ext cx="3340100" cy="674688"/>
        </p:xfrm>
        <a:graphic>
          <a:graphicData uri="http://schemas.openxmlformats.org/presentationml/2006/ole">
            <p:oleObj spid="_x0000_s18446" name="Equation" r:id="rId4" imgW="1130040" imgH="228600" progId="Equation.3">
              <p:embed/>
            </p:oleObj>
          </a:graphicData>
        </a:graphic>
      </p:graphicFrame>
      <p:graphicFrame>
        <p:nvGraphicFramePr>
          <p:cNvPr id="313349" name="Object 5"/>
          <p:cNvGraphicFramePr>
            <a:graphicFrameLocks noChangeAspect="1"/>
          </p:cNvGraphicFramePr>
          <p:nvPr/>
        </p:nvGraphicFramePr>
        <p:xfrm>
          <a:off x="2316163" y="5265738"/>
          <a:ext cx="3227387" cy="676275"/>
        </p:xfrm>
        <a:graphic>
          <a:graphicData uri="http://schemas.openxmlformats.org/presentationml/2006/ole">
            <p:oleObj spid="_x0000_s18447" name="Equation" r:id="rId5" imgW="1091880" imgH="228600" progId="Equation.3">
              <p:embed/>
            </p:oleObj>
          </a:graphicData>
        </a:graphic>
      </p:graphicFrame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3311525" y="3494088"/>
            <a:ext cx="973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n</a:t>
            </a: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4103688" y="3500438"/>
            <a:ext cx="973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3" name="Line 9"/>
          <p:cNvSpPr>
            <a:spLocks noChangeShapeType="1"/>
          </p:cNvSpPr>
          <p:nvPr/>
        </p:nvSpPr>
        <p:spPr bwMode="auto">
          <a:xfrm flipV="1">
            <a:off x="3671888" y="3357563"/>
            <a:ext cx="144462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4" name="Line 10"/>
          <p:cNvSpPr>
            <a:spLocks noChangeShapeType="1"/>
          </p:cNvSpPr>
          <p:nvPr/>
        </p:nvSpPr>
        <p:spPr bwMode="auto">
          <a:xfrm flipH="1" flipV="1">
            <a:off x="4211638" y="3357563"/>
            <a:ext cx="144462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5" name="Text Box 11"/>
          <p:cNvSpPr txBox="1">
            <a:spLocks noChangeArrowheads="1"/>
          </p:cNvSpPr>
          <p:nvPr/>
        </p:nvSpPr>
        <p:spPr bwMode="auto">
          <a:xfrm>
            <a:off x="2087563" y="3494088"/>
            <a:ext cx="97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 flipV="1">
            <a:off x="2519363" y="3321050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3490913" y="6015038"/>
            <a:ext cx="1189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 x n</a:t>
            </a:r>
          </a:p>
        </p:txBody>
      </p:sp>
      <p:sp>
        <p:nvSpPr>
          <p:cNvPr id="313358" name="Text Box 14"/>
          <p:cNvSpPr txBox="1">
            <a:spLocks noChangeArrowheads="1"/>
          </p:cNvSpPr>
          <p:nvPr/>
        </p:nvSpPr>
        <p:spPr bwMode="auto">
          <a:xfrm>
            <a:off x="4319588" y="6015038"/>
            <a:ext cx="1189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1</a:t>
            </a:r>
          </a:p>
        </p:txBody>
      </p:sp>
      <p:sp>
        <p:nvSpPr>
          <p:cNvPr id="313359" name="Text Box 15"/>
          <p:cNvSpPr txBox="1">
            <a:spLocks noChangeArrowheads="1"/>
          </p:cNvSpPr>
          <p:nvPr/>
        </p:nvSpPr>
        <p:spPr bwMode="auto">
          <a:xfrm>
            <a:off x="2051050" y="6015038"/>
            <a:ext cx="1189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 x 1</a:t>
            </a:r>
          </a:p>
        </p:txBody>
      </p:sp>
      <p:sp>
        <p:nvSpPr>
          <p:cNvPr id="313360" name="Line 16"/>
          <p:cNvSpPr>
            <a:spLocks noChangeShapeType="1"/>
          </p:cNvSpPr>
          <p:nvPr/>
        </p:nvSpPr>
        <p:spPr bwMode="auto">
          <a:xfrm flipV="1">
            <a:off x="2484438" y="58769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61" name="Line 17"/>
          <p:cNvSpPr>
            <a:spLocks noChangeShapeType="1"/>
          </p:cNvSpPr>
          <p:nvPr/>
        </p:nvSpPr>
        <p:spPr bwMode="auto">
          <a:xfrm flipV="1">
            <a:off x="3924300" y="5768975"/>
            <a:ext cx="714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3362" name="Line 18"/>
          <p:cNvSpPr>
            <a:spLocks noChangeShapeType="1"/>
          </p:cNvSpPr>
          <p:nvPr/>
        </p:nvSpPr>
        <p:spPr bwMode="auto">
          <a:xfrm flipH="1" flipV="1">
            <a:off x="4319588" y="5805488"/>
            <a:ext cx="1444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38400" y="3048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91000" y="30480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67200" y="5486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38400" y="54864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/>
      <p:bldP spid="313352" grpId="0"/>
      <p:bldP spid="313353" grpId="0" animBg="1"/>
      <p:bldP spid="313354" grpId="0" animBg="1"/>
      <p:bldP spid="313355" grpId="0"/>
      <p:bldP spid="313356" grpId="0" animBg="1"/>
      <p:bldP spid="313357" grpId="0"/>
      <p:bldP spid="313358" grpId="0"/>
      <p:bldP spid="313359" grpId="0"/>
      <p:bldP spid="313360" grpId="0" animBg="1"/>
      <p:bldP spid="313361" grpId="0" animBg="1"/>
      <p:bldP spid="31336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80962" y="0"/>
            <a:ext cx="4186238" cy="1143000"/>
          </a:xfrm>
        </p:spPr>
        <p:txBody>
          <a:bodyPr/>
          <a:lstStyle/>
          <a:p>
            <a:pPr algn="l"/>
            <a:r>
              <a:rPr lang="en-US" sz="3200" dirty="0" smtClean="0"/>
              <a:t>Example: randomly drifting points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</p:spPr>
        <p:txBody>
          <a:bodyPr/>
          <a:lstStyle/>
          <a:p>
            <a:r>
              <a:rPr lang="en-US" sz="2600" dirty="0" smtClean="0"/>
              <a:t>Consider a stationary object, with state as position</a:t>
            </a:r>
          </a:p>
          <a:p>
            <a:r>
              <a:rPr lang="en-US" sz="2600" dirty="0" smtClean="0"/>
              <a:t>Position is constant, only motion due to random noise term.</a:t>
            </a:r>
          </a:p>
          <a:p>
            <a:r>
              <a:rPr lang="en-US" sz="2600" dirty="0" smtClean="0"/>
              <a:t>State evolution is described by identity matrix </a:t>
            </a:r>
            <a:r>
              <a:rPr lang="en-US" sz="2600" b="1" dirty="0" smtClean="0"/>
              <a:t>D</a:t>
            </a:r>
            <a:r>
              <a:rPr lang="en-US" sz="2600" dirty="0" smtClean="0"/>
              <a:t>=</a:t>
            </a:r>
            <a:r>
              <a:rPr lang="en-US" sz="2600" b="1" dirty="0" smtClean="0">
                <a:latin typeface="Times New Roman" pitchFamily="18" charset="0"/>
              </a:rPr>
              <a:t>I</a:t>
            </a:r>
            <a:endParaRPr lang="en-US" sz="2600" dirty="0" smtClean="0"/>
          </a:p>
          <a:p>
            <a:endParaRPr lang="en-US" sz="2600" dirty="0" smtClean="0"/>
          </a:p>
          <a:p>
            <a:pPr>
              <a:buFontTx/>
              <a:buNone/>
            </a:pPr>
            <a:endParaRPr lang="en-US" sz="2600" dirty="0" smtClean="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867400" y="328613"/>
          <a:ext cx="2644775" cy="534987"/>
        </p:xfrm>
        <a:graphic>
          <a:graphicData uri="http://schemas.openxmlformats.org/presentationml/2006/ole">
            <p:oleObj spid="_x0000_s19464" name="Equation" r:id="rId4" imgW="1130040" imgH="228600" progId="Equation.3">
              <p:embed/>
            </p:oleObj>
          </a:graphicData>
        </a:graphic>
      </p:graphicFrame>
      <p:pic>
        <p:nvPicPr>
          <p:cNvPr id="317446" name="Picture 5"/>
          <p:cNvPicPr>
            <a:picLocks noChangeAspect="1" noChangeArrowheads="1"/>
          </p:cNvPicPr>
          <p:nvPr/>
        </p:nvPicPr>
        <p:blipFill>
          <a:blip r:embed="rId5" cstate="print"/>
          <a:srcRect l="18170" t="52255" r="17064" b="703"/>
          <a:stretch>
            <a:fillRect/>
          </a:stretch>
        </p:blipFill>
        <p:spPr bwMode="auto">
          <a:xfrm>
            <a:off x="1908175" y="3949700"/>
            <a:ext cx="518477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0"/>
            <a:ext cx="403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Example: Constant velocity (1D points)</a:t>
            </a:r>
            <a:endParaRPr lang="en-US" sz="32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9494" t="54239" r="29120" b="1759"/>
          <a:stretch>
            <a:fillRect/>
          </a:stretch>
        </p:blipFill>
        <p:spPr bwMode="auto">
          <a:xfrm>
            <a:off x="2490787" y="188595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5556250" y="4541838"/>
            <a:ext cx="936625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252913" y="5043488"/>
            <a:ext cx="10810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2819400" y="2057400"/>
            <a:ext cx="2268537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252787" y="2273300"/>
            <a:ext cx="212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measurements</a:t>
            </a:r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3792537" y="2597150"/>
            <a:ext cx="2508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584700" y="3678238"/>
            <a:ext cx="212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states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 flipV="1">
            <a:off x="4332287" y="3533775"/>
            <a:ext cx="2873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76800" y="5257800"/>
            <a:ext cx="1676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7" idx="1"/>
          </p:cNvCxnSpPr>
          <p:nvPr/>
        </p:nvCxnSpPr>
        <p:spPr>
          <a:xfrm>
            <a:off x="2819400" y="5226844"/>
            <a:ext cx="143351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63834" y="2397324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304800"/>
            <a:ext cx="2362200" cy="1524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29400" y="914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90267" y="1752600"/>
            <a:ext cx="30919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d position 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7746E-6 L 0.225 4.2774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7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1295400"/>
            <a:ext cx="7772400" cy="52578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State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vector: position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velocity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Measurement is position only</a:t>
            </a:r>
          </a:p>
        </p:txBody>
      </p:sp>
      <p:sp>
        <p:nvSpPr>
          <p:cNvPr id="1912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4038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itchFamily="34" charset="0"/>
                <a:cs typeface="Arial" pitchFamily="34" charset="0"/>
              </a:rPr>
              <a:t>Example: Constant velocity (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1D points)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12836" name="Object 4"/>
          <p:cNvGraphicFramePr>
            <a:graphicFrameLocks noChangeAspect="1"/>
          </p:cNvGraphicFramePr>
          <p:nvPr/>
        </p:nvGraphicFramePr>
        <p:xfrm>
          <a:off x="3289300" y="2027238"/>
          <a:ext cx="2981325" cy="993775"/>
        </p:xfrm>
        <a:graphic>
          <a:graphicData uri="http://schemas.openxmlformats.org/presentationml/2006/ole">
            <p:oleObj spid="_x0000_s20518" name="Equation" r:id="rId4" imgW="1371600" imgH="457200" progId="Equation.3">
              <p:embed/>
            </p:oleObj>
          </a:graphicData>
        </a:graphic>
      </p:graphicFrame>
      <p:graphicFrame>
        <p:nvGraphicFramePr>
          <p:cNvPr id="1912838" name="Object 6"/>
          <p:cNvGraphicFramePr>
            <a:graphicFrameLocks noChangeAspect="1"/>
          </p:cNvGraphicFramePr>
          <p:nvPr/>
        </p:nvGraphicFramePr>
        <p:xfrm>
          <a:off x="1449388" y="2019300"/>
          <a:ext cx="1333500" cy="1073150"/>
        </p:xfrm>
        <a:graphic>
          <a:graphicData uri="http://schemas.openxmlformats.org/presentationml/2006/ole">
            <p:oleObj spid="_x0000_s20519" name="Equation" r:id="rId5" imgW="596880" imgH="482400" progId="Equation.3">
              <p:embed/>
            </p:oleObj>
          </a:graphicData>
        </a:graphic>
      </p:graphicFrame>
      <p:graphicFrame>
        <p:nvGraphicFramePr>
          <p:cNvPr id="1912840" name="Object 8"/>
          <p:cNvGraphicFramePr>
            <a:graphicFrameLocks noChangeAspect="1"/>
          </p:cNvGraphicFramePr>
          <p:nvPr/>
        </p:nvGraphicFramePr>
        <p:xfrm>
          <a:off x="1565275" y="3065463"/>
          <a:ext cx="5657850" cy="1049337"/>
        </p:xfrm>
        <a:graphic>
          <a:graphicData uri="http://schemas.openxmlformats.org/presentationml/2006/ole">
            <p:oleObj spid="_x0000_s20520" name="Equation" r:id="rId6" imgW="2603160" imgH="482400" progId="Equation.3">
              <p:embed/>
            </p:oleObj>
          </a:graphicData>
        </a:graphic>
      </p:graphicFrame>
      <p:graphicFrame>
        <p:nvGraphicFramePr>
          <p:cNvPr id="1912844" name="Object 12"/>
          <p:cNvGraphicFramePr>
            <a:graphicFrameLocks noChangeAspect="1"/>
          </p:cNvGraphicFramePr>
          <p:nvPr/>
        </p:nvGraphicFramePr>
        <p:xfrm>
          <a:off x="1603375" y="5022850"/>
          <a:ext cx="5048250" cy="1073150"/>
        </p:xfrm>
        <a:graphic>
          <a:graphicData uri="http://schemas.openxmlformats.org/presentationml/2006/ole">
            <p:oleObj spid="_x0000_s20521" name="Equation" r:id="rId7" imgW="2260440" imgH="482400" progId="Equation.3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3146425" y="2514600"/>
            <a:ext cx="685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908425" y="2057400"/>
            <a:ext cx="23622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08425" y="2514600"/>
            <a:ext cx="990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406" name="Object 5"/>
          <p:cNvGraphicFramePr>
            <a:graphicFrameLocks noChangeAspect="1"/>
          </p:cNvGraphicFramePr>
          <p:nvPr/>
        </p:nvGraphicFramePr>
        <p:xfrm>
          <a:off x="6096000" y="0"/>
          <a:ext cx="2644775" cy="534987"/>
        </p:xfrm>
        <a:graphic>
          <a:graphicData uri="http://schemas.openxmlformats.org/presentationml/2006/ole">
            <p:oleObj spid="_x0000_s20522" name="Equation" r:id="rId8" imgW="1130040" imgH="228600" progId="Equation.3">
              <p:embed/>
            </p:oleObj>
          </a:graphicData>
        </a:graphic>
      </p:graphicFrame>
      <p:graphicFrame>
        <p:nvGraphicFramePr>
          <p:cNvPr id="102407" name="Object 6"/>
          <p:cNvGraphicFramePr>
            <a:graphicFrameLocks noChangeAspect="1"/>
          </p:cNvGraphicFramePr>
          <p:nvPr/>
        </p:nvGraphicFramePr>
        <p:xfrm>
          <a:off x="6096000" y="533400"/>
          <a:ext cx="2555875" cy="534988"/>
        </p:xfrm>
        <a:graphic>
          <a:graphicData uri="http://schemas.openxmlformats.org/presentationml/2006/ole">
            <p:oleObj spid="_x0000_s20523" name="Equation" r:id="rId9" imgW="1091880" imgH="2286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4267200" y="2971800"/>
            <a:ext cx="3429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4953000"/>
            <a:ext cx="3429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4525963"/>
          </a:xfrm>
        </p:spPr>
        <p:txBody>
          <a:bodyPr/>
          <a:lstStyle/>
          <a:p>
            <a:r>
              <a:rPr lang="en-US" sz="2400" dirty="0" smtClean="0"/>
              <a:t>How to represent the known dynamics that govern the changes in the states?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represent relationship between state and measurements, plus our uncertainty in the measurements?</a:t>
            </a:r>
          </a:p>
          <a:p>
            <a:endParaRPr lang="en-US" sz="1200" dirty="0" smtClean="0"/>
          </a:p>
          <a:p>
            <a:r>
              <a:rPr lang="en-US" sz="2400" dirty="0" smtClean="0"/>
              <a:t>How to compute each cycle of updates?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1910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Representation</a:t>
            </a:r>
            <a:r>
              <a:rPr lang="en-US" sz="2400" dirty="0" smtClean="0">
                <a:solidFill>
                  <a:srgbClr val="000000"/>
                </a:solidFill>
              </a:rPr>
              <a:t>: We’ll consider the class of </a:t>
            </a:r>
            <a:r>
              <a:rPr lang="en-US" sz="2400" i="1" dirty="0" smtClean="0">
                <a:solidFill>
                  <a:srgbClr val="000000"/>
                </a:solidFill>
              </a:rPr>
              <a:t>linear</a:t>
            </a:r>
            <a:r>
              <a:rPr lang="en-US" sz="2400" dirty="0" smtClean="0">
                <a:solidFill>
                  <a:srgbClr val="000000"/>
                </a:solidFill>
              </a:rPr>
              <a:t> dynamic models, with associated Gaussian </a:t>
            </a:r>
            <a:r>
              <a:rPr lang="en-US" sz="2400" dirty="0" err="1" smtClean="0">
                <a:solidFill>
                  <a:srgbClr val="000000"/>
                </a:solidFill>
              </a:rPr>
              <a:t>pdfs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Updates</a:t>
            </a:r>
            <a:r>
              <a:rPr lang="en-US" sz="2400" dirty="0" smtClean="0">
                <a:solidFill>
                  <a:srgbClr val="000000"/>
                </a:solidFill>
              </a:rPr>
              <a:t>: via the </a:t>
            </a:r>
            <a:r>
              <a:rPr lang="en-US" sz="2400" dirty="0" err="1" smtClean="0">
                <a:solidFill>
                  <a:srgbClr val="000000"/>
                </a:solidFill>
              </a:rPr>
              <a:t>Kalman</a:t>
            </a:r>
            <a:r>
              <a:rPr lang="en-US" sz="2400" dirty="0" smtClean="0">
                <a:solidFill>
                  <a:srgbClr val="000000"/>
                </a:solidFill>
              </a:rPr>
              <a:t> filter.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105400"/>
            <a:ext cx="533400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Kalman filter</a:t>
            </a:r>
          </a:p>
        </p:txBody>
      </p:sp>
      <p:sp>
        <p:nvSpPr>
          <p:cNvPr id="192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Method for tracking linear dynamical models in Gaussian noise</a:t>
            </a:r>
          </a:p>
          <a:p>
            <a:pPr>
              <a:buFontTx/>
              <a:buChar char="•"/>
            </a:pPr>
            <a:r>
              <a:rPr lang="en-US" sz="2800" dirty="0"/>
              <a:t>The predicted/corrected state distributions are Gaussian</a:t>
            </a:r>
          </a:p>
          <a:p>
            <a:pPr lvl="1"/>
            <a:r>
              <a:rPr lang="en-US" sz="2400" dirty="0" smtClean="0"/>
              <a:t>Only </a:t>
            </a:r>
            <a:r>
              <a:rPr lang="en-US" sz="2400" dirty="0"/>
              <a:t>need to maintain the mean and covariance</a:t>
            </a:r>
          </a:p>
          <a:p>
            <a:pPr lvl="1"/>
            <a:r>
              <a:rPr lang="en-US" sz="2400" dirty="0"/>
              <a:t>The calculations are </a:t>
            </a:r>
            <a:r>
              <a:rPr lang="en-US" sz="2400" dirty="0" smtClean="0"/>
              <a:t>easy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1027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Kalman</a:t>
            </a:r>
            <a:r>
              <a:rPr lang="en-US" dirty="0" smtClean="0"/>
              <a:t> filter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291263" y="1447800"/>
            <a:ext cx="292893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</a:rPr>
              <a:t>Know prediction of state, </a:t>
            </a:r>
            <a:r>
              <a:rPr lang="en-US" sz="2000" dirty="0" smtClean="0">
                <a:solidFill>
                  <a:srgbClr val="0033CC"/>
                </a:solidFill>
              </a:rPr>
              <a:t>and next measurement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Update distribution over current </a:t>
            </a: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state.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325" y="1371600"/>
            <a:ext cx="31400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3CC"/>
                </a:solidFill>
              </a:rPr>
              <a:t>Know corrected state from previous time step, and all measurements up to the current one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Predict distribution </a:t>
            </a:r>
            <a:r>
              <a:rPr lang="en-US" sz="2000" dirty="0">
                <a:solidFill>
                  <a:srgbClr val="0033CC"/>
                </a:solidFill>
                <a:sym typeface="Wingdings" pitchFamily="2" charset="2"/>
              </a:rPr>
              <a:t>over </a:t>
            </a:r>
            <a:r>
              <a:rPr lang="en-US" sz="2000" dirty="0" smtClean="0">
                <a:solidFill>
                  <a:srgbClr val="0033CC"/>
                </a:solidFill>
                <a:sym typeface="Wingdings" pitchFamily="2" charset="2"/>
              </a:rPr>
              <a:t>next state.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19425" y="5162490"/>
            <a:ext cx="3305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Time advances: t++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3838" y="3316288"/>
            <a:ext cx="2749550" cy="76993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Time update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(“Predict”)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7130" y="3319461"/>
            <a:ext cx="3140118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Measurement update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(“Correct”)</a:t>
            </a:r>
          </a:p>
        </p:txBody>
      </p:sp>
      <p:sp>
        <p:nvSpPr>
          <p:cNvPr id="30" name="Curved Down Arrow 29"/>
          <p:cNvSpPr/>
          <p:nvPr/>
        </p:nvSpPr>
        <p:spPr>
          <a:xfrm>
            <a:off x="3148013" y="2625725"/>
            <a:ext cx="3140075" cy="584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rot="5400000">
            <a:off x="4261644" y="2972594"/>
            <a:ext cx="693737" cy="299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79787" y="1600200"/>
            <a:ext cx="26400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Receive measurement</a:t>
            </a:r>
            <a:endParaRPr lang="en-US" sz="2000" i="1" dirty="0">
              <a:solidFill>
                <a:srgbClr val="000000"/>
              </a:solidFill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84137" y="4343400"/>
          <a:ext cx="2266950" cy="552450"/>
        </p:xfrm>
        <a:graphic>
          <a:graphicData uri="http://schemas.openxmlformats.org/presentationml/2006/ole">
            <p:oleObj spid="_x0000_s22554" name="Equation" r:id="rId4" imgW="1041120" imgH="253800" progId="Equation.3">
              <p:embed/>
            </p:oleObj>
          </a:graphicData>
        </a:graphic>
      </p:graphicFrame>
      <p:grpSp>
        <p:nvGrpSpPr>
          <p:cNvPr id="2" name="Group 22"/>
          <p:cNvGrpSpPr/>
          <p:nvPr/>
        </p:nvGrpSpPr>
        <p:grpSpPr>
          <a:xfrm>
            <a:off x="-109538" y="5124450"/>
            <a:ext cx="2776538" cy="1295400"/>
            <a:chOff x="-109538" y="5124450"/>
            <a:chExt cx="2776538" cy="1295400"/>
          </a:xfrm>
        </p:grpSpPr>
        <p:graphicFrame>
          <p:nvGraphicFramePr>
            <p:cNvPr id="18" name="Object 12"/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598487" y="5675313"/>
            <a:ext cx="1371600" cy="744537"/>
          </p:xfrm>
          <a:graphic>
            <a:graphicData uri="http://schemas.openxmlformats.org/presentationml/2006/ole">
              <p:oleObj spid="_x0000_s22555" name="Equation" r:id="rId5" imgW="444240" imgH="241200" progId="Equation.3">
                <p:embed/>
              </p:oleObj>
            </a:graphicData>
          </a:graphic>
        </p:graphicFrame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-109538" y="5124450"/>
              <a:ext cx="277653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Mean and std. dev.</a:t>
              </a:r>
              <a:br>
                <a:rPr lang="en-US" dirty="0">
                  <a:solidFill>
                    <a:srgbClr val="000000"/>
                  </a:solidFill>
                </a:rPr>
              </a:br>
              <a:r>
                <a:rPr lang="en-US" dirty="0">
                  <a:solidFill>
                    <a:srgbClr val="000000"/>
                  </a:solidFill>
                </a:rPr>
                <a:t>of predicted state:</a:t>
              </a:r>
            </a:p>
          </p:txBody>
        </p:sp>
      </p:grpSp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6705600" y="4476750"/>
          <a:ext cx="2046288" cy="552450"/>
        </p:xfrm>
        <a:graphic>
          <a:graphicData uri="http://schemas.openxmlformats.org/presentationml/2006/ole">
            <p:oleObj spid="_x0000_s22556" name="Equation" r:id="rId6" imgW="939600" imgH="253800" progId="Equation.3">
              <p:embed/>
            </p:oleObj>
          </a:graphicData>
        </a:graphic>
      </p:graphicFrame>
      <p:graphicFrame>
        <p:nvGraphicFramePr>
          <p:cNvPr id="21" name="Object 14"/>
          <p:cNvGraphicFramePr>
            <a:graphicFrameLocks noChangeAspect="1"/>
          </p:cNvGraphicFramePr>
          <p:nvPr/>
        </p:nvGraphicFramePr>
        <p:xfrm>
          <a:off x="6999287" y="5732463"/>
          <a:ext cx="1371600" cy="744537"/>
        </p:xfrm>
        <a:graphic>
          <a:graphicData uri="http://schemas.openxmlformats.org/presentationml/2006/ole">
            <p:oleObj spid="_x0000_s22557" name="Equation" r:id="rId7" imgW="444240" imgH="241200" progId="Equation.3">
              <p:embed/>
            </p:oleObj>
          </a:graphicData>
        </a:graphic>
      </p:graphicFrame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291262" y="5181600"/>
            <a:ext cx="2776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Mean and std. dev.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of corrected state: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64770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D68A4-D75A-4849-9B1D-6C8E408AC4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 animBg="1"/>
      <p:bldP spid="30" grpId="0" animBg="1"/>
      <p:bldP spid="31" grpId="0" animBg="1"/>
      <p:bldP spid="1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Pset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pset5image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5" y="1447805"/>
            <a:ext cx="7791450" cy="2683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953002"/>
            <a:ext cx="769620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55"/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Nearest neighbor action classification with Motion History Images + </a:t>
            </a:r>
            <a:r>
              <a:rPr lang="en-US" sz="2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moments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55"/>
            <a:r>
              <a:rPr lang="en-US" dirty="0" smtClean="0">
                <a:solidFill>
                  <a:prstClr val="black"/>
                </a:solidFill>
              </a:rPr>
              <a:t>Depth map sequence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3962404"/>
            <a:ext cx="2286000" cy="36933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55"/>
            <a:r>
              <a:rPr lang="en-US" dirty="0" smtClean="0">
                <a:solidFill>
                  <a:prstClr val="black"/>
                </a:solidFill>
              </a:rPr>
              <a:t>Motion History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</a:t>
            </a:r>
            <a:r>
              <a:rPr lang="en-US" dirty="0" err="1"/>
              <a:t>Kalman</a:t>
            </a:r>
            <a:r>
              <a:rPr lang="en-US" dirty="0"/>
              <a:t> filter: </a:t>
            </a:r>
            <a:r>
              <a:rPr lang="en-US" b="1" dirty="0"/>
              <a:t>Prediction</a:t>
            </a:r>
          </a:p>
        </p:txBody>
      </p:sp>
      <p:sp>
        <p:nvSpPr>
          <p:cNvPr id="204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9067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Have linear </a:t>
            </a:r>
            <a:r>
              <a:rPr lang="en-US" dirty="0"/>
              <a:t>dynamic model </a:t>
            </a:r>
            <a:r>
              <a:rPr lang="en-US" dirty="0" smtClean="0"/>
              <a:t>defining predicted </a:t>
            </a:r>
            <a:r>
              <a:rPr lang="en-US" dirty="0"/>
              <a:t>state evolution, with noise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pPr>
              <a:buFontTx/>
              <a:buChar char="•"/>
            </a:pPr>
            <a:r>
              <a:rPr lang="en-US" dirty="0"/>
              <a:t>Want to estimate </a:t>
            </a:r>
            <a:r>
              <a:rPr lang="en-US" dirty="0" smtClean="0"/>
              <a:t>predicted distribution </a:t>
            </a:r>
            <a:r>
              <a:rPr lang="en-US" dirty="0"/>
              <a:t>for next </a:t>
            </a:r>
            <a:r>
              <a:rPr lang="en-US" dirty="0" smtClean="0"/>
              <a:t>state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Update the mean:</a:t>
            </a:r>
            <a:br>
              <a:rPr lang="en-US" dirty="0"/>
            </a:br>
            <a:endParaRPr lang="en-US" dirty="0" smtClean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Update the variance:</a:t>
            </a:r>
          </a:p>
        </p:txBody>
      </p:sp>
      <p:graphicFrame>
        <p:nvGraphicFramePr>
          <p:cNvPr id="204493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895600" y="4419600"/>
          <a:ext cx="2362200" cy="771525"/>
        </p:xfrm>
        <a:graphic>
          <a:graphicData uri="http://schemas.openxmlformats.org/presentationml/2006/ole">
            <p:oleObj spid="_x0000_s24602" name="Equation" r:id="rId4" imgW="660240" imgH="241200" progId="Equation.3">
              <p:embed/>
            </p:oleObj>
          </a:graphicData>
        </a:graphic>
      </p:graphicFrame>
      <p:graphicFrame>
        <p:nvGraphicFramePr>
          <p:cNvPr id="2044933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676400" y="3144837"/>
          <a:ext cx="5791200" cy="741363"/>
        </p:xfrm>
        <a:graphic>
          <a:graphicData uri="http://schemas.openxmlformats.org/presentationml/2006/ole">
            <p:oleObj spid="_x0000_s24603" name="Equation" r:id="rId5" imgW="1981080" imgH="253800" progId="Equation.3">
              <p:embed/>
            </p:oleObj>
          </a:graphicData>
        </a:graphic>
      </p:graphicFrame>
      <p:graphicFrame>
        <p:nvGraphicFramePr>
          <p:cNvPr id="2044934" name="Object 6"/>
          <p:cNvGraphicFramePr>
            <a:graphicFrameLocks noChangeAspect="1"/>
          </p:cNvGraphicFramePr>
          <p:nvPr/>
        </p:nvGraphicFramePr>
        <p:xfrm>
          <a:off x="2676525" y="1828800"/>
          <a:ext cx="2811463" cy="628650"/>
        </p:xfrm>
        <a:graphic>
          <a:graphicData uri="http://schemas.openxmlformats.org/presentationml/2006/ole">
            <p:oleObj spid="_x0000_s24604" name="Equation" r:id="rId6" imgW="1079280" imgH="241200" progId="Equation.3">
              <p:embed/>
            </p:oleObj>
          </a:graphicData>
        </a:graphic>
      </p:graphicFrame>
      <p:graphicFrame>
        <p:nvGraphicFramePr>
          <p:cNvPr id="2044935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743200" y="5864225"/>
          <a:ext cx="3810000" cy="688975"/>
        </p:xfrm>
        <a:graphic>
          <a:graphicData uri="http://schemas.openxmlformats.org/presentationml/2006/ole">
            <p:oleObj spid="_x0000_s24605" name="Equation" r:id="rId7" imgW="1333440" imgH="241200" progId="Equation.3">
              <p:embed/>
            </p:oleObj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FB2010-AFB9-479E-8F74-2F61307FDB8B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</a:t>
            </a:r>
            <a:r>
              <a:rPr lang="en-US" dirty="0" err="1"/>
              <a:t>Kalman</a:t>
            </a:r>
            <a:r>
              <a:rPr lang="en-US" dirty="0"/>
              <a:t> filter: </a:t>
            </a:r>
            <a:r>
              <a:rPr lang="en-US" b="1" dirty="0"/>
              <a:t>Correction</a:t>
            </a:r>
          </a:p>
        </p:txBody>
      </p:sp>
      <p:sp>
        <p:nvSpPr>
          <p:cNvPr id="204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Have linear model defining the mapping </a:t>
            </a:r>
            <a:r>
              <a:rPr lang="en-US" dirty="0"/>
              <a:t>of state to measurements:</a:t>
            </a:r>
          </a:p>
          <a:p>
            <a:pPr>
              <a:buFontTx/>
              <a:buChar char="•"/>
            </a:pPr>
            <a:endParaRPr lang="en-US" sz="800" dirty="0"/>
          </a:p>
          <a:p>
            <a:pPr>
              <a:buFontTx/>
              <a:buChar char="•"/>
            </a:pPr>
            <a:endParaRPr lang="en-US" sz="800" dirty="0"/>
          </a:p>
          <a:p>
            <a:pPr>
              <a:buFontTx/>
              <a:buChar char="•"/>
            </a:pPr>
            <a:endParaRPr lang="en-US" sz="1200" dirty="0" smtClean="0"/>
          </a:p>
          <a:p>
            <a:pPr>
              <a:buFontTx/>
              <a:buChar char="•"/>
            </a:pPr>
            <a:r>
              <a:rPr lang="en-US" dirty="0" smtClean="0"/>
              <a:t>Want to estimate corrected distribution given latest meas.: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Update the mean: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Update the variance:</a:t>
            </a:r>
          </a:p>
          <a:p>
            <a:pPr>
              <a:buFontTx/>
              <a:buChar char="•"/>
            </a:pPr>
            <a:endParaRPr lang="en-US" dirty="0"/>
          </a:p>
        </p:txBody>
      </p:sp>
      <p:graphicFrame>
        <p:nvGraphicFramePr>
          <p:cNvPr id="204083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38400" y="1752600"/>
          <a:ext cx="2636838" cy="650875"/>
        </p:xfrm>
        <a:graphic>
          <a:graphicData uri="http://schemas.openxmlformats.org/presentationml/2006/ole">
            <p:oleObj spid="_x0000_s25626" name="Equation" r:id="rId4" imgW="977760" imgH="241200" progId="Equation.3">
              <p:embed/>
            </p:oleObj>
          </a:graphicData>
        </a:graphic>
      </p:graphicFrame>
      <p:graphicFrame>
        <p:nvGraphicFramePr>
          <p:cNvPr id="2040838" name="Object 6"/>
          <p:cNvGraphicFramePr>
            <a:graphicFrameLocks noChangeAspect="1"/>
          </p:cNvGraphicFramePr>
          <p:nvPr/>
        </p:nvGraphicFramePr>
        <p:xfrm>
          <a:off x="2819400" y="2971800"/>
          <a:ext cx="5029200" cy="674687"/>
        </p:xfrm>
        <a:graphic>
          <a:graphicData uri="http://schemas.openxmlformats.org/presentationml/2006/ole">
            <p:oleObj spid="_x0000_s25627" name="Equation" r:id="rId5" imgW="1892160" imgH="253800" progId="Equation.3">
              <p:embed/>
            </p:oleObj>
          </a:graphicData>
        </a:graphic>
      </p:graphicFrame>
      <p:graphicFrame>
        <p:nvGraphicFramePr>
          <p:cNvPr id="116741" name="Object 5"/>
          <p:cNvGraphicFramePr>
            <a:graphicFrameLocks noChangeAspect="1"/>
          </p:cNvGraphicFramePr>
          <p:nvPr/>
        </p:nvGraphicFramePr>
        <p:xfrm>
          <a:off x="3581400" y="3810000"/>
          <a:ext cx="4800600" cy="1344613"/>
        </p:xfrm>
        <a:graphic>
          <a:graphicData uri="http://schemas.openxmlformats.org/presentationml/2006/ole">
            <p:oleObj spid="_x0000_s25628" name="Equation" r:id="rId6" imgW="1460160" imgH="457200" progId="Equation.3">
              <p:embed/>
            </p:oleObj>
          </a:graphicData>
        </a:graphic>
      </p:graphicFrame>
      <p:graphicFrame>
        <p:nvGraphicFramePr>
          <p:cNvPr id="116742" name="Object 6"/>
          <p:cNvGraphicFramePr>
            <a:graphicFrameLocks noChangeAspect="1"/>
          </p:cNvGraphicFramePr>
          <p:nvPr/>
        </p:nvGraphicFramePr>
        <p:xfrm>
          <a:off x="3448050" y="5334000"/>
          <a:ext cx="4675188" cy="1344613"/>
        </p:xfrm>
        <a:graphic>
          <a:graphicData uri="http://schemas.openxmlformats.org/presentationml/2006/ole">
            <p:oleObj spid="_x0000_s25629" name="Equation" r:id="rId7" imgW="1422360" imgH="4572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FB2010-AFB9-479E-8F74-2F61307FDB8B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 vs. correction</a:t>
            </a:r>
          </a:p>
        </p:txBody>
      </p:sp>
      <p:sp>
        <p:nvSpPr>
          <p:cNvPr id="194868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52400" y="2438400"/>
            <a:ext cx="8458200" cy="3962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What if there is no prediction uncertainty</a:t>
            </a:r>
          </a:p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 sz="800"/>
          </a:p>
          <a:p>
            <a:pPr>
              <a:buFontTx/>
              <a:buChar char="•"/>
            </a:pPr>
            <a:r>
              <a:rPr lang="en-US"/>
              <a:t>What if there is no measurement uncertainty</a:t>
            </a:r>
          </a:p>
          <a:p>
            <a:endParaRPr lang="en-US"/>
          </a:p>
          <a:p>
            <a:endParaRPr lang="en-US"/>
          </a:p>
        </p:txBody>
      </p:sp>
      <p:graphicFrame>
        <p:nvGraphicFramePr>
          <p:cNvPr id="1948678" name="Object 6"/>
          <p:cNvGraphicFramePr>
            <a:graphicFrameLocks noChangeAspect="1"/>
          </p:cNvGraphicFramePr>
          <p:nvPr/>
        </p:nvGraphicFramePr>
        <p:xfrm>
          <a:off x="2286000" y="2895600"/>
          <a:ext cx="1624013" cy="735013"/>
        </p:xfrm>
        <a:graphic>
          <a:graphicData uri="http://schemas.openxmlformats.org/presentationml/2006/ole">
            <p:oleObj spid="_x0000_s26674" name="Equation" r:id="rId4" imgW="533160" imgH="241200" progId="Equation.3">
              <p:embed/>
            </p:oleObj>
          </a:graphicData>
        </a:graphic>
      </p:graphicFrame>
      <p:graphicFrame>
        <p:nvGraphicFramePr>
          <p:cNvPr id="1948679" name="Object 7"/>
          <p:cNvGraphicFramePr>
            <a:graphicFrameLocks noChangeAspect="1"/>
          </p:cNvGraphicFramePr>
          <p:nvPr/>
        </p:nvGraphicFramePr>
        <p:xfrm>
          <a:off x="4762500" y="2922588"/>
          <a:ext cx="1893888" cy="735012"/>
        </p:xfrm>
        <a:graphic>
          <a:graphicData uri="http://schemas.openxmlformats.org/presentationml/2006/ole">
            <p:oleObj spid="_x0000_s26675" name="Equation" r:id="rId5" imgW="622080" imgH="241200" progId="Equation.3">
              <p:embed/>
            </p:oleObj>
          </a:graphicData>
        </a:graphic>
      </p:graphicFrame>
      <p:graphicFrame>
        <p:nvGraphicFramePr>
          <p:cNvPr id="1948680" name="Object 8"/>
          <p:cNvGraphicFramePr>
            <a:graphicFrameLocks noChangeAspect="1"/>
          </p:cNvGraphicFramePr>
          <p:nvPr/>
        </p:nvGraphicFramePr>
        <p:xfrm>
          <a:off x="304800" y="990600"/>
          <a:ext cx="4224338" cy="1184275"/>
        </p:xfrm>
        <a:graphic>
          <a:graphicData uri="http://schemas.openxmlformats.org/presentationml/2006/ole">
            <p:oleObj spid="_x0000_s26676" name="Equation" r:id="rId6" imgW="1460160" imgH="457200" progId="Equation.3">
              <p:embed/>
            </p:oleObj>
          </a:graphicData>
        </a:graphic>
      </p:graphicFrame>
      <p:graphicFrame>
        <p:nvGraphicFramePr>
          <p:cNvPr id="1948681" name="Object 9"/>
          <p:cNvGraphicFramePr>
            <a:graphicFrameLocks noChangeAspect="1"/>
          </p:cNvGraphicFramePr>
          <p:nvPr/>
        </p:nvGraphicFramePr>
        <p:xfrm>
          <a:off x="4800600" y="990600"/>
          <a:ext cx="4114800" cy="1182688"/>
        </p:xfrm>
        <a:graphic>
          <a:graphicData uri="http://schemas.openxmlformats.org/presentationml/2006/ole">
            <p:oleObj spid="_x0000_s26677" name="Equation" r:id="rId7" imgW="1422360" imgH="457200" progId="Equation.3">
              <p:embed/>
            </p:oleObj>
          </a:graphicData>
        </a:graphic>
      </p:graphicFrame>
      <p:graphicFrame>
        <p:nvGraphicFramePr>
          <p:cNvPr id="1948683" name="Object 11"/>
          <p:cNvGraphicFramePr>
            <a:graphicFrameLocks noChangeAspect="1"/>
          </p:cNvGraphicFramePr>
          <p:nvPr/>
        </p:nvGraphicFramePr>
        <p:xfrm>
          <a:off x="7620000" y="4419600"/>
          <a:ext cx="1524000" cy="579438"/>
        </p:xfrm>
        <a:graphic>
          <a:graphicData uri="http://schemas.openxmlformats.org/presentationml/2006/ole">
            <p:oleObj spid="_x0000_s26678" name="Equation" r:id="rId8" imgW="634680" imgH="241200" progId="Equation.3">
              <p:embed/>
            </p:oleObj>
          </a:graphicData>
        </a:graphic>
      </p:graphicFrame>
      <p:graphicFrame>
        <p:nvGraphicFramePr>
          <p:cNvPr id="1948684" name="Object 12"/>
          <p:cNvGraphicFramePr>
            <a:graphicFrameLocks noChangeAspect="1"/>
          </p:cNvGraphicFramePr>
          <p:nvPr/>
        </p:nvGraphicFramePr>
        <p:xfrm>
          <a:off x="7086600" y="2438400"/>
          <a:ext cx="1490663" cy="565150"/>
        </p:xfrm>
        <a:graphic>
          <a:graphicData uri="http://schemas.openxmlformats.org/presentationml/2006/ole">
            <p:oleObj spid="_x0000_s26679" name="Equation" r:id="rId9" imgW="634680" imgH="241200" progId="Equation.3">
              <p:embed/>
            </p:oleObj>
          </a:graphicData>
        </a:graphic>
      </p:graphicFrame>
      <p:graphicFrame>
        <p:nvGraphicFramePr>
          <p:cNvPr id="1948685" name="Object 13"/>
          <p:cNvGraphicFramePr>
            <a:graphicFrameLocks noChangeAspect="1"/>
          </p:cNvGraphicFramePr>
          <p:nvPr/>
        </p:nvGraphicFramePr>
        <p:xfrm>
          <a:off x="2362200" y="4800600"/>
          <a:ext cx="1624013" cy="1200150"/>
        </p:xfrm>
        <a:graphic>
          <a:graphicData uri="http://schemas.openxmlformats.org/presentationml/2006/ole">
            <p:oleObj spid="_x0000_s26680" name="Equation" r:id="rId10" imgW="533160" imgH="393480" progId="Equation.3">
              <p:embed/>
            </p:oleObj>
          </a:graphicData>
        </a:graphic>
      </p:graphicFrame>
      <p:graphicFrame>
        <p:nvGraphicFramePr>
          <p:cNvPr id="1948686" name="Object 14"/>
          <p:cNvGraphicFramePr>
            <a:graphicFrameLocks noChangeAspect="1"/>
          </p:cNvGraphicFramePr>
          <p:nvPr/>
        </p:nvGraphicFramePr>
        <p:xfrm>
          <a:off x="4838700" y="5037138"/>
          <a:ext cx="1893888" cy="735012"/>
        </p:xfrm>
        <a:graphic>
          <a:graphicData uri="http://schemas.openxmlformats.org/presentationml/2006/ole">
            <p:oleObj spid="_x0000_s26681" name="Equation" r:id="rId11" imgW="622080" imgH="241200" progId="Equation.3">
              <p:embed/>
            </p:oleObj>
          </a:graphicData>
        </a:graphic>
      </p:graphicFrame>
      <p:sp>
        <p:nvSpPr>
          <p:cNvPr id="1948687" name="Text Box 15"/>
          <p:cNvSpPr txBox="1">
            <a:spLocks noChangeArrowheads="1"/>
          </p:cNvSpPr>
          <p:nvPr/>
        </p:nvSpPr>
        <p:spPr bwMode="auto">
          <a:xfrm>
            <a:off x="1981200" y="3671888"/>
            <a:ext cx="4819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cs typeface="Arial" pitchFamily="34" charset="0"/>
              </a:rPr>
              <a:t>The measurement is ignored!</a:t>
            </a:r>
          </a:p>
        </p:txBody>
      </p:sp>
      <p:sp>
        <p:nvSpPr>
          <p:cNvPr id="1948688" name="Text Box 16"/>
          <p:cNvSpPr txBox="1">
            <a:spLocks noChangeArrowheads="1"/>
          </p:cNvSpPr>
          <p:nvPr/>
        </p:nvSpPr>
        <p:spPr bwMode="auto">
          <a:xfrm>
            <a:off x="2366963" y="6096000"/>
            <a:ext cx="4186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cs typeface="Arial" pitchFamily="34" charset="0"/>
              </a:rPr>
              <a:t>The prediction is ignored!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FB2010-AFB9-479E-8F74-2F61307FDB8B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682" grpId="0" build="p"/>
      <p:bldP spid="1948687" grpId="0"/>
      <p:bldP spid="194868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 vs. correction</a:t>
            </a:r>
          </a:p>
        </p:txBody>
      </p:sp>
      <p:sp>
        <p:nvSpPr>
          <p:cNvPr id="194868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458200" cy="3962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What if there is no prediction </a:t>
            </a:r>
            <a:r>
              <a:rPr lang="en-US" dirty="0" smtClean="0"/>
              <a:t>uncertainty?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800" dirty="0"/>
          </a:p>
          <a:p>
            <a:pPr>
              <a:buFontTx/>
              <a:buChar char="•"/>
            </a:pPr>
            <a:r>
              <a:rPr lang="en-US" dirty="0"/>
              <a:t>What if there is no measurement </a:t>
            </a:r>
            <a:r>
              <a:rPr lang="en-US" dirty="0" smtClean="0"/>
              <a:t>uncertainty?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948687" name="Text Box 15"/>
          <p:cNvSpPr txBox="1">
            <a:spLocks noChangeArrowheads="1"/>
          </p:cNvSpPr>
          <p:nvPr/>
        </p:nvSpPr>
        <p:spPr bwMode="auto">
          <a:xfrm>
            <a:off x="1981200" y="2209800"/>
            <a:ext cx="4819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cs typeface="Arial" pitchFamily="34" charset="0"/>
              </a:rPr>
              <a:t>The measurement is ignored!</a:t>
            </a:r>
          </a:p>
        </p:txBody>
      </p:sp>
      <p:sp>
        <p:nvSpPr>
          <p:cNvPr id="1948688" name="Text Box 16"/>
          <p:cNvSpPr txBox="1">
            <a:spLocks noChangeArrowheads="1"/>
          </p:cNvSpPr>
          <p:nvPr/>
        </p:nvSpPr>
        <p:spPr bwMode="auto">
          <a:xfrm>
            <a:off x="2366963" y="4191000"/>
            <a:ext cx="4186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cs typeface="Arial" pitchFamily="34" charset="0"/>
              </a:rPr>
              <a:t>The prediction is ignored!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FB2010-AFB9-479E-8F74-2F61307FDB8B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682" grpId="0" build="p"/>
      <p:bldP spid="1948687" grpId="0"/>
      <p:bldP spid="194868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0" name="Rectangle 9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4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866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1" name="Rectangle 10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5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2" name="Rectangle 11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6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 l="19370" t="14322" r="10149" b="7161"/>
          <a:stretch>
            <a:fillRect/>
          </a:stretch>
        </p:blipFill>
        <p:spPr bwMode="auto">
          <a:xfrm>
            <a:off x="523875" y="1347788"/>
            <a:ext cx="6207125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239963" y="1566863"/>
            <a:ext cx="343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Kalman filter processing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3262313" y="6167438"/>
            <a:ext cx="291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740400" y="1785938"/>
            <a:ext cx="3403600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</a:rPr>
              <a:t>o state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2D2D8A">
                    <a:lumMod val="50000"/>
                  </a:srgbClr>
                </a:solidFill>
              </a:rPr>
              <a:t>x measurement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*  predicted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+ corrected mean estimate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bars:  variance </a:t>
            </a:r>
            <a:r>
              <a:rPr lang="en-US" dirty="0" smtClean="0">
                <a:solidFill>
                  <a:srgbClr val="000000"/>
                </a:solidFill>
              </a:rPr>
              <a:t>estimates before and after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793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</a:rPr>
              <a:t>Constant velocity model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 rot="-5400000">
            <a:off x="-1155700" y="2511425"/>
            <a:ext cx="291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1169581" y="3363432"/>
            <a:ext cx="4338084" cy="1889052"/>
          </a:xfrm>
          <a:custGeom>
            <a:avLst/>
            <a:gdLst>
              <a:gd name="connsiteX0" fmla="*/ 0 w 4338084"/>
              <a:gd name="connsiteY0" fmla="*/ 1889052 h 1889052"/>
              <a:gd name="connsiteX1" fmla="*/ 212652 w 4338084"/>
              <a:gd name="connsiteY1" fmla="*/ 1761461 h 1889052"/>
              <a:gd name="connsiteX2" fmla="*/ 425303 w 4338084"/>
              <a:gd name="connsiteY2" fmla="*/ 1612605 h 1889052"/>
              <a:gd name="connsiteX3" fmla="*/ 680484 w 4338084"/>
              <a:gd name="connsiteY3" fmla="*/ 1485015 h 1889052"/>
              <a:gd name="connsiteX4" fmla="*/ 871870 w 4338084"/>
              <a:gd name="connsiteY4" fmla="*/ 1421219 h 1889052"/>
              <a:gd name="connsiteX5" fmla="*/ 1105786 w 4338084"/>
              <a:gd name="connsiteY5" fmla="*/ 1293628 h 1889052"/>
              <a:gd name="connsiteX6" fmla="*/ 1360968 w 4338084"/>
              <a:gd name="connsiteY6" fmla="*/ 1166038 h 1889052"/>
              <a:gd name="connsiteX7" fmla="*/ 1616149 w 4338084"/>
              <a:gd name="connsiteY7" fmla="*/ 1038447 h 1889052"/>
              <a:gd name="connsiteX8" fmla="*/ 1828800 w 4338084"/>
              <a:gd name="connsiteY8" fmla="*/ 868326 h 1889052"/>
              <a:gd name="connsiteX9" fmla="*/ 2020186 w 4338084"/>
              <a:gd name="connsiteY9" fmla="*/ 783266 h 1889052"/>
              <a:gd name="connsiteX10" fmla="*/ 2296633 w 4338084"/>
              <a:gd name="connsiteY10" fmla="*/ 676940 h 1889052"/>
              <a:gd name="connsiteX11" fmla="*/ 2551814 w 4338084"/>
              <a:gd name="connsiteY11" fmla="*/ 570615 h 1889052"/>
              <a:gd name="connsiteX12" fmla="*/ 2764466 w 4338084"/>
              <a:gd name="connsiteY12" fmla="*/ 464289 h 1889052"/>
              <a:gd name="connsiteX13" fmla="*/ 2955852 w 4338084"/>
              <a:gd name="connsiteY13" fmla="*/ 421759 h 1889052"/>
              <a:gd name="connsiteX14" fmla="*/ 3189768 w 4338084"/>
              <a:gd name="connsiteY14" fmla="*/ 357963 h 1889052"/>
              <a:gd name="connsiteX15" fmla="*/ 3402419 w 4338084"/>
              <a:gd name="connsiteY15" fmla="*/ 294168 h 1889052"/>
              <a:gd name="connsiteX16" fmla="*/ 3657600 w 4338084"/>
              <a:gd name="connsiteY16" fmla="*/ 209108 h 1889052"/>
              <a:gd name="connsiteX17" fmla="*/ 3891517 w 4338084"/>
              <a:gd name="connsiteY17" fmla="*/ 124047 h 1889052"/>
              <a:gd name="connsiteX18" fmla="*/ 4146698 w 4338084"/>
              <a:gd name="connsiteY18" fmla="*/ 17721 h 1889052"/>
              <a:gd name="connsiteX19" fmla="*/ 4338084 w 4338084"/>
              <a:gd name="connsiteY19" fmla="*/ 17721 h 188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8084" h="1889052">
                <a:moveTo>
                  <a:pt x="0" y="1889052"/>
                </a:moveTo>
                <a:cubicBezTo>
                  <a:pt x="70884" y="1848294"/>
                  <a:pt x="141768" y="1807536"/>
                  <a:pt x="212652" y="1761461"/>
                </a:cubicBezTo>
                <a:cubicBezTo>
                  <a:pt x="283536" y="1715387"/>
                  <a:pt x="347331" y="1658679"/>
                  <a:pt x="425303" y="1612605"/>
                </a:cubicBezTo>
                <a:cubicBezTo>
                  <a:pt x="503275" y="1566531"/>
                  <a:pt x="606056" y="1516913"/>
                  <a:pt x="680484" y="1485015"/>
                </a:cubicBezTo>
                <a:cubicBezTo>
                  <a:pt x="754912" y="1453117"/>
                  <a:pt x="800986" y="1453117"/>
                  <a:pt x="871870" y="1421219"/>
                </a:cubicBezTo>
                <a:cubicBezTo>
                  <a:pt x="942754" y="1389321"/>
                  <a:pt x="1024270" y="1336158"/>
                  <a:pt x="1105786" y="1293628"/>
                </a:cubicBezTo>
                <a:cubicBezTo>
                  <a:pt x="1187302" y="1251098"/>
                  <a:pt x="1360968" y="1166038"/>
                  <a:pt x="1360968" y="1166038"/>
                </a:cubicBezTo>
                <a:cubicBezTo>
                  <a:pt x="1446028" y="1123508"/>
                  <a:pt x="1538177" y="1088066"/>
                  <a:pt x="1616149" y="1038447"/>
                </a:cubicBezTo>
                <a:cubicBezTo>
                  <a:pt x="1694121" y="988828"/>
                  <a:pt x="1761461" y="910856"/>
                  <a:pt x="1828800" y="868326"/>
                </a:cubicBezTo>
                <a:cubicBezTo>
                  <a:pt x="1896140" y="825796"/>
                  <a:pt x="1942214" y="815164"/>
                  <a:pt x="2020186" y="783266"/>
                </a:cubicBezTo>
                <a:cubicBezTo>
                  <a:pt x="2098158" y="751368"/>
                  <a:pt x="2208028" y="712382"/>
                  <a:pt x="2296633" y="676940"/>
                </a:cubicBezTo>
                <a:cubicBezTo>
                  <a:pt x="2385238" y="641498"/>
                  <a:pt x="2473842" y="606057"/>
                  <a:pt x="2551814" y="570615"/>
                </a:cubicBezTo>
                <a:cubicBezTo>
                  <a:pt x="2629786" y="535173"/>
                  <a:pt x="2697126" y="489098"/>
                  <a:pt x="2764466" y="464289"/>
                </a:cubicBezTo>
                <a:cubicBezTo>
                  <a:pt x="2831806" y="439480"/>
                  <a:pt x="2884968" y="439480"/>
                  <a:pt x="2955852" y="421759"/>
                </a:cubicBezTo>
                <a:cubicBezTo>
                  <a:pt x="3026736" y="404038"/>
                  <a:pt x="3115340" y="379228"/>
                  <a:pt x="3189768" y="357963"/>
                </a:cubicBezTo>
                <a:cubicBezTo>
                  <a:pt x="3264196" y="336698"/>
                  <a:pt x="3324447" y="318977"/>
                  <a:pt x="3402419" y="294168"/>
                </a:cubicBezTo>
                <a:cubicBezTo>
                  <a:pt x="3480391" y="269359"/>
                  <a:pt x="3576084" y="237462"/>
                  <a:pt x="3657600" y="209108"/>
                </a:cubicBezTo>
                <a:cubicBezTo>
                  <a:pt x="3739116" y="180755"/>
                  <a:pt x="3810001" y="155945"/>
                  <a:pt x="3891517" y="124047"/>
                </a:cubicBezTo>
                <a:cubicBezTo>
                  <a:pt x="3973033" y="92149"/>
                  <a:pt x="4072270" y="35442"/>
                  <a:pt x="4146698" y="17721"/>
                </a:cubicBezTo>
                <a:cubicBezTo>
                  <a:pt x="4221126" y="0"/>
                  <a:pt x="4279605" y="8860"/>
                  <a:pt x="4338084" y="1772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22947" y="2807368"/>
            <a:ext cx="4347411" cy="3096126"/>
          </a:xfrm>
          <a:custGeom>
            <a:avLst/>
            <a:gdLst>
              <a:gd name="connsiteX0" fmla="*/ 0 w 4347411"/>
              <a:gd name="connsiteY0" fmla="*/ 2101516 h 3096126"/>
              <a:gd name="connsiteX1" fmla="*/ 240632 w 4347411"/>
              <a:gd name="connsiteY1" fmla="*/ 3015916 h 3096126"/>
              <a:gd name="connsiteX2" fmla="*/ 465221 w 4347411"/>
              <a:gd name="connsiteY2" fmla="*/ 1620253 h 3096126"/>
              <a:gd name="connsiteX3" fmla="*/ 705853 w 4347411"/>
              <a:gd name="connsiteY3" fmla="*/ 2277979 h 3096126"/>
              <a:gd name="connsiteX4" fmla="*/ 914400 w 4347411"/>
              <a:gd name="connsiteY4" fmla="*/ 1267327 h 3096126"/>
              <a:gd name="connsiteX5" fmla="*/ 1138990 w 4347411"/>
              <a:gd name="connsiteY5" fmla="*/ 2085474 h 3096126"/>
              <a:gd name="connsiteX6" fmla="*/ 1379621 w 4347411"/>
              <a:gd name="connsiteY6" fmla="*/ 834190 h 3096126"/>
              <a:gd name="connsiteX7" fmla="*/ 1572127 w 4347411"/>
              <a:gd name="connsiteY7" fmla="*/ 946485 h 3096126"/>
              <a:gd name="connsiteX8" fmla="*/ 1828800 w 4347411"/>
              <a:gd name="connsiteY8" fmla="*/ 1347537 h 3096126"/>
              <a:gd name="connsiteX9" fmla="*/ 2037348 w 4347411"/>
              <a:gd name="connsiteY9" fmla="*/ 1540043 h 3096126"/>
              <a:gd name="connsiteX10" fmla="*/ 2277979 w 4347411"/>
              <a:gd name="connsiteY10" fmla="*/ 1074821 h 3096126"/>
              <a:gd name="connsiteX11" fmla="*/ 2518611 w 4347411"/>
              <a:gd name="connsiteY11" fmla="*/ 1219200 h 3096126"/>
              <a:gd name="connsiteX12" fmla="*/ 2711116 w 4347411"/>
              <a:gd name="connsiteY12" fmla="*/ 1122948 h 3096126"/>
              <a:gd name="connsiteX13" fmla="*/ 2999874 w 4347411"/>
              <a:gd name="connsiteY13" fmla="*/ 497306 h 3096126"/>
              <a:gd name="connsiteX14" fmla="*/ 3240506 w 4347411"/>
              <a:gd name="connsiteY14" fmla="*/ 1427748 h 3096126"/>
              <a:gd name="connsiteX15" fmla="*/ 3400927 w 4347411"/>
              <a:gd name="connsiteY15" fmla="*/ 1315453 h 3096126"/>
              <a:gd name="connsiteX16" fmla="*/ 3673642 w 4347411"/>
              <a:gd name="connsiteY16" fmla="*/ 689811 h 3096126"/>
              <a:gd name="connsiteX17" fmla="*/ 3914274 w 4347411"/>
              <a:gd name="connsiteY17" fmla="*/ 1138990 h 3096126"/>
              <a:gd name="connsiteX18" fmla="*/ 4074695 w 4347411"/>
              <a:gd name="connsiteY18" fmla="*/ 1604211 h 3096126"/>
              <a:gd name="connsiteX19" fmla="*/ 4347411 w 4347411"/>
              <a:gd name="connsiteY19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47411" h="3096126">
                <a:moveTo>
                  <a:pt x="0" y="2101516"/>
                </a:moveTo>
                <a:cubicBezTo>
                  <a:pt x="81547" y="2598821"/>
                  <a:pt x="163095" y="3096126"/>
                  <a:pt x="240632" y="3015916"/>
                </a:cubicBezTo>
                <a:cubicBezTo>
                  <a:pt x="318169" y="2935706"/>
                  <a:pt x="387684" y="1743242"/>
                  <a:pt x="465221" y="1620253"/>
                </a:cubicBezTo>
                <a:cubicBezTo>
                  <a:pt x="542758" y="1497264"/>
                  <a:pt x="630990" y="2336800"/>
                  <a:pt x="705853" y="2277979"/>
                </a:cubicBezTo>
                <a:cubicBezTo>
                  <a:pt x="780716" y="2219158"/>
                  <a:pt x="842211" y="1299411"/>
                  <a:pt x="914400" y="1267327"/>
                </a:cubicBezTo>
                <a:cubicBezTo>
                  <a:pt x="986589" y="1235243"/>
                  <a:pt x="1061453" y="2157663"/>
                  <a:pt x="1138990" y="2085474"/>
                </a:cubicBezTo>
                <a:cubicBezTo>
                  <a:pt x="1216527" y="2013285"/>
                  <a:pt x="1307432" y="1024021"/>
                  <a:pt x="1379621" y="834190"/>
                </a:cubicBezTo>
                <a:cubicBezTo>
                  <a:pt x="1451810" y="644359"/>
                  <a:pt x="1497264" y="860927"/>
                  <a:pt x="1572127" y="946485"/>
                </a:cubicBezTo>
                <a:cubicBezTo>
                  <a:pt x="1646990" y="1032043"/>
                  <a:pt x="1751263" y="1248611"/>
                  <a:pt x="1828800" y="1347537"/>
                </a:cubicBezTo>
                <a:cubicBezTo>
                  <a:pt x="1906337" y="1446463"/>
                  <a:pt x="1962485" y="1585496"/>
                  <a:pt x="2037348" y="1540043"/>
                </a:cubicBezTo>
                <a:cubicBezTo>
                  <a:pt x="2112211" y="1494590"/>
                  <a:pt x="2197769" y="1128295"/>
                  <a:pt x="2277979" y="1074821"/>
                </a:cubicBezTo>
                <a:cubicBezTo>
                  <a:pt x="2358190" y="1021347"/>
                  <a:pt x="2446422" y="1211179"/>
                  <a:pt x="2518611" y="1219200"/>
                </a:cubicBezTo>
                <a:cubicBezTo>
                  <a:pt x="2590801" y="1227221"/>
                  <a:pt x="2630906" y="1243264"/>
                  <a:pt x="2711116" y="1122948"/>
                </a:cubicBezTo>
                <a:cubicBezTo>
                  <a:pt x="2791326" y="1002632"/>
                  <a:pt x="2911642" y="446506"/>
                  <a:pt x="2999874" y="497306"/>
                </a:cubicBezTo>
                <a:cubicBezTo>
                  <a:pt x="3088106" y="548106"/>
                  <a:pt x="3173664" y="1291390"/>
                  <a:pt x="3240506" y="1427748"/>
                </a:cubicBezTo>
                <a:cubicBezTo>
                  <a:pt x="3307348" y="1564106"/>
                  <a:pt x="3328738" y="1438443"/>
                  <a:pt x="3400927" y="1315453"/>
                </a:cubicBezTo>
                <a:cubicBezTo>
                  <a:pt x="3473116" y="1192463"/>
                  <a:pt x="3588084" y="719221"/>
                  <a:pt x="3673642" y="689811"/>
                </a:cubicBezTo>
                <a:cubicBezTo>
                  <a:pt x="3759200" y="660401"/>
                  <a:pt x="3847432" y="986590"/>
                  <a:pt x="3914274" y="1138990"/>
                </a:cubicBezTo>
                <a:cubicBezTo>
                  <a:pt x="3981116" y="1291390"/>
                  <a:pt x="4002506" y="1794043"/>
                  <a:pt x="4074695" y="1604211"/>
                </a:cubicBezTo>
                <a:cubicBezTo>
                  <a:pt x="4146884" y="1414379"/>
                  <a:pt x="4247147" y="707189"/>
                  <a:pt x="4347411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106905" y="3561347"/>
            <a:ext cx="4427621" cy="1671053"/>
          </a:xfrm>
          <a:custGeom>
            <a:avLst/>
            <a:gdLst>
              <a:gd name="connsiteX0" fmla="*/ 0 w 4427621"/>
              <a:gd name="connsiteY0" fmla="*/ 1652337 h 1671053"/>
              <a:gd name="connsiteX1" fmla="*/ 304800 w 4427621"/>
              <a:gd name="connsiteY1" fmla="*/ 1620253 h 1671053"/>
              <a:gd name="connsiteX2" fmla="*/ 529390 w 4427621"/>
              <a:gd name="connsiteY2" fmla="*/ 1347537 h 1671053"/>
              <a:gd name="connsiteX3" fmla="*/ 914400 w 4427621"/>
              <a:gd name="connsiteY3" fmla="*/ 1203158 h 1671053"/>
              <a:gd name="connsiteX4" fmla="*/ 994611 w 4427621"/>
              <a:gd name="connsiteY4" fmla="*/ 946485 h 1671053"/>
              <a:gd name="connsiteX5" fmla="*/ 1475874 w 4427621"/>
              <a:gd name="connsiteY5" fmla="*/ 593558 h 1671053"/>
              <a:gd name="connsiteX6" fmla="*/ 1780674 w 4427621"/>
              <a:gd name="connsiteY6" fmla="*/ 304800 h 1671053"/>
              <a:gd name="connsiteX7" fmla="*/ 1925053 w 4427621"/>
              <a:gd name="connsiteY7" fmla="*/ 288758 h 1671053"/>
              <a:gd name="connsiteX8" fmla="*/ 2085474 w 4427621"/>
              <a:gd name="connsiteY8" fmla="*/ 385011 h 1671053"/>
              <a:gd name="connsiteX9" fmla="*/ 2550695 w 4427621"/>
              <a:gd name="connsiteY9" fmla="*/ 385011 h 1671053"/>
              <a:gd name="connsiteX10" fmla="*/ 2662990 w 4427621"/>
              <a:gd name="connsiteY10" fmla="*/ 320842 h 1671053"/>
              <a:gd name="connsiteX11" fmla="*/ 3144253 w 4427621"/>
              <a:gd name="connsiteY11" fmla="*/ 128337 h 1671053"/>
              <a:gd name="connsiteX12" fmla="*/ 3272590 w 4427621"/>
              <a:gd name="connsiteY12" fmla="*/ 224590 h 1671053"/>
              <a:gd name="connsiteX13" fmla="*/ 3433011 w 4427621"/>
              <a:gd name="connsiteY13" fmla="*/ 224590 h 1671053"/>
              <a:gd name="connsiteX14" fmla="*/ 3785937 w 4427621"/>
              <a:gd name="connsiteY14" fmla="*/ 224590 h 1671053"/>
              <a:gd name="connsiteX15" fmla="*/ 3946358 w 4427621"/>
              <a:gd name="connsiteY15" fmla="*/ 288758 h 1671053"/>
              <a:gd name="connsiteX16" fmla="*/ 4427621 w 4427621"/>
              <a:gd name="connsiteY16" fmla="*/ 0 h 167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27621" h="1671053">
                <a:moveTo>
                  <a:pt x="0" y="1652337"/>
                </a:moveTo>
                <a:cubicBezTo>
                  <a:pt x="108284" y="1661695"/>
                  <a:pt x="216568" y="1671053"/>
                  <a:pt x="304800" y="1620253"/>
                </a:cubicBezTo>
                <a:cubicBezTo>
                  <a:pt x="393032" y="1569453"/>
                  <a:pt x="427790" y="1417053"/>
                  <a:pt x="529390" y="1347537"/>
                </a:cubicBezTo>
                <a:cubicBezTo>
                  <a:pt x="630990" y="1278021"/>
                  <a:pt x="836863" y="1270000"/>
                  <a:pt x="914400" y="1203158"/>
                </a:cubicBezTo>
                <a:cubicBezTo>
                  <a:pt x="991937" y="1136316"/>
                  <a:pt x="901032" y="1048085"/>
                  <a:pt x="994611" y="946485"/>
                </a:cubicBezTo>
                <a:cubicBezTo>
                  <a:pt x="1088190" y="844885"/>
                  <a:pt x="1344864" y="700506"/>
                  <a:pt x="1475874" y="593558"/>
                </a:cubicBezTo>
                <a:cubicBezTo>
                  <a:pt x="1606885" y="486611"/>
                  <a:pt x="1705811" y="355600"/>
                  <a:pt x="1780674" y="304800"/>
                </a:cubicBezTo>
                <a:cubicBezTo>
                  <a:pt x="1855537" y="254000"/>
                  <a:pt x="1874253" y="275390"/>
                  <a:pt x="1925053" y="288758"/>
                </a:cubicBezTo>
                <a:cubicBezTo>
                  <a:pt x="1975853" y="302126"/>
                  <a:pt x="1981200" y="368969"/>
                  <a:pt x="2085474" y="385011"/>
                </a:cubicBezTo>
                <a:cubicBezTo>
                  <a:pt x="2189748" y="401053"/>
                  <a:pt x="2454442" y="395706"/>
                  <a:pt x="2550695" y="385011"/>
                </a:cubicBezTo>
                <a:cubicBezTo>
                  <a:pt x="2646948" y="374316"/>
                  <a:pt x="2564064" y="363621"/>
                  <a:pt x="2662990" y="320842"/>
                </a:cubicBezTo>
                <a:cubicBezTo>
                  <a:pt x="2761916" y="278063"/>
                  <a:pt x="3042653" y="144379"/>
                  <a:pt x="3144253" y="128337"/>
                </a:cubicBezTo>
                <a:cubicBezTo>
                  <a:pt x="3245853" y="112295"/>
                  <a:pt x="3224464" y="208548"/>
                  <a:pt x="3272590" y="224590"/>
                </a:cubicBezTo>
                <a:cubicBezTo>
                  <a:pt x="3320716" y="240632"/>
                  <a:pt x="3433011" y="224590"/>
                  <a:pt x="3433011" y="224590"/>
                </a:cubicBezTo>
                <a:cubicBezTo>
                  <a:pt x="3518569" y="224590"/>
                  <a:pt x="3700379" y="213895"/>
                  <a:pt x="3785937" y="224590"/>
                </a:cubicBezTo>
                <a:cubicBezTo>
                  <a:pt x="3871495" y="235285"/>
                  <a:pt x="3839411" y="326190"/>
                  <a:pt x="3946358" y="288758"/>
                </a:cubicBezTo>
                <a:cubicBezTo>
                  <a:pt x="4053305" y="251326"/>
                  <a:pt x="4240463" y="125663"/>
                  <a:pt x="4427621" y="0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800600" y="5181600"/>
            <a:ext cx="4594226" cy="1955801"/>
            <a:chOff x="4322762" y="3200400"/>
            <a:chExt cx="4594226" cy="1955801"/>
          </a:xfrm>
        </p:grpSpPr>
        <p:sp>
          <p:nvSpPr>
            <p:cNvPr id="13" name="Rectangle 12"/>
            <p:cNvSpPr/>
            <p:nvPr/>
          </p:nvSpPr>
          <p:spPr>
            <a:xfrm>
              <a:off x="4322762" y="4462464"/>
              <a:ext cx="1752600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21"/>
            <p:cNvGrpSpPr/>
            <p:nvPr/>
          </p:nvGrpSpPr>
          <p:grpSpPr>
            <a:xfrm>
              <a:off x="4800600" y="3200400"/>
              <a:ext cx="3735388" cy="1371600"/>
              <a:chOff x="4875212" y="4572000"/>
              <a:chExt cx="3735388" cy="1371600"/>
            </a:xfrm>
          </p:grpSpPr>
          <p:pic>
            <p:nvPicPr>
              <p:cNvPr id="17" name="Picture 14" descr="C:\Documents and Settings\grauman\Desktop\ims\Image011.bm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5212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6" descr="C:\Documents and Settings\grauman\Desktop\ims\Image038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620000" y="5484812"/>
                <a:ext cx="255588" cy="328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rot="10800000" flipV="1">
                <a:off x="5257801" y="5667375"/>
                <a:ext cx="438150" cy="190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7364413" y="5462587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781800" y="4572000"/>
                <a:ext cx="1828800" cy="1371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16813" y="5486400"/>
                <a:ext cx="255587" cy="328613"/>
              </a:xfrm>
              <a:prstGeom prst="rect">
                <a:avLst/>
              </a:prstGeom>
              <a:noFill/>
              <a:ln w="38100">
                <a:solidFill>
                  <a:srgbClr val="200FA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259388" y="45836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11988" y="4572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Time t+1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19800" cy="1143000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7086600" y="4876800"/>
            <a:ext cx="609600" cy="609600"/>
          </a:xfrm>
          <a:prstGeom prst="down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H="1">
            <a:off x="4267200" y="5562600"/>
            <a:ext cx="1600200" cy="609600"/>
          </a:xfrm>
          <a:prstGeom prst="rightArrow">
            <a:avLst/>
          </a:prstGeom>
          <a:solidFill>
            <a:srgbClr val="1F497D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 Frame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6019800"/>
            <a:ext cx="178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Prediction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477000" y="427738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15" name="Snip Single Corner Rectangle 14"/>
          <p:cNvSpPr/>
          <p:nvPr/>
        </p:nvSpPr>
        <p:spPr>
          <a:xfrm>
            <a:off x="6172200" y="5638800"/>
            <a:ext cx="2743200" cy="990600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Update Location, Velocity, etc.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33528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3" name="Right Arrow Callout 2"/>
          <p:cNvSpPr/>
          <p:nvPr/>
        </p:nvSpPr>
        <p:spPr>
          <a:xfrm>
            <a:off x="4800600" y="2286000"/>
            <a:ext cx="1219200" cy="24384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033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9600" y="2286000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19600" y="4510918"/>
            <a:ext cx="609600" cy="228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slow_o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76400" y="1752600"/>
            <a:ext cx="2286000" cy="1524000"/>
          </a:xfrm>
          <a:prstGeom prst="rect">
            <a:avLst/>
          </a:prstGeom>
        </p:spPr>
      </p:pic>
      <p:pic>
        <p:nvPicPr>
          <p:cNvPr id="21" name="Picture 20" descr="slow_p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76400" y="4343400"/>
            <a:ext cx="2286000" cy="1524000"/>
          </a:xfrm>
          <a:prstGeom prst="rect">
            <a:avLst/>
          </a:prstGeom>
        </p:spPr>
      </p:pic>
      <p:pic>
        <p:nvPicPr>
          <p:cNvPr id="22" name="Picture 21" descr="slow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48400" y="2743200"/>
            <a:ext cx="2286000" cy="1524000"/>
          </a:xfrm>
          <a:prstGeom prst="rect">
            <a:avLst/>
          </a:prstGeom>
        </p:spPr>
      </p:pic>
      <p:pic>
        <p:nvPicPr>
          <p:cNvPr id="25" name="Picture 24" descr="slow_g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48400" y="304800"/>
            <a:ext cx="2286000" cy="152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34046" y="183898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10400" y="66103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48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4" name="Picture 3" descr="fast_g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26650" y="2590800"/>
            <a:ext cx="3048000" cy="2032000"/>
          </a:xfrm>
          <a:prstGeom prst="rect">
            <a:avLst/>
          </a:prstGeom>
        </p:spPr>
      </p:pic>
      <p:pic>
        <p:nvPicPr>
          <p:cNvPr id="5" name="Picture 4" descr="fast_o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21350" y="2590800"/>
            <a:ext cx="3048000" cy="2032000"/>
          </a:xfrm>
          <a:prstGeom prst="rect">
            <a:avLst/>
          </a:prstGeom>
        </p:spPr>
      </p:pic>
      <p:pic>
        <p:nvPicPr>
          <p:cNvPr id="6" name="Picture 5" descr="fast_c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69350" y="2590800"/>
            <a:ext cx="3048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4724400"/>
            <a:ext cx="184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Correction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4724400"/>
            <a:ext cx="212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Observation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81000" y="4724400"/>
            <a:ext cx="2300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Ground Truth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71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Even “impoverished” motion data can evoke a strong percept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from Davis &amp; </a:t>
            </a:r>
            <a:r>
              <a:rPr lang="en-US" dirty="0" err="1" smtClean="0"/>
              <a:t>Bobick</a:t>
            </a:r>
            <a:endParaRPr lang="en-US" dirty="0"/>
          </a:p>
        </p:txBody>
      </p:sp>
      <p:pic>
        <p:nvPicPr>
          <p:cNvPr id="6" name="mt_blur.mpe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95600" y="1981200"/>
            <a:ext cx="3048000" cy="4064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3DDC-98E1-4BA6-8E25-6025F043A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94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 rot="16200000">
            <a:off x="-4582318" y="480218"/>
            <a:ext cx="8229600" cy="4525963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http://www.cs.bu.edu/~betke/research/bats/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 l="30589" t="15044" r="31676" b="3703"/>
          <a:stretch>
            <a:fillRect/>
          </a:stretch>
        </p:blipFill>
        <p:spPr bwMode="auto">
          <a:xfrm>
            <a:off x="1943100" y="0"/>
            <a:ext cx="548640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 bat census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6334780"/>
            <a:ext cx="7068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http://www.cs.bu.edu/~betke/research/bats/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pic>
        <p:nvPicPr>
          <p:cNvPr id="7" name="davis-all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7800" y="1066800"/>
            <a:ext cx="6781800" cy="508635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Video synopsis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http://www.vision.huji.ac.il/video-synopsis/</a:t>
            </a:r>
          </a:p>
        </p:txBody>
      </p:sp>
      <p:pic>
        <p:nvPicPr>
          <p:cNvPr id="46082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18" t="32632" r="1251" b="16316"/>
          <a:stretch/>
        </p:blipFill>
        <p:spPr bwMode="auto">
          <a:xfrm>
            <a:off x="119013" y="2362200"/>
            <a:ext cx="902498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905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31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Which measurements go with which tracks?</a:t>
            </a:r>
          </a:p>
        </p:txBody>
      </p:sp>
      <p:pic>
        <p:nvPicPr>
          <p:cNvPr id="4" name="Picture 3" descr="airplanes_blue_angels6_arro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191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502157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191000"/>
            <a:ext cx="2133600" cy="22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Deformable</a:t>
            </a:r>
            <a:r>
              <a:rPr lang="en-US" sz="2400" dirty="0" smtClean="0"/>
              <a:t> and articulated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5"/>
          <p:cNvSpPr>
            <a:spLocks noGrp="1" noChangeArrowheads="1"/>
          </p:cNvSpPr>
          <p:nvPr>
            <p:ph type="title"/>
          </p:nvPr>
        </p:nvSpPr>
        <p:spPr>
          <a:xfrm>
            <a:off x="193734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</a:t>
            </a:r>
            <a:br>
              <a:rPr lang="en-US" sz="4000" dirty="0" smtClean="0"/>
            </a:br>
            <a:r>
              <a:rPr lang="en-US" sz="4000" dirty="0" smtClean="0"/>
              <a:t>tracking via deformable contours</a:t>
            </a:r>
          </a:p>
        </p:txBody>
      </p:sp>
      <p:sp>
        <p:nvSpPr>
          <p:cNvPr id="607234" name="Text Box 7"/>
          <p:cNvSpPr txBox="1">
            <a:spLocks noChangeArrowheads="1"/>
          </p:cNvSpPr>
          <p:nvPr/>
        </p:nvSpPr>
        <p:spPr bwMode="auto">
          <a:xfrm>
            <a:off x="811161" y="1371600"/>
            <a:ext cx="73391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Use final contour/model extracted at frame  </a:t>
            </a:r>
            <a:r>
              <a:rPr lang="en-US" sz="2400" i="1" dirty="0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 as an initial solution for 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Evolve initial contour to fit exact object boundary at frame </a:t>
            </a:r>
            <a:r>
              <a:rPr lang="en-US" sz="2400" i="1" dirty="0">
                <a:solidFill>
                  <a:srgbClr val="000000"/>
                </a:solidFill>
              </a:rPr>
              <a:t>t+1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Repeat, initializing with most recent frame.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4" name="Picture 5" descr="heart_lv_rv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26581"/>
            <a:ext cx="2798018" cy="279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leafmv.mp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9253" y="3553990"/>
            <a:ext cx="3694147" cy="2770610"/>
          </a:xfrm>
          <a:prstGeom prst="rect">
            <a:avLst/>
          </a:prstGeom>
        </p:spPr>
      </p:pic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828800" y="6550025"/>
            <a:ext cx="5922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ahoma" pitchFamily="34" charset="0"/>
                <a:hlinkClick r:id="rId7"/>
              </a:rPr>
              <a:t>Visual Dynamics Group</a:t>
            </a: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, Dept. Engineering Science, University of Oxford.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Tracking issues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Initialization</a:t>
            </a:r>
          </a:p>
          <a:p>
            <a:pPr>
              <a:buFontTx/>
              <a:buChar char="•"/>
            </a:pPr>
            <a:r>
              <a:rPr lang="en-US" sz="2400" dirty="0" smtClean="0"/>
              <a:t>Obtaining observation and dynamics model</a:t>
            </a:r>
          </a:p>
          <a:p>
            <a:pPr>
              <a:buFontTx/>
              <a:buChar char="•"/>
            </a:pPr>
            <a:r>
              <a:rPr lang="en-US" sz="2400" dirty="0" smtClean="0"/>
              <a:t>Uncertainty of prediction vs. correction</a:t>
            </a:r>
          </a:p>
          <a:p>
            <a:pPr lvl="1"/>
            <a:r>
              <a:rPr lang="en-US" sz="2400" dirty="0" smtClean="0"/>
              <a:t>If the dynamics model is too strong, will end up ignoring the data </a:t>
            </a:r>
          </a:p>
          <a:p>
            <a:pPr lvl="1"/>
            <a:r>
              <a:rPr lang="en-US" sz="2400" dirty="0" smtClean="0"/>
              <a:t>If the observation model is too strong, tracking is reduced to repeated detection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7201" y="4622800"/>
            <a:ext cx="8229599" cy="2006600"/>
            <a:chOff x="457201" y="4622800"/>
            <a:chExt cx="8229599" cy="2006600"/>
          </a:xfrm>
        </p:grpSpPr>
        <p:pic>
          <p:nvPicPr>
            <p:cNvPr id="2" name="Picture 1" descr="fast_cr2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943600" y="4622800"/>
              <a:ext cx="2209800" cy="1473200"/>
            </a:xfrm>
            <a:prstGeom prst="rect">
              <a:avLst/>
            </a:prstGeom>
          </p:spPr>
        </p:pic>
        <p:pic>
          <p:nvPicPr>
            <p:cNvPr id="3" name="Picture 2" descr="fast_cr3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762000" y="4622800"/>
              <a:ext cx="2209800" cy="1473200"/>
            </a:xfrm>
            <a:prstGeom prst="rect">
              <a:avLst/>
            </a:prstGeom>
          </p:spPr>
        </p:pic>
        <p:pic>
          <p:nvPicPr>
            <p:cNvPr id="4" name="Picture 3" descr="fast_cr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352800" y="4622800"/>
              <a:ext cx="2209800" cy="1473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1" y="6260068"/>
              <a:ext cx="2971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Too strong dynamics model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86400" y="62484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Too strong observation model</a:t>
              </a:r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509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09575" y="73025"/>
            <a:ext cx="8229600" cy="1143000"/>
          </a:xfrm>
        </p:spPr>
        <p:txBody>
          <a:bodyPr/>
          <a:lstStyle/>
          <a:p>
            <a:r>
              <a:rPr lang="en-US" dirty="0" smtClean="0"/>
              <a:t>Tracking: issues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Initialization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Often done manually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Background subtraction, detection can also be used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Data association</a:t>
            </a:r>
            <a:r>
              <a:rPr lang="en-US" sz="2400" dirty="0" smtClean="0"/>
              <a:t>, multiple tracked objects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Occlusions, clutter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Deformable</a:t>
            </a:r>
            <a:r>
              <a:rPr lang="en-US" sz="2400" dirty="0" smtClean="0"/>
              <a:t> and articulated objects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Constructing accurate models </a:t>
            </a:r>
            <a:r>
              <a:rPr lang="en-US" sz="2400" dirty="0" smtClean="0"/>
              <a:t>of dynamics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E.g., Fitting parameters for a linear dynamics model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Drift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Accumulation of errors over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0C3C0-D744-4D49-B614-FB56BA46AC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Drift</a:t>
            </a:r>
          </a:p>
        </p:txBody>
      </p:sp>
      <p:graphicFrame>
        <p:nvGraphicFramePr>
          <p:cNvPr id="1965063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0" y="1447800"/>
          <a:ext cx="3009900" cy="2209800"/>
        </p:xfrm>
        <a:graphic>
          <a:graphicData uri="http://schemas.openxmlformats.org/presentationml/2006/ole">
            <p:oleObj spid="_x0000_s27662" name="Image" r:id="rId4" imgW="3009524" imgH="2209524" progId="">
              <p:embed/>
            </p:oleObj>
          </a:graphicData>
        </a:graphic>
      </p:graphicFrame>
      <p:pic>
        <p:nvPicPr>
          <p:cNvPr id="19650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19200"/>
            <a:ext cx="40386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65065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4648200"/>
          <a:ext cx="8534400" cy="842963"/>
        </p:xfrm>
        <a:graphic>
          <a:graphicData uri="http://schemas.openxmlformats.org/presentationml/2006/ole">
            <p:oleObj spid="_x0000_s27663" name="Image" r:id="rId6" imgW="10298413" imgH="1015515" progId="">
              <p:embed/>
            </p:oleObj>
          </a:graphicData>
        </a:graphic>
      </p:graphicFrame>
      <p:sp>
        <p:nvSpPr>
          <p:cNvPr id="1965067" name="Rectangle 11"/>
          <p:cNvSpPr>
            <a:spLocks noChangeArrowheads="1"/>
          </p:cNvSpPr>
          <p:nvPr/>
        </p:nvSpPr>
        <p:spPr bwMode="auto">
          <a:xfrm>
            <a:off x="457200" y="621665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D. Ramanan, D. Forsyth, and A. Zisserman. </a:t>
            </a:r>
            <a:r>
              <a:rPr lang="en-US">
                <a:solidFill>
                  <a:srgbClr val="000000"/>
                </a:solidFill>
                <a:cs typeface="Arial" pitchFamily="34" charset="0"/>
                <a:hlinkClick r:id="rId7"/>
              </a:rPr>
              <a:t>Tracking People by Learning their Appearance</a:t>
            </a:r>
            <a:r>
              <a:rPr lang="en-US">
                <a:solidFill>
                  <a:srgbClr val="000000"/>
                </a:solidFill>
                <a:cs typeface="Arial" pitchFamily="34" charset="0"/>
              </a:rPr>
              <a:t>. PAMI 2007.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2C3FE4-D84E-40EB-8416-4E8559F7B2F1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87292" y="287180"/>
            <a:ext cx="6769418" cy="5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000000"/>
                </a:solidFill>
                <a:latin typeface="Arial" pitchFamily="34" charset="0"/>
              </a:rPr>
              <a:t>Motion History Images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Davis &amp; </a:t>
            </a:r>
            <a:r>
              <a:rPr lang="en-US" sz="1600" dirty="0" err="1" smtClean="0">
                <a:solidFill>
                  <a:srgbClr val="000000"/>
                </a:solidFill>
              </a:rPr>
              <a:t>Bobick</a:t>
            </a:r>
            <a:r>
              <a:rPr lang="en-US" sz="1600" dirty="0" smtClean="0">
                <a:solidFill>
                  <a:srgbClr val="000000"/>
                </a:solidFill>
              </a:rPr>
              <a:t> 1999: The Representation and Recognition of Action Using Temporal Templates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8229600" cy="79009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0" y="3124200"/>
            <a:ext cx="54406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EA0-2AE3-49FF-A087-D2CFB99DE6E7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9600" y="1295400"/>
            <a:ext cx="8534400" cy="27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82296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latin typeface="Arial" pitchFamily="34" charset="0"/>
              </a:rPr>
              <a:t>D(</a:t>
            </a:r>
            <a:r>
              <a:rPr lang="en-US" sz="1900" dirty="0" err="1" smtClean="0">
                <a:latin typeface="Arial" pitchFamily="34" charset="0"/>
              </a:rPr>
              <a:t>x,y,t</a:t>
            </a:r>
            <a:r>
              <a:rPr lang="en-US" sz="1900" dirty="0" smtClean="0">
                <a:latin typeface="Arial" pitchFamily="34" charset="0"/>
              </a:rPr>
              <a:t>): Binary image sequence indicating motion locations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Tracking as inference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Goal: estimate posterior of object position given measurement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Linear models of dynamics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Represent state evolution and measurement models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Kalman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filters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Recursive prediction/correction updates to refine measurement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General tracking challenges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7C99-2F7D-4B2D-82F0-94B8ADCE65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Really Good Face Tracker</a:t>
            </a:r>
            <a:endParaRPr lang="en-US" dirty="0"/>
          </a:p>
        </p:txBody>
      </p:sp>
      <p:pic>
        <p:nvPicPr>
          <p:cNvPr id="10" name="Picture 9" descr="fas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438400"/>
            <a:ext cx="2032000" cy="152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477000"/>
            <a:ext cx="426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00200" y="46482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http://vision.ucsd.edu/sites/default/files/fast.gif</a:t>
            </a:r>
            <a:endParaRPr lang="en-US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0FB2010-AFB9-479E-8F74-2F61307FDB8B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See you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Thursday!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moments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09800"/>
            <a:ext cx="4800600" cy="100988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85800" y="1447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Use to summarize shape given image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7"/>
          <p:cNvGrpSpPr/>
          <p:nvPr/>
        </p:nvGrpSpPr>
        <p:grpSpPr>
          <a:xfrm>
            <a:off x="685800" y="3352800"/>
            <a:ext cx="7772400" cy="2939498"/>
            <a:chOff x="685800" y="3352800"/>
            <a:chExt cx="7772400" cy="2939498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r="17616"/>
            <a:stretch>
              <a:fillRect/>
            </a:stretch>
          </p:blipFill>
          <p:spPr bwMode="auto">
            <a:xfrm>
              <a:off x="1600200" y="4191000"/>
              <a:ext cx="5181600" cy="828198"/>
            </a:xfrm>
            <a:prstGeom prst="rect">
              <a:avLst/>
            </a:prstGeom>
            <a:noFill/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62200" y="5257800"/>
              <a:ext cx="1676400" cy="1034498"/>
            </a:xfrm>
            <a:prstGeom prst="rect">
              <a:avLst/>
            </a:prstGeom>
            <a:noFill/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1600" y="5257800"/>
              <a:ext cx="1676402" cy="1034498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85800" y="3352800"/>
              <a:ext cx="777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Central moments are translation invariant:</a:t>
              </a:r>
              <a:endParaRPr lang="en-US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71429"/>
            <a:stretch>
              <a:fillRect/>
            </a:stretch>
          </p:blipFill>
          <p:spPr bwMode="auto">
            <a:xfrm>
              <a:off x="6705600" y="4114800"/>
              <a:ext cx="1371600" cy="1009883"/>
            </a:xfrm>
            <a:prstGeom prst="rect">
              <a:avLst/>
            </a:prstGeom>
            <a:noFill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0" y="5105400"/>
            <a:ext cx="533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</a:t>
            </a:r>
            <a:r>
              <a:rPr lang="en-US" dirty="0" smtClean="0"/>
              <a:t> moments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of 7 moments</a:t>
            </a:r>
          </a:p>
          <a:p>
            <a:r>
              <a:rPr lang="en-US" dirty="0" smtClean="0"/>
              <a:t>Apply to Motion History Image for global space-time “shape” descriptor</a:t>
            </a:r>
          </a:p>
          <a:p>
            <a:r>
              <a:rPr lang="en-US" dirty="0" smtClean="0"/>
              <a:t>Translation and rotation invariant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65826" t="50000"/>
          <a:stretch>
            <a:fillRect/>
          </a:stretch>
        </p:blipFill>
        <p:spPr bwMode="auto">
          <a:xfrm>
            <a:off x="1219200" y="4648200"/>
            <a:ext cx="18592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200400" y="5105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114800" y="4876800"/>
          <a:ext cx="4718051" cy="793691"/>
        </p:xfrm>
        <a:graphic>
          <a:graphicData uri="http://schemas.openxmlformats.org/presentationml/2006/ole">
            <p:oleObj spid="_x0000_s232450" name="Equation" r:id="rId5" imgW="1358640" imgH="228600" progId="Equation.3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DF8E-B848-4439-A75C-46F932C6B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9044</TotalTime>
  <Words>2793</Words>
  <Application>Microsoft Macintosh PowerPoint</Application>
  <PresentationFormat>On-screen Show (4:3)</PresentationFormat>
  <Paragraphs>620</Paragraphs>
  <Slides>72</Slides>
  <Notes>44</Notes>
  <HiddenSlides>3</HiddenSlides>
  <MMClips>3</MMClips>
  <ScaleCrop>false</ScaleCrop>
  <HeadingPairs>
    <vt:vector size="6" baseType="variant">
      <vt:variant>
        <vt:lpstr>Design Template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Office Theme</vt:lpstr>
      <vt:lpstr>Blank Presentation</vt:lpstr>
      <vt:lpstr>1_Office Theme</vt:lpstr>
      <vt:lpstr>1_Default Design</vt:lpstr>
      <vt:lpstr>1_Blank Presentation</vt:lpstr>
      <vt:lpstr>2_Blank Presentation</vt:lpstr>
      <vt:lpstr>3_Default Design</vt:lpstr>
      <vt:lpstr>5_Blank Presentation</vt:lpstr>
      <vt:lpstr>7_Default Design</vt:lpstr>
      <vt:lpstr>2_Office Theme</vt:lpstr>
      <vt:lpstr>Equation</vt:lpstr>
      <vt:lpstr>Image</vt:lpstr>
      <vt:lpstr>Tracking</vt:lpstr>
      <vt:lpstr>Announcements</vt:lpstr>
      <vt:lpstr>Slide 3</vt:lpstr>
      <vt:lpstr>Slide 4</vt:lpstr>
      <vt:lpstr>Pset 5</vt:lpstr>
      <vt:lpstr>Motion and perceptual organization</vt:lpstr>
      <vt:lpstr>Slide 7</vt:lpstr>
      <vt:lpstr>Image moments</vt:lpstr>
      <vt:lpstr>Hu moments</vt:lpstr>
      <vt:lpstr>Hu moments</vt:lpstr>
      <vt:lpstr>Slide 11</vt:lpstr>
      <vt:lpstr>Normalized Euclidean distance</vt:lpstr>
      <vt:lpstr>Leave-one-out cross validation</vt:lpstr>
      <vt:lpstr>Confusion Matrix</vt:lpstr>
      <vt:lpstr>Outline</vt:lpstr>
      <vt:lpstr>Tracking: some applications</vt:lpstr>
      <vt:lpstr>Tracking Examples</vt:lpstr>
      <vt:lpstr>Further applications</vt:lpstr>
      <vt:lpstr>Why is tracking challenging?</vt:lpstr>
      <vt:lpstr>Strategies for tracking</vt:lpstr>
      <vt:lpstr>Tracking with dynamics</vt:lpstr>
      <vt:lpstr>Optical flow for tracking?</vt:lpstr>
      <vt:lpstr>Motion estimation techniques</vt:lpstr>
      <vt:lpstr>Feature-based matching for motion</vt:lpstr>
      <vt:lpstr>Example: A Camera Mouse</vt:lpstr>
      <vt:lpstr>Example: A Camera Mouse</vt:lpstr>
      <vt:lpstr>A Camera Mouse</vt:lpstr>
      <vt:lpstr>Feature-based matching for motion</vt:lpstr>
      <vt:lpstr>Detection vs. tracking</vt:lpstr>
      <vt:lpstr>Detection vs. tracking</vt:lpstr>
      <vt:lpstr>Detection vs. tracking</vt:lpstr>
      <vt:lpstr>Detection vs. tracking</vt:lpstr>
      <vt:lpstr>Tracking with dynamics</vt:lpstr>
      <vt:lpstr>Tracking as inference</vt:lpstr>
      <vt:lpstr>State vs. observation</vt:lpstr>
      <vt:lpstr>Tracking as inference</vt:lpstr>
      <vt:lpstr>Slide 37</vt:lpstr>
      <vt:lpstr>Slide 38</vt:lpstr>
      <vt:lpstr>Independence assumptions</vt:lpstr>
      <vt:lpstr>Slide 40</vt:lpstr>
      <vt:lpstr>Questions</vt:lpstr>
      <vt:lpstr>Notation reminder</vt:lpstr>
      <vt:lpstr>Linear dynamic model</vt:lpstr>
      <vt:lpstr>Example: randomly drifting points</vt:lpstr>
      <vt:lpstr>Slide 45</vt:lpstr>
      <vt:lpstr>Example: Constant velocity (1D points)</vt:lpstr>
      <vt:lpstr>Questions</vt:lpstr>
      <vt:lpstr>The Kalman filter</vt:lpstr>
      <vt:lpstr>Kalman filter</vt:lpstr>
      <vt:lpstr>1D Kalman filter: Prediction</vt:lpstr>
      <vt:lpstr>1D Kalman filter: Correction</vt:lpstr>
      <vt:lpstr>Prediction vs. correction</vt:lpstr>
      <vt:lpstr>Prediction vs. correction</vt:lpstr>
      <vt:lpstr>Slide 54</vt:lpstr>
      <vt:lpstr>Slide 55</vt:lpstr>
      <vt:lpstr>Slide 56</vt:lpstr>
      <vt:lpstr>Slide 57</vt:lpstr>
      <vt:lpstr>Example: Kalman Filter</vt:lpstr>
      <vt:lpstr>Comparison</vt:lpstr>
      <vt:lpstr>Slide 60</vt:lpstr>
      <vt:lpstr>A bat census</vt:lpstr>
      <vt:lpstr>Video synopsis</vt:lpstr>
      <vt:lpstr>Tracking: issues</vt:lpstr>
      <vt:lpstr>Tracking: issues</vt:lpstr>
      <vt:lpstr>Tracking: issues</vt:lpstr>
      <vt:lpstr>Recall:  tracking via deformable contours</vt:lpstr>
      <vt:lpstr>Tracking issues</vt:lpstr>
      <vt:lpstr>Tracking: issues</vt:lpstr>
      <vt:lpstr>Drift</vt:lpstr>
      <vt:lpstr>Summary</vt:lpstr>
      <vt:lpstr>Really Good Face Tracker</vt:lpstr>
      <vt:lpstr>Questions?</vt:lpstr>
    </vt:vector>
  </TitlesOfParts>
  <Company>UT-Austin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</dc:title>
  <dc:creator>Kristen Grauman</dc:creator>
  <cp:lastModifiedBy>Devi Parikh</cp:lastModifiedBy>
  <cp:revision>25</cp:revision>
  <cp:lastPrinted>2011-05-11T03:48:00Z</cp:lastPrinted>
  <dcterms:created xsi:type="dcterms:W3CDTF">2013-11-19T18:03:26Z</dcterms:created>
  <dcterms:modified xsi:type="dcterms:W3CDTF">2013-11-19T21:43:46Z</dcterms:modified>
</cp:coreProperties>
</file>