
<file path=[Content_Types].xml><?xml version="1.0" encoding="utf-8"?>
<Types xmlns="http://schemas.openxmlformats.org/package/2006/content-types">
  <Override PartName="/ppt/notesSlides/notesSlide20.xml" ContentType="application/vnd.openxmlformats-officedocument.presentationml.notesSlid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notesSlides/notesSlide48.xml" ContentType="application/vnd.openxmlformats-officedocument.presentationml.notesSlide+xml"/>
  <Override PartName="/ppt/slideLayouts/slideLayout20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45.xml" ContentType="application/vnd.openxmlformats-officedocument.presentationml.slide+xml"/>
  <Override PartName="/ppt/slideLayouts/slideLayout17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1.xml" ContentType="application/vnd.openxmlformats-officedocument.presentationml.slideLayout+xml"/>
  <Override PartName="/ppt/slideLayouts/slideLayout214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Layouts/slideLayout145.xml" ContentType="application/vnd.openxmlformats-officedocument.presentationml.slideLayout+xml"/>
  <Override PartName="/ppt/slideMasters/slideMaster17.xml" ContentType="application/vnd.openxmlformats-officedocument.presentationml.slideMaster+xml"/>
  <Override PartName="/ppt/slideLayouts/slideLayout36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129.xml" ContentType="application/vnd.openxmlformats-officedocument.presentationml.slideLayout+xml"/>
  <Override PartName="/ppt/slides/slide35.xml" ContentType="application/vnd.openxmlformats-officedocument.presentationml.slide+xml"/>
  <Override PartName="/ppt/embeddings/Microsoft_Equation5.bin" ContentType="application/vnd.openxmlformats-officedocument.oleObject"/>
  <Override PartName="/ppt/slideLayouts/slideLayout1.xml" ContentType="application/vnd.openxmlformats-officedocument.presentationml.slideLayout+xml"/>
  <Override PartName="/ppt/slideLayouts/slideLayout97.xml" ContentType="application/vnd.openxmlformats-officedocument.presentationml.slideLayout+xml"/>
  <Override PartName="/ppt/notesSlides/notesSlide44.xml" ContentType="application/vnd.openxmlformats-officedocument.presentationml.notesSlide+xml"/>
  <Override PartName="/ppt/slideLayouts/slideLayout20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26.xml" ContentType="application/vnd.openxmlformats-officedocument.presentationml.slideLayout+xml"/>
  <Default Extension="xml" ContentType="application/xml"/>
  <Override PartName="/ppt/theme/theme21.xml" ContentType="application/vnd.openxmlformats-officedocument.theme+xml"/>
  <Override PartName="/ppt/slideLayouts/slideLayout196.xml" ContentType="application/vnd.openxmlformats-officedocument.presentationml.slideLayout+xml"/>
  <Override PartName="/ppt/notesSlides/notesSlide50.xml" ContentType="application/vnd.openxmlformats-officedocument.presentationml.notesSlide+xml"/>
  <Override PartName="/docProps/app.xml" ContentType="application/vnd.openxmlformats-officedocument.extended-properties+xml"/>
  <Override PartName="/ppt/slideLayouts/slideLayout21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3.xml" ContentType="application/vnd.openxmlformats-officedocument.presentationml.slideMaster+xml"/>
  <Default Extension="png" ContentType="image/png"/>
  <Override PartName="/ppt/slideLayouts/slideLayout3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69.xml" ContentType="application/vnd.openxmlformats-officedocument.presentationml.slideLayout+xml"/>
  <Override PartName="/ppt/embeddings/Microsoft_Equation1.bin" ContentType="application/vnd.openxmlformats-officedocument.oleObject"/>
  <Override PartName="/ppt/slideLayouts/slideLayout93.xml" ContentType="application/vnd.openxmlformats-officedocument.presentationml.slideLayout+xml"/>
  <Override PartName="/ppt/slides/slide59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20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92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8.xml" ContentType="application/vnd.openxmlformats-officedocument.theme+xml"/>
  <Override PartName="/ppt/slides/slide55.xml" ContentType="application/vnd.openxmlformats-officedocument.presentationml.slide+xml"/>
  <Override PartName="/ppt/slideLayouts/slideLayout24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8.xml" ContentType="application/vnd.openxmlformats-officedocument.presentationml.slide+xml"/>
  <Override PartName="/ppt/slides/slide61.xml" ContentType="application/vnd.openxmlformats-officedocument.presentationml.slide+xml"/>
  <Override PartName="/ppt/slideLayouts/slideLayout46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23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18.xml" ContentType="application/vnd.openxmlformats-officedocument.presentationml.slide+xml"/>
  <Override PartName="/ppt/theme/theme14.xml" ContentType="application/vnd.openxmlformats-officedocument.theme+xml"/>
  <Override PartName="/ppt/slideLayouts/slideLayout189.xml" ContentType="application/vnd.openxmlformats-officedocument.presentationml.slideLayout+xml"/>
  <Override PartName="/ppt/slides/slide51.xml" ContentType="application/vnd.openxmlformats-officedocument.presentationml.slide+xml"/>
  <Override PartName="/ppt/notesSlides/notesSlide27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Layouts/slideLayout11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5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79.xml" ContentType="application/vnd.openxmlformats-officedocument.presentationml.slideLayout+xml"/>
  <Override PartName="/ppt/notesSlides/notesSlide3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2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254.xml" ContentType="application/vnd.openxmlformats-officedocument.presentationml.slideLayout+xml"/>
  <Override PartName="/ppt/theme/theme10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114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44.xml" ContentType="application/vnd.openxmlformats-officedocument.presentationml.slideLayout+xml"/>
  <Default Extension="bin" ContentType="application/vnd.openxmlformats-officedocument.presentationml.printerSettings"/>
  <Override PartName="/ppt/slideLayouts/slideLayout82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6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250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8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110.xml" ContentType="application/vnd.openxmlformats-officedocument.presentationml.slideLayout+xml"/>
  <Override PartName="/ppt/notesSlides/notesSlide47.xml" ContentType="application/vnd.openxmlformats-officedocument.presentationml.notesSlide+xml"/>
  <Override PartName="/ppt/slideLayouts/slideLayout20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17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13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Layouts/slideLayout144.xml" ContentType="application/vnd.openxmlformats-officedocument.presentationml.slideLayout+xml"/>
  <Override PartName="/ppt/slideMasters/slideMaster16.xml" ContentType="application/vnd.openxmlformats-officedocument.presentationml.slideMaster+xml"/>
  <Default Extension="vml" ContentType="application/vnd.openxmlformats-officedocument.vmlDrawing"/>
  <Override PartName="/ppt/embeddings/oleObject2.bin" ContentType="application/vnd.openxmlformats-officedocument.oleObject"/>
  <Override PartName="/ppt/slideLayouts/slideLayout35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34.xml" ContentType="application/vnd.openxmlformats-officedocument.presentationml.slide+xml"/>
  <Override PartName="/ppt/embeddings/Microsoft_Equation4.bin" ContentType="application/vnd.openxmlformats-officedocument.oleObject"/>
  <Override PartName="/ppt/slideLayouts/slideLayout96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Layouts/slideLayout20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25.xml" ContentType="application/vnd.openxmlformats-officedocument.presentationml.slideLayout+xml"/>
  <Override PartName="/ppt/theme/theme20.xml" ContentType="application/vnd.openxmlformats-officedocument.theme+xml"/>
  <Override PartName="/ppt/notesSlides/notesSlide7.xml" ContentType="application/vnd.openxmlformats-officedocument.presentationml.notesSlide+xml"/>
  <Default Extension="jpeg" ContentType="image/jpeg"/>
  <Override PartName="/ppt/slideLayouts/slideLayout195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Layouts/slideLayout31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16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s/slide58.xml" ContentType="application/vnd.openxmlformats-officedocument.presentationml.slide+xml"/>
  <Override PartName="/ppt/slideLayouts/slideLayout13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9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7.xml" ContentType="application/vnd.openxmlformats-officedocument.theme+xml"/>
  <Override PartName="/ppt/slides/slide54.xml" ContentType="application/vnd.openxmlformats-officedocument.presentationml.slide+xml"/>
  <Override PartName="/ppt/slideMasters/slideMaster8.xml" ContentType="application/vnd.openxmlformats-officedocument.presentationml.slideMaster+xml"/>
  <Override PartName="/ppt/slideLayouts/slideLayout223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154.xml" ContentType="application/vnd.openxmlformats-officedocument.presentationml.slideLayout+xml"/>
  <Override PartName="/ppt/slides/slide60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7.xml" ContentType="application/vnd.openxmlformats-officedocument.presentationml.slide+xml"/>
  <Override PartName="/ppt/slides/slide50.xml" ContentType="application/vnd.openxmlformats-officedocument.presentationml.slide+xml"/>
  <Override PartName="/ppt/theme/theme13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79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Layouts/slideLayout1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15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78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Layouts/slideLayout69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16.xml" ContentType="application/vnd.openxmlformats-officedocument.presentationml.notesSlide+xml"/>
  <Override PartName="/ppt/slideLayouts/slideLayout12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253.xml" ContentType="application/vnd.openxmlformats-officedocument.presentationml.slideLayout+xml"/>
  <Default Extension="rels" ContentType="application/vnd.openxmlformats-package.relationships+xml"/>
  <Override PartName="/ppt/slideLayouts/slideLayout184.xml" ContentType="application/vnd.openxmlformats-officedocument.presentationml.slideLayout+xml"/>
  <Override PartName="/ppt/slideLayouts/slideLayout75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47.xml" ContentType="application/vnd.openxmlformats-officedocument.presentationml.slide+xml"/>
  <Override PartName="/ppt/slideLayouts/slideLayout174.xml" ContentType="application/vnd.openxmlformats-officedocument.presentationml.slideLayout+xml"/>
  <Override PartName="/ppt/slideLayouts/slideLayout65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180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37.xml" ContentType="application/vnd.openxmlformats-officedocument.presentationml.slide+xml"/>
  <Override PartName="/ppt/embeddings/Microsoft_Equation7.bin" ContentType="application/vnd.openxmlformats-officedocument.oleObject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notesSlides/notesSlide46.xml" ContentType="application/vnd.openxmlformats-officedocument.presentationml.notesSlide+xml"/>
  <Override PartName="/ppt/slideLayouts/slideLayout20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s/slide43.xml" ContentType="application/vnd.openxmlformats-officedocument.presentationml.slide+xml"/>
  <Override PartName="/ppt/slideLayouts/slideLayout170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3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212.xml" ContentType="application/vnd.openxmlformats-officedocument.presentationml.slideLayout+xml"/>
  <Override PartName="/ppt/notesSlides/notesSlide36.xml" ContentType="application/vnd.openxmlformats-officedocument.presentationml.notesSlide+xml"/>
  <Override PartName="/ppt/slideLayouts/slideLayout143.xml" ContentType="application/vnd.openxmlformats-officedocument.presentationml.slideLayout+xml"/>
  <Override PartName="/ppt/slideMasters/slideMaster15.xml" ContentType="application/vnd.openxmlformats-officedocument.presentationml.slideMaster+xml"/>
  <Override PartName="/ppt/embeddings/oleObject1.bin" ContentType="application/vnd.openxmlformats-officedocument.oleObject"/>
  <Override PartName="/ppt/slideLayouts/slideLayout3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33.xml" ContentType="application/vnd.openxmlformats-officedocument.presentationml.slide+xml"/>
  <Override PartName="/ppt/embeddings/Microsoft_Equation3.bin" ContentType="application/vnd.openxmlformats-officedocument.oleObject"/>
  <Override PartName="/ppt/slideLayouts/slideLayout95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Layouts/slideLayout20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94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6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s/slide57.xml" ContentType="application/vnd.openxmlformats-officedocument.presentationml.slide+xml"/>
  <Override PartName="/ppt/slideLayouts/slideLayout24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90.xml" ContentType="application/vnd.openxmlformats-officedocument.presentationml.slideLayout+xml"/>
  <Override PartName="/ppt/slideLayouts/slideLayout48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23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6.xml" ContentType="application/vnd.openxmlformats-officedocument.them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Layouts/slideLayout22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88.xml" ContentType="application/vnd.openxmlformats-officedocument.presentationml.slideLayout+xml"/>
  <Default Extension="wmf" ContentType="image/x-wmf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ppt/notesSlides/notesSlide19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s/slide16.xml" ContentType="application/vnd.openxmlformats-officedocument.presentationml.slide+xml"/>
  <Override PartName="/ppt/theme/theme12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25.xml" ContentType="application/vnd.openxmlformats-officedocument.presentationml.notesSlide+xml"/>
  <Override PartName="/ppt/theme/theme9.xml" ContentType="application/vnd.openxmlformats-officedocument.theme+xml"/>
  <Override PartName="/ppt/slideMasters/slideMaster3.xml" ContentType="application/vnd.openxmlformats-officedocument.presentationml.slideMaster+xml"/>
  <Override PartName="/ppt/slideLayouts/slideLayout116.xml" ContentType="application/vnd.openxmlformats-officedocument.presentationml.slideLayout+xml"/>
  <Override PartName="/ppt/slides/slide22.xml" ContentType="application/vnd.openxmlformats-officedocument.presentationml.slide+xml"/>
  <Override PartName="/ppt/slideMasters/slideMaster21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77.xml" ContentType="application/vnd.openxmlformats-officedocument.presentationml.slideLayout+xml"/>
  <Override PartName="/ppt/notesSlides/notesSlide31.xml" ContentType="application/vnd.openxmlformats-officedocument.presentationml.notesSlide+xml"/>
  <Override PartName="/ppt/slideLayouts/slideLayout68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2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25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83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112.xml" ContentType="application/vnd.openxmlformats-officedocument.presentationml.slideLayout+xml"/>
  <Override PartName="/ppt/notesSlides/notesSlide49.xml" ContentType="application/vnd.openxmlformats-officedocument.presentationml.notesSlide+xml"/>
  <Override PartName="/ppt/slideLayouts/slideLayout20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46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215.xml" ContentType="application/vnd.openxmlformats-officedocument.presentationml.slideLayout+xml"/>
  <Override PartName="/ppt/slideLayouts/slideLayout102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Layouts/slideLayout14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36.xml" ContentType="application/vnd.openxmlformats-officedocument.presentationml.slide+xml"/>
  <Override PartName="/ppt/embeddings/Microsoft_Equation6.bin" ContentType="application/vnd.openxmlformats-officedocument.oleObject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slideLayouts/slideLayout98.xml" ContentType="application/vnd.openxmlformats-officedocument.presentationml.slideLayout+xml"/>
  <Override PartName="/ppt/notesSlides/notesSlide45.xml" ContentType="application/vnd.openxmlformats-officedocument.presentationml.notesSlide+xml"/>
  <Override PartName="/ppt/slideLayouts/slideLayout20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42.xml" ContentType="application/vnd.openxmlformats-officedocument.presentationml.slide+xml"/>
  <Override PartName="/ppt/slideLayouts/slideLayout27.xml" ContentType="application/vnd.openxmlformats-officedocument.presentationml.slideLayout+xml"/>
  <Override PartName="/ppt/theme/theme22.xml" ContentType="application/vnd.openxmlformats-officedocument.theme+xml"/>
  <Override PartName="/ppt/slideLayouts/slideLayout197.xml" ContentType="application/vnd.openxmlformats-officedocument.presentationml.slideLayout+xml"/>
  <Override PartName="/ppt/notesSlides/notesSlide51.xml" ContentType="application/vnd.openxmlformats-officedocument.presentationml.notesSlide+xml"/>
  <Override PartName="/ppt/slideLayouts/slideLayout21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32.xml" ContentType="application/vnd.openxmlformats-officedocument.presentationml.slide+xml"/>
  <Override PartName="/ppt/embeddings/Microsoft_Equation2.bin" ContentType="application/vnd.openxmlformats-officedocument.oleObject"/>
  <Override PartName="/ppt/slideLayouts/slideLayout94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Layouts/slideLayout20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93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23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9.xml" ContentType="application/vnd.openxmlformats-officedocument.theme+xml"/>
  <Override PartName="/ppt/slideLayouts/slideLayout90.xml" ContentType="application/vnd.openxmlformats-officedocument.presentationml.slideLayout+xml"/>
  <Override PartName="/ppt/slides/slide56.xml" ContentType="application/vnd.openxmlformats-officedocument.presentationml.slide+xml"/>
  <Override PartName="/ppt/slideLayouts/slideLayout241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47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53.xml" ContentType="application/vnd.openxmlformats-officedocument.presentationml.slideLayout+xml"/>
  <Override PartName="/ppt/slides/slide19.xml" ContentType="application/vnd.openxmlformats-officedocument.presentationml.slide+xml"/>
  <Override PartName="/ppt/theme/theme15.xml" ContentType="application/vnd.openxmlformats-officedocument.them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119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15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87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255.xml" ContentType="application/vnd.openxmlformats-officedocument.presentationml.slideLayout+xml"/>
  <Override PartName="/ppt/theme/theme11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77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Masters/slideMaster2.xml" ContentType="application/vnd.openxmlformats-officedocument.presentationml.slideMaster+xml"/>
  <Override PartName="/ppt/slideLayouts/slideLayout115.xml" ContentType="application/vnd.openxmlformats-officedocument.presentationml.slideLayout+xml"/>
  <Override PartName="/ppt/slides/slide21.xml" ContentType="application/vnd.openxmlformats-officedocument.presentationml.slide+xml"/>
  <Override PartName="/ppt/slideMasters/slideMaster20.xml" ContentType="application/vnd.openxmlformats-officedocument.presentationml.slideMaster+xml"/>
  <Override PartName="/ppt/slideLayouts/slideLayout24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176.xml" ContentType="application/vnd.openxmlformats-officedocument.presentationml.slideLayout+xml"/>
  <Override PartName="/ppt/notesSlides/notesSlide30.xml" ContentType="application/vnd.openxmlformats-officedocument.presentationml.notesSlide+xml"/>
  <Override PartName="/ppt/slideLayouts/slideLayout6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2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0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251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s/slide3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4021" r:id="rId2"/>
    <p:sldMasterId id="2147484070" r:id="rId3"/>
    <p:sldMasterId id="2147484111" r:id="rId4"/>
    <p:sldMasterId id="2147484231" r:id="rId5"/>
    <p:sldMasterId id="2147484247" r:id="rId6"/>
    <p:sldMasterId id="2147484299" r:id="rId7"/>
    <p:sldMasterId id="2147484449" r:id="rId8"/>
    <p:sldMasterId id="2147484813" r:id="rId9"/>
    <p:sldMasterId id="2147484849" r:id="rId10"/>
    <p:sldMasterId id="2147484887" r:id="rId11"/>
    <p:sldMasterId id="2147484923" r:id="rId12"/>
    <p:sldMasterId id="2147484935" r:id="rId13"/>
    <p:sldMasterId id="2147484952" r:id="rId14"/>
    <p:sldMasterId id="2147484984" r:id="rId15"/>
    <p:sldMasterId id="2147484996" r:id="rId16"/>
    <p:sldMasterId id="2147485020" r:id="rId17"/>
    <p:sldMasterId id="2147485041" r:id="rId18"/>
    <p:sldMasterId id="2147485069" r:id="rId19"/>
    <p:sldMasterId id="2147485081" r:id="rId20"/>
    <p:sldMasterId id="2147485093" r:id="rId21"/>
  </p:sldMasterIdLst>
  <p:notesMasterIdLst>
    <p:notesMasterId r:id="rId83"/>
  </p:notesMasterIdLst>
  <p:handoutMasterIdLst>
    <p:handoutMasterId r:id="rId84"/>
  </p:handoutMasterIdLst>
  <p:sldIdLst>
    <p:sldId id="866" r:id="rId22"/>
    <p:sldId id="880" r:id="rId23"/>
    <p:sldId id="726" r:id="rId24"/>
    <p:sldId id="529" r:id="rId25"/>
    <p:sldId id="818" r:id="rId26"/>
    <p:sldId id="872" r:id="rId27"/>
    <p:sldId id="461" r:id="rId28"/>
    <p:sldId id="483" r:id="rId29"/>
    <p:sldId id="864" r:id="rId30"/>
    <p:sldId id="482" r:id="rId31"/>
    <p:sldId id="484" r:id="rId32"/>
    <p:sldId id="865" r:id="rId33"/>
    <p:sldId id="819" r:id="rId34"/>
    <p:sldId id="820" r:id="rId35"/>
    <p:sldId id="821" r:id="rId36"/>
    <p:sldId id="438" r:id="rId37"/>
    <p:sldId id="803" r:id="rId38"/>
    <p:sldId id="804" r:id="rId39"/>
    <p:sldId id="805" r:id="rId40"/>
    <p:sldId id="806" r:id="rId41"/>
    <p:sldId id="807" r:id="rId42"/>
    <p:sldId id="868" r:id="rId43"/>
    <p:sldId id="869" r:id="rId44"/>
    <p:sldId id="870" r:id="rId45"/>
    <p:sldId id="871" r:id="rId46"/>
    <p:sldId id="444" r:id="rId47"/>
    <p:sldId id="562" r:id="rId48"/>
    <p:sldId id="447" r:id="rId49"/>
    <p:sldId id="812" r:id="rId50"/>
    <p:sldId id="873" r:id="rId51"/>
    <p:sldId id="874" r:id="rId52"/>
    <p:sldId id="824" r:id="rId53"/>
    <p:sldId id="825" r:id="rId54"/>
    <p:sldId id="826" r:id="rId55"/>
    <p:sldId id="827" r:id="rId56"/>
    <p:sldId id="828" r:id="rId57"/>
    <p:sldId id="829" r:id="rId58"/>
    <p:sldId id="830" r:id="rId59"/>
    <p:sldId id="831" r:id="rId60"/>
    <p:sldId id="832" r:id="rId61"/>
    <p:sldId id="833" r:id="rId62"/>
    <p:sldId id="834" r:id="rId63"/>
    <p:sldId id="835" r:id="rId64"/>
    <p:sldId id="836" r:id="rId65"/>
    <p:sldId id="837" r:id="rId66"/>
    <p:sldId id="841" r:id="rId67"/>
    <p:sldId id="875" r:id="rId68"/>
    <p:sldId id="848" r:id="rId69"/>
    <p:sldId id="849" r:id="rId70"/>
    <p:sldId id="850" r:id="rId71"/>
    <p:sldId id="855" r:id="rId72"/>
    <p:sldId id="856" r:id="rId73"/>
    <p:sldId id="857" r:id="rId74"/>
    <p:sldId id="858" r:id="rId75"/>
    <p:sldId id="859" r:id="rId76"/>
    <p:sldId id="860" r:id="rId77"/>
    <p:sldId id="876" r:id="rId78"/>
    <p:sldId id="863" r:id="rId79"/>
    <p:sldId id="878" r:id="rId80"/>
    <p:sldId id="814" r:id="rId81"/>
    <p:sldId id="879" r:id="rId8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7989" autoAdjust="0"/>
    <p:restoredTop sz="52773" autoAdjust="0"/>
  </p:normalViewPr>
  <p:slideViewPr>
    <p:cSldViewPr>
      <p:cViewPr varScale="1">
        <p:scale>
          <a:sx n="55" d="100"/>
          <a:sy n="55" d="100"/>
        </p:scale>
        <p:origin x="-21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9.xml"/><Relationship Id="rId31" Type="http://schemas.openxmlformats.org/officeDocument/2006/relationships/slide" Target="slides/slide10.xml"/><Relationship Id="rId32" Type="http://schemas.openxmlformats.org/officeDocument/2006/relationships/slide" Target="slides/slide11.xml"/><Relationship Id="rId33" Type="http://schemas.openxmlformats.org/officeDocument/2006/relationships/slide" Target="slides/slide12.xml"/><Relationship Id="rId34" Type="http://schemas.openxmlformats.org/officeDocument/2006/relationships/slide" Target="slides/slide13.xml"/><Relationship Id="rId35" Type="http://schemas.openxmlformats.org/officeDocument/2006/relationships/slide" Target="slides/slide14.xml"/><Relationship Id="rId36" Type="http://schemas.openxmlformats.org/officeDocument/2006/relationships/slide" Target="slides/slide15.xml"/><Relationship Id="rId37" Type="http://schemas.openxmlformats.org/officeDocument/2006/relationships/slide" Target="slides/slide16.xml"/><Relationship Id="rId38" Type="http://schemas.openxmlformats.org/officeDocument/2006/relationships/slide" Target="slides/slide17.xml"/><Relationship Id="rId39" Type="http://schemas.openxmlformats.org/officeDocument/2006/relationships/slide" Target="slides/slide18.xml"/><Relationship Id="rId50" Type="http://schemas.openxmlformats.org/officeDocument/2006/relationships/slide" Target="slides/slide29.xml"/><Relationship Id="rId51" Type="http://schemas.openxmlformats.org/officeDocument/2006/relationships/slide" Target="slides/slide30.xml"/><Relationship Id="rId52" Type="http://schemas.openxmlformats.org/officeDocument/2006/relationships/slide" Target="slides/slide31.xml"/><Relationship Id="rId53" Type="http://schemas.openxmlformats.org/officeDocument/2006/relationships/slide" Target="slides/slide32.xml"/><Relationship Id="rId54" Type="http://schemas.openxmlformats.org/officeDocument/2006/relationships/slide" Target="slides/slide33.xml"/><Relationship Id="rId55" Type="http://schemas.openxmlformats.org/officeDocument/2006/relationships/slide" Target="slides/slide34.xml"/><Relationship Id="rId56" Type="http://schemas.openxmlformats.org/officeDocument/2006/relationships/slide" Target="slides/slide35.xml"/><Relationship Id="rId57" Type="http://schemas.openxmlformats.org/officeDocument/2006/relationships/slide" Target="slides/slide36.xml"/><Relationship Id="rId58" Type="http://schemas.openxmlformats.org/officeDocument/2006/relationships/slide" Target="slides/slide37.xml"/><Relationship Id="rId59" Type="http://schemas.openxmlformats.org/officeDocument/2006/relationships/slide" Target="slides/slide38.xml"/><Relationship Id="rId70" Type="http://schemas.openxmlformats.org/officeDocument/2006/relationships/slide" Target="slides/slide49.xml"/><Relationship Id="rId71" Type="http://schemas.openxmlformats.org/officeDocument/2006/relationships/slide" Target="slides/slide50.xml"/><Relationship Id="rId72" Type="http://schemas.openxmlformats.org/officeDocument/2006/relationships/slide" Target="slides/slide51.xml"/><Relationship Id="rId73" Type="http://schemas.openxmlformats.org/officeDocument/2006/relationships/slide" Target="slides/slide52.xml"/><Relationship Id="rId74" Type="http://schemas.openxmlformats.org/officeDocument/2006/relationships/slide" Target="slides/slide53.xml"/><Relationship Id="rId75" Type="http://schemas.openxmlformats.org/officeDocument/2006/relationships/slide" Target="slides/slide54.xml"/><Relationship Id="rId76" Type="http://schemas.openxmlformats.org/officeDocument/2006/relationships/slide" Target="slides/slide55.xml"/><Relationship Id="rId77" Type="http://schemas.openxmlformats.org/officeDocument/2006/relationships/slide" Target="slides/slide56.xml"/><Relationship Id="rId78" Type="http://schemas.openxmlformats.org/officeDocument/2006/relationships/slide" Target="slides/slide57.xml"/><Relationship Id="rId79" Type="http://schemas.openxmlformats.org/officeDocument/2006/relationships/slide" Target="slides/slide58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" Target="slides/slide1.xml"/><Relationship Id="rId23" Type="http://schemas.openxmlformats.org/officeDocument/2006/relationships/slide" Target="slides/slide2.xml"/><Relationship Id="rId24" Type="http://schemas.openxmlformats.org/officeDocument/2006/relationships/slide" Target="slides/slide3.xml"/><Relationship Id="rId25" Type="http://schemas.openxmlformats.org/officeDocument/2006/relationships/slide" Target="slides/slide4.xml"/><Relationship Id="rId26" Type="http://schemas.openxmlformats.org/officeDocument/2006/relationships/slide" Target="slides/slide5.xml"/><Relationship Id="rId27" Type="http://schemas.openxmlformats.org/officeDocument/2006/relationships/slide" Target="slides/slide6.xml"/><Relationship Id="rId28" Type="http://schemas.openxmlformats.org/officeDocument/2006/relationships/slide" Target="slides/slide7.xml"/><Relationship Id="rId29" Type="http://schemas.openxmlformats.org/officeDocument/2006/relationships/slide" Target="slides/slide8.xml"/><Relationship Id="rId40" Type="http://schemas.openxmlformats.org/officeDocument/2006/relationships/slide" Target="slides/slide19.xml"/><Relationship Id="rId41" Type="http://schemas.openxmlformats.org/officeDocument/2006/relationships/slide" Target="slides/slide20.xml"/><Relationship Id="rId42" Type="http://schemas.openxmlformats.org/officeDocument/2006/relationships/slide" Target="slides/slide21.xml"/><Relationship Id="rId43" Type="http://schemas.openxmlformats.org/officeDocument/2006/relationships/slide" Target="slides/slide22.xml"/><Relationship Id="rId44" Type="http://schemas.openxmlformats.org/officeDocument/2006/relationships/slide" Target="slides/slide23.xml"/><Relationship Id="rId45" Type="http://schemas.openxmlformats.org/officeDocument/2006/relationships/slide" Target="slides/slide24.xml"/><Relationship Id="rId46" Type="http://schemas.openxmlformats.org/officeDocument/2006/relationships/slide" Target="slides/slide25.xml"/><Relationship Id="rId47" Type="http://schemas.openxmlformats.org/officeDocument/2006/relationships/slide" Target="slides/slide26.xml"/><Relationship Id="rId48" Type="http://schemas.openxmlformats.org/officeDocument/2006/relationships/slide" Target="slides/slide27.xml"/><Relationship Id="rId49" Type="http://schemas.openxmlformats.org/officeDocument/2006/relationships/slide" Target="slides/slide28.xml"/><Relationship Id="rId60" Type="http://schemas.openxmlformats.org/officeDocument/2006/relationships/slide" Target="slides/slide39.xml"/><Relationship Id="rId61" Type="http://schemas.openxmlformats.org/officeDocument/2006/relationships/slide" Target="slides/slide40.xml"/><Relationship Id="rId62" Type="http://schemas.openxmlformats.org/officeDocument/2006/relationships/slide" Target="slides/slide41.xml"/><Relationship Id="rId63" Type="http://schemas.openxmlformats.org/officeDocument/2006/relationships/slide" Target="slides/slide42.xml"/><Relationship Id="rId64" Type="http://schemas.openxmlformats.org/officeDocument/2006/relationships/slide" Target="slides/slide43.xml"/><Relationship Id="rId65" Type="http://schemas.openxmlformats.org/officeDocument/2006/relationships/slide" Target="slides/slide44.xml"/><Relationship Id="rId66" Type="http://schemas.openxmlformats.org/officeDocument/2006/relationships/slide" Target="slides/slide45.xml"/><Relationship Id="rId67" Type="http://schemas.openxmlformats.org/officeDocument/2006/relationships/slide" Target="slides/slide46.xml"/><Relationship Id="rId68" Type="http://schemas.openxmlformats.org/officeDocument/2006/relationships/slide" Target="slides/slide47.xml"/><Relationship Id="rId69" Type="http://schemas.openxmlformats.org/officeDocument/2006/relationships/slide" Target="slides/slide48.xml"/><Relationship Id="rId80" Type="http://schemas.openxmlformats.org/officeDocument/2006/relationships/slide" Target="slides/slide59.xml"/><Relationship Id="rId81" Type="http://schemas.openxmlformats.org/officeDocument/2006/relationships/slide" Target="slides/slide60.xml"/><Relationship Id="rId82" Type="http://schemas.openxmlformats.org/officeDocument/2006/relationships/slide" Target="slides/slide61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wmf"/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DC9AE-776F-441E-B727-97DE7F92BBD6}" type="datetimeFigureOut">
              <a:rPr lang="en-US" smtClean="0"/>
              <a:pPr/>
              <a:t>11/4/13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CS 376 Lecture 24 Part-based and local feature models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4CCF0-5E8C-465B-9660-ED24DE1823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708179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4" tIns="48327" rIns="96654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4" tIns="48327" rIns="96654" bIns="48327" rtlCol="0"/>
          <a:lstStyle>
            <a:lvl1pPr algn="r">
              <a:defRPr sz="1200"/>
            </a:lvl1pPr>
          </a:lstStyle>
          <a:p>
            <a:fld id="{97F55557-A866-4D3B-9050-4DEB487AFAED}" type="datetimeFigureOut">
              <a:rPr lang="en-US" smtClean="0"/>
              <a:pPr/>
              <a:t>11/4/13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19138"/>
            <a:ext cx="4803775" cy="3602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4" tIns="48327" rIns="96654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6654" tIns="48327" rIns="96654" bIns="483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4" tIns="48327" rIns="96654" bIns="48327" rtlCol="0" anchor="b"/>
          <a:lstStyle>
            <a:lvl1pPr algn="l">
              <a:defRPr sz="1200"/>
            </a:lvl1pPr>
          </a:lstStyle>
          <a:p>
            <a:r>
              <a:rPr lang="en-US" smtClean="0"/>
              <a:t>CS 376 Lecture 24 Part-based and local feature models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4" tIns="48327" rIns="96654" bIns="48327" rtlCol="0" anchor="b"/>
          <a:lstStyle>
            <a:lvl1pPr algn="r">
              <a:defRPr sz="1200"/>
            </a:lvl1pPr>
          </a:lstStyle>
          <a:p>
            <a:fld id="{BE8CF1FF-1A43-4883-ACD0-FBA6EBC73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4643085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9305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FF5F7-972E-417E-A828-6908276ED94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472F3FD-1C59-42E6-ACDE-13A360951057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1" y="4560570"/>
            <a:ext cx="5364480" cy="4320540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CF4CCCB-5121-4CE3-AFBD-32EBF6FEBE24}" type="slidenum">
              <a:rPr lang="en-US">
                <a:solidFill>
                  <a:prstClr val="black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13CC1A1-3456-4F29-B1FC-C892E7CA8ECC}" type="slidenum">
              <a:rPr lang="en-US">
                <a:solidFill>
                  <a:prstClr val="black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78B466B-44B2-4DA3-99E4-4B974D7C868C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1" y="4560570"/>
            <a:ext cx="5364480" cy="432054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0E4B13F-30CA-4F0C-BCD7-1EEA760EF521}" type="slidenum">
              <a:rPr lang="en-US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b="1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1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13" indent="-30204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175" indent="-24163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445" indent="-24163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715" indent="-24163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798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25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52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779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22934FE-1606-41DE-A2BD-9211A6787C00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055" y="4560570"/>
            <a:ext cx="5361093" cy="4320540"/>
          </a:xfrm>
          <a:ln/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13" indent="-30204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175" indent="-24163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445" indent="-24163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715" indent="-24163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798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25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52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779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AAC463C-66CD-4A8F-9112-B1842223BA44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13" indent="-30204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175" indent="-24163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445" indent="-24163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715" indent="-24163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798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25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52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779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471D606-F117-4BE7-B311-64B48C3E0B71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13" indent="-30204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175" indent="-24163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445" indent="-24163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715" indent="-24163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798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25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52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7795" indent="-2416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384CF64-8E53-458C-97A3-B964EF13773B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FF5F7-972E-417E-A828-6908276ED94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FF5F7-972E-417E-A828-6908276ED949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59925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B52ED44-166D-4323-BEFF-F1C0EC686CEE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CFE0CE-83D3-4570-B54B-3D66D2ADF220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7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C6C99E8-078E-4394-A2B9-C44B109E4B68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62F0A4D-C0F3-48E5-A922-A6F4829696DF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D313D7-C408-4DC5-9C48-0B96B2D2337A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7FC438-8D47-4CCE-A465-006950B28B5F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33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5713" y="717550"/>
            <a:ext cx="4803775" cy="3602038"/>
          </a:xfrm>
          <a:ln/>
        </p:spPr>
      </p:sp>
      <p:sp>
        <p:nvSpPr>
          <p:cNvPr id="143364" name="Notes Placeholder 2"/>
          <p:cNvSpPr>
            <a:spLocks noGrp="1"/>
          </p:cNvSpPr>
          <p:nvPr>
            <p:ph type="body" idx="1"/>
          </p:nvPr>
        </p:nvSpPr>
        <p:spPr>
          <a:xfrm>
            <a:off x="975361" y="4560571"/>
            <a:ext cx="5364480" cy="4322207"/>
          </a:xfrm>
          <a:noFill/>
          <a:ln/>
        </p:spPr>
        <p:txBody>
          <a:bodyPr lIns="98180" tIns="49090" rIns="98180" bIns="49090"/>
          <a:lstStyle/>
          <a:p>
            <a:pPr eaLnBrk="1" hangingPunct="1"/>
            <a:endParaRPr lang="en-US" smtClean="0"/>
          </a:p>
        </p:txBody>
      </p:sp>
      <p:sp>
        <p:nvSpPr>
          <p:cNvPr id="143365" name="Slide Number Placeholder 3"/>
          <p:cNvSpPr txBox="1">
            <a:spLocks noGrp="1"/>
          </p:cNvSpPr>
          <p:nvPr/>
        </p:nvSpPr>
        <p:spPr bwMode="auto">
          <a:xfrm>
            <a:off x="4146975" y="9121140"/>
            <a:ext cx="3168226" cy="4800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8180" tIns="49090" rIns="98180" bIns="49090" anchor="b"/>
          <a:lstStyle/>
          <a:p>
            <a:pPr algn="r" defTabSz="979965" eaLnBrk="0" fontAlgn="base" hangingPunct="0">
              <a:spcBef>
                <a:spcPct val="0"/>
              </a:spcBef>
              <a:spcAft>
                <a:spcPct val="0"/>
              </a:spcAft>
            </a:pPr>
            <a:fld id="{58E54CD3-AF1C-4703-9606-94839C7D12EE}" type="slidenum">
              <a:rPr lang="de-CH" sz="1200">
                <a:solidFill>
                  <a:srgbClr val="000000"/>
                </a:solidFill>
                <a:latin typeface="Times New Roman" pitchFamily="18" charset="0"/>
              </a:rPr>
              <a:pPr algn="r" defTabSz="979965" eaLnBrk="0" fontAlgn="base" hangingPunct="0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de-CH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37A17C5-FCA3-43DC-B836-9ADCAA14B084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37A17C5-FCA3-43DC-B836-9ADCAA14B084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186761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849CA0-995E-4342-9BB7-88D83BAB00BB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0CDC096-959D-41E3-BFFC-6FC643D27C12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BCF9DDA-16EE-4AF5-98D0-FDF720A72169}" type="slidenum">
              <a:rPr lang="en-US" sz="1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EC9B404-7C05-4C6B-94B9-93E04B9AD955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944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77632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186761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FF5F7-972E-417E-A828-6908276ED949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03696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67836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18501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24 Part-based and local feature models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6140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E4D2-6D63-2F4B-8B3F-4D0F4ED18D29}" type="datetime1">
              <a:rPr lang="en-US" smtClean="0"/>
              <a:pPr/>
              <a:t>11/4/13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88335-1C76-A143-B4EA-F2E8C1134687}" type="datetime1">
              <a:rPr lang="en-US" smtClean="0"/>
              <a:pPr/>
              <a:t>11/4/13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46401-46E4-9D4A-AB2C-2272668953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45565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EE001-E7DD-134A-B28F-EB3543E743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235107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6703-2FCE-BA45-BAD3-2361FBF397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728004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9052-86FA-724D-887F-FF90FD6CA8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15385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4E9D-D44F-3E46-B2CD-67FEF3D7F9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650158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2EA5-F3DF-904D-9DCE-E171191BE6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28529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E1F8-47E7-A144-BF8E-60024962731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46757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43717-19F8-D148-AA30-81D71B756E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092769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444F584-0E05-EA49-B6EA-DEB2258D4F60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C3E35DC-4495-4266-9E86-D258BAB5D95D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287897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A030A95-F50A-874D-B33A-646F723DE5DA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7611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F2F7-038C-ED4B-96FF-B67642E108A6}" type="datetime1">
              <a:rPr lang="en-US" smtClean="0"/>
              <a:pPr/>
              <a:t>11/4/13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82A0FC7-154C-D848-BE6D-8B033A6001A3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5F341D6-F55A-4A54-BC75-E3C08BE9D5EA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68742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0EAD9F0-2595-3649-BEB0-F77377FA40F2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9CBF183-D0DD-4DA9-8772-9EE5511C211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447027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D93626-11F2-AA42-97BA-214D7EB29458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104DA1C-9F2C-484D-9D5E-2FC32A3A3E1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49301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705A86-9A2A-0E41-A0C5-F355C8BF19DF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E3148CD-FCAD-40B7-97EC-F8D39CF6E553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239560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67B90E2-5D71-3F49-802E-64E0FE07D903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679D050-0C74-41E8-8605-B4A2775413D3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200029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ABFF1D3-D463-4048-8927-5313FC9944CE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5B1FE1E-57E7-4F6C-88FC-F125E09B741C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815064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76BA89A-F5D3-1C43-824A-DADFDAF8E419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DC38747-533C-4FA4-BB54-F187D54F41B5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29021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412E9B7-5380-0741-8F15-D5D0FEF11C75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5A18E52-887D-412A-999B-1F10EE6F7AB8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36387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BDD3E2-0843-1F49-83CB-CB35EA2AABB7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C4F1A40-A785-4D87-AA45-7C4E90A1ED5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766918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4749ECF-DE67-044E-9981-479064989C06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6FF9F5-BD6C-4C75-B420-897EDF59F0FE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91287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353B6-1D68-F941-A914-62E7960E7B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045CD1-8DE8-FD4D-8AEE-1191EAEB8240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21D7B5-FB61-4DA0-8FFD-66F83DB7C0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519024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D7A69A-DCE5-1343-980A-37AA9CDE096F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6FB719-6AF0-41D5-A966-5674B556141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863299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F12984-8EBF-7B48-A4BD-3F5BA180561C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1438F3-4C84-41B4-BDB6-EA4F4D86913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323244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D51914-E526-BD47-B158-3BEE400C047B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1ACAE2-0CEA-4131-8908-8931E3E95A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892158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BC9CCE-F782-CB4C-B707-09FD20A76211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284263-143E-418C-97ED-3DE2DBA0A9B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016514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599F7D-35A2-5142-B45C-DCCCC08D159B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10EC4E-5D57-4C6D-B1E0-A7099829EA9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42288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AD61D6-3AE0-CB4D-AB4C-5EE663F4C165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D35894-93A5-4F78-96AA-E46E9937F92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001462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ED75D-4035-AD41-80A0-AFC16D872FDB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5D098C-067B-4E78-A20C-4549FAB0AA5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59922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AFBECC-5EFF-AD40-A486-0A6D0D9B2656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7DCF9E-41BC-4B4B-B880-D0DBD8AA37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275295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918A89-3680-384B-BEBF-61C1749D9B1D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BFE8B1-9C24-44D9-B76E-D2681807B69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70781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A6FC-14C6-DE46-815B-AF154C75EF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813364-5DE6-D741-AA42-58F99AE0DD59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CF3838-B690-42FC-AB19-9E2A1230186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0623205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5A98-0482-0549-9BF5-EA93E6E0ED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98714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79E4-6B29-794F-9D99-272F8BE739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6184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9124C-6F42-024D-9610-DF7007772B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6783245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B03E-F2B1-5246-AA55-02D2E7B46E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651807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E5CE-52EA-D84B-8192-3C80CAD582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4066347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FCE7-0FE1-B94A-8A97-72B1F4F45C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62180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34D3-CA3E-F349-884D-7E66C29C7E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192134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5793-37EA-E442-8A36-C63B05FCDF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12098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23A8-E637-0B4D-A075-0D833B0CD9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6519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0B07-663B-1341-9D8A-36F44D3A81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0D79-29D5-4A42-BDD9-9F7C4C7052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3840633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B643-ED29-7040-A7A8-BCE72B6233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393705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987197-D154-BD44-BA50-CC7BACA96845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5AB535-354F-4CC5-A453-CAD4EE8521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160593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B021FC-04FB-FB45-8280-8AD4C7E2B44B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82EDEB-0F4F-42B4-9FD2-53B0F51F3A8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9689870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6EC719-41D8-FD45-897D-B706501B792F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EE9F72-17CE-4D6D-9214-00D956899C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511633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BE864C-C398-C845-97D6-9C3B6D39607C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2BFE5E-57C7-49A4-8C59-A78402C2287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53375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B4B58F-52ED-004B-9D1B-6C0787931A43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F4F99C-8DAC-4308-A2DC-DC6451895E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759156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E45B5F-4CAF-4E4E-84A1-CC527D405DA4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91E716-F43B-4641-8D33-E519F858C1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88421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56DE3A-FC64-E344-8279-C711C4316367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7D1AFD-85CD-42FD-9060-B78594780B1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790769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2829D5-CEDA-B743-BF48-265CE68E0845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247E8E-2E20-4201-A2DF-E148F15811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16044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BF6F-9A04-684C-9ABC-0703FBD991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7D76E4-A43C-3D49-8A24-2013B0F93914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6D40B7-656A-441D-B39C-32C2FD49D23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43554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8EAFE9-E485-3B46-A7C8-263474BE992C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F3E096-691C-4588-87BC-73ED13DCAC2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167024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3A5FFD-960B-1140-89FF-2FAF5AF45961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469916-AF59-4F50-805B-2CE58A7BFB8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519823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A4FFBE-AC8F-824B-815B-26905CFB498F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A4DEB3-E5FE-4441-A81E-3B85AEC9112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669899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D9A893-6D52-CF42-A4A0-A74A14F8A677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4DD2B8-280F-4AA1-B191-3CD98199809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49671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03F0C7-1A28-824B-98E1-AD59D964E5B9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EF3EA5-4751-41B8-88B6-79DE484F6E4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0316537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10A720-38AC-714A-B033-51CBED0878D0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246A47-B656-4ADC-B2CC-7D8A5CF396C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60103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DE4EB2-BF39-584A-A46B-F36C7F99DE3F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F4EA5F-CE62-4239-9387-80E57EBF88D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5107053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42F1D2-EF39-6D43-90BF-011365B0981A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F67862-ECB0-469F-B25C-3D46B4872DCF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5009305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8CD972-2148-C14A-B05C-63CC89BF5772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2FC568-75C4-48E2-A05F-F4EB60DB60B1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17775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B151-BDBC-7347-B67E-D1C142018F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48DE16B-EB54-374E-9BD3-4CD425F162C1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E1E3DA-9351-4B49-B694-6B9B24673E57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0726777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2304D97-0D1A-F44C-8E71-13F487C54035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CA93EA-1D87-4958-8522-33607EFF8509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527315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5D0BBDC-B0A7-6247-A83D-73901E3C1160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62689F3-FE9F-44CC-9284-C2F07DC75851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8238486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CA84CF-D1BA-DC45-93EF-BB9C5B1452BA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EA651B-8B0A-4117-B592-28097E7EC0D1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0504952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E7A4EA-6841-A847-B1D5-AC9D3251D74B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105F71-5D4B-410F-A7B9-41E980689D81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854238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631D3F-3765-F24D-84A5-6197EDAA5B90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573D84-1625-4CCD-AD63-42B635CE0C69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328031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473552B-B637-1540-8994-12E786BA6720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2DEDBBB-E98D-4769-8556-2C59C451004F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4329873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DF87A0D-DCCE-D141-9AEB-2D069C592E36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24B8F0-B97B-4ADC-AA01-9DE0B205572E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6909500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503B04-8F2F-0D44-8208-424A1135F19F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3C775A-5D4A-46D3-B10F-CE0C1B0E4C2D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612453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E75602-AE90-834D-A3AE-E69CC0355941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29CAD96-7251-4204-A254-BC5448265D16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3434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40E04-43A8-424C-A0FB-7D1B288FEA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7DEBAC-5EAD-AA42-983B-1D3533444AB8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108D25-5759-419C-9865-C3DE6CDBEBCF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171829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D97322B-5AD6-9048-8B9C-4BE1F30F29E6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95B794-16EA-4AC3-809E-6B295195CDDD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170250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714BF-BB9B-6544-8579-A0AFFDBB78A0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0A73C4-EBB6-4380-B6C2-3A2D2147AB38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506940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5D44A41-EE72-1742-9217-6C31B6FEF677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E5D4E30-0ADF-416A-ABA6-3B01DE4CCBA5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06549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5C2F6C2-52F6-CE4D-8630-D7349F623DD7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347CDC-BD38-4E6A-AC9A-E877AC9A4E79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4131146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246FA81-1BF8-964B-AA2F-5FB697DC54F9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B4595E-9B45-496B-9913-C87FDAE8214D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544274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357DFC9-C0CB-524A-B2DF-0E264723E952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27D93E-51FF-4EFE-A9DF-FF1358780A11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356890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32F5F-A726-244D-8E38-6888F41D49FA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79F58-99FF-42A3-A736-440E45D1C1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8077731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81C3-76B4-D542-944D-F442CA23EEC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ADB8C-21C3-4DBF-A876-DEDAA3DC93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1212190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2680E-2589-C14B-882C-C5658403C76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6AD56-2A01-4F3E-8E25-0570BA442B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9850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1463-37DF-E74C-842F-58369D9E7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78C40-1995-AC4D-BFA0-372BD7B9AA2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0EC19-B0C6-4152-9902-493464B66E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6654512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93904-560A-6344-8EA1-834A3873D3D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04BCD-9F6E-41A6-90D1-23006B984C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6414976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BC8ED-4C98-AC45-8FE6-6F31B901AA2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24A0B-262C-43FA-A5F4-D047FD160E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213372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42ECC-D3B2-854A-B8FA-C4DA1844E4B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365BF-E722-4CAD-B62B-93111B7D4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4437801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DCA93-FC6E-924B-860F-7615209A85A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6B172-6275-4832-B3A0-AC99E15597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3615417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F18E9-74A5-BC41-8E27-C3849F2C645A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2B67B-0208-47C6-8B11-7CC9A30536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5212094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8509E-6809-604D-BEF1-B7DA0BE4635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EA466-60E4-47AE-A99A-83C7F38DDB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56508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18395-56C3-8B45-AD39-8C33810909D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42485-DA94-4571-A63C-89BF8C413B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996423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0D75-2019-A848-9927-42353CFF14ED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7BF6F-DEAC-4160-A110-86E24D968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5101916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8D8E7-3EB3-0D42-8D61-621DDA6CE3A2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CC749-3002-447E-BDA0-BCBBDB93D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42811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83D3-D7FD-AC4A-9D1F-62750F737C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B1770-6527-F744-8E88-7A3B3147FFDA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26002-4A77-42F7-84BE-997C2DAB0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2013313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6350C-8D05-1346-AE1D-4C3760DEA477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5B894-FE99-4C76-BCC3-DC41D97F2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6446363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DF291-B2EC-D44D-9EE9-F6F54D167639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32320-1AA6-4D49-A356-DD313FE7C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3132246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26362-0A86-9A4B-9E6F-84F0779ECFD3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6619B-C447-4E41-8568-6B859FCDF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33785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9F23B-FA5D-B448-897E-E9CB949E345F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5A004-EF7D-426B-98A0-6F0405E0F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87946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5DAFD-FEE0-B54D-AE83-33BBD5421B4F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F83A8-29AA-442C-B480-5F4217FFF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208978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EFBF7-1485-7A4E-88E6-359C12B7B5C9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0C245-2700-4378-BCD3-70AE31947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9428964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03967-0EF7-644D-834A-EAD49F171F88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42316-21B3-45C9-8E02-AA4019C86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1558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4E77-D4A6-CB48-9BBD-D984EDF65E66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32EDC-BE39-45C4-AA2D-228B28895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8104310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EB8057-E32A-468C-874C-0BC1B0A24EB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4374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0825-F5D4-2043-B28A-52A0388EA45A}" type="datetime1">
              <a:rPr lang="en-US" smtClean="0"/>
              <a:pPr/>
              <a:t>11/4/13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EE5E-41AB-A547-8F55-C71C65D471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8647036-A2DD-4E0E-A014-5504C26FC38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9802650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1FFB19-A6CF-4884-93DD-1EFFA77E5A7F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5609536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37A270-6510-41A1-9EBE-C365A509EB1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5910344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77EE38-6E0A-4BEE-A7B8-14B01D51D08D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0297174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39D1335-4539-41BD-A4B3-05B7B5B2C8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3249928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61A1A4-9A1E-44C5-83A9-C14084F94957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2999682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1B8054-4797-46C4-9C03-3B348EB998CD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42659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EEA0D-00A3-ED41-B3FD-BA6D775643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4474110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2B32-3050-7147-B653-F209B176CA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735290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0A7E-25CA-2744-8925-35040F6F9A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13556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BB2C-38A6-7645-ACD1-41F24B7810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1FAA-91AD-0C47-8DEF-8385C179E9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355335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E89B-ED80-FE47-97F8-EECF056709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0074433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D7C86-9840-7E4C-ADF1-6E6332123A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6784536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6448-466C-BC40-9A86-4CDECD254C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831049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155FA-451E-6142-8078-6B73B77FEB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4827525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5023-EE87-1D42-8903-FAB802147E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5171917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DCD0-A1E3-4B4A-A8D3-B5112323F5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1767633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110B-2EE3-4943-B337-D817F30E10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1034179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58A59B-86D5-934F-A868-6ABFB6B7E87D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F32B7B1-B952-4D8E-B008-E120B6D4DF4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4348509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161057-B7F9-5C47-8259-A61029385B27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98FAF4-DD45-4E28-94D1-E001F20EED8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8594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5C70-7A16-6049-B8FF-6920D25A55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B15A15-CF01-4E4D-9FE0-052E713CE771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ECF1A8-5E30-4701-A7FB-558C79737E2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778918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BF21D9-4BD5-6740-9F2E-52C6C222FD1E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BBA219-AB06-40A4-96E2-930B1D6A155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8935898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27DF80-BBB5-714B-A818-756D544B8338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075D01-9DC8-4ADC-8B76-42A0E80F371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4539292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0D4C5E-9492-E941-B891-AF748606E4A2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91B25C-6CD7-408A-822F-5EF596B1827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5511882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DDD859-0D5E-4E4A-B7DD-E8BB749A8526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813D71-7283-4F09-996F-552B5854D42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6519144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98A086-80A4-D240-A111-E16B49639D4F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7A34A4-2A7B-4A5C-AEF9-65E78009B4D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7491765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770430-7960-734D-B947-A00294C323A4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91F14-3755-4A20-BDBA-23E4C9EFCD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2151683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51643-BE0C-5B47-8A51-571BC7456977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D0C255-1B0F-4664-9387-A0454EB7EB0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8271296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BD0E8E-3E25-A840-9D96-028509EB70A9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C20DCE-61BF-4F93-82C7-D052974DEEB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2773410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88602-1E7F-1240-A022-6F66689C99D2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2D977-7CB6-4DBB-8AE5-9BDBA1AE5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29338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EA5E-195A-9F43-92DA-AB4C9BA2A4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0EB3F-741A-C943-9BD7-D2C1D4EFCD6B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0B6D7-28FF-42C9-B4D9-3C14F74BE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8555343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820A5-7B35-BF4B-99C7-8AC9E84D7C41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E66CF-442E-485A-B0B1-4176F049A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40691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5DB73-B410-F044-AB4A-8AF5B3ABDE20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8E663-FA09-463E-8C39-23B8EE05B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8625003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1305E-3F64-9E4D-B9FE-3CB947505C88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996AC-6172-4882-BE6B-6765530D9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6295974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43AA1-7850-CE41-9403-7EA19ACA4FFD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077DD-1BBF-4288-B3F1-C19DBFDCF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2092303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3D7A6-95F2-0646-9261-78F6679704BD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0A5CA-5EEF-4A9B-A47E-DCE2560D6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5082429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657FF-EB09-B447-B369-DB4C6EDBD1DF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C6BC4-70A0-4C7E-A3EB-4B467926A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9007865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E818-0086-4A42-B1B0-9A7402E1AD71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655CD-9BE9-4A5A-90B4-B9673DC02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686078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180D5-F143-DF40-AA1E-7740C26308C0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73C6E-6BE2-4FA4-B0B1-FE8393DFE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9516353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856E7-122D-3245-AC47-51B8991F3B64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77193-8F18-426D-9D14-483BA1774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30133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DBC1D-ACB6-AD43-AA39-56FED3071F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49CA1-A1B5-EE48-AD0A-D9BAE45C2DEE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DCF6E-AE36-4BAA-AD3C-81E205813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679960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ADE16-106D-DA47-A793-A98A8EBA9AA5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A115F-3735-467D-A466-7DB5CF5B1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740693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DDB5B-C286-6145-B686-6564EF666331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CC852-4CB2-4838-855F-334413B8E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450112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2F0F2-1304-8148-B7BD-65E02A42B50D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61A44-09FC-4FD4-B926-83E76A437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273672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3DFDA-0FA3-AE4D-8CAC-61E13A6CD468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42BCF-D0B8-43A4-8430-459C50065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450628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CC377-A73E-584A-8DBF-6D4DEDADB061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22E53-6D4A-4133-A195-D5C734520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3948229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C0586-D7E1-1A44-8B3D-1138EBD3641D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FF6EC-AE60-45DB-9517-136FF70F2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4970892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8815C-9F47-4040-951E-B4DC660190F2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DCDDA-F4C6-4DAB-A2FF-96A789309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0928366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A29A2-99B9-D942-A544-39D604CE7376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D7510-A55F-4277-91C3-C123C1778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5354259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A031F-400B-EA41-82BA-2ACC56B15E6A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E7177-7731-4AA3-9FBA-95E2CE1AF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33152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5FB53-79B4-0E42-AECB-4C59DD1031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914A5-23B4-3441-A777-F55B7C732B99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82225-805D-48D3-AC15-111CF2DF3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6751430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CE2B5-3BB4-2E46-9A7A-E79D06B90280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DCC91-802A-4338-B809-1533144D9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523901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C7925-22E5-4048-B872-60059F990509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40275-BCAC-4F8E-97E2-4F1B490E9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0373170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F96B6-13C3-AB4F-A0D4-15295C5C6FC9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2C17D-5588-4B5F-A08D-D34C2638F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0718889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6A8B1-03F4-C94B-A5E7-34B993D3F399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BEDF2-EC09-4488-939C-A2EC93F4B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5777098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03437-549E-2847-980A-9BDAD743739D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076E9-BABF-4920-B4C8-055BF396C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0475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668FC-7FFF-5F40-B3FC-AEC64D369F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99CB-A375-3245-BBAD-25CF603643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A048-E1A9-4A4B-A017-F0CDBEB03C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F3EAF-98DF-2448-ADA7-51EFDAA306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CB2C1-80D0-0943-B787-7F2044644A10}" type="datetime1">
              <a:rPr lang="en-US" smtClean="0"/>
              <a:pPr/>
              <a:t>11/4/13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5AB2F-5BAE-DC41-8A51-432169EE35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F9FA-01E2-B140-BC46-C561019356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6FA5-1643-F549-AEFA-0BA2ECB573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D810-01AC-5B46-9017-9CE86181B6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28721-67BF-0545-A517-2893CEBE9FDA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51DE9-8E8C-461B-A979-01C1B6504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88034-E896-5845-8A8C-F3DEAB1F4A2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F4370-81EE-4344-A0BF-3BC59C5EDF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84A8C-45BE-6149-B57F-D1FD7AA28C0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96DDD-62C8-4180-A30A-1EA6A6D9D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3C183-24D7-6448-A54C-59C3A8AED9E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10FBB-2718-4ACA-BB49-A5C947867A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B1109-6C31-B74D-8A3E-7421D60F51C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14D33-15DF-41A2-884B-292989ED4C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2F7DE-0BAF-954D-AF41-5EA7728B9E5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15829-1C56-4EDD-88E6-C1CF868768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3E35-6D1B-EB41-9D83-821C345AA9EE}" type="datetime1">
              <a:rPr lang="en-US" smtClean="0"/>
              <a:pPr/>
              <a:t>11/4/13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8204E-6011-8D4B-AB87-5BF5A138FB1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B4CAD-92EA-46E0-809F-55DE137DF2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3E741-455E-654D-A4CC-AE88C714DBC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A482A-3C3E-42AD-8C5D-1DA5B17EFE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A1C2A-F353-264E-9039-AAD018C8AF9A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4D251-D737-4E70-A0D0-8C3EF72D38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BCFF8-F9B4-714B-9078-F66D0CEB542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CF484-44C7-4129-A3D4-573B6B9428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48D1C-AECE-E24B-87B9-C505ABF73F1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B8289-7EB3-4F79-9E98-A438B25714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089E79-775E-9F4B-8A64-DAEA7723ECEE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8978E-880E-41F4-8E78-BF06702EA1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8B01AC-4B5F-7842-BE7B-B8B4530C64F1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7545C9-FDF8-4105-BDDA-351F261896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04F9C7-59EB-8F4A-BBB8-A5C0B5AA42BE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8350E-C729-43EF-8FC8-AA0A76A8D6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C913BB-06B6-8148-9B32-E3A2C807FA86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A9AAE-69AE-45A8-AF8E-976664E37B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45A899-FA9F-9E43-BA1C-B27483D0F5C7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50DAC-9BE5-4E8C-9B52-E59207D210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B5F32-5C4C-C140-A688-A46DAB1447D1}" type="datetime1">
              <a:rPr lang="en-US" smtClean="0"/>
              <a:pPr/>
              <a:t>11/4/13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ABBD86-D322-AD49-9E8C-298ACCCFD315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AEBB8-633D-4803-9DAF-D469F96F54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AB558F-6D34-BE45-8397-4C4D2ED9E7E7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C3BC0E-BCB5-4558-8EB1-9F9E99BE1B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4C9814-48D7-F744-A7DD-E407CAE82162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34BD3-6AA2-4327-BE7A-F5A219170A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37444D-6663-2744-B95A-8BB9A4C419E7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CE106-E57F-4171-905B-7307050967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842D31-A2D9-254D-86C5-95165240A5AF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CBFE5-20FE-41F4-AD91-8B516BA86E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17A53A-742E-384A-B2A8-AF41C680DA46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932D0-A3D0-43F3-ABE5-74337D4AC7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6DB5A94-5159-544B-9F5D-36EB9C20144C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5A5758B-0FE8-4495-9C5E-88DC45C2DB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2DE419-EAC4-1D44-B3B5-9411F8A9D68F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71795B7-4241-411C-94D0-03D7AA02A3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C78E94D-C01B-9540-9107-B60259A77790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EEC204A-A144-45C2-8EFC-FBBC96A86E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1E4168F-FEC4-7B45-9B62-4BF6E8A0626A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B6DE069-0CB3-4209-A4CD-1BF614E9F5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E29AA-D282-D047-B70F-9ACED2FC04FB}" type="datetime1">
              <a:rPr lang="en-US" smtClean="0"/>
              <a:pPr/>
              <a:t>11/4/13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921B14-BE25-134B-BC93-3C70B13C1A45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8978E-880E-41F4-8E78-BF06702EA1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9E08A2-6DE1-9B40-AA4D-78C76EEEC75D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7545C9-FDF8-4105-BDDA-351F261896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56DAA5-0C97-BA4E-BFAF-85AF832B903F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8350E-C729-43EF-8FC8-AA0A76A8D6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2C979A-08F3-C742-BFA5-81CD284751E6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A9AAE-69AE-45A8-AF8E-976664E37B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A36E3E-6672-3540-9410-8DC509444E90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50DAC-9BE5-4E8C-9B52-E59207D210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3A8B5D-CFCE-0146-9B32-2D3201A26DCF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AEBB8-633D-4803-9DAF-D469F96F54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3A4489-C3C7-F04B-B0AA-D2E74069B3F8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C3BC0E-BCB5-4558-8EB1-9F9E99BE1B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A94F73-FBD0-5241-86B2-29FA5BA93FA2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34BD3-6AA2-4327-BE7A-F5A219170A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4AF380-08DE-4A48-B498-AA0535F031E6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CE106-E57F-4171-905B-7307050967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DBCD88-1B9D-714B-8E9C-2BB938D7BB17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CBFE5-20FE-41F4-AD91-8B516BA86E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5CC25-8A61-2D4C-AC8C-DA5AB8B79741}" type="datetime1">
              <a:rPr lang="en-US" smtClean="0"/>
              <a:pPr/>
              <a:t>11/4/13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54CBF8-4E70-6145-BA25-328EE7063ED2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932D0-A3D0-43F3-ABE5-74337D4AC7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9210BF2-327B-0D4D-B9C0-32D305E0D625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5A5758B-0FE8-4495-9C5E-88DC45C2DB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433C11E-2EE1-B042-A1DC-D72184FBF674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71795B7-4241-411C-94D0-03D7AA02A3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FBEEFD1-1F1F-2141-93BA-E638A75A359E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EEC204A-A144-45C2-8EFC-FBBC96A86E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4102706-0A43-ED44-9292-942F48588D3A}" type="datetime1">
              <a:rPr lang="en-US" smtClean="0">
                <a:solidFill>
                  <a:srgbClr val="000000"/>
                </a:solidFill>
              </a:rPr>
              <a:pPr/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B6DE069-0CB3-4209-A4CD-1BF614E9F5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0B0E9-A8B2-D646-90C2-C1622B1051CF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DCA1D-F7B0-430C-A8C5-5CBCC4F0F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3F1C7-3433-CD4F-84ED-040C0055C138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9ADE3-FCDF-4463-98DF-A3BB246EF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508F-5682-3C4A-8353-1C2026951C30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DD44C-13B6-43E9-B085-CD81578FE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1A284-A35C-E848-A0FB-5DE79403E5CA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3F6BE-DEF2-4D2D-9B66-1137B6788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9A077-98D9-D94C-B8D8-5123C2025532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47D38-6CF4-4CD4-AD80-D80F80268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F644-E10A-0F43-88C5-7E1AE8854DA3}" type="datetime1">
              <a:rPr lang="en-US" smtClean="0"/>
              <a:pPr/>
              <a:t>11/4/13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020C6-A870-5345-AC34-9805CEC49A4C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F5B07-1F5B-41CD-B8F7-A6C656B05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8781B-C999-FD4A-B3A8-028DDFBF6146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F95AC-DFF1-445D-9BA5-C6708CA81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16EE0-767C-6C45-A02A-9C52B817BB31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E9692-F914-46FE-8B7F-943FC75E9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00F1A-30A3-E44D-85E0-2DA09E0A8980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ECBB3-A493-453A-8AB8-CE897C74F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27DBB-56DB-6F40-913D-06AFCCC6DEC2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8F6B9-8B8D-4125-BAE3-A2B4C83D6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87E46-F412-0C49-AEFF-E9A496A14D22}" type="datetime1">
              <a:rPr lang="en-US" smtClean="0"/>
              <a:pPr>
                <a:defRPr/>
              </a:pPr>
              <a:t>11/4/13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BE501-BFBB-4DD8-8109-6CFC894A0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B99F-C8BF-324E-83C2-11173B35EC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81E1-7E79-3840-BECD-615E029987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89CC-0069-EC40-87CB-6979877481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8797-8C45-7449-95D0-C81046133B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68F30-488E-7543-8F68-D5EB994D1984}" type="datetime1">
              <a:rPr lang="en-US" smtClean="0"/>
              <a:pPr/>
              <a:t>11/4/13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60E2-7703-7E45-9F9B-AF1FC2D80C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4DB01-2C29-3549-B166-C5A26A8B0F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E093C-2C66-E14B-820C-F98CF4641B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86D9-BEF5-3740-BF8A-2F13458D4F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44C30-2238-CF4F-8D85-FBE7E07C15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B719C-17D5-3743-86C1-20982C1E4E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8E9C-CBA3-C84F-9FFC-5CD8DF0F11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8034-A20C-3E4D-B89F-B74548DB33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20253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A9538-2AFB-C64E-ACB1-FD5A874CF2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884645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8877-C790-5D45-A995-1FCCE0D53E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6150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0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1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57.xml"/><Relationship Id="rId17" Type="http://schemas.openxmlformats.org/officeDocument/2006/relationships/theme" Target="../theme/theme13.xml"/><Relationship Id="rId1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6.xml"/><Relationship Id="rId20" Type="http://schemas.openxmlformats.org/officeDocument/2006/relationships/theme" Target="../theme/theme14.xml"/><Relationship Id="rId10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4.xml"/><Relationship Id="rId18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theme" Target="../theme/theme17.xml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7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6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8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4.xml"/><Relationship Id="rId8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27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9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5.xml"/><Relationship Id="rId8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38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2.xml"/><Relationship Id="rId14" Type="http://schemas.openxmlformats.org/officeDocument/2006/relationships/slideLayout" Target="../slideLayouts/slideLayout253.xml"/><Relationship Id="rId15" Type="http://schemas.openxmlformats.org/officeDocument/2006/relationships/slideLayout" Target="../slideLayouts/slideLayout254.xml"/><Relationship Id="rId16" Type="http://schemas.openxmlformats.org/officeDocument/2006/relationships/slideLayout" Target="../slideLayouts/slideLayout255.xml"/><Relationship Id="rId17" Type="http://schemas.openxmlformats.org/officeDocument/2006/relationships/theme" Target="../theme/theme21.xml"/><Relationship Id="rId1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6.xml"/><Relationship Id="rId8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4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5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7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FA303-95C6-3341-BFF7-BAE0B631D651}" type="datetime1">
              <a:rPr lang="en-US" smtClean="0"/>
              <a:pPr/>
              <a:t>11/4/13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0F841FE-AAB4-2B4F-B885-807E04686C20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06C9F6E-F344-41CA-B292-68382B9587F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6711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  <p:sldLayoutId id="214748505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FAA02-C7CE-334C-BB03-2FA0F99E46B2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1D5E4D-7859-4FDD-9452-44252EC0333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3569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8" r:id="rId1"/>
    <p:sldLayoutId id="2147484889" r:id="rId2"/>
    <p:sldLayoutId id="2147484890" r:id="rId3"/>
    <p:sldLayoutId id="2147484891" r:id="rId4"/>
    <p:sldLayoutId id="2147484892" r:id="rId5"/>
    <p:sldLayoutId id="2147484893" r:id="rId6"/>
    <p:sldLayoutId id="2147484894" r:id="rId7"/>
    <p:sldLayoutId id="2147484895" r:id="rId8"/>
    <p:sldLayoutId id="2147484896" r:id="rId9"/>
    <p:sldLayoutId id="2147484897" r:id="rId10"/>
    <p:sldLayoutId id="214748489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C533A-BD92-E040-89D1-90417DC829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396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4" r:id="rId1"/>
    <p:sldLayoutId id="2147484925" r:id="rId2"/>
    <p:sldLayoutId id="2147484926" r:id="rId3"/>
    <p:sldLayoutId id="2147484927" r:id="rId4"/>
    <p:sldLayoutId id="2147484928" r:id="rId5"/>
    <p:sldLayoutId id="2147484929" r:id="rId6"/>
    <p:sldLayoutId id="2147484930" r:id="rId7"/>
    <p:sldLayoutId id="2147484931" r:id="rId8"/>
    <p:sldLayoutId id="2147484932" r:id="rId9"/>
    <p:sldLayoutId id="2147484933" r:id="rId10"/>
    <p:sldLayoutId id="214748493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551E42-BBAA-1048-AAF9-16ADC417FAEC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E8A7D0-2B12-4B50-B77A-E5D4A57D9A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9348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6" r:id="rId1"/>
    <p:sldLayoutId id="2147484937" r:id="rId2"/>
    <p:sldLayoutId id="2147484938" r:id="rId3"/>
    <p:sldLayoutId id="2147484939" r:id="rId4"/>
    <p:sldLayoutId id="2147484940" r:id="rId5"/>
    <p:sldLayoutId id="2147484941" r:id="rId6"/>
    <p:sldLayoutId id="2147484942" r:id="rId7"/>
    <p:sldLayoutId id="2147484943" r:id="rId8"/>
    <p:sldLayoutId id="2147484944" r:id="rId9"/>
    <p:sldLayoutId id="2147484945" r:id="rId10"/>
    <p:sldLayoutId id="2147484946" r:id="rId11"/>
    <p:sldLayoutId id="2147484947" r:id="rId12"/>
    <p:sldLayoutId id="2147484948" r:id="rId13"/>
    <p:sldLayoutId id="2147484949" r:id="rId14"/>
    <p:sldLayoutId id="2147484950" r:id="rId15"/>
    <p:sldLayoutId id="2147484951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A8E8B8-495D-4142-AD17-B6C4D44F0C0E}" type="datetime1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 b="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A0C2FDB-1B11-45C4-B96B-1955F80E1685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5676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3" r:id="rId1"/>
    <p:sldLayoutId id="2147484954" r:id="rId2"/>
    <p:sldLayoutId id="2147484955" r:id="rId3"/>
    <p:sldLayoutId id="2147484956" r:id="rId4"/>
    <p:sldLayoutId id="2147484957" r:id="rId5"/>
    <p:sldLayoutId id="2147484958" r:id="rId6"/>
    <p:sldLayoutId id="2147484959" r:id="rId7"/>
    <p:sldLayoutId id="2147484960" r:id="rId8"/>
    <p:sldLayoutId id="2147484961" r:id="rId9"/>
    <p:sldLayoutId id="2147484962" r:id="rId10"/>
    <p:sldLayoutId id="2147484963" r:id="rId11"/>
    <p:sldLayoutId id="2147484964" r:id="rId12"/>
    <p:sldLayoutId id="2147484965" r:id="rId13"/>
    <p:sldLayoutId id="2147484966" r:id="rId14"/>
    <p:sldLayoutId id="2147484967" r:id="rId15"/>
    <p:sldLayoutId id="2147484968" r:id="rId16"/>
    <p:sldLayoutId id="2147484969" r:id="rId17"/>
    <p:sldLayoutId id="2147484970" r:id="rId18"/>
    <p:sldLayoutId id="2147484971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4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781E90-F99D-604B-9118-8C620FC42E53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4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4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968829-70D5-4202-AAB8-F508E447BEF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0134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5" r:id="rId1"/>
    <p:sldLayoutId id="2147484986" r:id="rId2"/>
    <p:sldLayoutId id="2147484987" r:id="rId3"/>
    <p:sldLayoutId id="2147484988" r:id="rId4"/>
    <p:sldLayoutId id="2147484989" r:id="rId5"/>
    <p:sldLayoutId id="2147484990" r:id="rId6"/>
    <p:sldLayoutId id="2147484991" r:id="rId7"/>
    <p:sldLayoutId id="2147484992" r:id="rId8"/>
    <p:sldLayoutId id="2147484993" r:id="rId9"/>
    <p:sldLayoutId id="2147484994" r:id="rId10"/>
    <p:sldLayoutId id="21474849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6E609F-1EBD-6942-80D9-747823225956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148B07-08BA-4C76-8FCE-91A45E0428A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808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7" r:id="rId1"/>
    <p:sldLayoutId id="2147484998" r:id="rId2"/>
    <p:sldLayoutId id="2147484999" r:id="rId3"/>
    <p:sldLayoutId id="2147485000" r:id="rId4"/>
    <p:sldLayoutId id="2147485001" r:id="rId5"/>
    <p:sldLayoutId id="2147485002" r:id="rId6"/>
    <p:sldLayoutId id="2147485003" r:id="rId7"/>
    <p:sldLayoutId id="2147485004" r:id="rId8"/>
    <p:sldLayoutId id="2147485005" r:id="rId9"/>
    <p:sldLayoutId id="2147485006" r:id="rId10"/>
    <p:sldLayoutId id="21474850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CC162F7-6775-4EF8-8B32-B59A73A0438F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7" name="Rectangle 9"/>
          <p:cNvSpPr>
            <a:spLocks noChangeArrowheads="1"/>
          </p:cNvSpPr>
          <p:nvPr userDrawn="1"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 userDrawn="1"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708499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21" r:id="rId1"/>
    <p:sldLayoutId id="2147485022" r:id="rId2"/>
    <p:sldLayoutId id="2147485023" r:id="rId3"/>
    <p:sldLayoutId id="2147485024" r:id="rId4"/>
    <p:sldLayoutId id="2147485025" r:id="rId5"/>
    <p:sldLayoutId id="2147485026" r:id="rId6"/>
    <p:sldLayoutId id="2147485027" r:id="rId7"/>
    <p:sldLayoutId id="2147485028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F2841-FDCE-E24B-96BD-FD0D17B94C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094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2" r:id="rId1"/>
    <p:sldLayoutId id="2147485043" r:id="rId2"/>
    <p:sldLayoutId id="2147485044" r:id="rId3"/>
    <p:sldLayoutId id="2147485045" r:id="rId4"/>
    <p:sldLayoutId id="2147485046" r:id="rId5"/>
    <p:sldLayoutId id="2147485047" r:id="rId6"/>
    <p:sldLayoutId id="2147485048" r:id="rId7"/>
    <p:sldLayoutId id="2147485049" r:id="rId8"/>
    <p:sldLayoutId id="2147485050" r:id="rId9"/>
    <p:sldLayoutId id="2147485051" r:id="rId10"/>
    <p:sldLayoutId id="214748505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25E138-F314-B24F-9089-4B4E316DFAB9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1B11E7-1E39-43CC-A577-4E4B24868D1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998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0" r:id="rId1"/>
    <p:sldLayoutId id="2147485071" r:id="rId2"/>
    <p:sldLayoutId id="2147485072" r:id="rId3"/>
    <p:sldLayoutId id="2147485073" r:id="rId4"/>
    <p:sldLayoutId id="2147485074" r:id="rId5"/>
    <p:sldLayoutId id="2147485075" r:id="rId6"/>
    <p:sldLayoutId id="2147485076" r:id="rId7"/>
    <p:sldLayoutId id="2147485077" r:id="rId8"/>
    <p:sldLayoutId id="2147485078" r:id="rId9"/>
    <p:sldLayoutId id="2147485079" r:id="rId10"/>
    <p:sldLayoutId id="214748508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C059F-8C7D-9F46-80CD-D066CBD2A0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25B290-A61F-5044-AF54-2CC8C3F792F0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31614A-1B6A-4F67-8588-BBF4D0CB8EF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7428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2" r:id="rId1"/>
    <p:sldLayoutId id="2147485083" r:id="rId2"/>
    <p:sldLayoutId id="2147485084" r:id="rId3"/>
    <p:sldLayoutId id="2147485085" r:id="rId4"/>
    <p:sldLayoutId id="2147485086" r:id="rId5"/>
    <p:sldLayoutId id="2147485087" r:id="rId6"/>
    <p:sldLayoutId id="2147485088" r:id="rId7"/>
    <p:sldLayoutId id="2147485089" r:id="rId8"/>
    <p:sldLayoutId id="2147485090" r:id="rId9"/>
    <p:sldLayoutId id="2147485091" r:id="rId10"/>
    <p:sldLayoutId id="214748509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29CA3E-03C6-754B-A8FE-03F85015D911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808C28-DCB9-40B2-96E4-207477C47F7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8736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4" r:id="rId1"/>
    <p:sldLayoutId id="2147485095" r:id="rId2"/>
    <p:sldLayoutId id="2147485096" r:id="rId3"/>
    <p:sldLayoutId id="2147485097" r:id="rId4"/>
    <p:sldLayoutId id="2147485098" r:id="rId5"/>
    <p:sldLayoutId id="2147485099" r:id="rId6"/>
    <p:sldLayoutId id="2147485100" r:id="rId7"/>
    <p:sldLayoutId id="2147485101" r:id="rId8"/>
    <p:sldLayoutId id="2147485102" r:id="rId9"/>
    <p:sldLayoutId id="2147485103" r:id="rId10"/>
    <p:sldLayoutId id="2147485104" r:id="rId11"/>
    <p:sldLayoutId id="2147485105" r:id="rId12"/>
    <p:sldLayoutId id="2147485106" r:id="rId13"/>
    <p:sldLayoutId id="2147485107" r:id="rId14"/>
    <p:sldLayoutId id="2147485108" r:id="rId15"/>
    <p:sldLayoutId id="2147485109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96572-D821-EE42-8A8F-AFC3B4C19D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7BE51E-3CE2-3F4A-835B-9E62692C4698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C4DAFF-DA16-4982-B1D1-5DC3E1891AE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C0F54E-02BC-574A-B082-85382D16BE29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983382-AECC-441E-8012-ACEF4D71A4F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  <p:sldLayoutId id="2147484243" r:id="rId12"/>
    <p:sldLayoutId id="2147484244" r:id="rId13"/>
    <p:sldLayoutId id="2147484245" r:id="rId14"/>
    <p:sldLayoutId id="2147484246" r:id="rId1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905078-61E6-6F44-84C6-1146BDD18EC0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11/4/13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983382-AECC-441E-8012-ACEF4D71A4F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59" r:id="rId12"/>
    <p:sldLayoutId id="2147484260" r:id="rId13"/>
    <p:sldLayoutId id="2147484261" r:id="rId14"/>
    <p:sldLayoutId id="2147484262" r:id="rId1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B5F9B-1E0A-7B46-87EB-CD59F6EDAC1B}" type="datetime1">
              <a:rPr lang="en-US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11/4/13</a:t>
            </a:fld>
            <a:endParaRPr lang="en-US" b="1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E79C33-613B-4A08-83FE-77A556999557}" type="slidenum">
              <a:rPr lang="en-US" b="1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8FFC3-1FC7-F54C-8145-4F6F0683B8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DE58D-8830-9C46-AC48-957ABF13A3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1023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  <p:sldLayoutId id="2147484818" r:id="rId5"/>
    <p:sldLayoutId id="2147484819" r:id="rId6"/>
    <p:sldLayoutId id="2147484820" r:id="rId7"/>
    <p:sldLayoutId id="2147484821" r:id="rId8"/>
    <p:sldLayoutId id="2147484822" r:id="rId9"/>
    <p:sldLayoutId id="2147484823" r:id="rId10"/>
    <p:sldLayoutId id="214748482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Microsoft_Equation1.bin"/><Relationship Id="rId5" Type="http://schemas.openxmlformats.org/officeDocument/2006/relationships/oleObject" Target="../embeddings/Microsoft_Equation2.bin"/><Relationship Id="rId6" Type="http://schemas.openxmlformats.org/officeDocument/2006/relationships/oleObject" Target="../embeddings/Microsoft_Equation3.bin"/><Relationship Id="rId7" Type="http://schemas.openxmlformats.org/officeDocument/2006/relationships/oleObject" Target="../embeddings/Microsoft_Equation4.bin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0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89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89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153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5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1.jpeg"/><Relationship Id="rId9" Type="http://schemas.openxmlformats.org/officeDocument/2006/relationships/image" Target="../media/image2.jpe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" Type="http://schemas.openxmlformats.org/officeDocument/2006/relationships/slideLayout" Target="../slideLayouts/slideLayout153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30.png"/><Relationship Id="rId15" Type="http://schemas.openxmlformats.org/officeDocument/2006/relationships/image" Target="../media/image31.png"/><Relationship Id="rId1" Type="http://schemas.openxmlformats.org/officeDocument/2006/relationships/slideLayout" Target="../slideLayouts/slideLayout15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image" Target="../media/image35.jpeg"/><Relationship Id="rId10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43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jpeg"/><Relationship Id="rId12" Type="http://schemas.openxmlformats.org/officeDocument/2006/relationships/image" Target="../media/image52.png"/><Relationship Id="rId13" Type="http://schemas.openxmlformats.org/officeDocument/2006/relationships/image" Target="../media/image53.jpeg"/><Relationship Id="rId14" Type="http://schemas.openxmlformats.org/officeDocument/2006/relationships/image" Target="../media/image54.png"/><Relationship Id="rId15" Type="http://schemas.openxmlformats.org/officeDocument/2006/relationships/image" Target="../media/image55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png"/><Relationship Id="rId8" Type="http://schemas.openxmlformats.org/officeDocument/2006/relationships/image" Target="../media/image49.jpeg"/><Relationship Id="rId9" Type="http://schemas.openxmlformats.org/officeDocument/2006/relationships/image" Target="../media/image37.png"/><Relationship Id="rId10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2.wmf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hyperlink" Target="http://www.pascal-network.org/challenges/VOC/pubs/leibe04.pdf" TargetMode="External"/><Relationship Id="rId5" Type="http://schemas.openxmlformats.org/officeDocument/2006/relationships/image" Target="../media/image3.wmf"/><Relationship Id="rId6" Type="http://schemas.openxmlformats.org/officeDocument/2006/relationships/oleObject" Target="../embeddings/oleObject1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0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hyperlink" Target="http://www.pascal-network.org/challenges/VOC/pubs/leibe04.pdf" TargetMode="External"/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0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4" Type="http://schemas.openxmlformats.org/officeDocument/2006/relationships/image" Target="../media/image72.wmf"/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4" Type="http://schemas.openxmlformats.org/officeDocument/2006/relationships/image" Target="../media/image71.wmf"/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0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99.xml"/><Relationship Id="rId2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199.xml"/><Relationship Id="rId2" Type="http://schemas.openxmlformats.org/officeDocument/2006/relationships/notesSlide" Target="../notesSlides/notesSlide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199.xml"/><Relationship Id="rId2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99.xml"/><Relationship Id="rId2" Type="http://schemas.openxmlformats.org/officeDocument/2006/relationships/notesSlide" Target="../notesSlides/notesSlide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99.xml"/><Relationship Id="rId2" Type="http://schemas.openxmlformats.org/officeDocument/2006/relationships/notesSlide" Target="../notesSlides/notesSlide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199.xml"/><Relationship Id="rId2" Type="http://schemas.openxmlformats.org/officeDocument/2006/relationships/notesSlide" Target="../notesSlides/notesSlide38.xml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wmf"/><Relationship Id="rId12" Type="http://schemas.openxmlformats.org/officeDocument/2006/relationships/image" Target="../media/image90.wmf"/><Relationship Id="rId13" Type="http://schemas.openxmlformats.org/officeDocument/2006/relationships/image" Target="../media/image91.wmf"/><Relationship Id="rId14" Type="http://schemas.openxmlformats.org/officeDocument/2006/relationships/image" Target="../media/image92.wmf"/><Relationship Id="rId15" Type="http://schemas.openxmlformats.org/officeDocument/2006/relationships/image" Target="../media/image93.wmf"/><Relationship Id="rId16" Type="http://schemas.openxmlformats.org/officeDocument/2006/relationships/image" Target="../media/image94.wmf"/><Relationship Id="rId17" Type="http://schemas.openxmlformats.org/officeDocument/2006/relationships/image" Target="../media/image95.wmf"/><Relationship Id="rId1" Type="http://schemas.openxmlformats.org/officeDocument/2006/relationships/slideLayout" Target="../slideLayouts/slideLayout20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1.wmf"/><Relationship Id="rId4" Type="http://schemas.openxmlformats.org/officeDocument/2006/relationships/image" Target="../media/image82.wmf"/><Relationship Id="rId5" Type="http://schemas.openxmlformats.org/officeDocument/2006/relationships/image" Target="../media/image83.wmf"/><Relationship Id="rId6" Type="http://schemas.openxmlformats.org/officeDocument/2006/relationships/image" Target="../media/image84.wmf"/><Relationship Id="rId7" Type="http://schemas.openxmlformats.org/officeDocument/2006/relationships/image" Target="../media/image85.wmf"/><Relationship Id="rId8" Type="http://schemas.openxmlformats.org/officeDocument/2006/relationships/image" Target="../media/image86.wmf"/><Relationship Id="rId9" Type="http://schemas.openxmlformats.org/officeDocument/2006/relationships/image" Target="../media/image87.wmf"/><Relationship Id="rId10" Type="http://schemas.openxmlformats.org/officeDocument/2006/relationships/image" Target="../media/image88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7.jpeg"/><Relationship Id="rId5" Type="http://schemas.openxmlformats.org/officeDocument/2006/relationships/oleObject" Target="../embeddings/Microsoft_Equation5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7.jpeg"/><Relationship Id="rId5" Type="http://schemas.openxmlformats.org/officeDocument/2006/relationships/oleObject" Target="../embeddings/Microsoft_Equation6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7.jpeg"/><Relationship Id="rId5" Type="http://schemas.openxmlformats.org/officeDocument/2006/relationships/oleObject" Target="../embeddings/Microsoft_Equation7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19.xml"/><Relationship Id="rId2" Type="http://schemas.openxmlformats.org/officeDocument/2006/relationships/notesSlide" Target="../notesSlides/notesSlide4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19.xml"/><Relationship Id="rId2" Type="http://schemas.openxmlformats.org/officeDocument/2006/relationships/notesSlide" Target="../notesSlides/notesSlide4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6" Type="http://schemas.openxmlformats.org/officeDocument/2006/relationships/image" Target="../media/image105.jpeg"/><Relationship Id="rId7" Type="http://schemas.openxmlformats.org/officeDocument/2006/relationships/image" Target="../media/image106.jpeg"/><Relationship Id="rId8" Type="http://schemas.openxmlformats.org/officeDocument/2006/relationships/image" Target="../media/image107.jpeg"/><Relationship Id="rId9" Type="http://schemas.openxmlformats.org/officeDocument/2006/relationships/image" Target="../media/image108.jpeg"/><Relationship Id="rId1" Type="http://schemas.openxmlformats.org/officeDocument/2006/relationships/slideLayout" Target="../slideLayouts/slideLayout208.xml"/><Relationship Id="rId2" Type="http://schemas.openxmlformats.org/officeDocument/2006/relationships/notesSlide" Target="../notesSlides/notesSlide4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5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5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3.wmf"/><Relationship Id="rId8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99035"/>
            <a:ext cx="846094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Part-based and local feature models for generic object recognition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Tuesday, November 5</a:t>
            </a:r>
            <a:r>
              <a:rPr lang="en-US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2013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Devi Parikh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Virginia Tech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4690574" y="0"/>
            <a:ext cx="4376776" cy="1903231"/>
            <a:chOff x="3144755" y="4258864"/>
            <a:chExt cx="5977116" cy="2599136"/>
          </a:xfrm>
        </p:grpSpPr>
        <p:pic>
          <p:nvPicPr>
            <p:cNvPr id="14" name="Picture 23" descr="panda1_patche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44755" y="4258864"/>
              <a:ext cx="2263511" cy="2599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4" descr="panda_patche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77015" y="4529321"/>
              <a:ext cx="2644856" cy="2323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Straight Connector 17"/>
            <p:cNvCxnSpPr/>
            <p:nvPr/>
          </p:nvCxnSpPr>
          <p:spPr bwMode="auto">
            <a:xfrm>
              <a:off x="4748114" y="4529321"/>
              <a:ext cx="3051329" cy="258227"/>
            </a:xfrm>
            <a:prstGeom prst="line">
              <a:avLst/>
            </a:prstGeom>
            <a:solidFill>
              <a:srgbClr val="BBE0E3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4475572" y="5435620"/>
              <a:ext cx="3116858" cy="0"/>
            </a:xfrm>
            <a:prstGeom prst="line">
              <a:avLst/>
            </a:prstGeom>
            <a:solidFill>
              <a:srgbClr val="BBE0E3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4100042" y="5975680"/>
              <a:ext cx="3492388" cy="0"/>
            </a:xfrm>
            <a:prstGeom prst="line">
              <a:avLst/>
            </a:prstGeom>
            <a:solidFill>
              <a:srgbClr val="BBE0E3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V="1">
              <a:off x="5000142" y="5219596"/>
              <a:ext cx="2876672" cy="471691"/>
            </a:xfrm>
            <a:prstGeom prst="line">
              <a:avLst/>
            </a:prstGeom>
            <a:solidFill>
              <a:srgbClr val="BBE0E3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3740002" y="4658434"/>
              <a:ext cx="2891755" cy="561162"/>
            </a:xfrm>
            <a:prstGeom prst="line">
              <a:avLst/>
            </a:prstGeom>
            <a:solidFill>
              <a:srgbClr val="BBE0E3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4100042" y="5371996"/>
              <a:ext cx="2952328" cy="319291"/>
            </a:xfrm>
            <a:prstGeom prst="line">
              <a:avLst/>
            </a:prstGeom>
            <a:solidFill>
              <a:srgbClr val="BBE0E3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261613" y="193992"/>
            <a:ext cx="3221831" cy="1989437"/>
            <a:chOff x="533400" y="2159000"/>
            <a:chExt cx="4648200" cy="2870200"/>
          </a:xfrm>
        </p:grpSpPr>
        <p:grpSp>
          <p:nvGrpSpPr>
            <p:cNvPr id="25" name="Group 5"/>
            <p:cNvGrpSpPr>
              <a:grpSpLocks/>
            </p:cNvGrpSpPr>
            <p:nvPr/>
          </p:nvGrpSpPr>
          <p:grpSpPr bwMode="auto">
            <a:xfrm>
              <a:off x="533400" y="2159000"/>
              <a:ext cx="4648200" cy="2870200"/>
              <a:chOff x="336" y="1360"/>
              <a:chExt cx="2928" cy="1808"/>
            </a:xfrm>
          </p:grpSpPr>
          <p:pic>
            <p:nvPicPr>
              <p:cNvPr id="26" name="Picture 6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36" y="1360"/>
                <a:ext cx="2928" cy="1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7" name="Rectangle 7"/>
              <p:cNvSpPr>
                <a:spLocks noChangeArrowheads="1"/>
              </p:cNvSpPr>
              <p:nvPr/>
            </p:nvSpPr>
            <p:spPr bwMode="auto">
              <a:xfrm>
                <a:off x="913" y="2121"/>
                <a:ext cx="495" cy="464"/>
              </a:xfrm>
              <a:prstGeom prst="rect">
                <a:avLst/>
              </a:prstGeom>
              <a:noFill/>
              <a:ln w="50800">
                <a:solidFill>
                  <a:srgbClr val="00FF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8" name="Rectangle 8"/>
              <p:cNvSpPr>
                <a:spLocks noChangeArrowheads="1"/>
              </p:cNvSpPr>
              <p:nvPr/>
            </p:nvSpPr>
            <p:spPr bwMode="auto">
              <a:xfrm>
                <a:off x="2522" y="2159"/>
                <a:ext cx="495" cy="464"/>
              </a:xfrm>
              <a:prstGeom prst="rect">
                <a:avLst/>
              </a:prstGeom>
              <a:noFill/>
              <a:ln w="50800">
                <a:solidFill>
                  <a:srgbClr val="00FF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 flipV="1">
                <a:off x="1161" y="2198"/>
                <a:ext cx="742" cy="155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0" name="Freeform 10"/>
              <p:cNvSpPr>
                <a:spLocks/>
              </p:cNvSpPr>
              <p:nvPr/>
            </p:nvSpPr>
            <p:spPr bwMode="auto">
              <a:xfrm>
                <a:off x="1976" y="2202"/>
                <a:ext cx="779" cy="189"/>
              </a:xfrm>
              <a:custGeom>
                <a:avLst/>
                <a:gdLst/>
                <a:ahLst/>
                <a:cxnLst>
                  <a:cxn ang="0">
                    <a:pos x="907" y="235"/>
                  </a:cxn>
                  <a:cxn ang="0">
                    <a:pos x="0" y="0"/>
                  </a:cxn>
                </a:cxnLst>
                <a:rect l="0" t="0" r="r" b="b"/>
                <a:pathLst>
                  <a:path w="907" h="235">
                    <a:moveTo>
                      <a:pt x="907" y="235"/>
                    </a:moveTo>
                    <a:lnTo>
                      <a:pt x="0" y="0"/>
                    </a:lnTo>
                  </a:path>
                </a:pathLst>
              </a:custGeom>
              <a:noFill/>
              <a:ln w="50800">
                <a:solidFill>
                  <a:srgbClr val="FFFF00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1" name="Oval 11"/>
              <p:cNvSpPr>
                <a:spLocks noChangeArrowheads="1"/>
              </p:cNvSpPr>
              <p:nvPr/>
            </p:nvSpPr>
            <p:spPr bwMode="auto">
              <a:xfrm>
                <a:off x="1903" y="2159"/>
                <a:ext cx="83" cy="7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2" name="Freeform 21"/>
            <p:cNvSpPr>
              <a:spLocks noChangeArrowheads="1"/>
            </p:cNvSpPr>
            <p:nvPr/>
          </p:nvSpPr>
          <p:spPr bwMode="auto">
            <a:xfrm>
              <a:off x="703263" y="2847975"/>
              <a:ext cx="4360862" cy="1301750"/>
            </a:xfrm>
            <a:custGeom>
              <a:avLst/>
              <a:gdLst>
                <a:gd name="T0" fmla="*/ 158261 w 4360984"/>
                <a:gd name="T1" fmla="*/ 562707 h 1301261"/>
                <a:gd name="T2" fmla="*/ 474784 w 4360984"/>
                <a:gd name="T3" fmla="*/ 298938 h 1301261"/>
                <a:gd name="T4" fmla="*/ 1406769 w 4360984"/>
                <a:gd name="T5" fmla="*/ 298938 h 1301261"/>
                <a:gd name="T6" fmla="*/ 1406769 w 4360984"/>
                <a:gd name="T7" fmla="*/ 422030 h 1301261"/>
                <a:gd name="T8" fmla="*/ 2127738 w 4360984"/>
                <a:gd name="T9" fmla="*/ 422030 h 1301261"/>
                <a:gd name="T10" fmla="*/ 1969477 w 4360984"/>
                <a:gd name="T11" fmla="*/ 140677 h 1301261"/>
                <a:gd name="T12" fmla="*/ 2268414 w 4360984"/>
                <a:gd name="T13" fmla="*/ 0 h 1301261"/>
                <a:gd name="T14" fmla="*/ 2514600 w 4360984"/>
                <a:gd name="T15" fmla="*/ 298938 h 1301261"/>
                <a:gd name="T16" fmla="*/ 3446583 w 4360984"/>
                <a:gd name="T17" fmla="*/ 334107 h 1301261"/>
                <a:gd name="T18" fmla="*/ 4325812 w 4360984"/>
                <a:gd name="T19" fmla="*/ 562707 h 1301261"/>
                <a:gd name="T20" fmla="*/ 4360984 w 4360984"/>
                <a:gd name="T21" fmla="*/ 1002323 h 1301261"/>
                <a:gd name="T22" fmla="*/ 3921367 w 4360984"/>
                <a:gd name="T23" fmla="*/ 1301261 h 1301261"/>
                <a:gd name="T24" fmla="*/ 3393829 w 4360984"/>
                <a:gd name="T25" fmla="*/ 1283677 h 1301261"/>
                <a:gd name="T26" fmla="*/ 3147646 w 4360984"/>
                <a:gd name="T27" fmla="*/ 1072661 h 1301261"/>
                <a:gd name="T28" fmla="*/ 1477107 w 4360984"/>
                <a:gd name="T29" fmla="*/ 1019907 h 1301261"/>
                <a:gd name="T30" fmla="*/ 1371600 w 4360984"/>
                <a:gd name="T31" fmla="*/ 1213338 h 1301261"/>
                <a:gd name="T32" fmla="*/ 844061 w 4360984"/>
                <a:gd name="T33" fmla="*/ 1230923 h 1301261"/>
                <a:gd name="T34" fmla="*/ 685800 w 4360984"/>
                <a:gd name="T35" fmla="*/ 1019907 h 1301261"/>
                <a:gd name="T36" fmla="*/ 105507 w 4360984"/>
                <a:gd name="T37" fmla="*/ 949569 h 1301261"/>
                <a:gd name="T38" fmla="*/ 0 w 4360984"/>
                <a:gd name="T39" fmla="*/ 580292 h 1301261"/>
                <a:gd name="T40" fmla="*/ 474784 w 4360984"/>
                <a:gd name="T41" fmla="*/ 281354 h 1301261"/>
                <a:gd name="T42" fmla="*/ 474784 w 4360984"/>
                <a:gd name="T43" fmla="*/ 281354 h 13012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360984"/>
                <a:gd name="T67" fmla="*/ 0 h 1301261"/>
                <a:gd name="T68" fmla="*/ 4360984 w 4360984"/>
                <a:gd name="T69" fmla="*/ 1301261 h 13012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360984" h="1301261">
                  <a:moveTo>
                    <a:pt x="158261" y="562707"/>
                  </a:moveTo>
                  <a:lnTo>
                    <a:pt x="474784" y="298938"/>
                  </a:lnTo>
                  <a:lnTo>
                    <a:pt x="1406769" y="298938"/>
                  </a:lnTo>
                  <a:lnTo>
                    <a:pt x="1406769" y="422030"/>
                  </a:lnTo>
                  <a:lnTo>
                    <a:pt x="2127738" y="422030"/>
                  </a:lnTo>
                  <a:cubicBezTo>
                    <a:pt x="1947294" y="151364"/>
                    <a:pt x="1877170" y="232979"/>
                    <a:pt x="1969477" y="140677"/>
                  </a:cubicBezTo>
                  <a:lnTo>
                    <a:pt x="2268415" y="0"/>
                  </a:lnTo>
                  <a:lnTo>
                    <a:pt x="2514600" y="298938"/>
                  </a:lnTo>
                  <a:cubicBezTo>
                    <a:pt x="3376214" y="335602"/>
                    <a:pt x="3065335" y="334107"/>
                    <a:pt x="3446584" y="334107"/>
                  </a:cubicBezTo>
                  <a:lnTo>
                    <a:pt x="4325815" y="562707"/>
                  </a:lnTo>
                  <a:lnTo>
                    <a:pt x="4360984" y="1002323"/>
                  </a:lnTo>
                  <a:lnTo>
                    <a:pt x="3921369" y="1301261"/>
                  </a:lnTo>
                  <a:lnTo>
                    <a:pt x="3393830" y="1283677"/>
                  </a:lnTo>
                  <a:lnTo>
                    <a:pt x="3147646" y="1072661"/>
                  </a:lnTo>
                  <a:lnTo>
                    <a:pt x="1477107" y="1019907"/>
                  </a:lnTo>
                  <a:lnTo>
                    <a:pt x="1371600" y="1213338"/>
                  </a:lnTo>
                  <a:lnTo>
                    <a:pt x="844061" y="1230923"/>
                  </a:lnTo>
                  <a:lnTo>
                    <a:pt x="685800" y="1019907"/>
                  </a:lnTo>
                  <a:lnTo>
                    <a:pt x="105507" y="949569"/>
                  </a:lnTo>
                  <a:lnTo>
                    <a:pt x="0" y="580292"/>
                  </a:lnTo>
                  <a:lnTo>
                    <a:pt x="474784" y="281354"/>
                  </a:lnTo>
                </a:path>
              </a:pathLst>
            </a:custGeom>
            <a:noFill/>
            <a:ln w="38100" algn="ctr">
              <a:solidFill>
                <a:srgbClr val="FFFF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4" name="TextBox 4"/>
          <p:cNvSpPr txBox="1">
            <a:spLocks noChangeArrowheads="1"/>
          </p:cNvSpPr>
          <p:nvPr/>
        </p:nvSpPr>
        <p:spPr bwMode="auto">
          <a:xfrm>
            <a:off x="0" y="6550223"/>
            <a:ext cx="9067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These slides have been borrowed from Kristen </a:t>
            </a:r>
            <a:r>
              <a:rPr lang="en-US" sz="1400" dirty="0" err="1" smtClean="0"/>
              <a:t>Grauman</a:t>
            </a:r>
            <a:r>
              <a:rPr lang="en-US" sz="1400" dirty="0" smtClean="0"/>
              <a:t>, who borrowed some from others. </a:t>
            </a:r>
            <a:endParaRPr lang="en-US" sz="1400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839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CA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43" name="Text Box 11"/>
          <p:cNvSpPr txBox="1">
            <a:spLocks noChangeArrowheads="1"/>
          </p:cNvSpPr>
          <p:nvPr/>
        </p:nvSpPr>
        <p:spPr bwMode="auto">
          <a:xfrm>
            <a:off x="457200" y="166688"/>
            <a:ext cx="83058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800" dirty="0" smtClean="0">
                <a:solidFill>
                  <a:srgbClr val="000000"/>
                </a:solidFill>
              </a:rPr>
              <a:t>Naïve Bayes model for classification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37492" y="1304764"/>
            <a:ext cx="8763000" cy="2378075"/>
            <a:chOff x="96" y="2016"/>
            <a:chExt cx="5520" cy="1498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96" y="2016"/>
              <a:ext cx="5520" cy="1056"/>
              <a:chOff x="96" y="2016"/>
              <a:chExt cx="5520" cy="1056"/>
            </a:xfrm>
          </p:grpSpPr>
          <p:sp>
            <p:nvSpPr>
              <p:cNvPr id="530446" name="Rectangle 14"/>
              <p:cNvSpPr>
                <a:spLocks noChangeArrowheads="1"/>
              </p:cNvSpPr>
              <p:nvPr/>
            </p:nvSpPr>
            <p:spPr bwMode="auto">
              <a:xfrm>
                <a:off x="96" y="2016"/>
                <a:ext cx="5520" cy="86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530447" name="Object 15"/>
              <p:cNvGraphicFramePr>
                <a:graphicFrameLocks noChangeAspect="1"/>
              </p:cNvGraphicFramePr>
              <p:nvPr/>
            </p:nvGraphicFramePr>
            <p:xfrm>
              <a:off x="2373" y="2215"/>
              <a:ext cx="1369" cy="353"/>
            </p:xfrm>
            <a:graphic>
              <a:graphicData uri="http://schemas.openxmlformats.org/presentationml/2006/ole">
                <p:oleObj spid="_x0000_s971942" name="Equation" r:id="rId4" imgW="787320" imgH="203040" progId="Equation.3">
                  <p:embed/>
                </p:oleObj>
              </a:graphicData>
            </a:graphic>
          </p:graphicFrame>
          <p:sp>
            <p:nvSpPr>
              <p:cNvPr id="530448" name="Freeform 16"/>
              <p:cNvSpPr>
                <a:spLocks/>
              </p:cNvSpPr>
              <p:nvPr/>
            </p:nvSpPr>
            <p:spPr bwMode="auto">
              <a:xfrm>
                <a:off x="2240" y="2496"/>
                <a:ext cx="496" cy="576"/>
              </a:xfrm>
              <a:custGeom>
                <a:avLst/>
                <a:gdLst/>
                <a:ahLst/>
                <a:cxnLst>
                  <a:cxn ang="0">
                    <a:pos x="32" y="624"/>
                  </a:cxn>
                  <a:cxn ang="0">
                    <a:pos x="128" y="288"/>
                  </a:cxn>
                  <a:cxn ang="0">
                    <a:pos x="800" y="240"/>
                  </a:cxn>
                  <a:cxn ang="0">
                    <a:pos x="896" y="0"/>
                  </a:cxn>
                </a:cxnLst>
                <a:rect l="0" t="0" r="r" b="b"/>
                <a:pathLst>
                  <a:path w="928" h="624">
                    <a:moveTo>
                      <a:pt x="32" y="624"/>
                    </a:moveTo>
                    <a:cubicBezTo>
                      <a:pt x="16" y="488"/>
                      <a:pt x="0" y="352"/>
                      <a:pt x="128" y="288"/>
                    </a:cubicBezTo>
                    <a:cubicBezTo>
                      <a:pt x="256" y="224"/>
                      <a:pt x="672" y="288"/>
                      <a:pt x="800" y="240"/>
                    </a:cubicBezTo>
                    <a:cubicBezTo>
                      <a:pt x="928" y="192"/>
                      <a:pt x="912" y="96"/>
                      <a:pt x="896" y="0"/>
                    </a:cubicBezTo>
                  </a:path>
                </a:pathLst>
              </a:custGeom>
              <a:noFill/>
              <a:ln w="635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449" name="Freeform 17"/>
              <p:cNvSpPr>
                <a:spLocks/>
              </p:cNvSpPr>
              <p:nvPr/>
            </p:nvSpPr>
            <p:spPr bwMode="auto">
              <a:xfrm flipH="1">
                <a:off x="3376" y="2496"/>
                <a:ext cx="224" cy="576"/>
              </a:xfrm>
              <a:custGeom>
                <a:avLst/>
                <a:gdLst/>
                <a:ahLst/>
                <a:cxnLst>
                  <a:cxn ang="0">
                    <a:pos x="32" y="624"/>
                  </a:cxn>
                  <a:cxn ang="0">
                    <a:pos x="128" y="288"/>
                  </a:cxn>
                  <a:cxn ang="0">
                    <a:pos x="800" y="240"/>
                  </a:cxn>
                  <a:cxn ang="0">
                    <a:pos x="896" y="0"/>
                  </a:cxn>
                </a:cxnLst>
                <a:rect l="0" t="0" r="r" b="b"/>
                <a:pathLst>
                  <a:path w="928" h="624">
                    <a:moveTo>
                      <a:pt x="32" y="624"/>
                    </a:moveTo>
                    <a:cubicBezTo>
                      <a:pt x="16" y="488"/>
                      <a:pt x="0" y="352"/>
                      <a:pt x="128" y="288"/>
                    </a:cubicBezTo>
                    <a:cubicBezTo>
                      <a:pt x="256" y="224"/>
                      <a:pt x="672" y="288"/>
                      <a:pt x="800" y="240"/>
                    </a:cubicBezTo>
                    <a:cubicBezTo>
                      <a:pt x="928" y="192"/>
                      <a:pt x="912" y="96"/>
                      <a:pt x="896" y="0"/>
                    </a:cubicBezTo>
                  </a:path>
                </a:pathLst>
              </a:custGeom>
              <a:noFill/>
              <a:ln w="635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30450" name="Text Box 18"/>
            <p:cNvSpPr txBox="1">
              <a:spLocks noChangeArrowheads="1"/>
            </p:cNvSpPr>
            <p:nvPr/>
          </p:nvSpPr>
          <p:spPr bwMode="auto">
            <a:xfrm>
              <a:off x="1488" y="3072"/>
              <a:ext cx="138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Prior prob. of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the object classes</a:t>
              </a:r>
            </a:p>
          </p:txBody>
        </p:sp>
        <p:sp>
          <p:nvSpPr>
            <p:cNvPr id="530451" name="Text Box 19"/>
            <p:cNvSpPr txBox="1">
              <a:spLocks noChangeArrowheads="1"/>
            </p:cNvSpPr>
            <p:nvPr/>
          </p:nvSpPr>
          <p:spPr bwMode="auto">
            <a:xfrm>
              <a:off x="2994" y="3072"/>
              <a:ext cx="1273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Image likelihood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given the class</a:t>
              </a:r>
            </a:p>
          </p:txBody>
        </p:sp>
      </p:grpSp>
      <p:graphicFrame>
        <p:nvGraphicFramePr>
          <p:cNvPr id="530453" name="Object 21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80486209"/>
              </p:ext>
            </p:extLst>
          </p:nvPr>
        </p:nvGraphicFramePr>
        <p:xfrm>
          <a:off x="6025517" y="1376202"/>
          <a:ext cx="2898775" cy="1071562"/>
        </p:xfrm>
        <a:graphic>
          <a:graphicData uri="http://schemas.openxmlformats.org/presentationml/2006/ole">
            <p:oleObj spid="_x0000_s971943" name="Equation" r:id="rId5" imgW="1168200" imgH="431640" progId="Equation.3">
              <p:embed/>
            </p:oleObj>
          </a:graphicData>
        </a:graphic>
      </p:graphicFrame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62880" y="1620677"/>
            <a:ext cx="3784600" cy="2062162"/>
            <a:chOff x="49" y="2215"/>
            <a:chExt cx="2384" cy="1299"/>
          </a:xfrm>
        </p:grpSpPr>
        <p:sp>
          <p:nvSpPr>
            <p:cNvPr id="530455" name="Text Box 23"/>
            <p:cNvSpPr txBox="1">
              <a:spLocks noChangeArrowheads="1"/>
            </p:cNvSpPr>
            <p:nvPr/>
          </p:nvSpPr>
          <p:spPr bwMode="auto">
            <a:xfrm>
              <a:off x="49" y="3072"/>
              <a:ext cx="98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Object class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decision</a:t>
              </a:r>
            </a:p>
          </p:txBody>
        </p:sp>
        <p:graphicFrame>
          <p:nvGraphicFramePr>
            <p:cNvPr id="530456" name="Object 24"/>
            <p:cNvGraphicFramePr>
              <a:graphicFrameLocks noChangeAspect="1"/>
            </p:cNvGraphicFramePr>
            <p:nvPr/>
          </p:nvGraphicFramePr>
          <p:xfrm>
            <a:off x="1308" y="2215"/>
            <a:ext cx="1125" cy="353"/>
          </p:xfrm>
          <a:graphic>
            <a:graphicData uri="http://schemas.openxmlformats.org/presentationml/2006/ole">
              <p:oleObj spid="_x0000_s971944" name="Equation" r:id="rId6" imgW="647640" imgH="203040" progId="Equation.3">
                <p:embed/>
              </p:oleObj>
            </a:graphicData>
          </a:graphic>
        </p:graphicFrame>
        <p:graphicFrame>
          <p:nvGraphicFramePr>
            <p:cNvPr id="530457" name="Object 25"/>
            <p:cNvGraphicFramePr>
              <a:graphicFrameLocks noChangeAspect="1"/>
            </p:cNvGraphicFramePr>
            <p:nvPr/>
          </p:nvGraphicFramePr>
          <p:xfrm>
            <a:off x="192" y="2233"/>
            <a:ext cx="1116" cy="436"/>
          </p:xfrm>
          <a:graphic>
            <a:graphicData uri="http://schemas.openxmlformats.org/presentationml/2006/ole">
              <p:oleObj spid="_x0000_s971945" name="Equation" r:id="rId7" imgW="812520" imgH="317160" progId="Equation.3">
                <p:embed/>
              </p:oleObj>
            </a:graphicData>
          </a:graphic>
        </p:graphicFrame>
        <p:sp>
          <p:nvSpPr>
            <p:cNvPr id="530458" name="Freeform 26"/>
            <p:cNvSpPr>
              <a:spLocks/>
            </p:cNvSpPr>
            <p:nvPr/>
          </p:nvSpPr>
          <p:spPr bwMode="auto">
            <a:xfrm flipH="1">
              <a:off x="286" y="2496"/>
              <a:ext cx="224" cy="576"/>
            </a:xfrm>
            <a:custGeom>
              <a:avLst/>
              <a:gdLst/>
              <a:ahLst/>
              <a:cxnLst>
                <a:cxn ang="0">
                  <a:pos x="32" y="624"/>
                </a:cxn>
                <a:cxn ang="0">
                  <a:pos x="128" y="288"/>
                </a:cxn>
                <a:cxn ang="0">
                  <a:pos x="800" y="240"/>
                </a:cxn>
                <a:cxn ang="0">
                  <a:pos x="896" y="0"/>
                </a:cxn>
              </a:cxnLst>
              <a:rect l="0" t="0" r="r" b="b"/>
              <a:pathLst>
                <a:path w="928" h="624">
                  <a:moveTo>
                    <a:pt x="32" y="624"/>
                  </a:moveTo>
                  <a:cubicBezTo>
                    <a:pt x="16" y="488"/>
                    <a:pt x="0" y="352"/>
                    <a:pt x="128" y="288"/>
                  </a:cubicBezTo>
                  <a:cubicBezTo>
                    <a:pt x="256" y="224"/>
                    <a:pt x="672" y="288"/>
                    <a:pt x="800" y="240"/>
                  </a:cubicBezTo>
                  <a:cubicBezTo>
                    <a:pt x="928" y="192"/>
                    <a:pt x="912" y="96"/>
                    <a:pt x="896" y="0"/>
                  </a:cubicBezTo>
                </a:path>
              </a:pathLst>
            </a:custGeom>
            <a:noFill/>
            <a:ln w="635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36" name="Picture 2" descr="bag_jun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99209" y="5049180"/>
            <a:ext cx="2116200" cy="160445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image_007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29743" y="5052918"/>
            <a:ext cx="2396931" cy="16132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AutoShape 5"/>
          <p:cNvSpPr>
            <a:spLocks noChangeArrowheads="1"/>
          </p:cNvSpPr>
          <p:nvPr/>
        </p:nvSpPr>
        <p:spPr bwMode="auto">
          <a:xfrm>
            <a:off x="4467720" y="5454821"/>
            <a:ext cx="409463" cy="48737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4718" y="3996295"/>
            <a:ext cx="7220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What assumptions does the model make, and what are their significance?</a:t>
            </a:r>
            <a:endParaRPr lang="en-US" sz="2400" i="1" dirty="0"/>
          </a:p>
        </p:txBody>
      </p:sp>
      <mc:AlternateContent>
        <mc:Choic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c="http://schemas.openxmlformats.org/markup-compatibility/2006" xmlns:mv="urn:schemas-microsoft-com:mac:vml" Requires="a14">
          <p:sp>
            <p:nvSpPr>
              <p:cNvPr id="6" name="TextBox 5"/>
              <p:cNvSpPr txBox="1"/>
              <p:nvPr/>
            </p:nvSpPr>
            <p:spPr>
              <a:xfrm>
                <a:off x="7268069" y="2725760"/>
                <a:ext cx="68830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069" y="2725760"/>
                <a:ext cx="688307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734389" y="2827588"/>
            <a:ext cx="102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patches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5758B-0FE8-4495-9C5E-88DC45C2DB20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8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9335" b="13702"/>
          <a:stretch/>
        </p:blipFill>
        <p:spPr bwMode="auto">
          <a:xfrm>
            <a:off x="502552" y="1880828"/>
            <a:ext cx="8450263" cy="254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483" name="Text Box 3"/>
          <p:cNvSpPr txBox="1">
            <a:spLocks noChangeArrowheads="1"/>
          </p:cNvSpPr>
          <p:nvPr/>
        </p:nvSpPr>
        <p:spPr bwMode="auto">
          <a:xfrm>
            <a:off x="7239000" y="6445250"/>
            <a:ext cx="1833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Csurka et al. 2004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8856" y="380854"/>
            <a:ext cx="6827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Confusion matrix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07199" y="4833156"/>
            <a:ext cx="810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Example bag of words + Naïve Bayes classification results for generic categorization of objects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BC0E-BCB5-4558-8EB1-9F9E99BE1B74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7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833" t="17684" r="8001" b="45825"/>
          <a:stretch/>
        </p:blipFill>
        <p:spPr bwMode="auto">
          <a:xfrm>
            <a:off x="0" y="1844824"/>
            <a:ext cx="9161207" cy="227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Clutter…or context?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EBB8-633D-4803-9DAF-D469F96F5410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1067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0670" t="17003" r="17188" b="6535"/>
          <a:stretch>
            <a:fillRect/>
          </a:stretch>
        </p:blipFill>
        <p:spPr bwMode="auto">
          <a:xfrm>
            <a:off x="0" y="1457325"/>
            <a:ext cx="4237038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5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2190" t="22102" r="25667" b="8153"/>
          <a:stretch>
            <a:fillRect/>
          </a:stretch>
        </p:blipFill>
        <p:spPr bwMode="auto">
          <a:xfrm>
            <a:off x="4906963" y="1566863"/>
            <a:ext cx="4237037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Box 3"/>
          <p:cNvSpPr txBox="1">
            <a:spLocks noChangeArrowheads="1"/>
          </p:cNvSpPr>
          <p:nvPr/>
        </p:nvSpPr>
        <p:spPr bwMode="auto">
          <a:xfrm>
            <a:off x="1066800" y="6396038"/>
            <a:ext cx="233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Specific object</a:t>
            </a:r>
          </a:p>
        </p:txBody>
      </p:sp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6178550" y="6396038"/>
            <a:ext cx="233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Category </a:t>
            </a:r>
          </a:p>
        </p:txBody>
      </p:sp>
      <p:sp>
        <p:nvSpPr>
          <p:cNvPr id="95238" name="Title 5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en-US" smtClean="0"/>
              <a:t>Sampling strategies</a:t>
            </a:r>
          </a:p>
        </p:txBody>
      </p:sp>
      <p:pic>
        <p:nvPicPr>
          <p:cNvPr id="535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5430" t="19586" r="44141" b="11702"/>
          <a:stretch>
            <a:fillRect/>
          </a:stretch>
        </p:blipFill>
        <p:spPr bwMode="auto">
          <a:xfrm>
            <a:off x="4864100" y="1347788"/>
            <a:ext cx="3943350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324A0B-262C-43FA-A5F4-D047FD160E0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652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Sampling strategies</a:t>
            </a:r>
          </a:p>
        </p:txBody>
      </p:sp>
      <p:grpSp>
        <p:nvGrpSpPr>
          <p:cNvPr id="3" name="Group 94"/>
          <p:cNvGrpSpPr>
            <a:grpSpLocks noChangeAspect="1"/>
          </p:cNvGrpSpPr>
          <p:nvPr/>
        </p:nvGrpSpPr>
        <p:grpSpPr bwMode="auto">
          <a:xfrm>
            <a:off x="3476625" y="1135063"/>
            <a:ext cx="2490788" cy="1866900"/>
            <a:chOff x="4343400" y="2667000"/>
            <a:chExt cx="4572000" cy="3429000"/>
          </a:xfrm>
        </p:grpSpPr>
        <p:pic>
          <p:nvPicPr>
            <p:cNvPr id="96269" name="Picture 4" descr="t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2948" t="17174" r="66127" b="47049"/>
            <a:stretch>
              <a:fillRect/>
            </a:stretch>
          </p:blipFill>
          <p:spPr bwMode="auto">
            <a:xfrm>
              <a:off x="4343400" y="2667000"/>
              <a:ext cx="45720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6270" name="Group 5"/>
            <p:cNvGrpSpPr>
              <a:grpSpLocks/>
            </p:cNvGrpSpPr>
            <p:nvPr/>
          </p:nvGrpSpPr>
          <p:grpSpPr bwMode="auto">
            <a:xfrm>
              <a:off x="2736" y="2667000"/>
              <a:ext cx="2880" cy="3429000"/>
              <a:chOff x="2736" y="1680"/>
              <a:chExt cx="2880" cy="2160"/>
            </a:xfrm>
          </p:grpSpPr>
          <p:sp>
            <p:nvSpPr>
              <p:cNvPr id="45" name="Line 6"/>
              <p:cNvSpPr>
                <a:spLocks noChangeShapeType="1"/>
              </p:cNvSpPr>
              <p:nvPr/>
            </p:nvSpPr>
            <p:spPr bwMode="auto">
              <a:xfrm>
                <a:off x="1603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Line 7"/>
              <p:cNvSpPr>
                <a:spLocks noChangeShapeType="1"/>
              </p:cNvSpPr>
              <p:nvPr/>
            </p:nvSpPr>
            <p:spPr bwMode="auto">
              <a:xfrm>
                <a:off x="1603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Line 8"/>
              <p:cNvSpPr>
                <a:spLocks noChangeShapeType="1"/>
              </p:cNvSpPr>
              <p:nvPr/>
            </p:nvSpPr>
            <p:spPr bwMode="auto">
              <a:xfrm>
                <a:off x="1603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8" name="Line 9"/>
              <p:cNvSpPr>
                <a:spLocks noChangeShapeType="1"/>
              </p:cNvSpPr>
              <p:nvPr/>
            </p:nvSpPr>
            <p:spPr bwMode="auto">
              <a:xfrm>
                <a:off x="1603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9" name="Line 10"/>
              <p:cNvSpPr>
                <a:spLocks noChangeShapeType="1"/>
              </p:cNvSpPr>
              <p:nvPr/>
            </p:nvSpPr>
            <p:spPr bwMode="auto">
              <a:xfrm>
                <a:off x="1603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" name="Line 11"/>
              <p:cNvSpPr>
                <a:spLocks noChangeShapeType="1"/>
              </p:cNvSpPr>
              <p:nvPr/>
            </p:nvSpPr>
            <p:spPr bwMode="auto">
              <a:xfrm>
                <a:off x="4518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" name="Line 12"/>
              <p:cNvSpPr>
                <a:spLocks noChangeShapeType="1"/>
              </p:cNvSpPr>
              <p:nvPr/>
            </p:nvSpPr>
            <p:spPr bwMode="auto">
              <a:xfrm>
                <a:off x="4518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" name="Line 13"/>
              <p:cNvSpPr>
                <a:spLocks noChangeShapeType="1"/>
              </p:cNvSpPr>
              <p:nvPr/>
            </p:nvSpPr>
            <p:spPr bwMode="auto">
              <a:xfrm>
                <a:off x="4518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>
                <a:off x="4518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" name="Line 15"/>
              <p:cNvSpPr>
                <a:spLocks noChangeShapeType="1"/>
              </p:cNvSpPr>
              <p:nvPr/>
            </p:nvSpPr>
            <p:spPr bwMode="auto">
              <a:xfrm>
                <a:off x="4518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Line 16"/>
              <p:cNvSpPr>
                <a:spLocks noChangeShapeType="1"/>
              </p:cNvSpPr>
              <p:nvPr/>
            </p:nvSpPr>
            <p:spPr bwMode="auto">
              <a:xfrm>
                <a:off x="4518" y="1680"/>
                <a:ext cx="0" cy="216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6" name="Line 17"/>
              <p:cNvSpPr>
                <a:spLocks noChangeShapeType="1"/>
              </p:cNvSpPr>
              <p:nvPr/>
            </p:nvSpPr>
            <p:spPr bwMode="auto">
              <a:xfrm>
                <a:off x="1603" y="1921"/>
                <a:ext cx="2915" cy="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7" name="Line 18"/>
              <p:cNvSpPr>
                <a:spLocks noChangeShapeType="1"/>
              </p:cNvSpPr>
              <p:nvPr/>
            </p:nvSpPr>
            <p:spPr bwMode="auto">
              <a:xfrm>
                <a:off x="1603" y="2159"/>
                <a:ext cx="2915" cy="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" name="Line 19"/>
              <p:cNvSpPr>
                <a:spLocks noChangeShapeType="1"/>
              </p:cNvSpPr>
              <p:nvPr/>
            </p:nvSpPr>
            <p:spPr bwMode="auto">
              <a:xfrm>
                <a:off x="1603" y="2400"/>
                <a:ext cx="2915" cy="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9" name="Line 20"/>
              <p:cNvSpPr>
                <a:spLocks noChangeShapeType="1"/>
              </p:cNvSpPr>
              <p:nvPr/>
            </p:nvSpPr>
            <p:spPr bwMode="auto">
              <a:xfrm>
                <a:off x="1603" y="2641"/>
                <a:ext cx="2915" cy="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0" name="Line 21"/>
              <p:cNvSpPr>
                <a:spLocks noChangeShapeType="1"/>
              </p:cNvSpPr>
              <p:nvPr/>
            </p:nvSpPr>
            <p:spPr bwMode="auto">
              <a:xfrm>
                <a:off x="1603" y="2879"/>
                <a:ext cx="2915" cy="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1" name="Line 22"/>
              <p:cNvSpPr>
                <a:spLocks noChangeShapeType="1"/>
              </p:cNvSpPr>
              <p:nvPr/>
            </p:nvSpPr>
            <p:spPr bwMode="auto">
              <a:xfrm>
                <a:off x="1603" y="3120"/>
                <a:ext cx="2915" cy="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2" name="Line 23"/>
              <p:cNvSpPr>
                <a:spLocks noChangeShapeType="1"/>
              </p:cNvSpPr>
              <p:nvPr/>
            </p:nvSpPr>
            <p:spPr bwMode="auto">
              <a:xfrm>
                <a:off x="1603" y="3361"/>
                <a:ext cx="2915" cy="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" name="Line 24"/>
              <p:cNvSpPr>
                <a:spLocks noChangeShapeType="1"/>
              </p:cNvSpPr>
              <p:nvPr/>
            </p:nvSpPr>
            <p:spPr bwMode="auto">
              <a:xfrm>
                <a:off x="1603" y="3599"/>
                <a:ext cx="2915" cy="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4" name="Line 25"/>
              <p:cNvSpPr>
                <a:spLocks noChangeShapeType="1"/>
              </p:cNvSpPr>
              <p:nvPr/>
            </p:nvSpPr>
            <p:spPr bwMode="auto">
              <a:xfrm>
                <a:off x="1603" y="3840"/>
                <a:ext cx="2915" cy="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96260" name="TextBox 95"/>
          <p:cNvSpPr txBox="1">
            <a:spLocks noChangeArrowheads="1"/>
          </p:cNvSpPr>
          <p:nvPr/>
        </p:nvSpPr>
        <p:spPr bwMode="auto">
          <a:xfrm>
            <a:off x="373063" y="6548438"/>
            <a:ext cx="2994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Trebuchet MS" pitchFamily="34" charset="0"/>
              </a:rPr>
              <a:t>Image credits: F-F. Li, E. Nowak, J. Sivic</a:t>
            </a:r>
          </a:p>
        </p:txBody>
      </p:sp>
      <p:pic>
        <p:nvPicPr>
          <p:cNvPr id="96261" name="Picture 5" descr="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1917" t="15742" r="4668" b="44186"/>
          <a:stretch>
            <a:fillRect/>
          </a:stretch>
        </p:blipFill>
        <p:spPr bwMode="auto">
          <a:xfrm>
            <a:off x="628650" y="1171575"/>
            <a:ext cx="23812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3659188" y="3033713"/>
            <a:ext cx="2227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</a:rPr>
              <a:t>Dense, uniformly </a:t>
            </a:r>
          </a:p>
        </p:txBody>
      </p:sp>
      <p:sp>
        <p:nvSpPr>
          <p:cNvPr id="96263" name="TextBox 121"/>
          <p:cNvSpPr txBox="1">
            <a:spLocks noChangeArrowheads="1"/>
          </p:cNvSpPr>
          <p:nvPr/>
        </p:nvSpPr>
        <p:spPr bwMode="auto">
          <a:xfrm>
            <a:off x="701675" y="2946400"/>
            <a:ext cx="2190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</a:rPr>
              <a:t>Sparse, at interest points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6507163" y="3035300"/>
            <a:ext cx="2227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</a:rPr>
              <a:t>Randomly</a:t>
            </a:r>
          </a:p>
        </p:txBody>
      </p:sp>
      <p:sp>
        <p:nvSpPr>
          <p:cNvPr id="96265" name="TextBox 124"/>
          <p:cNvSpPr txBox="1">
            <a:spLocks noChangeArrowheads="1"/>
          </p:cNvSpPr>
          <p:nvPr/>
        </p:nvSpPr>
        <p:spPr bwMode="auto">
          <a:xfrm>
            <a:off x="592138" y="5729288"/>
            <a:ext cx="2409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</a:rPr>
              <a:t>Multiple interest operators</a:t>
            </a:r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74953"/>
          <a:stretch>
            <a:fillRect/>
          </a:stretch>
        </p:blipFill>
        <p:spPr bwMode="auto">
          <a:xfrm>
            <a:off x="6361113" y="1092200"/>
            <a:ext cx="2525712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626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6423" t="38245" r="35625" b="25511"/>
          <a:stretch>
            <a:fillRect/>
          </a:stretch>
        </p:blipFill>
        <p:spPr bwMode="auto">
          <a:xfrm>
            <a:off x="592138" y="3794125"/>
            <a:ext cx="2439987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3403600" y="3603625"/>
            <a:ext cx="5432425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eaLnBrk="0" fontAlgn="base" hangingPunct="0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To find specific, textured objects, sparse sampling from interest points </a:t>
            </a:r>
            <a:r>
              <a:rPr lang="en-US" sz="2000" dirty="0" smtClean="0">
                <a:solidFill>
                  <a:srgbClr val="000000"/>
                </a:solidFill>
              </a:rPr>
              <a:t>more </a:t>
            </a:r>
            <a:r>
              <a:rPr lang="en-US" sz="2000" dirty="0">
                <a:solidFill>
                  <a:srgbClr val="000000"/>
                </a:solidFill>
              </a:rPr>
              <a:t>reliable.</a:t>
            </a:r>
          </a:p>
          <a:p>
            <a:pPr marL="290513" indent="-290513" eaLnBrk="0" fontAlgn="base" hangingPunct="0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Multiple complementary interest operators offer more image coverage.</a:t>
            </a:r>
          </a:p>
          <a:p>
            <a:pPr marL="290513" indent="-290513" eaLnBrk="0" fontAlgn="base" hangingPunct="0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For object categorization, dense sampling offers better coverage.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endParaRPr lang="en-US" sz="400" dirty="0">
              <a:solidFill>
                <a:srgbClr val="000000"/>
              </a:solidFill>
            </a:endParaRPr>
          </a:p>
          <a:p>
            <a:pPr marL="290513" indent="-290513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sz="400" dirty="0" smtClean="0">
              <a:solidFill>
                <a:srgbClr val="000000"/>
              </a:solidFill>
            </a:endParaRPr>
          </a:p>
          <a:p>
            <a:pPr marL="290513" indent="-290513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sz="400" dirty="0">
              <a:solidFill>
                <a:srgbClr val="000000"/>
              </a:solidFill>
            </a:endParaRPr>
          </a:p>
          <a:p>
            <a:pPr marL="290513" indent="-290513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  [See Nowak, </a:t>
            </a:r>
            <a:r>
              <a:rPr lang="en-US" sz="1600" dirty="0" err="1">
                <a:solidFill>
                  <a:srgbClr val="000000"/>
                </a:solidFill>
              </a:rPr>
              <a:t>Jurie</a:t>
            </a:r>
            <a:r>
              <a:rPr lang="en-US" sz="1600" dirty="0">
                <a:solidFill>
                  <a:srgbClr val="000000"/>
                </a:solidFill>
              </a:rPr>
              <a:t> &amp; </a:t>
            </a:r>
            <a:r>
              <a:rPr lang="en-US" sz="1600" dirty="0" err="1">
                <a:solidFill>
                  <a:srgbClr val="000000"/>
                </a:solidFill>
              </a:rPr>
              <a:t>Triggs</a:t>
            </a:r>
            <a:r>
              <a:rPr lang="en-US" sz="1600" dirty="0">
                <a:solidFill>
                  <a:srgbClr val="000000"/>
                </a:solidFill>
              </a:rPr>
              <a:t>, ECCV 2006]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CC749-3002-447E-BDA0-BCBBDB93DC8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0255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9" grpId="0"/>
      <p:bldP spid="7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Local feature correspondence </a:t>
            </a:r>
            <a:br>
              <a:rPr lang="en-US" sz="3800" dirty="0" smtClean="0"/>
            </a:br>
            <a:r>
              <a:rPr lang="en-US" sz="3800" dirty="0" smtClean="0"/>
              <a:t>for generic object categories</a:t>
            </a:r>
            <a:endParaRPr lang="en-US" sz="3800" dirty="0"/>
          </a:p>
        </p:txBody>
      </p:sp>
      <p:pic>
        <p:nvPicPr>
          <p:cNvPr id="4" name="Picture 23" descr="panda1_patch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5030" y="2245209"/>
            <a:ext cx="2263511" cy="259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4" descr="panda_patch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7290" y="2515666"/>
            <a:ext cx="2644856" cy="232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6" descr="xse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5029" y="4890485"/>
            <a:ext cx="2661637" cy="37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yse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62032" y="4896199"/>
            <a:ext cx="2490114" cy="3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/>
        </p:nvCxnSpPr>
        <p:spPr bwMode="auto">
          <a:xfrm>
            <a:off x="3178389" y="2515666"/>
            <a:ext cx="3051329" cy="25822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2905847" y="3421965"/>
            <a:ext cx="311685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530317" y="3962025"/>
            <a:ext cx="349238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3430417" y="3205941"/>
            <a:ext cx="2876672" cy="47169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2170277" y="2644779"/>
            <a:ext cx="2891755" cy="56116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2530317" y="3358341"/>
            <a:ext cx="2952328" cy="31929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CC749-3002-447E-BDA0-BCBBDB93DC8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75944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987" y="1531927"/>
            <a:ext cx="8686800" cy="1143001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Comparing bags of words histograms coarsely reflects agreement between local “parts” (patches, words).</a:t>
            </a:r>
          </a:p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But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choice of quantization directly determines what we consider to be similar…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41"/>
          <p:cNvGrpSpPr>
            <a:grpSpLocks/>
          </p:cNvGrpSpPr>
          <p:nvPr/>
        </p:nvGrpSpPr>
        <p:grpSpPr bwMode="auto">
          <a:xfrm>
            <a:off x="884187" y="3360966"/>
            <a:ext cx="3051175" cy="2760663"/>
            <a:chOff x="2855590" y="1201707"/>
            <a:chExt cx="3051026" cy="2760644"/>
          </a:xfrm>
        </p:grpSpPr>
        <p:pic>
          <p:nvPicPr>
            <p:cNvPr id="5" name="Picture 133" descr="pandapatch2.jpg"/>
            <p:cNvPicPr>
              <a:picLocks noChangeAspect="1"/>
            </p:cNvPicPr>
            <p:nvPr/>
          </p:nvPicPr>
          <p:blipFill>
            <a:blip r:embed="rId3" cstate="print"/>
            <a:srcRect l="78825" t="58859" r="9622" b="28198"/>
            <a:stretch>
              <a:fillRect/>
            </a:stretch>
          </p:blipFill>
          <p:spPr bwMode="auto">
            <a:xfrm>
              <a:off x="5377485" y="3462046"/>
              <a:ext cx="529131" cy="50030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2855590" y="1201707"/>
              <a:ext cx="1497332" cy="1547516"/>
              <a:chOff x="-519707" y="690680"/>
              <a:chExt cx="2394424" cy="2474714"/>
            </a:xfrm>
          </p:grpSpPr>
          <p:pic>
            <p:nvPicPr>
              <p:cNvPr id="8" name="Picture 126" descr="pandapatch4.jpg"/>
              <p:cNvPicPr>
                <a:picLocks noChangeAspect="1"/>
              </p:cNvPicPr>
              <p:nvPr/>
            </p:nvPicPr>
            <p:blipFill>
              <a:blip r:embed="rId4" cstate="print"/>
              <a:srcRect l="29974" t="23907" r="59059" b="62508"/>
              <a:stretch>
                <a:fillRect/>
              </a:stretch>
            </p:blipFill>
            <p:spPr bwMode="auto">
              <a:xfrm>
                <a:off x="1071431" y="2325596"/>
                <a:ext cx="803286" cy="83979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9" name="Picture 124" descr="pandapatch4.jpg"/>
              <p:cNvPicPr>
                <a:picLocks noChangeAspect="1"/>
              </p:cNvPicPr>
              <p:nvPr/>
            </p:nvPicPr>
            <p:blipFill>
              <a:blip r:embed="rId4" cstate="print"/>
              <a:srcRect l="28976" t="6882" r="59059" b="79636"/>
              <a:stretch>
                <a:fillRect/>
              </a:stretch>
            </p:blipFill>
            <p:spPr bwMode="auto">
              <a:xfrm>
                <a:off x="-519707" y="690680"/>
                <a:ext cx="876312" cy="833451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</p:grpSp>
        <p:pic>
          <p:nvPicPr>
            <p:cNvPr id="7" name="Picture 8" descr="C:\Documents and Settings\grauman\Desktop\slides\panda_ex\pandapatch5.jpg"/>
            <p:cNvPicPr>
              <a:picLocks noChangeAspect="1" noChangeArrowheads="1"/>
            </p:cNvPicPr>
            <p:nvPr/>
          </p:nvPicPr>
          <p:blipFill>
            <a:blip r:embed="rId5" cstate="print"/>
            <a:srcRect l="29713" t="6779" r="58823" b="79045"/>
            <a:stretch>
              <a:fillRect/>
            </a:stretch>
          </p:blipFill>
          <p:spPr bwMode="auto">
            <a:xfrm>
              <a:off x="3180591" y="3325054"/>
              <a:ext cx="525162" cy="54798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</p:grpSp>
      <p:grpSp>
        <p:nvGrpSpPr>
          <p:cNvPr id="10" name="Group 373"/>
          <p:cNvGrpSpPr>
            <a:grpSpLocks/>
          </p:cNvGrpSpPr>
          <p:nvPr/>
        </p:nvGrpSpPr>
        <p:grpSpPr bwMode="auto">
          <a:xfrm>
            <a:off x="1139775" y="3726091"/>
            <a:ext cx="2992437" cy="2811463"/>
            <a:chOff x="3074668" y="1530324"/>
            <a:chExt cx="2992737" cy="2811497"/>
          </a:xfrm>
        </p:grpSpPr>
        <p:grpSp>
          <p:nvGrpSpPr>
            <p:cNvPr id="11" name="Group 25"/>
            <p:cNvGrpSpPr>
              <a:grpSpLocks/>
            </p:cNvGrpSpPr>
            <p:nvPr/>
          </p:nvGrpSpPr>
          <p:grpSpPr bwMode="auto">
            <a:xfrm>
              <a:off x="5103490" y="1886592"/>
              <a:ext cx="963915" cy="956959"/>
              <a:chOff x="3476610" y="1639863"/>
              <a:chExt cx="1541421" cy="1530324"/>
            </a:xfrm>
          </p:grpSpPr>
          <p:pic>
            <p:nvPicPr>
              <p:cNvPr id="15" name="Picture 135" descr="pandapatch1.jpg"/>
              <p:cNvPicPr>
                <a:picLocks noChangeAspect="1"/>
              </p:cNvPicPr>
              <p:nvPr/>
            </p:nvPicPr>
            <p:blipFill>
              <a:blip r:embed="rId6" cstate="print"/>
              <a:srcRect l="12613" t="6291" r="74513" b="79585"/>
              <a:stretch>
                <a:fillRect/>
              </a:stretch>
            </p:blipFill>
            <p:spPr bwMode="auto">
              <a:xfrm>
                <a:off x="3476610" y="2297097"/>
                <a:ext cx="942990" cy="87309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36" descr="pandapatch1.jpg"/>
              <p:cNvPicPr>
                <a:picLocks noChangeAspect="1"/>
              </p:cNvPicPr>
              <p:nvPr/>
            </p:nvPicPr>
            <p:blipFill>
              <a:blip r:embed="rId6" cstate="print"/>
              <a:srcRect l="13416" t="58115" r="74513" b="27710"/>
              <a:stretch>
                <a:fillRect/>
              </a:stretch>
            </p:blipFill>
            <p:spPr bwMode="auto">
              <a:xfrm>
                <a:off x="4133844" y="1639863"/>
                <a:ext cx="884187" cy="8763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</p:grpSp>
        <p:pic>
          <p:nvPicPr>
            <p:cNvPr id="12" name="Picture 134" descr="pandapatch2.jpg"/>
            <p:cNvPicPr>
              <a:picLocks noChangeAspect="1"/>
            </p:cNvPicPr>
            <p:nvPr/>
          </p:nvPicPr>
          <p:blipFill>
            <a:blip r:embed="rId3" cstate="print"/>
            <a:srcRect l="61964" t="59451" r="26572" b="28198"/>
            <a:stretch>
              <a:fillRect/>
            </a:stretch>
          </p:blipFill>
          <p:spPr bwMode="auto">
            <a:xfrm>
              <a:off x="4498971" y="3864349"/>
              <a:ext cx="525161" cy="47747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pic>
          <p:nvPicPr>
            <p:cNvPr id="13" name="Picture 127" descr="pandapatch4.jpg"/>
            <p:cNvPicPr>
              <a:picLocks noChangeAspect="1"/>
            </p:cNvPicPr>
            <p:nvPr/>
          </p:nvPicPr>
          <p:blipFill>
            <a:blip r:embed="rId4" cstate="print"/>
            <a:srcRect l="61964" t="6882" r="25574" b="79636"/>
            <a:stretch>
              <a:fillRect/>
            </a:stretch>
          </p:blipFill>
          <p:spPr bwMode="auto">
            <a:xfrm>
              <a:off x="3074668" y="1530324"/>
              <a:ext cx="570827" cy="52118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pic>
          <p:nvPicPr>
            <p:cNvPr id="14" name="Picture 8" descr="C:\Documents and Settings\grauman\Desktop\slides\panda_ex\pandapatch5.jpg"/>
            <p:cNvPicPr>
              <a:picLocks noChangeAspect="1" noChangeArrowheads="1"/>
            </p:cNvPicPr>
            <p:nvPr/>
          </p:nvPicPr>
          <p:blipFill>
            <a:blip r:embed="rId5" cstate="print"/>
            <a:srcRect l="45752" t="6779" r="42284" b="79045"/>
            <a:stretch>
              <a:fillRect/>
            </a:stretch>
          </p:blipFill>
          <p:spPr bwMode="auto">
            <a:xfrm>
              <a:off x="4167341" y="3302221"/>
              <a:ext cx="547995" cy="54798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</p:grpSp>
      <p:grpSp>
        <p:nvGrpSpPr>
          <p:cNvPr id="17" name="Group 272"/>
          <p:cNvGrpSpPr/>
          <p:nvPr/>
        </p:nvGrpSpPr>
        <p:grpSpPr>
          <a:xfrm>
            <a:off x="1036587" y="3513366"/>
            <a:ext cx="3228474" cy="3228722"/>
            <a:chOff x="6236223" y="1165196"/>
            <a:chExt cx="3228474" cy="322872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18" name="Straight Connector 27"/>
            <p:cNvCxnSpPr>
              <a:cxnSpLocks noChangeShapeType="1"/>
            </p:cNvCxnSpPr>
            <p:nvPr/>
          </p:nvCxnSpPr>
          <p:spPr bwMode="auto">
            <a:xfrm rot="5400000">
              <a:off x="6178450" y="2779556"/>
              <a:ext cx="3228722" cy="2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19" name="Straight Connector 29"/>
            <p:cNvCxnSpPr>
              <a:cxnSpLocks noChangeShapeType="1"/>
            </p:cNvCxnSpPr>
            <p:nvPr/>
          </p:nvCxnSpPr>
          <p:spPr bwMode="auto">
            <a:xfrm>
              <a:off x="6236223" y="2808383"/>
              <a:ext cx="3228474" cy="1254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</p:grpSp>
      <p:grpSp>
        <p:nvGrpSpPr>
          <p:cNvPr id="20" name="Group 341"/>
          <p:cNvGrpSpPr>
            <a:grpSpLocks/>
          </p:cNvGrpSpPr>
          <p:nvPr/>
        </p:nvGrpSpPr>
        <p:grpSpPr bwMode="auto">
          <a:xfrm>
            <a:off x="4743399" y="3300641"/>
            <a:ext cx="3051175" cy="2760663"/>
            <a:chOff x="2855590" y="1201707"/>
            <a:chExt cx="3051026" cy="2760644"/>
          </a:xfrm>
        </p:grpSpPr>
        <p:pic>
          <p:nvPicPr>
            <p:cNvPr id="21" name="Picture 133" descr="pandapatch2.jpg"/>
            <p:cNvPicPr>
              <a:picLocks noChangeAspect="1"/>
            </p:cNvPicPr>
            <p:nvPr/>
          </p:nvPicPr>
          <p:blipFill>
            <a:blip r:embed="rId3" cstate="print"/>
            <a:srcRect l="78825" t="58859" r="9622" b="28198"/>
            <a:stretch>
              <a:fillRect/>
            </a:stretch>
          </p:blipFill>
          <p:spPr bwMode="auto">
            <a:xfrm>
              <a:off x="5377485" y="3462046"/>
              <a:ext cx="529131" cy="50030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grpSp>
          <p:nvGrpSpPr>
            <p:cNvPr id="22" name="Group 41"/>
            <p:cNvGrpSpPr>
              <a:grpSpLocks/>
            </p:cNvGrpSpPr>
            <p:nvPr/>
          </p:nvGrpSpPr>
          <p:grpSpPr bwMode="auto">
            <a:xfrm>
              <a:off x="2855590" y="1201707"/>
              <a:ext cx="1497332" cy="1547516"/>
              <a:chOff x="-519707" y="690680"/>
              <a:chExt cx="2394424" cy="2474714"/>
            </a:xfrm>
          </p:grpSpPr>
          <p:pic>
            <p:nvPicPr>
              <p:cNvPr id="24" name="Picture 126" descr="pandapatch4.jpg"/>
              <p:cNvPicPr>
                <a:picLocks noChangeAspect="1"/>
              </p:cNvPicPr>
              <p:nvPr/>
            </p:nvPicPr>
            <p:blipFill>
              <a:blip r:embed="rId4" cstate="print"/>
              <a:srcRect l="29974" t="23907" r="59059" b="62508"/>
              <a:stretch>
                <a:fillRect/>
              </a:stretch>
            </p:blipFill>
            <p:spPr bwMode="auto">
              <a:xfrm>
                <a:off x="1071431" y="2325596"/>
                <a:ext cx="803286" cy="83979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124" descr="pandapatch4.jpg"/>
              <p:cNvPicPr>
                <a:picLocks noChangeAspect="1"/>
              </p:cNvPicPr>
              <p:nvPr/>
            </p:nvPicPr>
            <p:blipFill>
              <a:blip r:embed="rId4" cstate="print"/>
              <a:srcRect l="28976" t="6882" r="59059" b="79636"/>
              <a:stretch>
                <a:fillRect/>
              </a:stretch>
            </p:blipFill>
            <p:spPr bwMode="auto">
              <a:xfrm>
                <a:off x="-519707" y="690680"/>
                <a:ext cx="876312" cy="833451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</p:grpSp>
        <p:pic>
          <p:nvPicPr>
            <p:cNvPr id="23" name="Picture 8" descr="C:\Documents and Settings\grauman\Desktop\slides\panda_ex\pandapatch5.jpg"/>
            <p:cNvPicPr>
              <a:picLocks noChangeAspect="1" noChangeArrowheads="1"/>
            </p:cNvPicPr>
            <p:nvPr/>
          </p:nvPicPr>
          <p:blipFill>
            <a:blip r:embed="rId5" cstate="print"/>
            <a:srcRect l="29713" t="6779" r="58823" b="79045"/>
            <a:stretch>
              <a:fillRect/>
            </a:stretch>
          </p:blipFill>
          <p:spPr bwMode="auto">
            <a:xfrm>
              <a:off x="3180591" y="3325054"/>
              <a:ext cx="525162" cy="54798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</p:grpSp>
      <p:grpSp>
        <p:nvGrpSpPr>
          <p:cNvPr id="26" name="Group 373"/>
          <p:cNvGrpSpPr>
            <a:grpSpLocks/>
          </p:cNvGrpSpPr>
          <p:nvPr/>
        </p:nvGrpSpPr>
        <p:grpSpPr bwMode="auto">
          <a:xfrm>
            <a:off x="4998987" y="3665766"/>
            <a:ext cx="2992437" cy="2811463"/>
            <a:chOff x="3074668" y="1530324"/>
            <a:chExt cx="2992737" cy="2811497"/>
          </a:xfrm>
        </p:grpSpPr>
        <p:grpSp>
          <p:nvGrpSpPr>
            <p:cNvPr id="27" name="Group 25"/>
            <p:cNvGrpSpPr>
              <a:grpSpLocks/>
            </p:cNvGrpSpPr>
            <p:nvPr/>
          </p:nvGrpSpPr>
          <p:grpSpPr bwMode="auto">
            <a:xfrm>
              <a:off x="5103490" y="1886592"/>
              <a:ext cx="963915" cy="956959"/>
              <a:chOff x="3476610" y="1639863"/>
              <a:chExt cx="1541421" cy="1530324"/>
            </a:xfrm>
          </p:grpSpPr>
          <p:pic>
            <p:nvPicPr>
              <p:cNvPr id="31" name="Picture 135" descr="pandapatch1.jpg"/>
              <p:cNvPicPr>
                <a:picLocks noChangeAspect="1"/>
              </p:cNvPicPr>
              <p:nvPr/>
            </p:nvPicPr>
            <p:blipFill>
              <a:blip r:embed="rId6" cstate="print"/>
              <a:srcRect l="12613" t="6291" r="74513" b="79585"/>
              <a:stretch>
                <a:fillRect/>
              </a:stretch>
            </p:blipFill>
            <p:spPr bwMode="auto">
              <a:xfrm>
                <a:off x="3476610" y="2297097"/>
                <a:ext cx="942990" cy="87309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136" descr="pandapatch1.jpg"/>
              <p:cNvPicPr>
                <a:picLocks noChangeAspect="1"/>
              </p:cNvPicPr>
              <p:nvPr/>
            </p:nvPicPr>
            <p:blipFill>
              <a:blip r:embed="rId6" cstate="print"/>
              <a:srcRect l="13416" t="58115" r="74513" b="27710"/>
              <a:stretch>
                <a:fillRect/>
              </a:stretch>
            </p:blipFill>
            <p:spPr bwMode="auto">
              <a:xfrm>
                <a:off x="4133844" y="1639863"/>
                <a:ext cx="884187" cy="8763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</p:grpSp>
        <p:pic>
          <p:nvPicPr>
            <p:cNvPr id="28" name="Picture 134" descr="pandapatch2.jpg"/>
            <p:cNvPicPr>
              <a:picLocks noChangeAspect="1"/>
            </p:cNvPicPr>
            <p:nvPr/>
          </p:nvPicPr>
          <p:blipFill>
            <a:blip r:embed="rId3" cstate="print"/>
            <a:srcRect l="61964" t="59451" r="26572" b="28198"/>
            <a:stretch>
              <a:fillRect/>
            </a:stretch>
          </p:blipFill>
          <p:spPr bwMode="auto">
            <a:xfrm>
              <a:off x="4498971" y="3864349"/>
              <a:ext cx="525161" cy="47747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pic>
          <p:nvPicPr>
            <p:cNvPr id="29" name="Picture 127" descr="pandapatch4.jpg"/>
            <p:cNvPicPr>
              <a:picLocks noChangeAspect="1"/>
            </p:cNvPicPr>
            <p:nvPr/>
          </p:nvPicPr>
          <p:blipFill>
            <a:blip r:embed="rId4" cstate="print"/>
            <a:srcRect l="61964" t="6882" r="25574" b="79636"/>
            <a:stretch>
              <a:fillRect/>
            </a:stretch>
          </p:blipFill>
          <p:spPr bwMode="auto">
            <a:xfrm>
              <a:off x="3074668" y="1530324"/>
              <a:ext cx="570827" cy="52118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pic>
          <p:nvPicPr>
            <p:cNvPr id="30" name="Picture 8" descr="C:\Documents and Settings\grauman\Desktop\slides\panda_ex\pandapatch5.jpg"/>
            <p:cNvPicPr>
              <a:picLocks noChangeAspect="1" noChangeArrowheads="1"/>
            </p:cNvPicPr>
            <p:nvPr/>
          </p:nvPicPr>
          <p:blipFill>
            <a:blip r:embed="rId5" cstate="print"/>
            <a:srcRect l="45752" t="6779" r="42284" b="79045"/>
            <a:stretch>
              <a:fillRect/>
            </a:stretch>
          </p:blipFill>
          <p:spPr bwMode="auto">
            <a:xfrm>
              <a:off x="4167341" y="3302221"/>
              <a:ext cx="547995" cy="54798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</p:grpSp>
      <p:grpSp>
        <p:nvGrpSpPr>
          <p:cNvPr id="33" name="Group 272"/>
          <p:cNvGrpSpPr/>
          <p:nvPr/>
        </p:nvGrpSpPr>
        <p:grpSpPr>
          <a:xfrm>
            <a:off x="4895799" y="3453041"/>
            <a:ext cx="3228474" cy="3228722"/>
            <a:chOff x="6236223" y="1165196"/>
            <a:chExt cx="3228474" cy="322872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34" name="Straight Connector 27"/>
            <p:cNvCxnSpPr>
              <a:cxnSpLocks noChangeShapeType="1"/>
            </p:cNvCxnSpPr>
            <p:nvPr/>
          </p:nvCxnSpPr>
          <p:spPr bwMode="auto">
            <a:xfrm rot="5400000">
              <a:off x="6178450" y="2779556"/>
              <a:ext cx="3228722" cy="2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35" name="Straight Connector 29"/>
            <p:cNvCxnSpPr>
              <a:cxnSpLocks noChangeShapeType="1"/>
            </p:cNvCxnSpPr>
            <p:nvPr/>
          </p:nvCxnSpPr>
          <p:spPr bwMode="auto">
            <a:xfrm>
              <a:off x="6236223" y="2808383"/>
              <a:ext cx="3228474" cy="1254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</p:grpSp>
      <p:cxnSp>
        <p:nvCxnSpPr>
          <p:cNvPr id="36" name="Straight Connector 29"/>
          <p:cNvCxnSpPr>
            <a:cxnSpLocks noChangeShapeType="1"/>
          </p:cNvCxnSpPr>
          <p:nvPr/>
        </p:nvCxnSpPr>
        <p:spPr bwMode="auto">
          <a:xfrm>
            <a:off x="4770387" y="4199166"/>
            <a:ext cx="3228474" cy="1254"/>
          </a:xfrm>
          <a:prstGeom prst="line">
            <a:avLst/>
          </a:prstGeom>
          <a:noFill/>
          <a:ln w="57150" algn="ctr">
            <a:solidFill>
              <a:srgbClr val="00B0F0"/>
            </a:solidFill>
            <a:prstDash val="sysDash"/>
            <a:round/>
            <a:headEnd/>
            <a:tailEnd/>
          </a:ln>
        </p:spPr>
      </p:cxnSp>
      <p:cxnSp>
        <p:nvCxnSpPr>
          <p:cNvPr id="37" name="Straight Connector 29"/>
          <p:cNvCxnSpPr>
            <a:cxnSpLocks noChangeShapeType="1"/>
          </p:cNvCxnSpPr>
          <p:nvPr/>
        </p:nvCxnSpPr>
        <p:spPr bwMode="auto">
          <a:xfrm>
            <a:off x="4894713" y="5951766"/>
            <a:ext cx="3228474" cy="1254"/>
          </a:xfrm>
          <a:prstGeom prst="line">
            <a:avLst/>
          </a:prstGeom>
          <a:noFill/>
          <a:ln w="57150" algn="ctr">
            <a:solidFill>
              <a:srgbClr val="00B0F0"/>
            </a:solidFill>
            <a:prstDash val="sysDash"/>
            <a:round/>
            <a:headEnd/>
            <a:tailEnd/>
          </a:ln>
        </p:spPr>
      </p:cxnSp>
      <p:cxnSp>
        <p:nvCxnSpPr>
          <p:cNvPr id="39" name="Straight Connector 27"/>
          <p:cNvCxnSpPr>
            <a:cxnSpLocks noChangeShapeType="1"/>
          </p:cNvCxnSpPr>
          <p:nvPr/>
        </p:nvCxnSpPr>
        <p:spPr bwMode="auto">
          <a:xfrm rot="5400000">
            <a:off x="5442027" y="5203926"/>
            <a:ext cx="3228722" cy="2"/>
          </a:xfrm>
          <a:prstGeom prst="line">
            <a:avLst/>
          </a:prstGeom>
          <a:noFill/>
          <a:ln w="57150" algn="ctr">
            <a:solidFill>
              <a:srgbClr val="00B0F0"/>
            </a:solidFill>
            <a:prstDash val="sysDash"/>
            <a:round/>
            <a:headEnd/>
            <a:tailEnd/>
          </a:ln>
        </p:spPr>
      </p:cxnSp>
      <p:cxnSp>
        <p:nvCxnSpPr>
          <p:cNvPr id="40" name="Straight Connector 27"/>
          <p:cNvCxnSpPr>
            <a:cxnSpLocks noChangeShapeType="1"/>
          </p:cNvCxnSpPr>
          <p:nvPr/>
        </p:nvCxnSpPr>
        <p:spPr bwMode="auto">
          <a:xfrm rot="5400000">
            <a:off x="4070427" y="5203926"/>
            <a:ext cx="3228722" cy="2"/>
          </a:xfrm>
          <a:prstGeom prst="line">
            <a:avLst/>
          </a:prstGeom>
          <a:noFill/>
          <a:ln w="57150" algn="ctr">
            <a:solidFill>
              <a:srgbClr val="00B0F0"/>
            </a:solidFill>
            <a:prstDash val="sysDash"/>
            <a:round/>
            <a:headEnd/>
            <a:tailEnd/>
          </a:ln>
        </p:spPr>
      </p:cxn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Local feature correspondence </a:t>
            </a:r>
            <a:br>
              <a:rPr kumimoji="0" lang="en-US" sz="3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en-US" sz="3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 generic object categories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3" descr="panda1_patch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7275" y="1581150"/>
            <a:ext cx="1381125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24" descr="panda_patch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2425" y="1712913"/>
            <a:ext cx="15176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65" name="Line 25"/>
          <p:cNvSpPr>
            <a:spLocks noChangeAspect="1" noChangeShapeType="1"/>
          </p:cNvSpPr>
          <p:nvPr/>
        </p:nvSpPr>
        <p:spPr bwMode="auto">
          <a:xfrm>
            <a:off x="1843088" y="2170113"/>
            <a:ext cx="1573212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6" name="Line 26"/>
          <p:cNvSpPr>
            <a:spLocks noChangeAspect="1" noChangeShapeType="1"/>
          </p:cNvSpPr>
          <p:nvPr/>
        </p:nvSpPr>
        <p:spPr bwMode="auto">
          <a:xfrm>
            <a:off x="1646238" y="2236788"/>
            <a:ext cx="1573212" cy="1952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7" name="Line 27"/>
          <p:cNvSpPr>
            <a:spLocks noChangeAspect="1" noChangeShapeType="1"/>
          </p:cNvSpPr>
          <p:nvPr/>
        </p:nvSpPr>
        <p:spPr bwMode="auto">
          <a:xfrm>
            <a:off x="2301875" y="1843088"/>
            <a:ext cx="98266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8" name="Line 28"/>
          <p:cNvSpPr>
            <a:spLocks noChangeAspect="1" noChangeShapeType="1"/>
          </p:cNvSpPr>
          <p:nvPr/>
        </p:nvSpPr>
        <p:spPr bwMode="auto">
          <a:xfrm>
            <a:off x="1450975" y="1712913"/>
            <a:ext cx="2030413" cy="1952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9" name="Line 29"/>
          <p:cNvSpPr>
            <a:spLocks noChangeAspect="1" noChangeShapeType="1"/>
          </p:cNvSpPr>
          <p:nvPr/>
        </p:nvSpPr>
        <p:spPr bwMode="auto">
          <a:xfrm>
            <a:off x="2105025" y="1974850"/>
            <a:ext cx="1573213" cy="650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70" name="Line 30"/>
          <p:cNvSpPr>
            <a:spLocks noChangeAspect="1" noChangeShapeType="1"/>
          </p:cNvSpPr>
          <p:nvPr/>
        </p:nvSpPr>
        <p:spPr bwMode="auto">
          <a:xfrm flipV="1">
            <a:off x="1712913" y="2563813"/>
            <a:ext cx="1768475" cy="131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71" name="Line 31"/>
          <p:cNvSpPr>
            <a:spLocks noChangeAspect="1" noChangeShapeType="1"/>
          </p:cNvSpPr>
          <p:nvPr/>
        </p:nvSpPr>
        <p:spPr bwMode="auto">
          <a:xfrm flipV="1">
            <a:off x="1581150" y="2498725"/>
            <a:ext cx="1900238" cy="130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3259" name="Picture 26" descr="xse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3775" y="3282950"/>
            <a:ext cx="15557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0" name="Picture 12" descr="yse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2425" y="3282950"/>
            <a:ext cx="16065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1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000000"/>
                </a:solidFill>
              </a:rPr>
              <a:t>Partially matching sets of features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4973638" y="2382838"/>
            <a:ext cx="3030537" cy="365125"/>
          </a:xfrm>
          <a:prstGeom prst="rect">
            <a:avLst/>
          </a:prstGeom>
          <a:solidFill>
            <a:srgbClr val="FFFF00"/>
          </a:solidFill>
          <a:ln w="25400" algn="ctr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920750" y="4013200"/>
            <a:ext cx="77041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We introduce an approximate matching kernel that makes it practical to compare large sets of features based on their partial correspondences.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4900613" y="1676400"/>
            <a:ext cx="47466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Optimal match:  O(m</a:t>
            </a:r>
            <a:r>
              <a:rPr lang="en-US" sz="2200" b="1" baseline="30000">
                <a:solidFill>
                  <a:srgbClr val="000000"/>
                </a:solidFill>
              </a:rPr>
              <a:t>3</a:t>
            </a:r>
            <a:r>
              <a:rPr lang="en-US" sz="2200" b="1">
                <a:solidFill>
                  <a:srgbClr val="000000"/>
                </a:solidFill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Greedy match:   O(m</a:t>
            </a:r>
            <a:r>
              <a:rPr lang="en-US" sz="2200" b="1" baseline="30000">
                <a:solidFill>
                  <a:srgbClr val="000000"/>
                </a:solidFill>
              </a:rPr>
              <a:t>2</a:t>
            </a:r>
            <a:r>
              <a:rPr lang="en-US" sz="2200" b="1">
                <a:solidFill>
                  <a:srgbClr val="000000"/>
                </a:solidFill>
              </a:rPr>
              <a:t> log m)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Pyramid match: O(m)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937125" y="3136900"/>
            <a:ext cx="3395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(</a:t>
            </a:r>
            <a:r>
              <a:rPr lang="en-US" b="1">
                <a:solidFill>
                  <a:srgbClr val="000000"/>
                </a:solidFill>
              </a:rPr>
              <a:t>m</a:t>
            </a:r>
            <a:r>
              <a:rPr lang="en-US">
                <a:solidFill>
                  <a:srgbClr val="000000"/>
                </a:solidFill>
              </a:rPr>
              <a:t>=num pts)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446088" y="5765800"/>
            <a:ext cx="7850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95288" lvl="1" indent="47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>
                <a:solidFill>
                  <a:srgbClr val="000000"/>
                </a:solidFill>
              </a:rPr>
              <a:t>[Previous work: Indyk &amp; Thaper, Bartal, Charikar, Agarwal &amp; Varadarajan, …]</a:t>
            </a:r>
          </a:p>
        </p:txBody>
      </p:sp>
      <p:pic>
        <p:nvPicPr>
          <p:cNvPr id="50195" name="Picture 23" descr="http://euclid.hamline.edu/~arundquist/latex/showequation.php?eqn_id=9480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03313" y="3794125"/>
            <a:ext cx="3322637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A4DEB3-E5FE-4441-A81E-3B85AEC9112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84821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7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87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87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87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87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87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87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65" grpId="0" animBg="1"/>
      <p:bldP spid="87066" grpId="0" animBg="1"/>
      <p:bldP spid="87067" grpId="0" animBg="1"/>
      <p:bldP spid="87068" grpId="0" animBg="1"/>
      <p:bldP spid="87069" grpId="0" animBg="1"/>
      <p:bldP spid="87070" grpId="0" animBg="1"/>
      <p:bldP spid="87071" grpId="0" animBg="1"/>
      <p:bldP spid="38" grpId="0" animBg="1" autoUpdateAnimBg="0"/>
      <p:bldP spid="39" grpId="0" autoUpdateAnimBg="0"/>
      <p:bldP spid="56" grpId="0" build="allAtOnce" autoUpdateAnimBg="0"/>
      <p:bldP spid="40" grpId="0" autoUpdateAnimBg="0"/>
      <p:bldP spid="4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701675" y="69850"/>
            <a:ext cx="7772400" cy="1143000"/>
          </a:xfrm>
        </p:spPr>
        <p:txBody>
          <a:bodyPr/>
          <a:lstStyle/>
          <a:p>
            <a:r>
              <a:rPr lang="en-US" sz="4000" smtClean="0"/>
              <a:t>Pyramid match: main idea</a:t>
            </a:r>
          </a:p>
        </p:txBody>
      </p:sp>
      <p:pic>
        <p:nvPicPr>
          <p:cNvPr id="54275" name="Picture 22" descr="rd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76400"/>
            <a:ext cx="3238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4"/>
          <p:cNvGrpSpPr>
            <a:grpSpLocks/>
          </p:cNvGrpSpPr>
          <p:nvPr/>
        </p:nvGrpSpPr>
        <p:grpSpPr bwMode="auto">
          <a:xfrm>
            <a:off x="993775" y="1165225"/>
            <a:ext cx="3211513" cy="3140075"/>
            <a:chOff x="2855590" y="1201707"/>
            <a:chExt cx="3211812" cy="3140118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4327163" y="1384272"/>
              <a:ext cx="1740239" cy="1575457"/>
              <a:chOff x="2235168" y="836577"/>
              <a:chExt cx="2782863" cy="2519397"/>
            </a:xfrm>
          </p:grpSpPr>
          <p:pic>
            <p:nvPicPr>
              <p:cNvPr id="54409" name="Picture 135" descr="pandapatch1.jpg"/>
              <p:cNvPicPr>
                <a:picLocks noChangeAspect="1"/>
              </p:cNvPicPr>
              <p:nvPr/>
            </p:nvPicPr>
            <p:blipFill>
              <a:blip r:embed="rId4"/>
              <a:srcRect l="12613" t="6291" r="74513" b="79585"/>
              <a:stretch>
                <a:fillRect/>
              </a:stretch>
            </p:blipFill>
            <p:spPr bwMode="auto">
              <a:xfrm>
                <a:off x="3476610" y="2297097"/>
                <a:ext cx="942990" cy="8730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10" name="Picture 136" descr="pandapatch1.jpg"/>
              <p:cNvPicPr>
                <a:picLocks noChangeAspect="1"/>
              </p:cNvPicPr>
              <p:nvPr/>
            </p:nvPicPr>
            <p:blipFill>
              <a:blip r:embed="rId4"/>
              <a:srcRect l="13416" t="58115" r="74513" b="27710"/>
              <a:stretch>
                <a:fillRect/>
              </a:stretch>
            </p:blipFill>
            <p:spPr bwMode="auto">
              <a:xfrm>
                <a:off x="4133844" y="1639863"/>
                <a:ext cx="884187" cy="876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11" name="Picture 137" descr="pandapatch1.jpg"/>
              <p:cNvPicPr>
                <a:picLocks noChangeAspect="1"/>
              </p:cNvPicPr>
              <p:nvPr/>
            </p:nvPicPr>
            <p:blipFill>
              <a:blip r:embed="rId4"/>
              <a:srcRect l="12613" t="41525" r="75011" b="44299"/>
              <a:stretch>
                <a:fillRect/>
              </a:stretch>
            </p:blipFill>
            <p:spPr bwMode="auto">
              <a:xfrm>
                <a:off x="2628904" y="993264"/>
                <a:ext cx="906476" cy="876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12" name="Picture 138" descr="pandapatch1.jpg"/>
              <p:cNvPicPr>
                <a:picLocks noChangeAspect="1"/>
              </p:cNvPicPr>
              <p:nvPr/>
            </p:nvPicPr>
            <p:blipFill>
              <a:blip r:embed="rId4"/>
              <a:srcRect l="29475" t="6291" r="58063" b="79636"/>
              <a:stretch>
                <a:fillRect/>
              </a:stretch>
            </p:blipFill>
            <p:spPr bwMode="auto">
              <a:xfrm>
                <a:off x="3622662" y="836577"/>
                <a:ext cx="912825" cy="86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13" name="Picture 139" descr="pandapatch1.jpg"/>
              <p:cNvPicPr>
                <a:picLocks noChangeAspect="1"/>
              </p:cNvPicPr>
              <p:nvPr/>
            </p:nvPicPr>
            <p:blipFill>
              <a:blip r:embed="rId4"/>
              <a:srcRect l="29388" t="58655" r="58063" b="27760"/>
              <a:stretch>
                <a:fillRect/>
              </a:stretch>
            </p:blipFill>
            <p:spPr bwMode="auto">
              <a:xfrm>
                <a:off x="2381220" y="2516175"/>
                <a:ext cx="919173" cy="839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14" name="Picture 140" descr="pandapatch1.jpg"/>
              <p:cNvPicPr>
                <a:picLocks noChangeAspect="1"/>
              </p:cNvPicPr>
              <p:nvPr/>
            </p:nvPicPr>
            <p:blipFill>
              <a:blip r:embed="rId4"/>
              <a:srcRect l="29887" t="24396" r="58063" b="62608"/>
              <a:stretch>
                <a:fillRect/>
              </a:stretch>
            </p:blipFill>
            <p:spPr bwMode="auto">
              <a:xfrm>
                <a:off x="2819376" y="2004993"/>
                <a:ext cx="882660" cy="803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15" name="Picture 141" descr="pandapatch1.jpg"/>
              <p:cNvPicPr>
                <a:picLocks noChangeAspect="1"/>
              </p:cNvPicPr>
              <p:nvPr/>
            </p:nvPicPr>
            <p:blipFill>
              <a:blip r:embed="rId4"/>
              <a:srcRect l="61964" t="7472" r="26160" b="78941"/>
              <a:stretch>
                <a:fillRect/>
              </a:stretch>
            </p:blipFill>
            <p:spPr bwMode="auto">
              <a:xfrm>
                <a:off x="2235168" y="1566837"/>
                <a:ext cx="869964" cy="839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16" name="Picture 142" descr="pandapatch1.jpg"/>
              <p:cNvPicPr>
                <a:picLocks noChangeAspect="1"/>
              </p:cNvPicPr>
              <p:nvPr/>
            </p:nvPicPr>
            <p:blipFill>
              <a:blip r:embed="rId4"/>
              <a:srcRect l="61964" t="24602" r="26160" b="62019"/>
              <a:stretch>
                <a:fillRect/>
              </a:stretch>
            </p:blipFill>
            <p:spPr bwMode="auto">
              <a:xfrm>
                <a:off x="3257532" y="1384272"/>
                <a:ext cx="869964" cy="827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4498975" y="2936896"/>
              <a:ext cx="1407643" cy="1404929"/>
              <a:chOff x="4226025" y="4013208"/>
              <a:chExt cx="2250999" cy="2246696"/>
            </a:xfrm>
          </p:grpSpPr>
          <p:pic>
            <p:nvPicPr>
              <p:cNvPr id="54402" name="Picture 128" descr="pandapatch2.jpg"/>
              <p:cNvPicPr>
                <a:picLocks noChangeAspect="1"/>
              </p:cNvPicPr>
              <p:nvPr/>
            </p:nvPicPr>
            <p:blipFill>
              <a:blip r:embed="rId5"/>
              <a:srcRect l="12115" t="58859" r="75423" b="28198"/>
              <a:stretch>
                <a:fillRect/>
              </a:stretch>
            </p:blipFill>
            <p:spPr bwMode="auto">
              <a:xfrm>
                <a:off x="5484825" y="4013208"/>
                <a:ext cx="912825" cy="800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03" name="Picture 129" descr="pandapatch2.jpg"/>
              <p:cNvPicPr>
                <a:picLocks noChangeAspect="1"/>
              </p:cNvPicPr>
              <p:nvPr/>
            </p:nvPicPr>
            <p:blipFill>
              <a:blip r:embed="rId5"/>
              <a:srcRect l="45427" t="6882" r="42111" b="79636"/>
              <a:stretch>
                <a:fillRect/>
              </a:stretch>
            </p:blipFill>
            <p:spPr bwMode="auto">
              <a:xfrm>
                <a:off x="4316409" y="4013208"/>
                <a:ext cx="912825" cy="833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04" name="Picture 130" descr="pandapatch2.jpg"/>
              <p:cNvPicPr>
                <a:picLocks noChangeAspect="1"/>
              </p:cNvPicPr>
              <p:nvPr/>
            </p:nvPicPr>
            <p:blipFill>
              <a:blip r:embed="rId5"/>
              <a:srcRect l="45839" t="6882" r="42696" b="79636"/>
              <a:stretch>
                <a:fillRect/>
              </a:stretch>
            </p:blipFill>
            <p:spPr bwMode="auto">
              <a:xfrm>
                <a:off x="5182339" y="4159260"/>
                <a:ext cx="839799" cy="833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05" name="Picture 131" descr="pandapatch2.jpg"/>
              <p:cNvPicPr>
                <a:picLocks noChangeAspect="1"/>
              </p:cNvPicPr>
              <p:nvPr/>
            </p:nvPicPr>
            <p:blipFill>
              <a:blip r:embed="rId5"/>
              <a:srcRect l="77829" t="58167" r="9622" b="27658"/>
              <a:stretch>
                <a:fillRect/>
              </a:stretch>
            </p:blipFill>
            <p:spPr bwMode="auto">
              <a:xfrm>
                <a:off x="5010156" y="5218137"/>
                <a:ext cx="919173" cy="876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06" name="Picture 132" descr="pandapatch2.jpg"/>
              <p:cNvPicPr>
                <a:picLocks noChangeAspect="1"/>
              </p:cNvPicPr>
              <p:nvPr/>
            </p:nvPicPr>
            <p:blipFill>
              <a:blip r:embed="rId5"/>
              <a:srcRect l="77829" t="75783" r="9622" b="10426"/>
              <a:stretch>
                <a:fillRect/>
              </a:stretch>
            </p:blipFill>
            <p:spPr bwMode="auto">
              <a:xfrm>
                <a:off x="4608513" y="4743468"/>
                <a:ext cx="919173" cy="852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07" name="Picture 133" descr="pandapatch2.jpg"/>
              <p:cNvPicPr>
                <a:picLocks noChangeAspect="1"/>
              </p:cNvPicPr>
              <p:nvPr/>
            </p:nvPicPr>
            <p:blipFill>
              <a:blip r:embed="rId5"/>
              <a:srcRect l="78825" t="58859" r="9622" b="28198"/>
              <a:stretch>
                <a:fillRect/>
              </a:stretch>
            </p:blipFill>
            <p:spPr bwMode="auto">
              <a:xfrm>
                <a:off x="5630877" y="4853007"/>
                <a:ext cx="846147" cy="800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08" name="Picture 134" descr="pandapatch2.jpg"/>
              <p:cNvPicPr>
                <a:picLocks noChangeAspect="1"/>
              </p:cNvPicPr>
              <p:nvPr/>
            </p:nvPicPr>
            <p:blipFill>
              <a:blip r:embed="rId5"/>
              <a:srcRect l="61964" t="59451" r="26572" b="28198"/>
              <a:stretch>
                <a:fillRect/>
              </a:stretch>
            </p:blipFill>
            <p:spPr bwMode="auto">
              <a:xfrm>
                <a:off x="4226025" y="5496353"/>
                <a:ext cx="839799" cy="763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41"/>
            <p:cNvGrpSpPr>
              <a:grpSpLocks/>
            </p:cNvGrpSpPr>
            <p:nvPr/>
          </p:nvGrpSpPr>
          <p:grpSpPr bwMode="auto">
            <a:xfrm>
              <a:off x="2855590" y="1201707"/>
              <a:ext cx="1562905" cy="1547516"/>
              <a:chOff x="-519707" y="690680"/>
              <a:chExt cx="2499284" cy="2474714"/>
            </a:xfrm>
          </p:grpSpPr>
          <p:pic>
            <p:nvPicPr>
              <p:cNvPr id="54397" name="Picture 123" descr="pandapatch4.jpg"/>
              <p:cNvPicPr>
                <a:picLocks noChangeAspect="1"/>
              </p:cNvPicPr>
              <p:nvPr/>
            </p:nvPicPr>
            <p:blipFill>
              <a:blip r:embed="rId6"/>
              <a:srcRect l="46011" t="75398" r="42523" b="9834"/>
              <a:stretch>
                <a:fillRect/>
              </a:stretch>
            </p:blipFill>
            <p:spPr bwMode="auto">
              <a:xfrm>
                <a:off x="1139778" y="1216189"/>
                <a:ext cx="839799" cy="912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98" name="Picture 125" descr="pandapatch4.jpg"/>
              <p:cNvPicPr>
                <a:picLocks noChangeAspect="1"/>
              </p:cNvPicPr>
              <p:nvPr/>
            </p:nvPicPr>
            <p:blipFill>
              <a:blip r:embed="rId6"/>
              <a:srcRect l="13112" t="6882" r="75597" b="79636"/>
              <a:stretch>
                <a:fillRect/>
              </a:stretch>
            </p:blipFill>
            <p:spPr bwMode="auto">
              <a:xfrm>
                <a:off x="-285673" y="2208817"/>
                <a:ext cx="827102" cy="833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99" name="Picture 126" descr="pandapatch4.jpg"/>
              <p:cNvPicPr>
                <a:picLocks noChangeAspect="1"/>
              </p:cNvPicPr>
              <p:nvPr/>
            </p:nvPicPr>
            <p:blipFill>
              <a:blip r:embed="rId6"/>
              <a:srcRect l="29974" t="23907" r="59059" b="62508"/>
              <a:stretch>
                <a:fillRect/>
              </a:stretch>
            </p:blipFill>
            <p:spPr bwMode="auto">
              <a:xfrm>
                <a:off x="1071431" y="2325596"/>
                <a:ext cx="803286" cy="8397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00" name="Picture 127" descr="pandapatch4.jpg"/>
              <p:cNvPicPr>
                <a:picLocks noChangeAspect="1"/>
              </p:cNvPicPr>
              <p:nvPr/>
            </p:nvPicPr>
            <p:blipFill>
              <a:blip r:embed="rId6"/>
              <a:srcRect l="61964" t="6882" r="25574" b="79636"/>
              <a:stretch>
                <a:fillRect/>
              </a:stretch>
            </p:blipFill>
            <p:spPr bwMode="auto">
              <a:xfrm>
                <a:off x="-110507" y="1274579"/>
                <a:ext cx="912825" cy="833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401" name="Picture 124" descr="pandapatch4.jpg"/>
              <p:cNvPicPr>
                <a:picLocks noChangeAspect="1"/>
              </p:cNvPicPr>
              <p:nvPr/>
            </p:nvPicPr>
            <p:blipFill>
              <a:blip r:embed="rId6"/>
              <a:srcRect l="28976" t="6882" r="59059" b="79636"/>
              <a:stretch>
                <a:fillRect/>
              </a:stretch>
            </p:blipFill>
            <p:spPr bwMode="auto">
              <a:xfrm>
                <a:off x="-519707" y="690680"/>
                <a:ext cx="876312" cy="833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180584" y="2662904"/>
              <a:ext cx="1534741" cy="1643955"/>
              <a:chOff x="5886468" y="1493811"/>
              <a:chExt cx="2454246" cy="2628936"/>
            </a:xfrm>
          </p:grpSpPr>
          <p:pic>
            <p:nvPicPr>
              <p:cNvPr id="54390" name="Picture 8" descr="C:\Documents and Settings\grauman\Desktop\slides\panda_ex\pandapatch5.jpg"/>
              <p:cNvPicPr>
                <a:picLocks noChangeAspect="1" noChangeArrowheads="1"/>
              </p:cNvPicPr>
              <p:nvPr/>
            </p:nvPicPr>
            <p:blipFill>
              <a:blip r:embed="rId7"/>
              <a:srcRect l="61920" t="41473" r="26009" b="45531"/>
              <a:stretch>
                <a:fillRect/>
              </a:stretch>
            </p:blipFill>
            <p:spPr bwMode="auto">
              <a:xfrm>
                <a:off x="6170697" y="1493811"/>
                <a:ext cx="884187" cy="803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91" name="Picture 8" descr="C:\Documents and Settings\grauman\Desktop\slides\panda_ex\pandapatch5.jpg"/>
              <p:cNvPicPr>
                <a:picLocks noChangeAspect="1" noChangeArrowheads="1"/>
              </p:cNvPicPr>
              <p:nvPr/>
            </p:nvPicPr>
            <p:blipFill>
              <a:blip r:embed="rId7"/>
              <a:srcRect l="78371" t="58115" r="9666" b="27708"/>
              <a:stretch>
                <a:fillRect/>
              </a:stretch>
            </p:blipFill>
            <p:spPr bwMode="auto">
              <a:xfrm>
                <a:off x="6142059" y="3246435"/>
                <a:ext cx="876312" cy="876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92" name="Picture 8" descr="C:\Documents and Settings\grauman\Desktop\slides\panda_ex\pandapatch5.jpg"/>
              <p:cNvPicPr>
                <a:picLocks noChangeAspect="1" noChangeArrowheads="1"/>
              </p:cNvPicPr>
              <p:nvPr/>
            </p:nvPicPr>
            <p:blipFill>
              <a:blip r:embed="rId7"/>
              <a:srcRect l="13350" t="6779" r="75185" b="79045"/>
              <a:stretch>
                <a:fillRect/>
              </a:stretch>
            </p:blipFill>
            <p:spPr bwMode="auto">
              <a:xfrm>
                <a:off x="6807168" y="2990844"/>
                <a:ext cx="839799" cy="876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93" name="Picture 8" descr="C:\Documents and Settings\grauman\Desktop\slides\panda_ex\pandapatch5.jpg"/>
              <p:cNvPicPr>
                <a:picLocks noChangeAspect="1" noChangeArrowheads="1"/>
              </p:cNvPicPr>
              <p:nvPr/>
            </p:nvPicPr>
            <p:blipFill>
              <a:blip r:embed="rId7"/>
              <a:srcRect l="13068" t="41473" r="74968" b="45531"/>
              <a:stretch>
                <a:fillRect/>
              </a:stretch>
            </p:blipFill>
            <p:spPr bwMode="auto">
              <a:xfrm>
                <a:off x="6405525" y="2297097"/>
                <a:ext cx="876312" cy="803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94" name="Picture 8" descr="C:\Documents and Settings\grauman\Desktop\slides\panda_ex\pandapatch5.jpg"/>
              <p:cNvPicPr>
                <a:picLocks noChangeAspect="1" noChangeArrowheads="1"/>
              </p:cNvPicPr>
              <p:nvPr/>
            </p:nvPicPr>
            <p:blipFill>
              <a:blip r:embed="rId7"/>
              <a:srcRect l="45752" t="6779" r="42284" b="79045"/>
              <a:stretch>
                <a:fillRect/>
              </a:stretch>
            </p:blipFill>
            <p:spPr bwMode="auto">
              <a:xfrm>
                <a:off x="7464402" y="2516175"/>
                <a:ext cx="876312" cy="876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95" name="Picture 8" descr="C:\Documents and Settings\grauman\Desktop\slides\panda_ex\pandapatch5.jpg"/>
              <p:cNvPicPr>
                <a:picLocks noChangeAspect="1" noChangeArrowheads="1"/>
              </p:cNvPicPr>
              <p:nvPr/>
            </p:nvPicPr>
            <p:blipFill>
              <a:blip r:embed="rId7"/>
              <a:srcRect l="29713" t="6779" r="58823" b="79045"/>
              <a:stretch>
                <a:fillRect/>
              </a:stretch>
            </p:blipFill>
            <p:spPr bwMode="auto">
              <a:xfrm>
                <a:off x="5886468" y="2552688"/>
                <a:ext cx="839799" cy="876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96" name="Picture 8" descr="C:\Documents and Settings\grauman\Desktop\slides\panda_ex\pandapatch5.jpg"/>
              <p:cNvPicPr>
                <a:picLocks noChangeAspect="1" noChangeArrowheads="1"/>
              </p:cNvPicPr>
              <p:nvPr/>
            </p:nvPicPr>
            <p:blipFill>
              <a:blip r:embed="rId7"/>
              <a:srcRect l="78783" t="41473" r="9666" b="45531"/>
              <a:stretch>
                <a:fillRect/>
              </a:stretch>
            </p:blipFill>
            <p:spPr bwMode="auto">
              <a:xfrm>
                <a:off x="7127910" y="1530324"/>
                <a:ext cx="846147" cy="803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6085" name="TextBox 51"/>
          <p:cNvSpPr txBox="1">
            <a:spLocks noChangeArrowheads="1"/>
          </p:cNvSpPr>
          <p:nvPr/>
        </p:nvSpPr>
        <p:spPr bwMode="auto">
          <a:xfrm>
            <a:off x="1760538" y="4352925"/>
            <a:ext cx="13509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descriptor space</a:t>
            </a:r>
          </a:p>
        </p:txBody>
      </p:sp>
      <p:grpSp>
        <p:nvGrpSpPr>
          <p:cNvPr id="7" name="Group 190"/>
          <p:cNvGrpSpPr>
            <a:grpSpLocks noChangeAspect="1"/>
          </p:cNvGrpSpPr>
          <p:nvPr/>
        </p:nvGrpSpPr>
        <p:grpSpPr bwMode="auto">
          <a:xfrm>
            <a:off x="300038" y="4743450"/>
            <a:ext cx="2487612" cy="1724025"/>
            <a:chOff x="-758898" y="1273488"/>
            <a:chExt cx="5915106" cy="4098989"/>
          </a:xfrm>
        </p:grpSpPr>
        <p:pic>
          <p:nvPicPr>
            <p:cNvPr id="54335" name="Picture 23" descr="panda1_patches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9518" y="1274733"/>
              <a:ext cx="3561389" cy="408945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54336" name="Rectangle 192"/>
            <p:cNvSpPr>
              <a:spLocks noChangeArrowheads="1"/>
            </p:cNvSpPr>
            <p:nvPr/>
          </p:nvSpPr>
          <p:spPr bwMode="auto">
            <a:xfrm rot="2403778">
              <a:off x="2748329" y="1658115"/>
              <a:ext cx="332771" cy="354394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37" name="Rectangle 193"/>
            <p:cNvSpPr>
              <a:spLocks noChangeArrowheads="1"/>
            </p:cNvSpPr>
            <p:nvPr/>
          </p:nvSpPr>
          <p:spPr bwMode="auto">
            <a:xfrm rot="4479566">
              <a:off x="2925336" y="2041915"/>
              <a:ext cx="429398" cy="428778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38" name="Rectangle 194"/>
            <p:cNvSpPr>
              <a:spLocks noChangeArrowheads="1"/>
            </p:cNvSpPr>
            <p:nvPr/>
          </p:nvSpPr>
          <p:spPr bwMode="auto">
            <a:xfrm rot="6076419">
              <a:off x="3351119" y="2398793"/>
              <a:ext cx="283942" cy="274858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39" name="Rectangle 195"/>
            <p:cNvSpPr>
              <a:spLocks noChangeArrowheads="1"/>
            </p:cNvSpPr>
            <p:nvPr/>
          </p:nvSpPr>
          <p:spPr bwMode="auto">
            <a:xfrm rot="7967323">
              <a:off x="3408187" y="1920754"/>
              <a:ext cx="279465" cy="25400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0" name="Rectangle 196"/>
            <p:cNvSpPr>
              <a:spLocks noChangeArrowheads="1"/>
            </p:cNvSpPr>
            <p:nvPr/>
          </p:nvSpPr>
          <p:spPr bwMode="auto">
            <a:xfrm rot="6547857">
              <a:off x="3384419" y="1531827"/>
              <a:ext cx="204489" cy="18223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1" name="Rectangle 197"/>
            <p:cNvSpPr>
              <a:spLocks noChangeArrowheads="1"/>
            </p:cNvSpPr>
            <p:nvPr/>
          </p:nvSpPr>
          <p:spPr bwMode="auto">
            <a:xfrm rot="6076419">
              <a:off x="1709285" y="2872434"/>
              <a:ext cx="340502" cy="34635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2" name="Rectangle 198"/>
            <p:cNvSpPr>
              <a:spLocks noChangeArrowheads="1"/>
            </p:cNvSpPr>
            <p:nvPr/>
          </p:nvSpPr>
          <p:spPr bwMode="auto">
            <a:xfrm rot="3812729">
              <a:off x="1276500" y="1399218"/>
              <a:ext cx="383790" cy="379998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3" name="Rectangle 199"/>
            <p:cNvSpPr>
              <a:spLocks noChangeArrowheads="1"/>
            </p:cNvSpPr>
            <p:nvPr/>
          </p:nvSpPr>
          <p:spPr bwMode="auto">
            <a:xfrm rot="3812729">
              <a:off x="1340811" y="1529510"/>
              <a:ext cx="218653" cy="17668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4" name="Rectangle 200"/>
            <p:cNvSpPr>
              <a:spLocks noChangeArrowheads="1"/>
            </p:cNvSpPr>
            <p:nvPr/>
          </p:nvSpPr>
          <p:spPr bwMode="auto">
            <a:xfrm rot="3812729">
              <a:off x="977685" y="1393416"/>
              <a:ext cx="141620" cy="13345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5" name="Rectangle 201"/>
            <p:cNvSpPr>
              <a:spLocks noChangeArrowheads="1"/>
            </p:cNvSpPr>
            <p:nvPr/>
          </p:nvSpPr>
          <p:spPr bwMode="auto">
            <a:xfrm rot="7300187">
              <a:off x="1118560" y="1270438"/>
              <a:ext cx="179029" cy="18513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6" name="Rectangle 202"/>
            <p:cNvSpPr>
              <a:spLocks noChangeArrowheads="1"/>
            </p:cNvSpPr>
            <p:nvPr/>
          </p:nvSpPr>
          <p:spPr bwMode="auto">
            <a:xfrm rot="2090564">
              <a:off x="1395775" y="1933164"/>
              <a:ext cx="191409" cy="18929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7" name="Rectangle 203"/>
            <p:cNvSpPr>
              <a:spLocks noChangeArrowheads="1"/>
            </p:cNvSpPr>
            <p:nvPr/>
          </p:nvSpPr>
          <p:spPr bwMode="auto">
            <a:xfrm rot="-170145">
              <a:off x="819067" y="2634908"/>
              <a:ext cx="312805" cy="32736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8" name="Rectangle 204"/>
            <p:cNvSpPr>
              <a:spLocks noChangeArrowheads="1"/>
            </p:cNvSpPr>
            <p:nvPr/>
          </p:nvSpPr>
          <p:spPr bwMode="auto">
            <a:xfrm rot="368009">
              <a:off x="866549" y="2804242"/>
              <a:ext cx="371516" cy="373204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49" name="Rectangle 205"/>
            <p:cNvSpPr>
              <a:spLocks noChangeArrowheads="1"/>
            </p:cNvSpPr>
            <p:nvPr/>
          </p:nvSpPr>
          <p:spPr bwMode="auto">
            <a:xfrm rot="1313508">
              <a:off x="1752091" y="2953910"/>
              <a:ext cx="162867" cy="18225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0" name="Rectangle 206"/>
            <p:cNvSpPr>
              <a:spLocks noChangeArrowheads="1"/>
            </p:cNvSpPr>
            <p:nvPr/>
          </p:nvSpPr>
          <p:spPr bwMode="auto">
            <a:xfrm rot="850053">
              <a:off x="2378571" y="2761016"/>
              <a:ext cx="236372" cy="208064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1" name="Rectangle 207"/>
            <p:cNvSpPr>
              <a:spLocks noChangeArrowheads="1"/>
            </p:cNvSpPr>
            <p:nvPr/>
          </p:nvSpPr>
          <p:spPr bwMode="auto">
            <a:xfrm rot="850053">
              <a:off x="2256882" y="2938345"/>
              <a:ext cx="226575" cy="21053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2" name="Rectangle 208"/>
            <p:cNvSpPr>
              <a:spLocks noChangeArrowheads="1"/>
            </p:cNvSpPr>
            <p:nvPr/>
          </p:nvSpPr>
          <p:spPr bwMode="auto">
            <a:xfrm rot="-1803540">
              <a:off x="2298828" y="3110113"/>
              <a:ext cx="155329" cy="18785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3" name="Rectangle 209"/>
            <p:cNvSpPr>
              <a:spLocks noChangeArrowheads="1"/>
            </p:cNvSpPr>
            <p:nvPr/>
          </p:nvSpPr>
          <p:spPr bwMode="auto">
            <a:xfrm rot="-3404993">
              <a:off x="888081" y="3123869"/>
              <a:ext cx="151133" cy="17102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4" name="Rectangle 210"/>
            <p:cNvSpPr>
              <a:spLocks noChangeArrowheads="1"/>
            </p:cNvSpPr>
            <p:nvPr/>
          </p:nvSpPr>
          <p:spPr bwMode="auto">
            <a:xfrm rot="-1652809">
              <a:off x="3030606" y="3732460"/>
              <a:ext cx="222913" cy="17861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5" name="Rectangle 211"/>
            <p:cNvSpPr>
              <a:spLocks noChangeArrowheads="1"/>
            </p:cNvSpPr>
            <p:nvPr/>
          </p:nvSpPr>
          <p:spPr bwMode="auto">
            <a:xfrm rot="2176634">
              <a:off x="3405359" y="4553565"/>
              <a:ext cx="153120" cy="17958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6" name="Rectangle 212"/>
            <p:cNvSpPr>
              <a:spLocks noChangeArrowheads="1"/>
            </p:cNvSpPr>
            <p:nvPr/>
          </p:nvSpPr>
          <p:spPr bwMode="auto">
            <a:xfrm rot="3376059">
              <a:off x="3730962" y="4754725"/>
              <a:ext cx="146832" cy="16742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7" name="Rectangle 213"/>
            <p:cNvSpPr>
              <a:spLocks noChangeArrowheads="1"/>
            </p:cNvSpPr>
            <p:nvPr/>
          </p:nvSpPr>
          <p:spPr bwMode="auto">
            <a:xfrm rot="1689288">
              <a:off x="1971662" y="4766091"/>
              <a:ext cx="134758" cy="15500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8" name="Rectangle 214"/>
            <p:cNvSpPr>
              <a:spLocks noChangeArrowheads="1"/>
            </p:cNvSpPr>
            <p:nvPr/>
          </p:nvSpPr>
          <p:spPr bwMode="auto">
            <a:xfrm rot="5608739">
              <a:off x="2333934" y="4897542"/>
              <a:ext cx="407143" cy="38559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59" name="Rectangle 215"/>
            <p:cNvSpPr>
              <a:spLocks noChangeArrowheads="1"/>
            </p:cNvSpPr>
            <p:nvPr/>
          </p:nvSpPr>
          <p:spPr bwMode="auto">
            <a:xfrm rot="6793417">
              <a:off x="2086214" y="4934216"/>
              <a:ext cx="454733" cy="42178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0" name="Rectangle 216"/>
            <p:cNvSpPr>
              <a:spLocks noChangeArrowheads="1"/>
            </p:cNvSpPr>
            <p:nvPr/>
          </p:nvSpPr>
          <p:spPr bwMode="auto">
            <a:xfrm rot="8126368">
              <a:off x="785051" y="5051600"/>
              <a:ext cx="230270" cy="228074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1" name="Rectangle 217"/>
            <p:cNvSpPr>
              <a:spLocks noChangeArrowheads="1"/>
            </p:cNvSpPr>
            <p:nvPr/>
          </p:nvSpPr>
          <p:spPr bwMode="auto">
            <a:xfrm rot="8879187">
              <a:off x="1651945" y="3732547"/>
              <a:ext cx="330618" cy="359086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2" name="Rectangle 218"/>
            <p:cNvSpPr>
              <a:spLocks noChangeArrowheads="1"/>
            </p:cNvSpPr>
            <p:nvPr/>
          </p:nvSpPr>
          <p:spPr bwMode="auto">
            <a:xfrm rot="5057823">
              <a:off x="2131361" y="3833433"/>
              <a:ext cx="330618" cy="359086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3" name="Rectangle 219"/>
            <p:cNvSpPr>
              <a:spLocks noChangeArrowheads="1"/>
            </p:cNvSpPr>
            <p:nvPr/>
          </p:nvSpPr>
          <p:spPr bwMode="auto">
            <a:xfrm rot="5057823">
              <a:off x="1972836" y="3979484"/>
              <a:ext cx="330618" cy="359086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4" name="Rectangle 220"/>
            <p:cNvSpPr>
              <a:spLocks noChangeArrowheads="1"/>
            </p:cNvSpPr>
            <p:nvPr/>
          </p:nvSpPr>
          <p:spPr bwMode="auto">
            <a:xfrm rot="2884398">
              <a:off x="2001284" y="3894557"/>
              <a:ext cx="429419" cy="43226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5" name="Rectangle 221"/>
            <p:cNvSpPr>
              <a:spLocks noChangeArrowheads="1"/>
            </p:cNvSpPr>
            <p:nvPr/>
          </p:nvSpPr>
          <p:spPr bwMode="auto">
            <a:xfrm rot="900791">
              <a:off x="230583" y="3672046"/>
              <a:ext cx="435006" cy="36726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6" name="Rectangle 222"/>
            <p:cNvSpPr>
              <a:spLocks noChangeArrowheads="1"/>
            </p:cNvSpPr>
            <p:nvPr/>
          </p:nvSpPr>
          <p:spPr bwMode="auto">
            <a:xfrm rot="508543">
              <a:off x="249100" y="3493634"/>
              <a:ext cx="401763" cy="27237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7" name="Rectangle 223"/>
            <p:cNvSpPr>
              <a:spLocks noChangeArrowheads="1"/>
            </p:cNvSpPr>
            <p:nvPr/>
          </p:nvSpPr>
          <p:spPr bwMode="auto">
            <a:xfrm rot="2425690">
              <a:off x="1685954" y="3893578"/>
              <a:ext cx="385646" cy="367022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8" name="Rectangle 224"/>
            <p:cNvSpPr>
              <a:spLocks noChangeArrowheads="1"/>
            </p:cNvSpPr>
            <p:nvPr/>
          </p:nvSpPr>
          <p:spPr bwMode="auto">
            <a:xfrm rot="1740742">
              <a:off x="3628479" y="3923526"/>
              <a:ext cx="246820" cy="22661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69" name="Rectangle 225"/>
            <p:cNvSpPr>
              <a:spLocks noChangeArrowheads="1"/>
            </p:cNvSpPr>
            <p:nvPr/>
          </p:nvSpPr>
          <p:spPr bwMode="auto">
            <a:xfrm rot="-1135016">
              <a:off x="3506054" y="3799961"/>
              <a:ext cx="196704" cy="21440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0" name="Rectangle 226"/>
            <p:cNvSpPr>
              <a:spLocks noChangeArrowheads="1"/>
            </p:cNvSpPr>
            <p:nvPr/>
          </p:nvSpPr>
          <p:spPr bwMode="auto">
            <a:xfrm rot="1124235">
              <a:off x="3257044" y="3568740"/>
              <a:ext cx="220240" cy="19519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1" name="Rectangle 227"/>
            <p:cNvSpPr>
              <a:spLocks noChangeArrowheads="1"/>
            </p:cNvSpPr>
            <p:nvPr/>
          </p:nvSpPr>
          <p:spPr bwMode="auto">
            <a:xfrm rot="4174381">
              <a:off x="623865" y="3992638"/>
              <a:ext cx="161159" cy="16773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2" name="Rectangle 228"/>
            <p:cNvSpPr>
              <a:spLocks noChangeArrowheads="1"/>
            </p:cNvSpPr>
            <p:nvPr/>
          </p:nvSpPr>
          <p:spPr bwMode="auto">
            <a:xfrm rot="2422202">
              <a:off x="1515836" y="3841261"/>
              <a:ext cx="152158" cy="22214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3" name="Rectangle 229"/>
            <p:cNvSpPr>
              <a:spLocks noChangeArrowheads="1"/>
            </p:cNvSpPr>
            <p:nvPr/>
          </p:nvSpPr>
          <p:spPr bwMode="auto">
            <a:xfrm rot="2422202">
              <a:off x="1413879" y="4004297"/>
              <a:ext cx="161421" cy="15801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4" name="Rectangle 230"/>
            <p:cNvSpPr>
              <a:spLocks noChangeArrowheads="1"/>
            </p:cNvSpPr>
            <p:nvPr/>
          </p:nvSpPr>
          <p:spPr bwMode="auto">
            <a:xfrm rot="2422202">
              <a:off x="1361960" y="4257991"/>
              <a:ext cx="114165" cy="9464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5" name="Rectangle 231"/>
            <p:cNvSpPr>
              <a:spLocks noChangeArrowheads="1"/>
            </p:cNvSpPr>
            <p:nvPr/>
          </p:nvSpPr>
          <p:spPr bwMode="auto">
            <a:xfrm rot="2422202">
              <a:off x="1266375" y="4367530"/>
              <a:ext cx="114165" cy="9464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6" name="Rectangle 232"/>
            <p:cNvSpPr>
              <a:spLocks noChangeArrowheads="1"/>
            </p:cNvSpPr>
            <p:nvPr/>
          </p:nvSpPr>
          <p:spPr bwMode="auto">
            <a:xfrm rot="1748824">
              <a:off x="415557" y="3898635"/>
              <a:ext cx="161766" cy="19720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7" name="Rectangle 233"/>
            <p:cNvSpPr>
              <a:spLocks noChangeArrowheads="1"/>
            </p:cNvSpPr>
            <p:nvPr/>
          </p:nvSpPr>
          <p:spPr bwMode="auto">
            <a:xfrm rot="1452515">
              <a:off x="1962839" y="3695226"/>
              <a:ext cx="194426" cy="13814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8" name="Rectangle 234"/>
            <p:cNvSpPr>
              <a:spLocks noChangeArrowheads="1"/>
            </p:cNvSpPr>
            <p:nvPr/>
          </p:nvSpPr>
          <p:spPr bwMode="auto">
            <a:xfrm rot="-735569">
              <a:off x="316533" y="3001994"/>
              <a:ext cx="219613" cy="179512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79" name="Rectangle 235"/>
            <p:cNvSpPr>
              <a:spLocks noChangeArrowheads="1"/>
            </p:cNvSpPr>
            <p:nvPr/>
          </p:nvSpPr>
          <p:spPr bwMode="auto">
            <a:xfrm rot="2090564">
              <a:off x="1426879" y="2002910"/>
              <a:ext cx="147433" cy="156566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80" name="Rectangle 236"/>
            <p:cNvSpPr>
              <a:spLocks noChangeArrowheads="1"/>
            </p:cNvSpPr>
            <p:nvPr/>
          </p:nvSpPr>
          <p:spPr bwMode="auto">
            <a:xfrm rot="2090564">
              <a:off x="2878773" y="3784809"/>
              <a:ext cx="135410" cy="128182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81" name="Rectangle 237"/>
            <p:cNvSpPr>
              <a:spLocks noChangeArrowheads="1"/>
            </p:cNvSpPr>
            <p:nvPr/>
          </p:nvSpPr>
          <p:spPr bwMode="auto">
            <a:xfrm rot="2090564">
              <a:off x="1772952" y="3788081"/>
              <a:ext cx="156271" cy="15815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82" name="Rectangle 238"/>
            <p:cNvSpPr>
              <a:spLocks noChangeArrowheads="1"/>
            </p:cNvSpPr>
            <p:nvPr/>
          </p:nvSpPr>
          <p:spPr bwMode="auto">
            <a:xfrm rot="889161" flipV="1">
              <a:off x="3829101" y="4059040"/>
              <a:ext cx="456210" cy="30249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83" name="Rectangle 239"/>
            <p:cNvSpPr>
              <a:spLocks noChangeArrowheads="1"/>
            </p:cNvSpPr>
            <p:nvPr/>
          </p:nvSpPr>
          <p:spPr bwMode="auto">
            <a:xfrm rot="-318622">
              <a:off x="3239418" y="3659663"/>
              <a:ext cx="194443" cy="14377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84" name="Rectangle 240"/>
            <p:cNvSpPr>
              <a:spLocks noChangeArrowheads="1"/>
            </p:cNvSpPr>
            <p:nvPr/>
          </p:nvSpPr>
          <p:spPr bwMode="auto">
            <a:xfrm>
              <a:off x="3987792" y="3611565"/>
              <a:ext cx="1168416" cy="1387494"/>
            </a:xfrm>
            <a:prstGeom prst="rect">
              <a:avLst/>
            </a:prstGeom>
            <a:solidFill>
              <a:schemeClr val="bg1"/>
            </a:solidFill>
            <a:ln w="1905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85" name="Rectangle 241"/>
            <p:cNvSpPr>
              <a:spLocks noChangeArrowheads="1"/>
            </p:cNvSpPr>
            <p:nvPr/>
          </p:nvSpPr>
          <p:spPr bwMode="auto">
            <a:xfrm>
              <a:off x="-758898" y="2881305"/>
              <a:ext cx="1168416" cy="1387494"/>
            </a:xfrm>
            <a:prstGeom prst="rect">
              <a:avLst/>
            </a:prstGeom>
            <a:solidFill>
              <a:schemeClr val="bg1"/>
            </a:solidFill>
            <a:ln w="1905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242"/>
          <p:cNvGrpSpPr>
            <a:grpSpLocks noChangeAspect="1"/>
          </p:cNvGrpSpPr>
          <p:nvPr/>
        </p:nvGrpSpPr>
        <p:grpSpPr bwMode="auto">
          <a:xfrm>
            <a:off x="2782888" y="4670425"/>
            <a:ext cx="1930400" cy="1898650"/>
            <a:chOff x="4498974" y="1055655"/>
            <a:chExt cx="4527612" cy="4454586"/>
          </a:xfrm>
        </p:grpSpPr>
        <p:pic>
          <p:nvPicPr>
            <p:cNvPr id="54306" name="Picture 24" descr="panda_patches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498974" y="1274733"/>
              <a:ext cx="4527612" cy="3976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07" name="Rectangle 244"/>
            <p:cNvSpPr>
              <a:spLocks noChangeArrowheads="1"/>
            </p:cNvSpPr>
            <p:nvPr/>
          </p:nvSpPr>
          <p:spPr bwMode="auto">
            <a:xfrm rot="5141941">
              <a:off x="5564298" y="1498838"/>
              <a:ext cx="328619" cy="36512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08" name="Rectangle 245"/>
            <p:cNvSpPr>
              <a:spLocks noChangeArrowheads="1"/>
            </p:cNvSpPr>
            <p:nvPr/>
          </p:nvSpPr>
          <p:spPr bwMode="auto">
            <a:xfrm rot="5803388">
              <a:off x="6169716" y="1424606"/>
              <a:ext cx="528894" cy="503537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09" name="Rectangle 246"/>
            <p:cNvSpPr>
              <a:spLocks noChangeArrowheads="1"/>
            </p:cNvSpPr>
            <p:nvPr/>
          </p:nvSpPr>
          <p:spPr bwMode="auto">
            <a:xfrm rot="4500892">
              <a:off x="6116497" y="1782994"/>
              <a:ext cx="428642" cy="429946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0" name="Rectangle 247"/>
            <p:cNvSpPr>
              <a:spLocks noChangeArrowheads="1"/>
            </p:cNvSpPr>
            <p:nvPr/>
          </p:nvSpPr>
          <p:spPr bwMode="auto">
            <a:xfrm rot="3780541">
              <a:off x="6668110" y="1951353"/>
              <a:ext cx="605003" cy="599525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1" name="Rectangle 248"/>
            <p:cNvSpPr>
              <a:spLocks noChangeArrowheads="1"/>
            </p:cNvSpPr>
            <p:nvPr/>
          </p:nvSpPr>
          <p:spPr bwMode="auto">
            <a:xfrm rot="4166865">
              <a:off x="7665747" y="1945368"/>
              <a:ext cx="403198" cy="44856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2" name="Rectangle 249"/>
            <p:cNvSpPr>
              <a:spLocks noChangeArrowheads="1"/>
            </p:cNvSpPr>
            <p:nvPr/>
          </p:nvSpPr>
          <p:spPr bwMode="auto">
            <a:xfrm rot="260839">
              <a:off x="7765020" y="2787234"/>
              <a:ext cx="425133" cy="44856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3" name="Rectangle 250"/>
            <p:cNvSpPr>
              <a:spLocks noChangeArrowheads="1"/>
            </p:cNvSpPr>
            <p:nvPr/>
          </p:nvSpPr>
          <p:spPr bwMode="auto">
            <a:xfrm rot="260839">
              <a:off x="5904184" y="1218739"/>
              <a:ext cx="456006" cy="484731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4" name="Rectangle 251"/>
            <p:cNvSpPr>
              <a:spLocks noChangeArrowheads="1"/>
            </p:cNvSpPr>
            <p:nvPr/>
          </p:nvSpPr>
          <p:spPr bwMode="auto">
            <a:xfrm rot="734976">
              <a:off x="4653733" y="2427960"/>
              <a:ext cx="603308" cy="54156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5" name="Rectangle 252"/>
            <p:cNvSpPr>
              <a:spLocks noChangeArrowheads="1"/>
            </p:cNvSpPr>
            <p:nvPr/>
          </p:nvSpPr>
          <p:spPr bwMode="auto">
            <a:xfrm rot="-293446">
              <a:off x="4540474" y="1960543"/>
              <a:ext cx="700675" cy="70962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6" name="Rectangle 253"/>
            <p:cNvSpPr>
              <a:spLocks noChangeArrowheads="1"/>
            </p:cNvSpPr>
            <p:nvPr/>
          </p:nvSpPr>
          <p:spPr bwMode="auto">
            <a:xfrm rot="-1020721">
              <a:off x="4571935" y="2173518"/>
              <a:ext cx="467500" cy="429722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7" name="Rectangle 254"/>
            <p:cNvSpPr>
              <a:spLocks noChangeArrowheads="1"/>
            </p:cNvSpPr>
            <p:nvPr/>
          </p:nvSpPr>
          <p:spPr bwMode="auto">
            <a:xfrm rot="-1020721">
              <a:off x="5020329" y="3118286"/>
              <a:ext cx="426697" cy="365837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8" name="Rectangle 255"/>
            <p:cNvSpPr>
              <a:spLocks noChangeArrowheads="1"/>
            </p:cNvSpPr>
            <p:nvPr/>
          </p:nvSpPr>
          <p:spPr bwMode="auto">
            <a:xfrm rot="-3547688">
              <a:off x="5092492" y="3094034"/>
              <a:ext cx="677210" cy="61997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9" name="Rectangle 256"/>
            <p:cNvSpPr>
              <a:spLocks noChangeArrowheads="1"/>
            </p:cNvSpPr>
            <p:nvPr/>
          </p:nvSpPr>
          <p:spPr bwMode="auto">
            <a:xfrm rot="-3547688">
              <a:off x="5244706" y="3115236"/>
              <a:ext cx="332102" cy="371126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0" name="Rectangle 257"/>
            <p:cNvSpPr>
              <a:spLocks noChangeArrowheads="1"/>
            </p:cNvSpPr>
            <p:nvPr/>
          </p:nvSpPr>
          <p:spPr bwMode="auto">
            <a:xfrm rot="-5857429">
              <a:off x="5896326" y="2683175"/>
              <a:ext cx="379210" cy="385046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1" name="Rectangle 258"/>
            <p:cNvSpPr>
              <a:spLocks noChangeArrowheads="1"/>
            </p:cNvSpPr>
            <p:nvPr/>
          </p:nvSpPr>
          <p:spPr bwMode="auto">
            <a:xfrm rot="-4247964">
              <a:off x="6222825" y="2656946"/>
              <a:ext cx="255286" cy="266154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2" name="Rectangle 259"/>
            <p:cNvSpPr>
              <a:spLocks noChangeArrowheads="1"/>
            </p:cNvSpPr>
            <p:nvPr/>
          </p:nvSpPr>
          <p:spPr bwMode="auto">
            <a:xfrm rot="-6536316">
              <a:off x="6746578" y="2633664"/>
              <a:ext cx="493721" cy="515598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3" name="Rectangle 260"/>
            <p:cNvSpPr>
              <a:spLocks noChangeArrowheads="1"/>
            </p:cNvSpPr>
            <p:nvPr/>
          </p:nvSpPr>
          <p:spPr bwMode="auto">
            <a:xfrm rot="-7636424">
              <a:off x="6354671" y="2916861"/>
              <a:ext cx="435538" cy="422224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4" name="Rectangle 261"/>
            <p:cNvSpPr>
              <a:spLocks noChangeArrowheads="1"/>
            </p:cNvSpPr>
            <p:nvPr/>
          </p:nvSpPr>
          <p:spPr bwMode="auto">
            <a:xfrm rot="-9682559">
              <a:off x="6770956" y="3150746"/>
              <a:ext cx="384028" cy="33524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5" name="Rectangle 262"/>
            <p:cNvSpPr>
              <a:spLocks noChangeArrowheads="1"/>
            </p:cNvSpPr>
            <p:nvPr/>
          </p:nvSpPr>
          <p:spPr bwMode="auto">
            <a:xfrm rot="9367836">
              <a:off x="6371895" y="4009441"/>
              <a:ext cx="655241" cy="62668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6" name="Rectangle 263"/>
            <p:cNvSpPr>
              <a:spLocks noChangeArrowheads="1"/>
            </p:cNvSpPr>
            <p:nvPr/>
          </p:nvSpPr>
          <p:spPr bwMode="auto">
            <a:xfrm rot="8712282">
              <a:off x="5860412" y="3564208"/>
              <a:ext cx="417241" cy="42332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7" name="Rectangle 264"/>
            <p:cNvSpPr>
              <a:spLocks noChangeArrowheads="1"/>
            </p:cNvSpPr>
            <p:nvPr/>
          </p:nvSpPr>
          <p:spPr bwMode="auto">
            <a:xfrm rot="9754339">
              <a:off x="6185929" y="3475213"/>
              <a:ext cx="419887" cy="374165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8" name="Rectangle 265"/>
            <p:cNvSpPr>
              <a:spLocks noChangeArrowheads="1"/>
            </p:cNvSpPr>
            <p:nvPr/>
          </p:nvSpPr>
          <p:spPr bwMode="auto">
            <a:xfrm rot="7814351">
              <a:off x="4603388" y="4136953"/>
              <a:ext cx="838413" cy="856401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9" name="Rectangle 266"/>
            <p:cNvSpPr>
              <a:spLocks noChangeArrowheads="1"/>
            </p:cNvSpPr>
            <p:nvPr/>
          </p:nvSpPr>
          <p:spPr bwMode="auto">
            <a:xfrm rot="5400000">
              <a:off x="5064925" y="4579160"/>
              <a:ext cx="547695" cy="73026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30" name="Rectangle 267"/>
            <p:cNvSpPr>
              <a:spLocks noChangeArrowheads="1"/>
            </p:cNvSpPr>
            <p:nvPr/>
          </p:nvSpPr>
          <p:spPr bwMode="auto">
            <a:xfrm rot="7590695">
              <a:off x="8047458" y="4761686"/>
              <a:ext cx="535775" cy="56941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31" name="Rectangle 268"/>
            <p:cNvSpPr>
              <a:spLocks noChangeArrowheads="1"/>
            </p:cNvSpPr>
            <p:nvPr/>
          </p:nvSpPr>
          <p:spPr bwMode="auto">
            <a:xfrm rot="6131475">
              <a:off x="8090073" y="4213976"/>
              <a:ext cx="497341" cy="511248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32" name="Rectangle 269"/>
            <p:cNvSpPr>
              <a:spLocks noChangeArrowheads="1"/>
            </p:cNvSpPr>
            <p:nvPr/>
          </p:nvSpPr>
          <p:spPr bwMode="auto">
            <a:xfrm rot="6400600">
              <a:off x="8135849" y="4489137"/>
              <a:ext cx="449813" cy="457626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33" name="Rectangle 270"/>
            <p:cNvSpPr>
              <a:spLocks noChangeArrowheads="1"/>
            </p:cNvSpPr>
            <p:nvPr/>
          </p:nvSpPr>
          <p:spPr bwMode="auto">
            <a:xfrm>
              <a:off x="7675605" y="5254650"/>
              <a:ext cx="1168416" cy="25559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34" name="Rectangle 271"/>
            <p:cNvSpPr>
              <a:spLocks noChangeArrowheads="1"/>
            </p:cNvSpPr>
            <p:nvPr/>
          </p:nvSpPr>
          <p:spPr bwMode="auto">
            <a:xfrm>
              <a:off x="5375286" y="1055655"/>
              <a:ext cx="1168416" cy="21907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40" name="TextBox 339"/>
          <p:cNvSpPr txBox="1">
            <a:spLocks noChangeArrowheads="1"/>
          </p:cNvSpPr>
          <p:nvPr/>
        </p:nvSpPr>
        <p:spPr bwMode="auto">
          <a:xfrm>
            <a:off x="4900613" y="2111375"/>
            <a:ext cx="41989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Feature space partitions serve to “match” the local descriptors within successively wider regions.</a:t>
            </a:r>
          </a:p>
        </p:txBody>
      </p:sp>
      <p:grpSp>
        <p:nvGrpSpPr>
          <p:cNvPr id="9" name="Group 341"/>
          <p:cNvGrpSpPr>
            <a:grpSpLocks/>
          </p:cNvGrpSpPr>
          <p:nvPr/>
        </p:nvGrpSpPr>
        <p:grpSpPr bwMode="auto">
          <a:xfrm>
            <a:off x="993775" y="1165225"/>
            <a:ext cx="3051175" cy="2760663"/>
            <a:chOff x="2855590" y="1201707"/>
            <a:chExt cx="3051026" cy="2760644"/>
          </a:xfrm>
        </p:grpSpPr>
        <p:pic>
          <p:nvPicPr>
            <p:cNvPr id="54301" name="Picture 133" descr="pandapatch2.jpg"/>
            <p:cNvPicPr>
              <a:picLocks noChangeAspect="1"/>
            </p:cNvPicPr>
            <p:nvPr/>
          </p:nvPicPr>
          <p:blipFill>
            <a:blip r:embed="rId5"/>
            <a:srcRect l="78825" t="58859" r="9622" b="28198"/>
            <a:stretch>
              <a:fillRect/>
            </a:stretch>
          </p:blipFill>
          <p:spPr bwMode="auto">
            <a:xfrm>
              <a:off x="5377485" y="3462046"/>
              <a:ext cx="529131" cy="500305"/>
            </a:xfrm>
            <a:prstGeom prst="rect">
              <a:avLst/>
            </a:prstGeom>
            <a:noFill/>
            <a:ln w="28575">
              <a:solidFill>
                <a:srgbClr val="3333FF"/>
              </a:solidFill>
              <a:miter lim="800000"/>
              <a:headEnd/>
              <a:tailEnd/>
            </a:ln>
          </p:spPr>
        </p:pic>
        <p:grpSp>
          <p:nvGrpSpPr>
            <p:cNvPr id="10" name="Group 41"/>
            <p:cNvGrpSpPr>
              <a:grpSpLocks/>
            </p:cNvGrpSpPr>
            <p:nvPr/>
          </p:nvGrpSpPr>
          <p:grpSpPr bwMode="auto">
            <a:xfrm>
              <a:off x="2855590" y="1201707"/>
              <a:ext cx="1497332" cy="1547516"/>
              <a:chOff x="-519707" y="690680"/>
              <a:chExt cx="2394424" cy="2474714"/>
            </a:xfrm>
          </p:grpSpPr>
          <p:pic>
            <p:nvPicPr>
              <p:cNvPr id="54304" name="Picture 126" descr="pandapatch4.jpg"/>
              <p:cNvPicPr>
                <a:picLocks noChangeAspect="1"/>
              </p:cNvPicPr>
              <p:nvPr/>
            </p:nvPicPr>
            <p:blipFill>
              <a:blip r:embed="rId6"/>
              <a:srcRect l="29974" t="23907" r="59059" b="62508"/>
              <a:stretch>
                <a:fillRect/>
              </a:stretch>
            </p:blipFill>
            <p:spPr bwMode="auto">
              <a:xfrm>
                <a:off x="1071431" y="2325596"/>
                <a:ext cx="803286" cy="839798"/>
              </a:xfrm>
              <a:prstGeom prst="rect">
                <a:avLst/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/>
              </a:ln>
            </p:spPr>
          </p:pic>
          <p:pic>
            <p:nvPicPr>
              <p:cNvPr id="54305" name="Picture 124" descr="pandapatch4.jpg"/>
              <p:cNvPicPr>
                <a:picLocks noChangeAspect="1"/>
              </p:cNvPicPr>
              <p:nvPr/>
            </p:nvPicPr>
            <p:blipFill>
              <a:blip r:embed="rId6"/>
              <a:srcRect l="28976" t="6882" r="59059" b="79636"/>
              <a:stretch>
                <a:fillRect/>
              </a:stretch>
            </p:blipFill>
            <p:spPr bwMode="auto">
              <a:xfrm>
                <a:off x="-519707" y="690680"/>
                <a:ext cx="876312" cy="833451"/>
              </a:xfrm>
              <a:prstGeom prst="rect">
                <a:avLst/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/>
              </a:ln>
            </p:spPr>
          </p:pic>
        </p:grpSp>
        <p:pic>
          <p:nvPicPr>
            <p:cNvPr id="54303" name="Picture 8" descr="C:\Documents and Settings\grauman\Desktop\slides\panda_ex\pandapatch5.jpg"/>
            <p:cNvPicPr>
              <a:picLocks noChangeAspect="1" noChangeArrowheads="1"/>
            </p:cNvPicPr>
            <p:nvPr/>
          </p:nvPicPr>
          <p:blipFill>
            <a:blip r:embed="rId7"/>
            <a:srcRect l="29713" t="6779" r="58823" b="79045"/>
            <a:stretch>
              <a:fillRect/>
            </a:stretch>
          </p:blipFill>
          <p:spPr bwMode="auto">
            <a:xfrm>
              <a:off x="3180591" y="3325054"/>
              <a:ext cx="525162" cy="547985"/>
            </a:xfrm>
            <a:prstGeom prst="rect">
              <a:avLst/>
            </a:prstGeom>
            <a:noFill/>
            <a:ln w="38100">
              <a:solidFill>
                <a:srgbClr val="3333FF"/>
              </a:solidFill>
              <a:miter lim="800000"/>
              <a:headEnd/>
              <a:tailEnd/>
            </a:ln>
          </p:spPr>
        </p:pic>
      </p:grpSp>
      <p:grpSp>
        <p:nvGrpSpPr>
          <p:cNvPr id="11" name="Group 373"/>
          <p:cNvGrpSpPr>
            <a:grpSpLocks/>
          </p:cNvGrpSpPr>
          <p:nvPr/>
        </p:nvGrpSpPr>
        <p:grpSpPr bwMode="auto">
          <a:xfrm>
            <a:off x="1249363" y="1530350"/>
            <a:ext cx="2992437" cy="2811463"/>
            <a:chOff x="3074668" y="1530324"/>
            <a:chExt cx="2992737" cy="2811497"/>
          </a:xfrm>
        </p:grpSpPr>
        <p:grpSp>
          <p:nvGrpSpPr>
            <p:cNvPr id="12" name="Group 25"/>
            <p:cNvGrpSpPr>
              <a:grpSpLocks/>
            </p:cNvGrpSpPr>
            <p:nvPr/>
          </p:nvGrpSpPr>
          <p:grpSpPr bwMode="auto">
            <a:xfrm>
              <a:off x="5103490" y="1886592"/>
              <a:ext cx="963915" cy="956959"/>
              <a:chOff x="3476610" y="1639863"/>
              <a:chExt cx="1541421" cy="1530324"/>
            </a:xfrm>
          </p:grpSpPr>
          <p:pic>
            <p:nvPicPr>
              <p:cNvPr id="54299" name="Picture 135" descr="pandapatch1.jpg"/>
              <p:cNvPicPr>
                <a:picLocks noChangeAspect="1"/>
              </p:cNvPicPr>
              <p:nvPr/>
            </p:nvPicPr>
            <p:blipFill>
              <a:blip r:embed="rId4"/>
              <a:srcRect l="12613" t="6291" r="74513" b="79585"/>
              <a:stretch>
                <a:fillRect/>
              </a:stretch>
            </p:blipFill>
            <p:spPr bwMode="auto">
              <a:xfrm>
                <a:off x="3476610" y="2297097"/>
                <a:ext cx="942990" cy="87309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pic>
            <p:nvPicPr>
              <p:cNvPr id="54300" name="Picture 136" descr="pandapatch1.jpg"/>
              <p:cNvPicPr>
                <a:picLocks noChangeAspect="1"/>
              </p:cNvPicPr>
              <p:nvPr/>
            </p:nvPicPr>
            <p:blipFill>
              <a:blip r:embed="rId4"/>
              <a:srcRect l="13416" t="58115" r="74513" b="27710"/>
              <a:stretch>
                <a:fillRect/>
              </a:stretch>
            </p:blipFill>
            <p:spPr bwMode="auto">
              <a:xfrm>
                <a:off x="4133844" y="1639863"/>
                <a:ext cx="884187" cy="87631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</p:pic>
        </p:grpSp>
        <p:pic>
          <p:nvPicPr>
            <p:cNvPr id="54296" name="Picture 134" descr="pandapatch2.jpg"/>
            <p:cNvPicPr>
              <a:picLocks noChangeAspect="1"/>
            </p:cNvPicPr>
            <p:nvPr/>
          </p:nvPicPr>
          <p:blipFill>
            <a:blip r:embed="rId5"/>
            <a:srcRect l="61964" t="59451" r="26572" b="28198"/>
            <a:stretch>
              <a:fillRect/>
            </a:stretch>
          </p:blipFill>
          <p:spPr bwMode="auto">
            <a:xfrm>
              <a:off x="4498971" y="3864349"/>
              <a:ext cx="525161" cy="47747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54297" name="Picture 127" descr="pandapatch4.jpg"/>
            <p:cNvPicPr>
              <a:picLocks noChangeAspect="1"/>
            </p:cNvPicPr>
            <p:nvPr/>
          </p:nvPicPr>
          <p:blipFill>
            <a:blip r:embed="rId6"/>
            <a:srcRect l="61964" t="6882" r="25574" b="79636"/>
            <a:stretch>
              <a:fillRect/>
            </a:stretch>
          </p:blipFill>
          <p:spPr bwMode="auto">
            <a:xfrm>
              <a:off x="3074668" y="1530324"/>
              <a:ext cx="570827" cy="52118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54298" name="Picture 8" descr="C:\Documents and Settings\grauman\Desktop\slides\panda_ex\pandapatch5.jpg"/>
            <p:cNvPicPr>
              <a:picLocks noChangeAspect="1" noChangeArrowheads="1"/>
            </p:cNvPicPr>
            <p:nvPr/>
          </p:nvPicPr>
          <p:blipFill>
            <a:blip r:embed="rId7"/>
            <a:srcRect l="45752" t="6779" r="42284" b="79045"/>
            <a:stretch>
              <a:fillRect/>
            </a:stretch>
          </p:blipFill>
          <p:spPr bwMode="auto">
            <a:xfrm>
              <a:off x="4167341" y="3302221"/>
              <a:ext cx="547995" cy="5479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</p:grpSp>
      <p:grpSp>
        <p:nvGrpSpPr>
          <p:cNvPr id="13" name="Group 273"/>
          <p:cNvGrpSpPr/>
          <p:nvPr/>
        </p:nvGrpSpPr>
        <p:grpSpPr>
          <a:xfrm>
            <a:off x="1066704" y="1238218"/>
            <a:ext cx="3257300" cy="3257550"/>
            <a:chOff x="6178572" y="1165194"/>
            <a:chExt cx="3257300" cy="32575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50190" name="Straight Connector 27"/>
            <p:cNvCxnSpPr>
              <a:cxnSpLocks noChangeShapeType="1"/>
            </p:cNvCxnSpPr>
            <p:nvPr/>
          </p:nvCxnSpPr>
          <p:spPr bwMode="auto">
            <a:xfrm rot="5400000">
              <a:off x="7083607" y="2779554"/>
              <a:ext cx="3228722" cy="2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50191" name="Straight Connector 27"/>
            <p:cNvCxnSpPr>
              <a:cxnSpLocks noChangeShapeType="1"/>
            </p:cNvCxnSpPr>
            <p:nvPr/>
          </p:nvCxnSpPr>
          <p:spPr bwMode="auto">
            <a:xfrm rot="5400000">
              <a:off x="5294472" y="2808382"/>
              <a:ext cx="3228722" cy="2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50192" name="Straight Connector 29"/>
            <p:cNvCxnSpPr>
              <a:cxnSpLocks noChangeShapeType="1"/>
            </p:cNvCxnSpPr>
            <p:nvPr/>
          </p:nvCxnSpPr>
          <p:spPr bwMode="auto">
            <a:xfrm>
              <a:off x="6207398" y="3683339"/>
              <a:ext cx="3228474" cy="1254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50193" name="Straight Connector 29"/>
            <p:cNvCxnSpPr>
              <a:cxnSpLocks noChangeShapeType="1"/>
            </p:cNvCxnSpPr>
            <p:nvPr/>
          </p:nvCxnSpPr>
          <p:spPr bwMode="auto">
            <a:xfrm>
              <a:off x="6178572" y="1968482"/>
              <a:ext cx="3228474" cy="1254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</p:grpSp>
      <p:grpSp>
        <p:nvGrpSpPr>
          <p:cNvPr id="14" name="Group 272"/>
          <p:cNvGrpSpPr/>
          <p:nvPr/>
        </p:nvGrpSpPr>
        <p:grpSpPr>
          <a:xfrm>
            <a:off x="1139730" y="1238220"/>
            <a:ext cx="3228474" cy="3228722"/>
            <a:chOff x="6236223" y="1165196"/>
            <a:chExt cx="3228474" cy="322872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50188" name="Straight Connector 27"/>
            <p:cNvCxnSpPr>
              <a:cxnSpLocks noChangeShapeType="1"/>
            </p:cNvCxnSpPr>
            <p:nvPr/>
          </p:nvCxnSpPr>
          <p:spPr bwMode="auto">
            <a:xfrm rot="5400000">
              <a:off x="6178450" y="2779556"/>
              <a:ext cx="3228722" cy="2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50189" name="Straight Connector 29"/>
            <p:cNvCxnSpPr>
              <a:cxnSpLocks noChangeShapeType="1"/>
            </p:cNvCxnSpPr>
            <p:nvPr/>
          </p:nvCxnSpPr>
          <p:spPr bwMode="auto">
            <a:xfrm>
              <a:off x="6236223" y="2808383"/>
              <a:ext cx="3228474" cy="1254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</p:grpSp>
      <p:cxnSp>
        <p:nvCxnSpPr>
          <p:cNvPr id="407" name="Straight Connector 406"/>
          <p:cNvCxnSpPr>
            <a:cxnSpLocks noChangeShapeType="1"/>
          </p:cNvCxnSpPr>
          <p:nvPr/>
        </p:nvCxnSpPr>
        <p:spPr bwMode="auto">
          <a:xfrm rot="16200000" flipH="1">
            <a:off x="1176338" y="1420813"/>
            <a:ext cx="401637" cy="255587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409" name="Straight Connector 408"/>
          <p:cNvCxnSpPr>
            <a:cxnSpLocks noChangeShapeType="1"/>
          </p:cNvCxnSpPr>
          <p:nvPr/>
        </p:nvCxnSpPr>
        <p:spPr bwMode="auto">
          <a:xfrm flipV="1">
            <a:off x="1358900" y="5473700"/>
            <a:ext cx="2154238" cy="36513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411" name="Straight Connector 410"/>
          <p:cNvCxnSpPr>
            <a:cxnSpLocks noChangeShapeType="1"/>
          </p:cNvCxnSpPr>
          <p:nvPr/>
        </p:nvCxnSpPr>
        <p:spPr bwMode="auto">
          <a:xfrm>
            <a:off x="1577975" y="3575050"/>
            <a:ext cx="1022350" cy="1588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413" name="Straight Connector 412"/>
          <p:cNvCxnSpPr>
            <a:cxnSpLocks noChangeShapeType="1"/>
          </p:cNvCxnSpPr>
          <p:nvPr/>
        </p:nvCxnSpPr>
        <p:spPr bwMode="auto">
          <a:xfrm rot="10800000" flipH="1" flipV="1">
            <a:off x="1165225" y="4911725"/>
            <a:ext cx="1843088" cy="296863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416" name="Straight Connector 415"/>
          <p:cNvCxnSpPr>
            <a:cxnSpLocks noChangeShapeType="1"/>
          </p:cNvCxnSpPr>
          <p:nvPr/>
        </p:nvCxnSpPr>
        <p:spPr bwMode="auto">
          <a:xfrm flipV="1">
            <a:off x="2965450" y="3722688"/>
            <a:ext cx="876300" cy="400050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418" name="Straight Connector 417"/>
          <p:cNvCxnSpPr>
            <a:cxnSpLocks noChangeShapeType="1"/>
          </p:cNvCxnSpPr>
          <p:nvPr/>
        </p:nvCxnSpPr>
        <p:spPr bwMode="auto">
          <a:xfrm rot="16200000" flipH="1">
            <a:off x="2457450" y="5586413"/>
            <a:ext cx="273050" cy="889000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148" name="Straight Connector 147"/>
          <p:cNvCxnSpPr>
            <a:cxnSpLocks noChangeShapeType="1"/>
          </p:cNvCxnSpPr>
          <p:nvPr/>
        </p:nvCxnSpPr>
        <p:spPr bwMode="auto">
          <a:xfrm>
            <a:off x="2381250" y="2516188"/>
            <a:ext cx="1204913" cy="73025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149" name="Straight Connector 148"/>
          <p:cNvCxnSpPr>
            <a:cxnSpLocks noChangeShapeType="1"/>
          </p:cNvCxnSpPr>
          <p:nvPr/>
        </p:nvCxnSpPr>
        <p:spPr bwMode="auto">
          <a:xfrm flipV="1">
            <a:off x="1614488" y="5353050"/>
            <a:ext cx="2197100" cy="484188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pic>
        <p:nvPicPr>
          <p:cNvPr id="150" name="Picture 26" descr="xset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4700" y="6496050"/>
            <a:ext cx="15557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" name="Picture 12" descr="yset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965450" y="6496050"/>
            <a:ext cx="16065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" name="TextBox 57"/>
          <p:cNvSpPr txBox="1">
            <a:spLocks noChangeArrowheads="1"/>
          </p:cNvSpPr>
          <p:nvPr/>
        </p:nvSpPr>
        <p:spPr bwMode="auto">
          <a:xfrm>
            <a:off x="4968044" y="6516052"/>
            <a:ext cx="4198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</a:rPr>
              <a:t>[</a:t>
            </a:r>
            <a:r>
              <a:rPr lang="en-US" i="1" dirty="0" err="1">
                <a:solidFill>
                  <a:srgbClr val="000000"/>
                </a:solidFill>
              </a:rPr>
              <a:t>Grauman</a:t>
            </a:r>
            <a:r>
              <a:rPr lang="en-US" i="1" dirty="0">
                <a:solidFill>
                  <a:srgbClr val="000000"/>
                </a:solidFill>
              </a:rPr>
              <a:t> &amp; Darrell, ICCV 2005]</a:t>
            </a:r>
          </a:p>
        </p:txBody>
      </p:sp>
      <p:sp>
        <p:nvSpPr>
          <p:cNvPr id="153" name="Slide Number Placeholder 1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A4DEB3-E5FE-4441-A81E-3B85AEC9112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6057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  <p:bldP spid="3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701675" y="69850"/>
            <a:ext cx="7772400" cy="1143000"/>
          </a:xfrm>
        </p:spPr>
        <p:txBody>
          <a:bodyPr/>
          <a:lstStyle/>
          <a:p>
            <a:r>
              <a:rPr lang="en-US" sz="4000" smtClean="0"/>
              <a:t>Pyramid match: main idea</a:t>
            </a:r>
          </a:p>
        </p:txBody>
      </p:sp>
      <p:pic>
        <p:nvPicPr>
          <p:cNvPr id="55299" name="Picture 22" descr="rd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76400"/>
            <a:ext cx="3238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0"/>
          <p:cNvGrpSpPr>
            <a:grpSpLocks noChangeAspect="1"/>
          </p:cNvGrpSpPr>
          <p:nvPr/>
        </p:nvGrpSpPr>
        <p:grpSpPr bwMode="auto">
          <a:xfrm>
            <a:off x="300038" y="4743450"/>
            <a:ext cx="2487612" cy="1724025"/>
            <a:chOff x="-758898" y="1273488"/>
            <a:chExt cx="5915106" cy="4098989"/>
          </a:xfrm>
        </p:grpSpPr>
        <p:pic>
          <p:nvPicPr>
            <p:cNvPr id="55375" name="Picture 23" descr="panda1_patche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9518" y="1274733"/>
              <a:ext cx="3561389" cy="408945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55376" name="Rectangle 192"/>
            <p:cNvSpPr>
              <a:spLocks noChangeArrowheads="1"/>
            </p:cNvSpPr>
            <p:nvPr/>
          </p:nvSpPr>
          <p:spPr bwMode="auto">
            <a:xfrm rot="2403778">
              <a:off x="2748329" y="1658115"/>
              <a:ext cx="332771" cy="354394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77" name="Rectangle 193"/>
            <p:cNvSpPr>
              <a:spLocks noChangeArrowheads="1"/>
            </p:cNvSpPr>
            <p:nvPr/>
          </p:nvSpPr>
          <p:spPr bwMode="auto">
            <a:xfrm rot="4479566">
              <a:off x="2925336" y="2041915"/>
              <a:ext cx="429398" cy="428778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78" name="Rectangle 194"/>
            <p:cNvSpPr>
              <a:spLocks noChangeArrowheads="1"/>
            </p:cNvSpPr>
            <p:nvPr/>
          </p:nvSpPr>
          <p:spPr bwMode="auto">
            <a:xfrm rot="6076419">
              <a:off x="3351119" y="2398793"/>
              <a:ext cx="283942" cy="274858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79" name="Rectangle 195"/>
            <p:cNvSpPr>
              <a:spLocks noChangeArrowheads="1"/>
            </p:cNvSpPr>
            <p:nvPr/>
          </p:nvSpPr>
          <p:spPr bwMode="auto">
            <a:xfrm rot="7967323">
              <a:off x="3408187" y="1920754"/>
              <a:ext cx="279465" cy="25400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0" name="Rectangle 196"/>
            <p:cNvSpPr>
              <a:spLocks noChangeArrowheads="1"/>
            </p:cNvSpPr>
            <p:nvPr/>
          </p:nvSpPr>
          <p:spPr bwMode="auto">
            <a:xfrm rot="6547857">
              <a:off x="3384419" y="1531827"/>
              <a:ext cx="204489" cy="18223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1" name="Rectangle 197"/>
            <p:cNvSpPr>
              <a:spLocks noChangeArrowheads="1"/>
            </p:cNvSpPr>
            <p:nvPr/>
          </p:nvSpPr>
          <p:spPr bwMode="auto">
            <a:xfrm rot="6076419">
              <a:off x="1709285" y="2872434"/>
              <a:ext cx="340502" cy="34635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2" name="Rectangle 198"/>
            <p:cNvSpPr>
              <a:spLocks noChangeArrowheads="1"/>
            </p:cNvSpPr>
            <p:nvPr/>
          </p:nvSpPr>
          <p:spPr bwMode="auto">
            <a:xfrm rot="3812729">
              <a:off x="1276500" y="1399218"/>
              <a:ext cx="383790" cy="379998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3" name="Rectangle 199"/>
            <p:cNvSpPr>
              <a:spLocks noChangeArrowheads="1"/>
            </p:cNvSpPr>
            <p:nvPr/>
          </p:nvSpPr>
          <p:spPr bwMode="auto">
            <a:xfrm rot="3812729">
              <a:off x="1340811" y="1529510"/>
              <a:ext cx="218653" cy="17668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4" name="Rectangle 200"/>
            <p:cNvSpPr>
              <a:spLocks noChangeArrowheads="1"/>
            </p:cNvSpPr>
            <p:nvPr/>
          </p:nvSpPr>
          <p:spPr bwMode="auto">
            <a:xfrm rot="3812729">
              <a:off x="977685" y="1393416"/>
              <a:ext cx="141620" cy="13345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5" name="Rectangle 201"/>
            <p:cNvSpPr>
              <a:spLocks noChangeArrowheads="1"/>
            </p:cNvSpPr>
            <p:nvPr/>
          </p:nvSpPr>
          <p:spPr bwMode="auto">
            <a:xfrm rot="7300187">
              <a:off x="1118560" y="1270438"/>
              <a:ext cx="179029" cy="18513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6" name="Rectangle 202"/>
            <p:cNvSpPr>
              <a:spLocks noChangeArrowheads="1"/>
            </p:cNvSpPr>
            <p:nvPr/>
          </p:nvSpPr>
          <p:spPr bwMode="auto">
            <a:xfrm rot="2090564">
              <a:off x="1395775" y="1933164"/>
              <a:ext cx="191409" cy="18929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7" name="Rectangle 203"/>
            <p:cNvSpPr>
              <a:spLocks noChangeArrowheads="1"/>
            </p:cNvSpPr>
            <p:nvPr/>
          </p:nvSpPr>
          <p:spPr bwMode="auto">
            <a:xfrm rot="-170145">
              <a:off x="819067" y="2634908"/>
              <a:ext cx="312805" cy="32736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8" name="Rectangle 204"/>
            <p:cNvSpPr>
              <a:spLocks noChangeArrowheads="1"/>
            </p:cNvSpPr>
            <p:nvPr/>
          </p:nvSpPr>
          <p:spPr bwMode="auto">
            <a:xfrm rot="368009">
              <a:off x="866549" y="2804242"/>
              <a:ext cx="371516" cy="373204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89" name="Rectangle 205"/>
            <p:cNvSpPr>
              <a:spLocks noChangeArrowheads="1"/>
            </p:cNvSpPr>
            <p:nvPr/>
          </p:nvSpPr>
          <p:spPr bwMode="auto">
            <a:xfrm rot="1313508">
              <a:off x="1752091" y="2953910"/>
              <a:ext cx="162867" cy="18225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0" name="Rectangle 206"/>
            <p:cNvSpPr>
              <a:spLocks noChangeArrowheads="1"/>
            </p:cNvSpPr>
            <p:nvPr/>
          </p:nvSpPr>
          <p:spPr bwMode="auto">
            <a:xfrm rot="850053">
              <a:off x="2378571" y="2761016"/>
              <a:ext cx="236372" cy="208064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1" name="Rectangle 207"/>
            <p:cNvSpPr>
              <a:spLocks noChangeArrowheads="1"/>
            </p:cNvSpPr>
            <p:nvPr/>
          </p:nvSpPr>
          <p:spPr bwMode="auto">
            <a:xfrm rot="850053">
              <a:off x="2256882" y="2938345"/>
              <a:ext cx="226575" cy="21053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2" name="Rectangle 208"/>
            <p:cNvSpPr>
              <a:spLocks noChangeArrowheads="1"/>
            </p:cNvSpPr>
            <p:nvPr/>
          </p:nvSpPr>
          <p:spPr bwMode="auto">
            <a:xfrm rot="-1803540">
              <a:off x="2298828" y="3110113"/>
              <a:ext cx="155329" cy="18785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3" name="Rectangle 209"/>
            <p:cNvSpPr>
              <a:spLocks noChangeArrowheads="1"/>
            </p:cNvSpPr>
            <p:nvPr/>
          </p:nvSpPr>
          <p:spPr bwMode="auto">
            <a:xfrm rot="-3404993">
              <a:off x="888081" y="3123869"/>
              <a:ext cx="151133" cy="17102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4" name="Rectangle 210"/>
            <p:cNvSpPr>
              <a:spLocks noChangeArrowheads="1"/>
            </p:cNvSpPr>
            <p:nvPr/>
          </p:nvSpPr>
          <p:spPr bwMode="auto">
            <a:xfrm rot="-1652809">
              <a:off x="3030606" y="3732460"/>
              <a:ext cx="222913" cy="17861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5" name="Rectangle 211"/>
            <p:cNvSpPr>
              <a:spLocks noChangeArrowheads="1"/>
            </p:cNvSpPr>
            <p:nvPr/>
          </p:nvSpPr>
          <p:spPr bwMode="auto">
            <a:xfrm rot="2176634">
              <a:off x="3405359" y="4553565"/>
              <a:ext cx="153120" cy="17958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6" name="Rectangle 212"/>
            <p:cNvSpPr>
              <a:spLocks noChangeArrowheads="1"/>
            </p:cNvSpPr>
            <p:nvPr/>
          </p:nvSpPr>
          <p:spPr bwMode="auto">
            <a:xfrm rot="3376059">
              <a:off x="3730962" y="4754725"/>
              <a:ext cx="146832" cy="16742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7" name="Rectangle 213"/>
            <p:cNvSpPr>
              <a:spLocks noChangeArrowheads="1"/>
            </p:cNvSpPr>
            <p:nvPr/>
          </p:nvSpPr>
          <p:spPr bwMode="auto">
            <a:xfrm rot="1689288">
              <a:off x="1971662" y="4766091"/>
              <a:ext cx="134758" cy="15500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8" name="Rectangle 214"/>
            <p:cNvSpPr>
              <a:spLocks noChangeArrowheads="1"/>
            </p:cNvSpPr>
            <p:nvPr/>
          </p:nvSpPr>
          <p:spPr bwMode="auto">
            <a:xfrm rot="5608739">
              <a:off x="2333934" y="4897542"/>
              <a:ext cx="407143" cy="38559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99" name="Rectangle 215"/>
            <p:cNvSpPr>
              <a:spLocks noChangeArrowheads="1"/>
            </p:cNvSpPr>
            <p:nvPr/>
          </p:nvSpPr>
          <p:spPr bwMode="auto">
            <a:xfrm rot="6793417">
              <a:off x="2086214" y="4934216"/>
              <a:ext cx="454733" cy="42178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0" name="Rectangle 216"/>
            <p:cNvSpPr>
              <a:spLocks noChangeArrowheads="1"/>
            </p:cNvSpPr>
            <p:nvPr/>
          </p:nvSpPr>
          <p:spPr bwMode="auto">
            <a:xfrm rot="8126368">
              <a:off x="785051" y="5051600"/>
              <a:ext cx="230270" cy="228074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1" name="Rectangle 217"/>
            <p:cNvSpPr>
              <a:spLocks noChangeArrowheads="1"/>
            </p:cNvSpPr>
            <p:nvPr/>
          </p:nvSpPr>
          <p:spPr bwMode="auto">
            <a:xfrm rot="8879187">
              <a:off x="1651945" y="3732547"/>
              <a:ext cx="330618" cy="359086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2" name="Rectangle 218"/>
            <p:cNvSpPr>
              <a:spLocks noChangeArrowheads="1"/>
            </p:cNvSpPr>
            <p:nvPr/>
          </p:nvSpPr>
          <p:spPr bwMode="auto">
            <a:xfrm rot="5057823">
              <a:off x="2131361" y="3833433"/>
              <a:ext cx="330618" cy="359086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3" name="Rectangle 219"/>
            <p:cNvSpPr>
              <a:spLocks noChangeArrowheads="1"/>
            </p:cNvSpPr>
            <p:nvPr/>
          </p:nvSpPr>
          <p:spPr bwMode="auto">
            <a:xfrm rot="5057823">
              <a:off x="1972836" y="3979484"/>
              <a:ext cx="330618" cy="359086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4" name="Rectangle 220"/>
            <p:cNvSpPr>
              <a:spLocks noChangeArrowheads="1"/>
            </p:cNvSpPr>
            <p:nvPr/>
          </p:nvSpPr>
          <p:spPr bwMode="auto">
            <a:xfrm rot="2884398">
              <a:off x="2001284" y="3894557"/>
              <a:ext cx="429419" cy="432267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5" name="Rectangle 221"/>
            <p:cNvSpPr>
              <a:spLocks noChangeArrowheads="1"/>
            </p:cNvSpPr>
            <p:nvPr/>
          </p:nvSpPr>
          <p:spPr bwMode="auto">
            <a:xfrm rot="900791">
              <a:off x="230583" y="3672046"/>
              <a:ext cx="435006" cy="36726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6" name="Rectangle 222"/>
            <p:cNvSpPr>
              <a:spLocks noChangeArrowheads="1"/>
            </p:cNvSpPr>
            <p:nvPr/>
          </p:nvSpPr>
          <p:spPr bwMode="auto">
            <a:xfrm rot="508543">
              <a:off x="249100" y="3493634"/>
              <a:ext cx="401763" cy="272375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7" name="Rectangle 223"/>
            <p:cNvSpPr>
              <a:spLocks noChangeArrowheads="1"/>
            </p:cNvSpPr>
            <p:nvPr/>
          </p:nvSpPr>
          <p:spPr bwMode="auto">
            <a:xfrm rot="2425690">
              <a:off x="1685954" y="3893578"/>
              <a:ext cx="385646" cy="367022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8" name="Rectangle 224"/>
            <p:cNvSpPr>
              <a:spLocks noChangeArrowheads="1"/>
            </p:cNvSpPr>
            <p:nvPr/>
          </p:nvSpPr>
          <p:spPr bwMode="auto">
            <a:xfrm rot="1740742">
              <a:off x="3628479" y="3923526"/>
              <a:ext cx="246820" cy="22661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09" name="Rectangle 225"/>
            <p:cNvSpPr>
              <a:spLocks noChangeArrowheads="1"/>
            </p:cNvSpPr>
            <p:nvPr/>
          </p:nvSpPr>
          <p:spPr bwMode="auto">
            <a:xfrm rot="-1135016">
              <a:off x="3506054" y="3799961"/>
              <a:ext cx="196704" cy="21440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0" name="Rectangle 226"/>
            <p:cNvSpPr>
              <a:spLocks noChangeArrowheads="1"/>
            </p:cNvSpPr>
            <p:nvPr/>
          </p:nvSpPr>
          <p:spPr bwMode="auto">
            <a:xfrm rot="1124235">
              <a:off x="3257044" y="3568740"/>
              <a:ext cx="220240" cy="19519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1" name="Rectangle 227"/>
            <p:cNvSpPr>
              <a:spLocks noChangeArrowheads="1"/>
            </p:cNvSpPr>
            <p:nvPr/>
          </p:nvSpPr>
          <p:spPr bwMode="auto">
            <a:xfrm rot="4174381">
              <a:off x="623865" y="3992638"/>
              <a:ext cx="161159" cy="16773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2" name="Rectangle 228"/>
            <p:cNvSpPr>
              <a:spLocks noChangeArrowheads="1"/>
            </p:cNvSpPr>
            <p:nvPr/>
          </p:nvSpPr>
          <p:spPr bwMode="auto">
            <a:xfrm rot="2422202">
              <a:off x="1515836" y="3841261"/>
              <a:ext cx="152158" cy="22214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3" name="Rectangle 229"/>
            <p:cNvSpPr>
              <a:spLocks noChangeArrowheads="1"/>
            </p:cNvSpPr>
            <p:nvPr/>
          </p:nvSpPr>
          <p:spPr bwMode="auto">
            <a:xfrm rot="2422202">
              <a:off x="1413879" y="4004297"/>
              <a:ext cx="161421" cy="15801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4" name="Rectangle 230"/>
            <p:cNvSpPr>
              <a:spLocks noChangeArrowheads="1"/>
            </p:cNvSpPr>
            <p:nvPr/>
          </p:nvSpPr>
          <p:spPr bwMode="auto">
            <a:xfrm rot="2422202">
              <a:off x="1361960" y="4257991"/>
              <a:ext cx="114165" cy="9464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5" name="Rectangle 231"/>
            <p:cNvSpPr>
              <a:spLocks noChangeArrowheads="1"/>
            </p:cNvSpPr>
            <p:nvPr/>
          </p:nvSpPr>
          <p:spPr bwMode="auto">
            <a:xfrm rot="2422202">
              <a:off x="1266375" y="4367530"/>
              <a:ext cx="114165" cy="94641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6" name="Rectangle 232"/>
            <p:cNvSpPr>
              <a:spLocks noChangeArrowheads="1"/>
            </p:cNvSpPr>
            <p:nvPr/>
          </p:nvSpPr>
          <p:spPr bwMode="auto">
            <a:xfrm rot="1748824">
              <a:off x="415557" y="3898635"/>
              <a:ext cx="161766" cy="19720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7" name="Rectangle 233"/>
            <p:cNvSpPr>
              <a:spLocks noChangeArrowheads="1"/>
            </p:cNvSpPr>
            <p:nvPr/>
          </p:nvSpPr>
          <p:spPr bwMode="auto">
            <a:xfrm rot="1452515">
              <a:off x="1962839" y="3695226"/>
              <a:ext cx="194426" cy="13814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8" name="Rectangle 234"/>
            <p:cNvSpPr>
              <a:spLocks noChangeArrowheads="1"/>
            </p:cNvSpPr>
            <p:nvPr/>
          </p:nvSpPr>
          <p:spPr bwMode="auto">
            <a:xfrm rot="-735569">
              <a:off x="316533" y="3001994"/>
              <a:ext cx="219613" cy="179512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19" name="Rectangle 235"/>
            <p:cNvSpPr>
              <a:spLocks noChangeArrowheads="1"/>
            </p:cNvSpPr>
            <p:nvPr/>
          </p:nvSpPr>
          <p:spPr bwMode="auto">
            <a:xfrm rot="2090564">
              <a:off x="1426879" y="2002910"/>
              <a:ext cx="147433" cy="156566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20" name="Rectangle 236"/>
            <p:cNvSpPr>
              <a:spLocks noChangeArrowheads="1"/>
            </p:cNvSpPr>
            <p:nvPr/>
          </p:nvSpPr>
          <p:spPr bwMode="auto">
            <a:xfrm rot="2090564">
              <a:off x="2878773" y="3784809"/>
              <a:ext cx="135410" cy="128182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21" name="Rectangle 237"/>
            <p:cNvSpPr>
              <a:spLocks noChangeArrowheads="1"/>
            </p:cNvSpPr>
            <p:nvPr/>
          </p:nvSpPr>
          <p:spPr bwMode="auto">
            <a:xfrm rot="2090564">
              <a:off x="1772952" y="3788081"/>
              <a:ext cx="156271" cy="158150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22" name="Rectangle 238"/>
            <p:cNvSpPr>
              <a:spLocks noChangeArrowheads="1"/>
            </p:cNvSpPr>
            <p:nvPr/>
          </p:nvSpPr>
          <p:spPr bwMode="auto">
            <a:xfrm rot="889161" flipV="1">
              <a:off x="3829101" y="4059040"/>
              <a:ext cx="456210" cy="302499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23" name="Rectangle 239"/>
            <p:cNvSpPr>
              <a:spLocks noChangeArrowheads="1"/>
            </p:cNvSpPr>
            <p:nvPr/>
          </p:nvSpPr>
          <p:spPr bwMode="auto">
            <a:xfrm rot="-318622">
              <a:off x="3239418" y="3659663"/>
              <a:ext cx="194443" cy="143773"/>
            </a:xfrm>
            <a:prstGeom prst="rect">
              <a:avLst/>
            </a:prstGeom>
            <a:noFill/>
            <a:ln w="19050" algn="ctr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24" name="Rectangle 240"/>
            <p:cNvSpPr>
              <a:spLocks noChangeArrowheads="1"/>
            </p:cNvSpPr>
            <p:nvPr/>
          </p:nvSpPr>
          <p:spPr bwMode="auto">
            <a:xfrm>
              <a:off x="3987792" y="3611565"/>
              <a:ext cx="1168416" cy="1387494"/>
            </a:xfrm>
            <a:prstGeom prst="rect">
              <a:avLst/>
            </a:prstGeom>
            <a:solidFill>
              <a:schemeClr val="bg1"/>
            </a:solidFill>
            <a:ln w="1905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425" name="Rectangle 241"/>
            <p:cNvSpPr>
              <a:spLocks noChangeArrowheads="1"/>
            </p:cNvSpPr>
            <p:nvPr/>
          </p:nvSpPr>
          <p:spPr bwMode="auto">
            <a:xfrm>
              <a:off x="-758898" y="2881305"/>
              <a:ext cx="1168416" cy="1387494"/>
            </a:xfrm>
            <a:prstGeom prst="rect">
              <a:avLst/>
            </a:prstGeom>
            <a:solidFill>
              <a:schemeClr val="bg1"/>
            </a:solidFill>
            <a:ln w="1905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42"/>
          <p:cNvGrpSpPr>
            <a:grpSpLocks noChangeAspect="1"/>
          </p:cNvGrpSpPr>
          <p:nvPr/>
        </p:nvGrpSpPr>
        <p:grpSpPr bwMode="auto">
          <a:xfrm>
            <a:off x="2782888" y="4670425"/>
            <a:ext cx="1930400" cy="1898650"/>
            <a:chOff x="4498974" y="1055655"/>
            <a:chExt cx="4527612" cy="4454586"/>
          </a:xfrm>
        </p:grpSpPr>
        <p:pic>
          <p:nvPicPr>
            <p:cNvPr id="55346" name="Picture 24" descr="panda_patche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98974" y="1274733"/>
              <a:ext cx="4527612" cy="3976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47" name="Rectangle 244"/>
            <p:cNvSpPr>
              <a:spLocks noChangeArrowheads="1"/>
            </p:cNvSpPr>
            <p:nvPr/>
          </p:nvSpPr>
          <p:spPr bwMode="auto">
            <a:xfrm rot="5141941">
              <a:off x="5564298" y="1498838"/>
              <a:ext cx="328619" cy="36512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48" name="Rectangle 245"/>
            <p:cNvSpPr>
              <a:spLocks noChangeArrowheads="1"/>
            </p:cNvSpPr>
            <p:nvPr/>
          </p:nvSpPr>
          <p:spPr bwMode="auto">
            <a:xfrm rot="5803388">
              <a:off x="6169716" y="1424606"/>
              <a:ext cx="528894" cy="503537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49" name="Rectangle 246"/>
            <p:cNvSpPr>
              <a:spLocks noChangeArrowheads="1"/>
            </p:cNvSpPr>
            <p:nvPr/>
          </p:nvSpPr>
          <p:spPr bwMode="auto">
            <a:xfrm rot="4500892">
              <a:off x="6116497" y="1782994"/>
              <a:ext cx="428642" cy="429946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0" name="Rectangle 247"/>
            <p:cNvSpPr>
              <a:spLocks noChangeArrowheads="1"/>
            </p:cNvSpPr>
            <p:nvPr/>
          </p:nvSpPr>
          <p:spPr bwMode="auto">
            <a:xfrm rot="3780541">
              <a:off x="6668110" y="1951353"/>
              <a:ext cx="605003" cy="599525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1" name="Rectangle 248"/>
            <p:cNvSpPr>
              <a:spLocks noChangeArrowheads="1"/>
            </p:cNvSpPr>
            <p:nvPr/>
          </p:nvSpPr>
          <p:spPr bwMode="auto">
            <a:xfrm rot="4166865">
              <a:off x="7665747" y="1945368"/>
              <a:ext cx="403198" cy="44856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2" name="Rectangle 249"/>
            <p:cNvSpPr>
              <a:spLocks noChangeArrowheads="1"/>
            </p:cNvSpPr>
            <p:nvPr/>
          </p:nvSpPr>
          <p:spPr bwMode="auto">
            <a:xfrm rot="260839">
              <a:off x="7765020" y="2787234"/>
              <a:ext cx="425133" cy="44856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3" name="Rectangle 250"/>
            <p:cNvSpPr>
              <a:spLocks noChangeArrowheads="1"/>
            </p:cNvSpPr>
            <p:nvPr/>
          </p:nvSpPr>
          <p:spPr bwMode="auto">
            <a:xfrm rot="260839">
              <a:off x="5904184" y="1218739"/>
              <a:ext cx="456006" cy="484731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4" name="Rectangle 251"/>
            <p:cNvSpPr>
              <a:spLocks noChangeArrowheads="1"/>
            </p:cNvSpPr>
            <p:nvPr/>
          </p:nvSpPr>
          <p:spPr bwMode="auto">
            <a:xfrm rot="734976">
              <a:off x="4653733" y="2427960"/>
              <a:ext cx="603308" cy="54156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5" name="Rectangle 252"/>
            <p:cNvSpPr>
              <a:spLocks noChangeArrowheads="1"/>
            </p:cNvSpPr>
            <p:nvPr/>
          </p:nvSpPr>
          <p:spPr bwMode="auto">
            <a:xfrm rot="-293446">
              <a:off x="4540474" y="1960543"/>
              <a:ext cx="700675" cy="70962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6" name="Rectangle 253"/>
            <p:cNvSpPr>
              <a:spLocks noChangeArrowheads="1"/>
            </p:cNvSpPr>
            <p:nvPr/>
          </p:nvSpPr>
          <p:spPr bwMode="auto">
            <a:xfrm rot="-1020721">
              <a:off x="4571935" y="2173518"/>
              <a:ext cx="467500" cy="429722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7" name="Rectangle 254"/>
            <p:cNvSpPr>
              <a:spLocks noChangeArrowheads="1"/>
            </p:cNvSpPr>
            <p:nvPr/>
          </p:nvSpPr>
          <p:spPr bwMode="auto">
            <a:xfrm rot="-1020721">
              <a:off x="5020329" y="3118286"/>
              <a:ext cx="426697" cy="365837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8" name="Rectangle 255"/>
            <p:cNvSpPr>
              <a:spLocks noChangeArrowheads="1"/>
            </p:cNvSpPr>
            <p:nvPr/>
          </p:nvSpPr>
          <p:spPr bwMode="auto">
            <a:xfrm rot="-3547688">
              <a:off x="5092492" y="3094034"/>
              <a:ext cx="677210" cy="61997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59" name="Rectangle 256"/>
            <p:cNvSpPr>
              <a:spLocks noChangeArrowheads="1"/>
            </p:cNvSpPr>
            <p:nvPr/>
          </p:nvSpPr>
          <p:spPr bwMode="auto">
            <a:xfrm rot="-3547688">
              <a:off x="5244706" y="3115236"/>
              <a:ext cx="332102" cy="371126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0" name="Rectangle 257"/>
            <p:cNvSpPr>
              <a:spLocks noChangeArrowheads="1"/>
            </p:cNvSpPr>
            <p:nvPr/>
          </p:nvSpPr>
          <p:spPr bwMode="auto">
            <a:xfrm rot="-5857429">
              <a:off x="5896326" y="2683175"/>
              <a:ext cx="379210" cy="385046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1" name="Rectangle 258"/>
            <p:cNvSpPr>
              <a:spLocks noChangeArrowheads="1"/>
            </p:cNvSpPr>
            <p:nvPr/>
          </p:nvSpPr>
          <p:spPr bwMode="auto">
            <a:xfrm rot="-4247964">
              <a:off x="6222825" y="2656946"/>
              <a:ext cx="255286" cy="266154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2" name="Rectangle 259"/>
            <p:cNvSpPr>
              <a:spLocks noChangeArrowheads="1"/>
            </p:cNvSpPr>
            <p:nvPr/>
          </p:nvSpPr>
          <p:spPr bwMode="auto">
            <a:xfrm rot="-6536316">
              <a:off x="6746578" y="2633664"/>
              <a:ext cx="493721" cy="515598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3" name="Rectangle 260"/>
            <p:cNvSpPr>
              <a:spLocks noChangeArrowheads="1"/>
            </p:cNvSpPr>
            <p:nvPr/>
          </p:nvSpPr>
          <p:spPr bwMode="auto">
            <a:xfrm rot="-7636424">
              <a:off x="6354671" y="2916861"/>
              <a:ext cx="435538" cy="422224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4" name="Rectangle 261"/>
            <p:cNvSpPr>
              <a:spLocks noChangeArrowheads="1"/>
            </p:cNvSpPr>
            <p:nvPr/>
          </p:nvSpPr>
          <p:spPr bwMode="auto">
            <a:xfrm rot="-9682559">
              <a:off x="6770956" y="3150746"/>
              <a:ext cx="384028" cy="33524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5" name="Rectangle 262"/>
            <p:cNvSpPr>
              <a:spLocks noChangeArrowheads="1"/>
            </p:cNvSpPr>
            <p:nvPr/>
          </p:nvSpPr>
          <p:spPr bwMode="auto">
            <a:xfrm rot="9367836">
              <a:off x="6371895" y="4009441"/>
              <a:ext cx="655241" cy="62668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6" name="Rectangle 263"/>
            <p:cNvSpPr>
              <a:spLocks noChangeArrowheads="1"/>
            </p:cNvSpPr>
            <p:nvPr/>
          </p:nvSpPr>
          <p:spPr bwMode="auto">
            <a:xfrm rot="8712282">
              <a:off x="5860412" y="3564208"/>
              <a:ext cx="417241" cy="423329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7" name="Rectangle 264"/>
            <p:cNvSpPr>
              <a:spLocks noChangeArrowheads="1"/>
            </p:cNvSpPr>
            <p:nvPr/>
          </p:nvSpPr>
          <p:spPr bwMode="auto">
            <a:xfrm rot="9754339">
              <a:off x="6185929" y="3475213"/>
              <a:ext cx="419887" cy="374165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8" name="Rectangle 265"/>
            <p:cNvSpPr>
              <a:spLocks noChangeArrowheads="1"/>
            </p:cNvSpPr>
            <p:nvPr/>
          </p:nvSpPr>
          <p:spPr bwMode="auto">
            <a:xfrm rot="7814351">
              <a:off x="4603388" y="4136953"/>
              <a:ext cx="838413" cy="856401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69" name="Rectangle 266"/>
            <p:cNvSpPr>
              <a:spLocks noChangeArrowheads="1"/>
            </p:cNvSpPr>
            <p:nvPr/>
          </p:nvSpPr>
          <p:spPr bwMode="auto">
            <a:xfrm rot="5400000">
              <a:off x="5064925" y="4579160"/>
              <a:ext cx="547695" cy="73026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70" name="Rectangle 267"/>
            <p:cNvSpPr>
              <a:spLocks noChangeArrowheads="1"/>
            </p:cNvSpPr>
            <p:nvPr/>
          </p:nvSpPr>
          <p:spPr bwMode="auto">
            <a:xfrm rot="7590695">
              <a:off x="8047458" y="4761686"/>
              <a:ext cx="535775" cy="56941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71" name="Rectangle 268"/>
            <p:cNvSpPr>
              <a:spLocks noChangeArrowheads="1"/>
            </p:cNvSpPr>
            <p:nvPr/>
          </p:nvSpPr>
          <p:spPr bwMode="auto">
            <a:xfrm rot="6131475">
              <a:off x="8090073" y="4213976"/>
              <a:ext cx="497341" cy="511248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72" name="Rectangle 269"/>
            <p:cNvSpPr>
              <a:spLocks noChangeArrowheads="1"/>
            </p:cNvSpPr>
            <p:nvPr/>
          </p:nvSpPr>
          <p:spPr bwMode="auto">
            <a:xfrm rot="6400600">
              <a:off x="8135849" y="4489137"/>
              <a:ext cx="449813" cy="457626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73" name="Rectangle 270"/>
            <p:cNvSpPr>
              <a:spLocks noChangeArrowheads="1"/>
            </p:cNvSpPr>
            <p:nvPr/>
          </p:nvSpPr>
          <p:spPr bwMode="auto">
            <a:xfrm>
              <a:off x="7675605" y="5254650"/>
              <a:ext cx="1168416" cy="25559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74" name="Rectangle 271"/>
            <p:cNvSpPr>
              <a:spLocks noChangeArrowheads="1"/>
            </p:cNvSpPr>
            <p:nvPr/>
          </p:nvSpPr>
          <p:spPr bwMode="auto">
            <a:xfrm>
              <a:off x="5375286" y="1055655"/>
              <a:ext cx="1168416" cy="21907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41"/>
          <p:cNvGrpSpPr>
            <a:grpSpLocks/>
          </p:cNvGrpSpPr>
          <p:nvPr/>
        </p:nvGrpSpPr>
        <p:grpSpPr bwMode="auto">
          <a:xfrm>
            <a:off x="993775" y="1165225"/>
            <a:ext cx="3051175" cy="2760663"/>
            <a:chOff x="2855590" y="1201707"/>
            <a:chExt cx="3051026" cy="2760644"/>
          </a:xfrm>
        </p:grpSpPr>
        <p:pic>
          <p:nvPicPr>
            <p:cNvPr id="55341" name="Picture 133" descr="pandapatch2.jpg"/>
            <p:cNvPicPr>
              <a:picLocks noChangeAspect="1"/>
            </p:cNvPicPr>
            <p:nvPr/>
          </p:nvPicPr>
          <p:blipFill>
            <a:blip r:embed="rId6"/>
            <a:srcRect l="78825" t="58859" r="9622" b="28198"/>
            <a:stretch>
              <a:fillRect/>
            </a:stretch>
          </p:blipFill>
          <p:spPr bwMode="auto">
            <a:xfrm>
              <a:off x="5377485" y="3462046"/>
              <a:ext cx="529131" cy="500305"/>
            </a:xfrm>
            <a:prstGeom prst="rect">
              <a:avLst/>
            </a:prstGeom>
            <a:noFill/>
            <a:ln w="28575">
              <a:solidFill>
                <a:srgbClr val="3333FF"/>
              </a:solidFill>
              <a:miter lim="800000"/>
              <a:headEnd/>
              <a:tailEnd/>
            </a:ln>
          </p:spPr>
        </p:pic>
        <p:grpSp>
          <p:nvGrpSpPr>
            <p:cNvPr id="5" name="Group 41"/>
            <p:cNvGrpSpPr>
              <a:grpSpLocks/>
            </p:cNvGrpSpPr>
            <p:nvPr/>
          </p:nvGrpSpPr>
          <p:grpSpPr bwMode="auto">
            <a:xfrm>
              <a:off x="2855590" y="1201707"/>
              <a:ext cx="1497332" cy="1547516"/>
              <a:chOff x="-519707" y="690680"/>
              <a:chExt cx="2394424" cy="2474714"/>
            </a:xfrm>
          </p:grpSpPr>
          <p:pic>
            <p:nvPicPr>
              <p:cNvPr id="55344" name="Picture 126" descr="pandapatch4.jpg"/>
              <p:cNvPicPr>
                <a:picLocks noChangeAspect="1"/>
              </p:cNvPicPr>
              <p:nvPr/>
            </p:nvPicPr>
            <p:blipFill>
              <a:blip r:embed="rId7"/>
              <a:srcRect l="29974" t="23907" r="59059" b="62508"/>
              <a:stretch>
                <a:fillRect/>
              </a:stretch>
            </p:blipFill>
            <p:spPr bwMode="auto">
              <a:xfrm>
                <a:off x="1071431" y="2325596"/>
                <a:ext cx="803286" cy="839798"/>
              </a:xfrm>
              <a:prstGeom prst="rect">
                <a:avLst/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/>
              </a:ln>
            </p:spPr>
          </p:pic>
          <p:pic>
            <p:nvPicPr>
              <p:cNvPr id="55345" name="Picture 124" descr="pandapatch4.jpg"/>
              <p:cNvPicPr>
                <a:picLocks noChangeAspect="1"/>
              </p:cNvPicPr>
              <p:nvPr/>
            </p:nvPicPr>
            <p:blipFill>
              <a:blip r:embed="rId7"/>
              <a:srcRect l="28976" t="6882" r="59059" b="79636"/>
              <a:stretch>
                <a:fillRect/>
              </a:stretch>
            </p:blipFill>
            <p:spPr bwMode="auto">
              <a:xfrm>
                <a:off x="-519707" y="690680"/>
                <a:ext cx="876312" cy="833451"/>
              </a:xfrm>
              <a:prstGeom prst="rect">
                <a:avLst/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/>
              </a:ln>
            </p:spPr>
          </p:pic>
        </p:grpSp>
        <p:pic>
          <p:nvPicPr>
            <p:cNvPr id="55343" name="Picture 8" descr="C:\Documents and Settings\grauman\Desktop\slides\panda_ex\pandapatch5.jpg"/>
            <p:cNvPicPr>
              <a:picLocks noChangeAspect="1" noChangeArrowheads="1"/>
            </p:cNvPicPr>
            <p:nvPr/>
          </p:nvPicPr>
          <p:blipFill>
            <a:blip r:embed="rId8"/>
            <a:srcRect l="29713" t="6779" r="58823" b="79045"/>
            <a:stretch>
              <a:fillRect/>
            </a:stretch>
          </p:blipFill>
          <p:spPr bwMode="auto">
            <a:xfrm>
              <a:off x="3180591" y="3325054"/>
              <a:ext cx="525162" cy="547985"/>
            </a:xfrm>
            <a:prstGeom prst="rect">
              <a:avLst/>
            </a:prstGeom>
            <a:noFill/>
            <a:ln w="38100">
              <a:solidFill>
                <a:srgbClr val="3333FF"/>
              </a:solidFill>
              <a:miter lim="800000"/>
              <a:headEnd/>
              <a:tailEnd/>
            </a:ln>
          </p:spPr>
        </p:pic>
      </p:grpSp>
      <p:grpSp>
        <p:nvGrpSpPr>
          <p:cNvPr id="6" name="Group 373"/>
          <p:cNvGrpSpPr>
            <a:grpSpLocks/>
          </p:cNvGrpSpPr>
          <p:nvPr/>
        </p:nvGrpSpPr>
        <p:grpSpPr bwMode="auto">
          <a:xfrm>
            <a:off x="1249363" y="1530350"/>
            <a:ext cx="2992437" cy="2811463"/>
            <a:chOff x="3074668" y="1530324"/>
            <a:chExt cx="2992737" cy="2811497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5103490" y="1886592"/>
              <a:ext cx="963915" cy="956959"/>
              <a:chOff x="3476610" y="1639863"/>
              <a:chExt cx="1541421" cy="1530324"/>
            </a:xfrm>
          </p:grpSpPr>
          <p:pic>
            <p:nvPicPr>
              <p:cNvPr id="55339" name="Picture 135" descr="pandapatch1.jpg"/>
              <p:cNvPicPr>
                <a:picLocks noChangeAspect="1"/>
              </p:cNvPicPr>
              <p:nvPr/>
            </p:nvPicPr>
            <p:blipFill>
              <a:blip r:embed="rId9"/>
              <a:srcRect l="12613" t="6291" r="74513" b="79585"/>
              <a:stretch>
                <a:fillRect/>
              </a:stretch>
            </p:blipFill>
            <p:spPr bwMode="auto">
              <a:xfrm>
                <a:off x="3476610" y="2297097"/>
                <a:ext cx="942990" cy="87309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pic>
            <p:nvPicPr>
              <p:cNvPr id="55340" name="Picture 136" descr="pandapatch1.jpg"/>
              <p:cNvPicPr>
                <a:picLocks noChangeAspect="1"/>
              </p:cNvPicPr>
              <p:nvPr/>
            </p:nvPicPr>
            <p:blipFill>
              <a:blip r:embed="rId9"/>
              <a:srcRect l="13416" t="58115" r="74513" b="27710"/>
              <a:stretch>
                <a:fillRect/>
              </a:stretch>
            </p:blipFill>
            <p:spPr bwMode="auto">
              <a:xfrm>
                <a:off x="4133844" y="1639863"/>
                <a:ext cx="884187" cy="87631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</p:pic>
        </p:grpSp>
        <p:pic>
          <p:nvPicPr>
            <p:cNvPr id="55336" name="Picture 134" descr="pandapatch2.jpg"/>
            <p:cNvPicPr>
              <a:picLocks noChangeAspect="1"/>
            </p:cNvPicPr>
            <p:nvPr/>
          </p:nvPicPr>
          <p:blipFill>
            <a:blip r:embed="rId6"/>
            <a:srcRect l="61964" t="59451" r="26572" b="28198"/>
            <a:stretch>
              <a:fillRect/>
            </a:stretch>
          </p:blipFill>
          <p:spPr bwMode="auto">
            <a:xfrm>
              <a:off x="4498971" y="3864349"/>
              <a:ext cx="525161" cy="47747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55337" name="Picture 127" descr="pandapatch4.jpg"/>
            <p:cNvPicPr>
              <a:picLocks noChangeAspect="1"/>
            </p:cNvPicPr>
            <p:nvPr/>
          </p:nvPicPr>
          <p:blipFill>
            <a:blip r:embed="rId7"/>
            <a:srcRect l="61964" t="6882" r="25574" b="79636"/>
            <a:stretch>
              <a:fillRect/>
            </a:stretch>
          </p:blipFill>
          <p:spPr bwMode="auto">
            <a:xfrm>
              <a:off x="3074668" y="1530324"/>
              <a:ext cx="570827" cy="52118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55338" name="Picture 8" descr="C:\Documents and Settings\grauman\Desktop\slides\panda_ex\pandapatch5.jpg"/>
            <p:cNvPicPr>
              <a:picLocks noChangeAspect="1" noChangeArrowheads="1"/>
            </p:cNvPicPr>
            <p:nvPr/>
          </p:nvPicPr>
          <p:blipFill>
            <a:blip r:embed="rId8"/>
            <a:srcRect l="45752" t="6779" r="42284" b="79045"/>
            <a:stretch>
              <a:fillRect/>
            </a:stretch>
          </p:blipFill>
          <p:spPr bwMode="auto">
            <a:xfrm>
              <a:off x="4167341" y="3302221"/>
              <a:ext cx="547995" cy="5479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</p:grpSp>
      <p:grpSp>
        <p:nvGrpSpPr>
          <p:cNvPr id="8" name="Group 272"/>
          <p:cNvGrpSpPr/>
          <p:nvPr/>
        </p:nvGrpSpPr>
        <p:grpSpPr>
          <a:xfrm>
            <a:off x="1139730" y="1238220"/>
            <a:ext cx="3228474" cy="3228722"/>
            <a:chOff x="6236223" y="1165196"/>
            <a:chExt cx="3228474" cy="322872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50188" name="Straight Connector 27"/>
            <p:cNvCxnSpPr>
              <a:cxnSpLocks noChangeShapeType="1"/>
            </p:cNvCxnSpPr>
            <p:nvPr/>
          </p:nvCxnSpPr>
          <p:spPr bwMode="auto">
            <a:xfrm rot="5400000">
              <a:off x="6178450" y="2779556"/>
              <a:ext cx="3228722" cy="2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50189" name="Straight Connector 29"/>
            <p:cNvCxnSpPr>
              <a:cxnSpLocks noChangeShapeType="1"/>
            </p:cNvCxnSpPr>
            <p:nvPr/>
          </p:nvCxnSpPr>
          <p:spPr bwMode="auto">
            <a:xfrm>
              <a:off x="6236223" y="2808383"/>
              <a:ext cx="3228474" cy="1254"/>
            </a:xfrm>
            <a:prstGeom prst="line">
              <a:avLst/>
            </a:prstGeom>
            <a:noFill/>
            <a:ln w="57150" algn="ctr">
              <a:solidFill>
                <a:srgbClr val="00B0F0"/>
              </a:solidFill>
              <a:prstDash val="sysDash"/>
              <a:round/>
              <a:headEnd/>
              <a:tailEnd/>
            </a:ln>
          </p:spPr>
        </p:cxnSp>
      </p:grpSp>
      <p:cxnSp>
        <p:nvCxnSpPr>
          <p:cNvPr id="55305" name="Straight Connector 406"/>
          <p:cNvCxnSpPr>
            <a:cxnSpLocks noChangeShapeType="1"/>
          </p:cNvCxnSpPr>
          <p:nvPr/>
        </p:nvCxnSpPr>
        <p:spPr bwMode="auto">
          <a:xfrm rot="16200000" flipH="1">
            <a:off x="1176338" y="1420813"/>
            <a:ext cx="401637" cy="255587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55306" name="Straight Connector 408"/>
          <p:cNvCxnSpPr>
            <a:cxnSpLocks noChangeShapeType="1"/>
          </p:cNvCxnSpPr>
          <p:nvPr/>
        </p:nvCxnSpPr>
        <p:spPr bwMode="auto">
          <a:xfrm flipV="1">
            <a:off x="1358900" y="5473700"/>
            <a:ext cx="2154238" cy="36513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55307" name="Straight Connector 410"/>
          <p:cNvCxnSpPr>
            <a:cxnSpLocks noChangeShapeType="1"/>
          </p:cNvCxnSpPr>
          <p:nvPr/>
        </p:nvCxnSpPr>
        <p:spPr bwMode="auto">
          <a:xfrm>
            <a:off x="1577975" y="3575050"/>
            <a:ext cx="1022350" cy="1588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55308" name="Straight Connector 412"/>
          <p:cNvCxnSpPr>
            <a:cxnSpLocks noChangeShapeType="1"/>
          </p:cNvCxnSpPr>
          <p:nvPr/>
        </p:nvCxnSpPr>
        <p:spPr bwMode="auto">
          <a:xfrm rot="10800000" flipH="1" flipV="1">
            <a:off x="1165225" y="4911725"/>
            <a:ext cx="1843088" cy="296863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55309" name="Straight Connector 415"/>
          <p:cNvCxnSpPr>
            <a:cxnSpLocks noChangeShapeType="1"/>
          </p:cNvCxnSpPr>
          <p:nvPr/>
        </p:nvCxnSpPr>
        <p:spPr bwMode="auto">
          <a:xfrm flipV="1">
            <a:off x="2965450" y="3722688"/>
            <a:ext cx="876300" cy="400050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55310" name="Straight Connector 417"/>
          <p:cNvCxnSpPr>
            <a:cxnSpLocks noChangeShapeType="1"/>
          </p:cNvCxnSpPr>
          <p:nvPr/>
        </p:nvCxnSpPr>
        <p:spPr bwMode="auto">
          <a:xfrm rot="16200000" flipH="1">
            <a:off x="2457450" y="5586413"/>
            <a:ext cx="273050" cy="889000"/>
          </a:xfrm>
          <a:prstGeom prst="lin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</p:spPr>
      </p:cxnSp>
      <p:grpSp>
        <p:nvGrpSpPr>
          <p:cNvPr id="9" name="Group 149"/>
          <p:cNvGrpSpPr>
            <a:grpSpLocks/>
          </p:cNvGrpSpPr>
          <p:nvPr/>
        </p:nvGrpSpPr>
        <p:grpSpPr bwMode="auto">
          <a:xfrm>
            <a:off x="5959475" y="1419225"/>
            <a:ext cx="1679575" cy="2265363"/>
            <a:chOff x="6543702" y="2003418"/>
            <a:chExt cx="1679598" cy="2265381"/>
          </a:xfrm>
        </p:grpSpPr>
        <p:sp>
          <p:nvSpPr>
            <p:cNvPr id="55326" name="Rectangle 150"/>
            <p:cNvSpPr>
              <a:spLocks noChangeArrowheads="1"/>
            </p:cNvSpPr>
            <p:nvPr/>
          </p:nvSpPr>
          <p:spPr bwMode="auto">
            <a:xfrm>
              <a:off x="6689439" y="3792555"/>
              <a:ext cx="182880" cy="457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27" name="Rectangle 151"/>
            <p:cNvSpPr>
              <a:spLocks noChangeArrowheads="1"/>
            </p:cNvSpPr>
            <p:nvPr/>
          </p:nvSpPr>
          <p:spPr bwMode="auto">
            <a:xfrm>
              <a:off x="7383186" y="2460618"/>
              <a:ext cx="182880" cy="457200"/>
            </a:xfrm>
            <a:prstGeom prst="rect">
              <a:avLst/>
            </a:prstGeom>
            <a:solidFill>
              <a:srgbClr val="3333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28" name="Rectangle 152"/>
            <p:cNvSpPr>
              <a:spLocks noChangeArrowheads="1"/>
            </p:cNvSpPr>
            <p:nvPr/>
          </p:nvSpPr>
          <p:spPr bwMode="auto">
            <a:xfrm>
              <a:off x="7748316" y="2460618"/>
              <a:ext cx="182880" cy="457200"/>
            </a:xfrm>
            <a:prstGeom prst="rect">
              <a:avLst/>
            </a:prstGeom>
            <a:solidFill>
              <a:srgbClr val="3333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29" name="Rectangle 153"/>
            <p:cNvSpPr>
              <a:spLocks noChangeArrowheads="1"/>
            </p:cNvSpPr>
            <p:nvPr/>
          </p:nvSpPr>
          <p:spPr bwMode="auto">
            <a:xfrm>
              <a:off x="6653241" y="2003418"/>
              <a:ext cx="182880" cy="914400"/>
            </a:xfrm>
            <a:prstGeom prst="rect">
              <a:avLst/>
            </a:prstGeom>
            <a:solidFill>
              <a:srgbClr val="3333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30" name="Rectangle 154"/>
            <p:cNvSpPr>
              <a:spLocks noChangeArrowheads="1"/>
            </p:cNvSpPr>
            <p:nvPr/>
          </p:nvSpPr>
          <p:spPr bwMode="auto">
            <a:xfrm>
              <a:off x="7383501" y="3794130"/>
              <a:ext cx="182880" cy="457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31" name="Rectangle 155"/>
            <p:cNvSpPr>
              <a:spLocks noChangeArrowheads="1"/>
            </p:cNvSpPr>
            <p:nvPr/>
          </p:nvSpPr>
          <p:spPr bwMode="auto">
            <a:xfrm>
              <a:off x="7748316" y="3794130"/>
              <a:ext cx="182880" cy="457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55332" name="Straight Connector 156"/>
            <p:cNvCxnSpPr>
              <a:cxnSpLocks noChangeShapeType="1"/>
            </p:cNvCxnSpPr>
            <p:nvPr/>
          </p:nvCxnSpPr>
          <p:spPr bwMode="auto">
            <a:xfrm>
              <a:off x="6543702" y="2917818"/>
              <a:ext cx="164308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5333" name="Straight Connector 157"/>
            <p:cNvCxnSpPr>
              <a:cxnSpLocks noChangeShapeType="1"/>
            </p:cNvCxnSpPr>
            <p:nvPr/>
          </p:nvCxnSpPr>
          <p:spPr bwMode="auto">
            <a:xfrm>
              <a:off x="6580215" y="4267211"/>
              <a:ext cx="164308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55334" name="Rectangle 158"/>
            <p:cNvSpPr>
              <a:spLocks noChangeArrowheads="1"/>
            </p:cNvSpPr>
            <p:nvPr/>
          </p:nvSpPr>
          <p:spPr bwMode="auto">
            <a:xfrm>
              <a:off x="7054884" y="3354399"/>
              <a:ext cx="182880" cy="9144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60" name="Picture 2" descr="http://euclid.hamline.edu/~arundquist/latex/showequation.php?eqn_id=9454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32375" y="4159250"/>
            <a:ext cx="384810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60"/>
          <p:cNvGrpSpPr>
            <a:grpSpLocks/>
          </p:cNvGrpSpPr>
          <p:nvPr/>
        </p:nvGrpSpPr>
        <p:grpSpPr bwMode="auto">
          <a:xfrm>
            <a:off x="6069013" y="1858963"/>
            <a:ext cx="1277937" cy="1789112"/>
            <a:chOff x="6653241" y="2443149"/>
            <a:chExt cx="1277955" cy="1789137"/>
          </a:xfrm>
        </p:grpSpPr>
        <p:sp>
          <p:nvSpPr>
            <p:cNvPr id="55320" name="Rectangle 161"/>
            <p:cNvSpPr>
              <a:spLocks noChangeArrowheads="1"/>
            </p:cNvSpPr>
            <p:nvPr/>
          </p:nvSpPr>
          <p:spPr bwMode="auto">
            <a:xfrm>
              <a:off x="7383501" y="2443149"/>
              <a:ext cx="182880" cy="457200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21" name="Rectangle 162"/>
            <p:cNvSpPr>
              <a:spLocks noChangeArrowheads="1"/>
            </p:cNvSpPr>
            <p:nvPr/>
          </p:nvSpPr>
          <p:spPr bwMode="auto">
            <a:xfrm>
              <a:off x="7748316" y="2443149"/>
              <a:ext cx="182880" cy="457200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22" name="Rectangle 163"/>
            <p:cNvSpPr>
              <a:spLocks noChangeArrowheads="1"/>
            </p:cNvSpPr>
            <p:nvPr/>
          </p:nvSpPr>
          <p:spPr bwMode="auto">
            <a:xfrm>
              <a:off x="7383501" y="3775086"/>
              <a:ext cx="182880" cy="457200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23" name="Rectangle 164"/>
            <p:cNvSpPr>
              <a:spLocks noChangeArrowheads="1"/>
            </p:cNvSpPr>
            <p:nvPr/>
          </p:nvSpPr>
          <p:spPr bwMode="auto">
            <a:xfrm>
              <a:off x="7748316" y="3775086"/>
              <a:ext cx="182880" cy="457200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24" name="Rectangle 165"/>
            <p:cNvSpPr>
              <a:spLocks noChangeArrowheads="1"/>
            </p:cNvSpPr>
            <p:nvPr/>
          </p:nvSpPr>
          <p:spPr bwMode="auto">
            <a:xfrm>
              <a:off x="6653241" y="2460618"/>
              <a:ext cx="182880" cy="457200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25" name="Rectangle 166"/>
            <p:cNvSpPr>
              <a:spLocks noChangeArrowheads="1"/>
            </p:cNvSpPr>
            <p:nvPr/>
          </p:nvSpPr>
          <p:spPr bwMode="auto">
            <a:xfrm>
              <a:off x="6689754" y="3775086"/>
              <a:ext cx="182880" cy="457200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68" name="Picture 2" descr="http://euclid.hamline.edu/~arundquist/latex/showequation.php?eqn_id=9454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75563" y="2179638"/>
            <a:ext cx="4016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Picture 4" descr="http://euclid.hamline.edu/~arundquist/latex/showequation.php?eqn_id=9454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27950" y="3575050"/>
            <a:ext cx="385763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Picture 6" descr="http://euclid.hamline.edu/~arundquist/latex/showequation.php?eqn_id=94550"/>
          <p:cNvPicPr>
            <a:picLocks noChangeAspect="1" noChangeArrowheads="1"/>
          </p:cNvPicPr>
          <p:nvPr/>
        </p:nvPicPr>
        <p:blipFill>
          <a:blip r:embed="rId13"/>
          <a:srcRect l="74242" t="-418"/>
          <a:stretch>
            <a:fillRect/>
          </a:stretch>
        </p:blipFill>
        <p:spPr bwMode="auto">
          <a:xfrm>
            <a:off x="6178550" y="4852988"/>
            <a:ext cx="47466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" name="TextBox 171"/>
          <p:cNvSpPr txBox="1">
            <a:spLocks noChangeArrowheads="1"/>
          </p:cNvSpPr>
          <p:nvPr/>
        </p:nvSpPr>
        <p:spPr bwMode="auto">
          <a:xfrm>
            <a:off x="5046663" y="5029200"/>
            <a:ext cx="40973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Histogram intersection counts number of possible matches at a given partitioning.</a:t>
            </a:r>
          </a:p>
        </p:txBody>
      </p:sp>
      <p:pic>
        <p:nvPicPr>
          <p:cNvPr id="55318" name="Picture 26" descr="xset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74700" y="6496050"/>
            <a:ext cx="15557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9" name="Picture 12" descr="yset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965450" y="6496050"/>
            <a:ext cx="16065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" name="TextBox 57"/>
          <p:cNvSpPr txBox="1">
            <a:spLocks noChangeArrowheads="1"/>
          </p:cNvSpPr>
          <p:nvPr/>
        </p:nvSpPr>
        <p:spPr bwMode="auto">
          <a:xfrm>
            <a:off x="4968044" y="6516052"/>
            <a:ext cx="4198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</a:rPr>
              <a:t>[</a:t>
            </a:r>
            <a:r>
              <a:rPr lang="en-US" i="1" dirty="0" err="1">
                <a:solidFill>
                  <a:srgbClr val="000000"/>
                </a:solidFill>
              </a:rPr>
              <a:t>Grauman</a:t>
            </a:r>
            <a:r>
              <a:rPr lang="en-US" i="1" dirty="0">
                <a:solidFill>
                  <a:srgbClr val="000000"/>
                </a:solidFill>
              </a:rPr>
              <a:t> &amp; Darrell, ICCV 2005]</a:t>
            </a:r>
          </a:p>
        </p:txBody>
      </p:sp>
      <p:sp>
        <p:nvSpPr>
          <p:cNvPr id="133" name="Slide Number Placeholder 1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A4DEB3-E5FE-4441-A81E-3B85AEC9112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3495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PS4 out</a:t>
            </a:r>
          </a:p>
          <a:p>
            <a:endParaRPr lang="en-US" dirty="0" smtClean="0"/>
          </a:p>
          <a:p>
            <a:r>
              <a:rPr lang="en-US" dirty="0" smtClean="0"/>
              <a:t>Due 11:55 pm on November 18</a:t>
            </a:r>
            <a:r>
              <a:rPr lang="en-US" baseline="30000" dirty="0" smtClean="0"/>
              <a:t>th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58738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Pyramid match kernel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592138" y="4524375"/>
            <a:ext cx="83693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  For similarity, weights inversely proportional to bin size	(or may be learned)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  Normalize these kernel values to avoid favoring large sets</a:t>
            </a:r>
          </a:p>
        </p:txBody>
      </p:sp>
      <p:sp>
        <p:nvSpPr>
          <p:cNvPr id="56324" name="Rectangle 7"/>
          <p:cNvSpPr>
            <a:spLocks noChangeArrowheads="1"/>
          </p:cNvSpPr>
          <p:nvPr/>
        </p:nvSpPr>
        <p:spPr bwMode="auto">
          <a:xfrm>
            <a:off x="685800" y="1638300"/>
            <a:ext cx="12954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2125663" y="2808288"/>
            <a:ext cx="1935162" cy="1381125"/>
            <a:chOff x="139837" y="3246432"/>
            <a:chExt cx="2605684" cy="1311208"/>
          </a:xfrm>
        </p:grpSpPr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139837" y="3593162"/>
              <a:ext cx="2605684" cy="964478"/>
              <a:chOff x="113925" y="3885266"/>
              <a:chExt cx="2605684" cy="964478"/>
            </a:xfrm>
          </p:grpSpPr>
          <p:sp>
            <p:nvSpPr>
              <p:cNvPr id="56335" name="Text Box 12"/>
              <p:cNvSpPr txBox="1">
                <a:spLocks noChangeArrowheads="1"/>
              </p:cNvSpPr>
              <p:nvPr/>
            </p:nvSpPr>
            <p:spPr bwMode="auto">
              <a:xfrm>
                <a:off x="113925" y="3885266"/>
                <a:ext cx="2595301" cy="964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000000"/>
                    </a:solidFill>
                  </a:rPr>
                  <a:t>measures difficulty of a match at level  </a:t>
                </a:r>
                <a:endParaRPr lang="en-US" sz="2000" b="1" i="1">
                  <a:solidFill>
                    <a:srgbClr val="000000"/>
                  </a:solidFill>
                </a:endParaRPr>
              </a:p>
            </p:txBody>
          </p:sp>
          <p:pic>
            <p:nvPicPr>
              <p:cNvPr id="56336" name="Picture 5" descr="ktilde_part1"/>
              <p:cNvPicPr>
                <a:picLocks noChangeAspect="1" noChangeArrowheads="1"/>
              </p:cNvPicPr>
              <p:nvPr/>
            </p:nvPicPr>
            <p:blipFill>
              <a:blip r:embed="rId3"/>
              <a:srcRect l="9280" t="80597" r="87544" b="-6512"/>
              <a:stretch>
                <a:fillRect/>
              </a:stretch>
            </p:blipFill>
            <p:spPr bwMode="auto">
              <a:xfrm>
                <a:off x="2573557" y="4544050"/>
                <a:ext cx="146052" cy="303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6334" name="AutoShape 19"/>
            <p:cNvSpPr>
              <a:spLocks/>
            </p:cNvSpPr>
            <p:nvPr/>
          </p:nvSpPr>
          <p:spPr bwMode="auto">
            <a:xfrm rot="-5400000">
              <a:off x="1482052" y="3050209"/>
              <a:ext cx="228600" cy="621045"/>
            </a:xfrm>
            <a:prstGeom prst="leftBrace">
              <a:avLst>
                <a:gd name="adj1" fmla="val 241676"/>
                <a:gd name="adj2" fmla="val 4999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3622675" y="2808288"/>
            <a:ext cx="5002213" cy="1041400"/>
            <a:chOff x="3425826" y="3192426"/>
            <a:chExt cx="5002213" cy="1041400"/>
          </a:xfrm>
        </p:grpSpPr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3425826" y="3192426"/>
              <a:ext cx="5002213" cy="1041400"/>
              <a:chOff x="2158" y="2352"/>
              <a:chExt cx="3151" cy="656"/>
            </a:xfrm>
          </p:grpSpPr>
          <p:sp>
            <p:nvSpPr>
              <p:cNvPr id="56331" name="Text Box 18"/>
              <p:cNvSpPr txBox="1">
                <a:spLocks noChangeArrowheads="1"/>
              </p:cNvSpPr>
              <p:nvPr/>
            </p:nvSpPr>
            <p:spPr bwMode="auto">
              <a:xfrm>
                <a:off x="2756" y="2562"/>
                <a:ext cx="2185" cy="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000000"/>
                    </a:solidFill>
                  </a:rPr>
                  <a:t>number of newly matched pairs at level</a:t>
                </a:r>
                <a:endParaRPr lang="en-US" sz="2000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6332" name="AutoShape 19"/>
              <p:cNvSpPr>
                <a:spLocks/>
              </p:cNvSpPr>
              <p:nvPr/>
            </p:nvSpPr>
            <p:spPr bwMode="auto">
              <a:xfrm rot="-5400000">
                <a:off x="3630" y="880"/>
                <a:ext cx="207" cy="3151"/>
              </a:xfrm>
              <a:prstGeom prst="leftBrace">
                <a:avLst>
                  <a:gd name="adj1" fmla="val 241723"/>
                  <a:gd name="adj2" fmla="val 49995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56330" name="Picture 5" descr="ktilde_part1"/>
            <p:cNvPicPr>
              <a:picLocks noChangeAspect="1" noChangeArrowheads="1"/>
            </p:cNvPicPr>
            <p:nvPr/>
          </p:nvPicPr>
          <p:blipFill>
            <a:blip r:embed="rId3"/>
            <a:srcRect l="9280" t="80597" r="87544" b="-6512"/>
            <a:stretch>
              <a:fillRect/>
            </a:stretch>
          </p:blipFill>
          <p:spPr bwMode="auto">
            <a:xfrm>
              <a:off x="6931060" y="3922727"/>
              <a:ext cx="146052" cy="303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6328" name="Picture 2" descr="http://euclid.hamline.edu/~arundquist/latex/showequation.php?eqn_id=945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063" y="1676400"/>
            <a:ext cx="8389937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57"/>
          <p:cNvSpPr txBox="1">
            <a:spLocks noChangeArrowheads="1"/>
          </p:cNvSpPr>
          <p:nvPr/>
        </p:nvSpPr>
        <p:spPr bwMode="auto">
          <a:xfrm>
            <a:off x="4968044" y="6516052"/>
            <a:ext cx="4198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</a:rPr>
              <a:t>[</a:t>
            </a:r>
            <a:r>
              <a:rPr lang="en-US" i="1" dirty="0" err="1">
                <a:solidFill>
                  <a:srgbClr val="000000"/>
                </a:solidFill>
              </a:rPr>
              <a:t>Grauman</a:t>
            </a:r>
            <a:r>
              <a:rPr lang="en-US" i="1" dirty="0">
                <a:solidFill>
                  <a:srgbClr val="000000"/>
                </a:solidFill>
              </a:rPr>
              <a:t> &amp; Darrell, ICCV 2005]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82EDEB-0F4F-42B4-9FD2-53B0F51F3A8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3242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8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Pyramid match kernel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19363" y="3176588"/>
            <a:ext cx="3732212" cy="946150"/>
            <a:chOff x="1654" y="2026"/>
            <a:chExt cx="2351" cy="596"/>
          </a:xfrm>
        </p:grpSpPr>
        <p:pic>
          <p:nvPicPr>
            <p:cNvPr id="57427" name="Picture 4" descr="appro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56" y="2026"/>
              <a:ext cx="449" cy="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428" name="Picture 5" descr="intersec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54" y="2254"/>
              <a:ext cx="28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088063" y="3136900"/>
            <a:ext cx="3048000" cy="2212975"/>
            <a:chOff x="3553" y="1488"/>
            <a:chExt cx="2460" cy="1662"/>
          </a:xfrm>
        </p:grpSpPr>
        <p:pic>
          <p:nvPicPr>
            <p:cNvPr id="57425" name="Picture 7" descr="flow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84" y="1488"/>
              <a:ext cx="1536" cy="9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7426" name="Text Box 8"/>
            <p:cNvSpPr txBox="1">
              <a:spLocks noChangeArrowheads="1"/>
            </p:cNvSpPr>
            <p:nvPr/>
          </p:nvSpPr>
          <p:spPr bwMode="auto">
            <a:xfrm>
              <a:off x="3553" y="2480"/>
              <a:ext cx="2460" cy="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600">
                  <a:solidFill>
                    <a:srgbClr val="000000"/>
                  </a:solidFill>
                </a:rPr>
                <a:t>optimal partial matching</a:t>
              </a:r>
            </a:p>
          </p:txBody>
        </p:sp>
      </p:grpSp>
      <p:pic>
        <p:nvPicPr>
          <p:cNvPr id="57349" name="Picture 10" descr="pts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3260725" y="3276600"/>
            <a:ext cx="1981200" cy="998538"/>
          </a:xfrm>
          <a:noFill/>
          <a:ln w="28575">
            <a:solidFill>
              <a:schemeClr val="tx1"/>
            </a:solidFill>
          </a:ln>
        </p:spPr>
      </p:pic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032125" y="3886200"/>
            <a:ext cx="2562225" cy="2905125"/>
            <a:chOff x="1824" y="2453"/>
            <a:chExt cx="1614" cy="1830"/>
          </a:xfrm>
        </p:grpSpPr>
        <p:pic>
          <p:nvPicPr>
            <p:cNvPr id="57419" name="Picture 12" descr="yse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24" y="4043"/>
              <a:ext cx="1614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420" name="Picture 13" descr="panda_patches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98" y="2837"/>
              <a:ext cx="1249" cy="1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421" name="Freeform 14"/>
            <p:cNvSpPr>
              <a:spLocks/>
            </p:cNvSpPr>
            <p:nvPr/>
          </p:nvSpPr>
          <p:spPr bwMode="auto">
            <a:xfrm>
              <a:off x="2910" y="2453"/>
              <a:ext cx="66" cy="624"/>
            </a:xfrm>
            <a:custGeom>
              <a:avLst/>
              <a:gdLst>
                <a:gd name="T0" fmla="*/ 0 w 168"/>
                <a:gd name="T1" fmla="*/ 440049 h 480"/>
                <a:gd name="T2" fmla="*/ 0 w 168"/>
                <a:gd name="T3" fmla="*/ 131944 h 480"/>
                <a:gd name="T4" fmla="*/ 0 w 168"/>
                <a:gd name="T5" fmla="*/ 0 h 480"/>
                <a:gd name="T6" fmla="*/ 0 60000 65536"/>
                <a:gd name="T7" fmla="*/ 0 60000 65536"/>
                <a:gd name="T8" fmla="*/ 0 60000 65536"/>
                <a:gd name="T9" fmla="*/ 0 w 168"/>
                <a:gd name="T10" fmla="*/ 0 h 480"/>
                <a:gd name="T11" fmla="*/ 168 w 168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80">
                  <a:moveTo>
                    <a:pt x="24" y="480"/>
                  </a:moveTo>
                  <a:cubicBezTo>
                    <a:pt x="12" y="352"/>
                    <a:pt x="0" y="224"/>
                    <a:pt x="24" y="144"/>
                  </a:cubicBezTo>
                  <a:cubicBezTo>
                    <a:pt x="48" y="64"/>
                    <a:pt x="136" y="24"/>
                    <a:pt x="168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422" name="Freeform 15"/>
            <p:cNvSpPr>
              <a:spLocks/>
            </p:cNvSpPr>
            <p:nvPr/>
          </p:nvSpPr>
          <p:spPr bwMode="auto">
            <a:xfrm flipH="1">
              <a:off x="2400" y="2597"/>
              <a:ext cx="270" cy="432"/>
            </a:xfrm>
            <a:custGeom>
              <a:avLst/>
              <a:gdLst>
                <a:gd name="T0" fmla="*/ 5526453 w 168"/>
                <a:gd name="T1" fmla="*/ 32 h 480"/>
                <a:gd name="T2" fmla="*/ 5526453 w 168"/>
                <a:gd name="T3" fmla="*/ 10 h 480"/>
                <a:gd name="T4" fmla="*/ 38231922 w 168"/>
                <a:gd name="T5" fmla="*/ 0 h 480"/>
                <a:gd name="T6" fmla="*/ 0 60000 65536"/>
                <a:gd name="T7" fmla="*/ 0 60000 65536"/>
                <a:gd name="T8" fmla="*/ 0 60000 65536"/>
                <a:gd name="T9" fmla="*/ 0 w 168"/>
                <a:gd name="T10" fmla="*/ 0 h 480"/>
                <a:gd name="T11" fmla="*/ 168 w 168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80">
                  <a:moveTo>
                    <a:pt x="24" y="480"/>
                  </a:moveTo>
                  <a:cubicBezTo>
                    <a:pt x="12" y="352"/>
                    <a:pt x="0" y="224"/>
                    <a:pt x="24" y="144"/>
                  </a:cubicBezTo>
                  <a:cubicBezTo>
                    <a:pt x="48" y="64"/>
                    <a:pt x="136" y="24"/>
                    <a:pt x="168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57423" name="Picture 16" descr="rd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016" y="2453"/>
              <a:ext cx="240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424" name="Rectangle 17"/>
            <p:cNvSpPr>
              <a:spLocks noChangeArrowheads="1"/>
            </p:cNvSpPr>
            <p:nvPr/>
          </p:nvSpPr>
          <p:spPr bwMode="auto">
            <a:xfrm>
              <a:off x="2256" y="2453"/>
              <a:ext cx="96" cy="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712722" name="AutoShape 18"/>
          <p:cNvSpPr>
            <a:spLocks noChangeArrowheads="1"/>
          </p:cNvSpPr>
          <p:nvPr/>
        </p:nvSpPr>
        <p:spPr bwMode="auto">
          <a:xfrm>
            <a:off x="5638800" y="363855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7352" name="Picture 19" descr="pts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3725" y="3276600"/>
            <a:ext cx="1601788" cy="10239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5" name="Group 20"/>
          <p:cNvGrpSpPr>
            <a:grpSpLocks noChangeAspect="1"/>
          </p:cNvGrpSpPr>
          <p:nvPr/>
        </p:nvGrpSpPr>
        <p:grpSpPr bwMode="auto">
          <a:xfrm>
            <a:off x="669925" y="3694113"/>
            <a:ext cx="381000" cy="542925"/>
            <a:chOff x="288" y="2496"/>
            <a:chExt cx="240" cy="336"/>
          </a:xfrm>
        </p:grpSpPr>
        <p:pic>
          <p:nvPicPr>
            <p:cNvPr id="57417" name="Picture 21" descr="rd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88" y="2637"/>
              <a:ext cx="240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418" name="Rectangle 22"/>
            <p:cNvSpPr>
              <a:spLocks noChangeAspect="1" noChangeArrowheads="1"/>
            </p:cNvSpPr>
            <p:nvPr/>
          </p:nvSpPr>
          <p:spPr bwMode="auto">
            <a:xfrm>
              <a:off x="384" y="2496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230188" y="3960813"/>
            <a:ext cx="2420937" cy="2820987"/>
            <a:chOff x="59" y="2495"/>
            <a:chExt cx="1525" cy="1777"/>
          </a:xfrm>
        </p:grpSpPr>
        <p:pic>
          <p:nvPicPr>
            <p:cNvPr id="57413" name="Picture 24" descr="panda1_patches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71" y="2771"/>
              <a:ext cx="1079" cy="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414" name="Freeform 25"/>
            <p:cNvSpPr>
              <a:spLocks noChangeAspect="1"/>
            </p:cNvSpPr>
            <p:nvPr/>
          </p:nvSpPr>
          <p:spPr bwMode="auto">
            <a:xfrm>
              <a:off x="589" y="2619"/>
              <a:ext cx="104" cy="380"/>
            </a:xfrm>
            <a:custGeom>
              <a:avLst/>
              <a:gdLst>
                <a:gd name="T0" fmla="*/ 1 w 168"/>
                <a:gd name="T1" fmla="*/ 2 h 480"/>
                <a:gd name="T2" fmla="*/ 1 w 168"/>
                <a:gd name="T3" fmla="*/ 2 h 480"/>
                <a:gd name="T4" fmla="*/ 1 w 168"/>
                <a:gd name="T5" fmla="*/ 0 h 480"/>
                <a:gd name="T6" fmla="*/ 0 60000 65536"/>
                <a:gd name="T7" fmla="*/ 0 60000 65536"/>
                <a:gd name="T8" fmla="*/ 0 60000 65536"/>
                <a:gd name="T9" fmla="*/ 0 w 168"/>
                <a:gd name="T10" fmla="*/ 0 h 480"/>
                <a:gd name="T11" fmla="*/ 168 w 168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80">
                  <a:moveTo>
                    <a:pt x="24" y="480"/>
                  </a:moveTo>
                  <a:cubicBezTo>
                    <a:pt x="12" y="352"/>
                    <a:pt x="0" y="224"/>
                    <a:pt x="24" y="144"/>
                  </a:cubicBezTo>
                  <a:cubicBezTo>
                    <a:pt x="48" y="64"/>
                    <a:pt x="136" y="24"/>
                    <a:pt x="168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57415" name="Picture 26" descr="xset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9" y="4058"/>
              <a:ext cx="1525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416" name="Freeform 27"/>
            <p:cNvSpPr>
              <a:spLocks/>
            </p:cNvSpPr>
            <p:nvPr/>
          </p:nvSpPr>
          <p:spPr bwMode="auto">
            <a:xfrm>
              <a:off x="984" y="2495"/>
              <a:ext cx="168" cy="456"/>
            </a:xfrm>
            <a:custGeom>
              <a:avLst/>
              <a:gdLst>
                <a:gd name="T0" fmla="*/ 24 w 168"/>
                <a:gd name="T1" fmla="*/ 456 h 456"/>
                <a:gd name="T2" fmla="*/ 24 w 168"/>
                <a:gd name="T3" fmla="*/ 72 h 456"/>
                <a:gd name="T4" fmla="*/ 168 w 168"/>
                <a:gd name="T5" fmla="*/ 24 h 456"/>
                <a:gd name="T6" fmla="*/ 0 60000 65536"/>
                <a:gd name="T7" fmla="*/ 0 60000 65536"/>
                <a:gd name="T8" fmla="*/ 0 60000 65536"/>
                <a:gd name="T9" fmla="*/ 0 w 168"/>
                <a:gd name="T10" fmla="*/ 0 h 456"/>
                <a:gd name="T11" fmla="*/ 168 w 168"/>
                <a:gd name="T12" fmla="*/ 456 h 4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56">
                  <a:moveTo>
                    <a:pt x="24" y="456"/>
                  </a:moveTo>
                  <a:cubicBezTo>
                    <a:pt x="12" y="300"/>
                    <a:pt x="0" y="144"/>
                    <a:pt x="24" y="72"/>
                  </a:cubicBezTo>
                  <a:cubicBezTo>
                    <a:pt x="48" y="0"/>
                    <a:pt x="144" y="32"/>
                    <a:pt x="168" y="2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593725" y="1066800"/>
            <a:ext cx="4648200" cy="1066800"/>
            <a:chOff x="288" y="672"/>
            <a:chExt cx="2928" cy="672"/>
          </a:xfrm>
        </p:grpSpPr>
        <p:pic>
          <p:nvPicPr>
            <p:cNvPr id="57388" name="Picture 29" descr="pts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88" y="672"/>
              <a:ext cx="1008" cy="64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7389" name="Line 30"/>
            <p:cNvSpPr>
              <a:spLocks noChangeShapeType="1"/>
            </p:cNvSpPr>
            <p:nvPr/>
          </p:nvSpPr>
          <p:spPr bwMode="auto">
            <a:xfrm>
              <a:off x="384" y="672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0" name="Line 31"/>
            <p:cNvSpPr>
              <a:spLocks noChangeShapeType="1"/>
            </p:cNvSpPr>
            <p:nvPr/>
          </p:nvSpPr>
          <p:spPr bwMode="auto">
            <a:xfrm>
              <a:off x="528" y="672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1" name="Line 32"/>
            <p:cNvSpPr>
              <a:spLocks noChangeShapeType="1"/>
            </p:cNvSpPr>
            <p:nvPr/>
          </p:nvSpPr>
          <p:spPr bwMode="auto">
            <a:xfrm>
              <a:off x="672" y="672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2" name="Line 33"/>
            <p:cNvSpPr>
              <a:spLocks noChangeShapeType="1"/>
            </p:cNvSpPr>
            <p:nvPr/>
          </p:nvSpPr>
          <p:spPr bwMode="auto">
            <a:xfrm>
              <a:off x="816" y="672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3" name="Line 34"/>
            <p:cNvSpPr>
              <a:spLocks noChangeShapeType="1"/>
            </p:cNvSpPr>
            <p:nvPr/>
          </p:nvSpPr>
          <p:spPr bwMode="auto">
            <a:xfrm>
              <a:off x="960" y="672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4" name="Line 35"/>
            <p:cNvSpPr>
              <a:spLocks noChangeShapeType="1"/>
            </p:cNvSpPr>
            <p:nvPr/>
          </p:nvSpPr>
          <p:spPr bwMode="auto">
            <a:xfrm>
              <a:off x="1104" y="672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5" name="Line 36"/>
            <p:cNvSpPr>
              <a:spLocks noChangeShapeType="1"/>
            </p:cNvSpPr>
            <p:nvPr/>
          </p:nvSpPr>
          <p:spPr bwMode="auto">
            <a:xfrm>
              <a:off x="1248" y="672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6" name="Line 37"/>
            <p:cNvSpPr>
              <a:spLocks noChangeShapeType="1"/>
            </p:cNvSpPr>
            <p:nvPr/>
          </p:nvSpPr>
          <p:spPr bwMode="auto">
            <a:xfrm>
              <a:off x="288" y="816"/>
              <a:ext cx="10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7" name="Line 38"/>
            <p:cNvSpPr>
              <a:spLocks noChangeShapeType="1"/>
            </p:cNvSpPr>
            <p:nvPr/>
          </p:nvSpPr>
          <p:spPr bwMode="auto">
            <a:xfrm>
              <a:off x="288" y="960"/>
              <a:ext cx="10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8" name="Line 39"/>
            <p:cNvSpPr>
              <a:spLocks noChangeShapeType="1"/>
            </p:cNvSpPr>
            <p:nvPr/>
          </p:nvSpPr>
          <p:spPr bwMode="auto">
            <a:xfrm>
              <a:off x="288" y="1104"/>
              <a:ext cx="10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99" name="Line 40"/>
            <p:cNvSpPr>
              <a:spLocks noChangeShapeType="1"/>
            </p:cNvSpPr>
            <p:nvPr/>
          </p:nvSpPr>
          <p:spPr bwMode="auto">
            <a:xfrm>
              <a:off x="288" y="1248"/>
              <a:ext cx="10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57400" name="Picture 41" descr="pts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68" y="702"/>
              <a:ext cx="1248" cy="6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7401" name="Line 42"/>
            <p:cNvSpPr>
              <a:spLocks noChangeShapeType="1"/>
            </p:cNvSpPr>
            <p:nvPr/>
          </p:nvSpPr>
          <p:spPr bwMode="auto">
            <a:xfrm>
              <a:off x="2064" y="705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02" name="Line 43"/>
            <p:cNvSpPr>
              <a:spLocks noChangeShapeType="1"/>
            </p:cNvSpPr>
            <p:nvPr/>
          </p:nvSpPr>
          <p:spPr bwMode="auto">
            <a:xfrm>
              <a:off x="2208" y="705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03" name="Line 44"/>
            <p:cNvSpPr>
              <a:spLocks noChangeShapeType="1"/>
            </p:cNvSpPr>
            <p:nvPr/>
          </p:nvSpPr>
          <p:spPr bwMode="auto">
            <a:xfrm>
              <a:off x="2352" y="705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04" name="Line 45"/>
            <p:cNvSpPr>
              <a:spLocks noChangeShapeType="1"/>
            </p:cNvSpPr>
            <p:nvPr/>
          </p:nvSpPr>
          <p:spPr bwMode="auto">
            <a:xfrm>
              <a:off x="2496" y="705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05" name="Line 46"/>
            <p:cNvSpPr>
              <a:spLocks noChangeShapeType="1"/>
            </p:cNvSpPr>
            <p:nvPr/>
          </p:nvSpPr>
          <p:spPr bwMode="auto">
            <a:xfrm>
              <a:off x="2640" y="705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06" name="Line 47"/>
            <p:cNvSpPr>
              <a:spLocks noChangeShapeType="1"/>
            </p:cNvSpPr>
            <p:nvPr/>
          </p:nvSpPr>
          <p:spPr bwMode="auto">
            <a:xfrm>
              <a:off x="2784" y="705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07" name="Line 48"/>
            <p:cNvSpPr>
              <a:spLocks noChangeShapeType="1"/>
            </p:cNvSpPr>
            <p:nvPr/>
          </p:nvSpPr>
          <p:spPr bwMode="auto">
            <a:xfrm>
              <a:off x="2928" y="705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08" name="Line 49"/>
            <p:cNvSpPr>
              <a:spLocks noChangeShapeType="1"/>
            </p:cNvSpPr>
            <p:nvPr/>
          </p:nvSpPr>
          <p:spPr bwMode="auto">
            <a:xfrm>
              <a:off x="3072" y="705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09" name="Line 50"/>
            <p:cNvSpPr>
              <a:spLocks noChangeShapeType="1"/>
            </p:cNvSpPr>
            <p:nvPr/>
          </p:nvSpPr>
          <p:spPr bwMode="auto">
            <a:xfrm>
              <a:off x="1968" y="816"/>
              <a:ext cx="12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10" name="Line 51"/>
            <p:cNvSpPr>
              <a:spLocks noChangeShapeType="1"/>
            </p:cNvSpPr>
            <p:nvPr/>
          </p:nvSpPr>
          <p:spPr bwMode="auto">
            <a:xfrm>
              <a:off x="1968" y="960"/>
              <a:ext cx="12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11" name="Line 52"/>
            <p:cNvSpPr>
              <a:spLocks noChangeShapeType="1"/>
            </p:cNvSpPr>
            <p:nvPr/>
          </p:nvSpPr>
          <p:spPr bwMode="auto">
            <a:xfrm>
              <a:off x="1968" y="1104"/>
              <a:ext cx="12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412" name="Line 53"/>
            <p:cNvSpPr>
              <a:spLocks noChangeShapeType="1"/>
            </p:cNvSpPr>
            <p:nvPr/>
          </p:nvSpPr>
          <p:spPr bwMode="auto">
            <a:xfrm>
              <a:off x="1968" y="1248"/>
              <a:ext cx="12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593725" y="2165350"/>
            <a:ext cx="4648200" cy="1035050"/>
            <a:chOff x="288" y="1364"/>
            <a:chExt cx="2928" cy="652"/>
          </a:xfrm>
        </p:grpSpPr>
        <p:pic>
          <p:nvPicPr>
            <p:cNvPr id="57374" name="Picture 55" descr="pts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88" y="1371"/>
              <a:ext cx="1008" cy="64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7375" name="Picture 56" descr="pts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968" y="1388"/>
              <a:ext cx="1239" cy="62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7376" name="Line 57"/>
            <p:cNvSpPr>
              <a:spLocks noChangeShapeType="1"/>
            </p:cNvSpPr>
            <p:nvPr/>
          </p:nvSpPr>
          <p:spPr bwMode="auto">
            <a:xfrm>
              <a:off x="2064" y="1364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77" name="Line 58"/>
            <p:cNvSpPr>
              <a:spLocks noChangeShapeType="1"/>
            </p:cNvSpPr>
            <p:nvPr/>
          </p:nvSpPr>
          <p:spPr bwMode="auto">
            <a:xfrm>
              <a:off x="2352" y="1364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78" name="Line 59"/>
            <p:cNvSpPr>
              <a:spLocks noChangeShapeType="1"/>
            </p:cNvSpPr>
            <p:nvPr/>
          </p:nvSpPr>
          <p:spPr bwMode="auto">
            <a:xfrm>
              <a:off x="2640" y="1364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79" name="Line 60"/>
            <p:cNvSpPr>
              <a:spLocks noChangeShapeType="1"/>
            </p:cNvSpPr>
            <p:nvPr/>
          </p:nvSpPr>
          <p:spPr bwMode="auto">
            <a:xfrm>
              <a:off x="2928" y="1364"/>
              <a:ext cx="0" cy="6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80" name="Line 61"/>
            <p:cNvSpPr>
              <a:spLocks noChangeShapeType="1"/>
            </p:cNvSpPr>
            <p:nvPr/>
          </p:nvSpPr>
          <p:spPr bwMode="auto">
            <a:xfrm>
              <a:off x="384" y="1364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81" name="Line 62"/>
            <p:cNvSpPr>
              <a:spLocks noChangeShapeType="1"/>
            </p:cNvSpPr>
            <p:nvPr/>
          </p:nvSpPr>
          <p:spPr bwMode="auto">
            <a:xfrm>
              <a:off x="672" y="1364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82" name="Line 63"/>
            <p:cNvSpPr>
              <a:spLocks noChangeShapeType="1"/>
            </p:cNvSpPr>
            <p:nvPr/>
          </p:nvSpPr>
          <p:spPr bwMode="auto">
            <a:xfrm>
              <a:off x="960" y="1364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83" name="Line 64"/>
            <p:cNvSpPr>
              <a:spLocks noChangeShapeType="1"/>
            </p:cNvSpPr>
            <p:nvPr/>
          </p:nvSpPr>
          <p:spPr bwMode="auto">
            <a:xfrm>
              <a:off x="1248" y="1364"/>
              <a:ext cx="0" cy="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84" name="Line 65"/>
            <p:cNvSpPr>
              <a:spLocks noChangeShapeType="1"/>
            </p:cNvSpPr>
            <p:nvPr/>
          </p:nvSpPr>
          <p:spPr bwMode="auto">
            <a:xfrm>
              <a:off x="1968" y="1652"/>
              <a:ext cx="12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85" name="Line 66"/>
            <p:cNvSpPr>
              <a:spLocks noChangeShapeType="1"/>
            </p:cNvSpPr>
            <p:nvPr/>
          </p:nvSpPr>
          <p:spPr bwMode="auto">
            <a:xfrm>
              <a:off x="1968" y="1940"/>
              <a:ext cx="12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86" name="Line 67"/>
            <p:cNvSpPr>
              <a:spLocks noChangeShapeType="1"/>
            </p:cNvSpPr>
            <p:nvPr/>
          </p:nvSpPr>
          <p:spPr bwMode="auto">
            <a:xfrm>
              <a:off x="288" y="1652"/>
              <a:ext cx="10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87" name="Line 68"/>
            <p:cNvSpPr>
              <a:spLocks noChangeShapeType="1"/>
            </p:cNvSpPr>
            <p:nvPr/>
          </p:nvSpPr>
          <p:spPr bwMode="auto">
            <a:xfrm>
              <a:off x="288" y="1940"/>
              <a:ext cx="10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593725" y="3252788"/>
            <a:ext cx="4648200" cy="1057275"/>
            <a:chOff x="288" y="2049"/>
            <a:chExt cx="2928" cy="666"/>
          </a:xfrm>
        </p:grpSpPr>
        <p:grpSp>
          <p:nvGrpSpPr>
            <p:cNvPr id="10" name="Group 70"/>
            <p:cNvGrpSpPr>
              <a:grpSpLocks/>
            </p:cNvGrpSpPr>
            <p:nvPr/>
          </p:nvGrpSpPr>
          <p:grpSpPr bwMode="auto">
            <a:xfrm>
              <a:off x="672" y="2049"/>
              <a:ext cx="2256" cy="666"/>
              <a:chOff x="672" y="2049"/>
              <a:chExt cx="2256" cy="666"/>
            </a:xfrm>
          </p:grpSpPr>
          <p:sp>
            <p:nvSpPr>
              <p:cNvPr id="57370" name="Line 71"/>
              <p:cNvSpPr>
                <a:spLocks noChangeShapeType="1"/>
              </p:cNvSpPr>
              <p:nvPr/>
            </p:nvSpPr>
            <p:spPr bwMode="auto">
              <a:xfrm>
                <a:off x="672" y="2064"/>
                <a:ext cx="0" cy="6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7371" name="Line 72"/>
              <p:cNvSpPr>
                <a:spLocks noChangeShapeType="1"/>
              </p:cNvSpPr>
              <p:nvPr/>
            </p:nvSpPr>
            <p:spPr bwMode="auto">
              <a:xfrm>
                <a:off x="1248" y="2064"/>
                <a:ext cx="0" cy="6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7372" name="Line 73"/>
              <p:cNvSpPr>
                <a:spLocks noChangeShapeType="1"/>
              </p:cNvSpPr>
              <p:nvPr/>
            </p:nvSpPr>
            <p:spPr bwMode="auto">
              <a:xfrm>
                <a:off x="2352" y="2049"/>
                <a:ext cx="0" cy="6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7373" name="Line 74"/>
              <p:cNvSpPr>
                <a:spLocks noChangeShapeType="1"/>
              </p:cNvSpPr>
              <p:nvPr/>
            </p:nvSpPr>
            <p:spPr bwMode="auto">
              <a:xfrm>
                <a:off x="2928" y="2049"/>
                <a:ext cx="0" cy="6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7368" name="Line 75"/>
            <p:cNvSpPr>
              <a:spLocks noChangeShapeType="1"/>
            </p:cNvSpPr>
            <p:nvPr/>
          </p:nvSpPr>
          <p:spPr bwMode="auto">
            <a:xfrm>
              <a:off x="288" y="2448"/>
              <a:ext cx="10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69" name="Line 76"/>
            <p:cNvSpPr>
              <a:spLocks noChangeShapeType="1"/>
            </p:cNvSpPr>
            <p:nvPr/>
          </p:nvSpPr>
          <p:spPr bwMode="auto">
            <a:xfrm>
              <a:off x="1968" y="2448"/>
              <a:ext cx="12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7358" name="Text Box 77"/>
          <p:cNvSpPr txBox="1">
            <a:spLocks noChangeArrowheads="1"/>
          </p:cNvSpPr>
          <p:nvPr/>
        </p:nvSpPr>
        <p:spPr bwMode="auto">
          <a:xfrm>
            <a:off x="6019800" y="64008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6158" name="Picture 78" descr="http://euclid.hamline.edu/~arundquist/latex/showequation.php?eqn_id=9416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1420813"/>
            <a:ext cx="4778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60" name="Picture 80" descr="http://euclid.hamline.edu/~arundquist/latex/showequation.php?eqn_id=9416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2479675"/>
            <a:ext cx="500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62" name="Picture 82" descr="http://euclid.hamline.edu/~arundquist/latex/showequation.php?eqn_id=94167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611563"/>
            <a:ext cx="508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81"/>
          <p:cNvGrpSpPr>
            <a:grpSpLocks/>
          </p:cNvGrpSpPr>
          <p:nvPr/>
        </p:nvGrpSpPr>
        <p:grpSpPr bwMode="auto">
          <a:xfrm>
            <a:off x="5740400" y="1238250"/>
            <a:ext cx="4746625" cy="1108075"/>
            <a:chOff x="5740416" y="1238220"/>
            <a:chExt cx="4746625" cy="1107996"/>
          </a:xfrm>
        </p:grpSpPr>
        <p:sp>
          <p:nvSpPr>
            <p:cNvPr id="57365" name="Rectangle 79"/>
            <p:cNvSpPr>
              <a:spLocks noChangeArrowheads="1"/>
            </p:cNvSpPr>
            <p:nvPr/>
          </p:nvSpPr>
          <p:spPr bwMode="auto">
            <a:xfrm>
              <a:off x="5813442" y="1639863"/>
              <a:ext cx="3030537" cy="365125"/>
            </a:xfrm>
            <a:prstGeom prst="rect">
              <a:avLst/>
            </a:prstGeom>
            <a:solidFill>
              <a:srgbClr val="FFFF00"/>
            </a:solidFill>
            <a:ln w="25400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366" name="TextBox 80"/>
            <p:cNvSpPr txBox="1">
              <a:spLocks noChangeArrowheads="1"/>
            </p:cNvSpPr>
            <p:nvPr/>
          </p:nvSpPr>
          <p:spPr bwMode="auto">
            <a:xfrm>
              <a:off x="5740416" y="1238220"/>
              <a:ext cx="4746625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>
                  <a:solidFill>
                    <a:srgbClr val="000000"/>
                  </a:solidFill>
                </a:rPr>
                <a:t>Optimal match:  O(m</a:t>
              </a:r>
              <a:r>
                <a:rPr lang="en-US" sz="2200" b="1" baseline="30000">
                  <a:solidFill>
                    <a:srgbClr val="000000"/>
                  </a:solidFill>
                </a:rPr>
                <a:t>3</a:t>
              </a:r>
              <a:r>
                <a:rPr lang="en-US" sz="2200" b="1">
                  <a:solidFill>
                    <a:srgbClr val="000000"/>
                  </a:solidFill>
                </a:rPr>
                <a:t>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>
                  <a:solidFill>
                    <a:srgbClr val="000000"/>
                  </a:solidFill>
                </a:rPr>
                <a:t>Pyramid match: O(mL)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200" b="1">
                <a:solidFill>
                  <a:srgbClr val="000000"/>
                </a:solidFill>
              </a:endParaRPr>
            </a:p>
          </p:txBody>
        </p:sp>
      </p:grpSp>
      <p:pic>
        <p:nvPicPr>
          <p:cNvPr id="83" name="Picture 5" descr="intersec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7300" y="2419350"/>
            <a:ext cx="4381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5" descr="intersec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7300" y="1384300"/>
            <a:ext cx="4381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TextBox 57"/>
          <p:cNvSpPr txBox="1">
            <a:spLocks noChangeArrowheads="1"/>
          </p:cNvSpPr>
          <p:nvPr/>
        </p:nvSpPr>
        <p:spPr bwMode="auto">
          <a:xfrm>
            <a:off x="4968044" y="6516052"/>
            <a:ext cx="4198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</a:rPr>
              <a:t>[</a:t>
            </a:r>
            <a:r>
              <a:rPr lang="en-US" i="1" dirty="0" err="1">
                <a:solidFill>
                  <a:srgbClr val="000000"/>
                </a:solidFill>
              </a:rPr>
              <a:t>Grauman</a:t>
            </a:r>
            <a:r>
              <a:rPr lang="en-US" i="1" dirty="0">
                <a:solidFill>
                  <a:srgbClr val="000000"/>
                </a:solidFill>
              </a:rPr>
              <a:t> &amp; Darrell, ICCV 2005]</a:t>
            </a:r>
          </a:p>
        </p:txBody>
      </p:sp>
      <p:sp>
        <p:nvSpPr>
          <p:cNvPr id="86" name="Slide Number Placeholder 8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CA93EA-1D87-4958-8522-33607EFF8509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7661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7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tx1"/>
                </a:solidFill>
              </a:rPr>
              <a:t>Highlights of the pyramid match</a:t>
            </a:r>
          </a:p>
        </p:txBody>
      </p:sp>
      <p:sp>
        <p:nvSpPr>
          <p:cNvPr id="38925" name="Rectangle 1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300163"/>
            <a:ext cx="7610475" cy="504983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 smtClean="0"/>
              <a:t>Linear time complexity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Formal bounds on expected error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Mercer kernel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Data-driven partitions allow accurate matches even in high-dim. feature spaces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Strong performance on benchmark object recognition datasets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80B6D7-28FF-42C9-B4D9-3C14F74BE24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200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131763"/>
            <a:ext cx="8229600" cy="1143000"/>
          </a:xfrm>
        </p:spPr>
        <p:txBody>
          <a:bodyPr/>
          <a:lstStyle/>
          <a:p>
            <a:r>
              <a:rPr lang="en-US" sz="4000" dirty="0" smtClean="0"/>
              <a:t>Example recognition results: </a:t>
            </a:r>
            <a:br>
              <a:rPr lang="en-US" sz="4000" dirty="0" smtClean="0"/>
            </a:br>
            <a:r>
              <a:rPr lang="en-US" sz="3400" dirty="0" smtClean="0"/>
              <a:t>Caltech-101 dataset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4786313" y="6521450"/>
            <a:ext cx="853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Data provided by Fei-Fei, Fergus, and Perona</a:t>
            </a:r>
          </a:p>
        </p:txBody>
      </p:sp>
      <p:sp>
        <p:nvSpPr>
          <p:cNvPr id="59396" name="Rectangle 21"/>
          <p:cNvSpPr>
            <a:spLocks noChangeArrowheads="1"/>
          </p:cNvSpPr>
          <p:nvPr/>
        </p:nvSpPr>
        <p:spPr bwMode="auto">
          <a:xfrm>
            <a:off x="71438" y="1733550"/>
            <a:ext cx="4572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00000"/>
                </a:solidFill>
              </a:rPr>
              <a:t>101 categories                    40-800 images per class                       </a:t>
            </a:r>
          </a:p>
        </p:txBody>
      </p:sp>
      <p:pic>
        <p:nvPicPr>
          <p:cNvPr id="59397" name="Picture 23" descr="ct101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2330" r="67661" b="44452"/>
          <a:stretch>
            <a:fillRect/>
          </a:stretch>
        </p:blipFill>
        <p:spPr bwMode="auto">
          <a:xfrm>
            <a:off x="6543675" y="1539875"/>
            <a:ext cx="24114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24" descr="ct101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8959" t="10890" b="32944"/>
          <a:stretch>
            <a:fillRect/>
          </a:stretch>
        </p:blipFill>
        <p:spPr bwMode="auto">
          <a:xfrm>
            <a:off x="3951288" y="1603375"/>
            <a:ext cx="2314575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25" descr="ct101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8959" t="78105" b="9975"/>
          <a:stretch>
            <a:fillRect/>
          </a:stretch>
        </p:blipFill>
        <p:spPr bwMode="auto">
          <a:xfrm>
            <a:off x="3951288" y="5392738"/>
            <a:ext cx="2314575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26" descr="ct101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66942" r="68214"/>
          <a:stretch>
            <a:fillRect/>
          </a:stretch>
        </p:blipFill>
        <p:spPr bwMode="auto">
          <a:xfrm>
            <a:off x="6580188" y="3881438"/>
            <a:ext cx="2370137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2C17D-5588-4B5F-A08D-D34C2638F8F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766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cttimevsaccura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6075"/>
          <a:stretch>
            <a:fillRect/>
          </a:stretch>
        </p:blipFill>
        <p:spPr bwMode="auto">
          <a:xfrm>
            <a:off x="431800" y="1201738"/>
            <a:ext cx="7883525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7"/>
          <p:cNvSpPr>
            <a:spLocks noChangeArrowheads="1"/>
          </p:cNvSpPr>
          <p:nvPr/>
        </p:nvSpPr>
        <p:spPr bwMode="auto">
          <a:xfrm>
            <a:off x="1873250" y="3325813"/>
            <a:ext cx="2879725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0420" name="Text Box 10"/>
          <p:cNvSpPr txBox="1">
            <a:spLocks noChangeArrowheads="1"/>
          </p:cNvSpPr>
          <p:nvPr/>
        </p:nvSpPr>
        <p:spPr bwMode="auto">
          <a:xfrm>
            <a:off x="1763713" y="2676525"/>
            <a:ext cx="3889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80695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8069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80695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80695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80695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806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806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806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806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Arial Black" pitchFamily="34" charset="0"/>
              </a:rPr>
              <a:t>Jain, Huynh, &amp; Grauman (2007)</a:t>
            </a:r>
          </a:p>
        </p:txBody>
      </p:sp>
      <p:sp>
        <p:nvSpPr>
          <p:cNvPr id="60421" name="Oval 11"/>
          <p:cNvSpPr>
            <a:spLocks noChangeArrowheads="1"/>
          </p:cNvSpPr>
          <p:nvPr/>
        </p:nvSpPr>
        <p:spPr bwMode="auto">
          <a:xfrm>
            <a:off x="1655763" y="2857500"/>
            <a:ext cx="73025" cy="730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5783" name="Rectangle 12"/>
          <p:cNvSpPr>
            <a:spLocks noChangeArrowheads="1"/>
          </p:cNvSpPr>
          <p:nvPr/>
        </p:nvSpPr>
        <p:spPr bwMode="auto">
          <a:xfrm>
            <a:off x="1800225" y="2705100"/>
            <a:ext cx="3575050" cy="2555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3534" name="AutoShape 14"/>
          <p:cNvSpPr>
            <a:spLocks noChangeArrowheads="1"/>
          </p:cNvSpPr>
          <p:nvPr/>
        </p:nvSpPr>
        <p:spPr bwMode="auto">
          <a:xfrm>
            <a:off x="1260475" y="1381125"/>
            <a:ext cx="608013" cy="606425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1317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solidFill>
                  <a:srgbClr val="000000"/>
                </a:solidFill>
              </a:rPr>
              <a:t>Recognition results: </a:t>
            </a:r>
            <a:br>
              <a:rPr lang="en-US" sz="4000" kern="0" dirty="0">
                <a:solidFill>
                  <a:srgbClr val="000000"/>
                </a:solidFill>
              </a:rPr>
            </a:br>
            <a:r>
              <a:rPr lang="en-US" sz="3400" kern="0" dirty="0">
                <a:solidFill>
                  <a:srgbClr val="000000"/>
                </a:solidFill>
              </a:rPr>
              <a:t>Caltech-101 dataset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A115F-3735-467D-A466-7DB5CF5B113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5280283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 animBg="1"/>
      <p:bldP spid="75783" grpId="0" animBg="1"/>
      <p:bldP spid="3635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2500" t="20889" r="12500" b="3639"/>
          <a:stretch>
            <a:fillRect/>
          </a:stretch>
        </p:blipFill>
        <p:spPr bwMode="auto">
          <a:xfrm>
            <a:off x="1103313" y="1530350"/>
            <a:ext cx="6651625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8"/>
          <p:cNvSpPr txBox="1">
            <a:spLocks noChangeArrowheads="1"/>
          </p:cNvSpPr>
          <p:nvPr/>
        </p:nvSpPr>
        <p:spPr bwMode="auto">
          <a:xfrm>
            <a:off x="2371725" y="6388100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Number of training examples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5630863" y="1347788"/>
            <a:ext cx="320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smtClean="0">
                <a:solidFill>
                  <a:srgbClr val="000000"/>
                </a:solidFill>
              </a:rPr>
              <a:t>Combination of pyramid match and correspondence kernels </a:t>
            </a:r>
          </a:p>
        </p:txBody>
      </p:sp>
      <p:sp>
        <p:nvSpPr>
          <p:cNvPr id="61446" name="TextBox 8"/>
          <p:cNvSpPr txBox="1">
            <a:spLocks noChangeArrowheads="1"/>
          </p:cNvSpPr>
          <p:nvPr/>
        </p:nvSpPr>
        <p:spPr bwMode="auto">
          <a:xfrm rot="-5400000">
            <a:off x="-441325" y="3659188"/>
            <a:ext cx="3259138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Accuracy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rot="10800000">
            <a:off x="4645025" y="1566863"/>
            <a:ext cx="1022350" cy="15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61448" name="TextBox 16"/>
          <p:cNvSpPr txBox="1">
            <a:spLocks noChangeArrowheads="1"/>
          </p:cNvSpPr>
          <p:nvPr/>
        </p:nvSpPr>
        <p:spPr bwMode="auto">
          <a:xfrm>
            <a:off x="0" y="6488113"/>
            <a:ext cx="3257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smtClean="0">
                <a:solidFill>
                  <a:srgbClr val="000000"/>
                </a:solidFill>
              </a:rPr>
              <a:t>[Kapoor et al. IJCV 2009]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r>
              <a:rPr lang="en-US" sz="4000" dirty="0" smtClean="0"/>
              <a:t>Example recognition results: </a:t>
            </a:r>
            <a:br>
              <a:rPr lang="en-US" sz="4000" dirty="0" smtClean="0"/>
            </a:br>
            <a:r>
              <a:rPr lang="en-US" sz="3400" dirty="0" smtClean="0"/>
              <a:t>Caltech-101 dataset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A115F-3735-467D-A466-7DB5CF5B113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4074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Unordered sets of local features:</a:t>
            </a:r>
            <a:br>
              <a:rPr lang="en-US" sz="4000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No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spatial layout preserved!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21666" t="11159" r="16251" b="3662"/>
          <a:stretch>
            <a:fillRect/>
          </a:stretch>
        </p:blipFill>
        <p:spPr bwMode="auto">
          <a:xfrm>
            <a:off x="5448312" y="2114532"/>
            <a:ext cx="3257556" cy="27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953" y="2078019"/>
            <a:ext cx="2828717" cy="27749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" name="TextBox 7"/>
          <p:cNvSpPr txBox="1"/>
          <p:nvPr/>
        </p:nvSpPr>
        <p:spPr>
          <a:xfrm>
            <a:off x="592083" y="4962546"/>
            <a:ext cx="2848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Too much?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5085" y="4998492"/>
            <a:ext cx="2848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Too little?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403584" y="3502026"/>
            <a:ext cx="1898676" cy="1588"/>
          </a:xfrm>
          <a:prstGeom prst="straightConnector1">
            <a:avLst/>
          </a:prstGeom>
          <a:ln w="762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48" y="2484225"/>
            <a:ext cx="4397492" cy="251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5408" y="6418864"/>
            <a:ext cx="5167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Lazebnik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Schmid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&amp; Ponce, CVPR 2006]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112837"/>
            <a:ext cx="86868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Make a pyramid of bag-of-words histograms.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Provides some loose (global) spatial layout information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01675" y="33291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Spatial pyramid match</a:t>
            </a:r>
          </a:p>
        </p:txBody>
      </p:sp>
      <p:pic>
        <p:nvPicPr>
          <p:cNvPr id="1489922" name="Picture 2"/>
          <p:cNvPicPr>
            <a:picLocks noChangeAspect="1" noChangeArrowheads="1"/>
          </p:cNvPicPr>
          <p:nvPr/>
        </p:nvPicPr>
        <p:blipFill>
          <a:blip r:embed="rId4" cstate="print"/>
          <a:srcRect l="19547" t="37668" r="22054" b="42183"/>
          <a:stretch>
            <a:fillRect/>
          </a:stretch>
        </p:blipFill>
        <p:spPr bwMode="auto">
          <a:xfrm>
            <a:off x="4786379" y="3200793"/>
            <a:ext cx="4345047" cy="10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97496" y="5307499"/>
            <a:ext cx="7390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Sum over PMKs computed in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image coordinate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space, one per word.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2438400"/>
            <a:ext cx="4912442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842" name="Picture 2"/>
          <p:cNvPicPr>
            <a:picLocks noChangeAspect="1" noChangeArrowheads="1"/>
          </p:cNvPicPr>
          <p:nvPr/>
        </p:nvPicPr>
        <p:blipFill>
          <a:blip r:embed="rId3" cstate="print"/>
          <a:srcRect l="6250" t="33423" r="51563" b="9434"/>
          <a:stretch>
            <a:fillRect/>
          </a:stretch>
        </p:blipFill>
        <p:spPr bwMode="auto">
          <a:xfrm>
            <a:off x="4038600" y="2039931"/>
            <a:ext cx="4114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6818" name="Picture 2"/>
          <p:cNvPicPr>
            <a:picLocks noChangeAspect="1" noChangeArrowheads="1"/>
          </p:cNvPicPr>
          <p:nvPr/>
        </p:nvPicPr>
        <p:blipFill>
          <a:blip r:embed="rId4" cstate="print"/>
          <a:srcRect l="7031" t="41846" r="63281" b="6199"/>
          <a:stretch>
            <a:fillRect/>
          </a:stretch>
        </p:blipFill>
        <p:spPr bwMode="auto">
          <a:xfrm>
            <a:off x="791580" y="2406636"/>
            <a:ext cx="2895600" cy="367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571128" y="615260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Confusion matrix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2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Spatial pyramid match</a:t>
            </a:r>
            <a:endParaRPr lang="en-US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05273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Captures scene categories well---texture-like patterns but with some variability in the positions of all the local pieces.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48200" y="2590800"/>
            <a:ext cx="4114800" cy="2236788"/>
            <a:chOff x="4648200" y="2971800"/>
            <a:chExt cx="4114800" cy="2236788"/>
          </a:xfrm>
        </p:grpSpPr>
        <p:pic>
          <p:nvPicPr>
            <p:cNvPr id="4" name="Picture 4" descr="scene_categories_results2"/>
            <p:cNvPicPr>
              <a:picLocks noChangeAspect="1" noChangeArrowheads="1"/>
            </p:cNvPicPr>
            <p:nvPr/>
          </p:nvPicPr>
          <p:blipFill>
            <a:blip r:embed="rId3"/>
            <a:srcRect l="59341"/>
            <a:stretch>
              <a:fillRect/>
            </a:stretch>
          </p:blipFill>
          <p:spPr bwMode="auto">
            <a:xfrm>
              <a:off x="5943600" y="2971800"/>
              <a:ext cx="2819400" cy="2236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 descr="scene_categories_results2"/>
            <p:cNvPicPr>
              <a:picLocks noChangeAspect="1" noChangeArrowheads="1"/>
            </p:cNvPicPr>
            <p:nvPr/>
          </p:nvPicPr>
          <p:blipFill>
            <a:blip r:embed="rId3"/>
            <a:srcRect r="80220"/>
            <a:stretch>
              <a:fillRect/>
            </a:stretch>
          </p:blipFill>
          <p:spPr bwMode="auto">
            <a:xfrm>
              <a:off x="4648200" y="2971800"/>
              <a:ext cx="1371600" cy="2236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1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362200"/>
            <a:ext cx="425611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066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Captures scene categories well---texture-like patterns but with some variability in the positions of all the local pieces.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22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Spatial pyramid match</a:t>
            </a:r>
            <a:endParaRPr lang="en-US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5020509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Previously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Discriminative classifiers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Boosting 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Nearest neighbors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Support vector machines</a:t>
            </a:r>
          </a:p>
          <a:p>
            <a:pPr lvl="1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Useful for object recognition when combined with “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window-based” or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holistic appearance descriptors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0585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Part-based and local feature models for recognition</a:t>
            </a:r>
            <a:endParaRPr lang="en-US" sz="3800" dirty="0"/>
          </a:p>
        </p:txBody>
      </p:sp>
      <p:pic>
        <p:nvPicPr>
          <p:cNvPr id="4" name="Picture 4" descr="First%20Bought%20Car%20Fro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407" y="2068833"/>
            <a:ext cx="3816350" cy="2384425"/>
          </a:xfrm>
          <a:prstGeom prst="rect">
            <a:avLst/>
          </a:prstGeom>
          <a:noFill/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525307" y="2133921"/>
            <a:ext cx="731838" cy="741362"/>
          </a:xfrm>
          <a:prstGeom prst="ellipse">
            <a:avLst/>
          </a:prstGeom>
          <a:noFill/>
          <a:ln w="25416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2525307" y="2133921"/>
            <a:ext cx="731838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3136495" y="2959421"/>
            <a:ext cx="73183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845732" y="29832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334557" y="29832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2893607" y="35166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988607" y="21450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1674407" y="31356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1598207" y="22212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379007" y="20688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3136495" y="2959421"/>
            <a:ext cx="731837" cy="742950"/>
          </a:xfrm>
          <a:prstGeom prst="ellipse">
            <a:avLst/>
          </a:prstGeom>
          <a:noFill/>
          <a:ln w="25416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693332" y="3530921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693332" y="3530921"/>
            <a:ext cx="730250" cy="742950"/>
          </a:xfrm>
          <a:prstGeom prst="ellipse">
            <a:avLst/>
          </a:prstGeom>
          <a:noFill/>
          <a:ln w="25416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27984" y="1981867"/>
            <a:ext cx="47160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We’ll look at three forms: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</a:rPr>
              <a:t>Bag of words </a:t>
            </a:r>
            <a:r>
              <a:rPr lang="en-US" sz="2400" dirty="0" smtClean="0">
                <a:solidFill>
                  <a:srgbClr val="000000"/>
                </a:solidFill>
              </a:rPr>
              <a:t>(no geometry)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</a:rPr>
              <a:t>Implicit shape model </a:t>
            </a:r>
            <a:r>
              <a:rPr lang="en-US" sz="2400" dirty="0" smtClean="0">
                <a:solidFill>
                  <a:srgbClr val="000000"/>
                </a:solidFill>
              </a:rPr>
              <a:t>(star graph for spatial model)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</a:rPr>
              <a:t>Constellation model </a:t>
            </a:r>
            <a:r>
              <a:rPr lang="en-US" sz="2400" dirty="0" smtClean="0">
                <a:solidFill>
                  <a:srgbClr val="000000"/>
                </a:solidFill>
              </a:rPr>
              <a:t>(fully connected graph for spatial model)</a:t>
            </a:r>
          </a:p>
        </p:txBody>
      </p:sp>
      <p:sp>
        <p:nvSpPr>
          <p:cNvPr id="3" name="Rectangle 2"/>
          <p:cNvSpPr/>
          <p:nvPr/>
        </p:nvSpPr>
        <p:spPr>
          <a:xfrm>
            <a:off x="4319972" y="2953018"/>
            <a:ext cx="4788532" cy="220417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9ADE3-FCDF-4463-98DF-A3BB246EF84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7887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Shape representation </a:t>
            </a:r>
            <a:br>
              <a:rPr lang="en-US" sz="3800" dirty="0" smtClean="0"/>
            </a:br>
            <a:r>
              <a:rPr lang="en-US" sz="3800" dirty="0" smtClean="0"/>
              <a:t>in part-based models</a:t>
            </a:r>
            <a:endParaRPr lang="en-US" sz="3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533400" y="1811425"/>
            <a:ext cx="3683188" cy="3669803"/>
            <a:chOff x="4679950" y="1219200"/>
            <a:chExt cx="3683188" cy="3669803"/>
          </a:xfrm>
        </p:grpSpPr>
        <p:grpSp>
          <p:nvGrpSpPr>
            <p:cNvPr id="21" name="Group 3"/>
            <p:cNvGrpSpPr>
              <a:grpSpLocks/>
            </p:cNvGrpSpPr>
            <p:nvPr/>
          </p:nvGrpSpPr>
          <p:grpSpPr bwMode="auto">
            <a:xfrm>
              <a:off x="5659438" y="2043112"/>
              <a:ext cx="1966912" cy="1828800"/>
              <a:chOff x="3447" y="2152"/>
              <a:chExt cx="1239" cy="1152"/>
            </a:xfrm>
          </p:grpSpPr>
          <p:sp>
            <p:nvSpPr>
              <p:cNvPr id="24" name="Oval 4"/>
              <p:cNvSpPr>
                <a:spLocks noChangeArrowheads="1"/>
              </p:cNvSpPr>
              <p:nvPr/>
            </p:nvSpPr>
            <p:spPr bwMode="auto">
              <a:xfrm>
                <a:off x="3926" y="2152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1</a:t>
                </a:r>
              </a:p>
            </p:txBody>
          </p:sp>
          <p:sp>
            <p:nvSpPr>
              <p:cNvPr id="25" name="Oval 5"/>
              <p:cNvSpPr>
                <a:spLocks noChangeArrowheads="1"/>
              </p:cNvSpPr>
              <p:nvPr/>
            </p:nvSpPr>
            <p:spPr bwMode="auto">
              <a:xfrm>
                <a:off x="4356" y="2788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3</a:t>
                </a:r>
              </a:p>
            </p:txBody>
          </p:sp>
          <p:sp>
            <p:nvSpPr>
              <p:cNvPr id="26" name="Oval 6"/>
              <p:cNvSpPr>
                <a:spLocks noChangeArrowheads="1"/>
              </p:cNvSpPr>
              <p:nvPr/>
            </p:nvSpPr>
            <p:spPr bwMode="auto">
              <a:xfrm>
                <a:off x="3919" y="3002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4</a:t>
                </a:r>
              </a:p>
            </p:txBody>
          </p:sp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3455" y="2375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6</a:t>
                </a:r>
              </a:p>
            </p:txBody>
          </p:sp>
          <p:sp>
            <p:nvSpPr>
              <p:cNvPr id="28" name="Oval 8"/>
              <p:cNvSpPr>
                <a:spLocks noChangeArrowheads="1"/>
              </p:cNvSpPr>
              <p:nvPr/>
            </p:nvSpPr>
            <p:spPr bwMode="auto">
              <a:xfrm>
                <a:off x="3447" y="2784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5</a:t>
                </a:r>
              </a:p>
            </p:txBody>
          </p:sp>
          <p:sp>
            <p:nvSpPr>
              <p:cNvPr id="29" name="Oval 9"/>
              <p:cNvSpPr>
                <a:spLocks noChangeArrowheads="1"/>
              </p:cNvSpPr>
              <p:nvPr/>
            </p:nvSpPr>
            <p:spPr bwMode="auto">
              <a:xfrm>
                <a:off x="4350" y="2387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2</a:t>
                </a: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4087" y="2453"/>
                <a:ext cx="0" cy="54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Line 11"/>
              <p:cNvSpPr>
                <a:spLocks noChangeShapeType="1"/>
              </p:cNvSpPr>
              <p:nvPr/>
            </p:nvSpPr>
            <p:spPr bwMode="auto">
              <a:xfrm flipH="1">
                <a:off x="3717" y="2457"/>
                <a:ext cx="360" cy="3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Line 12"/>
              <p:cNvSpPr>
                <a:spLocks noChangeShapeType="1"/>
              </p:cNvSpPr>
              <p:nvPr/>
            </p:nvSpPr>
            <p:spPr bwMode="auto">
              <a:xfrm>
                <a:off x="4082" y="2457"/>
                <a:ext cx="288" cy="4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Line 13"/>
              <p:cNvSpPr>
                <a:spLocks noChangeShapeType="1"/>
              </p:cNvSpPr>
              <p:nvPr/>
            </p:nvSpPr>
            <p:spPr bwMode="auto">
              <a:xfrm>
                <a:off x="4082" y="2457"/>
                <a:ext cx="272" cy="7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Line 14"/>
              <p:cNvSpPr>
                <a:spLocks noChangeShapeType="1"/>
              </p:cNvSpPr>
              <p:nvPr/>
            </p:nvSpPr>
            <p:spPr bwMode="auto">
              <a:xfrm flipH="1">
                <a:off x="3769" y="2457"/>
                <a:ext cx="313" cy="13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5380038" y="1219200"/>
              <a:ext cx="25288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“Star” shape model</a:t>
              </a:r>
            </a:p>
          </p:txBody>
        </p:sp>
        <p:sp>
          <p:nvSpPr>
            <p:cNvPr id="23" name="Text Box 40"/>
            <p:cNvSpPr txBox="1">
              <a:spLocks noChangeArrowheads="1"/>
            </p:cNvSpPr>
            <p:nvPr/>
          </p:nvSpPr>
          <p:spPr bwMode="auto">
            <a:xfrm>
              <a:off x="4679950" y="4119562"/>
              <a:ext cx="3683188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e.g. implicit shape model</a:t>
              </a:r>
            </a:p>
            <a:p>
              <a:pPr marL="0" marR="0" lvl="0" indent="0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Parts mutually independent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286000" y="58674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 image features, P parts in the model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9ADE3-FCDF-4463-98DF-A3BB246EF84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2946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Implicit shape models</a:t>
            </a:r>
          </a:p>
        </p:txBody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Visual </a:t>
            </a:r>
            <a:r>
              <a:rPr lang="en-US" dirty="0" smtClean="0"/>
              <a:t>vocabulary is </a:t>
            </a:r>
            <a:r>
              <a:rPr lang="en-US" dirty="0"/>
              <a:t>used to index votes for object </a:t>
            </a:r>
            <a:r>
              <a:rPr lang="en-US" dirty="0" smtClean="0"/>
              <a:t>position [a visual word = “part”]</a:t>
            </a:r>
            <a:endParaRPr lang="en-US" dirty="0"/>
          </a:p>
        </p:txBody>
      </p:sp>
      <p:sp>
        <p:nvSpPr>
          <p:cNvPr id="1124356" name="Rectangle 4"/>
          <p:cNvSpPr>
            <a:spLocks noChangeArrowheads="1"/>
          </p:cNvSpPr>
          <p:nvPr/>
        </p:nvSpPr>
        <p:spPr bwMode="auto">
          <a:xfrm>
            <a:off x="304800" y="5942012"/>
            <a:ext cx="8610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B. </a:t>
            </a:r>
            <a:r>
              <a:rPr lang="en-US" dirty="0" err="1">
                <a:solidFill>
                  <a:srgbClr val="000000"/>
                </a:solidFill>
                <a:cs typeface="Arial" pitchFamily="34" charset="0"/>
              </a:rPr>
              <a:t>Leibe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, A. </a:t>
            </a:r>
            <a:r>
              <a:rPr lang="en-US" dirty="0" err="1">
                <a:solidFill>
                  <a:srgbClr val="000000"/>
                </a:solidFill>
                <a:cs typeface="Arial" pitchFamily="34" charset="0"/>
              </a:rPr>
              <a:t>Leonardis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, and B. </a:t>
            </a:r>
            <a:r>
              <a:rPr lang="en-US" dirty="0" err="1">
                <a:solidFill>
                  <a:srgbClr val="000000"/>
                </a:solidFill>
                <a:cs typeface="Arial" pitchFamily="34" charset="0"/>
              </a:rPr>
              <a:t>Schiele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dirty="0">
                <a:solidFill>
                  <a:srgbClr val="000000"/>
                </a:solidFill>
                <a:cs typeface="Arial" pitchFamily="34" charset="0"/>
                <a:hlinkClick r:id="rId4"/>
              </a:rPr>
              <a:t>Combined Object Categorization and Segmentation with an Implicit Shape Model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, ECCV Workshop on Statistical Learning in Computer Vision 2004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33400" y="2159000"/>
            <a:ext cx="4648200" cy="2870200"/>
            <a:chOff x="336" y="1360"/>
            <a:chExt cx="2928" cy="1808"/>
          </a:xfrm>
        </p:grpSpPr>
        <p:pic>
          <p:nvPicPr>
            <p:cNvPr id="1124358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" y="1360"/>
              <a:ext cx="2928" cy="1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24359" name="Rectangle 7"/>
            <p:cNvSpPr>
              <a:spLocks noChangeArrowheads="1"/>
            </p:cNvSpPr>
            <p:nvPr/>
          </p:nvSpPr>
          <p:spPr bwMode="auto">
            <a:xfrm>
              <a:off x="913" y="2121"/>
              <a:ext cx="495" cy="46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4360" name="Rectangle 8"/>
            <p:cNvSpPr>
              <a:spLocks noChangeArrowheads="1"/>
            </p:cNvSpPr>
            <p:nvPr/>
          </p:nvSpPr>
          <p:spPr bwMode="auto">
            <a:xfrm>
              <a:off x="2522" y="2159"/>
              <a:ext cx="495" cy="46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4361" name="Line 9"/>
            <p:cNvSpPr>
              <a:spLocks noChangeShapeType="1"/>
            </p:cNvSpPr>
            <p:nvPr/>
          </p:nvSpPr>
          <p:spPr bwMode="auto">
            <a:xfrm flipV="1">
              <a:off x="1161" y="2198"/>
              <a:ext cx="742" cy="155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4362" name="Freeform 10"/>
            <p:cNvSpPr>
              <a:spLocks/>
            </p:cNvSpPr>
            <p:nvPr/>
          </p:nvSpPr>
          <p:spPr bwMode="auto">
            <a:xfrm>
              <a:off x="1976" y="2202"/>
              <a:ext cx="779" cy="189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4363" name="Oval 11"/>
            <p:cNvSpPr>
              <a:spLocks noChangeArrowheads="1"/>
            </p:cNvSpPr>
            <p:nvPr/>
          </p:nvSpPr>
          <p:spPr bwMode="auto">
            <a:xfrm>
              <a:off x="1903" y="2159"/>
              <a:ext cx="83" cy="7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943600" y="3429000"/>
            <a:ext cx="2592388" cy="1708150"/>
            <a:chOff x="3744" y="2160"/>
            <a:chExt cx="1633" cy="1076"/>
          </a:xfrm>
        </p:grpSpPr>
        <p:graphicFrame>
          <p:nvGraphicFramePr>
            <p:cNvPr id="1124366" name="Object 14"/>
            <p:cNvGraphicFramePr>
              <a:graphicFrameLocks noChangeAspect="1"/>
            </p:cNvGraphicFramePr>
            <p:nvPr/>
          </p:nvGraphicFramePr>
          <p:xfrm>
            <a:off x="4320" y="2160"/>
            <a:ext cx="480" cy="468"/>
          </p:xfrm>
          <a:graphic>
            <a:graphicData uri="http://schemas.openxmlformats.org/presentationml/2006/ole">
              <p:oleObj spid="_x0000_s1012748" name="Image" r:id="rId6" imgW="1066291" imgH="1041270" progId="">
                <p:embed/>
              </p:oleObj>
            </a:graphicData>
          </a:graphic>
        </p:graphicFrame>
        <p:sp>
          <p:nvSpPr>
            <p:cNvPr id="1124367" name="Line 15"/>
            <p:cNvSpPr>
              <a:spLocks noChangeShapeType="1"/>
            </p:cNvSpPr>
            <p:nvPr/>
          </p:nvSpPr>
          <p:spPr bwMode="auto">
            <a:xfrm flipV="1">
              <a:off x="4635" y="2233"/>
              <a:ext cx="742" cy="155"/>
            </a:xfrm>
            <a:prstGeom prst="line">
              <a:avLst/>
            </a:prstGeom>
            <a:noFill/>
            <a:ln w="50800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4368" name="Freeform 16"/>
            <p:cNvSpPr>
              <a:spLocks/>
            </p:cNvSpPr>
            <p:nvPr/>
          </p:nvSpPr>
          <p:spPr bwMode="auto">
            <a:xfrm>
              <a:off x="3744" y="2200"/>
              <a:ext cx="779" cy="189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4369" name="Text Box 17"/>
            <p:cNvSpPr txBox="1">
              <a:spLocks noChangeArrowheads="1"/>
            </p:cNvSpPr>
            <p:nvPr/>
          </p:nvSpPr>
          <p:spPr bwMode="auto">
            <a:xfrm>
              <a:off x="3812" y="2832"/>
              <a:ext cx="146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cs typeface="Arial" pitchFamily="34" charset="0"/>
                </a:rPr>
                <a:t>visual codeword with</a:t>
              </a:r>
              <a:br>
                <a:rPr lang="en-US">
                  <a:solidFill>
                    <a:srgbClr val="000000"/>
                  </a:solidFill>
                  <a:cs typeface="Arial" pitchFamily="34" charset="0"/>
                </a:rPr>
              </a:br>
              <a:r>
                <a:rPr lang="en-US">
                  <a:solidFill>
                    <a:srgbClr val="000000"/>
                  </a:solidFill>
                  <a:cs typeface="Arial" pitchFamily="34" charset="0"/>
                </a:rPr>
                <a:t>displacement vectors</a:t>
              </a:r>
            </a:p>
          </p:txBody>
        </p:sp>
      </p:grpSp>
      <p:sp>
        <p:nvSpPr>
          <p:cNvPr id="18" name="Freeform 21"/>
          <p:cNvSpPr>
            <a:spLocks noChangeArrowheads="1"/>
          </p:cNvSpPr>
          <p:nvPr/>
        </p:nvSpPr>
        <p:spPr bwMode="auto">
          <a:xfrm>
            <a:off x="703263" y="2847975"/>
            <a:ext cx="4360862" cy="1301750"/>
          </a:xfrm>
          <a:custGeom>
            <a:avLst/>
            <a:gdLst>
              <a:gd name="T0" fmla="*/ 158261 w 4360984"/>
              <a:gd name="T1" fmla="*/ 562707 h 1301261"/>
              <a:gd name="T2" fmla="*/ 474784 w 4360984"/>
              <a:gd name="T3" fmla="*/ 298938 h 1301261"/>
              <a:gd name="T4" fmla="*/ 1406769 w 4360984"/>
              <a:gd name="T5" fmla="*/ 298938 h 1301261"/>
              <a:gd name="T6" fmla="*/ 1406769 w 4360984"/>
              <a:gd name="T7" fmla="*/ 422030 h 1301261"/>
              <a:gd name="T8" fmla="*/ 2127738 w 4360984"/>
              <a:gd name="T9" fmla="*/ 422030 h 1301261"/>
              <a:gd name="T10" fmla="*/ 1969477 w 4360984"/>
              <a:gd name="T11" fmla="*/ 140677 h 1301261"/>
              <a:gd name="T12" fmla="*/ 2268414 w 4360984"/>
              <a:gd name="T13" fmla="*/ 0 h 1301261"/>
              <a:gd name="T14" fmla="*/ 2514600 w 4360984"/>
              <a:gd name="T15" fmla="*/ 298938 h 1301261"/>
              <a:gd name="T16" fmla="*/ 3446583 w 4360984"/>
              <a:gd name="T17" fmla="*/ 334107 h 1301261"/>
              <a:gd name="T18" fmla="*/ 4325812 w 4360984"/>
              <a:gd name="T19" fmla="*/ 562707 h 1301261"/>
              <a:gd name="T20" fmla="*/ 4360984 w 4360984"/>
              <a:gd name="T21" fmla="*/ 1002323 h 1301261"/>
              <a:gd name="T22" fmla="*/ 3921367 w 4360984"/>
              <a:gd name="T23" fmla="*/ 1301261 h 1301261"/>
              <a:gd name="T24" fmla="*/ 3393829 w 4360984"/>
              <a:gd name="T25" fmla="*/ 1283677 h 1301261"/>
              <a:gd name="T26" fmla="*/ 3147646 w 4360984"/>
              <a:gd name="T27" fmla="*/ 1072661 h 1301261"/>
              <a:gd name="T28" fmla="*/ 1477107 w 4360984"/>
              <a:gd name="T29" fmla="*/ 1019907 h 1301261"/>
              <a:gd name="T30" fmla="*/ 1371600 w 4360984"/>
              <a:gd name="T31" fmla="*/ 1213338 h 1301261"/>
              <a:gd name="T32" fmla="*/ 844061 w 4360984"/>
              <a:gd name="T33" fmla="*/ 1230923 h 1301261"/>
              <a:gd name="T34" fmla="*/ 685800 w 4360984"/>
              <a:gd name="T35" fmla="*/ 1019907 h 1301261"/>
              <a:gd name="T36" fmla="*/ 105507 w 4360984"/>
              <a:gd name="T37" fmla="*/ 949569 h 1301261"/>
              <a:gd name="T38" fmla="*/ 0 w 4360984"/>
              <a:gd name="T39" fmla="*/ 580292 h 1301261"/>
              <a:gd name="T40" fmla="*/ 474784 w 4360984"/>
              <a:gd name="T41" fmla="*/ 281354 h 1301261"/>
              <a:gd name="T42" fmla="*/ 474784 w 4360984"/>
              <a:gd name="T43" fmla="*/ 281354 h 130126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60984"/>
              <a:gd name="T67" fmla="*/ 0 h 1301261"/>
              <a:gd name="T68" fmla="*/ 4360984 w 4360984"/>
              <a:gd name="T69" fmla="*/ 1301261 h 130126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60984" h="1301261">
                <a:moveTo>
                  <a:pt x="158261" y="562707"/>
                </a:moveTo>
                <a:lnTo>
                  <a:pt x="474784" y="298938"/>
                </a:lnTo>
                <a:lnTo>
                  <a:pt x="1406769" y="298938"/>
                </a:lnTo>
                <a:lnTo>
                  <a:pt x="1406769" y="422030"/>
                </a:lnTo>
                <a:lnTo>
                  <a:pt x="2127738" y="422030"/>
                </a:lnTo>
                <a:cubicBezTo>
                  <a:pt x="1947294" y="151364"/>
                  <a:pt x="1877170" y="232979"/>
                  <a:pt x="1969477" y="140677"/>
                </a:cubicBezTo>
                <a:lnTo>
                  <a:pt x="2268415" y="0"/>
                </a:lnTo>
                <a:lnTo>
                  <a:pt x="2514600" y="298938"/>
                </a:lnTo>
                <a:cubicBezTo>
                  <a:pt x="3376214" y="335602"/>
                  <a:pt x="3065335" y="334107"/>
                  <a:pt x="3446584" y="334107"/>
                </a:cubicBezTo>
                <a:lnTo>
                  <a:pt x="4325815" y="562707"/>
                </a:lnTo>
                <a:lnTo>
                  <a:pt x="4360984" y="1002323"/>
                </a:lnTo>
                <a:lnTo>
                  <a:pt x="3921369" y="1301261"/>
                </a:lnTo>
                <a:lnTo>
                  <a:pt x="3393830" y="1283677"/>
                </a:lnTo>
                <a:lnTo>
                  <a:pt x="3147646" y="1072661"/>
                </a:lnTo>
                <a:lnTo>
                  <a:pt x="1477107" y="1019907"/>
                </a:lnTo>
                <a:lnTo>
                  <a:pt x="1371600" y="1213338"/>
                </a:lnTo>
                <a:lnTo>
                  <a:pt x="844061" y="1230923"/>
                </a:lnTo>
                <a:lnTo>
                  <a:pt x="685800" y="1019907"/>
                </a:lnTo>
                <a:lnTo>
                  <a:pt x="105507" y="949569"/>
                </a:lnTo>
                <a:lnTo>
                  <a:pt x="0" y="580292"/>
                </a:lnTo>
                <a:lnTo>
                  <a:pt x="474784" y="281354"/>
                </a:lnTo>
              </a:path>
            </a:pathLst>
          </a:cu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95262" y="5181600"/>
            <a:ext cx="5519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training image annotated with object localization info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6476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02" name="Picture 2"/>
          <p:cNvPicPr>
            <a:picLocks noChangeAspect="1" noChangeArrowheads="1"/>
          </p:cNvPicPr>
          <p:nvPr/>
        </p:nvPicPr>
        <p:blipFill>
          <a:blip r:embed="rId3"/>
          <a:srcRect t="25597" b="25597"/>
          <a:stretch>
            <a:fillRect/>
          </a:stretch>
        </p:blipFill>
        <p:spPr bwMode="auto">
          <a:xfrm>
            <a:off x="228600" y="1981200"/>
            <a:ext cx="876300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4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Implicit shape models</a:t>
            </a:r>
          </a:p>
        </p:txBody>
      </p:sp>
      <p:sp>
        <p:nvSpPr>
          <p:cNvPr id="112640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Visual vocabulary is used to index votes for object position [a visual word = “part”]</a:t>
            </a:r>
            <a:endParaRPr lang="en-US" dirty="0"/>
          </a:p>
        </p:txBody>
      </p:sp>
      <p:sp>
        <p:nvSpPr>
          <p:cNvPr id="1126405" name="Rectangle 5"/>
          <p:cNvSpPr>
            <a:spLocks noChangeArrowheads="1"/>
          </p:cNvSpPr>
          <p:nvPr/>
        </p:nvSpPr>
        <p:spPr bwMode="auto">
          <a:xfrm>
            <a:off x="304800" y="5715000"/>
            <a:ext cx="8610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B. Leibe, A. Leonardis, and B. Schiele, </a:t>
            </a:r>
            <a:r>
              <a:rPr lang="en-US">
                <a:solidFill>
                  <a:srgbClr val="000000"/>
                </a:solidFill>
                <a:cs typeface="Arial" pitchFamily="34" charset="0"/>
                <a:hlinkClick r:id="rId4"/>
              </a:rPr>
              <a:t>Combined Object Categorization and Segmentation with an Implicit Shape Model</a:t>
            </a:r>
            <a:r>
              <a:rPr lang="en-US">
                <a:solidFill>
                  <a:srgbClr val="000000"/>
                </a:solidFill>
                <a:cs typeface="Arial" pitchFamily="34" charset="0"/>
              </a:rPr>
              <a:t>, ECCV Workshop on Statistical Learning in Computer Vision 2004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14400" y="3532188"/>
            <a:ext cx="7239000" cy="762000"/>
            <a:chOff x="576" y="2225"/>
            <a:chExt cx="4560" cy="480"/>
          </a:xfrm>
        </p:grpSpPr>
        <p:sp>
          <p:nvSpPr>
            <p:cNvPr id="1126407" name="Rectangle 7"/>
            <p:cNvSpPr>
              <a:spLocks noChangeArrowheads="1"/>
            </p:cNvSpPr>
            <p:nvPr/>
          </p:nvSpPr>
          <p:spPr bwMode="auto">
            <a:xfrm>
              <a:off x="576" y="2225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08" name="Rectangle 8"/>
            <p:cNvSpPr>
              <a:spLocks noChangeArrowheads="1"/>
            </p:cNvSpPr>
            <p:nvPr/>
          </p:nvSpPr>
          <p:spPr bwMode="auto">
            <a:xfrm>
              <a:off x="1680" y="2273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09" name="Rectangle 9"/>
            <p:cNvSpPr>
              <a:spLocks noChangeArrowheads="1"/>
            </p:cNvSpPr>
            <p:nvPr/>
          </p:nvSpPr>
          <p:spPr bwMode="auto">
            <a:xfrm>
              <a:off x="3648" y="2321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10" name="Rectangle 10"/>
            <p:cNvSpPr>
              <a:spLocks noChangeArrowheads="1"/>
            </p:cNvSpPr>
            <p:nvPr/>
          </p:nvSpPr>
          <p:spPr bwMode="auto">
            <a:xfrm>
              <a:off x="4752" y="2273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4800" y="3684588"/>
            <a:ext cx="8458200" cy="304800"/>
            <a:chOff x="192" y="2321"/>
            <a:chExt cx="5328" cy="192"/>
          </a:xfrm>
        </p:grpSpPr>
        <p:sp>
          <p:nvSpPr>
            <p:cNvPr id="1126412" name="Line 12"/>
            <p:cNvSpPr>
              <a:spLocks noChangeShapeType="1"/>
            </p:cNvSpPr>
            <p:nvPr/>
          </p:nvSpPr>
          <p:spPr bwMode="auto">
            <a:xfrm flipV="1">
              <a:off x="768" y="2321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13" name="Freeform 13"/>
            <p:cNvSpPr>
              <a:spLocks/>
            </p:cNvSpPr>
            <p:nvPr/>
          </p:nvSpPr>
          <p:spPr bwMode="auto">
            <a:xfrm>
              <a:off x="3264" y="2417"/>
              <a:ext cx="576" cy="96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14" name="Line 14"/>
            <p:cNvSpPr>
              <a:spLocks noChangeShapeType="1"/>
            </p:cNvSpPr>
            <p:nvPr/>
          </p:nvSpPr>
          <p:spPr bwMode="auto">
            <a:xfrm flipV="1">
              <a:off x="1920" y="2369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15" name="Line 15"/>
            <p:cNvSpPr>
              <a:spLocks noChangeShapeType="1"/>
            </p:cNvSpPr>
            <p:nvPr/>
          </p:nvSpPr>
          <p:spPr bwMode="auto">
            <a:xfrm flipV="1">
              <a:off x="3888" y="2417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16" name="Line 16"/>
            <p:cNvSpPr>
              <a:spLocks noChangeShapeType="1"/>
            </p:cNvSpPr>
            <p:nvPr/>
          </p:nvSpPr>
          <p:spPr bwMode="auto">
            <a:xfrm flipV="1">
              <a:off x="4992" y="2369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17" name="Freeform 17"/>
            <p:cNvSpPr>
              <a:spLocks/>
            </p:cNvSpPr>
            <p:nvPr/>
          </p:nvSpPr>
          <p:spPr bwMode="auto">
            <a:xfrm>
              <a:off x="4368" y="2369"/>
              <a:ext cx="576" cy="96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18" name="Freeform 18"/>
            <p:cNvSpPr>
              <a:spLocks/>
            </p:cNvSpPr>
            <p:nvPr/>
          </p:nvSpPr>
          <p:spPr bwMode="auto">
            <a:xfrm>
              <a:off x="1296" y="2369"/>
              <a:ext cx="576" cy="96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19" name="Freeform 19"/>
            <p:cNvSpPr>
              <a:spLocks/>
            </p:cNvSpPr>
            <p:nvPr/>
          </p:nvSpPr>
          <p:spPr bwMode="auto">
            <a:xfrm>
              <a:off x="192" y="2321"/>
              <a:ext cx="576" cy="96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126420" name="Text Box 20"/>
          <p:cNvSpPr txBox="1">
            <a:spLocks noChangeArrowheads="1"/>
          </p:cNvSpPr>
          <p:nvPr/>
        </p:nvSpPr>
        <p:spPr bwMode="auto">
          <a:xfrm>
            <a:off x="3962400" y="51816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test image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1981200" y="3608388"/>
            <a:ext cx="5105400" cy="228600"/>
            <a:chOff x="1248" y="2273"/>
            <a:chExt cx="3216" cy="144"/>
          </a:xfrm>
        </p:grpSpPr>
        <p:sp>
          <p:nvSpPr>
            <p:cNvPr id="1126422" name="Oval 22"/>
            <p:cNvSpPr>
              <a:spLocks noChangeArrowheads="1"/>
            </p:cNvSpPr>
            <p:nvPr/>
          </p:nvSpPr>
          <p:spPr bwMode="auto">
            <a:xfrm>
              <a:off x="1248" y="2273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26423" name="Oval 23"/>
            <p:cNvSpPr>
              <a:spLocks noChangeArrowheads="1"/>
            </p:cNvSpPr>
            <p:nvPr/>
          </p:nvSpPr>
          <p:spPr bwMode="auto">
            <a:xfrm>
              <a:off x="4368" y="232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206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Implicit shape models: Training</a:t>
            </a:r>
          </a:p>
        </p:txBody>
      </p:sp>
      <p:sp>
        <p:nvSpPr>
          <p:cNvPr id="112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dirty="0"/>
              <a:t>Build </a:t>
            </a:r>
            <a:r>
              <a:rPr lang="en-US" dirty="0" smtClean="0"/>
              <a:t>vocabulary of </a:t>
            </a:r>
            <a:r>
              <a:rPr lang="en-US" dirty="0"/>
              <a:t>patches around extracted interest points using clustering</a:t>
            </a:r>
          </a:p>
        </p:txBody>
      </p:sp>
      <p:pic>
        <p:nvPicPr>
          <p:cNvPr id="11284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438400"/>
            <a:ext cx="64770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7540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Implicit shape models: Training</a:t>
            </a:r>
          </a:p>
        </p:txBody>
      </p:sp>
      <p:sp>
        <p:nvSpPr>
          <p:cNvPr id="113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dirty="0"/>
              <a:t>Build </a:t>
            </a:r>
            <a:r>
              <a:rPr lang="en-US" dirty="0" smtClean="0"/>
              <a:t>vocabulary of </a:t>
            </a:r>
            <a:r>
              <a:rPr lang="en-US" dirty="0"/>
              <a:t>patches around extracted interest points using clustering</a:t>
            </a:r>
          </a:p>
          <a:p>
            <a:pPr marL="533400" indent="-533400">
              <a:buFontTx/>
              <a:buAutoNum type="arabicPeriod"/>
            </a:pPr>
            <a:r>
              <a:rPr lang="en-US" dirty="0"/>
              <a:t>Map the patch around each interest point to closest </a:t>
            </a:r>
            <a:r>
              <a:rPr lang="en-US" dirty="0" smtClean="0"/>
              <a:t>word</a:t>
            </a:r>
            <a:endParaRPr lang="en-US" dirty="0"/>
          </a:p>
          <a:p>
            <a:pPr marL="533400" indent="-533400">
              <a:buFontTx/>
              <a:buAutoNum type="arabicPeriod"/>
            </a:pPr>
            <a:endParaRPr lang="en-US" dirty="0"/>
          </a:p>
        </p:txBody>
      </p:sp>
      <p:pic>
        <p:nvPicPr>
          <p:cNvPr id="11305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3675" y="4270375"/>
            <a:ext cx="3184525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30502" name="AutoShape 6"/>
          <p:cNvSpPr>
            <a:spLocks noChangeArrowheads="1"/>
          </p:cNvSpPr>
          <p:nvPr/>
        </p:nvSpPr>
        <p:spPr bwMode="auto">
          <a:xfrm>
            <a:off x="4267200" y="5024438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 t="21603" b="28508"/>
          <a:stretch>
            <a:fillRect/>
          </a:stretch>
        </p:blipFill>
        <p:spPr bwMode="auto">
          <a:xfrm>
            <a:off x="914400" y="4724400"/>
            <a:ext cx="31845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8424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Implicit shape models: Training</a:t>
            </a:r>
          </a:p>
        </p:txBody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dirty="0"/>
              <a:t>Build </a:t>
            </a:r>
            <a:r>
              <a:rPr lang="en-US" dirty="0" smtClean="0"/>
              <a:t>vocabulary of </a:t>
            </a:r>
            <a:r>
              <a:rPr lang="en-US" dirty="0"/>
              <a:t>patches around extracted interest points using clustering</a:t>
            </a:r>
          </a:p>
          <a:p>
            <a:pPr marL="533400" indent="-533400">
              <a:buFontTx/>
              <a:buAutoNum type="arabicPeriod"/>
            </a:pPr>
            <a:r>
              <a:rPr lang="en-US" dirty="0"/>
              <a:t>Map the patch around each interest point to closest </a:t>
            </a:r>
            <a:r>
              <a:rPr lang="en-US" dirty="0" smtClean="0"/>
              <a:t>word</a:t>
            </a:r>
            <a:endParaRPr lang="en-US" dirty="0"/>
          </a:p>
          <a:p>
            <a:pPr marL="533400" indent="-533400">
              <a:buFontTx/>
              <a:buAutoNum type="arabicPeriod"/>
            </a:pPr>
            <a:r>
              <a:rPr lang="en-US" dirty="0"/>
              <a:t>For each </a:t>
            </a:r>
            <a:r>
              <a:rPr lang="en-US" dirty="0" smtClean="0"/>
              <a:t>word, </a:t>
            </a:r>
            <a:r>
              <a:rPr lang="en-US" dirty="0"/>
              <a:t>store all positions it was found, relative to object center</a:t>
            </a:r>
          </a:p>
          <a:p>
            <a:pPr marL="533400" indent="-533400">
              <a:buFontTx/>
              <a:buAutoNum type="arabicPeriod"/>
            </a:pPr>
            <a:endParaRPr lang="en-US" dirty="0"/>
          </a:p>
        </p:txBody>
      </p:sp>
      <p:pic>
        <p:nvPicPr>
          <p:cNvPr id="1132548" name="Picture 4"/>
          <p:cNvPicPr>
            <a:picLocks noChangeAspect="1" noChangeArrowheads="1"/>
          </p:cNvPicPr>
          <p:nvPr/>
        </p:nvPicPr>
        <p:blipFill>
          <a:blip r:embed="rId3"/>
          <a:srcRect t="21603" b="28508"/>
          <a:stretch>
            <a:fillRect/>
          </a:stretch>
        </p:blipFill>
        <p:spPr bwMode="auto">
          <a:xfrm>
            <a:off x="914400" y="4724400"/>
            <a:ext cx="31845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25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3675" y="4270375"/>
            <a:ext cx="3184525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32550" name="AutoShape 6"/>
          <p:cNvSpPr>
            <a:spLocks noChangeArrowheads="1"/>
          </p:cNvSpPr>
          <p:nvPr/>
        </p:nvSpPr>
        <p:spPr bwMode="auto">
          <a:xfrm>
            <a:off x="4267200" y="5024438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51" name="Line 7"/>
          <p:cNvSpPr>
            <a:spLocks noChangeShapeType="1"/>
          </p:cNvSpPr>
          <p:nvPr/>
        </p:nvSpPr>
        <p:spPr bwMode="auto">
          <a:xfrm>
            <a:off x="6324600" y="4953000"/>
            <a:ext cx="533400" cy="4572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52" name="Freeform 8"/>
          <p:cNvSpPr>
            <a:spLocks/>
          </p:cNvSpPr>
          <p:nvPr/>
        </p:nvSpPr>
        <p:spPr bwMode="auto">
          <a:xfrm>
            <a:off x="6897688" y="4908550"/>
            <a:ext cx="15875" cy="496888"/>
          </a:xfrm>
          <a:custGeom>
            <a:avLst/>
            <a:gdLst/>
            <a:ahLst/>
            <a:cxnLst>
              <a:cxn ang="0">
                <a:pos x="10" y="0"/>
              </a:cxn>
              <a:cxn ang="0">
                <a:pos x="0" y="313"/>
              </a:cxn>
            </a:cxnLst>
            <a:rect l="0" t="0" r="r" b="b"/>
            <a:pathLst>
              <a:path w="10" h="313">
                <a:moveTo>
                  <a:pt x="10" y="0"/>
                </a:moveTo>
                <a:lnTo>
                  <a:pt x="0" y="313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53" name="Freeform 9"/>
          <p:cNvSpPr>
            <a:spLocks/>
          </p:cNvSpPr>
          <p:nvPr/>
        </p:nvSpPr>
        <p:spPr bwMode="auto">
          <a:xfrm>
            <a:off x="6416675" y="5422900"/>
            <a:ext cx="417513" cy="31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3" y="20"/>
              </a:cxn>
            </a:cxnLst>
            <a:rect l="0" t="0" r="r" b="b"/>
            <a:pathLst>
              <a:path w="263" h="20">
                <a:moveTo>
                  <a:pt x="0" y="0"/>
                </a:moveTo>
                <a:lnTo>
                  <a:pt x="263" y="20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54" name="Freeform 10"/>
          <p:cNvSpPr>
            <a:spLocks/>
          </p:cNvSpPr>
          <p:nvPr/>
        </p:nvSpPr>
        <p:spPr bwMode="auto">
          <a:xfrm>
            <a:off x="6324600" y="5534025"/>
            <a:ext cx="525463" cy="104775"/>
          </a:xfrm>
          <a:custGeom>
            <a:avLst/>
            <a:gdLst/>
            <a:ahLst/>
            <a:cxnLst>
              <a:cxn ang="0">
                <a:pos x="0" y="66"/>
              </a:cxn>
              <a:cxn ang="0">
                <a:pos x="331" y="0"/>
              </a:cxn>
            </a:cxnLst>
            <a:rect l="0" t="0" r="r" b="b"/>
            <a:pathLst>
              <a:path w="331" h="66">
                <a:moveTo>
                  <a:pt x="0" y="66"/>
                </a:moveTo>
                <a:lnTo>
                  <a:pt x="331" y="0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55" name="Freeform 11"/>
          <p:cNvSpPr>
            <a:spLocks/>
          </p:cNvSpPr>
          <p:nvPr/>
        </p:nvSpPr>
        <p:spPr bwMode="auto">
          <a:xfrm>
            <a:off x="6962775" y="4924425"/>
            <a:ext cx="544513" cy="546100"/>
          </a:xfrm>
          <a:custGeom>
            <a:avLst/>
            <a:gdLst/>
            <a:ahLst/>
            <a:cxnLst>
              <a:cxn ang="0">
                <a:pos x="343" y="0"/>
              </a:cxn>
              <a:cxn ang="0">
                <a:pos x="0" y="344"/>
              </a:cxn>
            </a:cxnLst>
            <a:rect l="0" t="0" r="r" b="b"/>
            <a:pathLst>
              <a:path w="343" h="344">
                <a:moveTo>
                  <a:pt x="343" y="0"/>
                </a:moveTo>
                <a:lnTo>
                  <a:pt x="0" y="344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56" name="Line 12"/>
          <p:cNvSpPr>
            <a:spLocks noChangeShapeType="1"/>
          </p:cNvSpPr>
          <p:nvPr/>
        </p:nvSpPr>
        <p:spPr bwMode="auto">
          <a:xfrm>
            <a:off x="5562600" y="5105400"/>
            <a:ext cx="1295400" cy="304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57" name="Freeform 13"/>
          <p:cNvSpPr>
            <a:spLocks/>
          </p:cNvSpPr>
          <p:nvPr/>
        </p:nvSpPr>
        <p:spPr bwMode="auto">
          <a:xfrm>
            <a:off x="5903913" y="5310188"/>
            <a:ext cx="993775" cy="128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6" y="81"/>
              </a:cxn>
            </a:cxnLst>
            <a:rect l="0" t="0" r="r" b="b"/>
            <a:pathLst>
              <a:path w="626" h="81">
                <a:moveTo>
                  <a:pt x="0" y="0"/>
                </a:moveTo>
                <a:lnTo>
                  <a:pt x="626" y="81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58" name="Freeform 14"/>
          <p:cNvSpPr>
            <a:spLocks/>
          </p:cNvSpPr>
          <p:nvPr/>
        </p:nvSpPr>
        <p:spPr bwMode="auto">
          <a:xfrm>
            <a:off x="6064250" y="5470525"/>
            <a:ext cx="849313" cy="144463"/>
          </a:xfrm>
          <a:custGeom>
            <a:avLst/>
            <a:gdLst/>
            <a:ahLst/>
            <a:cxnLst>
              <a:cxn ang="0">
                <a:pos x="0" y="91"/>
              </a:cxn>
              <a:cxn ang="0">
                <a:pos x="535" y="0"/>
              </a:cxn>
            </a:cxnLst>
            <a:rect l="0" t="0" r="r" b="b"/>
            <a:pathLst>
              <a:path w="535" h="91">
                <a:moveTo>
                  <a:pt x="0" y="91"/>
                </a:moveTo>
                <a:lnTo>
                  <a:pt x="535" y="0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59" name="Freeform 15"/>
          <p:cNvSpPr>
            <a:spLocks/>
          </p:cNvSpPr>
          <p:nvPr/>
        </p:nvSpPr>
        <p:spPr bwMode="auto">
          <a:xfrm>
            <a:off x="6834188" y="5534025"/>
            <a:ext cx="79375" cy="593725"/>
          </a:xfrm>
          <a:custGeom>
            <a:avLst/>
            <a:gdLst/>
            <a:ahLst/>
            <a:cxnLst>
              <a:cxn ang="0">
                <a:pos x="0" y="374"/>
              </a:cxn>
              <a:cxn ang="0">
                <a:pos x="50" y="0"/>
              </a:cxn>
            </a:cxnLst>
            <a:rect l="0" t="0" r="r" b="b"/>
            <a:pathLst>
              <a:path w="50" h="374">
                <a:moveTo>
                  <a:pt x="0" y="374"/>
                </a:moveTo>
                <a:lnTo>
                  <a:pt x="50" y="0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60" name="Freeform 16"/>
          <p:cNvSpPr>
            <a:spLocks/>
          </p:cNvSpPr>
          <p:nvPr/>
        </p:nvSpPr>
        <p:spPr bwMode="auto">
          <a:xfrm>
            <a:off x="6929438" y="5310188"/>
            <a:ext cx="530225" cy="144462"/>
          </a:xfrm>
          <a:custGeom>
            <a:avLst/>
            <a:gdLst/>
            <a:ahLst/>
            <a:cxnLst>
              <a:cxn ang="0">
                <a:pos x="334" y="0"/>
              </a:cxn>
              <a:cxn ang="0">
                <a:pos x="0" y="91"/>
              </a:cxn>
            </a:cxnLst>
            <a:rect l="0" t="0" r="r" b="b"/>
            <a:pathLst>
              <a:path w="334" h="91">
                <a:moveTo>
                  <a:pt x="334" y="0"/>
                </a:moveTo>
                <a:lnTo>
                  <a:pt x="0" y="91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61" name="Freeform 17"/>
          <p:cNvSpPr>
            <a:spLocks/>
          </p:cNvSpPr>
          <p:nvPr/>
        </p:nvSpPr>
        <p:spPr bwMode="auto">
          <a:xfrm>
            <a:off x="6913563" y="5454650"/>
            <a:ext cx="835025" cy="223838"/>
          </a:xfrm>
          <a:custGeom>
            <a:avLst/>
            <a:gdLst/>
            <a:ahLst/>
            <a:cxnLst>
              <a:cxn ang="0">
                <a:pos x="526" y="141"/>
              </a:cxn>
              <a:cxn ang="0">
                <a:pos x="0" y="0"/>
              </a:cxn>
            </a:cxnLst>
            <a:rect l="0" t="0" r="r" b="b"/>
            <a:pathLst>
              <a:path w="526" h="141">
                <a:moveTo>
                  <a:pt x="526" y="141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62" name="Freeform 18"/>
          <p:cNvSpPr>
            <a:spLocks/>
          </p:cNvSpPr>
          <p:nvPr/>
        </p:nvSpPr>
        <p:spPr bwMode="auto">
          <a:xfrm>
            <a:off x="6913563" y="5357813"/>
            <a:ext cx="1139825" cy="47625"/>
          </a:xfrm>
          <a:custGeom>
            <a:avLst/>
            <a:gdLst/>
            <a:ahLst/>
            <a:cxnLst>
              <a:cxn ang="0">
                <a:pos x="718" y="0"/>
              </a:cxn>
              <a:cxn ang="0">
                <a:pos x="0" y="30"/>
              </a:cxn>
            </a:cxnLst>
            <a:rect l="0" t="0" r="r" b="b"/>
            <a:pathLst>
              <a:path w="718" h="30">
                <a:moveTo>
                  <a:pt x="718" y="0"/>
                </a:moveTo>
                <a:lnTo>
                  <a:pt x="0" y="30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63" name="Freeform 19"/>
          <p:cNvSpPr>
            <a:spLocks/>
          </p:cNvSpPr>
          <p:nvPr/>
        </p:nvSpPr>
        <p:spPr bwMode="auto">
          <a:xfrm>
            <a:off x="6946900" y="5470525"/>
            <a:ext cx="1025525" cy="223838"/>
          </a:xfrm>
          <a:custGeom>
            <a:avLst/>
            <a:gdLst/>
            <a:ahLst/>
            <a:cxnLst>
              <a:cxn ang="0">
                <a:pos x="646" y="141"/>
              </a:cxn>
              <a:cxn ang="0">
                <a:pos x="0" y="0"/>
              </a:cxn>
            </a:cxnLst>
            <a:rect l="0" t="0" r="r" b="b"/>
            <a:pathLst>
              <a:path w="646" h="141">
                <a:moveTo>
                  <a:pt x="646" y="141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64" name="Freeform 20"/>
          <p:cNvSpPr>
            <a:spLocks/>
          </p:cNvSpPr>
          <p:nvPr/>
        </p:nvSpPr>
        <p:spPr bwMode="auto">
          <a:xfrm>
            <a:off x="6913563" y="5213350"/>
            <a:ext cx="1187450" cy="225425"/>
          </a:xfrm>
          <a:custGeom>
            <a:avLst/>
            <a:gdLst/>
            <a:ahLst/>
            <a:cxnLst>
              <a:cxn ang="0">
                <a:pos x="748" y="0"/>
              </a:cxn>
              <a:cxn ang="0">
                <a:pos x="0" y="142"/>
              </a:cxn>
            </a:cxnLst>
            <a:rect l="0" t="0" r="r" b="b"/>
            <a:pathLst>
              <a:path w="748" h="142">
                <a:moveTo>
                  <a:pt x="748" y="0"/>
                </a:moveTo>
                <a:lnTo>
                  <a:pt x="0" y="142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65" name="Freeform 21"/>
          <p:cNvSpPr>
            <a:spLocks/>
          </p:cNvSpPr>
          <p:nvPr/>
        </p:nvSpPr>
        <p:spPr bwMode="auto">
          <a:xfrm>
            <a:off x="6913563" y="5357813"/>
            <a:ext cx="1284287" cy="112712"/>
          </a:xfrm>
          <a:custGeom>
            <a:avLst/>
            <a:gdLst/>
            <a:ahLst/>
            <a:cxnLst>
              <a:cxn ang="0">
                <a:pos x="809" y="0"/>
              </a:cxn>
              <a:cxn ang="0">
                <a:pos x="0" y="71"/>
              </a:cxn>
            </a:cxnLst>
            <a:rect l="0" t="0" r="r" b="b"/>
            <a:pathLst>
              <a:path w="809" h="71">
                <a:moveTo>
                  <a:pt x="809" y="0"/>
                </a:moveTo>
                <a:lnTo>
                  <a:pt x="0" y="71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66" name="Freeform 22"/>
          <p:cNvSpPr>
            <a:spLocks/>
          </p:cNvSpPr>
          <p:nvPr/>
        </p:nvSpPr>
        <p:spPr bwMode="auto">
          <a:xfrm>
            <a:off x="6913563" y="5005388"/>
            <a:ext cx="819150" cy="433387"/>
          </a:xfrm>
          <a:custGeom>
            <a:avLst/>
            <a:gdLst/>
            <a:ahLst/>
            <a:cxnLst>
              <a:cxn ang="0">
                <a:pos x="516" y="0"/>
              </a:cxn>
              <a:cxn ang="0">
                <a:pos x="0" y="273"/>
              </a:cxn>
            </a:cxnLst>
            <a:rect l="0" t="0" r="r" b="b"/>
            <a:pathLst>
              <a:path w="516" h="273">
                <a:moveTo>
                  <a:pt x="516" y="0"/>
                </a:moveTo>
                <a:lnTo>
                  <a:pt x="0" y="273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67" name="Freeform 23"/>
          <p:cNvSpPr>
            <a:spLocks/>
          </p:cNvSpPr>
          <p:nvPr/>
        </p:nvSpPr>
        <p:spPr bwMode="auto">
          <a:xfrm>
            <a:off x="6769100" y="4845050"/>
            <a:ext cx="96838" cy="560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1" y="353"/>
              </a:cxn>
            </a:cxnLst>
            <a:rect l="0" t="0" r="r" b="b"/>
            <a:pathLst>
              <a:path w="61" h="353">
                <a:moveTo>
                  <a:pt x="0" y="0"/>
                </a:moveTo>
                <a:lnTo>
                  <a:pt x="61" y="353"/>
                </a:lnTo>
              </a:path>
            </a:pathLst>
          </a:custGeom>
          <a:noFill/>
          <a:ln w="3810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2568" name="Oval 24"/>
          <p:cNvSpPr>
            <a:spLocks noChangeArrowheads="1"/>
          </p:cNvSpPr>
          <p:nvPr/>
        </p:nvSpPr>
        <p:spPr bwMode="auto">
          <a:xfrm>
            <a:off x="6858000" y="5334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5358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shape models: </a:t>
            </a: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1134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895600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sz="2400" dirty="0"/>
              <a:t>Given </a:t>
            </a:r>
            <a:r>
              <a:rPr lang="en-US" sz="2400" dirty="0" smtClean="0"/>
              <a:t>new test </a:t>
            </a:r>
            <a:r>
              <a:rPr lang="en-US" sz="2400" dirty="0"/>
              <a:t>image, extract patches, match to </a:t>
            </a:r>
            <a:r>
              <a:rPr lang="en-US" sz="2400" dirty="0" smtClean="0"/>
              <a:t>vocabulary words </a:t>
            </a:r>
            <a:endParaRPr lang="en-US" sz="2400" dirty="0"/>
          </a:p>
          <a:p>
            <a:pPr marL="533400" indent="-533400">
              <a:buFontTx/>
              <a:buAutoNum type="arabicPeriod"/>
            </a:pPr>
            <a:r>
              <a:rPr lang="en-US" sz="2400" dirty="0"/>
              <a:t>Cast votes for possible positions of object center</a:t>
            </a:r>
          </a:p>
          <a:p>
            <a:pPr marL="533400" indent="-533400">
              <a:buFontTx/>
              <a:buAutoNum type="arabicPeriod"/>
            </a:pPr>
            <a:r>
              <a:rPr lang="en-US" sz="2400" dirty="0"/>
              <a:t>Search for maxima in voting space</a:t>
            </a:r>
          </a:p>
          <a:p>
            <a:pPr marL="533400" indent="-533400">
              <a:buFontTx/>
              <a:buAutoNum type="arabicPeriod"/>
            </a:pPr>
            <a:r>
              <a:rPr lang="en-US" sz="2400" dirty="0" smtClean="0"/>
              <a:t>(Extract </a:t>
            </a:r>
            <a:r>
              <a:rPr lang="en-US" sz="2400" dirty="0"/>
              <a:t>weighted segmentation mask based on stored masks for the codebook </a:t>
            </a:r>
            <a:r>
              <a:rPr lang="en-US" sz="2400" dirty="0" smtClean="0"/>
              <a:t>occurrences)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396240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</a:rPr>
              <a:t>What is the dimension of the Hough space?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7829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4595" grpId="0" build="p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shape models: Testing</a:t>
            </a:r>
          </a:p>
        </p:txBody>
      </p:sp>
      <p:graphicFrame>
        <p:nvGraphicFramePr>
          <p:cNvPr id="113459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8600" y="1447800"/>
          <a:ext cx="8680830" cy="3429000"/>
        </p:xfrm>
        <a:graphic>
          <a:graphicData uri="http://schemas.openxmlformats.org/presentationml/2006/ole">
            <p:oleObj spid="_x0000_s1013772" name="Image" r:id="rId4" imgW="11606349" imgH="4584127" progId="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3657600" y="1447800"/>
            <a:ext cx="1828800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486400" y="1447800"/>
            <a:ext cx="2133600" cy="1676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315200" y="2286000"/>
            <a:ext cx="1828800" cy="1981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486400" y="3200400"/>
            <a:ext cx="1828800" cy="1981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733800" y="3048000"/>
            <a:ext cx="1828800" cy="1981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828800" y="3048000"/>
            <a:ext cx="1905000" cy="1981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2362200"/>
            <a:ext cx="1828800" cy="1981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91200" y="990600"/>
            <a:ext cx="18288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391400" y="3581400"/>
            <a:ext cx="17526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905000" y="4572000"/>
            <a:ext cx="17526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6119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43000" y="1441450"/>
            <a:ext cx="6858000" cy="5080000"/>
            <a:chOff x="720" y="720"/>
            <a:chExt cx="4320" cy="3200"/>
          </a:xfrm>
        </p:grpSpPr>
        <p:pic>
          <p:nvPicPr>
            <p:cNvPr id="35846" name="Picture 3" descr="cows-150007-sm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0" y="720"/>
              <a:ext cx="4320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7" name="Text Box 4"/>
            <p:cNvSpPr txBox="1">
              <a:spLocks noChangeArrowheads="1"/>
            </p:cNvSpPr>
            <p:nvPr/>
          </p:nvSpPr>
          <p:spPr bwMode="auto">
            <a:xfrm>
              <a:off x="2112" y="3632"/>
              <a:ext cx="1584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</a:rPr>
                <a:t>Original image</a:t>
              </a:r>
              <a:endParaRPr lang="en-GB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3584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EB8057-E32A-468C-874C-0BC1B0A24EB4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48601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Global window-based </a:t>
            </a:r>
            <a:br>
              <a:rPr lang="en-US" sz="3600" dirty="0" smtClean="0"/>
            </a:br>
            <a:r>
              <a:rPr lang="en-US" sz="3600" dirty="0" smtClean="0"/>
              <a:t>appearance representations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979" y="4306889"/>
            <a:ext cx="8624943" cy="2551111"/>
          </a:xfrm>
        </p:spPr>
        <p:txBody>
          <a:bodyPr/>
          <a:lstStyle/>
          <a:p>
            <a:r>
              <a:rPr lang="en-US" sz="2800" dirty="0" smtClean="0"/>
              <a:t>These examples are truly global; each pixel in the window contributes to the representation.</a:t>
            </a:r>
          </a:p>
          <a:p>
            <a:r>
              <a:rPr lang="en-US" sz="2800" dirty="0" smtClean="0"/>
              <a:t>Classifier can account for relative relevance…</a:t>
            </a:r>
          </a:p>
          <a:p>
            <a:r>
              <a:rPr lang="en-US" sz="2800" i="1" dirty="0" smtClean="0"/>
              <a:t>When might this not be ideal?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5445" y="1912351"/>
            <a:ext cx="693747" cy="1374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t="34238" r="55405" b="35499"/>
          <a:stretch>
            <a:fillRect/>
          </a:stretch>
        </p:blipFill>
        <p:spPr bwMode="auto">
          <a:xfrm>
            <a:off x="4298152" y="1875838"/>
            <a:ext cx="1558467" cy="168335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33260" t="43721" r="41280" b="28093"/>
          <a:stretch>
            <a:fillRect/>
          </a:stretch>
        </p:blipFill>
        <p:spPr bwMode="auto">
          <a:xfrm>
            <a:off x="1304086" y="1875838"/>
            <a:ext cx="2592423" cy="207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326450" y="3664975"/>
            <a:ext cx="127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Gist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306367" y="3437493"/>
            <a:ext cx="12779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Histograms of oriented gradients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480717" y="3628462"/>
            <a:ext cx="1277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Map of local orientations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9ADE3-FCDF-4463-98DF-A3BB246EF84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43000" y="1441450"/>
            <a:ext cx="6858000" cy="5080000"/>
            <a:chOff x="720" y="720"/>
            <a:chExt cx="4320" cy="3200"/>
          </a:xfrm>
        </p:grpSpPr>
        <p:pic>
          <p:nvPicPr>
            <p:cNvPr id="36873" name="Picture 3" descr="cows-150007-sm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0" y="720"/>
              <a:ext cx="4320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4" name="Text Box 4"/>
            <p:cNvSpPr txBox="1">
              <a:spLocks noChangeArrowheads="1"/>
            </p:cNvSpPr>
            <p:nvPr/>
          </p:nvSpPr>
          <p:spPr bwMode="auto">
            <a:xfrm>
              <a:off x="2112" y="3632"/>
              <a:ext cx="1584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</a:rPr>
                <a:t>Original image</a:t>
              </a:r>
              <a:endParaRPr lang="en-GB" sz="24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143000" y="1441450"/>
            <a:ext cx="6859588" cy="5080000"/>
            <a:chOff x="720" y="720"/>
            <a:chExt cx="4321" cy="3200"/>
          </a:xfrm>
        </p:grpSpPr>
        <p:pic>
          <p:nvPicPr>
            <p:cNvPr id="36871" name="Picture 6" descr="cows-150007-intpt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0" y="720"/>
              <a:ext cx="4321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2" name="Text Box 7"/>
            <p:cNvSpPr txBox="1">
              <a:spLocks noChangeArrowheads="1"/>
            </p:cNvSpPr>
            <p:nvPr/>
          </p:nvSpPr>
          <p:spPr bwMode="auto">
            <a:xfrm>
              <a:off x="2112" y="3632"/>
              <a:ext cx="1488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</a:rPr>
                <a:t>Interest points</a:t>
              </a:r>
              <a:endParaRPr lang="en-GB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36870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EB8057-E32A-468C-874C-0BC1B0A24EB4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60142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43000" y="1441450"/>
            <a:ext cx="6858000" cy="5080000"/>
            <a:chOff x="720" y="720"/>
            <a:chExt cx="4320" cy="3200"/>
          </a:xfrm>
        </p:grpSpPr>
        <p:pic>
          <p:nvPicPr>
            <p:cNvPr id="37900" name="Picture 3" descr="cows-150007-sm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0" y="720"/>
              <a:ext cx="4320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1" name="Text Box 4"/>
            <p:cNvSpPr txBox="1">
              <a:spLocks noChangeArrowheads="1"/>
            </p:cNvSpPr>
            <p:nvPr/>
          </p:nvSpPr>
          <p:spPr bwMode="auto">
            <a:xfrm>
              <a:off x="2112" y="3632"/>
              <a:ext cx="1584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ETH Light" pitchFamily="2" charset="0"/>
                </a:rPr>
                <a:t>Original image</a:t>
              </a:r>
              <a:endParaRPr lang="en-GB" sz="2400" b="1">
                <a:solidFill>
                  <a:srgbClr val="000000"/>
                </a:solidFill>
                <a:latin typeface="ETH Light" pitchFamily="2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143000" y="1441450"/>
            <a:ext cx="6859588" cy="5080000"/>
            <a:chOff x="720" y="720"/>
            <a:chExt cx="4321" cy="3200"/>
          </a:xfrm>
        </p:grpSpPr>
        <p:pic>
          <p:nvPicPr>
            <p:cNvPr id="37898" name="Picture 6" descr="cows-150007-intpt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0" y="720"/>
              <a:ext cx="4321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9" name="Text Box 7"/>
            <p:cNvSpPr txBox="1">
              <a:spLocks noChangeArrowheads="1"/>
            </p:cNvSpPr>
            <p:nvPr/>
          </p:nvSpPr>
          <p:spPr bwMode="auto">
            <a:xfrm>
              <a:off x="2112" y="3632"/>
              <a:ext cx="1488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ETH Light" pitchFamily="2" charset="0"/>
                </a:rPr>
                <a:t>Interest points</a:t>
              </a:r>
              <a:endParaRPr lang="en-GB" sz="2400" b="1">
                <a:solidFill>
                  <a:srgbClr val="000000"/>
                </a:solidFill>
                <a:latin typeface="ETH Light" pitchFamily="2" charset="0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143000" y="1441450"/>
            <a:ext cx="6859588" cy="5108575"/>
            <a:chOff x="720" y="720"/>
            <a:chExt cx="4321" cy="3218"/>
          </a:xfrm>
        </p:grpSpPr>
        <p:pic>
          <p:nvPicPr>
            <p:cNvPr id="37896" name="Picture 9" descr="cows-150007-patche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0" y="720"/>
              <a:ext cx="4321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7" name="Text Box 10"/>
            <p:cNvSpPr txBox="1">
              <a:spLocks noChangeArrowheads="1"/>
            </p:cNvSpPr>
            <p:nvPr/>
          </p:nvSpPr>
          <p:spPr bwMode="auto">
            <a:xfrm>
              <a:off x="2099" y="3650"/>
              <a:ext cx="1623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</a:rPr>
                <a:t>Matched patches</a:t>
              </a:r>
              <a:endParaRPr lang="en-GB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37895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EB8057-E32A-468C-874C-0BC1B0A24EB4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53970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EDCC7B-439E-4D12-BC92-4F3741265B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43000" y="1441450"/>
            <a:ext cx="6858000" cy="5080000"/>
            <a:chOff x="720" y="720"/>
            <a:chExt cx="4320" cy="3200"/>
          </a:xfrm>
        </p:grpSpPr>
        <p:pic>
          <p:nvPicPr>
            <p:cNvPr id="38927" name="Picture 3" descr="cows-150007-sm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0" y="720"/>
              <a:ext cx="4320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8" name="Text Box 4"/>
            <p:cNvSpPr txBox="1">
              <a:spLocks noChangeArrowheads="1"/>
            </p:cNvSpPr>
            <p:nvPr/>
          </p:nvSpPr>
          <p:spPr bwMode="auto">
            <a:xfrm>
              <a:off x="2112" y="3632"/>
              <a:ext cx="1584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ETH Light" pitchFamily="2" charset="0"/>
                </a:rPr>
                <a:t>Original image</a:t>
              </a:r>
              <a:endParaRPr lang="en-GB" sz="2400" b="1">
                <a:solidFill>
                  <a:srgbClr val="000000"/>
                </a:solidFill>
                <a:latin typeface="ETH Light" pitchFamily="2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143000" y="1441450"/>
            <a:ext cx="6859588" cy="5080000"/>
            <a:chOff x="720" y="720"/>
            <a:chExt cx="4321" cy="3200"/>
          </a:xfrm>
        </p:grpSpPr>
        <p:pic>
          <p:nvPicPr>
            <p:cNvPr id="38925" name="Picture 6" descr="cows-150007-intpt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0" y="720"/>
              <a:ext cx="4321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6" name="Text Box 7"/>
            <p:cNvSpPr txBox="1">
              <a:spLocks noChangeArrowheads="1"/>
            </p:cNvSpPr>
            <p:nvPr/>
          </p:nvSpPr>
          <p:spPr bwMode="auto">
            <a:xfrm>
              <a:off x="2112" y="3632"/>
              <a:ext cx="1488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ETH Light" pitchFamily="2" charset="0"/>
                </a:rPr>
                <a:t>Interest points</a:t>
              </a:r>
              <a:endParaRPr lang="en-GB" sz="2400" b="1">
                <a:solidFill>
                  <a:srgbClr val="000000"/>
                </a:solidFill>
                <a:latin typeface="ETH Light" pitchFamily="2" charset="0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143000" y="1441450"/>
            <a:ext cx="6859588" cy="5119688"/>
            <a:chOff x="720" y="720"/>
            <a:chExt cx="4321" cy="3225"/>
          </a:xfrm>
        </p:grpSpPr>
        <p:pic>
          <p:nvPicPr>
            <p:cNvPr id="38923" name="Picture 9" descr="cows-150007-patche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0" y="720"/>
              <a:ext cx="4321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4" name="Text Box 10"/>
            <p:cNvSpPr txBox="1">
              <a:spLocks noChangeArrowheads="1"/>
            </p:cNvSpPr>
            <p:nvPr/>
          </p:nvSpPr>
          <p:spPr bwMode="auto">
            <a:xfrm>
              <a:off x="2099" y="3657"/>
              <a:ext cx="1549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ETH Light" pitchFamily="2" charset="0"/>
                </a:rPr>
                <a:t>Matched patches</a:t>
              </a:r>
              <a:endParaRPr lang="en-GB" sz="2400" b="1">
                <a:solidFill>
                  <a:srgbClr val="000000"/>
                </a:solidFill>
                <a:latin typeface="ETH Light" pitchFamily="2" charset="0"/>
              </a:endParaRP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143000" y="1441450"/>
            <a:ext cx="6848475" cy="5091113"/>
            <a:chOff x="720" y="720"/>
            <a:chExt cx="4314" cy="3207"/>
          </a:xfrm>
        </p:grpSpPr>
        <p:pic>
          <p:nvPicPr>
            <p:cNvPr id="38921" name="Picture 12" descr="cows-150007-pairvote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20" y="720"/>
              <a:ext cx="4314" cy="2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2" name="Text Box 13"/>
            <p:cNvSpPr txBox="1">
              <a:spLocks noChangeArrowheads="1"/>
            </p:cNvSpPr>
            <p:nvPr/>
          </p:nvSpPr>
          <p:spPr bwMode="auto">
            <a:xfrm>
              <a:off x="2112" y="3639"/>
              <a:ext cx="1536" cy="288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srgbClr val="000000"/>
                  </a:solidFill>
                </a:rPr>
                <a:t>Votes</a:t>
              </a:r>
              <a:endParaRPr lang="en-GB" sz="2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8920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17453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0A368EF-5135-48E4-BF2B-525A4CF97FA3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39940" name="Picture 2" descr="cows-150007-sml"/>
          <p:cNvPicPr>
            <a:picLocks noChangeAspect="1" noChangeArrowheads="1"/>
          </p:cNvPicPr>
          <p:nvPr/>
        </p:nvPicPr>
        <p:blipFill>
          <a:blip r:embed="rId3">
            <a:lum contrast="-60000"/>
          </a:blip>
          <a:srcRect/>
          <a:stretch>
            <a:fillRect/>
          </a:stretch>
        </p:blipFill>
        <p:spPr bwMode="auto">
          <a:xfrm>
            <a:off x="1143000" y="1444625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3" descr="cows-150007-peak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989898"/>
              </a:clrFrom>
              <a:clrTo>
                <a:srgbClr val="98989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1444625"/>
            <a:ext cx="68595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4"/>
          <p:cNvSpPr txBox="1">
            <a:spLocks noChangeArrowheads="1"/>
          </p:cNvSpPr>
          <p:nvPr/>
        </p:nvSpPr>
        <p:spPr bwMode="auto">
          <a:xfrm>
            <a:off x="3429000" y="6067425"/>
            <a:ext cx="2362200" cy="457200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1</a:t>
            </a:r>
            <a:r>
              <a:rPr lang="en-US" sz="2400" b="1" baseline="30000">
                <a:solidFill>
                  <a:srgbClr val="000000"/>
                </a:solidFill>
              </a:rPr>
              <a:t>st</a:t>
            </a:r>
            <a:r>
              <a:rPr lang="en-US" sz="2400" b="1">
                <a:solidFill>
                  <a:srgbClr val="000000"/>
                </a:solidFill>
              </a:rPr>
              <a:t> hypothesis</a:t>
            </a: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3994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62679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F556BE5-9139-49B4-959E-B0B8062D04D3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40964" name="Picture 2" descr="cows-150007-sml"/>
          <p:cNvPicPr>
            <a:picLocks noChangeAspect="1" noChangeArrowheads="1"/>
          </p:cNvPicPr>
          <p:nvPr/>
        </p:nvPicPr>
        <p:blipFill>
          <a:blip r:embed="rId3">
            <a:lum contrast="-60000"/>
          </a:blip>
          <a:srcRect/>
          <a:stretch>
            <a:fillRect/>
          </a:stretch>
        </p:blipFill>
        <p:spPr bwMode="auto">
          <a:xfrm>
            <a:off x="1143000" y="1443038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3" descr="cows-150007-peak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919191"/>
              </a:clrFrom>
              <a:clrTo>
                <a:srgbClr val="91919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1443038"/>
            <a:ext cx="68595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 Box 4"/>
          <p:cNvSpPr txBox="1">
            <a:spLocks noChangeArrowheads="1"/>
          </p:cNvSpPr>
          <p:nvPr/>
        </p:nvSpPr>
        <p:spPr bwMode="auto">
          <a:xfrm>
            <a:off x="3200400" y="6076950"/>
            <a:ext cx="2590800" cy="457200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2</a:t>
            </a:r>
            <a:r>
              <a:rPr lang="en-US" sz="2400" b="1" baseline="30000">
                <a:solidFill>
                  <a:srgbClr val="000000"/>
                </a:solidFill>
              </a:rPr>
              <a:t>nd</a:t>
            </a:r>
            <a:r>
              <a:rPr lang="en-US" sz="2400" b="1">
                <a:solidFill>
                  <a:srgbClr val="000000"/>
                </a:solidFill>
              </a:rPr>
              <a:t> hypothesis</a:t>
            </a: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4096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87010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95A0C95-48F3-456B-9F1A-AA9BFB14B2B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41988" name="Picture 2" descr="cows-150007-sml"/>
          <p:cNvPicPr>
            <a:picLocks noChangeAspect="1" noChangeArrowheads="1"/>
          </p:cNvPicPr>
          <p:nvPr/>
        </p:nvPicPr>
        <p:blipFill>
          <a:blip r:embed="rId3">
            <a:lum contrast="-60000"/>
          </a:blip>
          <a:srcRect/>
          <a:stretch>
            <a:fillRect/>
          </a:stretch>
        </p:blipFill>
        <p:spPr bwMode="auto">
          <a:xfrm>
            <a:off x="1143000" y="1443038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3" descr="cows-150007-peak3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989898"/>
              </a:clrFrom>
              <a:clrTo>
                <a:srgbClr val="98989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1413" y="1443038"/>
            <a:ext cx="685958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  <p:sp>
        <p:nvSpPr>
          <p:cNvPr id="41991" name="Text Box 5"/>
          <p:cNvSpPr txBox="1">
            <a:spLocks noChangeArrowheads="1"/>
          </p:cNvSpPr>
          <p:nvPr/>
        </p:nvSpPr>
        <p:spPr bwMode="auto">
          <a:xfrm>
            <a:off x="3276600" y="6067425"/>
            <a:ext cx="2590800" cy="457200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3</a:t>
            </a:r>
            <a:r>
              <a:rPr lang="en-US" sz="2400" b="1" baseline="30000">
                <a:solidFill>
                  <a:srgbClr val="000000"/>
                </a:solidFill>
              </a:rPr>
              <a:t>rd</a:t>
            </a:r>
            <a:r>
              <a:rPr lang="en-US" sz="2400" b="1">
                <a:solidFill>
                  <a:srgbClr val="000000"/>
                </a:solidFill>
              </a:rPr>
              <a:t> hypothesis</a:t>
            </a:r>
            <a:endParaRPr lang="en-GB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01698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48ACD2B-5D79-4F24-912F-5F7B52AC416E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Detection Results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8362950" cy="4495800"/>
          </a:xfrm>
        </p:spPr>
        <p:txBody>
          <a:bodyPr/>
          <a:lstStyle/>
          <a:p>
            <a:r>
              <a:rPr lang="en-US" smtClean="0"/>
              <a:t>Qualitative Performance</a:t>
            </a:r>
          </a:p>
          <a:p>
            <a:pPr lvl="1"/>
            <a:r>
              <a:rPr lang="en-US" smtClean="0"/>
              <a:t>Recognizes different kinds of objects</a:t>
            </a:r>
          </a:p>
          <a:p>
            <a:pPr lvl="1"/>
            <a:r>
              <a:rPr lang="en-US" smtClean="0"/>
              <a:t>Robust to clutter, occlusion, noise, low contrast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9750" y="2789236"/>
            <a:ext cx="8243888" cy="4906963"/>
            <a:chOff x="340" y="1757"/>
            <a:chExt cx="5193" cy="684"/>
          </a:xfrm>
        </p:grpSpPr>
        <p:pic>
          <p:nvPicPr>
            <p:cNvPr id="47123" name="Picture 5" descr="result-1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83" y="1763"/>
              <a:ext cx="1020" cy="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4" name="Picture 6" descr="result-14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26" y="1763"/>
              <a:ext cx="1020" cy="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5" name="Picture 7" descr="result-9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70" y="1757"/>
              <a:ext cx="1020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6" name="Picture 8" descr="result-4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3" y="1763"/>
              <a:ext cx="1020" cy="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7" name="Picture 9" descr="result-10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0" y="1763"/>
              <a:ext cx="1020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33400" y="4072699"/>
            <a:ext cx="8243888" cy="4918900"/>
            <a:chOff x="340" y="2534"/>
            <a:chExt cx="5193" cy="577"/>
          </a:xfrm>
        </p:grpSpPr>
        <p:pic>
          <p:nvPicPr>
            <p:cNvPr id="47118" name="Picture 11" descr="result-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40" y="2535"/>
              <a:ext cx="1020" cy="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9" name="Picture 12" descr="result-2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83" y="2534"/>
              <a:ext cx="1020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0" name="Picture 13" descr="result-1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426" y="2538"/>
              <a:ext cx="1020" cy="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1" name="Picture 14" descr="result-18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470" y="2539"/>
              <a:ext cx="1020" cy="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2" name="Picture 15" descr="result-2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13" y="2536"/>
              <a:ext cx="1020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39750" y="5248275"/>
            <a:ext cx="8243888" cy="5114925"/>
            <a:chOff x="340" y="3066"/>
            <a:chExt cx="5193" cy="679"/>
          </a:xfrm>
        </p:grpSpPr>
        <p:pic>
          <p:nvPicPr>
            <p:cNvPr id="47113" name="Picture 17" descr="result-7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40" y="3067"/>
              <a:ext cx="1020" cy="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4" name="Picture 18" descr="result-59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383" y="3068"/>
              <a:ext cx="1020" cy="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5" name="Picture 19" descr="result-17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426" y="3067"/>
              <a:ext cx="1020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6" name="Picture 20" descr="result-87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513" y="3066"/>
              <a:ext cx="1020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7" name="Picture 21" descr="result-24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470" y="3067"/>
              <a:ext cx="1020" cy="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3644988"/>
      </p:ext>
    </p:extLst>
  </p:cSld>
  <p:clrMapOvr>
    <a:masterClrMapping/>
  </p:clrMapOvr>
  <p:transition advTm="20272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Shape representation </a:t>
            </a:r>
            <a:br>
              <a:rPr lang="en-US" sz="3800" dirty="0" smtClean="0"/>
            </a:br>
            <a:r>
              <a:rPr lang="en-US" sz="3800" dirty="0" smtClean="0"/>
              <a:t>in part-based models</a:t>
            </a:r>
            <a:endParaRPr lang="en-US" sz="3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533400" y="1811425"/>
            <a:ext cx="3683188" cy="3669803"/>
            <a:chOff x="4679950" y="1219200"/>
            <a:chExt cx="3683188" cy="3669803"/>
          </a:xfrm>
        </p:grpSpPr>
        <p:grpSp>
          <p:nvGrpSpPr>
            <p:cNvPr id="21" name="Group 3"/>
            <p:cNvGrpSpPr>
              <a:grpSpLocks/>
            </p:cNvGrpSpPr>
            <p:nvPr/>
          </p:nvGrpSpPr>
          <p:grpSpPr bwMode="auto">
            <a:xfrm>
              <a:off x="5659438" y="2043112"/>
              <a:ext cx="1966912" cy="1828800"/>
              <a:chOff x="3447" y="2152"/>
              <a:chExt cx="1239" cy="1152"/>
            </a:xfrm>
          </p:grpSpPr>
          <p:sp>
            <p:nvSpPr>
              <p:cNvPr id="24" name="Oval 4"/>
              <p:cNvSpPr>
                <a:spLocks noChangeArrowheads="1"/>
              </p:cNvSpPr>
              <p:nvPr/>
            </p:nvSpPr>
            <p:spPr bwMode="auto">
              <a:xfrm>
                <a:off x="3926" y="2152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25" name="Oval 5"/>
              <p:cNvSpPr>
                <a:spLocks noChangeArrowheads="1"/>
              </p:cNvSpPr>
              <p:nvPr/>
            </p:nvSpPr>
            <p:spPr bwMode="auto">
              <a:xfrm>
                <a:off x="4356" y="2788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3</a:t>
                </a:r>
              </a:p>
            </p:txBody>
          </p:sp>
          <p:sp>
            <p:nvSpPr>
              <p:cNvPr id="26" name="Oval 6"/>
              <p:cNvSpPr>
                <a:spLocks noChangeArrowheads="1"/>
              </p:cNvSpPr>
              <p:nvPr/>
            </p:nvSpPr>
            <p:spPr bwMode="auto">
              <a:xfrm>
                <a:off x="3919" y="3002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4</a:t>
                </a:r>
              </a:p>
            </p:txBody>
          </p:sp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3455" y="2375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6</a:t>
                </a:r>
              </a:p>
            </p:txBody>
          </p:sp>
          <p:sp>
            <p:nvSpPr>
              <p:cNvPr id="28" name="Oval 8"/>
              <p:cNvSpPr>
                <a:spLocks noChangeArrowheads="1"/>
              </p:cNvSpPr>
              <p:nvPr/>
            </p:nvSpPr>
            <p:spPr bwMode="auto">
              <a:xfrm>
                <a:off x="3447" y="2784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5</a:t>
                </a:r>
              </a:p>
            </p:txBody>
          </p:sp>
          <p:sp>
            <p:nvSpPr>
              <p:cNvPr id="29" name="Oval 9"/>
              <p:cNvSpPr>
                <a:spLocks noChangeArrowheads="1"/>
              </p:cNvSpPr>
              <p:nvPr/>
            </p:nvSpPr>
            <p:spPr bwMode="auto">
              <a:xfrm>
                <a:off x="4350" y="2387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4087" y="2453"/>
                <a:ext cx="0" cy="54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Line 11"/>
              <p:cNvSpPr>
                <a:spLocks noChangeShapeType="1"/>
              </p:cNvSpPr>
              <p:nvPr/>
            </p:nvSpPr>
            <p:spPr bwMode="auto">
              <a:xfrm flipH="1">
                <a:off x="3717" y="2457"/>
                <a:ext cx="360" cy="3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Line 12"/>
              <p:cNvSpPr>
                <a:spLocks noChangeShapeType="1"/>
              </p:cNvSpPr>
              <p:nvPr/>
            </p:nvSpPr>
            <p:spPr bwMode="auto">
              <a:xfrm>
                <a:off x="4082" y="2457"/>
                <a:ext cx="288" cy="4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Line 13"/>
              <p:cNvSpPr>
                <a:spLocks noChangeShapeType="1"/>
              </p:cNvSpPr>
              <p:nvPr/>
            </p:nvSpPr>
            <p:spPr bwMode="auto">
              <a:xfrm>
                <a:off x="4082" y="2457"/>
                <a:ext cx="272" cy="7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Line 14"/>
              <p:cNvSpPr>
                <a:spLocks noChangeShapeType="1"/>
              </p:cNvSpPr>
              <p:nvPr/>
            </p:nvSpPr>
            <p:spPr bwMode="auto">
              <a:xfrm flipH="1">
                <a:off x="3769" y="2457"/>
                <a:ext cx="313" cy="13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5380038" y="1219200"/>
              <a:ext cx="25288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0" dirty="0" smtClean="0">
                  <a:solidFill>
                    <a:srgbClr val="000000"/>
                  </a:solidFill>
                </a:rPr>
                <a:t>“Star” shape model</a:t>
              </a:r>
            </a:p>
          </p:txBody>
        </p:sp>
        <p:sp>
          <p:nvSpPr>
            <p:cNvPr id="23" name="Text Box 40"/>
            <p:cNvSpPr txBox="1">
              <a:spLocks noChangeArrowheads="1"/>
            </p:cNvSpPr>
            <p:nvPr/>
          </p:nvSpPr>
          <p:spPr bwMode="auto">
            <a:xfrm>
              <a:off x="4679950" y="4119562"/>
              <a:ext cx="3683188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kern="0" dirty="0" smtClean="0">
                  <a:solidFill>
                    <a:srgbClr val="000000"/>
                  </a:solidFill>
                </a:rPr>
                <a:t> e.g. implicit shape model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kern="0" dirty="0" smtClean="0">
                  <a:solidFill>
                    <a:srgbClr val="000000"/>
                  </a:solidFill>
                </a:rPr>
                <a:t> Parts mutually independent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286000" y="58674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0" dirty="0" smtClean="0">
                <a:solidFill>
                  <a:srgbClr val="000000"/>
                </a:solidFill>
              </a:rPr>
              <a:t>N image features, P parts in the model</a:t>
            </a:r>
          </a:p>
        </p:txBody>
      </p:sp>
      <p:grpSp>
        <p:nvGrpSpPr>
          <p:cNvPr id="60" name="Group 44"/>
          <p:cNvGrpSpPr/>
          <p:nvPr/>
        </p:nvGrpSpPr>
        <p:grpSpPr>
          <a:xfrm>
            <a:off x="4965700" y="1844824"/>
            <a:ext cx="3721100" cy="4008358"/>
            <a:chOff x="755650" y="1219200"/>
            <a:chExt cx="3721100" cy="4008358"/>
          </a:xfrm>
        </p:grpSpPr>
        <p:grpSp>
          <p:nvGrpSpPr>
            <p:cNvPr id="61" name="Group 16"/>
            <p:cNvGrpSpPr>
              <a:grpSpLocks/>
            </p:cNvGrpSpPr>
            <p:nvPr/>
          </p:nvGrpSpPr>
          <p:grpSpPr bwMode="auto">
            <a:xfrm>
              <a:off x="1617663" y="2027237"/>
              <a:ext cx="2082800" cy="1844675"/>
              <a:chOff x="948" y="2142"/>
              <a:chExt cx="1312" cy="1162"/>
            </a:xfrm>
          </p:grpSpPr>
          <p:sp>
            <p:nvSpPr>
              <p:cNvPr id="64" name="Oval 17"/>
              <p:cNvSpPr>
                <a:spLocks noChangeArrowheads="1"/>
              </p:cNvSpPr>
              <p:nvPr/>
            </p:nvSpPr>
            <p:spPr bwMode="auto">
              <a:xfrm>
                <a:off x="1456" y="2142"/>
                <a:ext cx="349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1</a:t>
                </a:r>
              </a:p>
            </p:txBody>
          </p:sp>
          <p:sp>
            <p:nvSpPr>
              <p:cNvPr id="65" name="Oval 18"/>
              <p:cNvSpPr>
                <a:spLocks noChangeArrowheads="1"/>
              </p:cNvSpPr>
              <p:nvPr/>
            </p:nvSpPr>
            <p:spPr bwMode="auto">
              <a:xfrm>
                <a:off x="1911" y="2784"/>
                <a:ext cx="349" cy="304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3</a:t>
                </a:r>
              </a:p>
            </p:txBody>
          </p:sp>
          <p:sp>
            <p:nvSpPr>
              <p:cNvPr id="66" name="Oval 19"/>
              <p:cNvSpPr>
                <a:spLocks noChangeArrowheads="1"/>
              </p:cNvSpPr>
              <p:nvPr/>
            </p:nvSpPr>
            <p:spPr bwMode="auto">
              <a:xfrm>
                <a:off x="1449" y="3000"/>
                <a:ext cx="349" cy="304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4</a:t>
                </a:r>
              </a:p>
            </p:txBody>
          </p:sp>
          <p:sp>
            <p:nvSpPr>
              <p:cNvPr id="67" name="Oval 20"/>
              <p:cNvSpPr>
                <a:spLocks noChangeArrowheads="1"/>
              </p:cNvSpPr>
              <p:nvPr/>
            </p:nvSpPr>
            <p:spPr bwMode="auto">
              <a:xfrm>
                <a:off x="957" y="2367"/>
                <a:ext cx="349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6</a:t>
                </a:r>
              </a:p>
            </p:txBody>
          </p:sp>
          <p:sp>
            <p:nvSpPr>
              <p:cNvPr id="68" name="Oval 21"/>
              <p:cNvSpPr>
                <a:spLocks noChangeArrowheads="1"/>
              </p:cNvSpPr>
              <p:nvPr/>
            </p:nvSpPr>
            <p:spPr bwMode="auto">
              <a:xfrm>
                <a:off x="948" y="2780"/>
                <a:ext cx="350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5</a:t>
                </a:r>
              </a:p>
            </p:txBody>
          </p:sp>
          <p:sp>
            <p:nvSpPr>
              <p:cNvPr id="69" name="Oval 22"/>
              <p:cNvSpPr>
                <a:spLocks noChangeArrowheads="1"/>
              </p:cNvSpPr>
              <p:nvPr/>
            </p:nvSpPr>
            <p:spPr bwMode="auto">
              <a:xfrm>
                <a:off x="1905" y="2379"/>
                <a:ext cx="349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x</a:t>
                </a:r>
                <a:r>
                  <a:rPr kumimoji="0" lang="en-US" sz="14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2</a:t>
                </a:r>
              </a:p>
            </p:txBody>
          </p:sp>
          <p:sp>
            <p:nvSpPr>
              <p:cNvPr id="70" name="Line 23"/>
              <p:cNvSpPr>
                <a:spLocks noChangeShapeType="1"/>
              </p:cNvSpPr>
              <p:nvPr/>
            </p:nvSpPr>
            <p:spPr bwMode="auto">
              <a:xfrm>
                <a:off x="1626" y="2446"/>
                <a:ext cx="0" cy="5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Line 24"/>
              <p:cNvSpPr>
                <a:spLocks noChangeShapeType="1"/>
              </p:cNvSpPr>
              <p:nvPr/>
            </p:nvSpPr>
            <p:spPr bwMode="auto">
              <a:xfrm>
                <a:off x="1278" y="2581"/>
                <a:ext cx="653" cy="2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Line 25"/>
              <p:cNvSpPr>
                <a:spLocks noChangeShapeType="1"/>
              </p:cNvSpPr>
              <p:nvPr/>
            </p:nvSpPr>
            <p:spPr bwMode="auto">
              <a:xfrm flipH="1">
                <a:off x="1234" y="2450"/>
                <a:ext cx="382" cy="3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Line 26"/>
              <p:cNvSpPr>
                <a:spLocks noChangeShapeType="1"/>
              </p:cNvSpPr>
              <p:nvPr/>
            </p:nvSpPr>
            <p:spPr bwMode="auto">
              <a:xfrm>
                <a:off x="1621" y="2450"/>
                <a:ext cx="305" cy="4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Line 27"/>
              <p:cNvSpPr>
                <a:spLocks noChangeShapeType="1"/>
              </p:cNvSpPr>
              <p:nvPr/>
            </p:nvSpPr>
            <p:spPr bwMode="auto">
              <a:xfrm>
                <a:off x="1621" y="2450"/>
                <a:ext cx="288" cy="7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Line 28"/>
              <p:cNvSpPr>
                <a:spLocks noChangeShapeType="1"/>
              </p:cNvSpPr>
              <p:nvPr/>
            </p:nvSpPr>
            <p:spPr bwMode="auto">
              <a:xfrm flipH="1">
                <a:off x="1290" y="2450"/>
                <a:ext cx="331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Line 29"/>
              <p:cNvSpPr>
                <a:spLocks noChangeShapeType="1"/>
              </p:cNvSpPr>
              <p:nvPr/>
            </p:nvSpPr>
            <p:spPr bwMode="auto">
              <a:xfrm flipH="1">
                <a:off x="1229" y="2523"/>
                <a:ext cx="668" cy="2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Line 30"/>
              <p:cNvSpPr>
                <a:spLocks noChangeShapeType="1"/>
              </p:cNvSpPr>
              <p:nvPr/>
            </p:nvSpPr>
            <p:spPr bwMode="auto">
              <a:xfrm flipH="1">
                <a:off x="1621" y="2528"/>
                <a:ext cx="276" cy="4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Line 31"/>
              <p:cNvSpPr>
                <a:spLocks noChangeShapeType="1"/>
              </p:cNvSpPr>
              <p:nvPr/>
            </p:nvSpPr>
            <p:spPr bwMode="auto">
              <a:xfrm>
                <a:off x="1887" y="2523"/>
                <a:ext cx="39" cy="35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Line 32"/>
              <p:cNvSpPr>
                <a:spLocks noChangeShapeType="1"/>
              </p:cNvSpPr>
              <p:nvPr/>
            </p:nvSpPr>
            <p:spPr bwMode="auto">
              <a:xfrm>
                <a:off x="1278" y="2585"/>
                <a:ext cx="343" cy="4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Line 33"/>
              <p:cNvSpPr>
                <a:spLocks noChangeShapeType="1"/>
              </p:cNvSpPr>
              <p:nvPr/>
            </p:nvSpPr>
            <p:spPr bwMode="auto">
              <a:xfrm flipH="1">
                <a:off x="1621" y="2870"/>
                <a:ext cx="305" cy="13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Line 34"/>
              <p:cNvSpPr>
                <a:spLocks noChangeShapeType="1"/>
              </p:cNvSpPr>
              <p:nvPr/>
            </p:nvSpPr>
            <p:spPr bwMode="auto">
              <a:xfrm flipH="1" flipV="1">
                <a:off x="1234" y="2807"/>
                <a:ext cx="382" cy="19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Line 35"/>
              <p:cNvSpPr>
                <a:spLocks noChangeShapeType="1"/>
              </p:cNvSpPr>
              <p:nvPr/>
            </p:nvSpPr>
            <p:spPr bwMode="auto">
              <a:xfrm flipH="1" flipV="1">
                <a:off x="1239" y="2807"/>
                <a:ext cx="675" cy="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Line 36"/>
              <p:cNvSpPr>
                <a:spLocks noChangeShapeType="1"/>
              </p:cNvSpPr>
              <p:nvPr/>
            </p:nvSpPr>
            <p:spPr bwMode="auto">
              <a:xfrm flipV="1">
                <a:off x="1239" y="2581"/>
                <a:ext cx="45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Line 37"/>
              <p:cNvSpPr>
                <a:spLocks noChangeShapeType="1"/>
              </p:cNvSpPr>
              <p:nvPr/>
            </p:nvSpPr>
            <p:spPr bwMode="auto">
              <a:xfrm flipV="1">
                <a:off x="1278" y="2532"/>
                <a:ext cx="626" cy="5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2" name="Text Box 38"/>
            <p:cNvSpPr txBox="1">
              <a:spLocks noChangeArrowheads="1"/>
            </p:cNvSpPr>
            <p:nvPr/>
          </p:nvSpPr>
          <p:spPr bwMode="auto">
            <a:xfrm>
              <a:off x="839788" y="1219200"/>
              <a:ext cx="363696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Fully connected constellation model</a:t>
              </a:r>
            </a:p>
          </p:txBody>
        </p:sp>
        <p:sp>
          <p:nvSpPr>
            <p:cNvPr id="63" name="Text Box 39"/>
            <p:cNvSpPr txBox="1">
              <a:spLocks noChangeArrowheads="1"/>
            </p:cNvSpPr>
            <p:nvPr/>
          </p:nvSpPr>
          <p:spPr bwMode="auto">
            <a:xfrm>
              <a:off x="755650" y="4119562"/>
              <a:ext cx="3265638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e.g. Constellation Model</a:t>
              </a:r>
            </a:p>
            <a:p>
              <a:pPr marL="0" marR="0" lvl="0" indent="0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Parts fully connected</a:t>
              </a:r>
            </a:p>
            <a:p>
              <a:pPr marL="0" marR="0" lvl="0" indent="0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  <a:tabLst/>
                <a:defRPr/>
              </a:pP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6" name="Text Box 41"/>
          <p:cNvSpPr txBox="1">
            <a:spLocks noChangeArrowheads="1"/>
          </p:cNvSpPr>
          <p:nvPr/>
        </p:nvSpPr>
        <p:spPr bwMode="auto">
          <a:xfrm>
            <a:off x="7064375" y="6553200"/>
            <a:ext cx="20796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Slide credit: Rob Fergus</a:t>
            </a:r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9ADE3-FCDF-4463-98DF-A3BB246EF849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5550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</a:t>
            </a:r>
            <a:r>
              <a:rPr lang="en-US" dirty="0" smtClean="0"/>
              <a:t>constellation model</a:t>
            </a:r>
            <a:endParaRPr lang="en-US" dirty="0"/>
          </a:p>
        </p:txBody>
      </p:sp>
      <p:pic>
        <p:nvPicPr>
          <p:cNvPr id="1197072" name="Picture 16" descr="First%20Bought%20Car%20Fro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3581400"/>
            <a:ext cx="3816350" cy="2384425"/>
          </a:xfrm>
          <a:prstGeom prst="rect">
            <a:avLst/>
          </a:prstGeom>
          <a:noFill/>
        </p:spPr>
      </p:pic>
      <p:sp>
        <p:nvSpPr>
          <p:cNvPr id="1197073" name="Oval 17"/>
          <p:cNvSpPr>
            <a:spLocks noChangeArrowheads="1"/>
          </p:cNvSpPr>
          <p:nvPr/>
        </p:nvSpPr>
        <p:spPr bwMode="auto">
          <a:xfrm>
            <a:off x="3209925" y="5043488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74" name="Oval 18"/>
          <p:cNvSpPr>
            <a:spLocks noChangeArrowheads="1"/>
          </p:cNvSpPr>
          <p:nvPr/>
        </p:nvSpPr>
        <p:spPr bwMode="auto">
          <a:xfrm>
            <a:off x="5041900" y="3646488"/>
            <a:ext cx="731838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75" name="Oval 19"/>
          <p:cNvSpPr>
            <a:spLocks noChangeArrowheads="1"/>
          </p:cNvSpPr>
          <p:nvPr/>
        </p:nvSpPr>
        <p:spPr bwMode="auto">
          <a:xfrm>
            <a:off x="5653088" y="4471988"/>
            <a:ext cx="73183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79" name="Oval 23"/>
          <p:cNvSpPr>
            <a:spLocks noChangeArrowheads="1"/>
          </p:cNvSpPr>
          <p:nvPr/>
        </p:nvSpPr>
        <p:spPr bwMode="auto">
          <a:xfrm>
            <a:off x="3362325" y="44958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80" name="Oval 24"/>
          <p:cNvSpPr>
            <a:spLocks noChangeArrowheads="1"/>
          </p:cNvSpPr>
          <p:nvPr/>
        </p:nvSpPr>
        <p:spPr bwMode="auto">
          <a:xfrm>
            <a:off x="2851150" y="44958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81" name="Oval 25"/>
          <p:cNvSpPr>
            <a:spLocks noChangeArrowheads="1"/>
          </p:cNvSpPr>
          <p:nvPr/>
        </p:nvSpPr>
        <p:spPr bwMode="auto">
          <a:xfrm>
            <a:off x="5410200" y="50292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82" name="Oval 26"/>
          <p:cNvSpPr>
            <a:spLocks noChangeArrowheads="1"/>
          </p:cNvSpPr>
          <p:nvPr/>
        </p:nvSpPr>
        <p:spPr bwMode="auto">
          <a:xfrm>
            <a:off x="3505200" y="36576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83" name="Oval 27"/>
          <p:cNvSpPr>
            <a:spLocks noChangeArrowheads="1"/>
          </p:cNvSpPr>
          <p:nvPr/>
        </p:nvSpPr>
        <p:spPr bwMode="auto">
          <a:xfrm>
            <a:off x="4191000" y="46482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84" name="Oval 28"/>
          <p:cNvSpPr>
            <a:spLocks noChangeArrowheads="1"/>
          </p:cNvSpPr>
          <p:nvPr/>
        </p:nvSpPr>
        <p:spPr bwMode="auto">
          <a:xfrm>
            <a:off x="4114800" y="37338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85" name="Oval 29"/>
          <p:cNvSpPr>
            <a:spLocks noChangeArrowheads="1"/>
          </p:cNvSpPr>
          <p:nvPr/>
        </p:nvSpPr>
        <p:spPr bwMode="auto">
          <a:xfrm>
            <a:off x="2895600" y="35814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87" name="Text Box 31"/>
          <p:cNvSpPr txBox="1">
            <a:spLocks noChangeArrowheads="1"/>
          </p:cNvSpPr>
          <p:nvPr/>
        </p:nvSpPr>
        <p:spPr bwMode="auto">
          <a:xfrm>
            <a:off x="2133600" y="2362200"/>
            <a:ext cx="470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h: assignment of features to parts</a:t>
            </a:r>
          </a:p>
        </p:txBody>
      </p:sp>
      <p:graphicFrame>
        <p:nvGraphicFramePr>
          <p:cNvPr id="1197089" name="Object 3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28600" y="1066800"/>
          <a:ext cx="8686800" cy="949325"/>
        </p:xfrm>
        <a:graphic>
          <a:graphicData uri="http://schemas.openxmlformats.org/presentationml/2006/ole">
            <p:oleObj spid="_x0000_s1014796" name="Equation" r:id="rId5" imgW="3962160" imgH="431640" progId="Equation.3">
              <p:embed/>
            </p:oleObj>
          </a:graphicData>
        </a:graphic>
      </p:graphicFrame>
      <p:sp>
        <p:nvSpPr>
          <p:cNvPr id="1197090" name="Rectangle 34"/>
          <p:cNvSpPr>
            <a:spLocks noChangeArrowheads="1"/>
          </p:cNvSpPr>
          <p:nvPr/>
        </p:nvSpPr>
        <p:spPr bwMode="auto">
          <a:xfrm>
            <a:off x="0" y="1524000"/>
            <a:ext cx="91440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91" name="Line 35"/>
          <p:cNvSpPr>
            <a:spLocks noChangeShapeType="1"/>
          </p:cNvSpPr>
          <p:nvPr/>
        </p:nvSpPr>
        <p:spPr bwMode="auto">
          <a:xfrm flipV="1">
            <a:off x="3276600" y="15240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92" name="Line 36"/>
          <p:cNvSpPr>
            <a:spLocks noChangeShapeType="1"/>
          </p:cNvSpPr>
          <p:nvPr/>
        </p:nvSpPr>
        <p:spPr bwMode="auto">
          <a:xfrm flipH="1" flipV="1">
            <a:off x="5257800" y="1524000"/>
            <a:ext cx="685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97094" name="Text Box 38"/>
          <p:cNvSpPr txBox="1">
            <a:spLocks noChangeArrowheads="1"/>
          </p:cNvSpPr>
          <p:nvPr/>
        </p:nvSpPr>
        <p:spPr bwMode="auto">
          <a:xfrm>
            <a:off x="2425700" y="2286000"/>
            <a:ext cx="1676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Part</a:t>
            </a:r>
            <a:br>
              <a:rPr lang="en-US" sz="2400">
                <a:solidFill>
                  <a:srgbClr val="000000"/>
                </a:solidFill>
                <a:cs typeface="Arial" pitchFamily="34" charset="0"/>
              </a:rPr>
            </a:b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descriptors</a:t>
            </a:r>
          </a:p>
        </p:txBody>
      </p:sp>
      <p:sp>
        <p:nvSpPr>
          <p:cNvPr id="1197095" name="Text Box 39"/>
          <p:cNvSpPr txBox="1">
            <a:spLocks noChangeArrowheads="1"/>
          </p:cNvSpPr>
          <p:nvPr/>
        </p:nvSpPr>
        <p:spPr bwMode="auto">
          <a:xfrm>
            <a:off x="5365750" y="2286000"/>
            <a:ext cx="13890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Part</a:t>
            </a:r>
            <a:br>
              <a:rPr lang="en-US" sz="2400">
                <a:solidFill>
                  <a:srgbClr val="000000"/>
                </a:solidFill>
                <a:cs typeface="Arial" pitchFamily="34" charset="0"/>
              </a:rPr>
            </a:b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locations</a:t>
            </a:r>
          </a:p>
        </p:txBody>
      </p:sp>
      <p:sp>
        <p:nvSpPr>
          <p:cNvPr id="1197096" name="Text Box 40"/>
          <p:cNvSpPr txBox="1">
            <a:spLocks noChangeArrowheads="1"/>
          </p:cNvSpPr>
          <p:nvPr/>
        </p:nvSpPr>
        <p:spPr bwMode="auto">
          <a:xfrm>
            <a:off x="3376613" y="5959475"/>
            <a:ext cx="2338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Candidate parts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62800" y="6565612"/>
            <a:ext cx="228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Source: Lana </a:t>
            </a:r>
            <a:r>
              <a:rPr lang="en-US" sz="1300" dirty="0" err="1" smtClean="0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6FF9F5-BD6C-4C75-B420-897EDF59F0FE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789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7073" grpId="0" animBg="1"/>
      <p:bldP spid="1197074" grpId="0" animBg="1"/>
      <p:bldP spid="1197075" grpId="0" animBg="1"/>
      <p:bldP spid="1197079" grpId="0" animBg="1"/>
      <p:bldP spid="1197080" grpId="0" animBg="1"/>
      <p:bldP spid="1197081" grpId="0" animBg="1"/>
      <p:bldP spid="1197082" grpId="0" animBg="1"/>
      <p:bldP spid="1197083" grpId="0" animBg="1"/>
      <p:bldP spid="1197084" grpId="0" animBg="1"/>
      <p:bldP spid="1197085" grpId="0" animBg="1"/>
      <p:bldP spid="1197091" grpId="0" animBg="1"/>
      <p:bldP spid="1197092" grpId="0" animBg="1"/>
      <p:bldP spid="1197094" grpId="0"/>
      <p:bldP spid="1197095" grpId="0"/>
      <p:bldP spid="119709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constellation </a:t>
            </a:r>
            <a:r>
              <a:rPr lang="en-US" dirty="0"/>
              <a:t>model</a:t>
            </a:r>
          </a:p>
        </p:txBody>
      </p:sp>
      <p:pic>
        <p:nvPicPr>
          <p:cNvPr id="1202180" name="Picture 4" descr="First%20Bought%20Car%20Fro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3581400"/>
            <a:ext cx="3816350" cy="2384425"/>
          </a:xfrm>
          <a:prstGeom prst="rect">
            <a:avLst/>
          </a:prstGeom>
          <a:noFill/>
        </p:spPr>
      </p:pic>
      <p:sp>
        <p:nvSpPr>
          <p:cNvPr id="1202182" name="Oval 6"/>
          <p:cNvSpPr>
            <a:spLocks noChangeArrowheads="1"/>
          </p:cNvSpPr>
          <p:nvPr/>
        </p:nvSpPr>
        <p:spPr bwMode="auto">
          <a:xfrm>
            <a:off x="5041900" y="3646488"/>
            <a:ext cx="731838" cy="741362"/>
          </a:xfrm>
          <a:prstGeom prst="ellipse">
            <a:avLst/>
          </a:prstGeom>
          <a:noFill/>
          <a:ln w="25416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84" name="Text Box 8"/>
          <p:cNvSpPr txBox="1">
            <a:spLocks noChangeArrowheads="1"/>
          </p:cNvSpPr>
          <p:nvPr/>
        </p:nvSpPr>
        <p:spPr bwMode="auto">
          <a:xfrm>
            <a:off x="2133600" y="2362200"/>
            <a:ext cx="470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h: assignment of features to parts</a:t>
            </a:r>
          </a:p>
        </p:txBody>
      </p:sp>
      <p:sp>
        <p:nvSpPr>
          <p:cNvPr id="1202186" name="Oval 10"/>
          <p:cNvSpPr>
            <a:spLocks noChangeArrowheads="1"/>
          </p:cNvSpPr>
          <p:nvPr/>
        </p:nvSpPr>
        <p:spPr bwMode="auto">
          <a:xfrm>
            <a:off x="5041900" y="3646488"/>
            <a:ext cx="731838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87" name="Oval 11"/>
          <p:cNvSpPr>
            <a:spLocks noChangeArrowheads="1"/>
          </p:cNvSpPr>
          <p:nvPr/>
        </p:nvSpPr>
        <p:spPr bwMode="auto">
          <a:xfrm>
            <a:off x="5653088" y="4471988"/>
            <a:ext cx="73183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88" name="Oval 12"/>
          <p:cNvSpPr>
            <a:spLocks noChangeArrowheads="1"/>
          </p:cNvSpPr>
          <p:nvPr/>
        </p:nvSpPr>
        <p:spPr bwMode="auto">
          <a:xfrm>
            <a:off x="3362325" y="44958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89" name="Oval 13"/>
          <p:cNvSpPr>
            <a:spLocks noChangeArrowheads="1"/>
          </p:cNvSpPr>
          <p:nvPr/>
        </p:nvSpPr>
        <p:spPr bwMode="auto">
          <a:xfrm>
            <a:off x="2851150" y="44958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90" name="Oval 14"/>
          <p:cNvSpPr>
            <a:spLocks noChangeArrowheads="1"/>
          </p:cNvSpPr>
          <p:nvPr/>
        </p:nvSpPr>
        <p:spPr bwMode="auto">
          <a:xfrm>
            <a:off x="5410200" y="50292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91" name="Oval 15"/>
          <p:cNvSpPr>
            <a:spLocks noChangeArrowheads="1"/>
          </p:cNvSpPr>
          <p:nvPr/>
        </p:nvSpPr>
        <p:spPr bwMode="auto">
          <a:xfrm>
            <a:off x="3505200" y="36576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92" name="Oval 16"/>
          <p:cNvSpPr>
            <a:spLocks noChangeArrowheads="1"/>
          </p:cNvSpPr>
          <p:nvPr/>
        </p:nvSpPr>
        <p:spPr bwMode="auto">
          <a:xfrm>
            <a:off x="4191000" y="46482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93" name="Oval 17"/>
          <p:cNvSpPr>
            <a:spLocks noChangeArrowheads="1"/>
          </p:cNvSpPr>
          <p:nvPr/>
        </p:nvSpPr>
        <p:spPr bwMode="auto">
          <a:xfrm>
            <a:off x="4114800" y="37338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94" name="Oval 18"/>
          <p:cNvSpPr>
            <a:spLocks noChangeArrowheads="1"/>
          </p:cNvSpPr>
          <p:nvPr/>
        </p:nvSpPr>
        <p:spPr bwMode="auto">
          <a:xfrm>
            <a:off x="2895600" y="35814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83" name="Oval 7"/>
          <p:cNvSpPr>
            <a:spLocks noChangeArrowheads="1"/>
          </p:cNvSpPr>
          <p:nvPr/>
        </p:nvSpPr>
        <p:spPr bwMode="auto">
          <a:xfrm>
            <a:off x="5653088" y="4471988"/>
            <a:ext cx="731837" cy="742950"/>
          </a:xfrm>
          <a:prstGeom prst="ellipse">
            <a:avLst/>
          </a:prstGeom>
          <a:noFill/>
          <a:ln w="25416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85" name="Oval 9"/>
          <p:cNvSpPr>
            <a:spLocks noChangeArrowheads="1"/>
          </p:cNvSpPr>
          <p:nvPr/>
        </p:nvSpPr>
        <p:spPr bwMode="auto">
          <a:xfrm>
            <a:off x="3209925" y="5043488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81" name="Oval 5"/>
          <p:cNvSpPr>
            <a:spLocks noChangeArrowheads="1"/>
          </p:cNvSpPr>
          <p:nvPr/>
        </p:nvSpPr>
        <p:spPr bwMode="auto">
          <a:xfrm>
            <a:off x="3209925" y="5043488"/>
            <a:ext cx="730250" cy="742950"/>
          </a:xfrm>
          <a:prstGeom prst="ellipse">
            <a:avLst/>
          </a:prstGeom>
          <a:noFill/>
          <a:ln w="25416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2195" name="Text Box 19"/>
          <p:cNvSpPr txBox="1">
            <a:spLocks noChangeArrowheads="1"/>
          </p:cNvSpPr>
          <p:nvPr/>
        </p:nvSpPr>
        <p:spPr bwMode="auto">
          <a:xfrm>
            <a:off x="3108325" y="6059488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Part 2</a:t>
            </a:r>
          </a:p>
        </p:txBody>
      </p:sp>
      <p:sp>
        <p:nvSpPr>
          <p:cNvPr id="1202196" name="Text Box 20"/>
          <p:cNvSpPr txBox="1">
            <a:spLocks noChangeArrowheads="1"/>
          </p:cNvSpPr>
          <p:nvPr/>
        </p:nvSpPr>
        <p:spPr bwMode="auto">
          <a:xfrm>
            <a:off x="6699250" y="4648200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Part 3</a:t>
            </a:r>
          </a:p>
        </p:txBody>
      </p:sp>
      <p:sp>
        <p:nvSpPr>
          <p:cNvPr id="1202197" name="Text Box 21"/>
          <p:cNvSpPr txBox="1">
            <a:spLocks noChangeArrowheads="1"/>
          </p:cNvSpPr>
          <p:nvPr/>
        </p:nvSpPr>
        <p:spPr bwMode="auto">
          <a:xfrm>
            <a:off x="4953000" y="3124200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Part 1</a:t>
            </a:r>
          </a:p>
        </p:txBody>
      </p:sp>
      <p:graphicFrame>
        <p:nvGraphicFramePr>
          <p:cNvPr id="1202201" name="Object 2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28600" y="1066800"/>
          <a:ext cx="8686800" cy="949325"/>
        </p:xfrm>
        <a:graphic>
          <a:graphicData uri="http://schemas.openxmlformats.org/presentationml/2006/ole">
            <p:oleObj spid="_x0000_s1015820" name="Equation" r:id="rId5" imgW="3962160" imgH="431640" progId="Equation.3">
              <p:embed/>
            </p:oleObj>
          </a:graphicData>
        </a:graphic>
      </p:graphicFrame>
      <p:sp>
        <p:nvSpPr>
          <p:cNvPr id="1202202" name="Rectangle 26"/>
          <p:cNvSpPr>
            <a:spLocks noChangeArrowheads="1"/>
          </p:cNvSpPr>
          <p:nvPr/>
        </p:nvSpPr>
        <p:spPr bwMode="auto">
          <a:xfrm>
            <a:off x="0" y="1524000"/>
            <a:ext cx="9144000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62800" y="6553200"/>
            <a:ext cx="228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Source: Lana </a:t>
            </a:r>
            <a:r>
              <a:rPr lang="en-US" sz="1300" dirty="0" err="1" smtClean="0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6FF9F5-BD6C-4C75-B420-897EDF59F0FE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0768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Part-based and local feature models for recognition</a:t>
            </a:r>
            <a:endParaRPr lang="en-US" sz="3800" dirty="0"/>
          </a:p>
        </p:txBody>
      </p:sp>
      <p:pic>
        <p:nvPicPr>
          <p:cNvPr id="4" name="Picture 4" descr="First%20Bought%20Car%20Fr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407" y="2068833"/>
            <a:ext cx="3816350" cy="2384425"/>
          </a:xfrm>
          <a:prstGeom prst="rect">
            <a:avLst/>
          </a:prstGeom>
          <a:noFill/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525307" y="2133921"/>
            <a:ext cx="731838" cy="741362"/>
          </a:xfrm>
          <a:prstGeom prst="ellipse">
            <a:avLst/>
          </a:prstGeom>
          <a:noFill/>
          <a:ln w="25416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2525307" y="2133921"/>
            <a:ext cx="731838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3136495" y="2959421"/>
            <a:ext cx="73183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845732" y="29832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334557" y="29832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2893607" y="35166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988607" y="21450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1674407" y="31356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1598207" y="22212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379007" y="20688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3136495" y="2959421"/>
            <a:ext cx="731837" cy="742950"/>
          </a:xfrm>
          <a:prstGeom prst="ellipse">
            <a:avLst/>
          </a:prstGeom>
          <a:noFill/>
          <a:ln w="25416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693332" y="3530921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693332" y="3530921"/>
            <a:ext cx="730250" cy="742950"/>
          </a:xfrm>
          <a:prstGeom prst="ellipse">
            <a:avLst/>
          </a:prstGeom>
          <a:noFill/>
          <a:ln w="25416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6464" y="1999287"/>
            <a:ext cx="471601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Main idea:</a:t>
            </a:r>
          </a:p>
          <a:p>
            <a:r>
              <a:rPr lang="en-US" sz="2400" b="1" dirty="0" smtClean="0"/>
              <a:t> </a:t>
            </a:r>
            <a:endParaRPr lang="en-US" sz="100" b="1" dirty="0" smtClean="0"/>
          </a:p>
          <a:p>
            <a:r>
              <a:rPr lang="en-US" sz="2400" dirty="0"/>
              <a:t>R</a:t>
            </a:r>
            <a:r>
              <a:rPr lang="en-US" sz="2400" dirty="0" smtClean="0"/>
              <a:t>ather than a representation based on holistic appearance, decompose the image into: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/>
              <a:t>local parts or patches, and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/>
              <a:t>their relative spatial relationships</a:t>
            </a:r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9ADE3-FCDF-4463-98DF-A3BB246EF84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4191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constellation </a:t>
            </a:r>
            <a:r>
              <a:rPr lang="en-US" dirty="0"/>
              <a:t>model</a:t>
            </a:r>
          </a:p>
        </p:txBody>
      </p:sp>
      <p:pic>
        <p:nvPicPr>
          <p:cNvPr id="1228803" name="Picture 3" descr="First%20Bought%20Car%20Fro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3581400"/>
            <a:ext cx="3816350" cy="2384425"/>
          </a:xfrm>
          <a:prstGeom prst="rect">
            <a:avLst/>
          </a:prstGeom>
          <a:noFill/>
        </p:spPr>
      </p:pic>
      <p:sp>
        <p:nvSpPr>
          <p:cNvPr id="1228804" name="Oval 4"/>
          <p:cNvSpPr>
            <a:spLocks noChangeArrowheads="1"/>
          </p:cNvSpPr>
          <p:nvPr/>
        </p:nvSpPr>
        <p:spPr bwMode="auto">
          <a:xfrm>
            <a:off x="5041900" y="3646488"/>
            <a:ext cx="731838" cy="741362"/>
          </a:xfrm>
          <a:prstGeom prst="ellipse">
            <a:avLst/>
          </a:prstGeom>
          <a:noFill/>
          <a:ln w="25416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05" name="Text Box 5"/>
          <p:cNvSpPr txBox="1">
            <a:spLocks noChangeArrowheads="1"/>
          </p:cNvSpPr>
          <p:nvPr/>
        </p:nvSpPr>
        <p:spPr bwMode="auto">
          <a:xfrm>
            <a:off x="2133600" y="2362200"/>
            <a:ext cx="470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h: assignment of features to parts</a:t>
            </a:r>
          </a:p>
        </p:txBody>
      </p:sp>
      <p:sp>
        <p:nvSpPr>
          <p:cNvPr id="1228806" name="Oval 6"/>
          <p:cNvSpPr>
            <a:spLocks noChangeArrowheads="1"/>
          </p:cNvSpPr>
          <p:nvPr/>
        </p:nvSpPr>
        <p:spPr bwMode="auto">
          <a:xfrm>
            <a:off x="5041900" y="3646488"/>
            <a:ext cx="731838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07" name="Oval 7"/>
          <p:cNvSpPr>
            <a:spLocks noChangeArrowheads="1"/>
          </p:cNvSpPr>
          <p:nvPr/>
        </p:nvSpPr>
        <p:spPr bwMode="auto">
          <a:xfrm>
            <a:off x="5653088" y="4471988"/>
            <a:ext cx="73183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08" name="Oval 8"/>
          <p:cNvSpPr>
            <a:spLocks noChangeArrowheads="1"/>
          </p:cNvSpPr>
          <p:nvPr/>
        </p:nvSpPr>
        <p:spPr bwMode="auto">
          <a:xfrm>
            <a:off x="3362325" y="44958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09" name="Oval 9"/>
          <p:cNvSpPr>
            <a:spLocks noChangeArrowheads="1"/>
          </p:cNvSpPr>
          <p:nvPr/>
        </p:nvSpPr>
        <p:spPr bwMode="auto">
          <a:xfrm>
            <a:off x="2851150" y="44958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10" name="Oval 10"/>
          <p:cNvSpPr>
            <a:spLocks noChangeArrowheads="1"/>
          </p:cNvSpPr>
          <p:nvPr/>
        </p:nvSpPr>
        <p:spPr bwMode="auto">
          <a:xfrm>
            <a:off x="5410200" y="50292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11" name="Oval 11"/>
          <p:cNvSpPr>
            <a:spLocks noChangeArrowheads="1"/>
          </p:cNvSpPr>
          <p:nvPr/>
        </p:nvSpPr>
        <p:spPr bwMode="auto">
          <a:xfrm>
            <a:off x="3505200" y="36576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12" name="Oval 12"/>
          <p:cNvSpPr>
            <a:spLocks noChangeArrowheads="1"/>
          </p:cNvSpPr>
          <p:nvPr/>
        </p:nvSpPr>
        <p:spPr bwMode="auto">
          <a:xfrm>
            <a:off x="4191000" y="46482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13" name="Oval 13"/>
          <p:cNvSpPr>
            <a:spLocks noChangeArrowheads="1"/>
          </p:cNvSpPr>
          <p:nvPr/>
        </p:nvSpPr>
        <p:spPr bwMode="auto">
          <a:xfrm>
            <a:off x="4114800" y="37338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14" name="Oval 14"/>
          <p:cNvSpPr>
            <a:spLocks noChangeArrowheads="1"/>
          </p:cNvSpPr>
          <p:nvPr/>
        </p:nvSpPr>
        <p:spPr bwMode="auto">
          <a:xfrm>
            <a:off x="2895600" y="3581400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15" name="Oval 15"/>
          <p:cNvSpPr>
            <a:spLocks noChangeArrowheads="1"/>
          </p:cNvSpPr>
          <p:nvPr/>
        </p:nvSpPr>
        <p:spPr bwMode="auto">
          <a:xfrm>
            <a:off x="5653088" y="4471988"/>
            <a:ext cx="731837" cy="742950"/>
          </a:xfrm>
          <a:prstGeom prst="ellipse">
            <a:avLst/>
          </a:prstGeom>
          <a:noFill/>
          <a:ln w="25416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16" name="Oval 16"/>
          <p:cNvSpPr>
            <a:spLocks noChangeArrowheads="1"/>
          </p:cNvSpPr>
          <p:nvPr/>
        </p:nvSpPr>
        <p:spPr bwMode="auto">
          <a:xfrm>
            <a:off x="3209925" y="5043488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17" name="Oval 17"/>
          <p:cNvSpPr>
            <a:spLocks noChangeArrowheads="1"/>
          </p:cNvSpPr>
          <p:nvPr/>
        </p:nvSpPr>
        <p:spPr bwMode="auto">
          <a:xfrm>
            <a:off x="3209925" y="5043488"/>
            <a:ext cx="730250" cy="742950"/>
          </a:xfrm>
          <a:prstGeom prst="ellipse">
            <a:avLst/>
          </a:prstGeom>
          <a:noFill/>
          <a:ln w="25416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18" name="Text Box 18"/>
          <p:cNvSpPr txBox="1">
            <a:spLocks noChangeArrowheads="1"/>
          </p:cNvSpPr>
          <p:nvPr/>
        </p:nvSpPr>
        <p:spPr bwMode="auto">
          <a:xfrm>
            <a:off x="3108325" y="6059488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Part 2</a:t>
            </a:r>
          </a:p>
        </p:txBody>
      </p:sp>
      <p:sp>
        <p:nvSpPr>
          <p:cNvPr id="1228819" name="Text Box 19"/>
          <p:cNvSpPr txBox="1">
            <a:spLocks noChangeArrowheads="1"/>
          </p:cNvSpPr>
          <p:nvPr/>
        </p:nvSpPr>
        <p:spPr bwMode="auto">
          <a:xfrm>
            <a:off x="6699250" y="4648200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Part 3</a:t>
            </a:r>
          </a:p>
        </p:txBody>
      </p:sp>
      <p:sp>
        <p:nvSpPr>
          <p:cNvPr id="1228820" name="Text Box 20"/>
          <p:cNvSpPr txBox="1">
            <a:spLocks noChangeArrowheads="1"/>
          </p:cNvSpPr>
          <p:nvPr/>
        </p:nvSpPr>
        <p:spPr bwMode="auto">
          <a:xfrm>
            <a:off x="4953000" y="3124200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Part 1</a:t>
            </a:r>
          </a:p>
        </p:txBody>
      </p:sp>
      <p:graphicFrame>
        <p:nvGraphicFramePr>
          <p:cNvPr id="1228821" name="Object 2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28600" y="1066800"/>
          <a:ext cx="8686800" cy="949325"/>
        </p:xfrm>
        <a:graphic>
          <a:graphicData uri="http://schemas.openxmlformats.org/presentationml/2006/ole">
            <p:oleObj spid="_x0000_s1016844" name="Equation" r:id="rId5" imgW="3962160" imgH="431640" progId="Equation.3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162800" y="6565612"/>
            <a:ext cx="228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Source: Lana </a:t>
            </a:r>
            <a:r>
              <a:rPr lang="en-US" sz="1300" dirty="0" err="1" smtClean="0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6FF9F5-BD6C-4C75-B420-897EDF59F0FE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0596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8392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Example results from constellation model: </a:t>
            </a:r>
            <a:r>
              <a:rPr lang="en-US" sz="3600" dirty="0">
                <a:solidFill>
                  <a:schemeClr val="tx1"/>
                </a:solidFill>
              </a:rPr>
              <a:t>data from four categories</a:t>
            </a:r>
          </a:p>
        </p:txBody>
      </p:sp>
      <p:pic>
        <p:nvPicPr>
          <p:cNvPr id="2498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1493838"/>
            <a:ext cx="8229600" cy="4525962"/>
          </a:xfrm>
        </p:spPr>
      </p:pic>
      <p:sp>
        <p:nvSpPr>
          <p:cNvPr id="249860" name="Text Box 4"/>
          <p:cNvSpPr txBox="1">
            <a:spLocks noChangeArrowheads="1"/>
          </p:cNvSpPr>
          <p:nvPr/>
        </p:nvSpPr>
        <p:spPr bwMode="auto">
          <a:xfrm>
            <a:off x="1524000" y="6477000"/>
            <a:ext cx="6461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Slide from Li Fei-Fei http://www.vision.caltech.edu/feifeili/Resume.htm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98FAF4-DD45-4E28-94D1-E001F20EED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1902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3"/>
          <a:srcRect l="38750" t="22743" r="12500" b="7751"/>
          <a:stretch>
            <a:fillRect/>
          </a:stretch>
        </p:blipFill>
        <p:spPr bwMode="auto">
          <a:xfrm>
            <a:off x="1828800" y="2274888"/>
            <a:ext cx="5257800" cy="458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5941" name="Picture 5"/>
          <p:cNvPicPr>
            <a:picLocks noChangeAspect="1" noChangeArrowheads="1"/>
          </p:cNvPicPr>
          <p:nvPr/>
        </p:nvPicPr>
        <p:blipFill>
          <a:blip r:embed="rId4"/>
          <a:srcRect l="39583" t="45912" r="10417" b="19336"/>
          <a:stretch>
            <a:fillRect/>
          </a:stretch>
        </p:blipFill>
        <p:spPr bwMode="auto">
          <a:xfrm>
            <a:off x="1752600" y="0"/>
            <a:ext cx="53340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5942" name="Text Box 6"/>
          <p:cNvSpPr txBox="1">
            <a:spLocks noChangeArrowheads="1"/>
          </p:cNvSpPr>
          <p:nvPr/>
        </p:nvSpPr>
        <p:spPr bwMode="auto">
          <a:xfrm>
            <a:off x="228600" y="5334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Face model</a:t>
            </a:r>
          </a:p>
        </p:txBody>
      </p:sp>
      <p:sp>
        <p:nvSpPr>
          <p:cNvPr id="295943" name="Text Box 7"/>
          <p:cNvSpPr txBox="1">
            <a:spLocks noChangeArrowheads="1"/>
          </p:cNvSpPr>
          <p:nvPr/>
        </p:nvSpPr>
        <p:spPr bwMode="auto">
          <a:xfrm>
            <a:off x="228600" y="31242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Recognition results</a:t>
            </a:r>
          </a:p>
        </p:txBody>
      </p:sp>
      <p:sp>
        <p:nvSpPr>
          <p:cNvPr id="295944" name="Text Box 8"/>
          <p:cNvSpPr txBox="1">
            <a:spLocks noChangeArrowheads="1"/>
          </p:cNvSpPr>
          <p:nvPr/>
        </p:nvSpPr>
        <p:spPr bwMode="auto">
          <a:xfrm>
            <a:off x="7239000" y="457200"/>
            <a:ext cx="1828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Appearance: 10 patches closest to mean for each part</a:t>
            </a:r>
          </a:p>
        </p:txBody>
      </p:sp>
      <p:sp>
        <p:nvSpPr>
          <p:cNvPr id="295945" name="AutoShape 9"/>
          <p:cNvSpPr>
            <a:spLocks/>
          </p:cNvSpPr>
          <p:nvPr/>
        </p:nvSpPr>
        <p:spPr bwMode="auto">
          <a:xfrm>
            <a:off x="7086600" y="228600"/>
            <a:ext cx="76200" cy="18288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5946" name="Rectangle 10"/>
          <p:cNvSpPr>
            <a:spLocks noChangeArrowheads="1"/>
          </p:cNvSpPr>
          <p:nvPr/>
        </p:nvSpPr>
        <p:spPr bwMode="auto">
          <a:xfrm>
            <a:off x="-152400" y="2209800"/>
            <a:ext cx="7467600" cy="487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2800" y="6565612"/>
            <a:ext cx="228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Fergus et al. CVPR 2003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98FAF4-DD45-4E28-94D1-E001F20EED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4685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0436" name="Picture 4"/>
          <p:cNvPicPr>
            <a:picLocks noChangeAspect="1" noChangeArrowheads="1"/>
          </p:cNvPicPr>
          <p:nvPr/>
        </p:nvPicPr>
        <p:blipFill>
          <a:blip r:embed="rId3"/>
          <a:srcRect l="38750" t="22743" r="12500" b="7751"/>
          <a:stretch>
            <a:fillRect/>
          </a:stretch>
        </p:blipFill>
        <p:spPr bwMode="auto">
          <a:xfrm>
            <a:off x="1828800" y="2274888"/>
            <a:ext cx="5257800" cy="458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0437" name="Picture 5"/>
          <p:cNvPicPr>
            <a:picLocks noChangeAspect="1" noChangeArrowheads="1"/>
          </p:cNvPicPr>
          <p:nvPr/>
        </p:nvPicPr>
        <p:blipFill>
          <a:blip r:embed="rId4"/>
          <a:srcRect l="39583" t="45912" r="10417" b="19336"/>
          <a:stretch>
            <a:fillRect/>
          </a:stretch>
        </p:blipFill>
        <p:spPr bwMode="auto">
          <a:xfrm>
            <a:off x="1752600" y="0"/>
            <a:ext cx="53340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0438" name="Text Box 6"/>
          <p:cNvSpPr txBox="1">
            <a:spLocks noChangeArrowheads="1"/>
          </p:cNvSpPr>
          <p:nvPr/>
        </p:nvSpPr>
        <p:spPr bwMode="auto">
          <a:xfrm>
            <a:off x="228600" y="5334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Face model</a:t>
            </a:r>
          </a:p>
        </p:txBody>
      </p:sp>
      <p:sp>
        <p:nvSpPr>
          <p:cNvPr id="530439" name="Text Box 7"/>
          <p:cNvSpPr txBox="1">
            <a:spLocks noChangeArrowheads="1"/>
          </p:cNvSpPr>
          <p:nvPr/>
        </p:nvSpPr>
        <p:spPr bwMode="auto">
          <a:xfrm>
            <a:off x="228600" y="31242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Recognition results</a:t>
            </a:r>
          </a:p>
        </p:txBody>
      </p:sp>
      <p:sp>
        <p:nvSpPr>
          <p:cNvPr id="530440" name="Text Box 8"/>
          <p:cNvSpPr txBox="1">
            <a:spLocks noChangeArrowheads="1"/>
          </p:cNvSpPr>
          <p:nvPr/>
        </p:nvSpPr>
        <p:spPr bwMode="auto">
          <a:xfrm>
            <a:off x="7239000" y="457200"/>
            <a:ext cx="1828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Appearance: 10 patches closest to mean for each part</a:t>
            </a:r>
          </a:p>
        </p:txBody>
      </p:sp>
      <p:sp>
        <p:nvSpPr>
          <p:cNvPr id="530441" name="AutoShape 9"/>
          <p:cNvSpPr>
            <a:spLocks/>
          </p:cNvSpPr>
          <p:nvPr/>
        </p:nvSpPr>
        <p:spPr bwMode="auto">
          <a:xfrm>
            <a:off x="7086600" y="228600"/>
            <a:ext cx="76200" cy="18288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2800" y="38100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Test images: size of circles indicates score of hypothesis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2800" y="6565612"/>
            <a:ext cx="228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Fergus et al. CVPR 2003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89611" y="6613611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98FAF4-DD45-4E28-94D1-E001F20EED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546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7988" name="Picture 4"/>
          <p:cNvPicPr>
            <a:picLocks noChangeAspect="1" noChangeArrowheads="1"/>
          </p:cNvPicPr>
          <p:nvPr/>
        </p:nvPicPr>
        <p:blipFill>
          <a:blip r:embed="rId3"/>
          <a:srcRect l="12500" t="22061" r="50000" b="3662"/>
          <a:stretch>
            <a:fillRect/>
          </a:stretch>
        </p:blipFill>
        <p:spPr bwMode="auto">
          <a:xfrm>
            <a:off x="1600200" y="76200"/>
            <a:ext cx="55372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989" name="Text Box 5"/>
          <p:cNvSpPr txBox="1">
            <a:spLocks noChangeArrowheads="1"/>
          </p:cNvSpPr>
          <p:nvPr/>
        </p:nvSpPr>
        <p:spPr bwMode="auto">
          <a:xfrm>
            <a:off x="7239000" y="457200"/>
            <a:ext cx="1828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Appearance: 10 patches closest to mean for each part</a:t>
            </a:r>
          </a:p>
        </p:txBody>
      </p:sp>
      <p:sp>
        <p:nvSpPr>
          <p:cNvPr id="297990" name="AutoShape 6"/>
          <p:cNvSpPr>
            <a:spLocks/>
          </p:cNvSpPr>
          <p:nvPr/>
        </p:nvSpPr>
        <p:spPr bwMode="auto">
          <a:xfrm>
            <a:off x="7086600" y="228600"/>
            <a:ext cx="76200" cy="18288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991" name="Text Box 7"/>
          <p:cNvSpPr txBox="1">
            <a:spLocks noChangeArrowheads="1"/>
          </p:cNvSpPr>
          <p:nvPr/>
        </p:nvSpPr>
        <p:spPr bwMode="auto">
          <a:xfrm>
            <a:off x="228600" y="5334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Motorbike model</a:t>
            </a:r>
          </a:p>
        </p:txBody>
      </p:sp>
      <p:sp>
        <p:nvSpPr>
          <p:cNvPr id="297992" name="Text Box 8"/>
          <p:cNvSpPr txBox="1">
            <a:spLocks noChangeArrowheads="1"/>
          </p:cNvSpPr>
          <p:nvPr/>
        </p:nvSpPr>
        <p:spPr bwMode="auto">
          <a:xfrm>
            <a:off x="228600" y="31242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Recognition 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62800" y="6565612"/>
            <a:ext cx="228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Fergus et al. CVPR 2003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89611" y="6613611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98FAF4-DD45-4E28-94D1-E001F20EED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691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0036" name="Picture 4"/>
          <p:cNvPicPr>
            <a:picLocks noChangeAspect="1" noChangeArrowheads="1"/>
          </p:cNvPicPr>
          <p:nvPr/>
        </p:nvPicPr>
        <p:blipFill>
          <a:blip r:embed="rId3"/>
          <a:srcRect l="11667" t="26151" r="49583" b="2982"/>
          <a:stretch>
            <a:fillRect/>
          </a:stretch>
        </p:blipFill>
        <p:spPr bwMode="auto">
          <a:xfrm>
            <a:off x="1447800" y="304800"/>
            <a:ext cx="57912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0037" name="Text Box 5"/>
          <p:cNvSpPr txBox="1">
            <a:spLocks noChangeArrowheads="1"/>
          </p:cNvSpPr>
          <p:nvPr/>
        </p:nvSpPr>
        <p:spPr bwMode="auto">
          <a:xfrm>
            <a:off x="7239000" y="762000"/>
            <a:ext cx="1828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Appearance: 10 patches closest to mean for each part</a:t>
            </a:r>
          </a:p>
        </p:txBody>
      </p:sp>
      <p:sp>
        <p:nvSpPr>
          <p:cNvPr id="300038" name="AutoShape 6"/>
          <p:cNvSpPr>
            <a:spLocks/>
          </p:cNvSpPr>
          <p:nvPr/>
        </p:nvSpPr>
        <p:spPr bwMode="auto">
          <a:xfrm>
            <a:off x="7086600" y="533400"/>
            <a:ext cx="76200" cy="18288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0039" name="Text Box 7"/>
          <p:cNvSpPr txBox="1">
            <a:spLocks noChangeArrowheads="1"/>
          </p:cNvSpPr>
          <p:nvPr/>
        </p:nvSpPr>
        <p:spPr bwMode="auto">
          <a:xfrm>
            <a:off x="228600" y="5334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Spotted cat model</a:t>
            </a:r>
          </a:p>
        </p:txBody>
      </p:sp>
      <p:sp>
        <p:nvSpPr>
          <p:cNvPr id="300040" name="Text Box 8"/>
          <p:cNvSpPr txBox="1">
            <a:spLocks noChangeArrowheads="1"/>
          </p:cNvSpPr>
          <p:nvPr/>
        </p:nvSpPr>
        <p:spPr bwMode="auto">
          <a:xfrm>
            <a:off x="228600" y="31242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Recognition 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62800" y="6565612"/>
            <a:ext cx="228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Fergus et al. CVPR 2003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89611" y="6613611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98FAF4-DD45-4E28-94D1-E001F20EED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6384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5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Comparison</a:t>
            </a:r>
            <a:endParaRPr lang="en-US" dirty="0"/>
          </a:p>
        </p:txBody>
      </p:sp>
      <p:sp>
        <p:nvSpPr>
          <p:cNvPr id="65" name="Content Placeholder 6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3" name="Rectangle 4"/>
          <p:cNvSpPr>
            <a:spLocks noChangeArrowheads="1"/>
          </p:cNvSpPr>
          <p:nvPr/>
        </p:nvSpPr>
        <p:spPr bwMode="auto">
          <a:xfrm>
            <a:off x="0" y="1524000"/>
            <a:ext cx="9144000" cy="365283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84" name="Picture 5" descr="caltech_compariso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3" y="2478088"/>
            <a:ext cx="8824912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6" descr="cheetah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10475" y="1585913"/>
            <a:ext cx="1320800" cy="8509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86" name="Picture 7" descr="image_005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57350" y="1585913"/>
            <a:ext cx="1339850" cy="8509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87" name="Picture 8" descr="image_000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4838" y="1585913"/>
            <a:ext cx="1363662" cy="8509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88" name="Picture 9" descr="image_030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33913" y="1585913"/>
            <a:ext cx="1354137" cy="8509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89" name="Picture 10" descr="image_002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22988" y="1585913"/>
            <a:ext cx="1363662" cy="8509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90" name="Picture 11" descr="106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8275" y="1581150"/>
            <a:ext cx="1362075" cy="8524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91" name="Rectangle 12"/>
          <p:cNvSpPr>
            <a:spLocks noChangeArrowheads="1"/>
          </p:cNvSpPr>
          <p:nvPr/>
        </p:nvSpPr>
        <p:spPr bwMode="auto">
          <a:xfrm>
            <a:off x="1676400" y="2590800"/>
            <a:ext cx="7162800" cy="228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2" name="Text Box 13"/>
          <p:cNvSpPr txBox="1">
            <a:spLocks noChangeArrowheads="1"/>
          </p:cNvSpPr>
          <p:nvPr/>
        </p:nvSpPr>
        <p:spPr bwMode="auto">
          <a:xfrm>
            <a:off x="1981200" y="2514600"/>
            <a:ext cx="1641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bag of features</a:t>
            </a:r>
          </a:p>
        </p:txBody>
      </p:sp>
      <p:sp>
        <p:nvSpPr>
          <p:cNvPr id="93" name="Text Box 14"/>
          <p:cNvSpPr txBox="1">
            <a:spLocks noChangeArrowheads="1"/>
          </p:cNvSpPr>
          <p:nvPr/>
        </p:nvSpPr>
        <p:spPr bwMode="auto">
          <a:xfrm>
            <a:off x="4416425" y="2514600"/>
            <a:ext cx="1641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bag of features</a:t>
            </a:r>
          </a:p>
        </p:txBody>
      </p:sp>
      <p:sp>
        <p:nvSpPr>
          <p:cNvPr id="96" name="TextBox 17"/>
          <p:cNvSpPr txBox="1">
            <a:spLocks noChangeArrowheads="1"/>
          </p:cNvSpPr>
          <p:nvPr/>
        </p:nvSpPr>
        <p:spPr bwMode="auto">
          <a:xfrm>
            <a:off x="7162800" y="6489700"/>
            <a:ext cx="3352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prstClr val="black"/>
                </a:solidFill>
                <a:latin typeface="Arial" pitchFamily="34" charset="0"/>
              </a:rPr>
              <a:t>Source: Lana Lazebnik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010400" y="2514600"/>
            <a:ext cx="19062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Part-based model</a:t>
            </a:r>
            <a:endParaRPr lang="en-U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413-FADB-4216-ABF7-D47E9C86A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7386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Shape representation </a:t>
            </a:r>
            <a:br>
              <a:rPr lang="en-US" sz="3800" dirty="0" smtClean="0"/>
            </a:br>
            <a:r>
              <a:rPr lang="en-US" sz="3800" dirty="0" smtClean="0"/>
              <a:t>in part-based models</a:t>
            </a:r>
            <a:endParaRPr lang="en-US" sz="3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533400" y="1811425"/>
            <a:ext cx="4203651" cy="4685466"/>
            <a:chOff x="4679950" y="1219200"/>
            <a:chExt cx="4203651" cy="4685466"/>
          </a:xfrm>
        </p:grpSpPr>
        <p:grpSp>
          <p:nvGrpSpPr>
            <p:cNvPr id="21" name="Group 3"/>
            <p:cNvGrpSpPr>
              <a:grpSpLocks/>
            </p:cNvGrpSpPr>
            <p:nvPr/>
          </p:nvGrpSpPr>
          <p:grpSpPr bwMode="auto">
            <a:xfrm>
              <a:off x="5659438" y="2043112"/>
              <a:ext cx="1966912" cy="1828800"/>
              <a:chOff x="3447" y="2152"/>
              <a:chExt cx="1239" cy="1152"/>
            </a:xfrm>
          </p:grpSpPr>
          <p:sp>
            <p:nvSpPr>
              <p:cNvPr id="24" name="Oval 4"/>
              <p:cNvSpPr>
                <a:spLocks noChangeArrowheads="1"/>
              </p:cNvSpPr>
              <p:nvPr/>
            </p:nvSpPr>
            <p:spPr bwMode="auto">
              <a:xfrm>
                <a:off x="3926" y="2152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25" name="Oval 5"/>
              <p:cNvSpPr>
                <a:spLocks noChangeArrowheads="1"/>
              </p:cNvSpPr>
              <p:nvPr/>
            </p:nvSpPr>
            <p:spPr bwMode="auto">
              <a:xfrm>
                <a:off x="4356" y="2788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3</a:t>
                </a:r>
              </a:p>
            </p:txBody>
          </p:sp>
          <p:sp>
            <p:nvSpPr>
              <p:cNvPr id="26" name="Oval 6"/>
              <p:cNvSpPr>
                <a:spLocks noChangeArrowheads="1"/>
              </p:cNvSpPr>
              <p:nvPr/>
            </p:nvSpPr>
            <p:spPr bwMode="auto">
              <a:xfrm>
                <a:off x="3919" y="3002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4</a:t>
                </a:r>
              </a:p>
            </p:txBody>
          </p:sp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3455" y="2375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6</a:t>
                </a:r>
              </a:p>
            </p:txBody>
          </p:sp>
          <p:sp>
            <p:nvSpPr>
              <p:cNvPr id="28" name="Oval 8"/>
              <p:cNvSpPr>
                <a:spLocks noChangeArrowheads="1"/>
              </p:cNvSpPr>
              <p:nvPr/>
            </p:nvSpPr>
            <p:spPr bwMode="auto">
              <a:xfrm>
                <a:off x="3447" y="2784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5</a:t>
                </a:r>
              </a:p>
            </p:txBody>
          </p:sp>
          <p:sp>
            <p:nvSpPr>
              <p:cNvPr id="29" name="Oval 9"/>
              <p:cNvSpPr>
                <a:spLocks noChangeArrowheads="1"/>
              </p:cNvSpPr>
              <p:nvPr/>
            </p:nvSpPr>
            <p:spPr bwMode="auto">
              <a:xfrm>
                <a:off x="4350" y="2387"/>
                <a:ext cx="330" cy="302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4087" y="2453"/>
                <a:ext cx="0" cy="54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Line 11"/>
              <p:cNvSpPr>
                <a:spLocks noChangeShapeType="1"/>
              </p:cNvSpPr>
              <p:nvPr/>
            </p:nvSpPr>
            <p:spPr bwMode="auto">
              <a:xfrm flipH="1">
                <a:off x="3717" y="2457"/>
                <a:ext cx="360" cy="3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Line 12"/>
              <p:cNvSpPr>
                <a:spLocks noChangeShapeType="1"/>
              </p:cNvSpPr>
              <p:nvPr/>
            </p:nvSpPr>
            <p:spPr bwMode="auto">
              <a:xfrm>
                <a:off x="4082" y="2457"/>
                <a:ext cx="288" cy="4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Line 13"/>
              <p:cNvSpPr>
                <a:spLocks noChangeShapeType="1"/>
              </p:cNvSpPr>
              <p:nvPr/>
            </p:nvSpPr>
            <p:spPr bwMode="auto">
              <a:xfrm>
                <a:off x="4082" y="2457"/>
                <a:ext cx="272" cy="7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Line 14"/>
              <p:cNvSpPr>
                <a:spLocks noChangeShapeType="1"/>
              </p:cNvSpPr>
              <p:nvPr/>
            </p:nvSpPr>
            <p:spPr bwMode="auto">
              <a:xfrm flipH="1">
                <a:off x="3769" y="2457"/>
                <a:ext cx="313" cy="13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5380038" y="1219200"/>
              <a:ext cx="25288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0" dirty="0" smtClean="0">
                  <a:solidFill>
                    <a:srgbClr val="000000"/>
                  </a:solidFill>
                </a:rPr>
                <a:t>“Star” shape model</a:t>
              </a:r>
            </a:p>
          </p:txBody>
        </p:sp>
        <p:sp>
          <p:nvSpPr>
            <p:cNvPr id="23" name="Text Box 40"/>
            <p:cNvSpPr txBox="1">
              <a:spLocks noChangeArrowheads="1"/>
            </p:cNvSpPr>
            <p:nvPr/>
          </p:nvSpPr>
          <p:spPr bwMode="auto">
            <a:xfrm>
              <a:off x="4679950" y="4119562"/>
              <a:ext cx="4203651" cy="1785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kern="0" dirty="0" smtClean="0">
                  <a:solidFill>
                    <a:srgbClr val="000000"/>
                  </a:solidFill>
                </a:rPr>
                <a:t> e.g. implicit shape model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kern="0" dirty="0" smtClean="0">
                  <a:solidFill>
                    <a:srgbClr val="000000"/>
                  </a:solidFill>
                </a:rPr>
                <a:t> Parts mutually independent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dirty="0" smtClean="0">
                  <a:solidFill>
                    <a:srgbClr val="000000"/>
                  </a:solidFill>
                </a:rPr>
                <a:t> </a:t>
              </a:r>
              <a:r>
                <a:rPr lang="en-US" sz="2000" b="1" dirty="0" smtClean="0">
                  <a:solidFill>
                    <a:srgbClr val="0070C0"/>
                  </a:solidFill>
                </a:rPr>
                <a:t>Recognition </a:t>
              </a:r>
              <a:r>
                <a:rPr lang="en-US" sz="2000" b="1" dirty="0">
                  <a:solidFill>
                    <a:srgbClr val="0070C0"/>
                  </a:solidFill>
                </a:rPr>
                <a:t>complexity: O(NP)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dirty="0">
                  <a:solidFill>
                    <a:srgbClr val="0070C0"/>
                  </a:solidFill>
                </a:rPr>
                <a:t> Method: Gen. Hough Transform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endParaRPr lang="en-US" sz="2000" b="1" kern="0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339182" y="6345324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0" dirty="0" smtClean="0">
                <a:solidFill>
                  <a:srgbClr val="000000"/>
                </a:solidFill>
              </a:rPr>
              <a:t>N image features, P parts in the model</a:t>
            </a:r>
          </a:p>
        </p:txBody>
      </p:sp>
      <p:grpSp>
        <p:nvGrpSpPr>
          <p:cNvPr id="60" name="Group 44"/>
          <p:cNvGrpSpPr/>
          <p:nvPr/>
        </p:nvGrpSpPr>
        <p:grpSpPr>
          <a:xfrm>
            <a:off x="4965700" y="1844824"/>
            <a:ext cx="4073551" cy="5024020"/>
            <a:chOff x="755650" y="1219200"/>
            <a:chExt cx="4073551" cy="5024020"/>
          </a:xfrm>
        </p:grpSpPr>
        <p:grpSp>
          <p:nvGrpSpPr>
            <p:cNvPr id="61" name="Group 16"/>
            <p:cNvGrpSpPr>
              <a:grpSpLocks/>
            </p:cNvGrpSpPr>
            <p:nvPr/>
          </p:nvGrpSpPr>
          <p:grpSpPr bwMode="auto">
            <a:xfrm>
              <a:off x="1617663" y="2027237"/>
              <a:ext cx="2082800" cy="1844675"/>
              <a:chOff x="948" y="2142"/>
              <a:chExt cx="1312" cy="1162"/>
            </a:xfrm>
          </p:grpSpPr>
          <p:sp>
            <p:nvSpPr>
              <p:cNvPr id="64" name="Oval 17"/>
              <p:cNvSpPr>
                <a:spLocks noChangeArrowheads="1"/>
              </p:cNvSpPr>
              <p:nvPr/>
            </p:nvSpPr>
            <p:spPr bwMode="auto">
              <a:xfrm>
                <a:off x="1456" y="2142"/>
                <a:ext cx="349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dirty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dirty="0" smtClean="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65" name="Oval 18"/>
              <p:cNvSpPr>
                <a:spLocks noChangeArrowheads="1"/>
              </p:cNvSpPr>
              <p:nvPr/>
            </p:nvSpPr>
            <p:spPr bwMode="auto">
              <a:xfrm>
                <a:off x="1911" y="2784"/>
                <a:ext cx="349" cy="304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3</a:t>
                </a:r>
              </a:p>
            </p:txBody>
          </p:sp>
          <p:sp>
            <p:nvSpPr>
              <p:cNvPr id="66" name="Oval 19"/>
              <p:cNvSpPr>
                <a:spLocks noChangeArrowheads="1"/>
              </p:cNvSpPr>
              <p:nvPr/>
            </p:nvSpPr>
            <p:spPr bwMode="auto">
              <a:xfrm>
                <a:off x="1449" y="3000"/>
                <a:ext cx="349" cy="304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4</a:t>
                </a:r>
              </a:p>
            </p:txBody>
          </p:sp>
          <p:sp>
            <p:nvSpPr>
              <p:cNvPr id="67" name="Oval 20"/>
              <p:cNvSpPr>
                <a:spLocks noChangeArrowheads="1"/>
              </p:cNvSpPr>
              <p:nvPr/>
            </p:nvSpPr>
            <p:spPr bwMode="auto">
              <a:xfrm>
                <a:off x="957" y="2367"/>
                <a:ext cx="349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6</a:t>
                </a:r>
              </a:p>
            </p:txBody>
          </p:sp>
          <p:sp>
            <p:nvSpPr>
              <p:cNvPr id="68" name="Oval 21"/>
              <p:cNvSpPr>
                <a:spLocks noChangeArrowheads="1"/>
              </p:cNvSpPr>
              <p:nvPr/>
            </p:nvSpPr>
            <p:spPr bwMode="auto">
              <a:xfrm>
                <a:off x="948" y="2780"/>
                <a:ext cx="350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5</a:t>
                </a:r>
              </a:p>
            </p:txBody>
          </p:sp>
          <p:sp>
            <p:nvSpPr>
              <p:cNvPr id="69" name="Oval 22"/>
              <p:cNvSpPr>
                <a:spLocks noChangeArrowheads="1"/>
              </p:cNvSpPr>
              <p:nvPr/>
            </p:nvSpPr>
            <p:spPr bwMode="auto">
              <a:xfrm>
                <a:off x="1905" y="2379"/>
                <a:ext cx="349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0" smtClean="0">
                    <a:solidFill>
                      <a:srgbClr val="000000"/>
                    </a:solidFill>
                  </a:rPr>
                  <a:t>x</a:t>
                </a:r>
                <a:r>
                  <a:rPr lang="en-US" sz="1400" kern="0" baseline="-25000" smtClean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70" name="Line 23"/>
              <p:cNvSpPr>
                <a:spLocks noChangeShapeType="1"/>
              </p:cNvSpPr>
              <p:nvPr/>
            </p:nvSpPr>
            <p:spPr bwMode="auto">
              <a:xfrm>
                <a:off x="1626" y="2446"/>
                <a:ext cx="0" cy="5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Line 24"/>
              <p:cNvSpPr>
                <a:spLocks noChangeShapeType="1"/>
              </p:cNvSpPr>
              <p:nvPr/>
            </p:nvSpPr>
            <p:spPr bwMode="auto">
              <a:xfrm>
                <a:off x="1278" y="2581"/>
                <a:ext cx="653" cy="2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Line 25"/>
              <p:cNvSpPr>
                <a:spLocks noChangeShapeType="1"/>
              </p:cNvSpPr>
              <p:nvPr/>
            </p:nvSpPr>
            <p:spPr bwMode="auto">
              <a:xfrm flipH="1">
                <a:off x="1234" y="2450"/>
                <a:ext cx="382" cy="3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Line 26"/>
              <p:cNvSpPr>
                <a:spLocks noChangeShapeType="1"/>
              </p:cNvSpPr>
              <p:nvPr/>
            </p:nvSpPr>
            <p:spPr bwMode="auto">
              <a:xfrm>
                <a:off x="1621" y="2450"/>
                <a:ext cx="305" cy="4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Line 27"/>
              <p:cNvSpPr>
                <a:spLocks noChangeShapeType="1"/>
              </p:cNvSpPr>
              <p:nvPr/>
            </p:nvSpPr>
            <p:spPr bwMode="auto">
              <a:xfrm>
                <a:off x="1621" y="2450"/>
                <a:ext cx="288" cy="7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Line 28"/>
              <p:cNvSpPr>
                <a:spLocks noChangeShapeType="1"/>
              </p:cNvSpPr>
              <p:nvPr/>
            </p:nvSpPr>
            <p:spPr bwMode="auto">
              <a:xfrm flipH="1">
                <a:off x="1290" y="2450"/>
                <a:ext cx="331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Line 29"/>
              <p:cNvSpPr>
                <a:spLocks noChangeShapeType="1"/>
              </p:cNvSpPr>
              <p:nvPr/>
            </p:nvSpPr>
            <p:spPr bwMode="auto">
              <a:xfrm flipH="1">
                <a:off x="1229" y="2523"/>
                <a:ext cx="668" cy="2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Line 30"/>
              <p:cNvSpPr>
                <a:spLocks noChangeShapeType="1"/>
              </p:cNvSpPr>
              <p:nvPr/>
            </p:nvSpPr>
            <p:spPr bwMode="auto">
              <a:xfrm flipH="1">
                <a:off x="1621" y="2528"/>
                <a:ext cx="276" cy="4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Line 31"/>
              <p:cNvSpPr>
                <a:spLocks noChangeShapeType="1"/>
              </p:cNvSpPr>
              <p:nvPr/>
            </p:nvSpPr>
            <p:spPr bwMode="auto">
              <a:xfrm>
                <a:off x="1887" y="2523"/>
                <a:ext cx="39" cy="35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Line 32"/>
              <p:cNvSpPr>
                <a:spLocks noChangeShapeType="1"/>
              </p:cNvSpPr>
              <p:nvPr/>
            </p:nvSpPr>
            <p:spPr bwMode="auto">
              <a:xfrm>
                <a:off x="1278" y="2585"/>
                <a:ext cx="343" cy="4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Line 33"/>
              <p:cNvSpPr>
                <a:spLocks noChangeShapeType="1"/>
              </p:cNvSpPr>
              <p:nvPr/>
            </p:nvSpPr>
            <p:spPr bwMode="auto">
              <a:xfrm flipH="1">
                <a:off x="1621" y="2870"/>
                <a:ext cx="305" cy="13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Line 34"/>
              <p:cNvSpPr>
                <a:spLocks noChangeShapeType="1"/>
              </p:cNvSpPr>
              <p:nvPr/>
            </p:nvSpPr>
            <p:spPr bwMode="auto">
              <a:xfrm flipH="1" flipV="1">
                <a:off x="1234" y="2807"/>
                <a:ext cx="382" cy="19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Line 35"/>
              <p:cNvSpPr>
                <a:spLocks noChangeShapeType="1"/>
              </p:cNvSpPr>
              <p:nvPr/>
            </p:nvSpPr>
            <p:spPr bwMode="auto">
              <a:xfrm flipH="1" flipV="1">
                <a:off x="1239" y="2807"/>
                <a:ext cx="675" cy="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Line 36"/>
              <p:cNvSpPr>
                <a:spLocks noChangeShapeType="1"/>
              </p:cNvSpPr>
              <p:nvPr/>
            </p:nvSpPr>
            <p:spPr bwMode="auto">
              <a:xfrm flipV="1">
                <a:off x="1239" y="2581"/>
                <a:ext cx="45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Line 37"/>
              <p:cNvSpPr>
                <a:spLocks noChangeShapeType="1"/>
              </p:cNvSpPr>
              <p:nvPr/>
            </p:nvSpPr>
            <p:spPr bwMode="auto">
              <a:xfrm flipV="1">
                <a:off x="1278" y="2532"/>
                <a:ext cx="626" cy="5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2" name="Text Box 38"/>
            <p:cNvSpPr txBox="1">
              <a:spLocks noChangeArrowheads="1"/>
            </p:cNvSpPr>
            <p:nvPr/>
          </p:nvSpPr>
          <p:spPr bwMode="auto">
            <a:xfrm>
              <a:off x="839788" y="1219200"/>
              <a:ext cx="363696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0" dirty="0" smtClean="0">
                  <a:solidFill>
                    <a:srgbClr val="000000"/>
                  </a:solidFill>
                </a:rPr>
                <a:t>Fully connected constellation model</a:t>
              </a:r>
            </a:p>
          </p:txBody>
        </p:sp>
        <p:sp>
          <p:nvSpPr>
            <p:cNvPr id="63" name="Text Box 39"/>
            <p:cNvSpPr txBox="1">
              <a:spLocks noChangeArrowheads="1"/>
            </p:cNvSpPr>
            <p:nvPr/>
          </p:nvSpPr>
          <p:spPr bwMode="auto">
            <a:xfrm>
              <a:off x="755650" y="4119562"/>
              <a:ext cx="4073551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kern="0" dirty="0" smtClean="0">
                  <a:solidFill>
                    <a:srgbClr val="000000"/>
                  </a:solidFill>
                </a:rPr>
                <a:t> e.g. Constellation Model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kern="0" dirty="0" smtClean="0">
                  <a:solidFill>
                    <a:srgbClr val="000000"/>
                  </a:solidFill>
                </a:rPr>
                <a:t> Parts fully connected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dirty="0" smtClean="0">
                  <a:solidFill>
                    <a:srgbClr val="000000"/>
                  </a:solidFill>
                </a:rPr>
                <a:t> </a:t>
              </a:r>
              <a:r>
                <a:rPr lang="en-US" sz="2000" b="1" dirty="0" smtClean="0">
                  <a:solidFill>
                    <a:srgbClr val="0070C0"/>
                  </a:solidFill>
                </a:rPr>
                <a:t>Recognition </a:t>
              </a:r>
              <a:r>
                <a:rPr lang="en-US" sz="2000" b="1" dirty="0">
                  <a:solidFill>
                    <a:srgbClr val="0070C0"/>
                  </a:solidFill>
                </a:rPr>
                <a:t>complexity: O(N</a:t>
              </a:r>
              <a:r>
                <a:rPr lang="en-US" sz="2000" b="1" baseline="30000" dirty="0">
                  <a:solidFill>
                    <a:srgbClr val="0070C0"/>
                  </a:solidFill>
                </a:rPr>
                <a:t>P</a:t>
              </a:r>
              <a:r>
                <a:rPr lang="en-US" sz="2000" b="1" dirty="0">
                  <a:solidFill>
                    <a:srgbClr val="0070C0"/>
                  </a:solidFill>
                </a:rPr>
                <a:t>)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r>
                <a:rPr lang="en-US" sz="2000" b="1" dirty="0">
                  <a:solidFill>
                    <a:srgbClr val="0070C0"/>
                  </a:solidFill>
                </a:rPr>
                <a:t> Method: Exhaustive search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endParaRPr lang="en-US" sz="2000" b="1" kern="0" dirty="0" smtClean="0">
                <a:solidFill>
                  <a:srgbClr val="000000"/>
                </a:solidFill>
              </a:endParaRP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50000"/>
                <a:buFont typeface="Wingdings" pitchFamily="2" charset="2"/>
                <a:buChar char="Ø"/>
              </a:pPr>
              <a:endParaRPr lang="en-US" sz="2000" b="1" kern="0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6" name="Text Box 41"/>
          <p:cNvSpPr txBox="1">
            <a:spLocks noChangeArrowheads="1"/>
          </p:cNvSpPr>
          <p:nvPr/>
        </p:nvSpPr>
        <p:spPr bwMode="auto">
          <a:xfrm>
            <a:off x="7064375" y="6553200"/>
            <a:ext cx="20796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kern="0" dirty="0" smtClean="0">
                <a:solidFill>
                  <a:srgbClr val="000099"/>
                </a:solidFill>
              </a:rPr>
              <a:t>Slide credit: Rob Fergus</a:t>
            </a:r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9ADE3-FCDF-4463-98DF-A3BB246EF849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6024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860" y="305780"/>
            <a:ext cx="8229600" cy="1143000"/>
          </a:xfrm>
        </p:spPr>
        <p:txBody>
          <a:bodyPr/>
          <a:lstStyle/>
          <a:p>
            <a:r>
              <a:rPr lang="en-US" sz="3600" dirty="0" smtClean="0"/>
              <a:t>Summary: </a:t>
            </a:r>
            <a:br>
              <a:rPr lang="en-US" sz="3600" dirty="0" smtClean="0"/>
            </a:br>
            <a:r>
              <a:rPr lang="en-US" sz="3200" dirty="0" smtClean="0"/>
              <a:t>part-based and local feature models for generic object recognition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52836"/>
            <a:ext cx="8458200" cy="4830763"/>
          </a:xfrm>
        </p:spPr>
        <p:txBody>
          <a:bodyPr/>
          <a:lstStyle/>
          <a:p>
            <a:r>
              <a:rPr lang="en-US" sz="2400" b="1" dirty="0" smtClean="0"/>
              <a:t>Histograms of visual words </a:t>
            </a:r>
            <a:r>
              <a:rPr lang="en-US" sz="2400" dirty="0" smtClean="0"/>
              <a:t>to capture global or local layout in the bag-of-words framework</a:t>
            </a:r>
          </a:p>
          <a:p>
            <a:pPr lvl="1"/>
            <a:r>
              <a:rPr lang="en-US" sz="2000" dirty="0" smtClean="0"/>
              <a:t>Pyramid match</a:t>
            </a:r>
            <a:r>
              <a:rPr lang="en-US" sz="2000" dirty="0"/>
              <a:t> </a:t>
            </a:r>
            <a:r>
              <a:rPr lang="en-US" sz="2000" dirty="0" smtClean="0"/>
              <a:t>kernels</a:t>
            </a:r>
          </a:p>
          <a:p>
            <a:pPr lvl="1"/>
            <a:r>
              <a:rPr lang="en-US" sz="2000" dirty="0" smtClean="0"/>
              <a:t>Powerful in practice for image recognition</a:t>
            </a:r>
          </a:p>
          <a:p>
            <a:pPr lvl="1">
              <a:buNone/>
            </a:pPr>
            <a:endParaRPr lang="en-US" sz="1200" dirty="0" smtClean="0"/>
          </a:p>
          <a:p>
            <a:r>
              <a:rPr lang="en-US" sz="2400" b="1" dirty="0" smtClean="0"/>
              <a:t>Part-based models </a:t>
            </a:r>
            <a:r>
              <a:rPr lang="en-US" sz="2400" dirty="0" smtClean="0"/>
              <a:t>encode category’s part appearance together with 2d layout and allow detection within cluttered image</a:t>
            </a:r>
          </a:p>
          <a:p>
            <a:pPr lvl="1"/>
            <a:r>
              <a:rPr lang="en-US" sz="2000" b="1" dirty="0" smtClean="0"/>
              <a:t>“implicit shape model</a:t>
            </a:r>
            <a:r>
              <a:rPr lang="en-US" sz="2000" dirty="0" smtClean="0"/>
              <a:t>”: shape based on layout of all parts relative to a reference part; Generalized Hough for detection</a:t>
            </a:r>
          </a:p>
          <a:p>
            <a:pPr lvl="1"/>
            <a:r>
              <a:rPr lang="en-US" sz="2000" b="1" dirty="0" smtClean="0"/>
              <a:t>“constellation model</a:t>
            </a:r>
            <a:r>
              <a:rPr lang="en-US" sz="2000" dirty="0" smtClean="0"/>
              <a:t>”: explicitly model mutual spatial layout between all pairs of parts; exhaustive search for best fit of features to parts</a:t>
            </a:r>
          </a:p>
          <a:p>
            <a:pPr lvl="1"/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6FB719-6AF0-41D5-A966-5674B556141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5897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53752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Recognition models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989142"/>
            <a:ext cx="2681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Instances: </a:t>
            </a:r>
          </a:p>
          <a:p>
            <a:pPr algn="ctr"/>
            <a:r>
              <a:rPr lang="en-US" sz="2800" dirty="0" smtClean="0"/>
              <a:t>recognition by alignment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915816" y="4941168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Categories: </a:t>
            </a:r>
          </a:p>
          <a:p>
            <a:pPr algn="ctr"/>
            <a:r>
              <a:rPr lang="en-US" sz="2800" dirty="0" smtClean="0"/>
              <a:t>Holistic appearance models (and sliding window detection)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120172" y="4989142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Categories: </a:t>
            </a:r>
          </a:p>
          <a:p>
            <a:pPr algn="ctr"/>
            <a:r>
              <a:rPr lang="en-US" sz="2800" dirty="0" smtClean="0"/>
              <a:t>Local feature and part-based models</a:t>
            </a:r>
            <a:endParaRPr lang="en-US" sz="28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747" y="3259593"/>
            <a:ext cx="2315445" cy="174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79" y="1376772"/>
            <a:ext cx="2868965" cy="16258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48184" t="41776" r="17699" b="7678"/>
          <a:stretch>
            <a:fillRect/>
          </a:stretch>
        </p:blipFill>
        <p:spPr bwMode="auto">
          <a:xfrm>
            <a:off x="3746215" y="1376772"/>
            <a:ext cx="1795482" cy="162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9352" y="3212976"/>
            <a:ext cx="855875" cy="169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3908" y="3212976"/>
            <a:ext cx="882789" cy="168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5"/>
          <p:cNvGrpSpPr>
            <a:grpSpLocks noChangeAspect="1"/>
          </p:cNvGrpSpPr>
          <p:nvPr/>
        </p:nvGrpSpPr>
        <p:grpSpPr bwMode="auto">
          <a:xfrm>
            <a:off x="6264188" y="1448780"/>
            <a:ext cx="2538717" cy="1567623"/>
            <a:chOff x="336" y="1360"/>
            <a:chExt cx="2928" cy="1808"/>
          </a:xfrm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36" y="1360"/>
              <a:ext cx="2928" cy="1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913" y="2121"/>
              <a:ext cx="495" cy="46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2522" y="2159"/>
              <a:ext cx="495" cy="46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 flipV="1">
              <a:off x="1161" y="2198"/>
              <a:ext cx="742" cy="155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1976" y="2202"/>
              <a:ext cx="779" cy="189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1" name="Oval 11"/>
            <p:cNvSpPr>
              <a:spLocks noChangeArrowheads="1"/>
            </p:cNvSpPr>
            <p:nvPr/>
          </p:nvSpPr>
          <p:spPr bwMode="auto">
            <a:xfrm>
              <a:off x="1903" y="2159"/>
              <a:ext cx="83" cy="7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8"/>
          <a:srcRect l="12500" t="77519" r="72966" b="3662"/>
          <a:stretch/>
        </p:blipFill>
        <p:spPr bwMode="auto">
          <a:xfrm>
            <a:off x="6387904" y="3140968"/>
            <a:ext cx="2324556" cy="184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-89611" y="6597352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959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Part-based and local feature models for recognition</a:t>
            </a:r>
            <a:endParaRPr lang="en-US" sz="3800" dirty="0"/>
          </a:p>
        </p:txBody>
      </p:sp>
      <p:pic>
        <p:nvPicPr>
          <p:cNvPr id="4" name="Picture 4" descr="First%20Bought%20Car%20Fr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407" y="2068833"/>
            <a:ext cx="3816350" cy="2384425"/>
          </a:xfrm>
          <a:prstGeom prst="rect">
            <a:avLst/>
          </a:prstGeom>
          <a:noFill/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525307" y="2133921"/>
            <a:ext cx="731838" cy="741362"/>
          </a:xfrm>
          <a:prstGeom prst="ellipse">
            <a:avLst/>
          </a:prstGeom>
          <a:noFill/>
          <a:ln w="25416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2525307" y="2133921"/>
            <a:ext cx="731838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3136495" y="2959421"/>
            <a:ext cx="73183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845732" y="29832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334557" y="29832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2893607" y="35166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988607" y="21450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1674407" y="31356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1598207" y="22212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379007" y="2068833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3136495" y="2959421"/>
            <a:ext cx="731837" cy="742950"/>
          </a:xfrm>
          <a:prstGeom prst="ellipse">
            <a:avLst/>
          </a:prstGeom>
          <a:noFill/>
          <a:ln w="25416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693332" y="3530921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693332" y="3530921"/>
            <a:ext cx="730250" cy="742950"/>
          </a:xfrm>
          <a:prstGeom prst="ellipse">
            <a:avLst/>
          </a:prstGeom>
          <a:noFill/>
          <a:ln w="25416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27984" y="1952836"/>
            <a:ext cx="47160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We’ll look at three forms: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 smtClean="0"/>
              <a:t>Bag of words </a:t>
            </a:r>
            <a:r>
              <a:rPr lang="en-US" sz="2400" dirty="0" smtClean="0"/>
              <a:t>(no geometry)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 smtClean="0"/>
              <a:t>Implicit shape model </a:t>
            </a:r>
            <a:r>
              <a:rPr lang="en-US" sz="2400" dirty="0" smtClean="0"/>
              <a:t>(star graph for spatial model)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 smtClean="0"/>
              <a:t>Constellation model </a:t>
            </a:r>
            <a:r>
              <a:rPr lang="en-US" sz="2400" dirty="0" smtClean="0"/>
              <a:t>(fully connected graph for spatial model)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9ADE3-FCDF-4463-98DF-A3BB246EF84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6146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Coming up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Face recognition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5291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See you Thursday!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Content Placeholder 6"/>
          <p:cNvSpPr>
            <a:spLocks noGrp="1"/>
          </p:cNvSpPr>
          <p:nvPr>
            <p:ph idx="4294967295"/>
          </p:nvPr>
        </p:nvSpPr>
        <p:spPr>
          <a:xfrm>
            <a:off x="374289" y="1662004"/>
            <a:ext cx="8515404" cy="44958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sz="2800" dirty="0" smtClean="0"/>
              <a:t>Summarize entire image based on its distribution (histogram) of word occurrences.</a:t>
            </a:r>
          </a:p>
          <a:p>
            <a:pPr lvl="1" eaLnBrk="1" hangingPunct="1">
              <a:spcAft>
                <a:spcPts val="1200"/>
              </a:spcAft>
            </a:pPr>
            <a:r>
              <a:rPr lang="en-US" sz="2400" dirty="0" smtClean="0"/>
              <a:t>Total freedom on spatial positions, relative geometry.</a:t>
            </a:r>
          </a:p>
          <a:p>
            <a:pPr lvl="1" eaLnBrk="1" hangingPunct="1">
              <a:spcAft>
                <a:spcPts val="1200"/>
              </a:spcAft>
            </a:pPr>
            <a:r>
              <a:rPr lang="en-US" sz="2400" dirty="0" smtClean="0"/>
              <a:t>Vector representation easily usable by most classifiers.</a:t>
            </a:r>
          </a:p>
        </p:txBody>
      </p:sp>
      <p:grpSp>
        <p:nvGrpSpPr>
          <p:cNvPr id="3" name="Group 115"/>
          <p:cNvGrpSpPr>
            <a:grpSpLocks/>
          </p:cNvGrpSpPr>
          <p:nvPr/>
        </p:nvGrpSpPr>
        <p:grpSpPr bwMode="auto">
          <a:xfrm>
            <a:off x="1115616" y="4329100"/>
            <a:ext cx="1858962" cy="1604962"/>
            <a:chOff x="6415312" y="1018940"/>
            <a:chExt cx="1859659" cy="1604894"/>
          </a:xfrm>
        </p:grpSpPr>
        <p:sp>
          <p:nvSpPr>
            <p:cNvPr id="82974" name="Rectangle 32"/>
            <p:cNvSpPr>
              <a:spLocks noChangeArrowheads="1"/>
            </p:cNvSpPr>
            <p:nvPr/>
          </p:nvSpPr>
          <p:spPr bwMode="auto">
            <a:xfrm>
              <a:off x="7372933" y="2201577"/>
              <a:ext cx="112755" cy="1127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75" name="Rectangle 33"/>
            <p:cNvSpPr>
              <a:spLocks noChangeArrowheads="1"/>
            </p:cNvSpPr>
            <p:nvPr/>
          </p:nvSpPr>
          <p:spPr bwMode="auto">
            <a:xfrm>
              <a:off x="6696404" y="2201577"/>
              <a:ext cx="112755" cy="1127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76" name="Rectangle 34"/>
            <p:cNvSpPr>
              <a:spLocks noChangeArrowheads="1"/>
            </p:cNvSpPr>
            <p:nvPr/>
          </p:nvSpPr>
          <p:spPr bwMode="auto">
            <a:xfrm>
              <a:off x="7034669" y="1131647"/>
              <a:ext cx="112754" cy="118263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77" name="Rectangle 35"/>
            <p:cNvSpPr>
              <a:spLocks noChangeArrowheads="1"/>
            </p:cNvSpPr>
            <p:nvPr/>
          </p:nvSpPr>
          <p:spPr bwMode="auto">
            <a:xfrm>
              <a:off x="7881123" y="1469771"/>
              <a:ext cx="112755" cy="844514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78" name="Line 36"/>
            <p:cNvSpPr>
              <a:spLocks noChangeShapeType="1"/>
            </p:cNvSpPr>
            <p:nvPr/>
          </p:nvSpPr>
          <p:spPr bwMode="auto">
            <a:xfrm>
              <a:off x="6415312" y="2314285"/>
              <a:ext cx="185965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79" name="Line 37"/>
            <p:cNvSpPr>
              <a:spLocks noChangeShapeType="1"/>
            </p:cNvSpPr>
            <p:nvPr/>
          </p:nvSpPr>
          <p:spPr bwMode="auto">
            <a:xfrm flipV="1">
              <a:off x="6415312" y="1018940"/>
              <a:ext cx="0" cy="129534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82980" name="Picture 38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0569" t="17148" r="37727" b="76851"/>
            <a:stretch>
              <a:fillRect/>
            </a:stretch>
          </p:blipFill>
          <p:spPr bwMode="auto">
            <a:xfrm>
              <a:off x="7767791" y="2383159"/>
              <a:ext cx="281766" cy="197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81" name="Picture 39" descr="bicycle"/>
            <p:cNvPicPr>
              <a:picLocks noChangeAspect="1" noChangeArrowheads="1"/>
            </p:cNvPicPr>
            <p:nvPr/>
          </p:nvPicPr>
          <p:blipFill>
            <a:blip r:embed="rId4" cstate="print"/>
            <a:srcRect l="20000" r="55000" b="54236"/>
            <a:stretch>
              <a:fillRect/>
            </a:stretch>
          </p:blipFill>
          <p:spPr bwMode="auto">
            <a:xfrm>
              <a:off x="6584372" y="2371418"/>
              <a:ext cx="231283" cy="25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82" name="Picture 40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49399" t="22293" r="38898" b="71706"/>
            <a:stretch>
              <a:fillRect/>
            </a:stretch>
          </p:blipFill>
          <p:spPr bwMode="auto">
            <a:xfrm>
              <a:off x="6922492" y="2371418"/>
              <a:ext cx="281766" cy="197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83" name="Picture 45" descr="violin"/>
            <p:cNvPicPr>
              <a:picLocks noChangeAspect="1" noChangeArrowheads="1"/>
            </p:cNvPicPr>
            <p:nvPr/>
          </p:nvPicPr>
          <p:blipFill>
            <a:blip r:embed="rId5" cstate="print"/>
            <a:srcRect t="76233"/>
            <a:stretch>
              <a:fillRect/>
            </a:stretch>
          </p:blipFill>
          <p:spPr bwMode="auto">
            <a:xfrm>
              <a:off x="7260611" y="2398421"/>
              <a:ext cx="394473" cy="204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84" name="Picture 54" descr="DaVinci_face_onl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71665" y="1246701"/>
              <a:ext cx="429694" cy="53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6"/>
          <p:cNvGrpSpPr>
            <a:grpSpLocks/>
          </p:cNvGrpSpPr>
          <p:nvPr/>
        </p:nvGrpSpPr>
        <p:grpSpPr bwMode="auto">
          <a:xfrm>
            <a:off x="3843339" y="4399550"/>
            <a:ext cx="1858963" cy="1577975"/>
            <a:chOff x="8782150" y="1045942"/>
            <a:chExt cx="1859659" cy="1577892"/>
          </a:xfrm>
        </p:grpSpPr>
        <p:sp>
          <p:nvSpPr>
            <p:cNvPr id="82963" name="Rectangle 28"/>
            <p:cNvSpPr>
              <a:spLocks noChangeArrowheads="1"/>
            </p:cNvSpPr>
            <p:nvPr/>
          </p:nvSpPr>
          <p:spPr bwMode="auto">
            <a:xfrm>
              <a:off x="9739771" y="2230155"/>
              <a:ext cx="112754" cy="112707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64" name="Rectangle 29"/>
            <p:cNvSpPr>
              <a:spLocks noChangeArrowheads="1"/>
            </p:cNvSpPr>
            <p:nvPr/>
          </p:nvSpPr>
          <p:spPr bwMode="auto">
            <a:xfrm>
              <a:off x="9063243" y="1496768"/>
              <a:ext cx="112754" cy="84450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65" name="Rectangle 30"/>
            <p:cNvSpPr>
              <a:spLocks noChangeArrowheads="1"/>
            </p:cNvSpPr>
            <p:nvPr/>
          </p:nvSpPr>
          <p:spPr bwMode="auto">
            <a:xfrm>
              <a:off x="9401507" y="2230155"/>
              <a:ext cx="112755" cy="112707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66" name="Rectangle 31"/>
            <p:cNvSpPr>
              <a:spLocks noChangeArrowheads="1"/>
            </p:cNvSpPr>
            <p:nvPr/>
          </p:nvSpPr>
          <p:spPr bwMode="auto">
            <a:xfrm>
              <a:off x="10247962" y="2285715"/>
              <a:ext cx="112754" cy="55559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67" name="Line 43"/>
            <p:cNvSpPr>
              <a:spLocks noChangeShapeType="1"/>
            </p:cNvSpPr>
            <p:nvPr/>
          </p:nvSpPr>
          <p:spPr bwMode="auto">
            <a:xfrm>
              <a:off x="8782150" y="2342862"/>
              <a:ext cx="185965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68" name="Line 44"/>
            <p:cNvSpPr>
              <a:spLocks noChangeShapeType="1"/>
            </p:cNvSpPr>
            <p:nvPr/>
          </p:nvSpPr>
          <p:spPr bwMode="auto">
            <a:xfrm flipV="1">
              <a:off x="8782150" y="1045942"/>
              <a:ext cx="0" cy="129533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82969" name="Picture 46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0569" t="17148" r="37727" b="76851"/>
            <a:stretch>
              <a:fillRect/>
            </a:stretch>
          </p:blipFill>
          <p:spPr bwMode="auto">
            <a:xfrm>
              <a:off x="10190983" y="2383159"/>
              <a:ext cx="281766" cy="197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70" name="Picture 47" descr="bicycle"/>
            <p:cNvPicPr>
              <a:picLocks noChangeAspect="1" noChangeArrowheads="1"/>
            </p:cNvPicPr>
            <p:nvPr/>
          </p:nvPicPr>
          <p:blipFill>
            <a:blip r:embed="rId4" cstate="print"/>
            <a:srcRect l="20000" r="55000" b="54236"/>
            <a:stretch>
              <a:fillRect/>
            </a:stretch>
          </p:blipFill>
          <p:spPr bwMode="auto">
            <a:xfrm>
              <a:off x="8951210" y="2371418"/>
              <a:ext cx="231283" cy="25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71" name="Picture 48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49399" t="22293" r="38898" b="71706"/>
            <a:stretch>
              <a:fillRect/>
            </a:stretch>
          </p:blipFill>
          <p:spPr bwMode="auto">
            <a:xfrm>
              <a:off x="9289330" y="2398421"/>
              <a:ext cx="281766" cy="197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72" name="Picture 49" descr="violin"/>
            <p:cNvPicPr>
              <a:picLocks noChangeAspect="1" noChangeArrowheads="1"/>
            </p:cNvPicPr>
            <p:nvPr/>
          </p:nvPicPr>
          <p:blipFill>
            <a:blip r:embed="rId5" cstate="print"/>
            <a:srcRect t="76233"/>
            <a:stretch>
              <a:fillRect/>
            </a:stretch>
          </p:blipFill>
          <p:spPr bwMode="auto">
            <a:xfrm>
              <a:off x="9571097" y="2398421"/>
              <a:ext cx="394473" cy="204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73" name="Picture 5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683803" y="1292488"/>
              <a:ext cx="732593" cy="436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17"/>
          <p:cNvGrpSpPr>
            <a:grpSpLocks/>
          </p:cNvGrpSpPr>
          <p:nvPr/>
        </p:nvGrpSpPr>
        <p:grpSpPr bwMode="auto">
          <a:xfrm>
            <a:off x="6435725" y="4342400"/>
            <a:ext cx="1858963" cy="1635125"/>
            <a:chOff x="11036282" y="989589"/>
            <a:chExt cx="1859659" cy="1634245"/>
          </a:xfrm>
        </p:grpSpPr>
        <p:sp>
          <p:nvSpPr>
            <p:cNvPr id="82952" name="Rectangle 24"/>
            <p:cNvSpPr>
              <a:spLocks noChangeArrowheads="1"/>
            </p:cNvSpPr>
            <p:nvPr/>
          </p:nvSpPr>
          <p:spPr bwMode="auto">
            <a:xfrm>
              <a:off x="12051075" y="989589"/>
              <a:ext cx="112754" cy="132484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53" name="Rectangle 25"/>
            <p:cNvSpPr>
              <a:spLocks noChangeArrowheads="1"/>
            </p:cNvSpPr>
            <p:nvPr/>
          </p:nvSpPr>
          <p:spPr bwMode="auto">
            <a:xfrm>
              <a:off x="11317375" y="2116107"/>
              <a:ext cx="112754" cy="198330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54" name="Rectangle 26"/>
            <p:cNvSpPr>
              <a:spLocks noChangeArrowheads="1"/>
            </p:cNvSpPr>
            <p:nvPr/>
          </p:nvSpPr>
          <p:spPr bwMode="auto">
            <a:xfrm>
              <a:off x="11655639" y="1947923"/>
              <a:ext cx="112755" cy="366515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55" name="Rectangle 27"/>
            <p:cNvSpPr>
              <a:spLocks noChangeArrowheads="1"/>
            </p:cNvSpPr>
            <p:nvPr/>
          </p:nvSpPr>
          <p:spPr bwMode="auto">
            <a:xfrm>
              <a:off x="12502094" y="2116107"/>
              <a:ext cx="112754" cy="198330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82956" name="Line 41"/>
            <p:cNvSpPr>
              <a:spLocks noChangeShapeType="1"/>
            </p:cNvSpPr>
            <p:nvPr/>
          </p:nvSpPr>
          <p:spPr bwMode="auto">
            <a:xfrm>
              <a:off x="11036282" y="2314438"/>
              <a:ext cx="185965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57" name="Line 42"/>
            <p:cNvSpPr>
              <a:spLocks noChangeShapeType="1"/>
            </p:cNvSpPr>
            <p:nvPr/>
          </p:nvSpPr>
          <p:spPr bwMode="auto">
            <a:xfrm flipV="1">
              <a:off x="11036282" y="1018149"/>
              <a:ext cx="0" cy="129628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82958" name="Picture 50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0569" t="17148" r="37727" b="76851"/>
            <a:stretch>
              <a:fillRect/>
            </a:stretch>
          </p:blipFill>
          <p:spPr bwMode="auto">
            <a:xfrm>
              <a:off x="12445115" y="2383159"/>
              <a:ext cx="281766" cy="197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59" name="Picture 51" descr="bicycle"/>
            <p:cNvPicPr>
              <a:picLocks noChangeAspect="1" noChangeArrowheads="1"/>
            </p:cNvPicPr>
            <p:nvPr/>
          </p:nvPicPr>
          <p:blipFill>
            <a:blip r:embed="rId4" cstate="print"/>
            <a:srcRect l="20000" r="55000" b="54236"/>
            <a:stretch>
              <a:fillRect/>
            </a:stretch>
          </p:blipFill>
          <p:spPr bwMode="auto">
            <a:xfrm>
              <a:off x="11205342" y="2371418"/>
              <a:ext cx="231283" cy="25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60" name="Picture 52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49399" t="22293" r="38898" b="71706"/>
            <a:stretch>
              <a:fillRect/>
            </a:stretch>
          </p:blipFill>
          <p:spPr bwMode="auto">
            <a:xfrm>
              <a:off x="11599815" y="2371418"/>
              <a:ext cx="281766" cy="197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61" name="Picture 53" descr="violin"/>
            <p:cNvPicPr>
              <a:picLocks noChangeAspect="1" noChangeArrowheads="1"/>
            </p:cNvPicPr>
            <p:nvPr/>
          </p:nvPicPr>
          <p:blipFill>
            <a:blip r:embed="rId5" cstate="print"/>
            <a:srcRect t="76233"/>
            <a:stretch>
              <a:fillRect/>
            </a:stretch>
          </p:blipFill>
          <p:spPr bwMode="auto">
            <a:xfrm>
              <a:off x="11937935" y="2398421"/>
              <a:ext cx="394473" cy="204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62" name="Picture 56" descr="violin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2301100">
              <a:off x="11261695" y="1021288"/>
              <a:ext cx="284115" cy="67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9" name="TextBox 58"/>
          <p:cNvSpPr txBox="1"/>
          <p:nvPr/>
        </p:nvSpPr>
        <p:spPr>
          <a:xfrm>
            <a:off x="1358856" y="308846"/>
            <a:ext cx="6827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Bag-of-words model</a:t>
            </a:r>
            <a:endParaRPr lang="en-US" sz="4000" dirty="0"/>
          </a:p>
        </p:txBody>
      </p:sp>
      <p:sp>
        <p:nvSpPr>
          <p:cNvPr id="40" name="TextBox 39"/>
          <p:cNvSpPr txBox="1"/>
          <p:nvPr/>
        </p:nvSpPr>
        <p:spPr>
          <a:xfrm>
            <a:off x="7584322" y="6577607"/>
            <a:ext cx="368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B4CAD-92EA-46E0-809F-55DE137DF20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458" name="Picture 2"/>
          <p:cNvPicPr>
            <a:picLocks noChangeAspect="1" noChangeArrowheads="1"/>
          </p:cNvPicPr>
          <p:nvPr/>
        </p:nvPicPr>
        <p:blipFill>
          <a:blip r:embed="rId3" cstate="print"/>
          <a:srcRect b="90384"/>
          <a:stretch>
            <a:fillRect/>
          </a:stretch>
        </p:blipFill>
        <p:spPr bwMode="auto">
          <a:xfrm>
            <a:off x="364643" y="5869637"/>
            <a:ext cx="8763000" cy="54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1459" name="Text Box 3"/>
          <p:cNvSpPr txBox="1">
            <a:spLocks noChangeArrowheads="1"/>
          </p:cNvSpPr>
          <p:nvPr/>
        </p:nvSpPr>
        <p:spPr bwMode="auto">
          <a:xfrm>
            <a:off x="265974" y="6480048"/>
            <a:ext cx="67592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</a:rPr>
              <a:t>Csurka</a:t>
            </a:r>
            <a:r>
              <a:rPr lang="en-US" dirty="0" smtClean="0">
                <a:solidFill>
                  <a:srgbClr val="000000"/>
                </a:solidFill>
              </a:rPr>
              <a:t> et al. </a:t>
            </a:r>
            <a:r>
              <a:rPr lang="en-US" dirty="0"/>
              <a:t>Visual Categorization with Bags of </a:t>
            </a:r>
            <a:r>
              <a:rPr lang="en-US" dirty="0" err="1" smtClean="0"/>
              <a:t>Keypoints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00"/>
                </a:solidFill>
              </a:rPr>
              <a:t>2004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18479"/>
          <a:stretch>
            <a:fillRect/>
          </a:stretch>
        </p:blipFill>
        <p:spPr bwMode="auto">
          <a:xfrm>
            <a:off x="215516" y="1197847"/>
            <a:ext cx="8763000" cy="464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358856" y="308846"/>
            <a:ext cx="6827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Bag-of-words model</a:t>
            </a:r>
            <a:endParaRPr lang="en-US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3BC0E-BCB5-4558-8EB1-9F9E99BE1B74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sz="3800" dirty="0" smtClean="0"/>
              <a:t>Words as parts</a:t>
            </a:r>
            <a:endParaRPr lang="en-US" sz="3800" dirty="0"/>
          </a:p>
        </p:txBody>
      </p:sp>
      <p:pic>
        <p:nvPicPr>
          <p:cNvPr id="10106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9666" t="17403" r="11500" b="15228"/>
          <a:stretch/>
        </p:blipFill>
        <p:spPr bwMode="auto">
          <a:xfrm>
            <a:off x="0" y="1196752"/>
            <a:ext cx="9144000" cy="463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0" y="6599609"/>
            <a:ext cx="1833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</a:rPr>
              <a:t>Csurka</a:t>
            </a:r>
            <a:r>
              <a:rPr lang="en-US" sz="1600" dirty="0" smtClean="0">
                <a:solidFill>
                  <a:srgbClr val="000000"/>
                </a:solidFill>
              </a:rPr>
              <a:t> et al. 2004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5765302"/>
            <a:ext cx="3204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All local features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328084" y="5568725"/>
            <a:ext cx="3399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Local features from two selected clusters occurring in this image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5758B-0FE8-4495-9C5E-88DC45C2DB20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16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Default Design">
  <a:themeElements>
    <a:clrScheme name="9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bg2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bg2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5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8066</TotalTime>
  <Words>2520</Words>
  <Application>Microsoft Macintosh PowerPoint</Application>
  <PresentationFormat>On-screen Show (4:3)</PresentationFormat>
  <Paragraphs>476</Paragraphs>
  <Slides>61</Slides>
  <Notes>51</Notes>
  <HiddenSlides>0</HiddenSlides>
  <MMClips>0</MMClips>
  <ScaleCrop>false</ScaleCrop>
  <HeadingPairs>
    <vt:vector size="6" baseType="variant">
      <vt:variant>
        <vt:lpstr>Design Template</vt:lpstr>
      </vt:variant>
      <vt:variant>
        <vt:i4>21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84" baseType="lpstr">
      <vt:lpstr>Office Theme</vt:lpstr>
      <vt:lpstr>4_Office Theme</vt:lpstr>
      <vt:lpstr>5_Office Theme</vt:lpstr>
      <vt:lpstr>10_Default Design</vt:lpstr>
      <vt:lpstr>12_Default Design</vt:lpstr>
      <vt:lpstr>15_Default Design</vt:lpstr>
      <vt:lpstr>3_Default Design</vt:lpstr>
      <vt:lpstr>10_Office Theme</vt:lpstr>
      <vt:lpstr>6_Office Theme</vt:lpstr>
      <vt:lpstr>5_Blank Presentation</vt:lpstr>
      <vt:lpstr>6_Default Design</vt:lpstr>
      <vt:lpstr>8_Office Theme</vt:lpstr>
      <vt:lpstr>7_Default Design</vt:lpstr>
      <vt:lpstr>29_Default Design</vt:lpstr>
      <vt:lpstr>1_Default Design</vt:lpstr>
      <vt:lpstr>9_Default Design</vt:lpstr>
      <vt:lpstr>4_bernt</vt:lpstr>
      <vt:lpstr>2_Office Theme</vt:lpstr>
      <vt:lpstr>5_Default Design</vt:lpstr>
      <vt:lpstr>25_Default Design</vt:lpstr>
      <vt:lpstr>8_Default Design</vt:lpstr>
      <vt:lpstr>Equation</vt:lpstr>
      <vt:lpstr>Image</vt:lpstr>
      <vt:lpstr>Part-based and local feature models for generic object recognition</vt:lpstr>
      <vt:lpstr>Announcements</vt:lpstr>
      <vt:lpstr>Previously</vt:lpstr>
      <vt:lpstr>Global window-based  appearance representations</vt:lpstr>
      <vt:lpstr>Part-based and local feature models for recognition</vt:lpstr>
      <vt:lpstr>Part-based and local feature models for recognition</vt:lpstr>
      <vt:lpstr>Slide 7</vt:lpstr>
      <vt:lpstr>Slide 8</vt:lpstr>
      <vt:lpstr>Words as parts</vt:lpstr>
      <vt:lpstr>Slide 10</vt:lpstr>
      <vt:lpstr>Slide 11</vt:lpstr>
      <vt:lpstr>Clutter…or context?</vt:lpstr>
      <vt:lpstr>Sampling strategies</vt:lpstr>
      <vt:lpstr>Sampling strategies</vt:lpstr>
      <vt:lpstr>Local feature correspondence  for generic object categories</vt:lpstr>
      <vt:lpstr>Local feature correspondence  for generic object categories</vt:lpstr>
      <vt:lpstr>Partially matching sets of features</vt:lpstr>
      <vt:lpstr>Pyramid match: main idea</vt:lpstr>
      <vt:lpstr>Pyramid match: main idea</vt:lpstr>
      <vt:lpstr>Pyramid match kernel</vt:lpstr>
      <vt:lpstr>Pyramid match kernel</vt:lpstr>
      <vt:lpstr>Highlights of the pyramid match</vt:lpstr>
      <vt:lpstr>Example recognition results:  Caltech-101 dataset</vt:lpstr>
      <vt:lpstr>Slide 24</vt:lpstr>
      <vt:lpstr>Example recognition results:  Caltech-101 dataset</vt:lpstr>
      <vt:lpstr>Unordered sets of local features: No spatial layout preserved!</vt:lpstr>
      <vt:lpstr>Spatial pyramid match</vt:lpstr>
      <vt:lpstr>Slide 28</vt:lpstr>
      <vt:lpstr>Slide 29</vt:lpstr>
      <vt:lpstr>Part-based and local feature models for recognition</vt:lpstr>
      <vt:lpstr>Shape representation  in part-based models</vt:lpstr>
      <vt:lpstr>Implicit shape models</vt:lpstr>
      <vt:lpstr>Implicit shape models</vt:lpstr>
      <vt:lpstr>Implicit shape models: Training</vt:lpstr>
      <vt:lpstr>Implicit shape models: Training</vt:lpstr>
      <vt:lpstr>Implicit shape models: Training</vt:lpstr>
      <vt:lpstr>Implicit shape models: Testing</vt:lpstr>
      <vt:lpstr>Implicit shape models: Testing</vt:lpstr>
      <vt:lpstr>Example: Results on Cows</vt:lpstr>
      <vt:lpstr>Example: Results on Cows</vt:lpstr>
      <vt:lpstr>Example: Results on Cows</vt:lpstr>
      <vt:lpstr>Example: Results on Cows</vt:lpstr>
      <vt:lpstr>Example: Results on Cows</vt:lpstr>
      <vt:lpstr>Example: Results on Cows</vt:lpstr>
      <vt:lpstr>Example: Results on Cows</vt:lpstr>
      <vt:lpstr>Detection Results</vt:lpstr>
      <vt:lpstr>Shape representation  in part-based models</vt:lpstr>
      <vt:lpstr>Probabilistic constellation model</vt:lpstr>
      <vt:lpstr>Probabilistic constellation model</vt:lpstr>
      <vt:lpstr>Probabilistic constellation model</vt:lpstr>
      <vt:lpstr>Example results from constellation model: data from four categories</vt:lpstr>
      <vt:lpstr>Slide 52</vt:lpstr>
      <vt:lpstr>Slide 53</vt:lpstr>
      <vt:lpstr>Slide 54</vt:lpstr>
      <vt:lpstr>Slide 55</vt:lpstr>
      <vt:lpstr>Comparison</vt:lpstr>
      <vt:lpstr>Shape representation  in part-based models</vt:lpstr>
      <vt:lpstr>Summary:  part-based and local feature models for generic object recognition</vt:lpstr>
      <vt:lpstr>Recognition models</vt:lpstr>
      <vt:lpstr>Coming up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grauman</dc:creator>
  <cp:lastModifiedBy>Devi Parikh</cp:lastModifiedBy>
  <cp:revision>178</cp:revision>
  <cp:lastPrinted>2011-04-20T20:44:00Z</cp:lastPrinted>
  <dcterms:created xsi:type="dcterms:W3CDTF">2013-11-05T00:00:34Z</dcterms:created>
  <dcterms:modified xsi:type="dcterms:W3CDTF">2013-11-05T20:27:53Z</dcterms:modified>
</cp:coreProperties>
</file>