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Layouts/slideLayout149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41.xml" ContentType="application/vnd.openxmlformats-officedocument.presentationml.slideLayout+xml"/>
  <Override PartName="/ppt/embeddings/Microsoft_Equation9.bin" ContentType="application/vnd.openxmlformats-officedocument.oleObject"/>
  <Override PartName="/ppt/slides/slide72.xml" ContentType="application/vnd.openxmlformats-officedocument.presentationml.slide+xml"/>
  <Override PartName="/ppt/slideLayouts/slideLayout35.xml" ContentType="application/vnd.openxmlformats-officedocument.presentationml.slideLayout+xml"/>
  <Override PartName="/ppt/notesSlides/notesSlide47.xml" ContentType="application/vnd.openxmlformats-officedocument.presentationml.notesSlide+xml"/>
  <Override PartName="/ppt/slides/slide66.xml" ContentType="application/vnd.openxmlformats-officedocument.presentationml.slide+xml"/>
  <Override PartName="/ppt/slideMasters/slideMaster9.xml" ContentType="application/vnd.openxmlformats-officedocument.presentationml.slideMaster+xml"/>
  <Override PartName="/ppt/slideLayouts/slideLayout12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77.xml" ContentType="application/vnd.openxmlformats-officedocument.presentationml.slideLayout+xml"/>
  <Override PartName="/ppt/embeddings/Microsoft_Equation37.bin" ContentType="application/vnd.openxmlformats-officedocument.oleObject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44.xml" ContentType="application/vnd.openxmlformats-officedocument.presentationml.slide+xml"/>
  <Override PartName="/ppt/slideLayouts/slideLayout105.xml" ContentType="application/vnd.openxmlformats-officedocument.presentationml.slideLayout+xml"/>
  <Override PartName="/ppt/slideLayouts/slideLayout55.xml" ContentType="application/vnd.openxmlformats-officedocument.presentationml.slideLayout+xml"/>
  <Override PartName="/ppt/embeddings/Microsoft_Equation15.bin" ContentType="application/vnd.openxmlformats-officedocument.oleObject"/>
  <Override PartName="/ppt/slides/slide22.xml" ContentType="application/vnd.openxmlformats-officedocument.presentationml.slide+xml"/>
  <Override PartName="/ppt/slideLayouts/slideLayout97.xml" ContentType="application/vnd.openxmlformats-officedocument.presentationml.slideLayout+xml"/>
  <Override PartName="/ppt/embeddings/Microsoft_Equation7.bin" ContentType="application/vnd.openxmlformats-officedocument.oleObject"/>
  <Override PartName="/ppt/slideLayouts/slideLayout33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s/slide64.xml" ContentType="application/vnd.openxmlformats-officedocument.presentationml.slide+xml"/>
  <Override PartName="/ppt/slideMasters/slideMaster7.xml" ContentType="application/vnd.openxmlformats-officedocument.presentationml.slideMaster+xml"/>
  <Override PartName="/ppt/slideLayouts/slideLayout125.xml" ContentType="application/vnd.openxmlformats-officedocument.presentationml.slideLayout+xml"/>
  <Override PartName="/ppt/slideLayouts/slideLayout75.xml" ContentType="application/vnd.openxmlformats-officedocument.presentationml.slideLayout+xml"/>
  <Override PartName="/ppt/embeddings/Microsoft_Equation35.bin" ContentType="application/vnd.openxmlformats-officedocument.oleObject"/>
  <Default Extension="xml" ContentType="application/xml"/>
  <Override PartName="/ppt/slideLayouts/slideLayout1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42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53.xml" ContentType="application/vnd.openxmlformats-officedocument.presentationml.slideLayout+xml"/>
  <Override PartName="/ppt/embeddings/Microsoft_Equation13.bin" ContentType="application/vnd.openxmlformats-officedocument.oleObject"/>
  <Override PartName="/ppt/theme/theme14.xml" ContentType="application/vnd.openxmlformats-officedocument.theme+xml"/>
  <Override PartName="/ppt/slides/slide20.xml" ContentType="application/vnd.openxmlformats-officedocument.presentationml.slide+xml"/>
  <Override PartName="/ppt/slideLayouts/slideLayout95.xml" ContentType="application/vnd.openxmlformats-officedocument.presentationml.slideLayout+xml"/>
  <Override PartName="/ppt/embeddings/Microsoft_Equation5.bin" ContentType="application/vnd.openxmlformats-officedocument.oleObject"/>
  <Override PartName="/ppt/slideLayouts/slideLayout139.xml" ContentType="application/vnd.openxmlformats-officedocument.presentationml.slideLayout+xml"/>
  <Override PartName="/ppt/notesSlides/notesSlide59.xml" ContentType="application/vnd.openxmlformats-officedocument.presentationml.notesSlide+xml"/>
  <Override PartName="/ppt/slideLayouts/slideLayout31.xml" ContentType="application/vnd.openxmlformats-officedocument.presentationml.slideLayout+xml"/>
  <Override PartName="/ppt/embeddings/Microsoft_Equation49.bin" ContentType="application/vnd.openxmlformats-officedocument.oleObject"/>
  <Override PartName="/ppt/notesSlides/notesSlide43.xml" ContentType="application/vnd.openxmlformats-officedocument.presentationml.notesSlide+xml"/>
  <Override PartName="/ppt/slides/slide62.xml" ContentType="application/vnd.openxmlformats-officedocument.presentationml.slide+xml"/>
  <Override PartName="/ppt/slideMasters/slideMaster5.xml" ContentType="application/vnd.openxmlformats-officedocument.presentationml.slideMaster+xml"/>
  <Override PartName="/ppt/slideLayouts/slideLayout73.xml" ContentType="application/vnd.openxmlformats-officedocument.presentationml.slideLayout+xml"/>
  <Override PartName="/ppt/embeddings/Microsoft_Equation33.bin" ContentType="application/vnd.openxmlformats-officedocument.oleObject"/>
  <Override PartName="/ppt/slideLayouts/slideLayout117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7.xml" ContentType="application/vnd.openxmlformats-officedocument.presentationml.notesSlide+xml"/>
  <Override PartName="/ppt/slideLayouts/slideLayout101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51.xml" ContentType="application/vnd.openxmlformats-officedocument.presentationml.slideLayout+xml"/>
  <Default Extension="jpeg" ContentType="image/jpeg"/>
  <Override PartName="/ppt/embeddings/Microsoft_Equation11.bin" ContentType="application/vnd.openxmlformats-officedocument.oleObject"/>
  <Override PartName="/ppt/theme/theme12.xml" ContentType="application/vnd.openxmlformats-officedocument.theme+xml"/>
  <Override PartName="/ppt/notesSlides/notesSlide57.xml" ContentType="application/vnd.openxmlformats-officedocument.presentationml.notesSlide+xml"/>
  <Override PartName="/ppt/slideLayouts/slideLayout93.xml" ContentType="application/vnd.openxmlformats-officedocument.presentationml.slideLayout+xml"/>
  <Override PartName="/ppt/embeddings/Microsoft_Equation3.bin" ContentType="application/vnd.openxmlformats-officedocument.oleObject"/>
  <Override PartName="/ppt/slideLayouts/slideLayout137.xml" ContentType="application/vnd.openxmlformats-officedocument.presentationml.slideLayout+xml"/>
  <Override PartName="/ppt/embeddings/Microsoft_Equation53.bin" ContentType="application/vnd.openxmlformats-officedocument.oleObject"/>
  <Override PartName="/ppt/slideLayouts/slideLayout87.xml" ContentType="application/vnd.openxmlformats-officedocument.presentationml.slideLayout+xml"/>
  <Override PartName="/ppt/embeddings/Microsoft_Equation47.bin" ContentType="application/vnd.openxmlformats-officedocument.oleObject"/>
  <Override PartName="/ppt/notesSlides/notesSlide41.xml" ContentType="application/vnd.openxmlformats-officedocument.presentationml.notesSlide+xml"/>
  <Override PartName="/ppt/slides/slide60.xml" ContentType="application/vnd.openxmlformats-officedocument.presentationml.slide+xml"/>
  <Override PartName="/ppt/slideMasters/slideMaster3.xml" ContentType="application/vnd.openxmlformats-officedocument.presentationml.slideMaster+xml"/>
  <Override PartName="/docProps/app.xml" ContentType="application/vnd.openxmlformats-officedocument.extended-properties+xml"/>
  <Override PartName="/ppt/slideLayouts/slideLayout8.xml" ContentType="application/vnd.openxmlformats-officedocument.presentationml.slideLayout+xml"/>
  <Override PartName="/ppt/slideLayouts/slideLayout71.xml" ContentType="application/vnd.openxmlformats-officedocument.presentationml.slideLayout+xml"/>
  <Override PartName="/ppt/embeddings/Microsoft_Equation31.bin" ContentType="application/vnd.openxmlformats-officedocument.oleObject"/>
  <Override PartName="/ppt/slideLayouts/slideLayout115.xml" ContentType="application/vnd.openxmlformats-officedocument.presentationml.slideLayout+xml"/>
  <Override PartName="/ppt/notesSlides/notesSlide35.xml" ContentType="application/vnd.openxmlformats-officedocument.presentationml.notesSlide+xml"/>
  <Override PartName="/ppt/embeddings/Microsoft_Equation25.bin" ContentType="application/vnd.openxmlformats-officedocument.oleObject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80.xml" ContentType="application/vnd.openxmlformats-officedocument.presentationml.slide+xml"/>
  <Override PartName="/ppt/theme/theme10.xml" ContentType="application/vnd.openxmlformats-officedocument.theme+xml"/>
  <Override PartName="/ppt/notesSlides/notesSlide55.xml" ContentType="application/vnd.openxmlformats-officedocument.presentationml.notesSlide+xml"/>
  <Override PartName="/ppt/slideLayouts/slideLayout91.xml" ContentType="application/vnd.openxmlformats-officedocument.presentationml.slideLayout+xml"/>
  <Override PartName="/ppt/embeddings/Microsoft_Equation1.bin" ContentType="application/vnd.openxmlformats-officedocument.oleObject"/>
  <Override PartName="/ppt/slideLayouts/slideLayout135.xml" ContentType="application/vnd.openxmlformats-officedocument.presentationml.slideLayout+xml"/>
  <Override PartName="/ppt/embeddings/Microsoft_Equation51.bin" ContentType="application/vnd.openxmlformats-officedocument.oleObject"/>
  <Override PartName="/ppt/slideLayouts/slideLayout85.xml" ContentType="application/vnd.openxmlformats-officedocument.presentationml.slideLayout+xml"/>
  <Override PartName="/ppt/embeddings/Microsoft_Equation45.bin" ContentType="application/vnd.openxmlformats-officedocument.oleObject"/>
  <Override PartName="/ppt/theme/theme9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13.xml" ContentType="application/vnd.openxmlformats-officedocument.presentationml.slideLayout+xml"/>
  <Override PartName="/ppt/notesSlides/notesSlide33.xml" ContentType="application/vnd.openxmlformats-officedocument.presentationml.notesSlide+xml"/>
  <Override PartName="/ppt/slideLayouts/slideLayout63.xml" ContentType="application/vnd.openxmlformats-officedocument.presentationml.slideLayout+xml"/>
  <Override PartName="/ppt/embeddings/Microsoft_Equation23.bin" ContentType="application/vnd.openxmlformats-officedocument.oleObject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59.xml" ContentType="application/vnd.openxmlformats-officedocument.presentationml.slide+xml"/>
  <Override PartName="/ppt/notesSlides/notesSlide53.xml" ContentType="application/vnd.openxmlformats-officedocument.presentationml.notesSlide+xml"/>
  <Override PartName="/ppt/slideLayouts/slideLayout133.xml" ContentType="application/vnd.openxmlformats-officedocument.presentationml.slideLayout+xml"/>
  <Override PartName="/ppt/slideLayouts/slideLayout83.xml" ContentType="application/vnd.openxmlformats-officedocument.presentationml.slideLayout+xml"/>
  <Override PartName="/ppt/embeddings/Microsoft_Equation43.bin" ContentType="application/vnd.openxmlformats-officedocument.oleObject"/>
  <Override PartName="/ppt/theme/theme7.xml" ContentType="application/vnd.openxmlformats-officedocument.theme+xml"/>
  <Override PartName="/ppt/notesSlides/notesSlide18.xml" ContentType="application/vnd.openxmlformats-officedocument.presentationml.notesSlide+xml"/>
  <Override PartName="/ppt/slides/slide37.xml" ContentType="application/vnd.openxmlformats-officedocument.presentationml.slide+xml"/>
  <Override PartName="/ppt/slideMasters/slideMaster1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61.xml" ContentType="application/vnd.openxmlformats-officedocument.presentationml.slideLayout+xml"/>
  <Override PartName="/ppt/embeddings/Microsoft_Equation21.bin" ContentType="application/vnd.openxmlformats-officedocument.oleObject"/>
  <Override PartName="/ppt/slides/slide79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57.xml" ContentType="application/vnd.openxmlformats-officedocument.presentationml.slide+xml"/>
  <Override PartName="/ppt/slides/slide70.xml" ContentType="application/vnd.openxmlformats-officedocument.presentationml.slide+xml"/>
  <Override PartName="/ppt/notesSlides/notesSlide51.xml" ContentType="application/vnd.openxmlformats-officedocument.presentationml.notesSlide+xml"/>
  <Override PartName="/ppt/slideLayouts/slideLayout131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embeddings/Microsoft_Equation28.bin" ContentType="application/vnd.openxmlformats-officedocument.oleObject"/>
  <Override PartName="/ppt/notesSlides/notesSlide8.xml" ContentType="application/vnd.openxmlformats-officedocument.presentationml.notesSlide+xml"/>
  <Override PartName="/ppt/embeddings/Microsoft_Equation41.bin" ContentType="application/vnd.openxmlformats-officedocument.oleObject"/>
  <Override PartName="/ppt/theme/theme5.xml" ContentType="application/vnd.openxmlformats-officedocument.theme+xml"/>
  <Override PartName="/ppt/notesSlides/notesSlide16.xml" ContentType="application/vnd.openxmlformats-officedocument.presentationml.notesSlide+xml"/>
  <Override PartName="/ppt/slideMasters/slideMaster10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77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1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36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66.xml" ContentType="application/vnd.openxmlformats-officedocument.presentationml.slideLayout+xml"/>
  <Override PartName="/ppt/embeddings/Microsoft_Equation26.bin" ContentType="application/vnd.openxmlformats-officedocument.oleObject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notesSlides/notesSlide14.xml" ContentType="application/vnd.openxmlformats-officedocument.presentationml.notesSlid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Layouts/slideLayout44.xml" ContentType="application/vnd.openxmlformats-officedocument.presentationml.slideLayout+xml"/>
  <Override PartName="/ppt/slides/slide2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69.xml" ContentType="application/vnd.openxmlformats-officedocument.presentationml.slide+xml"/>
  <Override PartName="/ppt/slideLayouts/slideLayout1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s/slide47.xml" ContentType="application/vnd.openxmlformats-officedocument.presentationml.slide+xml"/>
  <Override PartName="/ppt/slideLayouts/slideLayout108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.xml" ContentType="application/vnd.openxmlformats-officedocument.theme+xml"/>
  <Override PartName="/ppt/notesSlides/notesSlide12.xml" ContentType="application/vnd.openxmlformats-officedocument.presentationml.notesSlide+xml"/>
  <Override PartName="/ppt/slides/slide31.xml" ContentType="application/vnd.openxmlformats-officedocument.presentationml.slide+xml"/>
  <Override PartName="/ppt/embeddings/Microsoft_Equation18.bin" ContentType="application/vnd.openxmlformats-officedocument.oleObject"/>
  <Override PartName="/ppt/slides/slide25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73.xml" ContentType="application/vnd.openxmlformats-officedocument.presentationml.slide+xml"/>
  <Override PartName="/ppt/slideLayouts/slideLayout36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s/slide67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8.xml" ContentType="application/vnd.openxmlformats-officedocument.presentationml.slideLayout+xml"/>
  <Override PartName="/ppt/embeddings/Microsoft_Equation38.bin" ContentType="application/vnd.openxmlformats-officedocument.oleObject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s/slide45.xml" ContentType="application/vnd.openxmlformats-officedocument.presentationml.slide+xml"/>
  <Override PartName="/ppt/slideLayouts/slideLayout106.xml" ContentType="application/vnd.openxmlformats-officedocument.presentationml.slideLayout+xml"/>
  <Override PartName="/ppt/slideLayouts/slideLayout56.xml" ContentType="application/vnd.openxmlformats-officedocument.presentationml.slideLayout+xml"/>
  <Override PartName="/ppt/embeddings/Microsoft_Equation16.bin" ContentType="application/vnd.openxmlformats-officedocument.oleObject"/>
  <Override PartName="/ppt/slides/slide23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40.xml" ContentType="application/vnd.openxmlformats-officedocument.presentationml.slideLayout+xml"/>
  <Override PartName="/ppt/embeddings/Microsoft_Equation8.bin" ContentType="application/vnd.openxmlformats-officedocument.oleObject"/>
  <Override PartName="/ppt/slideLayouts/slideLayout34.xml" ContentType="application/vnd.openxmlformats-officedocument.presentationml.slideLayout+xml"/>
  <Override PartName="/ppt/notesSlides/notesSlide46.xml" ContentType="application/vnd.openxmlformats-officedocument.presentationml.notesSlide+xml"/>
  <Override PartName="/ppt/slides/slide65.xml" ContentType="application/vnd.openxmlformats-officedocument.presentationml.slide+xml"/>
  <Override PartName="/ppt/slideMasters/slideMaster8.xml" ContentType="application/vnd.openxmlformats-officedocument.presentationml.slideMaster+xml"/>
  <Override PartName="/ppt/slideLayouts/slideLayout126.xml" ContentType="application/vnd.openxmlformats-officedocument.presentationml.slideLayout+xml"/>
  <Override PartName="/ppt/slideLayouts/slideLayout76.xml" ContentType="application/vnd.openxmlformats-officedocument.presentationml.slideLayout+xml"/>
  <Override PartName="/ppt/embeddings/Microsoft_Equation36.bin" ContentType="application/vnd.openxmlformats-officedocument.oleObject"/>
  <Override PartName="/ppt/slideLayouts/slideLayout12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104.xml" ContentType="application/vnd.openxmlformats-officedocument.presentationml.slideLayout+xml"/>
  <Override PartName="/ppt/slideLayouts/slideLayout54.xml" ContentType="application/vnd.openxmlformats-officedocument.presentationml.slideLayout+xml"/>
  <Override PartName="/ppt/embeddings/Microsoft_Equation14.bin" ContentType="application/vnd.openxmlformats-officedocument.oleObject"/>
  <Override PartName="/ppt/theme/theme15.xml" ContentType="application/vnd.openxmlformats-officedocument.theme+xml"/>
  <Override PartName="/ppt/slides/slide21.xml" ContentType="application/vnd.openxmlformats-officedocument.presentationml.slide+xml"/>
  <Override PartName="/ppt/slideLayouts/slideLayout96.xml" ContentType="application/vnd.openxmlformats-officedocument.presentationml.slideLayout+xml"/>
  <Override PartName="/ppt/embeddings/Microsoft_Equation6.bin" ContentType="application/vnd.openxmlformats-officedocument.oleObject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Slides/notesSlide44.xml" ContentType="application/vnd.openxmlformats-officedocument.presentationml.notesSlide+xml"/>
  <Override PartName="/ppt/slides/slide63.xml" ContentType="application/vnd.openxmlformats-officedocument.presentationml.slide+xml"/>
  <Override PartName="/ppt/slideMasters/slideMaster6.xml" ContentType="application/vnd.openxmlformats-officedocument.presentationml.slideMaster+xml"/>
  <Override PartName="/ppt/slideLayouts/slideLayout74.xml" ContentType="application/vnd.openxmlformats-officedocument.presentationml.slideLayout+xml"/>
  <Override PartName="/ppt/embeddings/Microsoft_Equation34.bin" ContentType="application/vnd.openxmlformats-officedocument.oleObject"/>
  <Override PartName="/ppt/slideLayouts/slideLayout1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4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2.xml" ContentType="application/vnd.openxmlformats-officedocument.presentationml.slideLayout+xml"/>
  <Override PartName="/ppt/slideLayouts/slideLayout52.xml" ContentType="application/vnd.openxmlformats-officedocument.presentationml.slideLayout+xml"/>
  <Override PartName="/ppt/embeddings/Microsoft_Equation12.bin" ContentType="application/vnd.openxmlformats-officedocument.oleObject"/>
  <Override PartName="/ppt/theme/theme13.xml" ContentType="application/vnd.openxmlformats-officedocument.theme+xml"/>
  <Override PartName="/ppt/notesSlides/notesSlide58.xml" ContentType="application/vnd.openxmlformats-officedocument.presentationml.notesSlide+xml"/>
  <Override PartName="/ppt/slideLayouts/slideLayout94.xml" ContentType="application/vnd.openxmlformats-officedocument.presentationml.slideLayout+xml"/>
  <Override PartName="/ppt/embeddings/Microsoft_Equation4.bin" ContentType="application/vnd.openxmlformats-officedocument.oleObject"/>
  <Override PartName="/ppt/slideLayouts/slideLayout13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8.xml" ContentType="application/vnd.openxmlformats-officedocument.presentationml.slideLayout+xml"/>
  <Override PartName="/ppt/embeddings/Microsoft_Equation48.bin" ContentType="application/vnd.openxmlformats-officedocument.oleObject"/>
  <Override PartName="/ppt/notesSlides/notesSlide42.xml" ContentType="application/vnd.openxmlformats-officedocument.presentationml.notesSlide+xml"/>
  <Override PartName="/ppt/slides/slide61.xml" ContentType="application/vnd.openxmlformats-officedocument.presentationml.slide+xml"/>
  <Override PartName="/ppt/slideMasters/slideMaster4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72.xml" ContentType="application/vnd.openxmlformats-officedocument.presentationml.slideLayout+xml"/>
  <Override PartName="/ppt/embeddings/Microsoft_Equation32.bin" ContentType="application/vnd.openxmlformats-officedocument.oleObject"/>
  <Override PartName="/ppt/slideLayouts/slideLayout116.xml" ContentType="application/vnd.openxmlformats-officedocument.presentationml.slideLayou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50.xml" ContentType="application/vnd.openxmlformats-officedocument.presentationml.slideLayout+xml"/>
  <Override PartName="/ppt/embeddings/Microsoft_Equation10.bin" ContentType="application/vnd.openxmlformats-officedocument.oleObject"/>
  <Override PartName="/ppt/slides/slide81.xml" ContentType="application/vnd.openxmlformats-officedocument.presentationml.slide+xml"/>
  <Default Extension="avi" ContentType="video/avi"/>
  <Override PartName="/ppt/theme/theme11.xml" ContentType="application/vnd.openxmlformats-officedocument.theme+xml"/>
  <Override PartName="/ppt/notesSlides/notesSlide56.xml" ContentType="application/vnd.openxmlformats-officedocument.presentationml.notesSlide+xml"/>
  <Override PartName="/ppt/slideLayouts/slideLayout92.xml" ContentType="application/vnd.openxmlformats-officedocument.presentationml.slideLayout+xml"/>
  <Override PartName="/ppt/embeddings/Microsoft_Equation2.bin" ContentType="application/vnd.openxmlformats-officedocument.oleObject"/>
  <Override PartName="/ppt/slideLayouts/slideLayout136.xml" ContentType="application/vnd.openxmlformats-officedocument.presentationml.slideLayout+xml"/>
  <Override PartName="/ppt/embeddings/Microsoft_Equation52.bin" ContentType="application/vnd.openxmlformats-officedocument.oleObject"/>
  <Override PartName="/ppt/slideLayouts/slideLayout86.xml" ContentType="application/vnd.openxmlformats-officedocument.presentationml.slideLayout+xml"/>
  <Override PartName="/ppt/embeddings/Microsoft_Equation46.bin" ContentType="application/vnd.openxmlformats-officedocument.oleObject"/>
  <Override PartName="/ppt/notesSlides/notesSlide40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embeddings/Microsoft_Equation30.bin" ContentType="application/vnd.openxmlformats-officedocument.oleObject"/>
  <Override PartName="/ppt/slideLayouts/slideLayout114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Layouts/slideLayout64.xml" ContentType="application/vnd.openxmlformats-officedocument.presentationml.slideLayout+xml"/>
  <Override PartName="/ppt/embeddings/Microsoft_Equation24.bin" ContentType="application/vnd.openxmlformats-officedocument.oleObject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Layouts/slideLayout29.xml" ContentType="application/vnd.openxmlformats-officedocument.presentationml.slideLayout+xml"/>
  <Default Extension="vml" ContentType="application/vnd.openxmlformats-officedocument.vmlDrawing"/>
  <Override PartName="/ppt/notesSlides/notesSlide54.xml" ContentType="application/vnd.openxmlformats-officedocument.presentationml.notesSlide+xml"/>
  <Override PartName="/ppt/slideLayouts/slideLayout90.xml" ContentType="application/vnd.openxmlformats-officedocument.presentationml.slideLayout+xml"/>
  <Override PartName="/ppt/embeddings/Microsoft_Equation50.bin" ContentType="application/vnd.openxmlformats-officedocument.oleObject"/>
  <Override PartName="/ppt/slideLayouts/slideLayout134.xml" ContentType="application/vnd.openxmlformats-officedocument.presentationml.slideLayout+xml"/>
  <Override PartName="/ppt/slideLayouts/slideLayout84.xml" ContentType="application/vnd.openxmlformats-officedocument.presentationml.slideLayout+xml"/>
  <Override PartName="/ppt/embeddings/Microsoft_Equation44.bin" ContentType="application/vnd.openxmlformats-officedocument.oleObject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notesSlides/notesSlide19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12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62.xml" ContentType="application/vnd.openxmlformats-officedocument.presentationml.slideLayout+xml"/>
  <Override PartName="/ppt/embeddings/Microsoft_Equation22.bin" ContentType="application/vnd.openxmlformats-officedocument.oleObject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1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58.xml" ContentType="application/vnd.openxmlformats-officedocument.presentationml.slide+xml"/>
  <Override PartName="/ppt/slides/slide71.xml" ContentType="application/vnd.openxmlformats-officedocument.presentationml.slide+xml"/>
  <Override PartName="/ppt/notesSlides/notesSlide52.xml" ContentType="application/vnd.openxmlformats-officedocument.presentationml.notesSlide+xml"/>
  <Override PartName="/ppt/slideLayouts/slideLayout13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82.xml" ContentType="application/vnd.openxmlformats-officedocument.presentationml.slideLayout+xml"/>
  <Override PartName="/ppt/embeddings/Microsoft_Equation29.bin" ContentType="application/vnd.openxmlformats-officedocument.oleObject"/>
  <Override PartName="/ppt/notesSlides/notesSlide9.xml" ContentType="application/vnd.openxmlformats-officedocument.presentationml.notesSlide+xml"/>
  <Override PartName="/ppt/embeddings/Microsoft_Equation42.bin" ContentType="application/vnd.openxmlformats-officedocument.oleObject"/>
  <Override PartName="/ppt/theme/theme6.xml" ContentType="application/vnd.openxmlformats-officedocument.theme+xml"/>
  <Override PartName="/ppt/notesSlides/notesSlide17.xml" ContentType="application/vnd.openxmlformats-officedocument.presentationml.notesSlide+xml"/>
  <Override PartName="/ppt/slideMasters/slideMaster1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10.xml" ContentType="application/vnd.openxmlformats-officedocument.presentationml.slideLayout+xml"/>
  <Override PartName="/ppt/notesSlides/notesSlide30.xml" ContentType="application/vnd.openxmlformats-officedocument.presentationml.notesSlide+xml"/>
  <Override PartName="/ppt/slideLayouts/slideLayout47.xml" ContentType="application/vnd.openxmlformats-officedocument.presentationml.slideLayout+xml"/>
  <Override PartName="/ppt/slideLayouts/slideLayout60.xml" ContentType="application/vnd.openxmlformats-officedocument.presentationml.slideLayout+xml"/>
  <Override PartName="/ppt/embeddings/Microsoft_Equation20.bin" ContentType="application/vnd.openxmlformats-officedocument.oleObject"/>
  <Override PartName="/ppt/slides/slide78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Layouts/slideLayout89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56.xml" ContentType="application/vnd.openxmlformats-officedocument.presentationml.slide+xml"/>
  <Override PartName="/ppt/slideLayouts/slideLayout19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Layouts/slideLayout130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0.xml" ContentType="application/vnd.openxmlformats-officedocument.presentationml.slideLayout+xml"/>
  <Override PartName="/ppt/embeddings/Microsoft_Equation27.bin" ContentType="application/vnd.openxmlformats-officedocument.oleObject"/>
  <Override PartName="/ppt/slideLayouts/slideLayout124.xml" ContentType="application/vnd.openxmlformats-officedocument.presentationml.slideLayout+xml"/>
  <Override PartName="/ppt/embeddings/Microsoft_Equation40.bin" ContentType="application/vnd.openxmlformats-officedocument.oleObject"/>
  <Override PartName="/ppt/theme/theme4.xml" ContentType="application/vnd.openxmlformats-officedocument.them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Layouts/slideLayout45.xml" ContentType="application/vnd.openxmlformats-officedocument.presentationml.slideLayout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150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Default Extension="wmf" ContentType="image/x-wmf"/>
  <Override PartName="/ppt/slideLayouts/slideLayout1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54.xml" ContentType="application/vnd.openxmlformats-officedocument.presentationml.slide+xml"/>
  <Override PartName="/ppt/slideLayouts/slideLayout17.xml" ContentType="application/vnd.openxmlformats-officedocument.presentationml.slideLayout+xml"/>
  <Default Extension="rels" ContentType="application/vnd.openxmlformats-package.relationships+xml"/>
  <Override PartName="/ppt/notesSlides/notesSlide29.xml" ContentType="application/vnd.openxmlformats-officedocument.presentationml.notesSlide+xml"/>
  <Override PartName="/ppt/slides/slide48.xml" ContentType="application/vnd.openxmlformats-officedocument.presentationml.slide+xml"/>
  <Override PartName="/ppt/slideLayouts/slideLayout6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notesSlides/notesSlide13.xml" ContentType="application/vnd.openxmlformats-officedocument.presentationml.notesSlide+xml"/>
  <Override PartName="/ppt/slides/slide32.xml" ContentType="application/vnd.openxmlformats-officedocument.presentationml.slide+xml"/>
  <Override PartName="/ppt/embeddings/Microsoft_Equation19.bin" ContentType="application/vnd.openxmlformats-officedocument.oleObject"/>
  <Override PartName="/ppt/slideLayouts/slideLayout43.xml" ContentType="application/vnd.openxmlformats-officedocument.presentationml.slideLayout+xml"/>
  <Override PartName="/ppt/slides/slide26.xml" ContentType="application/vnd.openxmlformats-officedocument.presentationml.slide+xml"/>
  <Override PartName="/ppt/slides/slide74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10.xml" ContentType="application/vnd.openxmlformats-officedocument.presentationml.slide+xml"/>
  <Override PartName="/ppt/slides/slide68.xml" ContentType="application/vnd.openxmlformats-officedocument.presentationml.slide+xml"/>
  <Override PartName="/ppt/notesSlides/notesSlide49.xml" ContentType="application/vnd.openxmlformats-officedocument.presentationml.notesSlide+xml"/>
  <Override PartName="/ppt/slideLayouts/slideLayout129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9.xml" ContentType="application/vnd.openxmlformats-officedocument.presentationml.slideLayout+xml"/>
  <Override PartName="/ppt/embeddings/Microsoft_Equation39.bin" ContentType="application/vnd.openxmlformats-officedocument.oleObject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10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embeddings/Microsoft_Equation17.bin" ContentType="application/vnd.openxmlformats-officedocument.oleObject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885" r:id="rId2"/>
    <p:sldMasterId id="2147484299" r:id="rId3"/>
    <p:sldMasterId id="2147484311" r:id="rId4"/>
    <p:sldMasterId id="2147484813" r:id="rId5"/>
    <p:sldMasterId id="2147484825" r:id="rId6"/>
    <p:sldMasterId id="2147484837" r:id="rId7"/>
    <p:sldMasterId id="2147484849" r:id="rId8"/>
    <p:sldMasterId id="2147484861" r:id="rId9"/>
    <p:sldMasterId id="2147484873" r:id="rId10"/>
    <p:sldMasterId id="2147484887" r:id="rId11"/>
    <p:sldMasterId id="2147484911" r:id="rId12"/>
    <p:sldMasterId id="2147484972" r:id="rId13"/>
  </p:sldMasterIdLst>
  <p:notesMasterIdLst>
    <p:notesMasterId r:id="rId95"/>
  </p:notesMasterIdLst>
  <p:handoutMasterIdLst>
    <p:handoutMasterId r:id="rId96"/>
  </p:handoutMasterIdLst>
  <p:sldIdLst>
    <p:sldId id="256" r:id="rId14"/>
    <p:sldId id="698" r:id="rId15"/>
    <p:sldId id="820" r:id="rId16"/>
    <p:sldId id="821" r:id="rId17"/>
    <p:sldId id="822" r:id="rId18"/>
    <p:sldId id="823" r:id="rId19"/>
    <p:sldId id="824" r:id="rId20"/>
    <p:sldId id="825" r:id="rId21"/>
    <p:sldId id="826" r:id="rId22"/>
    <p:sldId id="835" r:id="rId23"/>
    <p:sldId id="836" r:id="rId24"/>
    <p:sldId id="827" r:id="rId25"/>
    <p:sldId id="828" r:id="rId26"/>
    <p:sldId id="829" r:id="rId27"/>
    <p:sldId id="830" r:id="rId28"/>
    <p:sldId id="831" r:id="rId29"/>
    <p:sldId id="832" r:id="rId30"/>
    <p:sldId id="833" r:id="rId31"/>
    <p:sldId id="834" r:id="rId32"/>
    <p:sldId id="727" r:id="rId33"/>
    <p:sldId id="728" r:id="rId34"/>
    <p:sldId id="818" r:id="rId35"/>
    <p:sldId id="774" r:id="rId36"/>
    <p:sldId id="775" r:id="rId37"/>
    <p:sldId id="776" r:id="rId38"/>
    <p:sldId id="777" r:id="rId39"/>
    <p:sldId id="778" r:id="rId40"/>
    <p:sldId id="779" r:id="rId41"/>
    <p:sldId id="502" r:id="rId42"/>
    <p:sldId id="539" r:id="rId43"/>
    <p:sldId id="815" r:id="rId44"/>
    <p:sldId id="791" r:id="rId45"/>
    <p:sldId id="792" r:id="rId46"/>
    <p:sldId id="793" r:id="rId47"/>
    <p:sldId id="794" r:id="rId48"/>
    <p:sldId id="795" r:id="rId49"/>
    <p:sldId id="796" r:id="rId50"/>
    <p:sldId id="798" r:id="rId51"/>
    <p:sldId id="799" r:id="rId52"/>
    <p:sldId id="730" r:id="rId53"/>
    <p:sldId id="731" r:id="rId54"/>
    <p:sldId id="732" r:id="rId55"/>
    <p:sldId id="733" r:id="rId56"/>
    <p:sldId id="734" r:id="rId57"/>
    <p:sldId id="735" r:id="rId58"/>
    <p:sldId id="736" r:id="rId59"/>
    <p:sldId id="737" r:id="rId60"/>
    <p:sldId id="738" r:id="rId61"/>
    <p:sldId id="739" r:id="rId62"/>
    <p:sldId id="741" r:id="rId63"/>
    <p:sldId id="742" r:id="rId64"/>
    <p:sldId id="743" r:id="rId65"/>
    <p:sldId id="744" r:id="rId66"/>
    <p:sldId id="745" r:id="rId67"/>
    <p:sldId id="746" r:id="rId68"/>
    <p:sldId id="747" r:id="rId69"/>
    <p:sldId id="748" r:id="rId70"/>
    <p:sldId id="761" r:id="rId71"/>
    <p:sldId id="762" r:id="rId72"/>
    <p:sldId id="751" r:id="rId73"/>
    <p:sldId id="752" r:id="rId74"/>
    <p:sldId id="753" r:id="rId75"/>
    <p:sldId id="816" r:id="rId76"/>
    <p:sldId id="817" r:id="rId77"/>
    <p:sldId id="754" r:id="rId78"/>
    <p:sldId id="755" r:id="rId79"/>
    <p:sldId id="759" r:id="rId80"/>
    <p:sldId id="763" r:id="rId81"/>
    <p:sldId id="764" r:id="rId82"/>
    <p:sldId id="765" r:id="rId83"/>
    <p:sldId id="766" r:id="rId84"/>
    <p:sldId id="767" r:id="rId85"/>
    <p:sldId id="768" r:id="rId86"/>
    <p:sldId id="769" r:id="rId87"/>
    <p:sldId id="770" r:id="rId88"/>
    <p:sldId id="771" r:id="rId89"/>
    <p:sldId id="757" r:id="rId90"/>
    <p:sldId id="758" r:id="rId91"/>
    <p:sldId id="772" r:id="rId92"/>
    <p:sldId id="814" r:id="rId93"/>
    <p:sldId id="819" r:id="rId9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7989" autoAdjust="0"/>
    <p:restoredTop sz="64706" autoAdjust="0"/>
  </p:normalViewPr>
  <p:slideViewPr>
    <p:cSldViewPr>
      <p:cViewPr varScale="1">
        <p:scale>
          <a:sx n="117" d="100"/>
          <a:sy n="117" d="100"/>
        </p:scale>
        <p:origin x="-16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70" Type="http://schemas.openxmlformats.org/officeDocument/2006/relationships/slide" Target="slides/slide57.xml"/><Relationship Id="rId71" Type="http://schemas.openxmlformats.org/officeDocument/2006/relationships/slide" Target="slides/slide58.xml"/><Relationship Id="rId72" Type="http://schemas.openxmlformats.org/officeDocument/2006/relationships/slide" Target="slides/slide59.xml"/><Relationship Id="rId73" Type="http://schemas.openxmlformats.org/officeDocument/2006/relationships/slide" Target="slides/slide60.xml"/><Relationship Id="rId74" Type="http://schemas.openxmlformats.org/officeDocument/2006/relationships/slide" Target="slides/slide61.xml"/><Relationship Id="rId75" Type="http://schemas.openxmlformats.org/officeDocument/2006/relationships/slide" Target="slides/slide62.xml"/><Relationship Id="rId76" Type="http://schemas.openxmlformats.org/officeDocument/2006/relationships/slide" Target="slides/slide63.xml"/><Relationship Id="rId77" Type="http://schemas.openxmlformats.org/officeDocument/2006/relationships/slide" Target="slides/slide64.xml"/><Relationship Id="rId78" Type="http://schemas.openxmlformats.org/officeDocument/2006/relationships/slide" Target="slides/slide65.xml"/><Relationship Id="rId79" Type="http://schemas.openxmlformats.org/officeDocument/2006/relationships/slide" Target="slides/slide66.xml"/><Relationship Id="rId90" Type="http://schemas.openxmlformats.org/officeDocument/2006/relationships/slide" Target="slides/slide77.xml"/><Relationship Id="rId91" Type="http://schemas.openxmlformats.org/officeDocument/2006/relationships/slide" Target="slides/slide78.xml"/><Relationship Id="rId92" Type="http://schemas.openxmlformats.org/officeDocument/2006/relationships/slide" Target="slides/slide79.xml"/><Relationship Id="rId93" Type="http://schemas.openxmlformats.org/officeDocument/2006/relationships/slide" Target="slides/slide80.xml"/><Relationship Id="rId94" Type="http://schemas.openxmlformats.org/officeDocument/2006/relationships/slide" Target="slides/slide81.xml"/><Relationship Id="rId95" Type="http://schemas.openxmlformats.org/officeDocument/2006/relationships/notesMaster" Target="notesMasters/notesMaster1.xml"/><Relationship Id="rId96" Type="http://schemas.openxmlformats.org/officeDocument/2006/relationships/handoutMaster" Target="handoutMasters/handout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63" Type="http://schemas.openxmlformats.org/officeDocument/2006/relationships/slide" Target="slides/slide50.xml"/><Relationship Id="rId64" Type="http://schemas.openxmlformats.org/officeDocument/2006/relationships/slide" Target="slides/slide51.xml"/><Relationship Id="rId65" Type="http://schemas.openxmlformats.org/officeDocument/2006/relationships/slide" Target="slides/slide52.xml"/><Relationship Id="rId66" Type="http://schemas.openxmlformats.org/officeDocument/2006/relationships/slide" Target="slides/slide53.xml"/><Relationship Id="rId67" Type="http://schemas.openxmlformats.org/officeDocument/2006/relationships/slide" Target="slides/slide54.xml"/><Relationship Id="rId68" Type="http://schemas.openxmlformats.org/officeDocument/2006/relationships/slide" Target="slides/slide55.xml"/><Relationship Id="rId69" Type="http://schemas.openxmlformats.org/officeDocument/2006/relationships/slide" Target="slides/slide56.xml"/><Relationship Id="rId100" Type="http://schemas.openxmlformats.org/officeDocument/2006/relationships/theme" Target="theme/theme1.xml"/><Relationship Id="rId80" Type="http://schemas.openxmlformats.org/officeDocument/2006/relationships/slide" Target="slides/slide67.xml"/><Relationship Id="rId81" Type="http://schemas.openxmlformats.org/officeDocument/2006/relationships/slide" Target="slides/slide68.xml"/><Relationship Id="rId82" Type="http://schemas.openxmlformats.org/officeDocument/2006/relationships/slide" Target="slides/slide69.xml"/><Relationship Id="rId83" Type="http://schemas.openxmlformats.org/officeDocument/2006/relationships/slide" Target="slides/slide70.xml"/><Relationship Id="rId84" Type="http://schemas.openxmlformats.org/officeDocument/2006/relationships/slide" Target="slides/slide71.xml"/><Relationship Id="rId85" Type="http://schemas.openxmlformats.org/officeDocument/2006/relationships/slide" Target="slides/slide72.xml"/><Relationship Id="rId86" Type="http://schemas.openxmlformats.org/officeDocument/2006/relationships/slide" Target="slides/slide73.xml"/><Relationship Id="rId87" Type="http://schemas.openxmlformats.org/officeDocument/2006/relationships/slide" Target="slides/slide74.xml"/><Relationship Id="rId88" Type="http://schemas.openxmlformats.org/officeDocument/2006/relationships/slide" Target="slides/slide75.xml"/><Relationship Id="rId89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Relationship Id="rId2" Type="http://schemas.openxmlformats.org/officeDocument/2006/relationships/image" Target="../media/image94.wmf"/><Relationship Id="rId3" Type="http://schemas.openxmlformats.org/officeDocument/2006/relationships/image" Target="../media/image9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Relationship Id="rId2" Type="http://schemas.openxmlformats.org/officeDocument/2006/relationships/image" Target="../media/image11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Relationship Id="rId2" Type="http://schemas.openxmlformats.org/officeDocument/2006/relationships/image" Target="../media/image121.wmf"/><Relationship Id="rId3" Type="http://schemas.openxmlformats.org/officeDocument/2006/relationships/image" Target="../media/image12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Relationship Id="rId2" Type="http://schemas.openxmlformats.org/officeDocument/2006/relationships/image" Target="../media/image126.wmf"/><Relationship Id="rId3" Type="http://schemas.openxmlformats.org/officeDocument/2006/relationships/image" Target="../media/image12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4" Type="http://schemas.openxmlformats.org/officeDocument/2006/relationships/image" Target="../media/image98.wmf"/><Relationship Id="rId5" Type="http://schemas.openxmlformats.org/officeDocument/2006/relationships/image" Target="../media/image99.wmf"/><Relationship Id="rId1" Type="http://schemas.openxmlformats.org/officeDocument/2006/relationships/image" Target="../media/image96.wmf"/><Relationship Id="rId2" Type="http://schemas.openxmlformats.org/officeDocument/2006/relationships/image" Target="../media/image9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4" Type="http://schemas.openxmlformats.org/officeDocument/2006/relationships/image" Target="../media/image102.wmf"/><Relationship Id="rId5" Type="http://schemas.openxmlformats.org/officeDocument/2006/relationships/image" Target="../media/image99.wmf"/><Relationship Id="rId6" Type="http://schemas.openxmlformats.org/officeDocument/2006/relationships/image" Target="../media/image103.wmf"/><Relationship Id="rId7" Type="http://schemas.openxmlformats.org/officeDocument/2006/relationships/image" Target="../media/image104.wmf"/><Relationship Id="rId1" Type="http://schemas.openxmlformats.org/officeDocument/2006/relationships/image" Target="../media/image100.wmf"/><Relationship Id="rId2" Type="http://schemas.openxmlformats.org/officeDocument/2006/relationships/image" Target="../media/image10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4" Type="http://schemas.openxmlformats.org/officeDocument/2006/relationships/image" Target="../media/image107.wmf"/><Relationship Id="rId5" Type="http://schemas.openxmlformats.org/officeDocument/2006/relationships/image" Target="../media/image99.wmf"/><Relationship Id="rId6" Type="http://schemas.openxmlformats.org/officeDocument/2006/relationships/image" Target="../media/image103.wmf"/><Relationship Id="rId7" Type="http://schemas.openxmlformats.org/officeDocument/2006/relationships/image" Target="../media/image104.wmf"/><Relationship Id="rId8" Type="http://schemas.openxmlformats.org/officeDocument/2006/relationships/image" Target="../media/image108.wmf"/><Relationship Id="rId1" Type="http://schemas.openxmlformats.org/officeDocument/2006/relationships/image" Target="../media/image105.wmf"/><Relationship Id="rId2" Type="http://schemas.openxmlformats.org/officeDocument/2006/relationships/image" Target="../media/image10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4" Type="http://schemas.openxmlformats.org/officeDocument/2006/relationships/image" Target="../media/image111.wmf"/><Relationship Id="rId5" Type="http://schemas.openxmlformats.org/officeDocument/2006/relationships/image" Target="../media/image99.wmf"/><Relationship Id="rId6" Type="http://schemas.openxmlformats.org/officeDocument/2006/relationships/image" Target="../media/image103.wmf"/><Relationship Id="rId7" Type="http://schemas.openxmlformats.org/officeDocument/2006/relationships/image" Target="../media/image104.wmf"/><Relationship Id="rId8" Type="http://schemas.openxmlformats.org/officeDocument/2006/relationships/image" Target="../media/image112.wmf"/><Relationship Id="rId1" Type="http://schemas.openxmlformats.org/officeDocument/2006/relationships/image" Target="../media/image109.wmf"/><Relationship Id="rId2" Type="http://schemas.openxmlformats.org/officeDocument/2006/relationships/image" Target="../media/image1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Relationship Id="rId2" Type="http://schemas.openxmlformats.org/officeDocument/2006/relationships/image" Target="../media/image11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4" Type="http://schemas.openxmlformats.org/officeDocument/2006/relationships/image" Target="../media/image117.wmf"/><Relationship Id="rId5" Type="http://schemas.openxmlformats.org/officeDocument/2006/relationships/image" Target="../media/image118.wmf"/><Relationship Id="rId1" Type="http://schemas.openxmlformats.org/officeDocument/2006/relationships/image" Target="../media/image114.wmf"/><Relationship Id="rId2" Type="http://schemas.openxmlformats.org/officeDocument/2006/relationships/image" Target="../media/image11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Relationship Id="rId2" Type="http://schemas.openxmlformats.org/officeDocument/2006/relationships/image" Target="../media/image115.wmf"/><Relationship Id="rId3" Type="http://schemas.openxmlformats.org/officeDocument/2006/relationships/image" Target="../media/image1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E807D-3ADB-4D83-9389-BBA3092C708D}" type="datetimeFigureOut">
              <a:rPr lang="en-US" smtClean="0"/>
              <a:pPr/>
              <a:t>10/31/13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CS 376 Lecture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6E70D-C0B5-46BF-B03E-51909C1A2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000999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7F55557-A866-4D3B-9050-4DEB487AFAED}" type="datetimeFigureOut">
              <a:rPr lang="en-US" smtClean="0"/>
              <a:pPr/>
              <a:t>10/31/13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mtClean="0"/>
              <a:t>CS 376 Lecture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E8CF1FF-1A43-4883-ACD0-FBA6EBC73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4643085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3252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7963E2-9810-41BB-A67E-4381234D9795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B506FEB-F5A1-451C-97F0-6BA49B3A2BC2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854AF03-B015-45AA-BF1C-1BAEF236B7C6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6612">
              <a:defRPr/>
            </a:pPr>
            <a:endParaRPr lang="en-US" dirty="0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B833E63-5558-4E10-BA6D-333217C0F89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68D9F50-6A56-479A-A954-B3C4CFE386B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B53B157-9E9D-4940-9D57-A93980881B9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51AAC8-C099-4930-B4F1-60A4B6C01DA7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29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475" y="4560302"/>
            <a:ext cx="5364252" cy="4320770"/>
          </a:xfrm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26920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05374-3E96-4E23-AEB4-29E38B4337B8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391C49-A166-4249-8C03-E694FA2F7DB1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A3E3D0-E1C2-4808-8212-A469F6876C98}" type="slidenum">
              <a:rPr lang="en-US">
                <a:solidFill>
                  <a:prstClr val="black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2BC206A-AEDB-4212-9047-55EF8AE2A36E}" type="slidenum">
              <a:rPr lang="en-US">
                <a:solidFill>
                  <a:prstClr val="black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D04658-8BC7-4C57-A4FF-347484C96EBF}" type="slidenum">
              <a:rPr lang="en-US">
                <a:solidFill>
                  <a:prstClr val="black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729F81B-A5C5-4020-8231-EB5608E3ACDD}" type="slidenum">
              <a:rPr lang="en-US">
                <a:solidFill>
                  <a:prstClr val="black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269204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3944DBC-EF75-4F9A-96ED-62EB31B23792}" type="slidenum">
              <a:rPr lang="en-US">
                <a:solidFill>
                  <a:prstClr val="black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391C49-A166-4249-8C03-E694FA2F7DB1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85B572-9C09-4A0C-BDEA-D9184CD3D247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85B572-9C09-4A0C-BDEA-D9184CD3D247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85B572-9C09-4A0C-BDEA-D9184CD3D247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AEDD747-9CE7-435A-86A4-4B2783148DB6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DF93E4B-58E4-425B-A4FE-84A9F57952A7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329D390-6A86-4A2D-8A50-43814E23FE30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269204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B7D210B-C1A3-45D2-8495-1647A48F5442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4E91B1-01C1-4E90-A782-185EE5E9BE0D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030611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0BA4140-EEC5-4F43-B4C7-0B2D15FA055E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22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EE9D5-93B2-45AB-9588-373F9254DEE7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86B06-1D0C-4FFA-B758-83C49B40E246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63DFA-1E72-4AE4-BA06-257730BB0D1F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D4F684-D660-4A80-A67B-DCB99FB3615A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125-31CE-B74C-8D35-8BBE09952583}" type="datetime1">
              <a:rPr lang="en-US" smtClean="0"/>
              <a:pPr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CC2F-8E48-4C4C-B4D6-C785B9D10A2C}" type="datetime1">
              <a:rPr lang="en-US" smtClean="0"/>
              <a:pPr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590712-0744-9D49-B003-BB130DA294B8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E09B5E-3D5D-4550-B8CD-AC2CB1FC216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22168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0913D7-152B-FE49-892D-1CD6E3121B3C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A07BA4-4C12-4A37-88CE-E58BCA4E27B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195833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10B4F6-C0E4-8345-A064-9999C37F903A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03440C-3550-41AF-86B2-0FFD1AC353A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932054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734557-95C5-7B4D-BEF9-DA4B48FFF0A5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21484A-BE26-434F-8805-2EB6DCAB84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860445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DE4655-F4D4-1941-B25E-BB9BA103FF34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E346A8-5573-4945-A428-FC792F62D0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3895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82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80F6EE-BDB0-D04B-80A4-27C9DA8A7A3F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ADDE71-21F6-483D-9DF7-FD3D0307AB57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205646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11A19B-7A44-E847-AEDF-30241FCB43CA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0B172-7313-4400-BFFA-7233A4682B36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79058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35271F-BF41-7645-8006-36F30205EE00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2EB69-21F0-4F38-839E-6D28CEFBED28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052984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9F81E1-9E81-6246-A591-816D452C522F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922C1B-9408-4C84-A95B-70B21C7C14DC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495664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9D5FF6-90A0-4A4F-AAC6-1AA0009A5E8C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93873-AEBC-4531-B925-8C83C9B5837B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543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ABBC-3E40-934D-8DDB-09E04D28FF35}" type="datetime1">
              <a:rPr lang="en-US" smtClean="0"/>
              <a:pPr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CA2224-32A2-8348-8412-3CF809554A7F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F6EC65-2E06-40B9-BA89-82246DBBA1D7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7533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BF27C0-C243-3648-ACF2-B29349A6C954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62D54-79F9-4FCE-A840-43328CC8FF02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67637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5D9A3E-4DE1-6E43-A815-ECC12DDE1F51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5E02EF-E4D4-46EC-9A20-D375F58ABB2B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578269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A00795-03BF-1240-8DC7-67DED3AB3F61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281166-855A-47CD-8267-D052A56C442C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476004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6B79AC-B789-EA48-ABFE-7E738536EC6B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767E98-10CC-4BCA-A654-668DD8BD2313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722833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4D0A69-FAE5-5A4F-9245-0452558B14D6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534BB-592B-48A1-A02E-4D9DDA00B787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63843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8FE3F3-9E4E-1248-92FA-D89CAD45A264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6A4C81-8922-41B0-8884-DE7D36EDF037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54888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98602D-4C1F-1D44-84D4-30CA41F22E62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8B9B6E-C8E4-4476-AEDB-AB56C6822581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754101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DAD124-BEC3-B94B-AF4B-D584443143E1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21D7B5-FB61-4DA0-8FFD-66F83DB7C0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519024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AAADC8-DC64-E546-99F1-A0C6FE50C025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FB719-6AF0-41D5-A966-5674B556141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6329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B18DDB-26AD-6045-86AF-63BF6AE04BB9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3954291-B53F-4167-B13C-AE2EC741C81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F59390-345F-2D41-9017-4308AD4F06E0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1438F3-4C84-41B4-BDB6-EA4F4D86913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323244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ED00A5-F374-C54F-84C3-9D7554C75047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1ACAE2-0CEA-4131-8908-8931E3E95A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892158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D53EE8-53B8-C846-8340-1CF2011F7EF3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284263-143E-418C-97ED-3DE2DBA0A9B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016514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D6840F-E348-2C44-85FC-E11445F520A6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10EC4E-5D57-4C6D-B1E0-A7099829EA9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42288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6E1195-73E3-5148-B0D9-97C958842631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D35894-93A5-4F78-96AA-E46E9937F92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001462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979354-4A02-5046-BECC-4FA48D98EF7B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5D098C-067B-4E78-A20C-4549FAB0AA5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59922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B6CD80-9A59-AE48-BE16-0B93B18470B6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7DCF9E-41BC-4B4B-B880-D0DBD8AA37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275295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0E753A-DDC3-814C-8315-0FB8084AC2AD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BFE8B1-9C24-44D9-B76E-D2681807B69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707814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CD2212-65DA-6B4B-B2D0-6B0C1F3A8E09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CF3838-B690-42FC-AB19-9E2A1230186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62320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D2FA7-AA06-7F4E-B493-35311B40CA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583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CCE407B-ACCB-B240-8046-DED1DBD35238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E287D8-EC99-4782-A6FE-4C4A0AE392A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3381C-0992-0045-ABBE-12BBB41F95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07975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A71A-14AE-5A41-874D-CD936C08B3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49862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F295-BCF5-E54F-8068-4BAA04278E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58907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1D0E-A3C9-EE4B-B15C-BBB15F93B4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152438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3C13-4CF0-F54E-8961-1787E02A86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397221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FF95-640B-9543-AC20-224AA8936B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879483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28C7B-9C2C-B748-9194-1E94814248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49550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2C830-A116-B642-AB72-1CF19AA07D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260272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D84C-F640-DB45-832D-62D68BA634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736096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C004-C28C-C648-B014-F58BAD4FD9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80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C4ECA05-B6D5-8E47-8E82-1B21E5AFBCBD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D1F36C8-54B7-4AE8-B1E0-F4D53CF592B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AD3E-548A-CA40-8A4C-A29D03B71E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1628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FF15-4EE9-AF45-9D01-99241A7D34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769218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9250E-8675-3C45-B713-B5212A366F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085785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BE7D-F142-214C-853A-97F2BB5C6D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305466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7B6C-8D9E-D446-A095-74485D0E65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3185535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CA3E1-1779-3545-BBE7-2EE55BDBF1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3573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5C095-3F8D-F746-B6E7-1EA125B974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466493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64A4-F130-614A-AC46-D442B85092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592991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D6A9-F5BA-9C4E-991B-67B3B9B071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4892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D8B8-033E-AB4F-AAAF-9153B801AB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2756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3A8FC61-504A-CE46-9CDA-59FF518BA142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A7BBAF5-EEFB-4429-9F85-07F7274D283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F6F0-5BDB-E542-B56C-EF67370C83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72286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52D3F9E-2A7A-9846-BEB2-208EE1BBC27C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D06A002-ADB8-493D-9326-DF5696BA2FB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FCA2DAD-1502-E940-B00F-B4614F9DBFC0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32C7CF-FE26-4524-9426-2DC625DF737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B6EA6FA-D479-014B-AE32-0086AC3C18FA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8ED551-5A85-491E-BB6A-F216F6A719E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630B766-513E-C543-932B-B1F4CCEF6F15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AE7E320-14D3-429F-AFC6-5699FFE4ABD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CDA-DCDC-7647-84F2-700629A674D6}" type="datetime1">
              <a:rPr lang="en-US" smtClean="0"/>
              <a:pPr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0D62774-6774-F044-AF8A-94BB0590F89B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64CBC8-16E0-40AA-AB00-61489B64698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E8B786B-2682-8D42-A3C8-E94DEE15C02C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A6EA9C-9E94-448A-9F80-4D4A710EEC0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3C7A083-B416-2740-BC22-4EF0EA878ABF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6163AB-2A25-497E-B47B-4B77E6227F5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D4D56-A264-B549-803A-FD75DB2864C0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DCA1D-F7B0-430C-A8C5-5CBCC4F0F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F54CB-D3EB-C145-8A90-7829AEB0FCE7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9ADE3-FCDF-4463-98DF-A3BB246EF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2FC5A-2E9F-1D49-BED8-10779EFDCAB1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DD44C-13B6-43E9-B085-CD81578FE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60C79-95F7-9B41-A384-FFFA1BEE8AD0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3F6BE-DEF2-4D2D-9B66-1137B6788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1B4FE-B27A-2D48-8F48-C3B3A402CD75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47D38-6CF4-4CD4-AD80-D80F80268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258AD-2BFA-7449-A5C3-7CBD7A869301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F5B07-1F5B-41CD-B8F7-A6C656B05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8151F-CE7F-C748-AE24-ABE03356FB7B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F95AC-DFF1-445D-9BA5-C6708CA81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D1CD-E98E-2549-90D1-125DE382FEB8}" type="datetime1">
              <a:rPr lang="en-US" smtClean="0"/>
              <a:pPr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45292-00C8-A947-BA1E-85AB5E610BD8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E9692-F914-46FE-8B7F-943FC75E9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B26C4-AFEA-D947-9FD2-C56CECDD8B63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ECBB3-A493-453A-8AB8-CE897C74F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A1576-81C5-4341-9635-E9177336F3A3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8F6B9-8B8D-4125-BAE3-A2B4C83D6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84F53-3173-484B-9313-374E8C0EE6A5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BE501-BFBB-4DD8-8109-6CFC894A0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C376C-0F27-5949-AEB9-6971917321D4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0EF9C-5BED-4038-AC21-63EC84053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B2C58-192A-1B48-8166-484B53F3EE03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2C09C-77C8-439D-BD9C-43601074F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5AF0A-094C-3A41-BDF8-45767997F3B7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7D327-CCB1-4480-A8DE-C419EF342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BECB7-05EA-D342-95B1-40649AFF5D89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C0AF5-F903-4E6B-BDC1-C80EFDE1D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52A03-6760-D248-8042-472BC4C9F736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AD8A8-29FC-49A8-956E-97F8F9B26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9D9D-8A2A-CA49-8E7D-29188451B54D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B549-441D-41B4-B936-33DB9796E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09AD-D5F1-8B4E-8E4B-B459B91F6744}" type="datetime1">
              <a:rPr lang="en-US" smtClean="0"/>
              <a:pPr/>
              <a:t>10/31/13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6247C-83E8-A347-BCDE-CC7094FE39CD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245FE-CB41-43FC-8FAE-40F2C6ADB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5CFB6-1C83-8047-86AA-867CADB31F65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70CA4-34D6-4030-8C09-105C68AA8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00E60-275C-DA44-A89F-084EAF563E54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E7F03-9BAB-483B-9BE8-D1FF050B3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B9942-96FF-4441-9E37-8657BE99D49E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FA0DE-03FD-48C6-AF45-E82A4F53E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EF2CC-2BA0-D24C-90D4-FBB4030C08A8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5A75B-BCBC-4051-9426-4E16BB8CC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35843-9A6D-B34D-8922-0B82925E8112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02626-126E-45CF-B230-E77179C76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06196-7F32-5B46-B4C5-7A95CF770E9D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BA3AF-B1C2-4B98-BF33-B98078396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774FD-E9D4-3048-B7F4-04C498208EB3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8D90A-8BC7-4F8C-865F-5A362942A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15C3-967A-F64F-89C8-AB7E8E41670E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03CC3-6C58-41D1-B275-851162B8D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A1DA-C773-BB45-B14B-A248E6ADD103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BE30F-667B-4CD3-9E75-4F6C37BF1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C9D17-1B7C-7F41-A24D-44ED8E3A2557}" type="datetime1">
              <a:rPr lang="en-US" smtClean="0"/>
              <a:pPr/>
              <a:t>10/31/13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ACB5-BDF1-5A48-B8D7-B64FD83BCB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2025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04F04-17D0-C549-8E2D-448B8EFE4A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88464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E01C-3DB1-914F-B394-A143796D63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615025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914-EC9D-C34E-A9A4-80F16A5B68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45565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0013-545C-F846-AAB8-4752F10BAE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235107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3FBE-1FEF-DC4D-8D9B-A27A33B2B8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28004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95AE-1B7C-E24E-BE4A-56994056A0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15385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434B-76B6-A54A-82BE-25E0C628DC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650158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8B00-7A19-C348-A6C5-189F653019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28529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A64F-D8EA-2D49-B3A4-31DEDF6F23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4675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4C77-4BD2-9D45-A999-E6E8AACE4269}" type="datetime1">
              <a:rPr lang="en-US" smtClean="0"/>
              <a:pPr/>
              <a:t>10/31/13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CD33-D2C4-8A4E-B051-558E469F03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9276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0B9BCEE-4A84-7F43-BD18-784DBABF736A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40DBD8-E7D9-4A62-B8BC-3B732D6B2672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31119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120C1F8-89E1-3747-8EFE-532B341CABDE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566EFA-554B-418F-ADD1-DB9C5AB14B0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851310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D039198-4C10-514B-9A15-D4742B655F8F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4EE4850-AF23-4C58-8CD6-D837C38FDA18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50845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76813CA-19E6-AE4C-B59C-3DF23485AC35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0A60F57-826A-46C4-8159-338E979E65A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151787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E39FF9C-5A5B-A74A-8DDB-64162ED65608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C389252-0947-469D-B2DC-4453C4066A44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91027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4FEDA1F-7689-1F48-8186-F9C8898F84F5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92B167-EC77-42CC-8331-0868A71BB1A0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198900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5C75894-3D74-4444-A9A9-176F0EF98BEF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671D4B-C557-494C-9A3D-5E7CA4CC62CB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89974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880432B-3FA7-4C40-AB0E-F48B8A13A8C9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321A5F9-9B6F-4632-B03D-85EE8A9AE30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94431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4AFC71F-F329-7A47-AE96-78253DF861CE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D1C523-2CC7-4D99-80FF-47C1DC8B906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8876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55685-1190-8A48-9EC0-C58A2112C4C3}" type="datetime1">
              <a:rPr lang="en-US" smtClean="0"/>
              <a:pPr/>
              <a:t>10/31/13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3290278-20A2-F649-A1C9-1AACDEE9E5EC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767C923-232C-476C-9876-ADC8989AF1C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161653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E93053F-C1B0-D944-A5B0-812146E89ECC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18B8569-A845-4BE7-9010-2B8DD48678B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728022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CDCD-0C96-FD4F-B6CF-ACDF93F521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321504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245C-39AB-0242-8F32-0EEDAC22EC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04466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BFC34-1E9F-1447-88CE-0F7CDBB91E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160256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9CD2F-111E-BC4D-907E-E61AF9195F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048680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8699-D238-EB46-96CF-3300A4D7BA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57699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DF5B-CDA2-0C41-853C-060C84FDB9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93903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A713-35AB-124A-8099-BC1C19CCC6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639967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BE5AB-43BE-A942-A65C-BFBAA1AD21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8969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5C9-21FF-664C-80CC-22A106790D4E}" type="datetime1">
              <a:rPr lang="en-US" smtClean="0"/>
              <a:pPr/>
              <a:t>10/31/13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BE848-C37C-7543-A396-A8F1FE506D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37948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E552-3604-5942-B3DE-B31E1E3C2A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991552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276A-C70D-804D-A197-B65CFB7F90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08587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34169A6-4F34-7D4E-875A-F0E573A7FC90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C3E35DC-4495-4266-9E86-D258BAB5D95D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87897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8726890-DF4B-1C4B-B409-5DDA73941DD6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76119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18B652F-537D-D94A-9B56-0E14F53CC079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5F341D6-F55A-4A54-BC75-E3C08BE9D5EA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68742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B4BFC79-0F7A-DF48-9148-73E6A08E727C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9CBF183-D0DD-4DA9-8772-9EE5511C211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447027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D341FD-36F4-2846-9D95-56C847EA4DF1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104DA1C-9F2C-484D-9D5E-2FC32A3A3E1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49301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F8C3E46-AEB9-B643-B515-C71F8117A188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3148CD-FCAD-40B7-97EC-F8D39CF6E553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239560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73035E9-F6F9-D74A-BCA3-64BFB498BE53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679D050-0C74-41E8-8605-B4A2775413D3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2000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CAB1-7C3A-9043-89A2-173AADF3B069}" type="datetime1">
              <a:rPr lang="en-US" smtClean="0"/>
              <a:pPr/>
              <a:t>10/31/13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B0F77A7-2FE5-7540-A033-31021362C055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5B1FE1E-57E7-4F6C-88FC-F125E09B741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815064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2EDF0F4-93D5-1446-AA1A-3D84373A3407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DC38747-533C-4FA4-BB54-F187D54F41B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29021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71008BC-12F4-B247-8556-A8E52A4BD992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5A18E52-887D-412A-999B-1F10EE6F7AB8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6387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94835E4-3372-7548-B28D-532D6E63BEC2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C4F1A40-A785-4D87-AA45-7C4E90A1ED5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766918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623F-5C05-7A4F-AE8F-2C9BACA7B134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242E61-A159-4CC8-A7F4-19859861822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83633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84EA0C-4389-494C-9532-D96CC8F2C42C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527DA4-6E60-4521-9C0F-FDDAD653A4B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946924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DA77BE-67EE-7F4E-88F8-F77CA40D7156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E5B6EF-7331-4BC9-AD6A-8643A8933F4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244886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2974C5-F7C8-7442-B9E2-A67858632F14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80CE8D-5D6B-40A3-800B-589DBB4BBCD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676540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BE1852-234B-9D4C-88E9-3267B2D4E15A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DFDD22-D347-4D16-94A6-561F239C71F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041511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283D9-8B14-B14C-8CCC-2BCFA71813E7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52F490-26B8-4624-B9BD-0568DD85434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151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17.xml"/><Relationship Id="rId14" Type="http://schemas.openxmlformats.org/officeDocument/2006/relationships/theme" Target="../theme/theme10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9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0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theme" Target="../theme/theme4.xml"/><Relationship Id="rId18" Type="http://schemas.openxmlformats.org/officeDocument/2006/relationships/image" Target="../media/image1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3238E-F8D4-9440-BB82-E803A42F2C18}" type="datetime1">
              <a:rPr lang="en-US" smtClean="0"/>
              <a:pPr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381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42C3E9-A98B-6C41-BCA7-CC26E9E3A9A8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81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81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j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CC5002-76B4-4A76-B9F2-EC739238F192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8195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8196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8468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  <p:sldLayoutId id="2147484885" r:id="rId12"/>
    <p:sldLayoutId id="2147484886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D1BC9-F024-144B-93E5-933F43852632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1D5E4D-7859-4FDD-9452-44252EC0333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569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8" r:id="rId1"/>
    <p:sldLayoutId id="2147484889" r:id="rId2"/>
    <p:sldLayoutId id="2147484890" r:id="rId3"/>
    <p:sldLayoutId id="2147484891" r:id="rId4"/>
    <p:sldLayoutId id="2147484892" r:id="rId5"/>
    <p:sldLayoutId id="2147484893" r:id="rId6"/>
    <p:sldLayoutId id="2147484894" r:id="rId7"/>
    <p:sldLayoutId id="2147484895" r:id="rId8"/>
    <p:sldLayoutId id="2147484896" r:id="rId9"/>
    <p:sldLayoutId id="2147484897" r:id="rId10"/>
    <p:sldLayoutId id="21474848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6A2FA-A022-9C46-81AA-2CDF973D5F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1981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2" r:id="rId1"/>
    <p:sldLayoutId id="2147484913" r:id="rId2"/>
    <p:sldLayoutId id="2147484914" r:id="rId3"/>
    <p:sldLayoutId id="2147484915" r:id="rId4"/>
    <p:sldLayoutId id="2147484916" r:id="rId5"/>
    <p:sldLayoutId id="2147484917" r:id="rId6"/>
    <p:sldLayoutId id="2147484918" r:id="rId7"/>
    <p:sldLayoutId id="2147484919" r:id="rId8"/>
    <p:sldLayoutId id="2147484920" r:id="rId9"/>
    <p:sldLayoutId id="2147484921" r:id="rId10"/>
    <p:sldLayoutId id="214748492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97DD7-B9CC-EC42-AD49-7DC4570AA2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691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3" r:id="rId1"/>
    <p:sldLayoutId id="2147484974" r:id="rId2"/>
    <p:sldLayoutId id="2147484975" r:id="rId3"/>
    <p:sldLayoutId id="2147484976" r:id="rId4"/>
    <p:sldLayoutId id="2147484977" r:id="rId5"/>
    <p:sldLayoutId id="2147484978" r:id="rId6"/>
    <p:sldLayoutId id="2147484979" r:id="rId7"/>
    <p:sldLayoutId id="2147484980" r:id="rId8"/>
    <p:sldLayoutId id="2147484981" r:id="rId9"/>
    <p:sldLayoutId id="2147484982" r:id="rId10"/>
    <p:sldLayoutId id="21474849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28BC058-6120-9F46-B2CE-5BC83DE87C1E}" type="datetime1">
              <a:rPr lang="en-US" kern="1200" smtClean="0">
                <a:solidFill>
                  <a:srgbClr val="000000"/>
                </a:solidFill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5450411-D79B-45D5-B427-72AFF1F55D6E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B847A0-C240-AB49-A2FD-9C2B437C00E6}" type="datetime1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b="1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E79C33-613B-4A08-83FE-77A556999557}" type="slidenum">
              <a:rPr lang="en-US" b="1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BD822-0E1A-4D46-BE52-C625E4F83518}" type="datetime1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 b="1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CE3B30-F572-4E98-B2EB-66342910C6AB}" type="slidenum">
              <a:rPr lang="en-US" b="1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  <p:pic>
        <p:nvPicPr>
          <p:cNvPr id="20487" name="Picture 9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458200" y="6400800"/>
            <a:ext cx="609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 userDrawn="1"/>
        </p:nvGrpSpPr>
        <p:grpSpPr bwMode="auto">
          <a:xfrm>
            <a:off x="152400" y="6337300"/>
            <a:ext cx="1600200" cy="520700"/>
            <a:chOff x="96" y="56"/>
            <a:chExt cx="1008" cy="328"/>
          </a:xfrm>
        </p:grpSpPr>
        <p:pic>
          <p:nvPicPr>
            <p:cNvPr id="20489" name="Picture 8"/>
            <p:cNvPicPr>
              <a:picLocks noChangeAspect="1" noChangeArrowheads="1"/>
            </p:cNvPicPr>
            <p:nvPr userDrawn="1"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96" y="56"/>
              <a:ext cx="100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4" name="Rectangle 10"/>
            <p:cNvSpPr>
              <a:spLocks noChangeArrowheads="1"/>
            </p:cNvSpPr>
            <p:nvPr userDrawn="1"/>
          </p:nvSpPr>
          <p:spPr bwMode="auto">
            <a:xfrm>
              <a:off x="384" y="240"/>
              <a:ext cx="720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C49F7-04B4-4F4B-987C-A16138252F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023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3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272480F-B7EA-E246-B4C1-C25A40E05627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134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5ABDCA-CF74-4D4C-9A6B-059BF259C8A3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899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6" r:id="rId1"/>
    <p:sldLayoutId id="2147484827" r:id="rId2"/>
    <p:sldLayoutId id="2147484828" r:id="rId3"/>
    <p:sldLayoutId id="2147484829" r:id="rId4"/>
    <p:sldLayoutId id="2147484830" r:id="rId5"/>
    <p:sldLayoutId id="2147484831" r:id="rId6"/>
    <p:sldLayoutId id="2147484832" r:id="rId7"/>
    <p:sldLayoutId id="2147484833" r:id="rId8"/>
    <p:sldLayoutId id="2147484834" r:id="rId9"/>
    <p:sldLayoutId id="2147484835" r:id="rId10"/>
    <p:sldLayoutId id="214748483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46130-5E38-7943-9734-AD21BEFD8F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3526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7724320-20FC-2540-8074-19A9B3738E67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10/31/13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06C9F6E-F344-41CA-B292-68382B9587F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711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C2E0BB-B670-294E-9A7A-4ECF1ABBEA8E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C6D01D-9E23-4E3E-B321-CA4D6A5AB7B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1025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viola/pubs/detect/violajones_cvpr2001.pdf" TargetMode="External"/><Relationship Id="rId4" Type="http://schemas.openxmlformats.org/officeDocument/2006/relationships/hyperlink" Target="http://www.vision.caltech.edu/html-files/EE148-2005-Spring/pprs/viola04ijcv.pdf" TargetMode="External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viola/pubs/detect/violajones_cvpr2001.pdf" TargetMode="External"/><Relationship Id="rId4" Type="http://schemas.openxmlformats.org/officeDocument/2006/relationships/hyperlink" Target="http://www.vision.caltech.edu/html-files/EE148-2005-Spring/pprs/viola04ijcv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wmf"/><Relationship Id="rId1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png"/><Relationship Id="rId14" Type="http://schemas.openxmlformats.org/officeDocument/2006/relationships/image" Target="../media/image81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7" Type="http://schemas.openxmlformats.org/officeDocument/2006/relationships/image" Target="../media/image74.jpeg"/><Relationship Id="rId8" Type="http://schemas.openxmlformats.org/officeDocument/2006/relationships/image" Target="../media/image75.jpeg"/><Relationship Id="rId9" Type="http://schemas.openxmlformats.org/officeDocument/2006/relationships/image" Target="../media/image76.png"/><Relationship Id="rId10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89.jpeg"/><Relationship Id="rId3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20" Type="http://schemas.openxmlformats.org/officeDocument/2006/relationships/image" Target="../media/image29.jpeg"/><Relationship Id="rId21" Type="http://schemas.openxmlformats.org/officeDocument/2006/relationships/image" Target="../media/image30.jpeg"/><Relationship Id="rId22" Type="http://schemas.openxmlformats.org/officeDocument/2006/relationships/image" Target="../media/image31.jpeg"/><Relationship Id="rId23" Type="http://schemas.openxmlformats.org/officeDocument/2006/relationships/image" Target="../media/image32.jpeg"/><Relationship Id="rId24" Type="http://schemas.openxmlformats.org/officeDocument/2006/relationships/image" Target="../media/image33.jpeg"/><Relationship Id="rId25" Type="http://schemas.openxmlformats.org/officeDocument/2006/relationships/image" Target="../media/image34.jpeg"/><Relationship Id="rId10" Type="http://schemas.openxmlformats.org/officeDocument/2006/relationships/image" Target="../media/image19.jpeg"/><Relationship Id="rId11" Type="http://schemas.openxmlformats.org/officeDocument/2006/relationships/image" Target="../media/image20.jpe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4" Type="http://schemas.openxmlformats.org/officeDocument/2006/relationships/image" Target="../media/image23.jpeg"/><Relationship Id="rId15" Type="http://schemas.openxmlformats.org/officeDocument/2006/relationships/image" Target="../media/image24.jpeg"/><Relationship Id="rId16" Type="http://schemas.openxmlformats.org/officeDocument/2006/relationships/image" Target="../media/image25.jpeg"/><Relationship Id="rId17" Type="http://schemas.openxmlformats.org/officeDocument/2006/relationships/image" Target="../media/image26.jpeg"/><Relationship Id="rId18" Type="http://schemas.openxmlformats.org/officeDocument/2006/relationships/image" Target="../media/image27.jpeg"/><Relationship Id="rId19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Microsoft_Equation1.bin"/><Relationship Id="rId5" Type="http://schemas.openxmlformats.org/officeDocument/2006/relationships/oleObject" Target="../embeddings/Microsoft_Equation2.bin"/><Relationship Id="rId6" Type="http://schemas.openxmlformats.org/officeDocument/2006/relationships/oleObject" Target="../embeddings/Microsoft_Equation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Microsoft_Equation4.bin"/><Relationship Id="rId5" Type="http://schemas.openxmlformats.org/officeDocument/2006/relationships/oleObject" Target="../embeddings/Microsoft_Equation5.bin"/><Relationship Id="rId6" Type="http://schemas.openxmlformats.org/officeDocument/2006/relationships/oleObject" Target="../embeddings/Microsoft_Equation6.bin"/><Relationship Id="rId7" Type="http://schemas.openxmlformats.org/officeDocument/2006/relationships/oleObject" Target="../embeddings/Microsoft_Equation7.bin"/><Relationship Id="rId8" Type="http://schemas.openxmlformats.org/officeDocument/2006/relationships/oleObject" Target="../embeddings/Microsoft_Equation8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Microsoft_Equation9.bin"/><Relationship Id="rId5" Type="http://schemas.openxmlformats.org/officeDocument/2006/relationships/oleObject" Target="../embeddings/Microsoft_Equation10.bin"/><Relationship Id="rId6" Type="http://schemas.openxmlformats.org/officeDocument/2006/relationships/oleObject" Target="../embeddings/Microsoft_Equation11.bin"/><Relationship Id="rId7" Type="http://schemas.openxmlformats.org/officeDocument/2006/relationships/oleObject" Target="../embeddings/Microsoft_Equation12.bin"/><Relationship Id="rId8" Type="http://schemas.openxmlformats.org/officeDocument/2006/relationships/oleObject" Target="../embeddings/Microsoft_Equation13.bin"/><Relationship Id="rId9" Type="http://schemas.openxmlformats.org/officeDocument/2006/relationships/oleObject" Target="../embeddings/Microsoft_Equation14.bin"/><Relationship Id="rId10" Type="http://schemas.openxmlformats.org/officeDocument/2006/relationships/oleObject" Target="../embeddings/Microsoft_Equation1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Microsoft_Equation16.bin"/><Relationship Id="rId5" Type="http://schemas.openxmlformats.org/officeDocument/2006/relationships/oleObject" Target="../embeddings/Microsoft_Equation17.bin"/><Relationship Id="rId6" Type="http://schemas.openxmlformats.org/officeDocument/2006/relationships/oleObject" Target="../embeddings/Microsoft_Equation18.bin"/><Relationship Id="rId7" Type="http://schemas.openxmlformats.org/officeDocument/2006/relationships/oleObject" Target="../embeddings/Microsoft_Equation19.bin"/><Relationship Id="rId8" Type="http://schemas.openxmlformats.org/officeDocument/2006/relationships/oleObject" Target="../embeddings/Microsoft_Equation20.bin"/><Relationship Id="rId9" Type="http://schemas.openxmlformats.org/officeDocument/2006/relationships/oleObject" Target="../embeddings/Microsoft_Equation21.bin"/><Relationship Id="rId10" Type="http://schemas.openxmlformats.org/officeDocument/2006/relationships/oleObject" Target="../embeddings/Microsoft_Equation22.bin"/><Relationship Id="rId11" Type="http://schemas.openxmlformats.org/officeDocument/2006/relationships/oleObject" Target="../embeddings/Microsoft_Equation23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Microsoft_Equation24.bin"/><Relationship Id="rId5" Type="http://schemas.openxmlformats.org/officeDocument/2006/relationships/oleObject" Target="../embeddings/Microsoft_Equation25.bin"/><Relationship Id="rId6" Type="http://schemas.openxmlformats.org/officeDocument/2006/relationships/oleObject" Target="../embeddings/Microsoft_Equation26.bin"/><Relationship Id="rId7" Type="http://schemas.openxmlformats.org/officeDocument/2006/relationships/oleObject" Target="../embeddings/Microsoft_Equation27.bin"/><Relationship Id="rId8" Type="http://schemas.openxmlformats.org/officeDocument/2006/relationships/oleObject" Target="../embeddings/Microsoft_Equation28.bin"/><Relationship Id="rId9" Type="http://schemas.openxmlformats.org/officeDocument/2006/relationships/oleObject" Target="../embeddings/Microsoft_Equation29.bin"/><Relationship Id="rId10" Type="http://schemas.openxmlformats.org/officeDocument/2006/relationships/oleObject" Target="../embeddings/Microsoft_Equation30.bin"/><Relationship Id="rId11" Type="http://schemas.openxmlformats.org/officeDocument/2006/relationships/oleObject" Target="../embeddings/Microsoft_Equation31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Microsoft_Equation32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8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Microsoft_Equation33.bin"/><Relationship Id="rId5" Type="http://schemas.openxmlformats.org/officeDocument/2006/relationships/hyperlink" Target="http://www.umiacs.umd.edu/~joseph/support-vector-machines4.pdf" TargetMode="External"/><Relationship Id="rId6" Type="http://schemas.openxmlformats.org/officeDocument/2006/relationships/oleObject" Target="../embeddings/Microsoft_Equation34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Microsoft_Equation35.bin"/><Relationship Id="rId5" Type="http://schemas.openxmlformats.org/officeDocument/2006/relationships/oleObject" Target="../embeddings/Microsoft_Equation36.bin"/><Relationship Id="rId6" Type="http://schemas.openxmlformats.org/officeDocument/2006/relationships/oleObject" Target="../embeddings/Microsoft_Equation37.bin"/><Relationship Id="rId7" Type="http://schemas.openxmlformats.org/officeDocument/2006/relationships/oleObject" Target="../embeddings/Microsoft_Equation38.bin"/><Relationship Id="rId8" Type="http://schemas.openxmlformats.org/officeDocument/2006/relationships/oleObject" Target="../embeddings/Microsoft_Equation39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8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oleObject" Target="../embeddings/Microsoft_Equation40.bin"/><Relationship Id="rId5" Type="http://schemas.openxmlformats.org/officeDocument/2006/relationships/oleObject" Target="../embeddings/Microsoft_Equation41.bin"/><Relationship Id="rId6" Type="http://schemas.openxmlformats.org/officeDocument/2006/relationships/oleObject" Target="../embeddings/Microsoft_Equation42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8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oleObject" Target="../embeddings/Microsoft_Equation43.bin"/><Relationship Id="rId6" Type="http://schemas.openxmlformats.org/officeDocument/2006/relationships/oleObject" Target="../embeddings/Microsoft_Equation44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Microsoft_Equation45.bin"/><Relationship Id="rId5" Type="http://schemas.openxmlformats.org/officeDocument/2006/relationships/hyperlink" Target="http://www.umiacs.umd.edu/~joseph/support-vector-machines4.pdf" TargetMode="External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oleObject" Target="../embeddings/Microsoft_Equation46.bin"/><Relationship Id="rId5" Type="http://schemas.openxmlformats.org/officeDocument/2006/relationships/oleObject" Target="../embeddings/Microsoft_Equation47.bin"/><Relationship Id="rId6" Type="http://schemas.openxmlformats.org/officeDocument/2006/relationships/hyperlink" Target="http://www.umiacs.umd.edu/~joseph/support-vector-machines4.pdf" TargetMode="External"/><Relationship Id="rId7" Type="http://schemas.openxmlformats.org/officeDocument/2006/relationships/oleObject" Target="../embeddings/Microsoft_Equation48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8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3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lear.inrialpes.fr/people/dalal" TargetMode="External"/><Relationship Id="rId4" Type="http://schemas.openxmlformats.org/officeDocument/2006/relationships/hyperlink" Target="http://lear.inrialpes.fr/people/triggs" TargetMode="External"/><Relationship Id="rId5" Type="http://schemas.microsoft.com/office/2007/relationships/media" Target="../media/media1.avi"/><Relationship Id="rId6" Type="http://schemas.openxmlformats.org/officeDocument/2006/relationships/image" Target="../media/image123.png"/><Relationship Id="rId1" Type="http://schemas.openxmlformats.org/officeDocument/2006/relationships/video" Target="../media/media1.avi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4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oleObject" Target="../embeddings/Microsoft_Equation49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8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oleObject" Target="../embeddings/Microsoft_Equation50.bin"/><Relationship Id="rId5" Type="http://schemas.openxmlformats.org/officeDocument/2006/relationships/oleObject" Target="../embeddings/Microsoft_Equation51.bin"/><Relationship Id="rId6" Type="http://schemas.openxmlformats.org/officeDocument/2006/relationships/oleObject" Target="../embeddings/Microsoft_Equation52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8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2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4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4" Type="http://schemas.openxmlformats.org/officeDocument/2006/relationships/oleObject" Target="../embeddings/Microsoft_Equation53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1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5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3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3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3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rnel-machines.org/software" TargetMode="External"/><Relationship Id="rId4" Type="http://schemas.openxmlformats.org/officeDocument/2006/relationships/hyperlink" Target="http://www.csie.ntu.edu.tw/~cjlin/libsvm/" TargetMode="External"/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59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jpeg"/><Relationship Id="rId1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image" Target="../media/image46.jpeg"/><Relationship Id="rId9" Type="http://schemas.openxmlformats.org/officeDocument/2006/relationships/image" Target="../media/image47.png"/><Relationship Id="rId10" Type="http://schemas.openxmlformats.org/officeDocument/2006/relationships/image" Target="../media/image4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viola/pubs/detect/violajones_cvpr2001.pdf" TargetMode="External"/><Relationship Id="rId4" Type="http://schemas.openxmlformats.org/officeDocument/2006/relationships/hyperlink" Target="http://www.vision.caltech.edu/html-files/EE148-2005-Spring/pprs/viola04ijcv.pdf" TargetMode="External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72816"/>
            <a:ext cx="7772400" cy="226211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Discriminative classifiers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for image recognition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27917" t="31551" r="25833" b="9061"/>
          <a:stretch>
            <a:fillRect/>
          </a:stretch>
        </p:blipFill>
        <p:spPr bwMode="auto">
          <a:xfrm>
            <a:off x="-14155" y="4343400"/>
            <a:ext cx="2919747" cy="228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jhhays\Desktop\im2gps\im2gps_figures\CR_images\all_coords.jpg"/>
          <p:cNvPicPr>
            <a:picLocks noChangeAspect="1" noChangeArrowheads="1"/>
          </p:cNvPicPr>
          <p:nvPr/>
        </p:nvPicPr>
        <p:blipFill>
          <a:blip r:embed="rId4" cstate="print"/>
          <a:srcRect l="33334" r="-2"/>
          <a:stretch>
            <a:fillRect/>
          </a:stretch>
        </p:blipFill>
        <p:spPr bwMode="auto">
          <a:xfrm>
            <a:off x="5728320" y="4800600"/>
            <a:ext cx="3491880" cy="174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483" y="150723"/>
            <a:ext cx="1023082" cy="20616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72656" y="141630"/>
            <a:ext cx="1023080" cy="206169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/>
          <a:srcRect r="51339"/>
          <a:stretch>
            <a:fillRect/>
          </a:stretch>
        </p:blipFill>
        <p:spPr bwMode="auto">
          <a:xfrm>
            <a:off x="7170149" y="0"/>
            <a:ext cx="1973851" cy="221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0" y="6550223"/>
            <a:ext cx="9067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These slides have been borrowed from Kristen </a:t>
            </a:r>
            <a:r>
              <a:rPr lang="en-US" sz="1400" dirty="0" err="1" smtClean="0"/>
              <a:t>Grauman</a:t>
            </a:r>
            <a:r>
              <a:rPr lang="en-US" sz="1400" dirty="0" smtClean="0"/>
              <a:t>, who borrowed some from others. </a:t>
            </a:r>
            <a:endParaRPr lang="en-US" sz="1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1674" y="3764632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Thursday, October 31</a:t>
            </a:r>
            <a:r>
              <a:rPr lang="en-US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2013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Devi Parikh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Virginia Tech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summary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467544" y="16335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 seminal approach to real-time object detection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Training is slow, but detection is very fast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Key ideas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Integral images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fast feature evaluation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Boosting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feature selection</a:t>
            </a:r>
            <a:endParaRPr kumimoji="1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7"/>
          <p:cNvSpPr>
            <a:spLocks noChangeArrowheads="1"/>
          </p:cNvSpPr>
          <p:nvPr/>
        </p:nvSpPr>
        <p:spPr bwMode="auto">
          <a:xfrm>
            <a:off x="35496" y="5740524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3"/>
              </a:rPr>
              <a:t>Rapid object detection using a boosted cascade of simple features.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CVPR 2001. </a:t>
            </a: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auto">
          <a:xfrm>
            <a:off x="35496" y="6474822"/>
            <a:ext cx="853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4"/>
              </a:rPr>
              <a:t>Robust real-time face detection.</a:t>
            </a: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IJCV 57(2), 2004.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 l="16476" t="76900" r="54482" b="13509"/>
          <a:stretch>
            <a:fillRect/>
          </a:stretch>
        </p:blipFill>
        <p:spPr bwMode="auto">
          <a:xfrm>
            <a:off x="5097463" y="4437062"/>
            <a:ext cx="36004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62"/>
          <p:cNvGrpSpPr>
            <a:grpSpLocks/>
          </p:cNvGrpSpPr>
          <p:nvPr/>
        </p:nvGrpSpPr>
        <p:grpSpPr bwMode="auto">
          <a:xfrm>
            <a:off x="762000" y="4724400"/>
            <a:ext cx="4052888" cy="600075"/>
            <a:chOff x="482544" y="2735253"/>
            <a:chExt cx="4052942" cy="600698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54"/>
            <p:cNvCxnSpPr>
              <a:cxnSpLocks noChangeShapeType="1"/>
            </p:cNvCxnSpPr>
            <p:nvPr/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34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summary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467544" y="16335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 seminal approach to real-time object detection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Training is slow, but detection is very fast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Key ideas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Integral images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fast feature evaluation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Boosting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feature selection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Attentional</a:t>
            </a: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cascade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of classifiers for fast rejection of non-face windows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7"/>
          <p:cNvSpPr>
            <a:spLocks noChangeArrowheads="1"/>
          </p:cNvSpPr>
          <p:nvPr/>
        </p:nvSpPr>
        <p:spPr bwMode="auto">
          <a:xfrm>
            <a:off x="35496" y="5740524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3"/>
              </a:rPr>
              <a:t>Rapid object detection using a boosted cascade of simple features.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CVPR 2001. </a:t>
            </a: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auto">
          <a:xfrm>
            <a:off x="35496" y="6474822"/>
            <a:ext cx="853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4"/>
              </a:rPr>
              <a:t>Robust real-time face detection.</a:t>
            </a: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IJCV 57(2), 2004.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340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  intuition</a:t>
            </a:r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6321425" y="2192338"/>
            <a:ext cx="384175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7010400" y="2949575"/>
            <a:ext cx="38417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922838" y="4564063"/>
            <a:ext cx="381000" cy="376237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30189" name="Line 13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30190" name="Text Box 14"/>
          <p:cNvSpPr txBox="1">
            <a:spLocks noChangeArrowheads="1"/>
          </p:cNvSpPr>
          <p:nvPr/>
        </p:nvSpPr>
        <p:spPr bwMode="auto">
          <a:xfrm>
            <a:off x="1125538" y="2774950"/>
            <a:ext cx="1281112" cy="6397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1</a:t>
            </a:r>
          </a:p>
        </p:txBody>
      </p:sp>
      <p:cxnSp>
        <p:nvCxnSpPr>
          <p:cNvPr id="1330191" name="AutoShape 15"/>
          <p:cNvCxnSpPr>
            <a:cxnSpLocks noChangeShapeType="1"/>
            <a:stCxn id="1330190" idx="3"/>
            <a:endCxn id="1330189" idx="0"/>
          </p:cNvCxnSpPr>
          <p:nvPr/>
        </p:nvCxnSpPr>
        <p:spPr bwMode="auto">
          <a:xfrm>
            <a:off x="2406650" y="3095625"/>
            <a:ext cx="1947863" cy="7159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447" name="Rectangle 16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5626" y="6584223"/>
            <a:ext cx="3184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Paul Viola</a:t>
            </a:r>
            <a:endParaRPr lang="en-US" sz="12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189" grpId="0" animBg="1"/>
      <p:bldP spid="13301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19459" name="Oval 4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0" name="Oval 5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1" name="Oval 7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2" name="Oval 8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3" name="Oval 9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4" name="Oval 10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5" name="Oval 11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6" name="Oval 12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7" name="Rectangle 17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8" name="Text Box 33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Weights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Increased</a:t>
            </a:r>
          </a:p>
        </p:txBody>
      </p:sp>
      <p:sp>
        <p:nvSpPr>
          <p:cNvPr id="19469" name="Line 38"/>
          <p:cNvSpPr>
            <a:spLocks noChangeShapeType="1"/>
          </p:cNvSpPr>
          <p:nvPr/>
        </p:nvSpPr>
        <p:spPr bwMode="auto">
          <a:xfrm flipV="1">
            <a:off x="3200400" y="2362200"/>
            <a:ext cx="32766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0" name="Line 40"/>
          <p:cNvSpPr>
            <a:spLocks noChangeShapeType="1"/>
          </p:cNvSpPr>
          <p:nvPr/>
        </p:nvSpPr>
        <p:spPr bwMode="auto">
          <a:xfrm>
            <a:off x="3200400" y="3276600"/>
            <a:ext cx="190500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1" name="Line 42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2" name="Oval 6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3" name="Line 39"/>
          <p:cNvSpPr>
            <a:spLocks noChangeShapeType="1"/>
          </p:cNvSpPr>
          <p:nvPr/>
        </p:nvSpPr>
        <p:spPr bwMode="auto">
          <a:xfrm flipV="1">
            <a:off x="3200400" y="3124200"/>
            <a:ext cx="396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1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2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5" name="Line 19"/>
          <p:cNvSpPr>
            <a:spLocks noChangeShapeType="1"/>
          </p:cNvSpPr>
          <p:nvPr/>
        </p:nvSpPr>
        <p:spPr bwMode="auto">
          <a:xfrm flipV="1">
            <a:off x="3200400" y="3657600"/>
            <a:ext cx="30480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3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6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Weights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Increased</a:t>
            </a:r>
          </a:p>
        </p:txBody>
      </p:sp>
      <p:sp>
        <p:nvSpPr>
          <p:cNvPr id="21518" name="Line 17"/>
          <p:cNvSpPr>
            <a:spLocks noChangeShapeType="1"/>
          </p:cNvSpPr>
          <p:nvPr/>
        </p:nvSpPr>
        <p:spPr bwMode="auto">
          <a:xfrm>
            <a:off x="3200400" y="3276600"/>
            <a:ext cx="274320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9" name="Line 18"/>
          <p:cNvSpPr>
            <a:spLocks noChangeShapeType="1"/>
          </p:cNvSpPr>
          <p:nvPr/>
        </p:nvSpPr>
        <p:spPr bwMode="auto">
          <a:xfrm>
            <a:off x="3200400" y="3276600"/>
            <a:ext cx="281940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20" name="Line 21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3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3" name="Line 18"/>
          <p:cNvSpPr>
            <a:spLocks noChangeShapeType="1"/>
          </p:cNvSpPr>
          <p:nvPr/>
        </p:nvSpPr>
        <p:spPr bwMode="auto">
          <a:xfrm flipV="1">
            <a:off x="3200400" y="4114800"/>
            <a:ext cx="2209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5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>
            <a:off x="1143000" y="3198813"/>
            <a:ext cx="2776538" cy="9159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Final classifier is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a combination of weak classifiers</a:t>
            </a:r>
          </a:p>
        </p:txBody>
      </p:sp>
      <p:sp>
        <p:nvSpPr>
          <p:cNvPr id="23567" name="Line 20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8" name="Line 21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20439" y="29912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Discriminative classifier construction</a:t>
            </a:r>
          </a:p>
        </p:txBody>
      </p:sp>
      <p:pic>
        <p:nvPicPr>
          <p:cNvPr id="67" name="Picture 49" descr="boostingIc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40259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3"/>
          <p:cNvSpPr>
            <a:spLocks noChangeArrowheads="1"/>
          </p:cNvSpPr>
          <p:nvPr/>
        </p:nvSpPr>
        <p:spPr bwMode="auto">
          <a:xfrm>
            <a:off x="503238" y="1052513"/>
            <a:ext cx="3875087" cy="23923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4673600" y="1066800"/>
            <a:ext cx="4368800" cy="23971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508000" y="3608388"/>
            <a:ext cx="2876550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6002338" y="3608388"/>
            <a:ext cx="3035300" cy="26320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3588" y="1647825"/>
            <a:ext cx="31750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3" y="1487488"/>
            <a:ext cx="836612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5"/>
          <a:srcRect l="22574" t="23128" r="14514"/>
          <a:stretch>
            <a:fillRect/>
          </a:stretch>
        </p:blipFill>
        <p:spPr bwMode="auto">
          <a:xfrm>
            <a:off x="2874963" y="1582738"/>
            <a:ext cx="6588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81138" y="1989138"/>
            <a:ext cx="319087" cy="287337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0875" y="2066925"/>
            <a:ext cx="319088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7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1788" y="1709738"/>
            <a:ext cx="319087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8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90750" y="2006600"/>
            <a:ext cx="29845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9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39975" y="1760538"/>
            <a:ext cx="317500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sp>
        <p:nvSpPr>
          <p:cNvPr id="80" name="Text Box 15"/>
          <p:cNvSpPr txBox="1">
            <a:spLocks noChangeArrowheads="1"/>
          </p:cNvSpPr>
          <p:nvPr/>
        </p:nvSpPr>
        <p:spPr bwMode="auto">
          <a:xfrm>
            <a:off x="1584325" y="2382838"/>
            <a:ext cx="949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10</a:t>
            </a:r>
            <a:r>
              <a:rPr lang="en-US" sz="1000" baseline="30000">
                <a:solidFill>
                  <a:srgbClr val="000099"/>
                </a:solidFill>
                <a:latin typeface="Arial" charset="0"/>
                <a:cs typeface="Arial" charset="0"/>
              </a:rPr>
              <a:t>6</a:t>
            </a: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 examples</a:t>
            </a:r>
          </a:p>
        </p:txBody>
      </p:sp>
      <p:sp>
        <p:nvSpPr>
          <p:cNvPr id="81" name="Line 16"/>
          <p:cNvSpPr>
            <a:spLocks noChangeShapeType="1"/>
          </p:cNvSpPr>
          <p:nvPr/>
        </p:nvSpPr>
        <p:spPr bwMode="auto">
          <a:xfrm>
            <a:off x="1333500" y="1854200"/>
            <a:ext cx="146050" cy="714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2" name="Line 17"/>
          <p:cNvSpPr>
            <a:spLocks noChangeShapeType="1"/>
          </p:cNvSpPr>
          <p:nvPr/>
        </p:nvSpPr>
        <p:spPr bwMode="auto">
          <a:xfrm flipV="1">
            <a:off x="2616200" y="2120900"/>
            <a:ext cx="155575" cy="968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3" name="Rectangle 18"/>
          <p:cNvSpPr>
            <a:spLocks noChangeArrowheads="1"/>
          </p:cNvSpPr>
          <p:nvPr/>
        </p:nvSpPr>
        <p:spPr bwMode="auto">
          <a:xfrm>
            <a:off x="568325" y="1139825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Nearest neighbor</a:t>
            </a:r>
          </a:p>
        </p:txBody>
      </p:sp>
      <p:sp>
        <p:nvSpPr>
          <p:cNvPr id="84" name="Text Box 19"/>
          <p:cNvSpPr txBox="1">
            <a:spLocks noChangeArrowheads="1"/>
          </p:cNvSpPr>
          <p:nvPr/>
        </p:nvSpPr>
        <p:spPr bwMode="auto">
          <a:xfrm>
            <a:off x="468313" y="2633663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Shakhnarovich, Viola, Darrell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Berg, Berg, Malik 2005...</a:t>
            </a: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4756150" y="1119188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Neural networks</a:t>
            </a:r>
          </a:p>
        </p:txBody>
      </p: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4802188" y="2528888"/>
            <a:ext cx="3930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LeCun, Bottou, Bengio, Haffner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Rowley, Baluja, Kanade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Rectangle 22"/>
          <p:cNvSpPr>
            <a:spLocks noChangeArrowheads="1"/>
          </p:cNvSpPr>
          <p:nvPr/>
        </p:nvSpPr>
        <p:spPr bwMode="auto">
          <a:xfrm>
            <a:off x="533400" y="3671888"/>
            <a:ext cx="274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Support Vector Machines</a:t>
            </a:r>
          </a:p>
        </p:txBody>
      </p:sp>
      <p:sp>
        <p:nvSpPr>
          <p:cNvPr id="88" name="Rectangle 23"/>
          <p:cNvSpPr>
            <a:spLocks noChangeArrowheads="1"/>
          </p:cNvSpPr>
          <p:nvPr/>
        </p:nvSpPr>
        <p:spPr bwMode="auto">
          <a:xfrm>
            <a:off x="6070600" y="3648075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Conditional Random Fields</a:t>
            </a:r>
          </a:p>
        </p:txBody>
      </p:sp>
      <p:sp>
        <p:nvSpPr>
          <p:cNvPr id="89" name="Oval 24"/>
          <p:cNvSpPr>
            <a:spLocks noChangeArrowheads="1"/>
          </p:cNvSpPr>
          <p:nvPr/>
        </p:nvSpPr>
        <p:spPr bwMode="auto">
          <a:xfrm>
            <a:off x="65706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0" name="Oval 25"/>
          <p:cNvSpPr>
            <a:spLocks noChangeArrowheads="1"/>
          </p:cNvSpPr>
          <p:nvPr/>
        </p:nvSpPr>
        <p:spPr bwMode="auto">
          <a:xfrm>
            <a:off x="65706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1" name="Line 26"/>
          <p:cNvSpPr>
            <a:spLocks noChangeShapeType="1"/>
          </p:cNvSpPr>
          <p:nvPr/>
        </p:nvSpPr>
        <p:spPr bwMode="auto">
          <a:xfrm>
            <a:off x="6713538" y="43561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2" name="Oval 27"/>
          <p:cNvSpPr>
            <a:spLocks noChangeArrowheads="1"/>
          </p:cNvSpPr>
          <p:nvPr/>
        </p:nvSpPr>
        <p:spPr bwMode="auto">
          <a:xfrm>
            <a:off x="71294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1294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4" name="Line 29"/>
          <p:cNvSpPr>
            <a:spLocks noChangeShapeType="1"/>
          </p:cNvSpPr>
          <p:nvPr/>
        </p:nvSpPr>
        <p:spPr bwMode="auto">
          <a:xfrm>
            <a:off x="7272338" y="43434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5" name="Line 30"/>
          <p:cNvSpPr>
            <a:spLocks noChangeShapeType="1"/>
          </p:cNvSpPr>
          <p:nvPr/>
        </p:nvSpPr>
        <p:spPr bwMode="auto">
          <a:xfrm>
            <a:off x="6858000" y="4254500"/>
            <a:ext cx="271463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6" name="Rectangle 31"/>
          <p:cNvSpPr>
            <a:spLocks noChangeArrowheads="1"/>
          </p:cNvSpPr>
          <p:nvPr/>
        </p:nvSpPr>
        <p:spPr bwMode="auto">
          <a:xfrm>
            <a:off x="6118225" y="5186363"/>
            <a:ext cx="2990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McCallum, Freitag, Pereira 2000; Kumar, Hebert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97" name="Picture 3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43463" y="1409700"/>
            <a:ext cx="30686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3"/>
          <p:cNvPicPr>
            <a:picLocks noChangeAspect="1" noChangeArrowheads="1"/>
          </p:cNvPicPr>
          <p:nvPr/>
        </p:nvPicPr>
        <p:blipFill>
          <a:blip r:embed="rId12"/>
          <a:srcRect l="5177" t="24107" r="31807" b="15349"/>
          <a:stretch>
            <a:fillRect/>
          </a:stretch>
        </p:blipFill>
        <p:spPr bwMode="auto">
          <a:xfrm>
            <a:off x="650875" y="4017963"/>
            <a:ext cx="150812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Oval 34"/>
          <p:cNvSpPr>
            <a:spLocks noChangeArrowheads="1"/>
          </p:cNvSpPr>
          <p:nvPr/>
        </p:nvSpPr>
        <p:spPr bwMode="auto">
          <a:xfrm>
            <a:off x="1254125" y="4246563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0" name="Oval 35"/>
          <p:cNvSpPr>
            <a:spLocks noChangeArrowheads="1"/>
          </p:cNvSpPr>
          <p:nvPr/>
        </p:nvSpPr>
        <p:spPr bwMode="auto">
          <a:xfrm>
            <a:off x="1627188" y="4010025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1" name="Oval 36"/>
          <p:cNvSpPr>
            <a:spLocks noChangeArrowheads="1"/>
          </p:cNvSpPr>
          <p:nvPr/>
        </p:nvSpPr>
        <p:spPr bwMode="auto">
          <a:xfrm>
            <a:off x="1033463" y="4725988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833438" y="4019550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3" name="Oval 38"/>
          <p:cNvSpPr>
            <a:spLocks noChangeArrowheads="1"/>
          </p:cNvSpPr>
          <p:nvPr/>
        </p:nvSpPr>
        <p:spPr bwMode="auto">
          <a:xfrm>
            <a:off x="820738" y="4495800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4" name="Oval 39"/>
          <p:cNvSpPr>
            <a:spLocks noChangeArrowheads="1"/>
          </p:cNvSpPr>
          <p:nvPr/>
        </p:nvSpPr>
        <p:spPr bwMode="auto">
          <a:xfrm>
            <a:off x="833438" y="4926013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5" name="Oval 40"/>
          <p:cNvSpPr>
            <a:spLocks noChangeArrowheads="1"/>
          </p:cNvSpPr>
          <p:nvPr/>
        </p:nvSpPr>
        <p:spPr bwMode="auto">
          <a:xfrm>
            <a:off x="1647825" y="49434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6" name="Oval 41"/>
          <p:cNvSpPr>
            <a:spLocks noChangeArrowheads="1"/>
          </p:cNvSpPr>
          <p:nvPr/>
        </p:nvSpPr>
        <p:spPr bwMode="auto">
          <a:xfrm>
            <a:off x="1636713" y="4249738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7" name="Oval 42"/>
          <p:cNvSpPr>
            <a:spLocks noChangeArrowheads="1"/>
          </p:cNvSpPr>
          <p:nvPr/>
        </p:nvSpPr>
        <p:spPr bwMode="auto">
          <a:xfrm>
            <a:off x="2062163" y="40290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8" name="Text Box 43"/>
          <p:cNvSpPr txBox="1">
            <a:spLocks noChangeArrowheads="1"/>
          </p:cNvSpPr>
          <p:nvPr/>
        </p:nvSpPr>
        <p:spPr bwMode="auto">
          <a:xfrm>
            <a:off x="603250" y="5108575"/>
            <a:ext cx="27447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Guyon, Vapnik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Heisele, Serre, Poggio, 2001,…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6443663" y="6583363"/>
            <a:ext cx="4824412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Slide adapted from Antonio Torralba</a:t>
            </a:r>
          </a:p>
        </p:txBody>
      </p:sp>
      <p:sp>
        <p:nvSpPr>
          <p:cNvPr id="110" name="Rectangle 46"/>
          <p:cNvSpPr>
            <a:spLocks noChangeArrowheads="1"/>
          </p:cNvSpPr>
          <p:nvPr/>
        </p:nvSpPr>
        <p:spPr bwMode="auto">
          <a:xfrm>
            <a:off x="3563938" y="3621088"/>
            <a:ext cx="2268537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1" name="Rectangle 47"/>
          <p:cNvSpPr>
            <a:spLocks noChangeArrowheads="1"/>
          </p:cNvSpPr>
          <p:nvPr/>
        </p:nvSpPr>
        <p:spPr bwMode="auto">
          <a:xfrm>
            <a:off x="3586163" y="3673475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Boosting</a:t>
            </a:r>
          </a:p>
        </p:txBody>
      </p:sp>
      <p:sp>
        <p:nvSpPr>
          <p:cNvPr id="112" name="Text Box 48"/>
          <p:cNvSpPr txBox="1">
            <a:spLocks noChangeArrowheads="1"/>
          </p:cNvSpPr>
          <p:nvPr/>
        </p:nvSpPr>
        <p:spPr bwMode="auto">
          <a:xfrm>
            <a:off x="3627438" y="5176838"/>
            <a:ext cx="2744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Viola, Jones 2001, Torralba et al. 2004, Opelt et al. 2006,…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7979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Outline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589132" cy="5033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Last time: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window-based generic object detection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basic pipeline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face detection with boosting as case study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Today: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discriminative classifiers for image recognition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nearest neighbors  (+ scene match app)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upport vector machines (+ gender, person app)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328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Outline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589132" cy="5033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Last time: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window-based generic object detection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basic pipeline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face detection with boosting as case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study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328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r>
              <a:rPr lang="en-US" sz="3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Nearest Neighbor </a:t>
            </a:r>
            <a:r>
              <a:rPr lang="en-US" sz="3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classification</a:t>
            </a:r>
            <a:endParaRPr lang="en-US" sz="3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44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772400" cy="4724400"/>
          </a:xfrm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Assign label of nearest training data point to each test data point </a:t>
            </a:r>
          </a:p>
        </p:txBody>
      </p:sp>
      <p:pic>
        <p:nvPicPr>
          <p:cNvPr id="914436" name="Picture 4"/>
          <p:cNvPicPr>
            <a:picLocks noChangeAspect="1" noChangeArrowheads="1"/>
          </p:cNvPicPr>
          <p:nvPr/>
        </p:nvPicPr>
        <p:blipFill>
          <a:blip r:embed="rId3"/>
          <a:srcRect r="51339"/>
          <a:stretch>
            <a:fillRect/>
          </a:stretch>
        </p:blipFill>
        <p:spPr bwMode="auto">
          <a:xfrm>
            <a:off x="3200400" y="1981200"/>
            <a:ext cx="274002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4437" name="Text Box 5"/>
          <p:cNvSpPr txBox="1">
            <a:spLocks noChangeArrowheads="1"/>
          </p:cNvSpPr>
          <p:nvPr/>
        </p:nvSpPr>
        <p:spPr bwMode="auto">
          <a:xfrm>
            <a:off x="2362200" y="5622925"/>
            <a:ext cx="43672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Voronoi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 partitioning of feature space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for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2-category 2D data</a:t>
            </a:r>
            <a:endParaRPr lang="en-US" sz="2000" dirty="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914438" name="Text Box 6"/>
          <p:cNvSpPr txBox="1">
            <a:spLocks noChangeArrowheads="1"/>
          </p:cNvSpPr>
          <p:nvPr/>
        </p:nvSpPr>
        <p:spPr bwMode="auto">
          <a:xfrm>
            <a:off x="3279549" y="5013325"/>
            <a:ext cx="1297215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from Duda </a:t>
            </a:r>
            <a:r>
              <a:rPr lang="en-US" sz="1200" i="1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et al.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2651125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Black = negative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Red = positive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2727325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2753638"/>
            <a:ext cx="2667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Novel test example</a:t>
            </a:r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 bwMode="auto">
          <a:xfrm rot="10800000">
            <a:off x="4343400" y="2829838"/>
            <a:ext cx="1828800" cy="1392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172200" y="3413125"/>
            <a:ext cx="2438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Closest to a </a:t>
            </a:r>
            <a:r>
              <a:rPr lang="en-US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positive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example from the training set, so classify it as positive.</a:t>
            </a:r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566EFA-554B-418F-ADD1-DB9C5AB14B09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172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381000" y="304800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K-Nearest </a:t>
            </a:r>
            <a:r>
              <a:rPr lang="en-US" sz="3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Neighbors classification</a:t>
            </a:r>
            <a:endParaRPr lang="en-US" sz="3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15460" name="Picture 4" descr="duda_4"/>
          <p:cNvPicPr>
            <a:picLocks noChangeAspect="1" noChangeArrowheads="1"/>
          </p:cNvPicPr>
          <p:nvPr/>
        </p:nvPicPr>
        <p:blipFill>
          <a:blip r:embed="rId3"/>
          <a:srcRect l="25735" r="25735" b="27457"/>
          <a:stretch>
            <a:fillRect/>
          </a:stretch>
        </p:blipFill>
        <p:spPr bwMode="auto">
          <a:xfrm>
            <a:off x="2057400" y="2286000"/>
            <a:ext cx="4191000" cy="3967163"/>
          </a:xfrm>
          <a:prstGeom prst="rect">
            <a:avLst/>
          </a:prstGeom>
          <a:noFill/>
        </p:spPr>
      </p:pic>
      <p:sp>
        <p:nvSpPr>
          <p:cNvPr id="915463" name="Text Box 7"/>
          <p:cNvSpPr txBox="1">
            <a:spLocks noChangeArrowheads="1"/>
          </p:cNvSpPr>
          <p:nvPr/>
        </p:nvSpPr>
        <p:spPr bwMode="auto">
          <a:xfrm>
            <a:off x="4876800" y="2574925"/>
            <a:ext cx="85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mmi10" pitchFamily="34" charset="0"/>
                <a:cs typeface="Arial" pitchFamily="34" charset="0"/>
              </a:rPr>
              <a:t>k</a:t>
            </a:r>
            <a:r>
              <a:rPr lang="en-US" sz="2400">
                <a:solidFill>
                  <a:srgbClr val="000000"/>
                </a:solidFill>
                <a:latin typeface="cmr10" pitchFamily="34" charset="0"/>
                <a:cs typeface="Arial" pitchFamily="34" charset="0"/>
              </a:rPr>
              <a:t> = 5</a:t>
            </a:r>
          </a:p>
        </p:txBody>
      </p:sp>
      <p:sp>
        <p:nvSpPr>
          <p:cNvPr id="915465" name="Text Box 9"/>
          <p:cNvSpPr txBox="1">
            <a:spLocks noChangeArrowheads="1"/>
          </p:cNvSpPr>
          <p:nvPr/>
        </p:nvSpPr>
        <p:spPr bwMode="auto">
          <a:xfrm>
            <a:off x="7835900" y="6583362"/>
            <a:ext cx="1308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Source: D. Lowe</a:t>
            </a:r>
          </a:p>
        </p:txBody>
      </p:sp>
      <p:sp>
        <p:nvSpPr>
          <p:cNvPr id="915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66825"/>
            <a:ext cx="8610600" cy="17049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For a new point, find the k closest points from training data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Labels of the k points “vote” to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classify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3124200"/>
            <a:ext cx="358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If query lands here, the 5 NN consist of 3 negatives and 2 positives, so we classify it as negative.</a:t>
            </a:r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04800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Black = negative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Red = positive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566EFA-554B-418F-ADD1-DB9C5AB14B09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6834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 nearest neighbor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recognition example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224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18095" t="13715" r="46191" b="10857"/>
          <a:stretch>
            <a:fillRect/>
          </a:stretch>
        </p:blipFill>
        <p:spPr bwMode="auto">
          <a:xfrm>
            <a:off x="2506713" y="762000"/>
            <a:ext cx="4130575" cy="545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/>
              <a:t>Where in the World?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6150114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[Hays and Efros. </a:t>
            </a:r>
            <a:r>
              <a:rPr lang="en-US" sz="2000" b="1" dirty="0">
                <a:solidFill>
                  <a:prstClr val="black"/>
                </a:solidFill>
              </a:rPr>
              <a:t>im2gps</a:t>
            </a:r>
            <a:r>
              <a:rPr lang="en-US" sz="2000" dirty="0">
                <a:solidFill>
                  <a:prstClr val="black"/>
                </a:solidFill>
              </a:rPr>
              <a:t>: Estimating  Geographic Information from a Single Image. CVPR 2008.]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289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 l="22858" t="12952" r="15714" b="11620"/>
          <a:stretch>
            <a:fillRect/>
          </a:stretch>
        </p:blipFill>
        <p:spPr bwMode="auto">
          <a:xfrm>
            <a:off x="1147128" y="914400"/>
            <a:ext cx="684974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/>
              <a:t>Where in the World?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7316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/>
          <a:srcRect l="37033" t="21516" r="16484" b="20988"/>
          <a:stretch>
            <a:fillRect/>
          </a:stretch>
        </p:blipFill>
        <p:spPr bwMode="auto">
          <a:xfrm>
            <a:off x="1081278" y="838200"/>
            <a:ext cx="6981444" cy="539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/>
              <a:t>Where in the World?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52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6+ million </a:t>
            </a:r>
            <a:r>
              <a:rPr lang="en-US" sz="3600" dirty="0" err="1" smtClean="0"/>
              <a:t>geotagged</a:t>
            </a:r>
            <a:r>
              <a:rPr lang="en-US" sz="3600" dirty="0" smtClean="0"/>
              <a:t> photos</a:t>
            </a:r>
            <a:br>
              <a:rPr lang="en-US" sz="3600" dirty="0" smtClean="0"/>
            </a:br>
            <a:r>
              <a:rPr lang="en-US" sz="3600" dirty="0" smtClean="0"/>
              <a:t>by 109,788 photographers</a:t>
            </a:r>
          </a:p>
        </p:txBody>
      </p:sp>
      <p:pic>
        <p:nvPicPr>
          <p:cNvPr id="37891" name="Picture 2" descr="C:\Documents and Settings\jhhays\Desktop\im2gps\im2gps_figures\CR_images\all_coords.jpg"/>
          <p:cNvPicPr>
            <a:picLocks noChangeAspect="1" noChangeArrowheads="1"/>
          </p:cNvPicPr>
          <p:nvPr/>
        </p:nvPicPr>
        <p:blipFill>
          <a:blip r:embed="rId3" cstate="print"/>
          <a:srcRect r="33530"/>
          <a:stretch>
            <a:fillRect/>
          </a:stretch>
        </p:blipFill>
        <p:spPr bwMode="auto">
          <a:xfrm>
            <a:off x="0" y="1524000"/>
            <a:ext cx="91170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38400" y="6248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Annotated by </a:t>
            </a:r>
            <a:r>
              <a:rPr lang="en-US" dirty="0" err="1">
                <a:solidFill>
                  <a:prstClr val="black"/>
                </a:solidFill>
              </a:rPr>
              <a:t>Flickr</a:t>
            </a:r>
            <a:r>
              <a:rPr lang="en-US" dirty="0">
                <a:solidFill>
                  <a:prstClr val="black"/>
                </a:solidFill>
              </a:rPr>
              <a:t> users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415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jhhays\Desktop\im2gps\im2gps_figures\CR_images\all_coords.jpg"/>
          <p:cNvPicPr>
            <a:picLocks noChangeAspect="1" noChangeArrowheads="1"/>
          </p:cNvPicPr>
          <p:nvPr/>
        </p:nvPicPr>
        <p:blipFill>
          <a:blip r:embed="rId3" cstate="print"/>
          <a:srcRect l="33334" r="-2"/>
          <a:stretch>
            <a:fillRect/>
          </a:stretch>
        </p:blipFill>
        <p:spPr bwMode="auto">
          <a:xfrm>
            <a:off x="0" y="1524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6+ million </a:t>
            </a:r>
            <a:r>
              <a:rPr lang="en-US" sz="3600" dirty="0" err="1" smtClean="0"/>
              <a:t>geotagged</a:t>
            </a:r>
            <a:r>
              <a:rPr lang="en-US" sz="3600" dirty="0" smtClean="0"/>
              <a:t> photos</a:t>
            </a:r>
            <a:br>
              <a:rPr lang="en-US" sz="3600" dirty="0" smtClean="0"/>
            </a:br>
            <a:r>
              <a:rPr lang="en-US" sz="3600" dirty="0" smtClean="0"/>
              <a:t>by 109,788 photographers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6248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Annotated by </a:t>
            </a:r>
            <a:r>
              <a:rPr lang="en-US" dirty="0" err="1">
                <a:solidFill>
                  <a:prstClr val="black"/>
                </a:solidFill>
              </a:rPr>
              <a:t>Flickr</a:t>
            </a:r>
            <a:r>
              <a:rPr lang="en-US" dirty="0">
                <a:solidFill>
                  <a:prstClr val="black"/>
                </a:solidFill>
              </a:rPr>
              <a:t> users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917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Which scene properties are relevant?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7790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1371600" cy="1371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524000"/>
            <a:ext cx="1371600" cy="1371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524000"/>
            <a:ext cx="1371600" cy="1371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524000"/>
            <a:ext cx="1371600" cy="1371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524000"/>
            <a:ext cx="1371600" cy="1371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3800" y="1524000"/>
            <a:ext cx="1371600" cy="1371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3048000"/>
            <a:ext cx="1371600" cy="12938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8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3048000"/>
            <a:ext cx="1371600" cy="1295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90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3052763"/>
            <a:ext cx="1371600" cy="1290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91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3048000"/>
            <a:ext cx="1371600" cy="1295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92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8200" y="3048000"/>
            <a:ext cx="1371600" cy="1295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693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00400" y="3071813"/>
            <a:ext cx="1371600" cy="12715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1066800" y="5311775"/>
            <a:ext cx="7239000" cy="860425"/>
          </a:xfrm>
          <a:prstGeom prst="rect">
            <a:avLst/>
          </a:prstGeom>
          <a:noFill/>
          <a:ln w="38100">
            <a:solidFill>
              <a:srgbClr val="4D4D4D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A scene is a single surface that can be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represented by global (statistical) descriptors</a:t>
            </a: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228600" y="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Spatial Envelope Theory of Scene Representation</a:t>
            </a:r>
            <a:br>
              <a:rPr lang="en-US" sz="2800" b="1" dirty="0" smtClean="0">
                <a:solidFill>
                  <a:srgbClr val="000000"/>
                </a:solidFill>
              </a:rPr>
            </a:br>
            <a:r>
              <a:rPr lang="en-US" sz="2000" b="1" dirty="0" err="1" smtClean="0">
                <a:solidFill>
                  <a:srgbClr val="000000"/>
                </a:solidFill>
              </a:rPr>
              <a:t>Oliva</a:t>
            </a:r>
            <a:r>
              <a:rPr lang="en-US" sz="2000" b="1" dirty="0" smtClean="0">
                <a:solidFill>
                  <a:srgbClr val="000000"/>
                </a:solidFill>
              </a:rPr>
              <a:t> &amp; </a:t>
            </a:r>
            <a:r>
              <a:rPr lang="en-US" sz="2000" b="1" dirty="0" err="1" smtClean="0">
                <a:solidFill>
                  <a:srgbClr val="000000"/>
                </a:solidFill>
              </a:rPr>
              <a:t>Torralba</a:t>
            </a:r>
            <a:r>
              <a:rPr lang="en-US" sz="2000" b="1" dirty="0" smtClean="0">
                <a:solidFill>
                  <a:srgbClr val="000000"/>
                </a:solidFill>
              </a:rPr>
              <a:t> (2001)</a:t>
            </a:r>
          </a:p>
        </p:txBody>
      </p:sp>
      <p:sp>
        <p:nvSpPr>
          <p:cNvPr id="71696" name="AutoShape 16"/>
          <p:cNvSpPr>
            <a:spLocks noChangeArrowheads="1"/>
          </p:cNvSpPr>
          <p:nvPr/>
        </p:nvSpPr>
        <p:spPr bwMode="auto">
          <a:xfrm>
            <a:off x="4343400" y="4572000"/>
            <a:ext cx="6096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2"/>
          </a:solidFill>
          <a:ln w="38100">
            <a:solidFill>
              <a:srgbClr val="11111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smtClean="0">
              <a:solidFill>
                <a:srgbClr val="00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0" y="6172200"/>
            <a:ext cx="755576" cy="6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388424" y="6207125"/>
            <a:ext cx="755576" cy="6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97" name="Rectangle 16"/>
          <p:cNvSpPr>
            <a:spLocks noChangeArrowheads="1"/>
          </p:cNvSpPr>
          <p:nvPr/>
        </p:nvSpPr>
        <p:spPr bwMode="auto">
          <a:xfrm>
            <a:off x="6912260" y="6572885"/>
            <a:ext cx="22338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Trebuchet MS" pitchFamily="34" charset="0"/>
              </a:rPr>
              <a:t>Slide Credit: </a:t>
            </a:r>
            <a:r>
              <a:rPr lang="en-US" sz="1400" b="1" dirty="0" err="1" smtClean="0">
                <a:solidFill>
                  <a:srgbClr val="000000"/>
                </a:solidFill>
                <a:latin typeface="Trebuchet MS" pitchFamily="34" charset="0"/>
              </a:rPr>
              <a:t>Aude</a:t>
            </a:r>
            <a:r>
              <a:rPr lang="en-US" sz="1400" b="1" dirty="0" smtClean="0">
                <a:solidFill>
                  <a:srgbClr val="000000"/>
                </a:solidFill>
                <a:latin typeface="Trebuchet MS" pitchFamily="34" charset="0"/>
              </a:rPr>
              <a:t> Olivia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D245FE-CB41-43FC-8FAE-40F2C6ADBAA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Generic category recognition: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representation choice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First%20Bought%20Car%20Fr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7328" y="2541587"/>
            <a:ext cx="3816350" cy="2384425"/>
          </a:xfrm>
          <a:prstGeom prst="rect">
            <a:avLst/>
          </a:prstGeom>
          <a:noFill/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552228" y="2606675"/>
            <a:ext cx="731838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7552228" y="2606675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8163416" y="3432175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5872653" y="34559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5361478" y="34559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7920528" y="39893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Oval 15"/>
          <p:cNvSpPr>
            <a:spLocks noChangeArrowheads="1"/>
          </p:cNvSpPr>
          <p:nvPr/>
        </p:nvSpPr>
        <p:spPr bwMode="auto">
          <a:xfrm>
            <a:off x="6015528" y="26177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6701328" y="36083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625128" y="26939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Oval 18"/>
          <p:cNvSpPr>
            <a:spLocks noChangeArrowheads="1"/>
          </p:cNvSpPr>
          <p:nvPr/>
        </p:nvSpPr>
        <p:spPr bwMode="auto">
          <a:xfrm>
            <a:off x="5405928" y="25415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8163416" y="3432175"/>
            <a:ext cx="731837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5720253" y="4003675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5720253" y="4003675"/>
            <a:ext cx="730250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7699" y="2124867"/>
            <a:ext cx="1624313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580" y="2124867"/>
            <a:ext cx="1722756" cy="329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030070" y="5661248"/>
            <a:ext cx="3829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Window-based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5890610" y="5661248"/>
            <a:ext cx="3829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Part-based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31540" y="1772816"/>
            <a:ext cx="4068452" cy="475252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9336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Global texture: </a:t>
            </a:r>
            <a:br>
              <a:rPr lang="en-US" sz="4000" dirty="0" smtClean="0"/>
            </a:br>
            <a:r>
              <a:rPr lang="en-US" sz="4000" dirty="0" smtClean="0"/>
              <a:t>capturing the “Gist” of the scene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21196" y="6449991"/>
            <a:ext cx="8229600" cy="579409"/>
          </a:xfrm>
        </p:spPr>
        <p:txBody>
          <a:bodyPr/>
          <a:lstStyle/>
          <a:p>
            <a:pPr>
              <a:buNone/>
            </a:pPr>
            <a:r>
              <a:rPr lang="en-US" sz="2000" dirty="0" err="1" smtClean="0"/>
              <a:t>Oliva</a:t>
            </a:r>
            <a:r>
              <a:rPr lang="en-US" sz="2000" dirty="0" smtClean="0"/>
              <a:t> &amp; </a:t>
            </a:r>
            <a:r>
              <a:rPr lang="en-US" sz="2000" dirty="0" err="1" smtClean="0"/>
              <a:t>Torralba</a:t>
            </a:r>
            <a:r>
              <a:rPr lang="en-US" sz="2000" dirty="0" smtClean="0"/>
              <a:t> IJCV 2001, </a:t>
            </a:r>
            <a:r>
              <a:rPr lang="en-US" sz="2000" dirty="0" err="1" smtClean="0"/>
              <a:t>Torralba</a:t>
            </a:r>
            <a:r>
              <a:rPr lang="en-US" sz="2000" dirty="0" smtClean="0"/>
              <a:t> et al. CVPR 2003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0670" t="38702" r="17936" b="24618"/>
          <a:stretch>
            <a:fillRect/>
          </a:stretch>
        </p:blipFill>
        <p:spPr bwMode="auto">
          <a:xfrm>
            <a:off x="592083" y="2370123"/>
            <a:ext cx="8012289" cy="346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19057" y="1785915"/>
            <a:ext cx="8624943" cy="57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 smtClean="0">
                <a:solidFill>
                  <a:srgbClr val="000000"/>
                </a:solidFill>
              </a:rPr>
              <a:t>Capture global image properties while keeping some spatial information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72300" y="537321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Gist descriptor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9ADE3-FCDF-4463-98DF-A3BB246EF84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Which scene properties are relevant?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800" b="1" dirty="0" smtClean="0"/>
              <a:t>Gist scene descriptor</a:t>
            </a:r>
            <a:endParaRPr lang="en-US" sz="2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/>
              <a:t>Color Histograms  </a:t>
            </a:r>
            <a:r>
              <a:rPr lang="en-US" sz="2800" dirty="0" smtClean="0"/>
              <a:t>- L*A*B* 4x14x14 histograms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err="1" smtClean="0"/>
              <a:t>Texton</a:t>
            </a:r>
            <a:r>
              <a:rPr lang="en-US" sz="2800" b="1" dirty="0" smtClean="0"/>
              <a:t> Histograms </a:t>
            </a:r>
            <a:r>
              <a:rPr lang="en-US" sz="2800" dirty="0" smtClean="0"/>
              <a:t>– 512 entry, filter bank based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/>
              <a:t>Line Features </a:t>
            </a:r>
            <a:r>
              <a:rPr lang="en-US" sz="2800" dirty="0" smtClean="0"/>
              <a:t>– Histograms of straight line stats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639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Scene Matches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 l="659" t="10901" r="2966" b="9802"/>
          <a:stretch>
            <a:fillRect/>
          </a:stretch>
        </p:blipFill>
        <p:spPr bwMode="auto">
          <a:xfrm>
            <a:off x="0" y="1524000"/>
            <a:ext cx="9144000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6" y="6577607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[Hays and Efros. </a:t>
            </a:r>
            <a:r>
              <a:rPr lang="en-US" sz="1400" b="1" dirty="0">
                <a:solidFill>
                  <a:prstClr val="black"/>
                </a:solidFill>
              </a:rPr>
              <a:t>im2gps</a:t>
            </a:r>
            <a:r>
              <a:rPr lang="en-US" sz="1400" dirty="0">
                <a:solidFill>
                  <a:prstClr val="black"/>
                </a:solidFill>
              </a:rPr>
              <a:t>: Estimating  Geographic Information from a Single Image. CVPR 2008.]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8291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2" name="Picture 1" descr="C:\Documents and Settings\jhhays\Desktop\como workshop\images\0040_425432303_c817c468e3_166_14882112@N00.jpg"/>
          <p:cNvPicPr>
            <a:picLocks noChangeAspect="1" noChangeArrowheads="1"/>
          </p:cNvPicPr>
          <p:nvPr/>
        </p:nvPicPr>
        <p:blipFill>
          <a:blip r:embed="rId3" cstate="print"/>
          <a:srcRect l="38873" r="20430"/>
          <a:stretch>
            <a:fillRect/>
          </a:stretch>
        </p:blipFill>
        <p:spPr bwMode="auto">
          <a:xfrm>
            <a:off x="0" y="2273300"/>
            <a:ext cx="91440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" descr="C:\Documents and Settings\jhhays\Desktop\como workshop\images\0040_425432303_c817c468e3_166_14882112@N00.jpg"/>
          <p:cNvPicPr>
            <a:picLocks noChangeAspect="1" noChangeArrowheads="1"/>
          </p:cNvPicPr>
          <p:nvPr/>
        </p:nvPicPr>
        <p:blipFill>
          <a:blip r:embed="rId4" cstate="print"/>
          <a:srcRect r="61047"/>
          <a:stretch>
            <a:fillRect/>
          </a:stretch>
        </p:blipFill>
        <p:spPr bwMode="auto">
          <a:xfrm>
            <a:off x="2435225" y="0"/>
            <a:ext cx="42735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1864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6" name="Picture 1" descr="C:\Documents and Settings\jhhays\Desktop\como workshop\images\0005_Paris_00005_44406254_0054d193dc_27_98908999@N00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 r="61014"/>
          <a:stretch>
            <a:fillRect/>
          </a:stretch>
        </p:blipFill>
        <p:spPr bwMode="auto">
          <a:xfrm>
            <a:off x="0" y="1231900"/>
            <a:ext cx="91440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/>
              <a:t>Scene Matches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96" y="6577607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[Hays and Efros. </a:t>
            </a:r>
            <a:r>
              <a:rPr lang="en-US" sz="1400" b="1" dirty="0">
                <a:solidFill>
                  <a:prstClr val="black"/>
                </a:solidFill>
              </a:rPr>
              <a:t>im2gps</a:t>
            </a:r>
            <a:r>
              <a:rPr lang="en-US" sz="1400" dirty="0">
                <a:solidFill>
                  <a:prstClr val="black"/>
                </a:solidFill>
              </a:rPr>
              <a:t>: Estimating  Geographic Information from a Single Image. CVPR 2008.]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6744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1" descr="C:\Documents and Settings\jhhays\Desktop\como workshop\images\0005_Paris_00005_44406254_0054d193dc_27_98908999@N00.jpg"/>
          <p:cNvPicPr>
            <a:picLocks noChangeAspect="1" noChangeArrowheads="1"/>
          </p:cNvPicPr>
          <p:nvPr/>
        </p:nvPicPr>
        <p:blipFill>
          <a:blip r:embed="rId2" cstate="print"/>
          <a:srcRect l="38824" r="20477"/>
          <a:stretch>
            <a:fillRect/>
          </a:stretch>
        </p:blipFill>
        <p:spPr bwMode="auto">
          <a:xfrm>
            <a:off x="0" y="2273300"/>
            <a:ext cx="91440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" descr="C:\Documents and Settings\jhhays\Desktop\como workshop\images\0005_Paris_00005_44406254_0054d193dc_27_98908999@N00.jpg"/>
          <p:cNvPicPr>
            <a:picLocks noChangeAspect="1" noChangeArrowheads="1"/>
          </p:cNvPicPr>
          <p:nvPr/>
        </p:nvPicPr>
        <p:blipFill>
          <a:blip r:embed="rId3" cstate="print"/>
          <a:srcRect r="61111"/>
          <a:stretch>
            <a:fillRect/>
          </a:stretch>
        </p:blipFill>
        <p:spPr bwMode="auto">
          <a:xfrm>
            <a:off x="2438400" y="0"/>
            <a:ext cx="42672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496" y="6577607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[Hays and Efros. </a:t>
            </a:r>
            <a:r>
              <a:rPr lang="en-US" sz="1400" b="1" dirty="0">
                <a:solidFill>
                  <a:prstClr val="black"/>
                </a:solidFill>
              </a:rPr>
              <a:t>im2gps</a:t>
            </a:r>
            <a:r>
              <a:rPr lang="en-US" sz="1400" dirty="0">
                <a:solidFill>
                  <a:prstClr val="black"/>
                </a:solidFill>
              </a:rPr>
              <a:t>: Estimating  Geographic Information from a Single Image. CVPR 2008.]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1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46084" name="Picture 1" descr="C:\Documents and Settings\jhhays\Desktop\como workshop\images\0079_Bangkok_00011_215914338_705d7ea038_92_20194767@N00.jpg"/>
          <p:cNvPicPr>
            <a:picLocks noChangeAspect="1" noChangeArrowheads="1"/>
          </p:cNvPicPr>
          <p:nvPr/>
        </p:nvPicPr>
        <p:blipFill>
          <a:blip r:embed="rId2" cstate="print"/>
          <a:srcRect r="61111"/>
          <a:stretch>
            <a:fillRect/>
          </a:stretch>
        </p:blipFill>
        <p:spPr bwMode="auto">
          <a:xfrm>
            <a:off x="0" y="1219200"/>
            <a:ext cx="91471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/>
              <a:t>Scene Matches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6577607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[Hays and Efros. </a:t>
            </a:r>
            <a:r>
              <a:rPr lang="en-US" sz="1400" b="1" dirty="0">
                <a:solidFill>
                  <a:prstClr val="black"/>
                </a:solidFill>
              </a:rPr>
              <a:t>im2gps</a:t>
            </a:r>
            <a:r>
              <a:rPr lang="en-US" sz="1400" dirty="0">
                <a:solidFill>
                  <a:prstClr val="black"/>
                </a:solidFill>
              </a:rPr>
              <a:t>: Estimating  Geographic Information from a Single Image. CVPR 2008.]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706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8" name="Picture 1" descr="C:\Documents and Settings\jhhays\Desktop\como workshop\images\0079_Bangkok_00011_215914338_705d7ea038_92_20194767@N00.jpg"/>
          <p:cNvPicPr>
            <a:picLocks noChangeAspect="1" noChangeArrowheads="1"/>
          </p:cNvPicPr>
          <p:nvPr/>
        </p:nvPicPr>
        <p:blipFill>
          <a:blip r:embed="rId2" cstate="print"/>
          <a:srcRect r="61111"/>
          <a:stretch>
            <a:fillRect/>
          </a:stretch>
        </p:blipFill>
        <p:spPr bwMode="auto">
          <a:xfrm>
            <a:off x="2438400" y="0"/>
            <a:ext cx="42672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1" descr="C:\Documents and Settings\jhhays\Desktop\como workshop\images\0079_Bangkok_00011_215914338_705d7ea038_92_20194767@N00.jpg"/>
          <p:cNvPicPr>
            <a:picLocks noChangeAspect="1" noChangeArrowheads="1"/>
          </p:cNvPicPr>
          <p:nvPr/>
        </p:nvPicPr>
        <p:blipFill>
          <a:blip r:embed="rId3" cstate="print"/>
          <a:srcRect l="38937"/>
          <a:stretch>
            <a:fillRect/>
          </a:stretch>
        </p:blipFill>
        <p:spPr bwMode="auto">
          <a:xfrm>
            <a:off x="0" y="2963863"/>
            <a:ext cx="9144000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496" y="6577607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[Hays and Efros. </a:t>
            </a:r>
            <a:r>
              <a:rPr lang="en-US" sz="1400" b="1" dirty="0">
                <a:solidFill>
                  <a:prstClr val="black"/>
                </a:solidFill>
              </a:rPr>
              <a:t>im2gps</a:t>
            </a:r>
            <a:r>
              <a:rPr lang="en-US" sz="1400" dirty="0">
                <a:solidFill>
                  <a:prstClr val="black"/>
                </a:solidFill>
              </a:rPr>
              <a:t>: Estimating  Geographic Information from a Single Image. CVPR 2008.]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055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Importance of Data</a:t>
            </a:r>
          </a:p>
        </p:txBody>
      </p:sp>
      <p:pic>
        <p:nvPicPr>
          <p:cNvPr id="991241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0626" t="23947" r="13906" b="5263"/>
          <a:stretch/>
        </p:blipFill>
        <p:spPr bwMode="auto">
          <a:xfrm>
            <a:off x="336048" y="1181332"/>
            <a:ext cx="8676964" cy="483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9912" y="6309320"/>
            <a:ext cx="861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[Hays and Efros. </a:t>
            </a:r>
            <a:r>
              <a:rPr lang="en-US" sz="1600" b="1" dirty="0">
                <a:solidFill>
                  <a:prstClr val="black"/>
                </a:solidFill>
              </a:rPr>
              <a:t>im2gps</a:t>
            </a:r>
            <a:r>
              <a:rPr lang="en-US" sz="1600" dirty="0">
                <a:solidFill>
                  <a:prstClr val="black"/>
                </a:solidFill>
              </a:rPr>
              <a:t>: Estimating  Geographic Information from a Single Image. CVPR 2008.]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223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jhhays\Desktop\CVPR_09_course\imgs\feature_performan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8483203" cy="564356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Performance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Slides: James Hays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16758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Window-based models</a:t>
            </a:r>
            <a:b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sp>
        <p:nvSpPr>
          <p:cNvPr id="2787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Consider edges, contours, and (oriented) intensity gradients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88988" y="3370263"/>
            <a:ext cx="8229600" cy="857250"/>
            <a:chOff x="384" y="3780"/>
            <a:chExt cx="5184" cy="540"/>
          </a:xfrm>
        </p:grpSpPr>
        <p:pic>
          <p:nvPicPr>
            <p:cNvPr id="2789" name="Picture 5" descr="koalahead_grayhis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4" y="3792"/>
              <a:ext cx="70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0" name="Picture 6" descr="koalahead2_grayhi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6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1" name="Picture 7" descr="koalahead3_grayhi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3792"/>
              <a:ext cx="672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2" name="Picture 8" descr="pandahead1_grayhis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8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3" name="Picture 9" descr="pandahead2_grayhis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2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4" name="Picture 10" descr="pandahead3_grayhis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48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65163" y="2170113"/>
            <a:ext cx="8353425" cy="1169987"/>
            <a:chOff x="258" y="3024"/>
            <a:chExt cx="5262" cy="737"/>
          </a:xfrm>
        </p:grpSpPr>
        <p:pic>
          <p:nvPicPr>
            <p:cNvPr id="2796" name="Picture 12" descr="pandahead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80" y="3024"/>
              <a:ext cx="803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7" name="Picture 13" descr="pandahead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25" y="3024"/>
              <a:ext cx="78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8" name="Picture 14" descr="pandahead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760" y="3024"/>
              <a:ext cx="760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9" name="Picture 15" descr="gray_koalahead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58" y="3035"/>
              <a:ext cx="84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0" name="Picture 16" descr="gray_koalahead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52" y="3024"/>
              <a:ext cx="948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1" name="Picture 17" descr="gray_koalahead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160" y="3029"/>
              <a:ext cx="864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12788" y="2170113"/>
            <a:ext cx="1295400" cy="1114425"/>
            <a:chOff x="288" y="3042"/>
            <a:chExt cx="816" cy="702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6" name="Group 20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3061" name="Rectangle 2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62" name="Line 2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3" name="Line 2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4" name="Line 2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5" name="Line 2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6" name="Line 2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7" name="Line 2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8" name="Line 2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9" name="Line 2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0" name="Line 3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1" name="Line 3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2" name="Line 3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3" name="Line 3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4" name="Line 3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5" name="Line 3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" name="Group 36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3046" name="Rectangle 3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47" name="Line 3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8" name="Line 3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9" name="Line 4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0" name="Line 4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1" name="Line 4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2" name="Line 4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3" name="Line 4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4" name="Line 4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5" name="Line 4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6" name="Line 4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7" name="Line 4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8" name="Line 4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9" name="Line 5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0" name="Line 5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8" name="Group 52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3031" name="Rectangle 5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32" name="Line 5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3" name="Line 5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4" name="Line 5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5" name="Line 5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6" name="Line 5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7" name="Line 5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8" name="Line 6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9" name="Line 6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0" name="Line 6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1" name="Line 6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2" name="Line 6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3" name="Line 6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4" name="Line 6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5" name="Line 6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9" name="Group 68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3016" name="Rectangle 6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17" name="Line 7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8" name="Line 7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9" name="Line 7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0" name="Line 7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1" name="Line 7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2" name="Line 7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3" name="Line 7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4" name="Line 7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5" name="Line 7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6" name="Line 7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7" name="Line 8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8" name="Line 8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9" name="Line 8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0" name="Line 8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0" name="Group 84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3001" name="Rectangle 8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02" name="Line 8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3" name="Line 8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4" name="Line 8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5" name="Line 8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6" name="Line 9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7" name="Line 9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8" name="Line 9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9" name="Line 9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0" name="Line 9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1" name="Line 9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2" name="Line 9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3" name="Line 9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4" name="Line 9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5" name="Line 9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" name="Group 100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2986" name="Rectangle 10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87" name="Line 10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8" name="Line 10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9" name="Line 10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0" name="Line 10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1" name="Line 10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2" name="Line 10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3" name="Line 10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4" name="Line 10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5" name="Line 11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6" name="Line 11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7" name="Line 11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8" name="Line 11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9" name="Line 11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0" name="Line 11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2" name="Group 116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2971" name="Rectangle 11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72" name="Line 11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3" name="Line 11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4" name="Line 12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5" name="Line 12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6" name="Line 12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7" name="Line 12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8" name="Line 12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9" name="Line 12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0" name="Line 12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1" name="Line 12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2" name="Line 12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3" name="Line 12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4" name="Line 13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5" name="Line 13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3" name="Group 132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2956" name="Rectangle 13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57" name="Line 13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8" name="Line 13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9" name="Line 13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0" name="Line 13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1" name="Line 13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2" name="Line 13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3" name="Line 14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4" name="Line 14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5" name="Line 14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6" name="Line 14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7" name="Line 14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8" name="Line 14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9" name="Line 14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0" name="Line 14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" name="Group 148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2941" name="Rectangle 14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42" name="Line 15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3" name="Line 15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4" name="Line 15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5" name="Line 15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6" name="Line 15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7" name="Line 15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8" name="Line 15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9" name="Line 15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0" name="Line 15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1" name="Line 15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2" name="Line 16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3" name="Line 16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4" name="Line 16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5" name="Line 16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5" name="Group 164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2926" name="Rectangle 16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27" name="Line 16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8" name="Line 16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9" name="Line 16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0" name="Line 16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1" name="Line 17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2" name="Line 17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3" name="Line 17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4" name="Line 17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5" name="Line 17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6" name="Line 17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7" name="Line 17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8" name="Line 17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9" name="Line 17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0" name="Line 17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6" name="Group 180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2911" name="Rectangle 18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12" name="Line 18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3" name="Line 18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4" name="Line 18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5" name="Line 18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6" name="Line 18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7" name="Line 18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8" name="Line 18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9" name="Line 18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0" name="Line 19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1" name="Line 19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2" name="Line 19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3" name="Line 19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4" name="Line 19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5" name="Line 19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" name="Group 196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2896" name="Rectangle 19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97" name="Line 19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8" name="Line 19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9" name="Line 20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0" name="Line 20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1" name="Line 20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2" name="Line 20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3" name="Line 20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4" name="Line 20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5" name="Line 20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6" name="Line 20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7" name="Line 20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8" name="Line 20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9" name="Line 21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0" name="Line 21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8" name="Group 212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2881" name="Rectangle 21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82" name="Line 21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3" name="Line 21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4" name="Line 21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5" name="Line 21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6" name="Line 21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7" name="Line 21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8" name="Line 22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9" name="Line 22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0" name="Line 22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1" name="Line 22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2" name="Line 22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3" name="Line 22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4" name="Line 22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5" name="Line 22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" name="Group 228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2866" name="Rectangle 22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67" name="Line 23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8" name="Line 23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9" name="Line 23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0" name="Line 23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1" name="Line 23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2" name="Line 23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3" name="Line 23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4" name="Line 23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5" name="Line 23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6" name="Line 23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7" name="Line 24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8" name="Line 24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9" name="Line 24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0" name="Line 24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0" name="Group 244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2851" name="Rectangle 24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52" name="Line 24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3" name="Line 24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4" name="Line 24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5" name="Line 24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6" name="Line 25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7" name="Line 25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8" name="Line 25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9" name="Line 25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0" name="Line 25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1" name="Line 25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2" name="Line 25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3" name="Line 25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4" name="Line 25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5" name="Line 25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1" name="Group 260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2821" name="Rectangle 26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822" name="Line 26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3" name="Line 26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4" name="Line 26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5" name="Line 26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6" name="Line 26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7" name="Line 26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8" name="Line 26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9" name="Line 26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0" name="Line 27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1" name="Line 27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2" name="Line 27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3" name="Line 27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4" name="Line 27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5" name="Line 27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2" name="Group 276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2806" name="Rectangle 277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807" name="Line 278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8" name="Line 279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9" name="Line 280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0" name="Line 281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1" name="Line 282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2" name="Line 283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3" name="Line 284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4" name="Line 285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5" name="Line 286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6" name="Line 287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7" name="Line 288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8" name="Line 289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9" name="Line 290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0" name="Line 291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3" name="Group 292"/>
          <p:cNvGrpSpPr>
            <a:grpSpLocks/>
          </p:cNvGrpSpPr>
          <p:nvPr/>
        </p:nvGrpSpPr>
        <p:grpSpPr bwMode="auto">
          <a:xfrm>
            <a:off x="712788" y="2170113"/>
            <a:ext cx="1295400" cy="1114425"/>
            <a:chOff x="288" y="3042"/>
            <a:chExt cx="816" cy="702"/>
          </a:xfrm>
        </p:grpSpPr>
        <p:grpSp>
          <p:nvGrpSpPr>
            <p:cNvPr id="24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25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3335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336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7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8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9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0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1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2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3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4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5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6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7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8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9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6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3320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321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2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3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4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5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6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7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8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9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0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1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2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3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4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7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3305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306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7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8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9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0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1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2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3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4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5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6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7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8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9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3290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91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2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3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4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5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6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7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8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9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0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1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2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3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4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9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3275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76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7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8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9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0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1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2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3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4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5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6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7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8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9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0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3260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61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2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3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4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5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6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7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8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9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0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1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2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3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4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3245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46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7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8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9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0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1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2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3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4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5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6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7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8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9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784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3230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31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2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3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4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5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6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7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8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9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0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1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2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3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4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785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3215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16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7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8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9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0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1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2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3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4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5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6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7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8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9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786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3200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01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2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3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4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5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6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7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8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9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0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1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2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3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4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788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3185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86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7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8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9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0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1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2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3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4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5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6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7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8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9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795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3170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71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2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3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4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5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6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7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8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9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0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1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2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3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4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02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3155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56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7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8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9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0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1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2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3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4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5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6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7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8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9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03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3140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41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2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3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4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5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6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7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8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9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0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1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2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3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4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04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3125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26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27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28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29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0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1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2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3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4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5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6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7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8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9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805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3095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96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7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8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9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0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1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2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3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4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5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6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7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8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9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836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3080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81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2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3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4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5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6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7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8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9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0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1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2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3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4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837" name="Group 566"/>
          <p:cNvGrpSpPr>
            <a:grpSpLocks/>
          </p:cNvGrpSpPr>
          <p:nvPr/>
        </p:nvGrpSpPr>
        <p:grpSpPr bwMode="auto">
          <a:xfrm>
            <a:off x="5132388" y="2170113"/>
            <a:ext cx="1295400" cy="1114425"/>
            <a:chOff x="288" y="3042"/>
            <a:chExt cx="816" cy="702"/>
          </a:xfrm>
        </p:grpSpPr>
        <p:grpSp>
          <p:nvGrpSpPr>
            <p:cNvPr id="2838" name="Group 567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2839" name="Group 568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3609" name="Rectangle 56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10" name="Line 57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1" name="Line 57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2" name="Line 57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3" name="Line 57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4" name="Line 57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5" name="Line 57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6" name="Line 57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7" name="Line 57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8" name="Line 57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9" name="Line 57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0" name="Line 58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1" name="Line 58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2" name="Line 58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3" name="Line 58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0" name="Group 584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3594" name="Rectangle 58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95" name="Line 58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6" name="Line 58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7" name="Line 58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8" name="Line 58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9" name="Line 59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0" name="Line 59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1" name="Line 59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2" name="Line 59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3" name="Line 59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4" name="Line 59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5" name="Line 59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6" name="Line 59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7" name="Line 59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8" name="Line 59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1" name="Group 600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3579" name="Rectangle 60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80" name="Line 60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1" name="Line 60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2" name="Line 60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3" name="Line 60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4" name="Line 60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5" name="Line 60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6" name="Line 60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7" name="Line 60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8" name="Line 61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9" name="Line 61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0" name="Line 61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1" name="Line 61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2" name="Line 61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3" name="Line 61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2" name="Group 616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3564" name="Rectangle 61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65" name="Line 61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6" name="Line 61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7" name="Line 62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8" name="Line 62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9" name="Line 62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0" name="Line 62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1" name="Line 62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2" name="Line 62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3" name="Line 62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4" name="Line 62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5" name="Line 62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6" name="Line 62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7" name="Line 63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8" name="Line 63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3" name="Group 632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3549" name="Rectangle 63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50" name="Line 63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1" name="Line 63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2" name="Line 63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3" name="Line 63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4" name="Line 63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5" name="Line 63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6" name="Line 64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7" name="Line 64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8" name="Line 64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9" name="Line 64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0" name="Line 64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1" name="Line 64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2" name="Line 64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3" name="Line 64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4" name="Group 648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3534" name="Rectangle 64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35" name="Line 65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6" name="Line 65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7" name="Line 65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8" name="Line 65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9" name="Line 65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0" name="Line 65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1" name="Line 65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2" name="Line 65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3" name="Line 65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4" name="Line 65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5" name="Line 66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6" name="Line 66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7" name="Line 66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8" name="Line 66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5" name="Group 664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3519" name="Rectangle 66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20" name="Line 66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1" name="Line 66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2" name="Line 66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3" name="Line 66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4" name="Line 67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5" name="Line 67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6" name="Line 67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7" name="Line 67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8" name="Line 67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9" name="Line 67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0" name="Line 67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1" name="Line 67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2" name="Line 67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3" name="Line 67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6" name="Group 680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3504" name="Rectangle 68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05" name="Line 68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6" name="Line 68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7" name="Line 68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8" name="Line 68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9" name="Line 68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0" name="Line 68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1" name="Line 68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2" name="Line 68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3" name="Line 69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4" name="Line 69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5" name="Line 69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6" name="Line 69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7" name="Line 69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8" name="Line 69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7" name="Group 696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3489" name="Rectangle 69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90" name="Line 69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1" name="Line 69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2" name="Line 70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3" name="Line 70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4" name="Line 70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5" name="Line 70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6" name="Line 70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7" name="Line 70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8" name="Line 70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9" name="Line 70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0" name="Line 70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1" name="Line 70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2" name="Line 71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3" name="Line 71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8" name="Group 712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3474" name="Rectangle 71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75" name="Line 71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6" name="Line 71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7" name="Line 71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8" name="Line 71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9" name="Line 71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0" name="Line 71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1" name="Line 72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2" name="Line 72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3" name="Line 72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4" name="Line 72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5" name="Line 72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6" name="Line 72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7" name="Line 72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8" name="Line 72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9" name="Group 728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3459" name="Rectangle 72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60" name="Line 73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1" name="Line 73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2" name="Line 73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3" name="Line 73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4" name="Line 73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5" name="Line 73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6" name="Line 73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7" name="Line 73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8" name="Line 73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9" name="Line 73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0" name="Line 74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1" name="Line 74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2" name="Line 74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3" name="Line 74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50" name="Group 744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3444" name="Rectangle 74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45" name="Line 74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6" name="Line 74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7" name="Line 74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8" name="Line 74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9" name="Line 75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0" name="Line 75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1" name="Line 75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2" name="Line 75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3" name="Line 75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4" name="Line 75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5" name="Line 75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6" name="Line 75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7" name="Line 75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8" name="Line 75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04" name="Group 760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3429" name="Rectangle 76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30" name="Line 76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1" name="Line 76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2" name="Line 76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3" name="Line 76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4" name="Line 76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5" name="Line 76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6" name="Line 76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7" name="Line 76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8" name="Line 77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9" name="Line 77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0" name="Line 77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1" name="Line 77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2" name="Line 77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3" name="Line 77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05" name="Group 776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3414" name="Rectangle 77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15" name="Line 77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6" name="Line 77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7" name="Line 78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8" name="Line 78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9" name="Line 78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0" name="Line 78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1" name="Line 78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2" name="Line 78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3" name="Line 78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4" name="Line 78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5" name="Line 78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6" name="Line 78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7" name="Line 79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8" name="Line 79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06" name="Group 792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3399" name="Rectangle 79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00" name="Line 79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1" name="Line 79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2" name="Line 79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3" name="Line 79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4" name="Line 79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5" name="Line 79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6" name="Line 80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7" name="Line 80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8" name="Line 80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9" name="Line 80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0" name="Line 80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1" name="Line 80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2" name="Line 80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3" name="Line 80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5507" name="Group 808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3369" name="Rectangle 809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70" name="Line 810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1" name="Line 811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2" name="Line 812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3" name="Line 813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4" name="Line 814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5" name="Line 815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6" name="Line 816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7" name="Line 817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8" name="Line 818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9" name="Line 819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0" name="Line 820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1" name="Line 821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2" name="Line 822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3" name="Line 823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508" name="Group 824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3354" name="Rectangle 82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55" name="Line 82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6" name="Line 82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7" name="Line 82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8" name="Line 82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9" name="Line 83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0" name="Line 83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1" name="Line 83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2" name="Line 83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3" name="Line 83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4" name="Line 83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5" name="Line 83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6" name="Line 83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7" name="Line 83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8" name="Line 83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509" name="Group 840"/>
          <p:cNvGrpSpPr>
            <a:grpSpLocks/>
          </p:cNvGrpSpPr>
          <p:nvPr/>
        </p:nvGrpSpPr>
        <p:grpSpPr bwMode="auto">
          <a:xfrm>
            <a:off x="5132388" y="2170113"/>
            <a:ext cx="1295400" cy="1114425"/>
            <a:chOff x="288" y="3042"/>
            <a:chExt cx="816" cy="702"/>
          </a:xfrm>
        </p:grpSpPr>
        <p:grpSp>
          <p:nvGrpSpPr>
            <p:cNvPr id="5510" name="Group 841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5511" name="Group 842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5534" name="Rectangle 8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535" name="Line 8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6" name="Line 8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7" name="Line 8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8" name="Line 8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9" name="Line 8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0" name="Line 8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1" name="Line 8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2" name="Line 8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3" name="Line 8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4" name="Line 8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5" name="Line 8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6" name="Line 8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7" name="Line 8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8" name="Line 8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12" name="Group 858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3868" name="Rectangle 8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69" name="Line 8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0" name="Line 8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1" name="Line 8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2" name="Line 8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3" name="Line 8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4" name="Line 8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5" name="Line 8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6" name="Line 8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8" name="Line 8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9" name="Line 8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0" name="Line 8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1" name="Line 8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2" name="Line 8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3" name="Line 8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13" name="Group 874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3853" name="Rectangle 8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54" name="Line 8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5" name="Line 8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6" name="Line 8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7" name="Line 8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8" name="Line 8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9" name="Line 8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0" name="Line 8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1" name="Line 8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2" name="Line 8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3" name="Line 8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4" name="Line 8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5" name="Line 8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6" name="Line 8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7" name="Line 8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14" name="Group 890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3838" name="Rectangle 8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39" name="Line 8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0" name="Line 8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1" name="Line 8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2" name="Line 8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3" name="Line 8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4" name="Line 8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5" name="Line 8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6" name="Line 8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7" name="Line 9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8" name="Line 9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9" name="Line 9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0" name="Line 9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1" name="Line 9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2" name="Line 9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15" name="Group 906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3823" name="Rectangle 9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24" name="Line 9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5" name="Line 9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6" name="Line 9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7" name="Line 9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8" name="Line 9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9" name="Line 9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0" name="Line 9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1" name="Line 9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2" name="Line 9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3" name="Line 9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4" name="Line 9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5" name="Line 9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6" name="Line 9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7" name="Line 9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16" name="Group 922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3808" name="Rectangle 9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09" name="Line 9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0" name="Line 9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1" name="Line 9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2" name="Line 9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3" name="Line 9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4" name="Line 9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5" name="Line 9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6" name="Line 9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7" name="Line 9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8" name="Line 9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9" name="Line 9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0" name="Line 9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1" name="Line 9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2" name="Line 9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17" name="Group 938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3793" name="Rectangle 9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94" name="Line 9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5" name="Line 9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6" name="Line 9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7" name="Line 9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8" name="Line 9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9" name="Line 9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0" name="Line 9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1" name="Line 9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2" name="Line 9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3" name="Line 9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4" name="Line 9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5" name="Line 9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6" name="Line 9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7" name="Line 9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18" name="Group 954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3778" name="Rectangle 9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79" name="Line 9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0" name="Line 9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1" name="Line 9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2" name="Line 9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3" name="Line 9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4" name="Line 9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5" name="Line 9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6" name="Line 9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7" name="Line 9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8" name="Line 9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9" name="Line 9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0" name="Line 9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1" name="Line 9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2" name="Line 9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19" name="Group 970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3763" name="Rectangle 9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64" name="Line 9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5" name="Line 9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6" name="Line 9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7" name="Line 9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8" name="Line 9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9" name="Line 9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0" name="Line 9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1" name="Line 9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2" name="Line 9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3" name="Line 9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4" name="Line 9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5" name="Line 9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6" name="Line 9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7" name="Line 9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20" name="Group 986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3748" name="Rectangle 9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49" name="Line 9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0" name="Line 9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1" name="Line 9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2" name="Line 9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3" name="Line 9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4" name="Line 9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5" name="Line 9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6" name="Line 9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7" name="Line 9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8" name="Line 9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9" name="Line 9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0" name="Line 9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1" name="Line 10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2" name="Line 10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21" name="Group 1002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3733" name="Rectangle 10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34" name="Line 10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5" name="Line 10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6" name="Line 10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7" name="Line 10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8" name="Line 10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9" name="Line 10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0" name="Line 10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1" name="Line 10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2" name="Line 10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3" name="Line 10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4" name="Line 10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5" name="Line 10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6" name="Line 10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7" name="Line 10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22" name="Group 1018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3718" name="Rectangle 10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19" name="Line 10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0" name="Line 10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1" name="Line 10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2" name="Line 10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3" name="Line 10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4" name="Line 10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5" name="Line 10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6" name="Line 10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7" name="Line 10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8" name="Line 10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9" name="Line 10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0" name="Line 10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1" name="Line 10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2" name="Line 10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23" name="Group 1034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3703" name="Rectangle 103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04" name="Line 103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5" name="Line 103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6" name="Line 103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7" name="Line 103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8" name="Line 104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9" name="Line 104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0" name="Line 104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1" name="Line 104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2" name="Line 104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3" name="Line 104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4" name="Line 104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5" name="Line 104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6" name="Line 104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7" name="Line 104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24" name="Group 1050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3688" name="Rectangle 105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89" name="Line 105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0" name="Line 105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1" name="Line 105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2" name="Line 105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3" name="Line 105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4" name="Line 105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5" name="Line 105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6" name="Line 105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7" name="Line 106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8" name="Line 106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9" name="Line 106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0" name="Line 106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1" name="Line 106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2" name="Line 106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525" name="Group 1066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3673" name="Rectangle 106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74" name="Line 106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5" name="Line 106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6" name="Line 107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7" name="Line 107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8" name="Line 107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9" name="Line 107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0" name="Line 107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1" name="Line 107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2" name="Line 107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3" name="Line 107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4" name="Line 107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5" name="Line 107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6" name="Line 108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7" name="Line 108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5526" name="Group 1082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3643" name="Rectangle 1083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644" name="Line 1084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5" name="Line 1085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6" name="Line 1086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7" name="Line 1087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8" name="Line 1088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9" name="Line 1089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0" name="Line 1090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1" name="Line 1091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2" name="Line 1092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3" name="Line 1093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4" name="Line 1094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5" name="Line 1095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6" name="Line 1096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7" name="Line 1097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527" name="Group 1098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3628" name="Rectangle 1099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629" name="Line 1100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0" name="Line 1101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1" name="Line 1102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2" name="Line 1103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3" name="Line 1104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4" name="Line 1105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5" name="Line 1106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6" name="Line 1107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7" name="Line 1108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8" name="Line 1109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9" name="Line 1110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0" name="Line 1111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1" name="Line 1112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2" name="Line 1113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549" name="Group 1114"/>
          <p:cNvGrpSpPr>
            <a:grpSpLocks/>
          </p:cNvGrpSpPr>
          <p:nvPr/>
        </p:nvGrpSpPr>
        <p:grpSpPr bwMode="auto">
          <a:xfrm>
            <a:off x="466725" y="2095500"/>
            <a:ext cx="8610600" cy="2057400"/>
            <a:chOff x="144" y="1488"/>
            <a:chExt cx="5424" cy="1296"/>
          </a:xfrm>
        </p:grpSpPr>
        <p:sp>
          <p:nvSpPr>
            <p:cNvPr id="5550" name="Rectangle 1115"/>
            <p:cNvSpPr>
              <a:spLocks noChangeArrowheads="1"/>
            </p:cNvSpPr>
            <p:nvPr/>
          </p:nvSpPr>
          <p:spPr bwMode="auto">
            <a:xfrm>
              <a:off x="144" y="1488"/>
              <a:ext cx="5424" cy="129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5551" name="Group 1116"/>
            <p:cNvGrpSpPr>
              <a:grpSpLocks/>
            </p:cNvGrpSpPr>
            <p:nvPr/>
          </p:nvGrpSpPr>
          <p:grpSpPr bwMode="auto">
            <a:xfrm>
              <a:off x="378" y="1536"/>
              <a:ext cx="5046" cy="1122"/>
              <a:chOff x="378" y="1536"/>
              <a:chExt cx="5046" cy="1122"/>
            </a:xfrm>
          </p:grpSpPr>
          <p:grpSp>
            <p:nvGrpSpPr>
              <p:cNvPr id="5552" name="Group 1117"/>
              <p:cNvGrpSpPr>
                <a:grpSpLocks/>
              </p:cNvGrpSpPr>
              <p:nvPr/>
            </p:nvGrpSpPr>
            <p:grpSpPr bwMode="auto">
              <a:xfrm>
                <a:off x="378" y="1536"/>
                <a:ext cx="630" cy="1089"/>
                <a:chOff x="984" y="3037"/>
                <a:chExt cx="630" cy="1089"/>
              </a:xfrm>
            </p:grpSpPr>
            <p:pic>
              <p:nvPicPr>
                <p:cNvPr id="5568" name="Picture 1118" descr="xedgekoalahead"/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984" y="3600"/>
                  <a:ext cx="627" cy="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9" name="Picture 1119" descr="edgekoalahead"/>
                <p:cNvPicPr>
                  <a:picLocks noChangeAspect="1" noChangeArrowheads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994" y="3037"/>
                  <a:ext cx="620" cy="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3" name="Group 1120"/>
              <p:cNvGrpSpPr>
                <a:grpSpLocks/>
              </p:cNvGrpSpPr>
              <p:nvPr/>
            </p:nvGrpSpPr>
            <p:grpSpPr bwMode="auto">
              <a:xfrm>
                <a:off x="1296" y="1538"/>
                <a:ext cx="675" cy="1087"/>
                <a:chOff x="1623" y="3041"/>
                <a:chExt cx="675" cy="1087"/>
              </a:xfrm>
            </p:grpSpPr>
            <p:pic>
              <p:nvPicPr>
                <p:cNvPr id="5566" name="Picture 1121" descr="xedgekoalahead2"/>
                <p:cNvPicPr>
                  <a:picLocks noChangeAspect="1" noChangeArrowheads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1624" y="3610"/>
                  <a:ext cx="674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7" name="Picture 1122" descr="edgekoalahead2"/>
                <p:cNvPicPr>
                  <a:picLocks noChangeAspect="1" noChangeArrowheads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1623" y="3041"/>
                  <a:ext cx="666" cy="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4" name="Group 1123"/>
              <p:cNvGrpSpPr>
                <a:grpSpLocks/>
              </p:cNvGrpSpPr>
              <p:nvPr/>
            </p:nvGrpSpPr>
            <p:grpSpPr bwMode="auto">
              <a:xfrm>
                <a:off x="2256" y="1540"/>
                <a:ext cx="635" cy="1085"/>
                <a:chOff x="2296" y="3041"/>
                <a:chExt cx="635" cy="1085"/>
              </a:xfrm>
            </p:grpSpPr>
            <p:pic>
              <p:nvPicPr>
                <p:cNvPr id="5564" name="Picture 1124" descr="xedgekoalahead3"/>
                <p:cNvPicPr>
                  <a:picLocks noChangeAspect="1" noChangeArrowheads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2296" y="3600"/>
                  <a:ext cx="635" cy="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5" name="Picture 1125" descr="edgekoalahead3"/>
                <p:cNvPicPr>
                  <a:picLocks noChangeAspect="1" noChangeArrowheads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2303" y="3041"/>
                  <a:ext cx="628" cy="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5" name="Group 1126"/>
              <p:cNvGrpSpPr>
                <a:grpSpLocks/>
              </p:cNvGrpSpPr>
              <p:nvPr/>
            </p:nvGrpSpPr>
            <p:grpSpPr bwMode="auto">
              <a:xfrm>
                <a:off x="3170" y="1539"/>
                <a:ext cx="574" cy="1086"/>
                <a:chOff x="2958" y="3037"/>
                <a:chExt cx="574" cy="1086"/>
              </a:xfrm>
            </p:grpSpPr>
            <p:pic>
              <p:nvPicPr>
                <p:cNvPr id="5562" name="Picture 1127" descr="xedgepandahead1"/>
                <p:cNvPicPr>
                  <a:picLocks noChangeAspect="1" noChangeArrowheads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2958" y="3600"/>
                  <a:ext cx="572" cy="5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3" name="Picture 1128" descr="edgepandahead1"/>
                <p:cNvPicPr>
                  <a:picLocks noChangeAspect="1" noChangeArrowheads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2966" y="3037"/>
                  <a:ext cx="566" cy="5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6" name="Group 1129"/>
              <p:cNvGrpSpPr>
                <a:grpSpLocks/>
              </p:cNvGrpSpPr>
              <p:nvPr/>
            </p:nvGrpSpPr>
            <p:grpSpPr bwMode="auto">
              <a:xfrm>
                <a:off x="4046" y="1536"/>
                <a:ext cx="562" cy="1089"/>
                <a:chOff x="3544" y="3037"/>
                <a:chExt cx="562" cy="1089"/>
              </a:xfrm>
            </p:grpSpPr>
            <p:pic>
              <p:nvPicPr>
                <p:cNvPr id="5560" name="Picture 1130" descr="xedgepandahead2"/>
                <p:cNvPicPr>
                  <a:picLocks noChangeAspect="1" noChangeArrowheads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3544" y="3600"/>
                  <a:ext cx="561" cy="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1" name="Picture 1131" descr="edgepandahead2"/>
                <p:cNvPicPr>
                  <a:picLocks noChangeAspect="1" noChangeArrowheads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3551" y="3037"/>
                  <a:ext cx="555" cy="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7" name="Group 1132"/>
              <p:cNvGrpSpPr>
                <a:grpSpLocks/>
              </p:cNvGrpSpPr>
              <p:nvPr/>
            </p:nvGrpSpPr>
            <p:grpSpPr bwMode="auto">
              <a:xfrm>
                <a:off x="4882" y="1569"/>
                <a:ext cx="542" cy="1089"/>
                <a:chOff x="4114" y="3037"/>
                <a:chExt cx="542" cy="1089"/>
              </a:xfrm>
            </p:grpSpPr>
            <p:pic>
              <p:nvPicPr>
                <p:cNvPr id="5558" name="Picture 1133" descr="xedgepandahead3"/>
                <p:cNvPicPr>
                  <a:picLocks noChangeAspect="1" noChangeArrowheads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4114" y="3600"/>
                  <a:ext cx="542" cy="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59" name="Picture 1134" descr="edgepandahead3"/>
                <p:cNvPicPr>
                  <a:picLocks noChangeAspect="1" noChangeArrowheads="1"/>
                </p:cNvPicPr>
                <p:nvPr/>
              </p:nvPicPr>
              <p:blipFill>
                <a:blip r:embed="rId25"/>
                <a:srcRect/>
                <a:stretch>
                  <a:fillRect/>
                </a:stretch>
              </p:blipFill>
              <p:spPr bwMode="auto">
                <a:xfrm>
                  <a:off x="4120" y="3037"/>
                  <a:ext cx="536" cy="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1135" name="TextBox 113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136" name="Slide Number Placeholder 11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428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Nearest neighbors: pros and cons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Pros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Simple to implement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Flexible to feature / distance choices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Naturally handles multi-class cases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Can do well in practice with enough representative data</a:t>
            </a:r>
          </a:p>
          <a:p>
            <a:pPr>
              <a:lnSpc>
                <a:spcPct val="12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Cons: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Large search problem to find nearest neighbors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Storage of data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Must know we have a meaningful distance function</a:t>
            </a:r>
          </a:p>
          <a:p>
            <a:pPr lvl="1">
              <a:lnSpc>
                <a:spcPct val="120000"/>
              </a:lnSpc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2037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Discriminative classifiers</a:t>
            </a:r>
          </a:p>
          <a:p>
            <a:pPr lvl="1"/>
            <a:r>
              <a:rPr lang="en-US" dirty="0" smtClean="0"/>
              <a:t>Boosting (last time)</a:t>
            </a:r>
          </a:p>
          <a:p>
            <a:pPr lvl="1"/>
            <a:r>
              <a:rPr lang="en-US" dirty="0" smtClean="0"/>
              <a:t>Nearest neighbors</a:t>
            </a:r>
          </a:p>
          <a:p>
            <a:pPr lvl="1"/>
            <a:r>
              <a:rPr lang="en-US" u="sng" dirty="0" smtClean="0"/>
              <a:t>Support vector machines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9754269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 classifiers</a:t>
            </a:r>
          </a:p>
        </p:txBody>
      </p:sp>
      <p:sp>
        <p:nvSpPr>
          <p:cNvPr id="966664" name="Oval 8"/>
          <p:cNvSpPr>
            <a:spLocks noChangeArrowheads="1"/>
          </p:cNvSpPr>
          <p:nvPr/>
        </p:nvSpPr>
        <p:spPr bwMode="auto">
          <a:xfrm>
            <a:off x="838200" y="3352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5" name="Oval 9"/>
          <p:cNvSpPr>
            <a:spLocks noChangeArrowheads="1"/>
          </p:cNvSpPr>
          <p:nvPr/>
        </p:nvSpPr>
        <p:spPr bwMode="auto">
          <a:xfrm>
            <a:off x="1524000" y="3429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6" name="Oval 10"/>
          <p:cNvSpPr>
            <a:spLocks noChangeArrowheads="1"/>
          </p:cNvSpPr>
          <p:nvPr/>
        </p:nvSpPr>
        <p:spPr bwMode="auto">
          <a:xfrm>
            <a:off x="1524000" y="4114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7" name="Oval 11"/>
          <p:cNvSpPr>
            <a:spLocks noChangeArrowheads="1"/>
          </p:cNvSpPr>
          <p:nvPr/>
        </p:nvSpPr>
        <p:spPr bwMode="auto">
          <a:xfrm>
            <a:off x="762000" y="3657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8" name="Oval 12"/>
          <p:cNvSpPr>
            <a:spLocks noChangeArrowheads="1"/>
          </p:cNvSpPr>
          <p:nvPr/>
        </p:nvSpPr>
        <p:spPr bwMode="auto">
          <a:xfrm>
            <a:off x="2286000" y="3505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9" name="Oval 13"/>
          <p:cNvSpPr>
            <a:spLocks noChangeArrowheads="1"/>
          </p:cNvSpPr>
          <p:nvPr/>
        </p:nvSpPr>
        <p:spPr bwMode="auto">
          <a:xfrm>
            <a:off x="2895600" y="4343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0" name="Oval 14"/>
          <p:cNvSpPr>
            <a:spLocks noChangeArrowheads="1"/>
          </p:cNvSpPr>
          <p:nvPr/>
        </p:nvSpPr>
        <p:spPr bwMode="auto">
          <a:xfrm>
            <a:off x="3124200" y="2438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1" name="Oval 15"/>
          <p:cNvSpPr>
            <a:spLocks noChangeArrowheads="1"/>
          </p:cNvSpPr>
          <p:nvPr/>
        </p:nvSpPr>
        <p:spPr bwMode="auto">
          <a:xfrm>
            <a:off x="38862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2" name="Oval 16"/>
          <p:cNvSpPr>
            <a:spLocks noChangeArrowheads="1"/>
          </p:cNvSpPr>
          <p:nvPr/>
        </p:nvSpPr>
        <p:spPr bwMode="auto">
          <a:xfrm>
            <a:off x="4114800" y="3429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3" name="Oval 17"/>
          <p:cNvSpPr>
            <a:spLocks noChangeArrowheads="1"/>
          </p:cNvSpPr>
          <p:nvPr/>
        </p:nvSpPr>
        <p:spPr bwMode="auto">
          <a:xfrm>
            <a:off x="3429000" y="3429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4" name="Oval 18"/>
          <p:cNvSpPr>
            <a:spLocks noChangeArrowheads="1"/>
          </p:cNvSpPr>
          <p:nvPr/>
        </p:nvSpPr>
        <p:spPr bwMode="auto">
          <a:xfrm>
            <a:off x="26670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5" name="Oval 19"/>
          <p:cNvSpPr>
            <a:spLocks noChangeArrowheads="1"/>
          </p:cNvSpPr>
          <p:nvPr/>
        </p:nvSpPr>
        <p:spPr bwMode="auto">
          <a:xfrm>
            <a:off x="47244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6" name="Oval 20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7" name="Oval 21"/>
          <p:cNvSpPr>
            <a:spLocks noChangeArrowheads="1"/>
          </p:cNvSpPr>
          <p:nvPr/>
        </p:nvSpPr>
        <p:spPr bwMode="auto">
          <a:xfrm>
            <a:off x="2286000" y="5105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8" name="Oval 22"/>
          <p:cNvSpPr>
            <a:spLocks noChangeArrowheads="1"/>
          </p:cNvSpPr>
          <p:nvPr/>
        </p:nvSpPr>
        <p:spPr bwMode="auto">
          <a:xfrm>
            <a:off x="4114800" y="1905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9" name="Oval 23"/>
          <p:cNvSpPr>
            <a:spLocks noChangeArrowheads="1"/>
          </p:cNvSpPr>
          <p:nvPr/>
        </p:nvSpPr>
        <p:spPr bwMode="auto">
          <a:xfrm>
            <a:off x="54102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1" name="Oval 25"/>
          <p:cNvSpPr>
            <a:spLocks noChangeArrowheads="1"/>
          </p:cNvSpPr>
          <p:nvPr/>
        </p:nvSpPr>
        <p:spPr bwMode="auto">
          <a:xfrm>
            <a:off x="2971800" y="1524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2" name="Oval 26"/>
          <p:cNvSpPr>
            <a:spLocks noChangeArrowheads="1"/>
          </p:cNvSpPr>
          <p:nvPr/>
        </p:nvSpPr>
        <p:spPr bwMode="auto">
          <a:xfrm>
            <a:off x="3124200" y="5562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685800" y="1981200"/>
            <a:ext cx="4495800" cy="2743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28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9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5923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Lines in R</a:t>
            </a:r>
            <a:r>
              <a:rPr lang="en-US" baseline="30000" smtClean="0"/>
              <a:t>2</a:t>
            </a:r>
          </a:p>
        </p:txBody>
      </p:sp>
      <p:graphicFrame>
        <p:nvGraphicFramePr>
          <p:cNvPr id="1026" name="Content Placeholder 4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p:oleObj spid="_x0000_s992288" name="Equation" r:id="rId4" imgW="901440" imgH="203040" progId="Equation.3">
              <p:embed/>
            </p:oleObj>
          </a:graphicData>
        </a:graphic>
      </p:graphicFrame>
      <p:cxnSp>
        <p:nvCxnSpPr>
          <p:cNvPr id="1028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29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0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p:oleObj spid="_x0000_s992289" name="Equation" r:id="rId5" imgW="533160" imgH="457200" progId="Equation.3">
              <p:embed/>
            </p:oleObj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p:oleObj spid="_x0000_s992290" name="Equation" r:id="rId6" imgW="495000" imgH="457200" progId="Equation.3">
              <p:embed/>
            </p:oleObj>
          </a:graphicData>
        </a:graphic>
      </p:graphicFrame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E287D8-EC99-4782-A6FE-4C4A0AE392A1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357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Lines in R</a:t>
            </a:r>
            <a:r>
              <a:rPr lang="en-US" baseline="30000" smtClean="0"/>
              <a:t>2</a:t>
            </a:r>
          </a:p>
        </p:txBody>
      </p:sp>
      <p:graphicFrame>
        <p:nvGraphicFramePr>
          <p:cNvPr id="3074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p:oleObj spid="_x0000_s993332" name="Equation" r:id="rId4" imgW="749160" imgH="177480" progId="Equation.3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p:oleObj spid="_x0000_s993333" name="Equation" r:id="rId5" imgW="533160" imgH="457200" progId="Equation.3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p:oleObj spid="_x0000_s993334" name="Equation" r:id="rId6" imgW="495000" imgH="457200" progId="Equation.3">
              <p:embed/>
            </p:oleObj>
          </a:graphicData>
        </a:graphic>
      </p:graphicFrame>
      <p:graphicFrame>
        <p:nvGraphicFramePr>
          <p:cNvPr id="3077" name="Content Placeholder 4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p:oleObj spid="_x0000_s993335" name="Equation" r:id="rId7" imgW="901440" imgH="203040" progId="Equation.3">
              <p:embed/>
            </p:oleObj>
          </a:graphicData>
        </a:graphic>
      </p:graphicFrame>
      <p:sp>
        <p:nvSpPr>
          <p:cNvPr id="3080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3081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82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83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3084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p:oleObj spid="_x0000_s993336" name="Equation" r:id="rId8" imgW="164880" imgH="139680" progId="Equation.3">
              <p:embed/>
            </p:oleObj>
          </a:graphicData>
        </a:graphic>
      </p:graphicFrame>
      <p:cxnSp>
        <p:nvCxnSpPr>
          <p:cNvPr id="3085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E287D8-EC99-4782-A6FE-4C4A0AE392A1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5122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Lines in R</a:t>
            </a:r>
            <a:r>
              <a:rPr lang="en-US" baseline="30000" smtClean="0"/>
              <a:t>2</a:t>
            </a:r>
          </a:p>
        </p:txBody>
      </p:sp>
      <p:graphicFrame>
        <p:nvGraphicFramePr>
          <p:cNvPr id="4098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p:oleObj spid="_x0000_s994376" name="Equation" r:id="rId4" imgW="749160" imgH="177480" progId="Equation.3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p:oleObj spid="_x0000_s994377" name="Equation" r:id="rId5" imgW="533160" imgH="457200" progId="Equation.3">
              <p:embed/>
            </p:oleObj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p:oleObj spid="_x0000_s994378" name="Equation" r:id="rId6" imgW="495000" imgH="457200" progId="Equation.3">
              <p:embed/>
            </p:oleObj>
          </a:graphicData>
        </a:graphic>
      </p:graphicFrame>
      <p:graphicFrame>
        <p:nvGraphicFramePr>
          <p:cNvPr id="4101" name="Content Placeholder 4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p:oleObj spid="_x0000_s994379" name="Equation" r:id="rId7" imgW="901440" imgH="203040" progId="Equation.3">
              <p:embed/>
            </p:oleObj>
          </a:graphicData>
        </a:graphic>
      </p:graphicFrame>
      <p:sp>
        <p:nvSpPr>
          <p:cNvPr id="4106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4107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08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09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4110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p:oleObj spid="_x0000_s994380" name="Equation" r:id="rId8" imgW="164880" imgH="139680" progId="Equation.3">
              <p:embed/>
            </p:oleObj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55613" y="971550"/>
            <a:ext cx="1431925" cy="1484313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4114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104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p:oleObj spid="_x0000_s994381" name="Equation" r:id="rId9" imgW="469800" imgH="228600" progId="Equation.3">
                  <p:embed/>
                </p:oleObj>
              </a:graphicData>
            </a:graphic>
          </p:graphicFrame>
          <p:cxnSp>
            <p:nvCxnSpPr>
              <p:cNvPr id="4115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4103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p:oleObj spid="_x0000_s994382" name="Equation" r:id="rId10" imgW="164880" imgH="164880" progId="Equation.3">
                <p:embed/>
              </p:oleObj>
            </a:graphicData>
          </a:graphic>
        </p:graphicFrame>
      </p:grpSp>
      <p:cxnSp>
        <p:nvCxnSpPr>
          <p:cNvPr id="4112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E287D8-EC99-4782-A6FE-4C4A0AE392A1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286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Lines in R</a:t>
            </a:r>
            <a:r>
              <a:rPr lang="en-US" baseline="30000" smtClean="0"/>
              <a:t>2</a:t>
            </a:r>
          </a:p>
        </p:txBody>
      </p:sp>
      <p:graphicFrame>
        <p:nvGraphicFramePr>
          <p:cNvPr id="5122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p:oleObj spid="_x0000_s995410" name="Equation" r:id="rId4" imgW="749160" imgH="177480" progId="Equation.3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p:oleObj spid="_x0000_s995411" name="Equation" r:id="rId5" imgW="533160" imgH="457200" progId="Equation.3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p:oleObj spid="_x0000_s995412" name="Equation" r:id="rId6" imgW="495000" imgH="457200" progId="Equation.3">
              <p:embed/>
            </p:oleObj>
          </a:graphicData>
        </a:graphic>
      </p:graphicFrame>
      <p:graphicFrame>
        <p:nvGraphicFramePr>
          <p:cNvPr id="5125" name="Content Placeholder 4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p:oleObj spid="_x0000_s995413" name="Equation" r:id="rId7" imgW="901440" imgH="203040" progId="Equation.3">
              <p:embed/>
            </p:oleObj>
          </a:graphicData>
        </a:graphic>
      </p:graphicFrame>
      <p:sp>
        <p:nvSpPr>
          <p:cNvPr id="5131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5132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3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4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5135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p:oleObj spid="_x0000_s995414" name="Equation" r:id="rId8" imgW="164880" imgH="139680" progId="Equation.3">
              <p:embed/>
            </p:oleObj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55613" y="971550"/>
            <a:ext cx="1431925" cy="1484313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5142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5129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p:oleObj spid="_x0000_s995415" name="Equation" r:id="rId9" imgW="469800" imgH="228600" progId="Equation.3">
                  <p:embed/>
                </p:oleObj>
              </a:graphicData>
            </a:graphic>
          </p:graphicFrame>
          <p:cxnSp>
            <p:nvCxnSpPr>
              <p:cNvPr id="5143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5128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p:oleObj spid="_x0000_s995416" name="Equation" r:id="rId10" imgW="164880" imgH="164880" progId="Equation.3">
                <p:embed/>
              </p:oleObj>
            </a:graphicData>
          </a:graphic>
        </p:graphicFrame>
      </p:grpSp>
      <p:graphicFrame>
        <p:nvGraphicFramePr>
          <p:cNvPr id="5127" name="Object 9"/>
          <p:cNvGraphicFramePr>
            <a:graphicFrameLocks noChangeAspect="1"/>
          </p:cNvGraphicFramePr>
          <p:nvPr/>
        </p:nvGraphicFramePr>
        <p:xfrm>
          <a:off x="331788" y="5334000"/>
          <a:ext cx="5081587" cy="1343025"/>
        </p:xfrm>
        <a:graphic>
          <a:graphicData uri="http://schemas.openxmlformats.org/presentationml/2006/ole">
            <p:oleObj spid="_x0000_s995417" name="Equation" r:id="rId11" imgW="1777680" imgH="469800" progId="Equation.3">
              <p:embed/>
            </p:oleObj>
          </a:graphicData>
        </a:graphic>
      </p:graphicFrame>
      <p:cxnSp>
        <p:nvCxnSpPr>
          <p:cNvPr id="5137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5138" name="TextBox 41"/>
          <p:cNvSpPr txBox="1">
            <a:spLocks noChangeArrowheads="1"/>
          </p:cNvSpPr>
          <p:nvPr/>
        </p:nvSpPr>
        <p:spPr bwMode="auto">
          <a:xfrm>
            <a:off x="5867400" y="5486400"/>
            <a:ext cx="2590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distance from point to line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5638800" y="5334000"/>
            <a:ext cx="152400" cy="12192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0" name="Rectangle 24"/>
          <p:cNvSpPr>
            <a:spLocks noChangeArrowheads="1"/>
          </p:cNvSpPr>
          <p:nvPr/>
        </p:nvSpPr>
        <p:spPr bwMode="auto">
          <a:xfrm>
            <a:off x="3581400" y="5181600"/>
            <a:ext cx="2286000" cy="1676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E287D8-EC99-4782-A6FE-4C4A0AE392A1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4808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Lines in R</a:t>
            </a:r>
            <a:r>
              <a:rPr lang="en-US" baseline="30000" smtClean="0"/>
              <a:t>2</a:t>
            </a:r>
          </a:p>
        </p:txBody>
      </p:sp>
      <p:graphicFrame>
        <p:nvGraphicFramePr>
          <p:cNvPr id="6146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p:oleObj spid="_x0000_s996434" name="Equation" r:id="rId4" imgW="749160" imgH="177480" progId="Equation.3">
              <p:embed/>
            </p:oleObj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p:oleObj spid="_x0000_s996435" name="Equation" r:id="rId5" imgW="533160" imgH="457200" progId="Equation.3">
              <p:embed/>
            </p:oleObj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p:oleObj spid="_x0000_s996436" name="Equation" r:id="rId6" imgW="495000" imgH="457200" progId="Equation.3">
              <p:embed/>
            </p:oleObj>
          </a:graphicData>
        </a:graphic>
      </p:graphicFrame>
      <p:graphicFrame>
        <p:nvGraphicFramePr>
          <p:cNvPr id="6149" name="Content Placeholder 4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p:oleObj spid="_x0000_s996437" name="Equation" r:id="rId7" imgW="901440" imgH="203040" progId="Equation.3">
              <p:embed/>
            </p:oleObj>
          </a:graphicData>
        </a:graphic>
      </p:graphicFrame>
      <p:sp>
        <p:nvSpPr>
          <p:cNvPr id="6155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6156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157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158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6159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6150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p:oleObj spid="_x0000_s996438" name="Equation" r:id="rId8" imgW="164880" imgH="139680" progId="Equation.3">
              <p:embed/>
            </p:oleObj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55613" y="971550"/>
            <a:ext cx="1431925" cy="1484313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6165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6153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p:oleObj spid="_x0000_s996439" name="Equation" r:id="rId9" imgW="469800" imgH="228600" progId="Equation.3">
                  <p:embed/>
                </p:oleObj>
              </a:graphicData>
            </a:graphic>
          </p:graphicFrame>
          <p:cxnSp>
            <p:nvCxnSpPr>
              <p:cNvPr id="6166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6152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p:oleObj spid="_x0000_s996440" name="Equation" r:id="rId10" imgW="164880" imgH="164880" progId="Equation.3">
                <p:embed/>
              </p:oleObj>
            </a:graphicData>
          </a:graphic>
        </p:graphicFrame>
      </p:grpSp>
      <p:graphicFrame>
        <p:nvGraphicFramePr>
          <p:cNvPr id="6151" name="Object 9"/>
          <p:cNvGraphicFramePr>
            <a:graphicFrameLocks noChangeAspect="1"/>
          </p:cNvGraphicFramePr>
          <p:nvPr/>
        </p:nvGraphicFramePr>
        <p:xfrm>
          <a:off x="331788" y="5334000"/>
          <a:ext cx="5081587" cy="1343025"/>
        </p:xfrm>
        <a:graphic>
          <a:graphicData uri="http://schemas.openxmlformats.org/presentationml/2006/ole">
            <p:oleObj spid="_x0000_s996441" name="Equation" r:id="rId11" imgW="1777680" imgH="469800" progId="Equation.3">
              <p:embed/>
            </p:oleObj>
          </a:graphicData>
        </a:graphic>
      </p:graphicFrame>
      <p:cxnSp>
        <p:nvCxnSpPr>
          <p:cNvPr id="6161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6162" name="TextBox 41"/>
          <p:cNvSpPr txBox="1">
            <a:spLocks noChangeArrowheads="1"/>
          </p:cNvSpPr>
          <p:nvPr/>
        </p:nvSpPr>
        <p:spPr bwMode="auto">
          <a:xfrm>
            <a:off x="5867400" y="5486400"/>
            <a:ext cx="2590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distance from point to line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5638800" y="5334000"/>
            <a:ext cx="152400" cy="12192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E287D8-EC99-4782-A6FE-4C4A0AE392A1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8075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 classifiers</a:t>
            </a:r>
          </a:p>
        </p:txBody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Find linear function </a:t>
            </a:r>
            <a:r>
              <a:rPr lang="en-US" dirty="0" smtClean="0"/>
              <a:t>to </a:t>
            </a:r>
            <a:r>
              <a:rPr lang="en-US" dirty="0"/>
              <a:t>separate positive and negative examples</a:t>
            </a:r>
          </a:p>
        </p:txBody>
      </p:sp>
      <p:graphicFrame>
        <p:nvGraphicFramePr>
          <p:cNvPr id="966662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181600" y="2286000"/>
          <a:ext cx="3351213" cy="900113"/>
        </p:xfrm>
        <a:graphic>
          <a:graphicData uri="http://schemas.openxmlformats.org/presentationml/2006/ole">
            <p:oleObj spid="_x0000_s997388" name="Equation" r:id="rId4" imgW="1701720" imgH="457200" progId="Equation.3">
              <p:embed/>
            </p:oleObj>
          </a:graphicData>
        </a:graphic>
      </p:graphicFrame>
      <p:sp>
        <p:nvSpPr>
          <p:cNvPr id="966664" name="Oval 8"/>
          <p:cNvSpPr>
            <a:spLocks noChangeArrowheads="1"/>
          </p:cNvSpPr>
          <p:nvPr/>
        </p:nvSpPr>
        <p:spPr bwMode="auto">
          <a:xfrm>
            <a:off x="838200" y="3962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5" name="Oval 9"/>
          <p:cNvSpPr>
            <a:spLocks noChangeArrowheads="1"/>
          </p:cNvSpPr>
          <p:nvPr/>
        </p:nvSpPr>
        <p:spPr bwMode="auto">
          <a:xfrm>
            <a:off x="1524000" y="4038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6" name="Oval 10"/>
          <p:cNvSpPr>
            <a:spLocks noChangeArrowheads="1"/>
          </p:cNvSpPr>
          <p:nvPr/>
        </p:nvSpPr>
        <p:spPr bwMode="auto">
          <a:xfrm>
            <a:off x="1524000" y="4724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7" name="Oval 11"/>
          <p:cNvSpPr>
            <a:spLocks noChangeArrowheads="1"/>
          </p:cNvSpPr>
          <p:nvPr/>
        </p:nvSpPr>
        <p:spPr bwMode="auto">
          <a:xfrm>
            <a:off x="762000" y="4267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8" name="Oval 12"/>
          <p:cNvSpPr>
            <a:spLocks noChangeArrowheads="1"/>
          </p:cNvSpPr>
          <p:nvPr/>
        </p:nvSpPr>
        <p:spPr bwMode="auto">
          <a:xfrm>
            <a:off x="2286000" y="4114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69" name="Oval 13"/>
          <p:cNvSpPr>
            <a:spLocks noChangeArrowheads="1"/>
          </p:cNvSpPr>
          <p:nvPr/>
        </p:nvSpPr>
        <p:spPr bwMode="auto">
          <a:xfrm>
            <a:off x="2895600" y="4953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0" name="Oval 14"/>
          <p:cNvSpPr>
            <a:spLocks noChangeArrowheads="1"/>
          </p:cNvSpPr>
          <p:nvPr/>
        </p:nvSpPr>
        <p:spPr bwMode="auto">
          <a:xfrm>
            <a:off x="31242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1" name="Oval 15"/>
          <p:cNvSpPr>
            <a:spLocks noChangeArrowheads="1"/>
          </p:cNvSpPr>
          <p:nvPr/>
        </p:nvSpPr>
        <p:spPr bwMode="auto">
          <a:xfrm>
            <a:off x="38862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2" name="Oval 16"/>
          <p:cNvSpPr>
            <a:spLocks noChangeArrowheads="1"/>
          </p:cNvSpPr>
          <p:nvPr/>
        </p:nvSpPr>
        <p:spPr bwMode="auto">
          <a:xfrm>
            <a:off x="41148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3" name="Oval 17"/>
          <p:cNvSpPr>
            <a:spLocks noChangeArrowheads="1"/>
          </p:cNvSpPr>
          <p:nvPr/>
        </p:nvSpPr>
        <p:spPr bwMode="auto">
          <a:xfrm>
            <a:off x="34290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4" name="Oval 18"/>
          <p:cNvSpPr>
            <a:spLocks noChangeArrowheads="1"/>
          </p:cNvSpPr>
          <p:nvPr/>
        </p:nvSpPr>
        <p:spPr bwMode="auto">
          <a:xfrm>
            <a:off x="26670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5" name="Oval 19"/>
          <p:cNvSpPr>
            <a:spLocks noChangeArrowheads="1"/>
          </p:cNvSpPr>
          <p:nvPr/>
        </p:nvSpPr>
        <p:spPr bwMode="auto">
          <a:xfrm>
            <a:off x="4724400" y="4800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6" name="Oval 20"/>
          <p:cNvSpPr>
            <a:spLocks noChangeArrowheads="1"/>
          </p:cNvSpPr>
          <p:nvPr/>
        </p:nvSpPr>
        <p:spPr bwMode="auto">
          <a:xfrm>
            <a:off x="49530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7" name="Oval 21"/>
          <p:cNvSpPr>
            <a:spLocks noChangeArrowheads="1"/>
          </p:cNvSpPr>
          <p:nvPr/>
        </p:nvSpPr>
        <p:spPr bwMode="auto">
          <a:xfrm>
            <a:off x="2286000" y="5715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8" name="Oval 22"/>
          <p:cNvSpPr>
            <a:spLocks noChangeArrowheads="1"/>
          </p:cNvSpPr>
          <p:nvPr/>
        </p:nvSpPr>
        <p:spPr bwMode="auto">
          <a:xfrm>
            <a:off x="4114800" y="2514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79" name="Oval 23"/>
          <p:cNvSpPr>
            <a:spLocks noChangeArrowheads="1"/>
          </p:cNvSpPr>
          <p:nvPr/>
        </p:nvSpPr>
        <p:spPr bwMode="auto">
          <a:xfrm>
            <a:off x="54102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0" name="Line 24"/>
          <p:cNvSpPr>
            <a:spLocks noChangeShapeType="1"/>
          </p:cNvSpPr>
          <p:nvPr/>
        </p:nvSpPr>
        <p:spPr bwMode="auto">
          <a:xfrm>
            <a:off x="1371600" y="2743200"/>
            <a:ext cx="3581400" cy="3581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1" name="Oval 25"/>
          <p:cNvSpPr>
            <a:spLocks noChangeArrowheads="1"/>
          </p:cNvSpPr>
          <p:nvPr/>
        </p:nvSpPr>
        <p:spPr bwMode="auto">
          <a:xfrm>
            <a:off x="29718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2" name="Oval 26"/>
          <p:cNvSpPr>
            <a:spLocks noChangeArrowheads="1"/>
          </p:cNvSpPr>
          <p:nvPr/>
        </p:nvSpPr>
        <p:spPr bwMode="auto">
          <a:xfrm>
            <a:off x="3124200" y="6172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5699124" y="5297488"/>
            <a:ext cx="31400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Which </a:t>
            </a:r>
            <a:r>
              <a:rPr lang="en-US" sz="2400" dirty="0" smtClean="0">
                <a:solidFill>
                  <a:srgbClr val="000000"/>
                </a:solidFill>
                <a:cs typeface="Arial" pitchFamily="34" charset="0"/>
              </a:rPr>
              <a:t>line</a:t>
            </a: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is best?</a:t>
            </a: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1752600" y="2362200"/>
            <a:ext cx="2438400" cy="403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5" name="Line 29"/>
          <p:cNvSpPr>
            <a:spLocks noChangeShapeType="1"/>
          </p:cNvSpPr>
          <p:nvPr/>
        </p:nvSpPr>
        <p:spPr bwMode="auto">
          <a:xfrm>
            <a:off x="2286000" y="1981200"/>
            <a:ext cx="1447800" cy="464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1066800" y="3276600"/>
            <a:ext cx="449580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100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0" grpId="0" animBg="1"/>
      <p:bldP spid="966683" grpId="0"/>
      <p:bldP spid="966684" grpId="0" animBg="1"/>
      <p:bldP spid="966685" grpId="0" animBg="1"/>
      <p:bldP spid="96668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000" dirty="0" smtClean="0">
                <a:latin typeface="Arial" pitchFamily="34" charset="0"/>
              </a:rPr>
              <a:t>Support Vector Machines (SVMs)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1905000"/>
            <a:ext cx="3962400" cy="41148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</a:rPr>
              <a:t>Discriminative classifier based on </a:t>
            </a:r>
            <a:r>
              <a:rPr lang="en-US" sz="2800" i="1" dirty="0" smtClean="0">
                <a:latin typeface="Arial" pitchFamily="34" charset="0"/>
              </a:rPr>
              <a:t>optimal separating line (for 2d case)</a:t>
            </a:r>
          </a:p>
          <a:p>
            <a:endParaRPr lang="en-US" sz="2800" dirty="0" smtClean="0">
              <a:latin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</a:rPr>
              <a:t>Maximize the </a:t>
            </a:r>
            <a:r>
              <a:rPr lang="en-US" sz="2800" i="1" dirty="0" smtClean="0">
                <a:solidFill>
                  <a:srgbClr val="00B050"/>
                </a:solidFill>
                <a:latin typeface="Arial" pitchFamily="34" charset="0"/>
              </a:rPr>
              <a:t>margin</a:t>
            </a:r>
            <a:r>
              <a:rPr lang="en-US" sz="2800" i="1" dirty="0" smtClean="0">
                <a:latin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</a:rPr>
              <a:t>between the positive and negative training examples</a:t>
            </a:r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381000" y="3581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066800" y="3657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066800" y="4343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304800" y="3886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828800" y="3733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2438400" y="4572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2667000" y="2667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3429000" y="2971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6"/>
          <p:cNvSpPr>
            <a:spLocks noChangeArrowheads="1"/>
          </p:cNvSpPr>
          <p:nvPr/>
        </p:nvSpPr>
        <p:spPr bwMode="auto">
          <a:xfrm>
            <a:off x="36576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29718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8"/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9"/>
          <p:cNvSpPr>
            <a:spLocks noChangeArrowheads="1"/>
          </p:cNvSpPr>
          <p:nvPr/>
        </p:nvSpPr>
        <p:spPr bwMode="auto">
          <a:xfrm>
            <a:off x="4267200" y="4419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4495800" y="3276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1"/>
          <p:cNvSpPr>
            <a:spLocks noChangeArrowheads="1"/>
          </p:cNvSpPr>
          <p:nvPr/>
        </p:nvSpPr>
        <p:spPr bwMode="auto">
          <a:xfrm>
            <a:off x="1828800" y="5334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>
            <a:off x="36576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23"/>
          <p:cNvSpPr>
            <a:spLocks noChangeArrowheads="1"/>
          </p:cNvSpPr>
          <p:nvPr/>
        </p:nvSpPr>
        <p:spPr bwMode="auto">
          <a:xfrm>
            <a:off x="49530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>
            <a:off x="2514600" y="175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6"/>
          <p:cNvSpPr>
            <a:spLocks noChangeArrowheads="1"/>
          </p:cNvSpPr>
          <p:nvPr/>
        </p:nvSpPr>
        <p:spPr bwMode="auto">
          <a:xfrm>
            <a:off x="2667000" y="5791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457200" y="2209800"/>
            <a:ext cx="3581400" cy="4038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38200" y="1600200"/>
            <a:ext cx="3962400" cy="4343400"/>
            <a:chOff x="4724400" y="1600200"/>
            <a:chExt cx="3962400" cy="4343400"/>
          </a:xfrm>
        </p:grpSpPr>
        <p:sp>
          <p:nvSpPr>
            <p:cNvPr id="27" name="Line 30"/>
            <p:cNvSpPr>
              <a:spLocks noChangeShapeType="1"/>
            </p:cNvSpPr>
            <p:nvPr/>
          </p:nvSpPr>
          <p:spPr bwMode="auto">
            <a:xfrm>
              <a:off x="5029200" y="1600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4724400" y="1981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31" name="Straight Arrow Connector 30"/>
          <p:cNvCxnSpPr/>
          <p:nvPr/>
        </p:nvCxnSpPr>
        <p:spPr bwMode="auto">
          <a:xfrm flipV="1">
            <a:off x="1295400" y="2514600"/>
            <a:ext cx="685800" cy="609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527DA4-6E60-4521-9C0F-FDDAD653A4B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2181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sp>
        <p:nvSpPr>
          <p:cNvPr id="1161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86868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Consider edges, contours, and (oriented) intensity gradients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Summarize local distribution of gradients with histogram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</a:rPr>
              <a:t>Locally </a:t>
            </a:r>
            <a:r>
              <a:rPr kumimoji="1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</a:rPr>
              <a:t>orderless</a:t>
            </a:r>
            <a:r>
              <a:rPr kumimoji="1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</a:rPr>
              <a:t>: offers invariance to small shifts and rotations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</a:rPr>
              <a:t>Contrast-normalization: try to correct for variable illumination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65163" y="2097088"/>
            <a:ext cx="8353425" cy="1169987"/>
            <a:chOff x="258" y="3024"/>
            <a:chExt cx="5262" cy="737"/>
          </a:xfrm>
        </p:grpSpPr>
        <p:pic>
          <p:nvPicPr>
            <p:cNvPr id="1163" name="Picture 12" descr="pandahead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0" y="3024"/>
              <a:ext cx="803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4" name="Picture 13" descr="pandahead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25" y="3024"/>
              <a:ext cx="78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5" name="Picture 14" descr="pandahead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60" y="3024"/>
              <a:ext cx="760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6" name="Picture 15" descr="gray_koalahea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8" y="3035"/>
              <a:ext cx="84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7" name="Picture 16" descr="gray_koalahead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52" y="3024"/>
              <a:ext cx="948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8" name="Picture 17" descr="gray_koalahead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60" y="3029"/>
              <a:ext cx="864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69" name="Picture 1135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>
            <a:off x="792163" y="3284538"/>
            <a:ext cx="115093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0" name="Picture 1136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>
            <a:off x="2232025" y="3284538"/>
            <a:ext cx="115252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1" name="Picture 1137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>
            <a:off x="3816350" y="3284538"/>
            <a:ext cx="10795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2" name="Picture 1138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 rot="-5400000">
            <a:off x="5274470" y="3266281"/>
            <a:ext cx="9001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3" name="Picture 1139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 rot="-5400000">
            <a:off x="6659563" y="3284538"/>
            <a:ext cx="9001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4" name="Picture 1140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 rot="-5400000">
            <a:off x="7991476" y="3284537"/>
            <a:ext cx="900112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5" name="Line 1141"/>
          <p:cNvSpPr>
            <a:spLocks noChangeShapeType="1"/>
          </p:cNvSpPr>
          <p:nvPr/>
        </p:nvSpPr>
        <p:spPr bwMode="auto">
          <a:xfrm>
            <a:off x="1368425" y="2097088"/>
            <a:ext cx="0" cy="1150937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6" name="Line 1142"/>
          <p:cNvSpPr>
            <a:spLocks noChangeShapeType="1"/>
          </p:cNvSpPr>
          <p:nvPr/>
        </p:nvSpPr>
        <p:spPr bwMode="auto">
          <a:xfrm>
            <a:off x="2843213" y="2097088"/>
            <a:ext cx="0" cy="1150937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7" name="Line 1143"/>
          <p:cNvSpPr>
            <a:spLocks noChangeShapeType="1"/>
          </p:cNvSpPr>
          <p:nvPr/>
        </p:nvSpPr>
        <p:spPr bwMode="auto">
          <a:xfrm>
            <a:off x="4319588" y="2097088"/>
            <a:ext cx="0" cy="1150937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8" name="Line 1144"/>
          <p:cNvSpPr>
            <a:spLocks noChangeShapeType="1"/>
          </p:cNvSpPr>
          <p:nvPr/>
        </p:nvSpPr>
        <p:spPr bwMode="auto">
          <a:xfrm>
            <a:off x="5724525" y="2060575"/>
            <a:ext cx="0" cy="115093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9" name="Line 1145"/>
          <p:cNvSpPr>
            <a:spLocks noChangeShapeType="1"/>
          </p:cNvSpPr>
          <p:nvPr/>
        </p:nvSpPr>
        <p:spPr bwMode="auto">
          <a:xfrm>
            <a:off x="7127875" y="2097088"/>
            <a:ext cx="0" cy="1150937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0" name="Line 1146"/>
          <p:cNvSpPr>
            <a:spLocks noChangeShapeType="1"/>
          </p:cNvSpPr>
          <p:nvPr/>
        </p:nvSpPr>
        <p:spPr bwMode="auto">
          <a:xfrm>
            <a:off x="8424863" y="2098675"/>
            <a:ext cx="0" cy="115093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1" name="Line 1147"/>
          <p:cNvSpPr>
            <a:spLocks noChangeShapeType="1"/>
          </p:cNvSpPr>
          <p:nvPr/>
        </p:nvSpPr>
        <p:spPr bwMode="auto">
          <a:xfrm>
            <a:off x="611188" y="2636838"/>
            <a:ext cx="1404937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2" name="Line 1148"/>
          <p:cNvSpPr>
            <a:spLocks noChangeShapeType="1"/>
          </p:cNvSpPr>
          <p:nvPr/>
        </p:nvSpPr>
        <p:spPr bwMode="auto">
          <a:xfrm>
            <a:off x="2122488" y="2636838"/>
            <a:ext cx="1404937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3" name="Line 1149"/>
          <p:cNvSpPr>
            <a:spLocks noChangeShapeType="1"/>
          </p:cNvSpPr>
          <p:nvPr/>
        </p:nvSpPr>
        <p:spPr bwMode="auto">
          <a:xfrm>
            <a:off x="3671888" y="2636838"/>
            <a:ext cx="1404937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4" name="Line 1150"/>
          <p:cNvSpPr>
            <a:spLocks noChangeShapeType="1"/>
          </p:cNvSpPr>
          <p:nvPr/>
        </p:nvSpPr>
        <p:spPr bwMode="auto">
          <a:xfrm>
            <a:off x="5148263" y="2673350"/>
            <a:ext cx="1295400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5" name="Line 1152"/>
          <p:cNvSpPr>
            <a:spLocks noChangeShapeType="1"/>
          </p:cNvSpPr>
          <p:nvPr/>
        </p:nvSpPr>
        <p:spPr bwMode="auto">
          <a:xfrm>
            <a:off x="6480175" y="2673350"/>
            <a:ext cx="1279525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6" name="Line 1153"/>
          <p:cNvSpPr>
            <a:spLocks noChangeShapeType="1"/>
          </p:cNvSpPr>
          <p:nvPr/>
        </p:nvSpPr>
        <p:spPr bwMode="auto">
          <a:xfrm>
            <a:off x="7848600" y="2673350"/>
            <a:ext cx="1152525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757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1104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/>
              <a:t>Want line that maximizes the margin.</a:t>
            </a:r>
            <a:endParaRPr lang="en-US" sz="2000" dirty="0"/>
          </a:p>
        </p:txBody>
      </p:sp>
      <p:graphicFrame>
        <p:nvGraphicFramePr>
          <p:cNvPr id="110490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p:oleObj spid="_x0000_s998422" name="Equation" r:id="rId4" imgW="2336760" imgH="457200" progId="Equation.3">
              <p:embed/>
            </p:oleObj>
          </a:graphicData>
        </a:graphic>
      </p:graphicFrame>
      <p:sp>
        <p:nvSpPr>
          <p:cNvPr id="1104901" name="Rectangle 5"/>
          <p:cNvSpPr>
            <a:spLocks noChangeArrowheads="1"/>
          </p:cNvSpPr>
          <p:nvPr/>
        </p:nvSpPr>
        <p:spPr bwMode="auto">
          <a:xfrm>
            <a:off x="3657600" y="547052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Margin</a:t>
            </a:r>
          </a:p>
        </p:txBody>
      </p:sp>
      <p:sp>
        <p:nvSpPr>
          <p:cNvPr id="1104902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3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4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5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6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7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8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9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0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1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2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3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4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5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6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7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8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9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0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1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2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3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4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/>
            <a:ahLst/>
            <a:cxnLst>
              <a:cxn ang="0">
                <a:pos x="792" y="0"/>
              </a:cxn>
              <a:cxn ang="0">
                <a:pos x="408" y="720"/>
              </a:cxn>
              <a:cxn ang="0">
                <a:pos x="0" y="1094"/>
              </a:cxn>
            </a:cxnLst>
            <a:rect l="0" t="0" r="r" b="b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5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/>
            <a:ahLst/>
            <a:cxnLst>
              <a:cxn ang="0">
                <a:pos x="1152" y="0"/>
              </a:cxn>
              <a:cxn ang="0">
                <a:pos x="559" y="329"/>
              </a:cxn>
              <a:cxn ang="0">
                <a:pos x="0" y="576"/>
              </a:cxn>
            </a:cxnLst>
            <a:rect l="0" t="0" r="r" b="b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6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/>
            <a:ahLst/>
            <a:cxnLst>
              <a:cxn ang="0">
                <a:pos x="1416" y="0"/>
              </a:cxn>
              <a:cxn ang="0">
                <a:pos x="699" y="669"/>
              </a:cxn>
              <a:cxn ang="0">
                <a:pos x="0" y="1142"/>
              </a:cxn>
            </a:cxnLst>
            <a:rect l="0" t="0" r="r" b="b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7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Support vectors</a:t>
            </a:r>
          </a:p>
        </p:txBody>
      </p:sp>
      <p:sp>
        <p:nvSpPr>
          <p:cNvPr id="1104928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9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30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31" name="Text Box 35"/>
          <p:cNvSpPr txBox="1">
            <a:spLocks noChangeArrowheads="1"/>
          </p:cNvSpPr>
          <p:nvPr/>
        </p:nvSpPr>
        <p:spPr bwMode="auto">
          <a:xfrm>
            <a:off x="0" y="6237312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C. Burges, </a:t>
            </a:r>
            <a:r>
              <a:rPr lang="en-US" dirty="0">
                <a:solidFill>
                  <a:srgbClr val="000000"/>
                </a:solidFill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1104935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1104936" name="Object 4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p:oleObj spid="_x0000_s998423" name="Equation" r:id="rId6" imgW="876240" imgH="228600" progId="Equation.3">
              <p:embed/>
            </p:oleObj>
          </a:graphicData>
        </a:graphic>
      </p:graphicFrame>
      <p:sp>
        <p:nvSpPr>
          <p:cNvPr id="41" name="Text Box 9"/>
          <p:cNvSpPr txBox="1">
            <a:spLocks noChangeArrowheads="1"/>
          </p:cNvSpPr>
          <p:nvPr/>
        </p:nvSpPr>
        <p:spPr bwMode="auto">
          <a:xfrm rot="3054962">
            <a:off x="-32585" y="2024161"/>
            <a:ext cx="1493838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002060"/>
                </a:solidFill>
                <a:latin typeface="Tahoma" pitchFamily="34" charset="0"/>
              </a:rPr>
              <a:t>wx+b</a:t>
            </a:r>
            <a:r>
              <a:rPr lang="en-US" altLang="zh-CN" sz="2200" dirty="0" smtClean="0">
                <a:solidFill>
                  <a:srgbClr val="002060"/>
                </a:solidFill>
                <a:latin typeface="Tahoma" pitchFamily="34" charset="0"/>
              </a:rPr>
              <a:t>=-1</a:t>
            </a:r>
            <a:endParaRPr lang="en-US" altLang="zh-CN" sz="2200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 rot="3244702">
            <a:off x="246239" y="1646964"/>
            <a:ext cx="1486741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000000"/>
                </a:solidFill>
                <a:latin typeface="Tahoma" pitchFamily="34" charset="0"/>
              </a:rPr>
              <a:t>wx+b</a:t>
            </a:r>
            <a:r>
              <a:rPr lang="en-US" altLang="zh-CN" sz="2200" dirty="0">
                <a:solidFill>
                  <a:srgbClr val="000000"/>
                </a:solidFill>
                <a:latin typeface="Tahoma" pitchFamily="34" charset="0"/>
              </a:rPr>
              <a:t>=0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 rot="3198884">
            <a:off x="620918" y="1545260"/>
            <a:ext cx="155920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 smtClean="0">
                <a:solidFill>
                  <a:srgbClr val="C00000"/>
                </a:solidFill>
                <a:latin typeface="Tahoma" pitchFamily="34" charset="0"/>
              </a:rPr>
              <a:t>wx+b</a:t>
            </a:r>
            <a:r>
              <a:rPr lang="en-US" altLang="zh-CN" sz="2200" dirty="0" smtClean="0">
                <a:solidFill>
                  <a:srgbClr val="C00000"/>
                </a:solidFill>
                <a:latin typeface="Tahoma" pitchFamily="34" charset="0"/>
              </a:rPr>
              <a:t>=1</a:t>
            </a:r>
            <a:endParaRPr lang="en-US" altLang="zh-CN" sz="2200" dirty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393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4901" grpId="0"/>
      <p:bldP spid="1104918" grpId="0" animBg="1"/>
      <p:bldP spid="1104919" grpId="0" animBg="1"/>
      <p:bldP spid="1104923" grpId="0" animBg="1"/>
      <p:bldP spid="1104924" grpId="0" animBg="1"/>
      <p:bldP spid="1104925" grpId="0" animBg="1"/>
      <p:bldP spid="1104926" grpId="0" animBg="1"/>
      <p:bldP spid="1104927" grpId="0"/>
      <p:bldP spid="1104928" grpId="0" animBg="1"/>
      <p:bldP spid="1104929" grpId="0" animBg="1"/>
      <p:bldP spid="1104930" grpId="0" animBg="1"/>
      <p:bldP spid="1104935" grpId="0"/>
      <p:bldP spid="41" grpId="0"/>
      <p:bldP spid="42" grpId="0"/>
      <p:bldP spid="4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1104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/>
              <a:t>Want line that maximizes the margin.</a:t>
            </a:r>
            <a:endParaRPr lang="en-US" sz="2000" dirty="0"/>
          </a:p>
        </p:txBody>
      </p:sp>
      <p:graphicFrame>
        <p:nvGraphicFramePr>
          <p:cNvPr id="110490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p:oleObj spid="_x0000_s999476" name="Equation" r:id="rId4" imgW="2336760" imgH="457200" progId="Equation.3">
              <p:embed/>
            </p:oleObj>
          </a:graphicData>
        </a:graphic>
      </p:graphicFrame>
      <p:sp>
        <p:nvSpPr>
          <p:cNvPr id="1104901" name="Rectangle 5"/>
          <p:cNvSpPr>
            <a:spLocks noChangeArrowheads="1"/>
          </p:cNvSpPr>
          <p:nvPr/>
        </p:nvSpPr>
        <p:spPr bwMode="auto">
          <a:xfrm>
            <a:off x="3472134" y="5410200"/>
            <a:ext cx="12522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Margin M</a:t>
            </a:r>
            <a:endParaRPr 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2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3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4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5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6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7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8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9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0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1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2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3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4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5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6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7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8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9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0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1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2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3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4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/>
            <a:ahLst/>
            <a:cxnLst>
              <a:cxn ang="0">
                <a:pos x="792" y="0"/>
              </a:cxn>
              <a:cxn ang="0">
                <a:pos x="408" y="720"/>
              </a:cxn>
              <a:cxn ang="0">
                <a:pos x="0" y="1094"/>
              </a:cxn>
            </a:cxnLst>
            <a:rect l="0" t="0" r="r" b="b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5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/>
            <a:ahLst/>
            <a:cxnLst>
              <a:cxn ang="0">
                <a:pos x="1152" y="0"/>
              </a:cxn>
              <a:cxn ang="0">
                <a:pos x="559" y="329"/>
              </a:cxn>
              <a:cxn ang="0">
                <a:pos x="0" y="576"/>
              </a:cxn>
            </a:cxnLst>
            <a:rect l="0" t="0" r="r" b="b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6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/>
            <a:ahLst/>
            <a:cxnLst>
              <a:cxn ang="0">
                <a:pos x="1416" y="0"/>
              </a:cxn>
              <a:cxn ang="0">
                <a:pos x="699" y="669"/>
              </a:cxn>
              <a:cxn ang="0">
                <a:pos x="0" y="1142"/>
              </a:cxn>
            </a:cxnLst>
            <a:rect l="0" t="0" r="r" b="b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7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Support vectors</a:t>
            </a:r>
          </a:p>
        </p:txBody>
      </p:sp>
      <p:sp>
        <p:nvSpPr>
          <p:cNvPr id="1104928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9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30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35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1104936" name="Object 4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p:oleObj spid="_x0000_s999477" name="Equation" r:id="rId5" imgW="876240" imgH="228600" progId="Equation.3">
              <p:embed/>
            </p:oleObj>
          </a:graphicData>
        </a:graphic>
      </p:graphicFrame>
      <p:sp>
        <p:nvSpPr>
          <p:cNvPr id="41" name="Text Box 9"/>
          <p:cNvSpPr txBox="1">
            <a:spLocks noChangeArrowheads="1"/>
          </p:cNvSpPr>
          <p:nvPr/>
        </p:nvSpPr>
        <p:spPr bwMode="auto">
          <a:xfrm rot="3054962">
            <a:off x="-32585" y="2024161"/>
            <a:ext cx="1493838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002060"/>
                </a:solidFill>
                <a:latin typeface="Tahoma" pitchFamily="34" charset="0"/>
              </a:rPr>
              <a:t>wx+b</a:t>
            </a:r>
            <a:r>
              <a:rPr lang="en-US" altLang="zh-CN" sz="2200" dirty="0">
                <a:solidFill>
                  <a:srgbClr val="002060"/>
                </a:solidFill>
                <a:latin typeface="Tahoma" pitchFamily="34" charset="0"/>
              </a:rPr>
              <a:t>=-1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 rot="3244702">
            <a:off x="246239" y="1646964"/>
            <a:ext cx="1486741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000000"/>
                </a:solidFill>
                <a:latin typeface="Tahoma" pitchFamily="34" charset="0"/>
              </a:rPr>
              <a:t>wx+b</a:t>
            </a:r>
            <a:r>
              <a:rPr lang="en-US" altLang="zh-CN" sz="2200" dirty="0">
                <a:solidFill>
                  <a:srgbClr val="000000"/>
                </a:solidFill>
                <a:latin typeface="Tahoma" pitchFamily="34" charset="0"/>
              </a:rPr>
              <a:t>=0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 rot="3198884">
            <a:off x="620918" y="1545260"/>
            <a:ext cx="155920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C00000"/>
                </a:solidFill>
                <a:latin typeface="Tahoma" pitchFamily="34" charset="0"/>
              </a:rPr>
              <a:t>wx+b</a:t>
            </a:r>
            <a:r>
              <a:rPr lang="en-US" altLang="zh-CN" sz="2200" dirty="0">
                <a:solidFill>
                  <a:srgbClr val="C00000"/>
                </a:solidFill>
                <a:latin typeface="Tahoma" pitchFamily="34" charset="0"/>
              </a:rPr>
              <a:t>=1</a:t>
            </a:r>
          </a:p>
        </p:txBody>
      </p:sp>
      <p:sp>
        <p:nvSpPr>
          <p:cNvPr id="44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5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724400" y="38862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Distance between point and 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line:</a:t>
            </a:r>
            <a:endParaRPr 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47" name="Object 37"/>
          <p:cNvGraphicFramePr>
            <a:graphicFrameLocks noChangeAspect="1"/>
          </p:cNvGraphicFramePr>
          <p:nvPr/>
        </p:nvGraphicFramePr>
        <p:xfrm>
          <a:off x="7848600" y="3870325"/>
          <a:ext cx="1295400" cy="777875"/>
        </p:xfrm>
        <a:graphic>
          <a:graphicData uri="http://schemas.openxmlformats.org/presentationml/2006/ole">
            <p:oleObj spid="_x0000_s999478" name="Equation" r:id="rId6" imgW="698400" imgH="419040" progId="Equation.3">
              <p:embed/>
            </p:oleObj>
          </a:graphicData>
        </a:graphic>
      </p:graphicFrame>
      <p:graphicFrame>
        <p:nvGraphicFramePr>
          <p:cNvPr id="438292" name="Object 20"/>
          <p:cNvGraphicFramePr>
            <a:graphicFrameLocks noChangeAspect="1"/>
          </p:cNvGraphicFramePr>
          <p:nvPr/>
        </p:nvGraphicFramePr>
        <p:xfrm>
          <a:off x="6705600" y="4972110"/>
          <a:ext cx="2444750" cy="914400"/>
        </p:xfrm>
        <a:graphic>
          <a:graphicData uri="http://schemas.openxmlformats.org/presentationml/2006/ole">
            <p:oleObj spid="_x0000_s999479" name="Equation" r:id="rId7" imgW="1346040" imgH="507960" progId="Equation.3">
              <p:embed/>
            </p:oleObj>
          </a:graphicData>
        </a:graphic>
      </p:graphicFrame>
      <p:graphicFrame>
        <p:nvGraphicFramePr>
          <p:cNvPr id="438294" name="Object 22"/>
          <p:cNvGraphicFramePr>
            <a:graphicFrameLocks noChangeAspect="1"/>
          </p:cNvGraphicFramePr>
          <p:nvPr/>
        </p:nvGraphicFramePr>
        <p:xfrm>
          <a:off x="4876800" y="5005447"/>
          <a:ext cx="1566862" cy="804863"/>
        </p:xfrm>
        <a:graphic>
          <a:graphicData uri="http://schemas.openxmlformats.org/presentationml/2006/ole">
            <p:oleObj spid="_x0000_s999480" name="Equation" r:id="rId8" imgW="914400" imgH="469800" progId="Equation.3">
              <p:embed/>
            </p:oleObj>
          </a:graphicData>
        </a:graphic>
      </p:graphicFrame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4724400" y="46482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For support vectors:</a:t>
            </a:r>
            <a:endParaRPr 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322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1104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/>
              <a:t>Want line that maximizes the margin.</a:t>
            </a:r>
            <a:endParaRPr lang="en-US" sz="2000" dirty="0"/>
          </a:p>
        </p:txBody>
      </p:sp>
      <p:graphicFrame>
        <p:nvGraphicFramePr>
          <p:cNvPr id="110490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p:oleObj spid="_x0000_s1000480" name="Equation" r:id="rId4" imgW="2336760" imgH="457200" progId="Equation.3">
              <p:embed/>
            </p:oleObj>
          </a:graphicData>
        </a:graphic>
      </p:graphicFrame>
      <p:sp>
        <p:nvSpPr>
          <p:cNvPr id="1104902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3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4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5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6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7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8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09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0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1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2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3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4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5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6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7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8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9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0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1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2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3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4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/>
            <a:ahLst/>
            <a:cxnLst>
              <a:cxn ang="0">
                <a:pos x="792" y="0"/>
              </a:cxn>
              <a:cxn ang="0">
                <a:pos x="408" y="720"/>
              </a:cxn>
              <a:cxn ang="0">
                <a:pos x="0" y="1094"/>
              </a:cxn>
            </a:cxnLst>
            <a:rect l="0" t="0" r="r" b="b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5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/>
            <a:ahLst/>
            <a:cxnLst>
              <a:cxn ang="0">
                <a:pos x="1152" y="0"/>
              </a:cxn>
              <a:cxn ang="0">
                <a:pos x="559" y="329"/>
              </a:cxn>
              <a:cxn ang="0">
                <a:pos x="0" y="576"/>
              </a:cxn>
            </a:cxnLst>
            <a:rect l="0" t="0" r="r" b="b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6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/>
            <a:ahLst/>
            <a:cxnLst>
              <a:cxn ang="0">
                <a:pos x="1416" y="0"/>
              </a:cxn>
              <a:cxn ang="0">
                <a:pos x="699" y="669"/>
              </a:cxn>
              <a:cxn ang="0">
                <a:pos x="0" y="1142"/>
              </a:cxn>
            </a:cxnLst>
            <a:rect l="0" t="0" r="r" b="b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7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Support vectors</a:t>
            </a:r>
          </a:p>
        </p:txBody>
      </p:sp>
      <p:sp>
        <p:nvSpPr>
          <p:cNvPr id="1104928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9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30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35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1104936" name="Object 4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p:oleObj spid="_x0000_s1000481" name="Equation" r:id="rId5" imgW="876240" imgH="228600" progId="Equation.3">
              <p:embed/>
            </p:oleObj>
          </a:graphicData>
        </a:graphic>
      </p:graphicFrame>
      <p:sp>
        <p:nvSpPr>
          <p:cNvPr id="41" name="Text Box 9"/>
          <p:cNvSpPr txBox="1">
            <a:spLocks noChangeArrowheads="1"/>
          </p:cNvSpPr>
          <p:nvPr/>
        </p:nvSpPr>
        <p:spPr bwMode="auto">
          <a:xfrm rot="3054962">
            <a:off x="-32585" y="2024161"/>
            <a:ext cx="1493838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002060"/>
                </a:solidFill>
                <a:latin typeface="Tahoma" pitchFamily="34" charset="0"/>
              </a:rPr>
              <a:t>wx+b</a:t>
            </a:r>
            <a:r>
              <a:rPr lang="en-US" altLang="zh-CN" sz="2200" dirty="0">
                <a:solidFill>
                  <a:srgbClr val="002060"/>
                </a:solidFill>
                <a:latin typeface="Tahoma" pitchFamily="34" charset="0"/>
              </a:rPr>
              <a:t>=-1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 rot="3244702">
            <a:off x="246239" y="1646964"/>
            <a:ext cx="1486741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000000"/>
                </a:solidFill>
                <a:latin typeface="Tahoma" pitchFamily="34" charset="0"/>
              </a:rPr>
              <a:t>wx+b</a:t>
            </a:r>
            <a:r>
              <a:rPr lang="en-US" altLang="zh-CN" sz="2200" dirty="0">
                <a:solidFill>
                  <a:srgbClr val="000000"/>
                </a:solidFill>
                <a:latin typeface="Tahoma" pitchFamily="34" charset="0"/>
              </a:rPr>
              <a:t>=0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 rot="3198884">
            <a:off x="620918" y="1545260"/>
            <a:ext cx="1559204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C00000"/>
                </a:solidFill>
                <a:latin typeface="Tahoma" pitchFamily="34" charset="0"/>
              </a:rPr>
              <a:t>wx+b</a:t>
            </a:r>
            <a:r>
              <a:rPr lang="en-US" altLang="zh-CN" sz="2200" dirty="0">
                <a:solidFill>
                  <a:srgbClr val="C00000"/>
                </a:solidFill>
                <a:latin typeface="Tahoma" pitchFamily="34" charset="0"/>
              </a:rPr>
              <a:t>=1</a:t>
            </a:r>
          </a:p>
        </p:txBody>
      </p:sp>
      <p:sp>
        <p:nvSpPr>
          <p:cNvPr id="44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5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724400" y="38862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Distance between point and 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line:</a:t>
            </a:r>
            <a:endParaRPr 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47" name="Object 37"/>
          <p:cNvGraphicFramePr>
            <a:graphicFrameLocks noChangeAspect="1"/>
          </p:cNvGraphicFramePr>
          <p:nvPr/>
        </p:nvGraphicFramePr>
        <p:xfrm>
          <a:off x="7848600" y="3870325"/>
          <a:ext cx="1295400" cy="777875"/>
        </p:xfrm>
        <a:graphic>
          <a:graphicData uri="http://schemas.openxmlformats.org/presentationml/2006/ole">
            <p:oleObj spid="_x0000_s1000482" name="Equation" r:id="rId6" imgW="698400" imgH="419040" progId="Equation.3">
              <p:embed/>
            </p:oleObj>
          </a:graphicData>
        </a:graphic>
      </p:graphicFrame>
      <p:sp>
        <p:nvSpPr>
          <p:cNvPr id="48" name="Text Box 42"/>
          <p:cNvSpPr txBox="1">
            <a:spLocks noChangeArrowheads="1"/>
          </p:cNvSpPr>
          <p:nvPr/>
        </p:nvSpPr>
        <p:spPr bwMode="auto">
          <a:xfrm>
            <a:off x="4724400" y="48768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Therefore, the margin is 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 / ||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||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auto">
          <a:xfrm>
            <a:off x="3472134" y="5410200"/>
            <a:ext cx="12522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Margin M</a:t>
            </a:r>
            <a:endParaRPr 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1112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458200" cy="838200"/>
          </a:xfrm>
        </p:spPr>
        <p:txBody>
          <a:bodyPr/>
          <a:lstStyle/>
          <a:p>
            <a:r>
              <a:rPr lang="en-US" dirty="0"/>
              <a:t>Finding the maximum margin </a:t>
            </a:r>
            <a:r>
              <a:rPr lang="en-US" dirty="0" smtClean="0"/>
              <a:t>line</a:t>
            </a:r>
            <a:endParaRPr lang="en-US" dirty="0"/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dirty="0"/>
              <a:t>Maximize margin </a:t>
            </a:r>
            <a:r>
              <a:rPr lang="en-US" dirty="0">
                <a:latin typeface="Times New Roman" pitchFamily="18" charset="0"/>
              </a:rPr>
              <a:t>2/||</a:t>
            </a:r>
            <a:r>
              <a:rPr lang="en-US" b="1" dirty="0">
                <a:latin typeface="Times New Roman" pitchFamily="18" charset="0"/>
              </a:rPr>
              <a:t>w</a:t>
            </a:r>
            <a:r>
              <a:rPr lang="en-US" dirty="0">
                <a:latin typeface="Times New Roman" pitchFamily="18" charset="0"/>
              </a:rPr>
              <a:t>||</a:t>
            </a:r>
          </a:p>
          <a:p>
            <a:pPr marL="533400" indent="-533400">
              <a:buFontTx/>
              <a:buAutoNum type="arabicPeriod"/>
            </a:pPr>
            <a:r>
              <a:rPr lang="en-US" dirty="0"/>
              <a:t>Correctly classify all training </a:t>
            </a:r>
            <a:r>
              <a:rPr lang="en-US" dirty="0" smtClean="0"/>
              <a:t>data points: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i="1" dirty="0">
                <a:latin typeface="Times New Roman" pitchFamily="18" charset="0"/>
              </a:rPr>
              <a:t/>
            </a:r>
            <a:br>
              <a:rPr lang="en-US" i="1" dirty="0">
                <a:latin typeface="Times New Roman" pitchFamily="18" charset="0"/>
              </a:rPr>
            </a:br>
            <a:r>
              <a:rPr lang="en-US" i="1" dirty="0">
                <a:latin typeface="Times New Roman" pitchFamily="18" charset="0"/>
              </a:rPr>
              <a:t/>
            </a:r>
            <a:br>
              <a:rPr lang="en-US" i="1" dirty="0">
                <a:latin typeface="Times New Roman" pitchFamily="18" charset="0"/>
              </a:rPr>
            </a:br>
            <a:endParaRPr lang="en-US" sz="800" dirty="0">
              <a:latin typeface="Times New Roman" pitchFamily="18" charset="0"/>
              <a:cs typeface="Arial" pitchFamily="34" charset="0"/>
            </a:endParaRPr>
          </a:p>
          <a:p>
            <a:pPr marL="533400" indent="-533400"/>
            <a:r>
              <a:rPr lang="en-US" i="1" dirty="0">
                <a:cs typeface="Arial" pitchFamily="34" charset="0"/>
              </a:rPr>
              <a:t>Quadratic optimization problem</a:t>
            </a:r>
            <a:r>
              <a:rPr lang="en-US" dirty="0">
                <a:cs typeface="Arial" pitchFamily="34" charset="0"/>
              </a:rPr>
              <a:t>:</a:t>
            </a:r>
            <a:br>
              <a:rPr lang="en-US" dirty="0">
                <a:cs typeface="Arial" pitchFamily="34" charset="0"/>
              </a:rPr>
            </a:br>
            <a:endParaRPr lang="en-US" dirty="0">
              <a:cs typeface="Arial" pitchFamily="34" charset="0"/>
            </a:endParaRPr>
          </a:p>
          <a:p>
            <a:pPr marL="533400" indent="-533400"/>
            <a:r>
              <a:rPr lang="en-US" dirty="0">
                <a:cs typeface="Arial" pitchFamily="34" charset="0"/>
              </a:rPr>
              <a:t>		Minimize</a:t>
            </a:r>
            <a:br>
              <a:rPr lang="en-US" dirty="0">
                <a:cs typeface="Arial" pitchFamily="34" charset="0"/>
              </a:rPr>
            </a:br>
            <a:r>
              <a:rPr lang="en-US" dirty="0">
                <a:cs typeface="Arial" pitchFamily="34" charset="0"/>
              </a:rPr>
              <a:t/>
            </a:r>
            <a:br>
              <a:rPr lang="en-US" dirty="0">
                <a:cs typeface="Arial" pitchFamily="34" charset="0"/>
              </a:rPr>
            </a:br>
            <a:r>
              <a:rPr lang="en-US" dirty="0">
                <a:cs typeface="Arial" pitchFamily="34" charset="0"/>
              </a:rPr>
              <a:t>	Subject to  </a:t>
            </a:r>
            <a:r>
              <a:rPr lang="en-US" i="1" dirty="0" err="1">
                <a:latin typeface="Times New Roman" pitchFamily="18" charset="0"/>
              </a:rPr>
              <a:t>y</a:t>
            </a:r>
            <a:r>
              <a:rPr lang="en-US" i="1" baseline="-25000" dirty="0" err="1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b="1" dirty="0" err="1">
                <a:latin typeface="Times New Roman" pitchFamily="18" charset="0"/>
              </a:rPr>
              <a:t>w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i="1" dirty="0" err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 dirty="0" err="1">
                <a:latin typeface="Times New Roman" pitchFamily="18" charset="0"/>
                <a:cs typeface="Arial" pitchFamily="34" charset="0"/>
              </a:rPr>
              <a:t>i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+</a:t>
            </a:r>
            <a:r>
              <a:rPr lang="en-US" i="1" dirty="0" err="1">
                <a:latin typeface="Times New Roman" pitchFamily="18" charset="0"/>
                <a:cs typeface="Arial" pitchFamily="34" charset="0"/>
              </a:rPr>
              <a:t>b</a:t>
            </a:r>
            <a:r>
              <a:rPr lang="en-US" dirty="0">
                <a:latin typeface="Times New Roman" pitchFamily="18" charset="0"/>
                <a:cs typeface="Arial" pitchFamily="34" charset="0"/>
              </a:rPr>
              <a:t>) ≥ 1</a:t>
            </a:r>
            <a:endParaRPr lang="en-US" dirty="0">
              <a:cs typeface="Arial" pitchFamily="34" charset="0"/>
            </a:endParaRPr>
          </a:p>
          <a:p>
            <a:pPr marL="533400" indent="-533400">
              <a:buFontTx/>
              <a:buAutoNum type="arabicPeriod"/>
            </a:pPr>
            <a:endParaRPr lang="el-GR" dirty="0"/>
          </a:p>
        </p:txBody>
      </p:sp>
      <p:sp>
        <p:nvSpPr>
          <p:cNvPr id="991247" name="Text Box 15"/>
          <p:cNvSpPr txBox="1">
            <a:spLocks noChangeArrowheads="1"/>
          </p:cNvSpPr>
          <p:nvPr/>
        </p:nvSpPr>
        <p:spPr bwMode="auto">
          <a:xfrm>
            <a:off x="-76200" y="7083623"/>
            <a:ext cx="9677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  <a:hlinkClick r:id="rId4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,  Data Mining and Knowledge Discovery, 1998 </a:t>
            </a:r>
          </a:p>
        </p:txBody>
      </p:sp>
      <p:graphicFrame>
        <p:nvGraphicFramePr>
          <p:cNvPr id="991249" name="Object 1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352800" y="4027488"/>
          <a:ext cx="1287463" cy="1077912"/>
        </p:xfrm>
        <a:graphic>
          <a:graphicData uri="http://schemas.openxmlformats.org/presentationml/2006/ole">
            <p:oleObj spid="_x0000_s1001494" name="Equation" r:id="rId5" imgW="469800" imgH="393480" progId="Equation.3">
              <p:embed/>
            </p:oleObj>
          </a:graphicData>
        </a:graphic>
      </p:graphicFrame>
      <p:sp>
        <p:nvSpPr>
          <p:cNvPr id="991251" name="Rectangle 19"/>
          <p:cNvSpPr>
            <a:spLocks noChangeArrowheads="1"/>
          </p:cNvSpPr>
          <p:nvPr/>
        </p:nvSpPr>
        <p:spPr bwMode="auto">
          <a:xfrm>
            <a:off x="1371600" y="4038600"/>
            <a:ext cx="4343400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991252" name="Object 2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2033588"/>
          <a:ext cx="5181600" cy="1014412"/>
        </p:xfrm>
        <a:graphic>
          <a:graphicData uri="http://schemas.openxmlformats.org/presentationml/2006/ole">
            <p:oleObj spid="_x0000_s1001495" name="Equation" r:id="rId6" imgW="2336760" imgH="457200" progId="Equation.3">
              <p:embed/>
            </p:oleObj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8919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p"/>
      <p:bldP spid="99125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9" name="Rectangle 9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  <a:noFill/>
          <a:ln/>
        </p:spPr>
        <p:txBody>
          <a:bodyPr/>
          <a:lstStyle/>
          <a:p>
            <a:r>
              <a:rPr lang="en-US" dirty="0"/>
              <a:t>Finding the maximum margin </a:t>
            </a:r>
            <a:r>
              <a:rPr lang="en-US" dirty="0" smtClean="0"/>
              <a:t>line</a:t>
            </a:r>
            <a:endParaRPr lang="en-US" dirty="0"/>
          </a:p>
        </p:txBody>
      </p:sp>
      <p:sp>
        <p:nvSpPr>
          <p:cNvPr id="1146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Solution:</a:t>
            </a:r>
            <a:br>
              <a:rPr lang="en-US"/>
            </a:br>
            <a:r>
              <a:rPr lang="en-US" sz="800"/>
              <a:t/>
            </a:r>
            <a:br>
              <a:rPr lang="en-US" sz="800"/>
            </a:br>
            <a:r>
              <a:rPr lang="en-US"/>
              <a:t>		</a:t>
            </a:r>
            <a:endParaRPr lang="el-GR"/>
          </a:p>
        </p:txBody>
      </p:sp>
      <p:graphicFrame>
        <p:nvGraphicFramePr>
          <p:cNvPr id="1146883" name="Object 3"/>
          <p:cNvGraphicFramePr>
            <a:graphicFrameLocks noChangeAspect="1"/>
          </p:cNvGraphicFramePr>
          <p:nvPr/>
        </p:nvGraphicFramePr>
        <p:xfrm>
          <a:off x="2701925" y="874713"/>
          <a:ext cx="2195513" cy="649287"/>
        </p:xfrm>
        <a:graphic>
          <a:graphicData uri="http://schemas.openxmlformats.org/presentationml/2006/ole">
            <p:oleObj spid="_x0000_s1002508" name="Equation" r:id="rId4" imgW="901440" imgH="266400" progId="Equation.3">
              <p:embed/>
            </p:oleObj>
          </a:graphicData>
        </a:graphic>
      </p:graphicFrame>
      <p:sp>
        <p:nvSpPr>
          <p:cNvPr id="1146892" name="Line 12"/>
          <p:cNvSpPr>
            <a:spLocks noChangeShapeType="1"/>
          </p:cNvSpPr>
          <p:nvPr/>
        </p:nvSpPr>
        <p:spPr bwMode="auto">
          <a:xfrm flipV="1">
            <a:off x="2838450" y="1377950"/>
            <a:ext cx="1143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46893" name="Line 13"/>
          <p:cNvSpPr>
            <a:spLocks noChangeShapeType="1"/>
          </p:cNvSpPr>
          <p:nvPr/>
        </p:nvSpPr>
        <p:spPr bwMode="auto">
          <a:xfrm flipV="1">
            <a:off x="4210050" y="1377950"/>
            <a:ext cx="381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46894" name="Text Box 14"/>
          <p:cNvSpPr txBox="1">
            <a:spLocks noChangeArrowheads="1"/>
          </p:cNvSpPr>
          <p:nvPr/>
        </p:nvSpPr>
        <p:spPr bwMode="auto">
          <a:xfrm>
            <a:off x="3671888" y="2216150"/>
            <a:ext cx="1346200" cy="831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Support </a:t>
            </a:r>
            <a:br>
              <a:rPr lang="en-US" sz="240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vector</a:t>
            </a:r>
          </a:p>
        </p:txBody>
      </p:sp>
      <p:sp>
        <p:nvSpPr>
          <p:cNvPr id="1146895" name="Text Box 15"/>
          <p:cNvSpPr txBox="1">
            <a:spLocks noChangeArrowheads="1"/>
          </p:cNvSpPr>
          <p:nvPr/>
        </p:nvSpPr>
        <p:spPr bwMode="auto">
          <a:xfrm>
            <a:off x="2057400" y="2216150"/>
            <a:ext cx="1212850" cy="831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learned</a:t>
            </a:r>
            <a:br>
              <a:rPr lang="en-US" sz="240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weight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-76200" y="6931223"/>
            <a:ext cx="9677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1704257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92" grpId="0" animBg="1"/>
      <p:bldP spid="1146893" grpId="0" animBg="1"/>
      <p:bldP spid="1146894" grpId="0" animBg="1"/>
      <p:bldP spid="114689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  <a:noFill/>
          <a:ln/>
        </p:spPr>
        <p:txBody>
          <a:bodyPr/>
          <a:lstStyle/>
          <a:p>
            <a:r>
              <a:rPr lang="en-US" dirty="0"/>
              <a:t>Finding the maximum margin </a:t>
            </a:r>
            <a:r>
              <a:rPr lang="en-US" dirty="0" smtClean="0"/>
              <a:t>line</a:t>
            </a:r>
            <a:endParaRPr lang="en-US" dirty="0"/>
          </a:p>
        </p:txBody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Solution:</a:t>
            </a:r>
            <a:br>
              <a:rPr lang="en-US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en-US" dirty="0"/>
              <a:t>		  </a:t>
            </a:r>
            <a:r>
              <a:rPr lang="en-US" i="1" dirty="0">
                <a:latin typeface="Times New Roman" pitchFamily="18" charset="0"/>
              </a:rPr>
              <a:t>b</a:t>
            </a:r>
            <a:r>
              <a:rPr lang="en-US" dirty="0">
                <a:latin typeface="Times New Roman" pitchFamily="18" charset="0"/>
              </a:rPr>
              <a:t> = </a:t>
            </a:r>
            <a:r>
              <a:rPr lang="en-US" i="1" dirty="0" err="1">
                <a:latin typeface="Times New Roman" pitchFamily="18" charset="0"/>
              </a:rPr>
              <a:t>y</a:t>
            </a:r>
            <a:r>
              <a:rPr lang="en-US" i="1" baseline="-25000" dirty="0" err="1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 – </a:t>
            </a:r>
            <a:r>
              <a:rPr lang="en-US" b="1" dirty="0" err="1">
                <a:latin typeface="Times New Roman" pitchFamily="18" charset="0"/>
              </a:rPr>
              <a:t>w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dirty="0" err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 dirty="0" err="1">
                <a:latin typeface="Times New Roman" pitchFamily="18" charset="0"/>
                <a:cs typeface="Arial" pitchFamily="34" charset="0"/>
              </a:rPr>
              <a:t>i</a:t>
            </a:r>
            <a:r>
              <a:rPr lang="en-US" dirty="0">
                <a:cs typeface="Arial" pitchFamily="34" charset="0"/>
              </a:rPr>
              <a:t>   </a:t>
            </a:r>
            <a:r>
              <a:rPr lang="en-US" dirty="0" smtClean="0">
                <a:cs typeface="Arial" pitchFamily="34" charset="0"/>
              </a:rPr>
              <a:t>(for </a:t>
            </a:r>
            <a:r>
              <a:rPr lang="en-US" dirty="0">
                <a:cs typeface="Arial" pitchFamily="34" charset="0"/>
              </a:rPr>
              <a:t>any support </a:t>
            </a:r>
            <a:r>
              <a:rPr lang="en-US" dirty="0" smtClean="0">
                <a:cs typeface="Arial" pitchFamily="34" charset="0"/>
              </a:rPr>
              <a:t>vector)</a:t>
            </a:r>
            <a:r>
              <a:rPr lang="en-US" dirty="0"/>
              <a:t/>
            </a:r>
            <a:br>
              <a:rPr lang="en-US" dirty="0"/>
            </a:br>
            <a:endParaRPr lang="en-US" sz="800" dirty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Classification function: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endParaRPr lang="en-US" sz="2400" dirty="0" smtClean="0"/>
          </a:p>
        </p:txBody>
      </p:sp>
      <p:graphicFrame>
        <p:nvGraphicFramePr>
          <p:cNvPr id="1150980" name="Object 4"/>
          <p:cNvGraphicFramePr>
            <a:graphicFrameLocks noChangeAspect="1"/>
          </p:cNvGraphicFramePr>
          <p:nvPr/>
        </p:nvGraphicFramePr>
        <p:xfrm>
          <a:off x="2701925" y="874713"/>
          <a:ext cx="2195513" cy="649287"/>
        </p:xfrm>
        <a:graphic>
          <a:graphicData uri="http://schemas.openxmlformats.org/presentationml/2006/ole">
            <p:oleObj spid="_x0000_s1003552" name="Equation" r:id="rId4" imgW="901440" imgH="266400" progId="Equation.3">
              <p:embed/>
            </p:oleObj>
          </a:graphicData>
        </a:graphic>
      </p:graphicFrame>
      <p:graphicFrame>
        <p:nvGraphicFramePr>
          <p:cNvPr id="1150982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667000" y="2016125"/>
          <a:ext cx="4572000" cy="727075"/>
        </p:xfrm>
        <a:graphic>
          <a:graphicData uri="http://schemas.openxmlformats.org/presentationml/2006/ole">
            <p:oleObj spid="_x0000_s1003553" name="Equation" r:id="rId5" imgW="1676160" imgH="266400" progId="Equation.3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5334000" y="3810000"/>
            <a:ext cx="914400" cy="5334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-28836" y="6561348"/>
            <a:ext cx="9677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  <a:hlinkClick r:id="rId6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,  Data Mining and Knowledge Discovery, 1998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514600" y="3185886"/>
          <a:ext cx="4343400" cy="1309914"/>
        </p:xfrm>
        <a:graphic>
          <a:graphicData uri="http://schemas.openxmlformats.org/presentationml/2006/ole">
            <p:oleObj spid="_x0000_s1003554" name="Equation" r:id="rId7" imgW="1600200" imgH="4824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858000" y="3019961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If f(x) &lt; 0, classify as negative, </a:t>
            </a:r>
            <a:br>
              <a:rPr lang="en-US" sz="2000" i="1" dirty="0" smtClean="0">
                <a:solidFill>
                  <a:srgbClr val="000000"/>
                </a:solidFill>
              </a:rPr>
            </a:br>
            <a:r>
              <a:rPr lang="en-US" sz="2000" i="1" dirty="0" smtClean="0">
                <a:solidFill>
                  <a:srgbClr val="000000"/>
                </a:solidFill>
              </a:rPr>
              <a:t>if f(x) &gt; 0, classify as positive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3809348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979" grpId="0" build="p"/>
      <p:bldP spid="7" grpId="0" animBg="1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What if the features are not 2d?</a:t>
            </a:r>
          </a:p>
          <a:p>
            <a:r>
              <a:rPr lang="en-US" dirty="0" smtClean="0"/>
              <a:t>What if the data is not linearly separable?</a:t>
            </a:r>
          </a:p>
          <a:p>
            <a:r>
              <a:rPr lang="en-US" dirty="0" smtClean="0"/>
              <a:t>What if we have more than just two categories?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1132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if the features are not 2d?</a:t>
            </a:r>
          </a:p>
          <a:p>
            <a:pPr lvl="1"/>
            <a:r>
              <a:rPr lang="en-US" dirty="0" smtClean="0"/>
              <a:t>Generalizes to d-dimensions – replace line with “</a:t>
            </a:r>
            <a:r>
              <a:rPr lang="en-US" dirty="0" err="1" smtClean="0"/>
              <a:t>hyperplane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What if the data is not linearly separable?</a:t>
            </a:r>
          </a:p>
          <a:p>
            <a:r>
              <a:rPr lang="en-US" dirty="0" smtClean="0"/>
              <a:t>What if we have more than just two categories?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246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611188" y="6345238"/>
            <a:ext cx="3200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</a:rPr>
              <a:t>Dalal</a:t>
            </a:r>
            <a:r>
              <a:rPr lang="en-US" sz="2000" dirty="0">
                <a:solidFill>
                  <a:srgbClr val="000000"/>
                </a:solidFill>
              </a:rPr>
              <a:t> &amp; </a:t>
            </a:r>
            <a:r>
              <a:rPr lang="en-US" sz="2000" dirty="0" err="1">
                <a:solidFill>
                  <a:srgbClr val="000000"/>
                </a:solidFill>
              </a:rPr>
              <a:t>Triggs</a:t>
            </a:r>
            <a:r>
              <a:rPr lang="en-US" sz="2000" dirty="0">
                <a:solidFill>
                  <a:srgbClr val="000000"/>
                </a:solidFill>
              </a:rPr>
              <a:t>, CVPR 2005</a:t>
            </a:r>
          </a:p>
        </p:txBody>
      </p:sp>
      <p:pic>
        <p:nvPicPr>
          <p:cNvPr id="5837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090" y="2223072"/>
            <a:ext cx="1205878" cy="243006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837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1388" y="2221485"/>
            <a:ext cx="1205876" cy="24300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3932910" y="1988840"/>
            <a:ext cx="4959569" cy="466499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indent="179388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Map each grid cell in the input window to a histogram counting the gradients per orientation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indent="179388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 a linear SVM using training set of pedestrian vs. non-pedestrian windows.</a:t>
            </a:r>
          </a:p>
          <a:p>
            <a:pPr indent="179388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Code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available: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http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://pascal.inrialpes.fr/soft/olt/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67544" y="15298"/>
            <a:ext cx="8229600" cy="1143000"/>
          </a:xfrm>
        </p:spPr>
        <p:txBody>
          <a:bodyPr>
            <a:no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Person detection</a:t>
            </a:r>
            <a:br>
              <a:rPr lang="en-US" sz="3800" dirty="0" smtClean="0">
                <a:latin typeface="Arial" pitchFamily="34" charset="0"/>
                <a:cs typeface="Arial" pitchFamily="34" charset="0"/>
              </a:rPr>
            </a:br>
            <a:r>
              <a:rPr lang="en-US" sz="3800" dirty="0" smtClean="0">
                <a:latin typeface="Arial" pitchFamily="34" charset="0"/>
                <a:cs typeface="Arial" pitchFamily="34" charset="0"/>
              </a:rPr>
              <a:t>with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HoG’s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&amp; linear SVM’s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899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298"/>
            <a:ext cx="8229600" cy="1143000"/>
          </a:xfrm>
        </p:spPr>
        <p:txBody>
          <a:bodyPr>
            <a:no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Person detection</a:t>
            </a:r>
            <a:br>
              <a:rPr lang="en-US" sz="3800" dirty="0" smtClean="0">
                <a:latin typeface="Arial" pitchFamily="34" charset="0"/>
                <a:cs typeface="Arial" pitchFamily="34" charset="0"/>
              </a:rPr>
            </a:br>
            <a:r>
              <a:rPr lang="en-US" sz="3800" dirty="0" smtClean="0">
                <a:latin typeface="Arial" pitchFamily="34" charset="0"/>
                <a:cs typeface="Arial" pitchFamily="34" charset="0"/>
              </a:rPr>
              <a:t>with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HoG’s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&amp; linear SVM’s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32" y="6067833"/>
            <a:ext cx="8229600" cy="4525963"/>
          </a:xfrm>
        </p:spPr>
        <p:txBody>
          <a:bodyPr/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Histograms of Oriented Gradients for Human Detection, 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hlinkClick r:id="rId3"/>
              </a:rPr>
              <a:t>Navneet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3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hlinkClick r:id="rId3"/>
              </a:rPr>
              <a:t>Dalal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4"/>
              </a:rPr>
              <a:t>Bill 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hlinkClick r:id="rId4"/>
              </a:rPr>
              <a:t>Triggs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International Conference on Computer Vision &amp; Pattern Recognition - June 2005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http://lear.inrialpes.fr/pubs/2005/DT05/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demo.av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1275854"/>
            <a:ext cx="6966775" cy="464451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284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pic>
        <p:nvPicPr>
          <p:cNvPr id="38" name="Picture 4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 l="30492" t="74594" r="47627" b="3806"/>
          <a:stretch>
            <a:fillRect/>
          </a:stretch>
        </p:blipFill>
        <p:spPr bwMode="auto">
          <a:xfrm>
            <a:off x="4895850" y="3249613"/>
            <a:ext cx="9715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6515100" y="2997200"/>
            <a:ext cx="2016125" cy="1223963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6227763" y="3249613"/>
            <a:ext cx="25574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Car/non-car Classifier</a:t>
            </a:r>
          </a:p>
        </p:txBody>
      </p:sp>
      <p:pic>
        <p:nvPicPr>
          <p:cNvPr id="41" name="Picture 7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l="58084" t="13654" r="11424" b="50812"/>
          <a:stretch>
            <a:fillRect/>
          </a:stretch>
        </p:blipFill>
        <p:spPr bwMode="auto">
          <a:xfrm>
            <a:off x="4859338" y="3176588"/>
            <a:ext cx="10445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6010275" y="3608388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6408738" y="4833938"/>
            <a:ext cx="2268537" cy="412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Yes, car.</a:t>
            </a:r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>
            <a:off x="7488238" y="4329113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6408738" y="4833938"/>
            <a:ext cx="2268537" cy="412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No, not a car.</a:t>
            </a: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847725" y="1420813"/>
            <a:ext cx="64992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Given the representation, train a binary classifier</a:t>
            </a:r>
            <a:endParaRPr lang="en-US" sz="2100" b="1" kern="1200" dirty="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068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 animBg="1"/>
      <p:bldP spid="4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the features are not 2d?</a:t>
            </a:r>
          </a:p>
          <a:p>
            <a:r>
              <a:rPr lang="en-US" b="1" dirty="0" smtClean="0"/>
              <a:t>What if the data is not linearly separable?</a:t>
            </a:r>
          </a:p>
          <a:p>
            <a:r>
              <a:rPr lang="en-US" dirty="0" smtClean="0"/>
              <a:t>What if we have more than just two categories?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32374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Non-linear SVMs</a:t>
            </a:r>
            <a:endParaRPr lang="en-US" dirty="0"/>
          </a:p>
        </p:txBody>
      </p:sp>
      <p:sp>
        <p:nvSpPr>
          <p:cNvPr id="60" name="Rectangle 3"/>
          <p:cNvSpPr>
            <a:spLocks noChangeArrowheads="1"/>
          </p:cNvSpPr>
          <p:nvPr/>
        </p:nvSpPr>
        <p:spPr bwMode="auto">
          <a:xfrm>
            <a:off x="381000" y="13716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00000"/>
                </a:solidFill>
                <a:latin typeface="Arial" pitchFamily="34" charset="0"/>
              </a:rPr>
              <a:t>Datasets that are linearly separable with some noise work out great: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sz="2400" dirty="0">
              <a:solidFill>
                <a:srgbClr val="000000"/>
              </a:solidFill>
              <a:latin typeface="Arial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00000"/>
                </a:solidFill>
                <a:latin typeface="Arial" pitchFamily="34" charset="0"/>
              </a:rPr>
              <a:t>But what are we going to do if the dataset is just too hard?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sz="2400" dirty="0">
              <a:solidFill>
                <a:srgbClr val="000000"/>
              </a:solidFill>
              <a:latin typeface="Arial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00000"/>
                </a:solidFill>
                <a:latin typeface="Arial" pitchFamily="34" charset="0"/>
              </a:rPr>
              <a:t>How about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r>
              <a:rPr lang="en-US" altLang="zh-CN" sz="2400" dirty="0">
                <a:solidFill>
                  <a:srgbClr val="000000"/>
                </a:solidFill>
                <a:latin typeface="Arial" pitchFamily="34" charset="0"/>
              </a:rPr>
              <a:t> mapping data to a higher-dimensional space:</a:t>
            </a:r>
          </a:p>
        </p:txBody>
      </p:sp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3581400" y="5943600"/>
            <a:ext cx="342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62" name="Text Box 5"/>
          <p:cNvSpPr txBox="1">
            <a:spLocks noChangeArrowheads="1"/>
          </p:cNvSpPr>
          <p:nvPr/>
        </p:nvSpPr>
        <p:spPr bwMode="auto">
          <a:xfrm>
            <a:off x="5638800" y="6019800"/>
            <a:ext cx="457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altLang="zh-CN" i="1" baseline="30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1905000" y="3200400"/>
            <a:ext cx="4286250" cy="423863"/>
            <a:chOff x="1056" y="2322"/>
            <a:chExt cx="2700" cy="267"/>
          </a:xfrm>
        </p:grpSpPr>
        <p:sp>
          <p:nvSpPr>
            <p:cNvPr id="64" name="Line 7"/>
            <p:cNvSpPr>
              <a:spLocks noChangeShapeType="1"/>
            </p:cNvSpPr>
            <p:nvPr/>
          </p:nvSpPr>
          <p:spPr bwMode="auto">
            <a:xfrm>
              <a:off x="1056" y="2358"/>
              <a:ext cx="2496" cy="0"/>
            </a:xfrm>
            <a:prstGeom prst="line">
              <a:avLst/>
            </a:prstGeom>
            <a:noFill/>
            <a:ln w="25400">
              <a:solidFill>
                <a:srgbClr val="0066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5" name="AutoShape 8"/>
            <p:cNvSpPr>
              <a:spLocks noChangeArrowheads="1"/>
            </p:cNvSpPr>
            <p:nvPr/>
          </p:nvSpPr>
          <p:spPr bwMode="auto">
            <a:xfrm>
              <a:off x="13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" name="Line 9"/>
            <p:cNvSpPr>
              <a:spLocks noChangeShapeType="1"/>
            </p:cNvSpPr>
            <p:nvPr/>
          </p:nvSpPr>
          <p:spPr bwMode="auto">
            <a:xfrm>
              <a:off x="2196" y="2322"/>
              <a:ext cx="0" cy="72"/>
            </a:xfrm>
            <a:prstGeom prst="line">
              <a:avLst/>
            </a:prstGeom>
            <a:noFill/>
            <a:ln w="9525">
              <a:solidFill>
                <a:srgbClr val="006633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7" name="Text Box 10"/>
            <p:cNvSpPr txBox="1">
              <a:spLocks noChangeArrowheads="1"/>
            </p:cNvSpPr>
            <p:nvPr/>
          </p:nvSpPr>
          <p:spPr bwMode="auto">
            <a:xfrm>
              <a:off x="2106" y="23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68" name="AutoShape 11"/>
            <p:cNvSpPr>
              <a:spLocks noChangeArrowheads="1"/>
            </p:cNvSpPr>
            <p:nvPr/>
          </p:nvSpPr>
          <p:spPr bwMode="auto">
            <a:xfrm>
              <a:off x="1563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" name="AutoShape 12"/>
            <p:cNvSpPr>
              <a:spLocks noChangeArrowheads="1"/>
            </p:cNvSpPr>
            <p:nvPr/>
          </p:nvSpPr>
          <p:spPr bwMode="auto">
            <a:xfrm>
              <a:off x="18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0" name="AutoShape 13"/>
            <p:cNvSpPr>
              <a:spLocks noChangeArrowheads="1"/>
            </p:cNvSpPr>
            <p:nvPr/>
          </p:nvSpPr>
          <p:spPr bwMode="auto">
            <a:xfrm>
              <a:off x="199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1" name="AutoShape 14"/>
            <p:cNvSpPr>
              <a:spLocks noChangeArrowheads="1"/>
            </p:cNvSpPr>
            <p:nvPr/>
          </p:nvSpPr>
          <p:spPr bwMode="auto">
            <a:xfrm>
              <a:off x="25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2" name="AutoShape 15"/>
            <p:cNvSpPr>
              <a:spLocks noChangeArrowheads="1"/>
            </p:cNvSpPr>
            <p:nvPr/>
          </p:nvSpPr>
          <p:spPr bwMode="auto">
            <a:xfrm>
              <a:off x="267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3" name="AutoShape 16"/>
            <p:cNvSpPr>
              <a:spLocks noChangeArrowheads="1"/>
            </p:cNvSpPr>
            <p:nvPr/>
          </p:nvSpPr>
          <p:spPr bwMode="auto">
            <a:xfrm>
              <a:off x="2451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" name="AutoShape 17"/>
            <p:cNvSpPr>
              <a:spLocks noChangeArrowheads="1"/>
            </p:cNvSpPr>
            <p:nvPr/>
          </p:nvSpPr>
          <p:spPr bwMode="auto">
            <a:xfrm>
              <a:off x="291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5" name="AutoShape 18"/>
            <p:cNvSpPr>
              <a:spLocks noChangeArrowheads="1"/>
            </p:cNvSpPr>
            <p:nvPr/>
          </p:nvSpPr>
          <p:spPr bwMode="auto">
            <a:xfrm>
              <a:off x="30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6" name="AutoShape 19"/>
            <p:cNvSpPr>
              <a:spLocks noChangeArrowheads="1"/>
            </p:cNvSpPr>
            <p:nvPr/>
          </p:nvSpPr>
          <p:spPr bwMode="auto">
            <a:xfrm>
              <a:off x="3375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" name="Text Box 20"/>
            <p:cNvSpPr txBox="1">
              <a:spLocks noChangeArrowheads="1"/>
            </p:cNvSpPr>
            <p:nvPr/>
          </p:nvSpPr>
          <p:spPr bwMode="auto">
            <a:xfrm>
              <a:off x="3468" y="2322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i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en-US" altLang="zh-CN" i="1" baseline="30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3352800" y="1905000"/>
            <a:ext cx="4324350" cy="642938"/>
            <a:chOff x="1056" y="1284"/>
            <a:chExt cx="2724" cy="405"/>
          </a:xfrm>
        </p:grpSpPr>
        <p:sp>
          <p:nvSpPr>
            <p:cNvPr id="79" name="Line 22"/>
            <p:cNvSpPr>
              <a:spLocks noChangeShapeType="1"/>
            </p:cNvSpPr>
            <p:nvPr/>
          </p:nvSpPr>
          <p:spPr bwMode="auto">
            <a:xfrm>
              <a:off x="1056" y="1458"/>
              <a:ext cx="2496" cy="0"/>
            </a:xfrm>
            <a:prstGeom prst="line">
              <a:avLst/>
            </a:prstGeom>
            <a:noFill/>
            <a:ln w="25400">
              <a:solidFill>
                <a:srgbClr val="0066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" name="AutoShape 23"/>
            <p:cNvSpPr>
              <a:spLocks noChangeArrowheads="1"/>
            </p:cNvSpPr>
            <p:nvPr/>
          </p:nvSpPr>
          <p:spPr bwMode="auto">
            <a:xfrm>
              <a:off x="13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" name="Line 24"/>
            <p:cNvSpPr>
              <a:spLocks noChangeShapeType="1"/>
            </p:cNvSpPr>
            <p:nvPr/>
          </p:nvSpPr>
          <p:spPr bwMode="auto">
            <a:xfrm>
              <a:off x="2196" y="1422"/>
              <a:ext cx="0" cy="72"/>
            </a:xfrm>
            <a:prstGeom prst="line">
              <a:avLst/>
            </a:prstGeom>
            <a:noFill/>
            <a:ln w="9525">
              <a:solidFill>
                <a:srgbClr val="006633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" name="Text Box 25"/>
            <p:cNvSpPr txBox="1">
              <a:spLocks noChangeArrowheads="1"/>
            </p:cNvSpPr>
            <p:nvPr/>
          </p:nvSpPr>
          <p:spPr bwMode="auto">
            <a:xfrm>
              <a:off x="2106" y="14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83" name="AutoShape 26"/>
            <p:cNvSpPr>
              <a:spLocks noChangeArrowheads="1"/>
            </p:cNvSpPr>
            <p:nvPr/>
          </p:nvSpPr>
          <p:spPr bwMode="auto">
            <a:xfrm>
              <a:off x="1563" y="14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4" name="AutoShape 27"/>
            <p:cNvSpPr>
              <a:spLocks noChangeArrowheads="1"/>
            </p:cNvSpPr>
            <p:nvPr/>
          </p:nvSpPr>
          <p:spPr bwMode="auto">
            <a:xfrm>
              <a:off x="1863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5" name="AutoShape 28"/>
            <p:cNvSpPr>
              <a:spLocks noChangeArrowheads="1"/>
            </p:cNvSpPr>
            <p:nvPr/>
          </p:nvSpPr>
          <p:spPr bwMode="auto">
            <a:xfrm>
              <a:off x="199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6" name="AutoShape 29"/>
            <p:cNvSpPr>
              <a:spLocks noChangeArrowheads="1"/>
            </p:cNvSpPr>
            <p:nvPr/>
          </p:nvSpPr>
          <p:spPr bwMode="auto">
            <a:xfrm>
              <a:off x="25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7" name="AutoShape 30"/>
            <p:cNvSpPr>
              <a:spLocks noChangeArrowheads="1"/>
            </p:cNvSpPr>
            <p:nvPr/>
          </p:nvSpPr>
          <p:spPr bwMode="auto">
            <a:xfrm>
              <a:off x="2679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8" name="AutoShape 31"/>
            <p:cNvSpPr>
              <a:spLocks noChangeArrowheads="1"/>
            </p:cNvSpPr>
            <p:nvPr/>
          </p:nvSpPr>
          <p:spPr bwMode="auto">
            <a:xfrm>
              <a:off x="2451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9" name="Line 32"/>
            <p:cNvSpPr>
              <a:spLocks noChangeShapeType="1"/>
            </p:cNvSpPr>
            <p:nvPr/>
          </p:nvSpPr>
          <p:spPr bwMode="auto">
            <a:xfrm>
              <a:off x="2268" y="1302"/>
              <a:ext cx="0" cy="348"/>
            </a:xfrm>
            <a:prstGeom prst="line">
              <a:avLst/>
            </a:prstGeom>
            <a:noFill/>
            <a:ln w="19050">
              <a:solidFill>
                <a:srgbClr val="006633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0" name="Oval 33"/>
            <p:cNvSpPr>
              <a:spLocks noChangeArrowheads="1"/>
            </p:cNvSpPr>
            <p:nvPr/>
          </p:nvSpPr>
          <p:spPr bwMode="auto">
            <a:xfrm>
              <a:off x="2405" y="139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1" name="Oval 34"/>
            <p:cNvSpPr>
              <a:spLocks noChangeArrowheads="1"/>
            </p:cNvSpPr>
            <p:nvPr/>
          </p:nvSpPr>
          <p:spPr bwMode="auto">
            <a:xfrm>
              <a:off x="1955" y="1387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2" name="Line 35"/>
            <p:cNvSpPr>
              <a:spLocks noChangeShapeType="1"/>
            </p:cNvSpPr>
            <p:nvPr/>
          </p:nvSpPr>
          <p:spPr bwMode="auto">
            <a:xfrm flipH="1" flipV="1">
              <a:off x="2475" y="1284"/>
              <a:ext cx="6" cy="377"/>
            </a:xfrm>
            <a:prstGeom prst="line">
              <a:avLst/>
            </a:prstGeom>
            <a:noFill/>
            <a:ln w="9525" cap="rnd">
              <a:solidFill>
                <a:srgbClr val="0066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3" name="Line 36"/>
            <p:cNvSpPr>
              <a:spLocks noChangeShapeType="1"/>
            </p:cNvSpPr>
            <p:nvPr/>
          </p:nvSpPr>
          <p:spPr bwMode="auto">
            <a:xfrm flipH="1" flipV="1">
              <a:off x="2025" y="1284"/>
              <a:ext cx="6" cy="377"/>
            </a:xfrm>
            <a:prstGeom prst="line">
              <a:avLst/>
            </a:prstGeom>
            <a:noFill/>
            <a:ln w="9525" cap="rnd">
              <a:solidFill>
                <a:srgbClr val="0066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4" name="Text Box 37"/>
            <p:cNvSpPr txBox="1">
              <a:spLocks noChangeArrowheads="1"/>
            </p:cNvSpPr>
            <p:nvPr/>
          </p:nvSpPr>
          <p:spPr bwMode="auto">
            <a:xfrm>
              <a:off x="3492" y="1410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i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en-US" altLang="zh-CN" i="1" baseline="30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5" name="Group 38"/>
          <p:cNvGrpSpPr>
            <a:grpSpLocks/>
          </p:cNvGrpSpPr>
          <p:nvPr/>
        </p:nvGrpSpPr>
        <p:grpSpPr bwMode="auto">
          <a:xfrm>
            <a:off x="1905000" y="4267200"/>
            <a:ext cx="4352925" cy="1827213"/>
            <a:chOff x="1122" y="2874"/>
            <a:chExt cx="2742" cy="1151"/>
          </a:xfrm>
        </p:grpSpPr>
        <p:sp>
          <p:nvSpPr>
            <p:cNvPr id="96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rgbClr val="0066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rgbClr val="006633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3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4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5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6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7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8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rgbClr val="0066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9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i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r>
                <a:rPr lang="en-US" altLang="zh-CN" i="1" baseline="30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10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rgbClr val="006633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1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rgbClr val="0066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2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rgbClr val="0066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3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4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5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4156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SVMs: feature spaces</a:t>
            </a:r>
            <a:endParaRPr lang="en-US" dirty="0"/>
          </a:p>
        </p:txBody>
      </p:sp>
      <p:sp>
        <p:nvSpPr>
          <p:cNvPr id="60" name="Rectangle 3"/>
          <p:cNvSpPr>
            <a:spLocks noChangeArrowheads="1"/>
          </p:cNvSpPr>
          <p:nvPr/>
        </p:nvSpPr>
        <p:spPr bwMode="auto">
          <a:xfrm>
            <a:off x="381000" y="14478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00000"/>
                </a:solidFill>
                <a:latin typeface="Arial" pitchFamily="34" charset="0"/>
              </a:rPr>
              <a:t>General idea: </a:t>
            </a:r>
            <a:r>
              <a:rPr lang="en-US" altLang="zh-CN" sz="2400" dirty="0" smtClean="0">
                <a:solidFill>
                  <a:srgbClr val="000000"/>
                </a:solidFill>
                <a:latin typeface="Arial" pitchFamily="34" charset="0"/>
              </a:rPr>
              <a:t>the </a:t>
            </a:r>
            <a:r>
              <a:rPr lang="en-US" altLang="zh-CN" sz="2400" dirty="0">
                <a:solidFill>
                  <a:srgbClr val="000000"/>
                </a:solidFill>
                <a:latin typeface="Arial" pitchFamily="34" charset="0"/>
              </a:rPr>
              <a:t>original input space can </a:t>
            </a:r>
            <a:r>
              <a:rPr lang="en-US" altLang="zh-CN" sz="2400" dirty="0" smtClean="0">
                <a:solidFill>
                  <a:srgbClr val="000000"/>
                </a:solidFill>
                <a:latin typeface="Arial" pitchFamily="34" charset="0"/>
              </a:rPr>
              <a:t>be </a:t>
            </a:r>
            <a:r>
              <a:rPr lang="en-US" altLang="zh-CN" sz="2400" dirty="0">
                <a:solidFill>
                  <a:srgbClr val="000000"/>
                </a:solidFill>
                <a:latin typeface="Arial" pitchFamily="34" charset="0"/>
              </a:rPr>
              <a:t>mapped to some higher-dimensional feature space where the training set is separable:</a:t>
            </a:r>
          </a:p>
        </p:txBody>
      </p:sp>
      <p:sp>
        <p:nvSpPr>
          <p:cNvPr id="61" name="Line 4"/>
          <p:cNvSpPr>
            <a:spLocks noChangeShapeType="1"/>
          </p:cNvSpPr>
          <p:nvPr/>
        </p:nvSpPr>
        <p:spPr bwMode="auto">
          <a:xfrm flipV="1">
            <a:off x="2068513" y="2940050"/>
            <a:ext cx="0" cy="304165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" name="Line 5"/>
          <p:cNvSpPr>
            <a:spLocks noChangeShapeType="1"/>
          </p:cNvSpPr>
          <p:nvPr/>
        </p:nvSpPr>
        <p:spPr bwMode="auto">
          <a:xfrm flipV="1">
            <a:off x="447675" y="4551363"/>
            <a:ext cx="3319463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" name="AutoShape 6"/>
          <p:cNvSpPr>
            <a:spLocks noChangeArrowheads="1"/>
          </p:cNvSpPr>
          <p:nvPr/>
        </p:nvSpPr>
        <p:spPr bwMode="auto">
          <a:xfrm>
            <a:off x="2098675" y="37719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" name="AutoShape 7"/>
          <p:cNvSpPr>
            <a:spLocks noChangeArrowheads="1"/>
          </p:cNvSpPr>
          <p:nvPr/>
        </p:nvSpPr>
        <p:spPr bwMode="auto">
          <a:xfrm>
            <a:off x="1524000" y="41290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" name="AutoShape 8"/>
          <p:cNvSpPr>
            <a:spLocks noChangeArrowheads="1"/>
          </p:cNvSpPr>
          <p:nvPr/>
        </p:nvSpPr>
        <p:spPr bwMode="auto">
          <a:xfrm>
            <a:off x="1676400" y="4675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" name="AutoShape 9"/>
          <p:cNvSpPr>
            <a:spLocks noChangeArrowheads="1"/>
          </p:cNvSpPr>
          <p:nvPr/>
        </p:nvSpPr>
        <p:spPr bwMode="auto">
          <a:xfrm>
            <a:off x="2209800" y="51514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" name="AutoShape 10"/>
          <p:cNvSpPr>
            <a:spLocks noChangeArrowheads="1"/>
          </p:cNvSpPr>
          <p:nvPr/>
        </p:nvSpPr>
        <p:spPr bwMode="auto">
          <a:xfrm>
            <a:off x="1790700" y="38179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AutoShape 11"/>
          <p:cNvSpPr>
            <a:spLocks noChangeArrowheads="1"/>
          </p:cNvSpPr>
          <p:nvPr/>
        </p:nvSpPr>
        <p:spPr bwMode="auto">
          <a:xfrm>
            <a:off x="1295400" y="44465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AutoShape 12"/>
          <p:cNvSpPr>
            <a:spLocks noChangeArrowheads="1"/>
          </p:cNvSpPr>
          <p:nvPr/>
        </p:nvSpPr>
        <p:spPr bwMode="auto">
          <a:xfrm>
            <a:off x="1714500" y="51895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" name="AutoShape 13"/>
          <p:cNvSpPr>
            <a:spLocks noChangeArrowheads="1"/>
          </p:cNvSpPr>
          <p:nvPr/>
        </p:nvSpPr>
        <p:spPr bwMode="auto">
          <a:xfrm>
            <a:off x="2209800" y="42179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AutoShape 14"/>
          <p:cNvSpPr>
            <a:spLocks noChangeArrowheads="1"/>
          </p:cNvSpPr>
          <p:nvPr/>
        </p:nvSpPr>
        <p:spPr bwMode="auto">
          <a:xfrm>
            <a:off x="3111500" y="42052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AutoShape 15"/>
          <p:cNvSpPr>
            <a:spLocks noChangeArrowheads="1"/>
          </p:cNvSpPr>
          <p:nvPr/>
        </p:nvSpPr>
        <p:spPr bwMode="auto">
          <a:xfrm>
            <a:off x="2971800" y="5418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" name="AutoShape 16"/>
          <p:cNvSpPr>
            <a:spLocks noChangeArrowheads="1"/>
          </p:cNvSpPr>
          <p:nvPr/>
        </p:nvSpPr>
        <p:spPr bwMode="auto">
          <a:xfrm>
            <a:off x="723900" y="43322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4" name="AutoShape 17"/>
          <p:cNvSpPr>
            <a:spLocks noChangeArrowheads="1"/>
          </p:cNvSpPr>
          <p:nvPr/>
        </p:nvSpPr>
        <p:spPr bwMode="auto">
          <a:xfrm>
            <a:off x="2235200" y="57864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5" name="AutoShape 18"/>
          <p:cNvSpPr>
            <a:spLocks noChangeArrowheads="1"/>
          </p:cNvSpPr>
          <p:nvPr/>
        </p:nvSpPr>
        <p:spPr bwMode="auto">
          <a:xfrm>
            <a:off x="3200400" y="49418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6" name="AutoShape 19"/>
          <p:cNvSpPr>
            <a:spLocks noChangeArrowheads="1"/>
          </p:cNvSpPr>
          <p:nvPr/>
        </p:nvSpPr>
        <p:spPr bwMode="auto">
          <a:xfrm>
            <a:off x="1263650" y="5481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7" name="AutoShape 20"/>
          <p:cNvSpPr>
            <a:spLocks noChangeArrowheads="1"/>
          </p:cNvSpPr>
          <p:nvPr/>
        </p:nvSpPr>
        <p:spPr bwMode="auto">
          <a:xfrm>
            <a:off x="952500" y="49990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AutoShape 21"/>
          <p:cNvSpPr>
            <a:spLocks noChangeArrowheads="1"/>
          </p:cNvSpPr>
          <p:nvPr/>
        </p:nvSpPr>
        <p:spPr bwMode="auto">
          <a:xfrm>
            <a:off x="1009650" y="34750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" name="AutoShape 22"/>
          <p:cNvSpPr>
            <a:spLocks noChangeArrowheads="1"/>
          </p:cNvSpPr>
          <p:nvPr/>
        </p:nvSpPr>
        <p:spPr bwMode="auto">
          <a:xfrm>
            <a:off x="2505075" y="46101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" name="AutoShape 23"/>
          <p:cNvSpPr>
            <a:spLocks noChangeArrowheads="1"/>
          </p:cNvSpPr>
          <p:nvPr/>
        </p:nvSpPr>
        <p:spPr bwMode="auto">
          <a:xfrm>
            <a:off x="2124075" y="474345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" name="AutoShape 24"/>
          <p:cNvSpPr>
            <a:spLocks noChangeArrowheads="1"/>
          </p:cNvSpPr>
          <p:nvPr/>
        </p:nvSpPr>
        <p:spPr bwMode="auto">
          <a:xfrm>
            <a:off x="2409825" y="350520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Oval 25"/>
          <p:cNvSpPr>
            <a:spLocks noChangeArrowheads="1"/>
          </p:cNvSpPr>
          <p:nvPr/>
        </p:nvSpPr>
        <p:spPr bwMode="auto">
          <a:xfrm>
            <a:off x="1114425" y="3590925"/>
            <a:ext cx="1885950" cy="1905000"/>
          </a:xfrm>
          <a:prstGeom prst="ellipse">
            <a:avLst/>
          </a:prstGeom>
          <a:noFill/>
          <a:ln w="15875" algn="ctr">
            <a:solidFill>
              <a:srgbClr val="006633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" name="AutoShape 26"/>
          <p:cNvSpPr>
            <a:spLocks noChangeArrowheads="1"/>
          </p:cNvSpPr>
          <p:nvPr/>
        </p:nvSpPr>
        <p:spPr bwMode="auto">
          <a:xfrm>
            <a:off x="1162050" y="36274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4" name="AutoShape 27"/>
          <p:cNvSpPr>
            <a:spLocks noChangeArrowheads="1"/>
          </p:cNvSpPr>
          <p:nvPr/>
        </p:nvSpPr>
        <p:spPr bwMode="auto">
          <a:xfrm>
            <a:off x="3086100" y="36083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5" name="Line 28"/>
          <p:cNvSpPr>
            <a:spLocks noChangeShapeType="1"/>
          </p:cNvSpPr>
          <p:nvPr/>
        </p:nvSpPr>
        <p:spPr bwMode="auto">
          <a:xfrm flipH="1" flipV="1">
            <a:off x="6107113" y="2692400"/>
            <a:ext cx="0" cy="20701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6" name="Line 29"/>
          <p:cNvSpPr>
            <a:spLocks noChangeShapeType="1"/>
          </p:cNvSpPr>
          <p:nvPr/>
        </p:nvSpPr>
        <p:spPr bwMode="auto">
          <a:xfrm>
            <a:off x="6076950" y="4779963"/>
            <a:ext cx="2347913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7" name="AutoShape 30"/>
          <p:cNvSpPr>
            <a:spLocks noChangeArrowheads="1"/>
          </p:cNvSpPr>
          <p:nvPr/>
        </p:nvSpPr>
        <p:spPr bwMode="auto">
          <a:xfrm>
            <a:off x="6375400" y="41433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8" name="AutoShape 31"/>
          <p:cNvSpPr>
            <a:spLocks noChangeArrowheads="1"/>
          </p:cNvSpPr>
          <p:nvPr/>
        </p:nvSpPr>
        <p:spPr bwMode="auto">
          <a:xfrm>
            <a:off x="5800725" y="45005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9" name="AutoShape 32"/>
          <p:cNvSpPr>
            <a:spLocks noChangeArrowheads="1"/>
          </p:cNvSpPr>
          <p:nvPr/>
        </p:nvSpPr>
        <p:spPr bwMode="auto">
          <a:xfrm>
            <a:off x="6181725" y="5056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0" name="AutoShape 33"/>
          <p:cNvSpPr>
            <a:spLocks noChangeArrowheads="1"/>
          </p:cNvSpPr>
          <p:nvPr/>
        </p:nvSpPr>
        <p:spPr bwMode="auto">
          <a:xfrm>
            <a:off x="7000875" y="5056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1" name="AutoShape 34"/>
          <p:cNvSpPr>
            <a:spLocks noChangeArrowheads="1"/>
          </p:cNvSpPr>
          <p:nvPr/>
        </p:nvSpPr>
        <p:spPr bwMode="auto">
          <a:xfrm>
            <a:off x="6067425" y="41894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2" name="AutoShape 35"/>
          <p:cNvSpPr>
            <a:spLocks noChangeArrowheads="1"/>
          </p:cNvSpPr>
          <p:nvPr/>
        </p:nvSpPr>
        <p:spPr bwMode="auto">
          <a:xfrm>
            <a:off x="6276975" y="44656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3" name="AutoShape 36"/>
          <p:cNvSpPr>
            <a:spLocks noChangeArrowheads="1"/>
          </p:cNvSpPr>
          <p:nvPr/>
        </p:nvSpPr>
        <p:spPr bwMode="auto">
          <a:xfrm>
            <a:off x="6505575" y="50942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4" name="AutoShape 37"/>
          <p:cNvSpPr>
            <a:spLocks noChangeArrowheads="1"/>
          </p:cNvSpPr>
          <p:nvPr/>
        </p:nvSpPr>
        <p:spPr bwMode="auto">
          <a:xfrm>
            <a:off x="6486525" y="45894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5" name="AutoShape 38"/>
          <p:cNvSpPr>
            <a:spLocks noChangeArrowheads="1"/>
          </p:cNvSpPr>
          <p:nvPr/>
        </p:nvSpPr>
        <p:spPr bwMode="auto">
          <a:xfrm>
            <a:off x="8093075" y="42243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6" name="AutoShape 39"/>
          <p:cNvSpPr>
            <a:spLocks noChangeArrowheads="1"/>
          </p:cNvSpPr>
          <p:nvPr/>
        </p:nvSpPr>
        <p:spPr bwMode="auto">
          <a:xfrm>
            <a:off x="7953375" y="54371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" name="AutoShape 40"/>
          <p:cNvSpPr>
            <a:spLocks noChangeArrowheads="1"/>
          </p:cNvSpPr>
          <p:nvPr/>
        </p:nvSpPr>
        <p:spPr bwMode="auto">
          <a:xfrm>
            <a:off x="7477125" y="31892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" name="AutoShape 41"/>
          <p:cNvSpPr>
            <a:spLocks noChangeArrowheads="1"/>
          </p:cNvSpPr>
          <p:nvPr/>
        </p:nvSpPr>
        <p:spPr bwMode="auto">
          <a:xfrm>
            <a:off x="7483475" y="44529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" name="AutoShape 42"/>
          <p:cNvSpPr>
            <a:spLocks noChangeArrowheads="1"/>
          </p:cNvSpPr>
          <p:nvPr/>
        </p:nvSpPr>
        <p:spPr bwMode="auto">
          <a:xfrm>
            <a:off x="8181975" y="49609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" name="AutoShape 43"/>
          <p:cNvSpPr>
            <a:spLocks noChangeArrowheads="1"/>
          </p:cNvSpPr>
          <p:nvPr/>
        </p:nvSpPr>
        <p:spPr bwMode="auto">
          <a:xfrm>
            <a:off x="7007225" y="3900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1" name="AutoShape 44"/>
          <p:cNvSpPr>
            <a:spLocks noChangeArrowheads="1"/>
          </p:cNvSpPr>
          <p:nvPr/>
        </p:nvSpPr>
        <p:spPr bwMode="auto">
          <a:xfrm>
            <a:off x="7610475" y="51323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" name="AutoShape 45"/>
          <p:cNvSpPr>
            <a:spLocks noChangeArrowheads="1"/>
          </p:cNvSpPr>
          <p:nvPr/>
        </p:nvSpPr>
        <p:spPr bwMode="auto">
          <a:xfrm>
            <a:off x="7400925" y="33988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" name="AutoShape 46"/>
          <p:cNvSpPr>
            <a:spLocks noChangeArrowheads="1"/>
          </p:cNvSpPr>
          <p:nvPr/>
        </p:nvSpPr>
        <p:spPr bwMode="auto">
          <a:xfrm>
            <a:off x="6010275" y="49053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4" name="AutoShape 47"/>
          <p:cNvSpPr>
            <a:spLocks noChangeArrowheads="1"/>
          </p:cNvSpPr>
          <p:nvPr/>
        </p:nvSpPr>
        <p:spPr bwMode="auto">
          <a:xfrm>
            <a:off x="5629275" y="50387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5" name="AutoShape 48"/>
          <p:cNvSpPr>
            <a:spLocks noChangeArrowheads="1"/>
          </p:cNvSpPr>
          <p:nvPr/>
        </p:nvSpPr>
        <p:spPr bwMode="auto">
          <a:xfrm>
            <a:off x="7391400" y="352425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6" name="AutoShape 49"/>
          <p:cNvSpPr>
            <a:spLocks noChangeArrowheads="1"/>
          </p:cNvSpPr>
          <p:nvPr/>
        </p:nvSpPr>
        <p:spPr bwMode="auto">
          <a:xfrm>
            <a:off x="6943725" y="30559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7" name="AutoShape 50"/>
          <p:cNvSpPr>
            <a:spLocks noChangeArrowheads="1"/>
          </p:cNvSpPr>
          <p:nvPr/>
        </p:nvSpPr>
        <p:spPr bwMode="auto">
          <a:xfrm>
            <a:off x="8067675" y="36274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8" name="Line 51"/>
          <p:cNvSpPr>
            <a:spLocks noChangeShapeType="1"/>
          </p:cNvSpPr>
          <p:nvPr/>
        </p:nvSpPr>
        <p:spPr bwMode="auto">
          <a:xfrm flipH="1">
            <a:off x="4859338" y="4781550"/>
            <a:ext cx="1238250" cy="99695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9" name="Line 52"/>
          <p:cNvSpPr>
            <a:spLocks noChangeShapeType="1"/>
          </p:cNvSpPr>
          <p:nvPr/>
        </p:nvSpPr>
        <p:spPr bwMode="auto">
          <a:xfrm>
            <a:off x="6096000" y="3429000"/>
            <a:ext cx="1447800" cy="1333500"/>
          </a:xfrm>
          <a:prstGeom prst="line">
            <a:avLst/>
          </a:prstGeom>
          <a:noFill/>
          <a:ln w="15875">
            <a:solidFill>
              <a:srgbClr val="006633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0" name="Line 53"/>
          <p:cNvSpPr>
            <a:spLocks noChangeShapeType="1"/>
          </p:cNvSpPr>
          <p:nvPr/>
        </p:nvSpPr>
        <p:spPr bwMode="auto">
          <a:xfrm flipV="1">
            <a:off x="6324600" y="4800600"/>
            <a:ext cx="1219200" cy="1219200"/>
          </a:xfrm>
          <a:prstGeom prst="line">
            <a:avLst/>
          </a:prstGeom>
          <a:noFill/>
          <a:ln w="15875">
            <a:solidFill>
              <a:srgbClr val="006633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1" name="Line 54"/>
          <p:cNvSpPr>
            <a:spLocks noChangeShapeType="1"/>
          </p:cNvSpPr>
          <p:nvPr/>
        </p:nvSpPr>
        <p:spPr bwMode="auto">
          <a:xfrm flipV="1">
            <a:off x="4629150" y="3467100"/>
            <a:ext cx="1466850" cy="838200"/>
          </a:xfrm>
          <a:prstGeom prst="line">
            <a:avLst/>
          </a:prstGeom>
          <a:noFill/>
          <a:ln w="15875">
            <a:solidFill>
              <a:srgbClr val="006633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" name="Line 55"/>
          <p:cNvSpPr>
            <a:spLocks noChangeShapeType="1"/>
          </p:cNvSpPr>
          <p:nvPr/>
        </p:nvSpPr>
        <p:spPr bwMode="auto">
          <a:xfrm>
            <a:off x="4610100" y="4305300"/>
            <a:ext cx="1714500" cy="1695450"/>
          </a:xfrm>
          <a:prstGeom prst="line">
            <a:avLst/>
          </a:prstGeom>
          <a:noFill/>
          <a:ln w="15875">
            <a:solidFill>
              <a:srgbClr val="006633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3" name="AutoShape 56"/>
          <p:cNvSpPr>
            <a:spLocks noChangeArrowheads="1"/>
          </p:cNvSpPr>
          <p:nvPr/>
        </p:nvSpPr>
        <p:spPr bwMode="auto">
          <a:xfrm>
            <a:off x="3581400" y="2743200"/>
            <a:ext cx="1638300" cy="457200"/>
          </a:xfrm>
          <a:prstGeom prst="curvedDownArrow">
            <a:avLst>
              <a:gd name="adj1" fmla="val 71667"/>
              <a:gd name="adj2" fmla="val 143333"/>
              <a:gd name="adj3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4" name="Text Box 57"/>
          <p:cNvSpPr txBox="1">
            <a:spLocks noChangeArrowheads="1"/>
          </p:cNvSpPr>
          <p:nvPr/>
        </p:nvSpPr>
        <p:spPr bwMode="auto">
          <a:xfrm>
            <a:off x="3581400" y="3429000"/>
            <a:ext cx="1905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000" b="1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5" name="Text Box 57"/>
          <p:cNvSpPr txBox="1">
            <a:spLocks noChangeArrowheads="1"/>
          </p:cNvSpPr>
          <p:nvPr/>
        </p:nvSpPr>
        <p:spPr bwMode="auto">
          <a:xfrm>
            <a:off x="0" y="6550223"/>
            <a:ext cx="10134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Slide from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Andrew Moore’s tutorial: http://www.autonlab.org/tutorials/svm.html</a:t>
            </a:r>
          </a:p>
        </p:txBody>
      </p:sp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9145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810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200">
                <a:solidFill>
                  <a:srgbClr val="006633"/>
                </a:solidFill>
                <a:latin typeface="Garamond" pitchFamily="18" charset="0"/>
              </a:rPr>
              <a:t>The </a:t>
            </a:r>
            <a:r>
              <a:rPr lang="en-US" altLang="zh-CN" sz="4200">
                <a:solidFill>
                  <a:srgbClr val="006633"/>
                </a:solidFill>
                <a:latin typeface="Times New Roman" pitchFamily="18" charset="0"/>
              </a:rPr>
              <a:t>“</a:t>
            </a:r>
            <a:r>
              <a:rPr lang="en-US" altLang="zh-CN" sz="4200">
                <a:solidFill>
                  <a:srgbClr val="006633"/>
                </a:solidFill>
                <a:latin typeface="Garamond" pitchFamily="18" charset="0"/>
              </a:rPr>
              <a:t>Kernel Trick</a:t>
            </a:r>
            <a:r>
              <a:rPr lang="en-US" altLang="zh-CN" sz="4200">
                <a:solidFill>
                  <a:srgbClr val="006633"/>
                </a:solidFill>
                <a:latin typeface="Times New Roman" pitchFamily="18" charset="0"/>
              </a:rPr>
              <a:t>”</a:t>
            </a:r>
            <a:endParaRPr lang="en-US" altLang="zh-CN" sz="4200">
              <a:solidFill>
                <a:srgbClr val="006633"/>
              </a:solidFill>
              <a:latin typeface="Garamond" pitchFamily="18" charset="0"/>
            </a:endParaRPr>
          </a:p>
        </p:txBody>
      </p:sp>
      <p:sp>
        <p:nvSpPr>
          <p:cNvPr id="418819" name="Rectangle 3"/>
          <p:cNvSpPr>
            <a:spLocks noChangeArrowheads="1"/>
          </p:cNvSpPr>
          <p:nvPr/>
        </p:nvSpPr>
        <p:spPr bwMode="auto">
          <a:xfrm>
            <a:off x="304800" y="914400"/>
            <a:ext cx="8839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sz="2800" dirty="0">
                <a:solidFill>
                  <a:srgbClr val="000000"/>
                </a:solidFill>
              </a:rPr>
              <a:t>The linear classifier relies on dot product between vectors </a:t>
            </a:r>
            <a:r>
              <a:rPr lang="en-US" altLang="zh-CN" sz="2800" i="1" dirty="0">
                <a:solidFill>
                  <a:srgbClr val="000000"/>
                </a:solidFill>
              </a:rPr>
              <a:t>K</a:t>
            </a:r>
            <a:r>
              <a:rPr lang="en-US" altLang="zh-CN" sz="2800" dirty="0">
                <a:solidFill>
                  <a:srgbClr val="000000"/>
                </a:solidFill>
              </a:rPr>
              <a:t>(</a:t>
            </a:r>
            <a:r>
              <a:rPr lang="en-US" altLang="zh-CN" sz="2800" dirty="0" err="1">
                <a:solidFill>
                  <a:srgbClr val="000000"/>
                </a:solidFill>
              </a:rPr>
              <a:t>x</a:t>
            </a:r>
            <a:r>
              <a:rPr lang="en-US" altLang="zh-CN" sz="2800" baseline="-25000" dirty="0" err="1">
                <a:solidFill>
                  <a:srgbClr val="000000"/>
                </a:solidFill>
              </a:rPr>
              <a:t>i</a:t>
            </a:r>
            <a:r>
              <a:rPr lang="en-US" altLang="zh-CN" sz="2800" dirty="0" err="1">
                <a:solidFill>
                  <a:srgbClr val="000000"/>
                </a:solidFill>
              </a:rPr>
              <a:t>,x</a:t>
            </a:r>
            <a:r>
              <a:rPr lang="en-US" altLang="zh-CN" sz="2800" baseline="-25000" dirty="0" err="1">
                <a:solidFill>
                  <a:srgbClr val="000000"/>
                </a:solidFill>
              </a:rPr>
              <a:t>j</a:t>
            </a:r>
            <a:r>
              <a:rPr lang="en-US" altLang="zh-CN" sz="2800" dirty="0">
                <a:solidFill>
                  <a:srgbClr val="000000"/>
                </a:solidFill>
              </a:rPr>
              <a:t>)=</a:t>
            </a:r>
            <a:r>
              <a:rPr lang="en-US" altLang="zh-CN" sz="2800" dirty="0" err="1">
                <a:solidFill>
                  <a:srgbClr val="000000"/>
                </a:solidFill>
              </a:rPr>
              <a:t>x</a:t>
            </a:r>
            <a:r>
              <a:rPr lang="en-US" altLang="zh-CN" sz="2800" baseline="-25000" dirty="0" err="1">
                <a:solidFill>
                  <a:srgbClr val="000000"/>
                </a:solidFill>
              </a:rPr>
              <a:t>i</a:t>
            </a:r>
            <a:r>
              <a:rPr lang="en-US" altLang="zh-CN" sz="2800" baseline="30000" dirty="0" err="1">
                <a:solidFill>
                  <a:srgbClr val="000000"/>
                </a:solidFill>
              </a:rPr>
              <a:t>T</a:t>
            </a:r>
            <a:r>
              <a:rPr lang="en-US" altLang="zh-CN" sz="2800" dirty="0" err="1">
                <a:solidFill>
                  <a:srgbClr val="000000"/>
                </a:solidFill>
              </a:rPr>
              <a:t>x</a:t>
            </a:r>
            <a:r>
              <a:rPr lang="en-US" altLang="zh-CN" sz="2800" baseline="-25000" dirty="0" err="1">
                <a:solidFill>
                  <a:srgbClr val="000000"/>
                </a:solidFill>
              </a:rPr>
              <a:t>j</a:t>
            </a:r>
            <a:endParaRPr lang="en-US" altLang="zh-CN" sz="2800" baseline="-25000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sz="2800" baseline="-25000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sz="2800" dirty="0">
                <a:solidFill>
                  <a:srgbClr val="000000"/>
                </a:solidFill>
              </a:rPr>
              <a:t>If every data point is mapped into high-dimensional space via some transformation </a:t>
            </a:r>
            <a:r>
              <a:rPr lang="el-GR" sz="2800" dirty="0">
                <a:solidFill>
                  <a:srgbClr val="000000"/>
                </a:solidFill>
                <a:cs typeface="Times New Roman" pitchFamily="18" charset="0"/>
              </a:rPr>
              <a:t>Φ</a:t>
            </a:r>
            <a:r>
              <a:rPr lang="en-US" altLang="zh-CN" sz="2800" dirty="0">
                <a:solidFill>
                  <a:srgbClr val="000000"/>
                </a:solidFill>
                <a:cs typeface="Times New Roman" pitchFamily="18" charset="0"/>
              </a:rPr>
              <a:t>:  x</a:t>
            </a:r>
            <a:r>
              <a:rPr lang="en-US" altLang="zh-CN" sz="2800" baseline="-250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cs typeface="Times New Roman" pitchFamily="18" charset="0"/>
              </a:rPr>
              <a:t>→ </a:t>
            </a:r>
            <a:r>
              <a:rPr lang="el-GR" sz="2800" dirty="0">
                <a:solidFill>
                  <a:srgbClr val="000000"/>
                </a:solidFill>
                <a:cs typeface="Times New Roman" pitchFamily="18" charset="0"/>
              </a:rPr>
              <a:t>φ</a:t>
            </a:r>
            <a:r>
              <a:rPr lang="en-US" altLang="zh-CN" sz="2800" dirty="0">
                <a:solidFill>
                  <a:srgbClr val="000000"/>
                </a:solidFill>
                <a:cs typeface="Times New Roman" pitchFamily="18" charset="0"/>
              </a:rPr>
              <a:t>(x), the dot product becomes: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</a:pPr>
            <a:r>
              <a:rPr lang="en-US" altLang="zh-CN" sz="2800" i="1" dirty="0">
                <a:solidFill>
                  <a:srgbClr val="000000"/>
                </a:solidFill>
              </a:rPr>
              <a:t>K</a:t>
            </a:r>
            <a:r>
              <a:rPr lang="en-US" altLang="zh-CN" sz="2800" dirty="0">
                <a:solidFill>
                  <a:srgbClr val="000000"/>
                </a:solidFill>
              </a:rPr>
              <a:t>(</a:t>
            </a:r>
            <a:r>
              <a:rPr lang="en-US" altLang="zh-CN" sz="2800" dirty="0" err="1">
                <a:solidFill>
                  <a:srgbClr val="000000"/>
                </a:solidFill>
              </a:rPr>
              <a:t>x</a:t>
            </a:r>
            <a:r>
              <a:rPr lang="en-US" altLang="zh-CN" sz="2800" baseline="-25000" dirty="0" err="1">
                <a:solidFill>
                  <a:srgbClr val="000000"/>
                </a:solidFill>
              </a:rPr>
              <a:t>i</a:t>
            </a:r>
            <a:r>
              <a:rPr lang="en-US" altLang="zh-CN" sz="2800" dirty="0" err="1">
                <a:solidFill>
                  <a:srgbClr val="000000"/>
                </a:solidFill>
              </a:rPr>
              <a:t>,x</a:t>
            </a:r>
            <a:r>
              <a:rPr lang="en-US" altLang="zh-CN" sz="2800" baseline="-25000" dirty="0" err="1">
                <a:solidFill>
                  <a:srgbClr val="000000"/>
                </a:solidFill>
              </a:rPr>
              <a:t>j</a:t>
            </a:r>
            <a:r>
              <a:rPr lang="en-US" altLang="zh-CN" sz="2800" dirty="0">
                <a:solidFill>
                  <a:srgbClr val="000000"/>
                </a:solidFill>
              </a:rPr>
              <a:t>)= </a:t>
            </a:r>
            <a:r>
              <a:rPr lang="el-GR" sz="2800" dirty="0">
                <a:solidFill>
                  <a:srgbClr val="000000"/>
                </a:solidFill>
              </a:rPr>
              <a:t>φ</a:t>
            </a:r>
            <a:r>
              <a:rPr lang="en-US" altLang="zh-CN" sz="2800" dirty="0">
                <a:solidFill>
                  <a:srgbClr val="000000"/>
                </a:solidFill>
              </a:rPr>
              <a:t>(x</a:t>
            </a:r>
            <a:r>
              <a:rPr lang="en-US" altLang="zh-CN" sz="2800" baseline="-25000" dirty="0">
                <a:solidFill>
                  <a:srgbClr val="000000"/>
                </a:solidFill>
              </a:rPr>
              <a:t>i</a:t>
            </a:r>
            <a:r>
              <a:rPr lang="en-US" altLang="zh-CN" sz="2800" dirty="0">
                <a:solidFill>
                  <a:srgbClr val="000000"/>
                </a:solidFill>
              </a:rPr>
              <a:t>)</a:t>
            </a:r>
            <a:r>
              <a:rPr lang="en-US" altLang="zh-CN" sz="2800" baseline="-25000" dirty="0">
                <a:solidFill>
                  <a:srgbClr val="000000"/>
                </a:solidFill>
              </a:rPr>
              <a:t> </a:t>
            </a:r>
            <a:r>
              <a:rPr lang="en-US" altLang="zh-CN" sz="2800" baseline="30000" dirty="0">
                <a:solidFill>
                  <a:srgbClr val="000000"/>
                </a:solidFill>
              </a:rPr>
              <a:t>T</a:t>
            </a:r>
            <a:r>
              <a:rPr lang="el-GR" sz="2800" dirty="0">
                <a:solidFill>
                  <a:srgbClr val="000000"/>
                </a:solidFill>
              </a:rPr>
              <a:t>φ</a:t>
            </a:r>
            <a:r>
              <a:rPr lang="en-US" altLang="zh-CN" sz="2800" dirty="0">
                <a:solidFill>
                  <a:srgbClr val="000000"/>
                </a:solidFill>
              </a:rPr>
              <a:t>(</a:t>
            </a:r>
            <a:r>
              <a:rPr lang="en-US" altLang="zh-CN" sz="2800" dirty="0" err="1">
                <a:solidFill>
                  <a:srgbClr val="000000"/>
                </a:solidFill>
              </a:rPr>
              <a:t>x</a:t>
            </a:r>
            <a:r>
              <a:rPr lang="en-US" altLang="zh-CN" sz="2800" baseline="-25000" dirty="0" err="1">
                <a:solidFill>
                  <a:srgbClr val="000000"/>
                </a:solidFill>
              </a:rPr>
              <a:t>j</a:t>
            </a:r>
            <a:r>
              <a:rPr lang="en-US" altLang="zh-CN" sz="2800" dirty="0">
                <a:solidFill>
                  <a:srgbClr val="000000"/>
                </a:solidFill>
              </a:rPr>
              <a:t>)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sz="2800" dirty="0">
                <a:solidFill>
                  <a:srgbClr val="000000"/>
                </a:solidFill>
              </a:rPr>
              <a:t>A </a:t>
            </a:r>
            <a:r>
              <a:rPr lang="en-US" altLang="zh-CN" sz="2800" i="1" dirty="0">
                <a:solidFill>
                  <a:srgbClr val="000000"/>
                </a:solidFill>
              </a:rPr>
              <a:t>kernel function</a:t>
            </a:r>
            <a:r>
              <a:rPr lang="en-US" altLang="zh-CN" sz="2800" dirty="0">
                <a:solidFill>
                  <a:srgbClr val="000000"/>
                </a:solidFill>
              </a:rPr>
              <a:t> is similarity function that corresponds to an inner product in some expanded feature space</a:t>
            </a:r>
            <a:r>
              <a:rPr lang="en-US" altLang="zh-CN" sz="2800" dirty="0" smtClean="0">
                <a:solidFill>
                  <a:srgbClr val="000000"/>
                </a:solidFill>
              </a:rPr>
              <a:t>.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</a:pPr>
            <a:endParaRPr lang="el-GR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Text Box 57"/>
          <p:cNvSpPr txBox="1">
            <a:spLocks noChangeArrowheads="1"/>
          </p:cNvSpPr>
          <p:nvPr/>
        </p:nvSpPr>
        <p:spPr bwMode="auto">
          <a:xfrm>
            <a:off x="152400" y="6309320"/>
            <a:ext cx="10134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Slide from </a:t>
            </a:r>
            <a:r>
              <a:rPr lang="en-US" sz="1400" dirty="0">
                <a:solidFill>
                  <a:srgbClr val="000000"/>
                </a:solidFill>
              </a:rPr>
              <a:t>Andrew Moore’s tutorial: http://www.autonlab.org/tutorials/svm.html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62D54-79F9-4FCE-A840-43328CC8FF02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4518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4" y="1160748"/>
            <a:ext cx="12272792" cy="4525963"/>
          </a:xfrm>
        </p:spPr>
        <p:txBody>
          <a:bodyPr>
            <a:noAutofit/>
          </a:bodyPr>
          <a:lstStyle/>
          <a:p>
            <a:pPr marL="0" indent="0"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dirty="0" smtClean="0">
                <a:solidFill>
                  <a:srgbClr val="000000"/>
                </a:solidFill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</a:rPr>
              <a:t>2-dimensional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vectors x=[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1  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]; 	</a:t>
            </a:r>
            <a:endParaRPr lang="en-US" altLang="zh-CN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</a:rPr>
              <a:t>let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K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,x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j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)=(1 + 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altLang="zh-CN" baseline="30000" dirty="0" err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j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altLang="zh-CN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endParaRPr lang="en-US" altLang="zh-CN" sz="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</a:rPr>
              <a:t>Need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to show that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K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,x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j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)= </a:t>
            </a:r>
            <a:r>
              <a:rPr lang="el-GR" dirty="0">
                <a:solidFill>
                  <a:srgbClr val="000000"/>
                </a:solidFill>
                <a:latin typeface="Times New Roman" pitchFamily="18" charset="0"/>
              </a:rPr>
              <a:t>φ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(x</a:t>
            </a:r>
            <a:r>
              <a:rPr lang="en-US" altLang="zh-CN" baseline="-25000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altLang="zh-CN" baseline="-25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baseline="30000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l-GR" dirty="0">
                <a:solidFill>
                  <a:srgbClr val="000000"/>
                </a:solidFill>
                <a:latin typeface="Times New Roman" pitchFamily="18" charset="0"/>
              </a:rPr>
              <a:t>φ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j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):</a:t>
            </a: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	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K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,x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j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)=(1 + 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altLang="zh-CN" baseline="30000" dirty="0" err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zh-CN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rgbClr val="000000"/>
                </a:solidFill>
                <a:latin typeface="Times New Roman" pitchFamily="18" charset="0"/>
              </a:rPr>
              <a:t>j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altLang="zh-CN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zh-CN" baseline="-25000" dirty="0">
                <a:solidFill>
                  <a:srgbClr val="000000"/>
                </a:solidFill>
                <a:latin typeface="Times New Roman" pitchFamily="18" charset="0"/>
              </a:rPr>
              <a:t>,</a:t>
            </a: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baseline="-25000" dirty="0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en-US" altLang="zh-CN" baseline="-250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1+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i1</a:t>
            </a:r>
            <a:r>
              <a:rPr lang="en-US" altLang="zh-CN" i="1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j1</a:t>
            </a:r>
            <a:r>
              <a:rPr lang="en-US" altLang="zh-CN" i="1" baseline="30000" dirty="0">
                <a:solidFill>
                  <a:srgbClr val="000000"/>
                </a:solidFill>
                <a:latin typeface="Times New Roman" pitchFamily="18" charset="0"/>
              </a:rPr>
              <a:t>2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2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i1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j1</a:t>
            </a:r>
            <a:r>
              <a:rPr lang="en-US" altLang="zh-CN" i="1" baseline="30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i2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j2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+ 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i2</a:t>
            </a:r>
            <a:r>
              <a:rPr lang="en-US" altLang="zh-CN" i="1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j2</a:t>
            </a:r>
            <a:r>
              <a:rPr lang="en-US" altLang="zh-CN" i="1" baseline="30000" dirty="0">
                <a:solidFill>
                  <a:srgbClr val="000000"/>
                </a:solidFill>
                <a:latin typeface="Times New Roman" pitchFamily="18" charset="0"/>
              </a:rPr>
              <a:t>2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+ 2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i1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0000"/>
                </a:solidFill>
                <a:latin typeface="Times New Roman" pitchFamily="18" charset="0"/>
              </a:rPr>
              <a:t>j1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zh-CN" i="1" dirty="0" smtClean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 smtClean="0">
                <a:solidFill>
                  <a:srgbClr val="000000"/>
                </a:solidFill>
                <a:latin typeface="Times New Roman" pitchFamily="18" charset="0"/>
              </a:rPr>
              <a:t>i2</a:t>
            </a:r>
            <a:r>
              <a:rPr lang="en-US" altLang="zh-CN" i="1" dirty="0" smtClean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 smtClean="0">
                <a:solidFill>
                  <a:srgbClr val="000000"/>
                </a:solidFill>
                <a:latin typeface="Times New Roman" pitchFamily="18" charset="0"/>
              </a:rPr>
              <a:t>j2</a:t>
            </a:r>
            <a:endParaRPr lang="en-US" altLang="zh-CN" i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i="1" dirty="0" smtClean="0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en-US" altLang="zh-CN" i="1" dirty="0" smtClean="0">
                <a:latin typeface="Times New Roman" pitchFamily="18" charset="0"/>
              </a:rPr>
              <a:t>=</a:t>
            </a:r>
            <a:r>
              <a:rPr lang="en-US" altLang="zh-CN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</a:rPr>
              <a:t>[1 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FF0000"/>
                </a:solidFill>
                <a:latin typeface="Times New Roman" pitchFamily="18" charset="0"/>
              </a:rPr>
              <a:t>i1</a:t>
            </a:r>
            <a:r>
              <a:rPr lang="en-US" altLang="zh-CN" i="1" baseline="30000" dirty="0">
                <a:solidFill>
                  <a:srgbClr val="FF0000"/>
                </a:solidFill>
                <a:latin typeface="Times New Roman" pitchFamily="18" charset="0"/>
              </a:rPr>
              <a:t>2 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</a:rPr>
              <a:t>2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FF0000"/>
                </a:solidFill>
                <a:latin typeface="Times New Roman" pitchFamily="18" charset="0"/>
              </a:rPr>
              <a:t>i1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FF0000"/>
                </a:solidFill>
                <a:latin typeface="Times New Roman" pitchFamily="18" charset="0"/>
              </a:rPr>
              <a:t>i2 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 x</a:t>
            </a:r>
            <a:r>
              <a:rPr lang="en-US" altLang="zh-CN" i="1" baseline="-25000" dirty="0">
                <a:solidFill>
                  <a:srgbClr val="FF0000"/>
                </a:solidFill>
                <a:latin typeface="Times New Roman" pitchFamily="18" charset="0"/>
              </a:rPr>
              <a:t>i2</a:t>
            </a:r>
            <a:r>
              <a:rPr lang="en-US" altLang="zh-CN" i="1" baseline="30000" dirty="0">
                <a:solidFill>
                  <a:srgbClr val="FF0000"/>
                </a:solidFill>
                <a:latin typeface="Times New Roman" pitchFamily="18" charset="0"/>
              </a:rPr>
              <a:t>2 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FF0000"/>
                </a:solidFill>
                <a:latin typeface="Times New Roman" pitchFamily="18" charset="0"/>
              </a:rPr>
              <a:t>i1 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FF0000"/>
                </a:solidFill>
                <a:latin typeface="Times New Roman" pitchFamily="18" charset="0"/>
              </a:rPr>
              <a:t>i2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</a:rPr>
              <a:t>]</a:t>
            </a:r>
            <a:r>
              <a:rPr lang="en-US" altLang="zh-CN" baseline="30000" dirty="0">
                <a:solidFill>
                  <a:srgbClr val="FF0000"/>
                </a:solidFill>
                <a:latin typeface="Times New Roman" pitchFamily="18" charset="0"/>
              </a:rPr>
              <a:t>T </a:t>
            </a:r>
            <a:endParaRPr lang="en-US" altLang="zh-CN" baseline="30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baseline="30000" dirty="0">
                <a:solidFill>
                  <a:srgbClr val="FF0000"/>
                </a:solidFill>
                <a:latin typeface="Times New Roman" pitchFamily="18" charset="0"/>
              </a:rPr>
              <a:t>	</a:t>
            </a:r>
            <a:r>
              <a:rPr lang="en-US" altLang="zh-CN" baseline="30000" dirty="0" smtClean="0">
                <a:solidFill>
                  <a:srgbClr val="FF0000"/>
                </a:solidFill>
                <a:latin typeface="Times New Roman" pitchFamily="18" charset="0"/>
              </a:rPr>
              <a:t>		</a:t>
            </a:r>
            <a:r>
              <a:rPr lang="en-US" altLang="zh-CN" dirty="0" smtClean="0">
                <a:solidFill>
                  <a:schemeClr val="tx2"/>
                </a:solidFill>
                <a:latin typeface="Times New Roman" pitchFamily="18" charset="0"/>
              </a:rPr>
              <a:t>[</a:t>
            </a:r>
            <a:r>
              <a:rPr lang="en-US" altLang="zh-CN" dirty="0">
                <a:solidFill>
                  <a:schemeClr val="tx2"/>
                </a:solidFill>
                <a:latin typeface="Times New Roman" pitchFamily="18" charset="0"/>
              </a:rPr>
              <a:t>1  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chemeClr val="tx2"/>
                </a:solidFill>
                <a:latin typeface="Times New Roman" pitchFamily="18" charset="0"/>
              </a:rPr>
              <a:t>j1</a:t>
            </a:r>
            <a:r>
              <a:rPr lang="en-US" altLang="zh-CN" i="1" baseline="30000" dirty="0">
                <a:solidFill>
                  <a:schemeClr val="tx2"/>
                </a:solidFill>
                <a:latin typeface="Times New Roman" pitchFamily="18" charset="0"/>
              </a:rPr>
              <a:t>2  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chemeClr val="tx2"/>
                </a:solidFill>
                <a:latin typeface="Times New Roman" pitchFamily="18" charset="0"/>
              </a:rPr>
              <a:t>2 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chemeClr val="tx2"/>
                </a:solidFill>
                <a:latin typeface="Times New Roman" pitchFamily="18" charset="0"/>
              </a:rPr>
              <a:t>j1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chemeClr val="tx2"/>
                </a:solidFill>
                <a:latin typeface="Times New Roman" pitchFamily="18" charset="0"/>
              </a:rPr>
              <a:t>j2  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 x</a:t>
            </a:r>
            <a:r>
              <a:rPr lang="en-US" altLang="zh-CN" i="1" baseline="-25000" dirty="0">
                <a:solidFill>
                  <a:schemeClr val="tx2"/>
                </a:solidFill>
                <a:latin typeface="Times New Roman" pitchFamily="18" charset="0"/>
              </a:rPr>
              <a:t>j2</a:t>
            </a:r>
            <a:r>
              <a:rPr lang="en-US" altLang="zh-CN" i="1" baseline="30000" dirty="0">
                <a:solidFill>
                  <a:schemeClr val="tx2"/>
                </a:solidFill>
                <a:latin typeface="Times New Roman" pitchFamily="18" charset="0"/>
              </a:rPr>
              <a:t>2  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chemeClr val="tx2"/>
                </a:solidFill>
                <a:latin typeface="Times New Roman" pitchFamily="18" charset="0"/>
              </a:rPr>
              <a:t>2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chemeClr val="tx2"/>
                </a:solidFill>
                <a:latin typeface="Times New Roman" pitchFamily="18" charset="0"/>
              </a:rPr>
              <a:t>j1  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chemeClr val="tx2"/>
                </a:solidFill>
                <a:latin typeface="Times New Roman" pitchFamily="18" charset="0"/>
              </a:rPr>
              <a:t>2</a:t>
            </a:r>
            <a:r>
              <a:rPr lang="en-US" altLang="zh-CN" i="1" dirty="0">
                <a:solidFill>
                  <a:schemeClr val="tx2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chemeClr val="tx2"/>
                </a:solidFill>
                <a:latin typeface="Times New Roman" pitchFamily="18" charset="0"/>
              </a:rPr>
              <a:t>j2</a:t>
            </a:r>
            <a:r>
              <a:rPr lang="en-US" altLang="zh-CN" dirty="0">
                <a:solidFill>
                  <a:schemeClr val="tx2"/>
                </a:solidFill>
                <a:latin typeface="Times New Roman" pitchFamily="18" charset="0"/>
              </a:rPr>
              <a:t>] </a:t>
            </a: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	   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l-GR" dirty="0">
                <a:solidFill>
                  <a:srgbClr val="FF0000"/>
                </a:solidFill>
                <a:latin typeface="Times New Roman" pitchFamily="18" charset="0"/>
              </a:rPr>
              <a:t>φ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</a:rPr>
              <a:t>(x</a:t>
            </a:r>
            <a:r>
              <a:rPr lang="en-US" altLang="zh-CN" baseline="-25000" dirty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  <a:r>
              <a:rPr lang="en-US" altLang="zh-CN" baseline="-25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baseline="30000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l-GR" dirty="0">
                <a:solidFill>
                  <a:schemeClr val="tx2"/>
                </a:solidFill>
                <a:latin typeface="Times New Roman" pitchFamily="18" charset="0"/>
              </a:rPr>
              <a:t>φ</a:t>
            </a:r>
            <a:r>
              <a:rPr lang="en-US" altLang="zh-CN" dirty="0">
                <a:solidFill>
                  <a:schemeClr val="tx2"/>
                </a:solidFill>
                <a:latin typeface="Times New Roman" pitchFamily="18" charset="0"/>
              </a:rPr>
              <a:t>(</a:t>
            </a:r>
            <a:r>
              <a:rPr lang="en-US" altLang="zh-CN" dirty="0" err="1">
                <a:solidFill>
                  <a:schemeClr val="tx2"/>
                </a:solidFill>
                <a:latin typeface="Times New Roman" pitchFamily="18" charset="0"/>
              </a:rPr>
              <a:t>x</a:t>
            </a:r>
            <a:r>
              <a:rPr lang="en-US" altLang="zh-CN" baseline="-25000" dirty="0" err="1">
                <a:solidFill>
                  <a:schemeClr val="tx2"/>
                </a:solidFill>
                <a:latin typeface="Times New Roman" pitchFamily="18" charset="0"/>
              </a:rPr>
              <a:t>j</a:t>
            </a:r>
            <a:r>
              <a:rPr lang="en-US" altLang="zh-CN" dirty="0">
                <a:solidFill>
                  <a:schemeClr val="tx2"/>
                </a:solidFill>
                <a:latin typeface="Times New Roman" pitchFamily="18" charset="0"/>
              </a:rPr>
              <a:t>),   </a:t>
            </a:r>
            <a:endParaRPr lang="en-US" altLang="zh-CN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</a:rPr>
              <a:t>          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where </a:t>
            </a:r>
            <a:r>
              <a:rPr lang="el-GR" dirty="0">
                <a:solidFill>
                  <a:srgbClr val="00B050"/>
                </a:solidFill>
                <a:latin typeface="Times New Roman" pitchFamily="18" charset="0"/>
              </a:rPr>
              <a:t>φ</a:t>
            </a:r>
            <a:r>
              <a:rPr lang="en-US" altLang="zh-CN" dirty="0">
                <a:solidFill>
                  <a:srgbClr val="00B050"/>
                </a:solidFill>
                <a:latin typeface="Times New Roman" pitchFamily="18" charset="0"/>
              </a:rPr>
              <a:t>(x) = </a:t>
            </a:r>
            <a:r>
              <a:rPr lang="en-US" altLang="zh-CN" baseline="-25000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Times New Roman" pitchFamily="18" charset="0"/>
              </a:rPr>
              <a:t>[1  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B050"/>
                </a:solidFill>
                <a:latin typeface="Times New Roman" pitchFamily="18" charset="0"/>
              </a:rPr>
              <a:t>1</a:t>
            </a:r>
            <a:r>
              <a:rPr lang="en-US" altLang="zh-CN" i="1" baseline="30000" dirty="0">
                <a:solidFill>
                  <a:srgbClr val="00B050"/>
                </a:solidFill>
                <a:latin typeface="Times New Roman" pitchFamily="18" charset="0"/>
              </a:rPr>
              <a:t>2  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rgbClr val="00B050"/>
                </a:solidFill>
                <a:latin typeface="Times New Roman" pitchFamily="18" charset="0"/>
              </a:rPr>
              <a:t>2 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B050"/>
                </a:solidFill>
                <a:latin typeface="Times New Roman" pitchFamily="18" charset="0"/>
              </a:rPr>
              <a:t>1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B050"/>
                </a:solidFill>
                <a:latin typeface="Times New Roman" pitchFamily="18" charset="0"/>
              </a:rPr>
              <a:t>2  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 x</a:t>
            </a:r>
            <a:r>
              <a:rPr lang="en-US" altLang="zh-CN" i="1" baseline="-25000" dirty="0">
                <a:solidFill>
                  <a:srgbClr val="00B050"/>
                </a:solidFill>
                <a:latin typeface="Times New Roman" pitchFamily="18" charset="0"/>
              </a:rPr>
              <a:t>2</a:t>
            </a:r>
            <a:r>
              <a:rPr lang="en-US" altLang="zh-CN" i="1" baseline="30000" dirty="0">
                <a:solidFill>
                  <a:srgbClr val="00B050"/>
                </a:solidFill>
                <a:latin typeface="Times New Roman" pitchFamily="18" charset="0"/>
              </a:rPr>
              <a:t>2   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rgbClr val="00B050"/>
                </a:solidFill>
                <a:latin typeface="Times New Roman" pitchFamily="18" charset="0"/>
              </a:rPr>
              <a:t>2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B050"/>
                </a:solidFill>
                <a:latin typeface="Times New Roman" pitchFamily="18" charset="0"/>
              </a:rPr>
              <a:t>1  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√</a:t>
            </a:r>
            <a:r>
              <a:rPr lang="en-US" altLang="zh-CN" dirty="0">
                <a:solidFill>
                  <a:srgbClr val="00B050"/>
                </a:solidFill>
                <a:latin typeface="Times New Roman" pitchFamily="18" charset="0"/>
              </a:rPr>
              <a:t>2</a:t>
            </a:r>
            <a:r>
              <a:rPr lang="en-US" altLang="zh-CN" i="1" dirty="0">
                <a:solidFill>
                  <a:srgbClr val="00B050"/>
                </a:solidFill>
                <a:latin typeface="Times New Roman" pitchFamily="18" charset="0"/>
              </a:rPr>
              <a:t>x</a:t>
            </a:r>
            <a:r>
              <a:rPr lang="en-US" altLang="zh-CN" i="1" baseline="-25000" dirty="0">
                <a:solidFill>
                  <a:srgbClr val="00B050"/>
                </a:solidFill>
                <a:latin typeface="Times New Roman" pitchFamily="18" charset="0"/>
              </a:rPr>
              <a:t>2</a:t>
            </a:r>
            <a:r>
              <a:rPr lang="en-US" altLang="zh-CN" dirty="0">
                <a:solidFill>
                  <a:srgbClr val="00B050"/>
                </a:solidFill>
                <a:latin typeface="Times New Roman" pitchFamily="18" charset="0"/>
              </a:rPr>
              <a:t>]</a:t>
            </a:r>
          </a:p>
          <a:p>
            <a:pPr fontAlgn="base"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endParaRPr lang="el-GR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6" name="Text Box 57"/>
          <p:cNvSpPr txBox="1">
            <a:spLocks noChangeArrowheads="1"/>
          </p:cNvSpPr>
          <p:nvPr/>
        </p:nvSpPr>
        <p:spPr bwMode="auto">
          <a:xfrm>
            <a:off x="152400" y="6590755"/>
            <a:ext cx="10134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from </a:t>
            </a:r>
            <a:r>
              <a:rPr lang="en-US" sz="1400" dirty="0">
                <a:solidFill>
                  <a:srgbClr val="000000"/>
                </a:solidFill>
              </a:rPr>
              <a:t>Andrew Moore’s tutorial: http://www.autonlab.org/tutorials/svm.html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639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Nonlinear SVMs</a:t>
            </a:r>
          </a:p>
        </p:txBody>
      </p:sp>
      <p:sp>
        <p:nvSpPr>
          <p:cNvPr id="108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i="1" dirty="0"/>
              <a:t>The kernel trick</a:t>
            </a:r>
            <a:r>
              <a:rPr lang="en-US" dirty="0"/>
              <a:t>: instead of explicitly computing the lifting transformation </a:t>
            </a:r>
            <a:r>
              <a:rPr lang="el-GR" b="1" i="1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b="1" dirty="0">
                <a:latin typeface="Times New Roman" pitchFamily="18" charset="0"/>
              </a:rPr>
              <a:t>x</a:t>
            </a:r>
            <a:r>
              <a:rPr lang="en-US" dirty="0">
                <a:latin typeface="Times New Roman" pitchFamily="18" charset="0"/>
              </a:rPr>
              <a:t>), </a:t>
            </a:r>
            <a:r>
              <a:rPr lang="en-US" dirty="0"/>
              <a:t>define a kernel function K such that</a:t>
            </a:r>
            <a:br>
              <a:rPr lang="en-US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en-US" dirty="0"/>
              <a:t>		       </a:t>
            </a:r>
            <a:r>
              <a:rPr lang="en-US" i="1" dirty="0">
                <a:latin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b="1" dirty="0">
                <a:latin typeface="Times New Roman" pitchFamily="18" charset="0"/>
              </a:rPr>
              <a:t>x</a:t>
            </a:r>
            <a:r>
              <a:rPr lang="en-US" i="1" baseline="-25000" dirty="0">
                <a:latin typeface="Times New Roman" pitchFamily="18" charset="0"/>
              </a:rPr>
              <a:t>i</a:t>
            </a:r>
            <a:r>
              <a:rPr lang="en-US" sz="800" i="1" baseline="-25000" dirty="0">
                <a:latin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  <a:cs typeface="Arial" pitchFamily="34" charset="0"/>
              </a:rPr>
              <a:t>,</a:t>
            </a:r>
            <a:r>
              <a:rPr lang="en-US" sz="800" i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j</a:t>
            </a:r>
            <a:r>
              <a:rPr lang="en-US" sz="800" i="1" baseline="-25000" dirty="0" err="1" smtClean="0">
                <a:latin typeface="Times New Roman" pitchFamily="18" charset="0"/>
              </a:rPr>
              <a:t>j</a:t>
            </a:r>
            <a:r>
              <a:rPr lang="en-US" dirty="0">
                <a:latin typeface="Times New Roman" pitchFamily="18" charset="0"/>
              </a:rPr>
              <a:t>)</a:t>
            </a:r>
            <a:r>
              <a:rPr lang="en-US" b="1" i="1" dirty="0">
                <a:latin typeface="Times New Roman" pitchFamily="18" charset="0"/>
              </a:rPr>
              <a:t> = </a:t>
            </a:r>
            <a:r>
              <a:rPr lang="el-GR" b="1" i="1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b="1" dirty="0">
                <a:latin typeface="Times New Roman" pitchFamily="18" charset="0"/>
              </a:rPr>
              <a:t>x</a:t>
            </a:r>
            <a:r>
              <a:rPr lang="en-US" i="1" baseline="-25000" dirty="0">
                <a:latin typeface="Times New Roman" pitchFamily="18" charset="0"/>
              </a:rPr>
              <a:t>i </a:t>
            </a:r>
            <a:r>
              <a:rPr lang="en-US" dirty="0">
                <a:latin typeface="Times New Roman" pitchFamily="18" charset="0"/>
              </a:rPr>
              <a:t>)</a:t>
            </a:r>
            <a:r>
              <a:rPr lang="en-US" i="1" baseline="-25000" dirty="0">
                <a:latin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  <a:cs typeface="Arial" pitchFamily="34" charset="0"/>
              </a:rPr>
              <a:t>· </a:t>
            </a:r>
            <a:r>
              <a:rPr lang="el-GR" b="1" i="1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j</a:t>
            </a:r>
            <a:r>
              <a:rPr lang="en-US" dirty="0" smtClean="0">
                <a:latin typeface="Times New Roman" pitchFamily="18" charset="0"/>
              </a:rPr>
              <a:t>)</a:t>
            </a:r>
            <a:endParaRPr lang="en-US" dirty="0">
              <a:latin typeface="Times New Roman" pitchFamily="18" charset="0"/>
            </a:endParaRPr>
          </a:p>
          <a:p>
            <a:pPr>
              <a:buFontTx/>
              <a:buChar char="•"/>
            </a:pPr>
            <a:endParaRPr lang="en-US" sz="900" dirty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This </a:t>
            </a:r>
            <a:r>
              <a:rPr lang="en-US" dirty="0"/>
              <a:t>gives a nonlinear decision boundary in the original feature space:</a:t>
            </a:r>
            <a:endParaRPr lang="el-GR" dirty="0"/>
          </a:p>
        </p:txBody>
      </p:sp>
      <p:graphicFrame>
        <p:nvGraphicFramePr>
          <p:cNvPr id="1088518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971800" y="4581525"/>
          <a:ext cx="2946400" cy="828675"/>
        </p:xfrm>
        <a:graphic>
          <a:graphicData uri="http://schemas.openxmlformats.org/presentationml/2006/ole">
            <p:oleObj spid="_x0000_s1006604" name="Equation" r:id="rId4" imgW="1218960" imgH="342720" progId="Equation.3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7257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kernel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sz="3200" kern="1200" dirty="0" smtClean="0">
                <a:solidFill>
                  <a:srgbClr val="000000"/>
                </a:solidFill>
                <a:latin typeface="Arial" pitchFamily="34" charset="0"/>
              </a:rPr>
              <a:t>Linear:</a:t>
            </a:r>
          </a:p>
          <a:p>
            <a:pPr>
              <a:buClr>
                <a:srgbClr val="CC9900"/>
              </a:buClr>
              <a:buSzPct val="65000"/>
            </a:pPr>
            <a:endParaRPr lang="en-US" altLang="zh-CN" sz="3200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</a:pPr>
            <a:endParaRPr lang="en-US" altLang="zh-CN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 smtClean="0">
                <a:solidFill>
                  <a:srgbClr val="000000"/>
                </a:solidFill>
                <a:latin typeface="Arial" pitchFamily="34" charset="0"/>
              </a:rPr>
              <a:t>Gaussian RBF:</a:t>
            </a: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 smtClean="0">
                <a:solidFill>
                  <a:srgbClr val="000000"/>
                </a:solidFill>
                <a:latin typeface="Arial" pitchFamily="34" charset="0"/>
              </a:rPr>
              <a:t>Histogram intersection:</a:t>
            </a: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</a:pPr>
            <a:endParaRPr lang="en-US" altLang="zh-CN" sz="3600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sz="3600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 smtClean="0">
              <a:solidFill>
                <a:srgbClr val="000000"/>
              </a:solidFill>
              <a:latin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473090" name="Object 4"/>
          <p:cNvGraphicFramePr>
            <a:graphicFrameLocks noChangeAspect="1"/>
          </p:cNvGraphicFramePr>
          <p:nvPr/>
        </p:nvGraphicFramePr>
        <p:xfrm>
          <a:off x="3700463" y="2209800"/>
          <a:ext cx="3860800" cy="1095375"/>
        </p:xfrm>
        <a:graphic>
          <a:graphicData uri="http://schemas.openxmlformats.org/presentationml/2006/ole">
            <p:oleObj spid="_x0000_s1007648" name="Equation" r:id="rId4" imgW="1701720" imgH="482400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640667" y="4724400"/>
          <a:ext cx="4512733" cy="781050"/>
        </p:xfrm>
        <a:graphic>
          <a:graphicData uri="http://schemas.openxmlformats.org/presentationml/2006/ole">
            <p:oleObj spid="_x0000_s1007649" name="Equation" r:id="rId5" imgW="1981080" imgH="342720" progId="Equation.3">
              <p:embed/>
            </p:oleObj>
          </a:graphicData>
        </a:graphic>
      </p:graphicFrame>
      <p:graphicFrame>
        <p:nvGraphicFramePr>
          <p:cNvPr id="473092" name="Object 4"/>
          <p:cNvGraphicFramePr>
            <a:graphicFrameLocks noChangeAspect="1"/>
          </p:cNvGraphicFramePr>
          <p:nvPr/>
        </p:nvGraphicFramePr>
        <p:xfrm>
          <a:off x="3733206" y="990600"/>
          <a:ext cx="2972394" cy="762000"/>
        </p:xfrm>
        <a:graphic>
          <a:graphicData uri="http://schemas.openxmlformats.org/presentationml/2006/ole">
            <p:oleObj spid="_x0000_s1007650" name="Equation" r:id="rId6" imgW="1041120" imgH="266400" progId="Equation.3">
              <p:embed/>
            </p:oleObj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02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SVMs for recognition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/>
          <a:srcRect l="43402" t="39658" r="27499" b="12479"/>
          <a:stretch>
            <a:fillRect/>
          </a:stretch>
        </p:blipFill>
        <p:spPr bwMode="auto">
          <a:xfrm>
            <a:off x="5943600" y="1981200"/>
            <a:ext cx="2819400" cy="282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57200" y="1066800"/>
            <a:ext cx="5486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Define your representation for each example.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Select a kernel function.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Compute </a:t>
            </a:r>
            <a:r>
              <a:rPr lang="en-US" sz="2400" dirty="0" err="1">
                <a:solidFill>
                  <a:srgbClr val="000000"/>
                </a:solidFill>
              </a:rPr>
              <a:t>pairwise</a:t>
            </a:r>
            <a:r>
              <a:rPr lang="en-US" sz="2400" dirty="0">
                <a:solidFill>
                  <a:srgbClr val="000000"/>
                </a:solidFill>
              </a:rPr>
              <a:t> kernel values between labeled </a:t>
            </a:r>
            <a:r>
              <a:rPr lang="en-US" sz="2400" dirty="0" smtClean="0">
                <a:solidFill>
                  <a:srgbClr val="000000"/>
                </a:solidFill>
              </a:rPr>
              <a:t>examples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Use this “kernel matrix” to solve for SVM support vectors &amp; weights.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To classify a new example: compute </a:t>
            </a:r>
            <a:r>
              <a:rPr lang="en-US" sz="2400" dirty="0">
                <a:solidFill>
                  <a:srgbClr val="000000"/>
                </a:solidFill>
              </a:rPr>
              <a:t>kernel values between new </a:t>
            </a:r>
            <a:r>
              <a:rPr lang="en-US" sz="2400" dirty="0" smtClean="0">
                <a:solidFill>
                  <a:srgbClr val="000000"/>
                </a:solidFill>
              </a:rPr>
              <a:t>input </a:t>
            </a:r>
            <a:r>
              <a:rPr lang="en-US" sz="2400" dirty="0">
                <a:solidFill>
                  <a:srgbClr val="000000"/>
                </a:solidFill>
              </a:rPr>
              <a:t>and support </a:t>
            </a:r>
            <a:r>
              <a:rPr lang="en-US" sz="2400" dirty="0" smtClean="0">
                <a:solidFill>
                  <a:srgbClr val="000000"/>
                </a:solidFill>
              </a:rPr>
              <a:t>vectors, apply weights, check sign of output.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10EC4E-5D57-4C6D-B1E0-A7099829EA9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0262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24167" t="32822" r="24167" b="18633"/>
          <a:stretch>
            <a:fillRect/>
          </a:stretch>
        </p:blipFill>
        <p:spPr bwMode="auto">
          <a:xfrm>
            <a:off x="1066800" y="914400"/>
            <a:ext cx="7185025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smtClean="0"/>
              <a:t>Example: learning gender with SVMs</a:t>
            </a: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533400" y="5029200"/>
            <a:ext cx="800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Moghaddam and Yang, Learning Gender with Support Faces, TPAMI 2002.</a:t>
            </a:r>
          </a:p>
        </p:txBody>
      </p:sp>
      <p:sp>
        <p:nvSpPr>
          <p:cNvPr id="40965" name="TextBox 3"/>
          <p:cNvSpPr txBox="1">
            <a:spLocks noChangeArrowheads="1"/>
          </p:cNvSpPr>
          <p:nvPr/>
        </p:nvSpPr>
        <p:spPr bwMode="auto">
          <a:xfrm>
            <a:off x="533400" y="5943600"/>
            <a:ext cx="8839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Moghaddam and Yang, Face &amp; Gesture 2000.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FB719-6AF0-41D5-A966-5674B556141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093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/>
          <a:srcRect l="21274" t="36623" r="19778" b="15361"/>
          <a:stretch>
            <a:fillRect/>
          </a:stretch>
        </p:blipFill>
        <p:spPr bwMode="auto">
          <a:xfrm>
            <a:off x="228600" y="76200"/>
            <a:ext cx="8686800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228600" y="6477000"/>
            <a:ext cx="883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</a:rPr>
              <a:t>Moghaddam</a:t>
            </a:r>
            <a:r>
              <a:rPr lang="en-US" sz="1600" dirty="0">
                <a:solidFill>
                  <a:srgbClr val="000000"/>
                </a:solidFill>
              </a:rPr>
              <a:t> and Yang, Learning Gender with Support Faces, TPAMI 2002.</a:t>
            </a:r>
          </a:p>
        </p:txBody>
      </p:sp>
      <p:pic>
        <p:nvPicPr>
          <p:cNvPr id="45363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4343400"/>
            <a:ext cx="6019800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8" name="Text Box 6"/>
          <p:cNvSpPr txBox="1">
            <a:spLocks noChangeArrowheads="1"/>
          </p:cNvSpPr>
          <p:nvPr/>
        </p:nvSpPr>
        <p:spPr bwMode="auto">
          <a:xfrm>
            <a:off x="457200" y="472440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Processed faces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81000" y="53340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Face alignment processing</a:t>
            </a: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381000" y="-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D35894-93A5-4F78-96AA-E46E9937F92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308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Generating and scoring candidates</a:t>
            </a:r>
          </a:p>
        </p:txBody>
      </p:sp>
      <p:pic>
        <p:nvPicPr>
          <p:cNvPr id="20" name="Picture 5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320925"/>
            <a:ext cx="3779838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754063" y="2312988"/>
            <a:ext cx="792162" cy="755650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2" name="Picture 13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r="79031" b="74638"/>
          <a:stretch>
            <a:fillRect/>
          </a:stretch>
        </p:blipFill>
        <p:spPr bwMode="auto">
          <a:xfrm>
            <a:off x="5110163" y="3249613"/>
            <a:ext cx="792162" cy="7191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4602163" y="3606800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6010275" y="3608388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6515100" y="2997200"/>
            <a:ext cx="2016125" cy="1223963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227763" y="3249613"/>
            <a:ext cx="25574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Car/non-car Classifier</a:t>
            </a: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755650" y="2311400"/>
            <a:ext cx="1152525" cy="1081088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6153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23 C 0.16701 -0.00393 0.33403 -0.00741 0.33264 -0.00347 C 0.33125 0.0007 -0.0099 0.01667 -0.00816 0.02384 C -0.00642 0.03125 0.34306 0.03334 0.34306 0.04051 C 0.34306 0.04746 -0.00938 0.05718 -0.00816 0.06621 C -0.00694 0.07523 0.35312 0.0838 0.35 0.09514 C 0.34687 0.10648 -0.02622 0.12616 -0.02674 0.13449 C -0.02726 0.14306 0.34618 0.14005 0.34653 0.14514 C 0.34687 0.15046 -0.025 0.15903 -0.02448 0.16621 C -0.02396 0.17338 0.34878 0.18171 0.35 0.18912 C 0.35121 0.19653 -0.01701 0.20209 -0.01754 0.21181 C -0.01806 0.22153 0.34549 0.24074 0.34653 0.24815 C 0.34757 0.25556 -0.01094 0.25255 -0.01163 0.25718 C -0.01233 0.26204 0.34184 0.27084 0.34201 0.27685 C 0.34219 0.2831 -0.01233 0.28889 -0.01042 0.29375 C -0.00851 0.29838 0.35451 0.29838 0.35365 0.30579 C 0.35295 0.31343 -0.01458 0.33426 -0.0151 0.33912 C -0.01563 0.34398 0.28924 0.33519 0.35 0.33449 " pathEditMode="relative" rAng="0" ptsTypes="aaaaaaaaaaaaaaaaaA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C 0.16527 -0.00625 0.33072 -0.0125 0.32552 -0.00764 C 0.32031 -0.00278 -0.03091 0.02245 -0.03143 0.0294 C -0.03195 0.03634 0.32187 0.02708 0.32204 0.03426 C 0.32222 0.04143 -0.029 0.06551 -0.03021 0.07292 C -0.03143 0.08032 0.31753 0.07222 0.3151 0.07917 C 0.31267 0.08611 -0.04827 0.10463 -0.04532 0.11481 C -0.04237 0.125 0.33125 0.13218 0.33246 0.13958 C 0.33368 0.14699 -0.03803 0.15301 -0.03837 0.15972 C -0.03872 0.16643 0.33055 0.16898 0.3302 0.17986 C 0.32986 0.19074 -0.03976 0.21551 -0.0408 0.22477 C -0.04184 0.23403 0.32638 0.22616 0.3243 0.23565 C 0.32222 0.24514 -0.0533 0.27593 -0.05348 0.28218 C -0.05365 0.28843 0.26041 0.27454 0.32326 0.27292 " pathEditMode="relative" ptsTypes="aaaaaaaaaaaaaA">
                                      <p:cBhvr>
                                        <p:cTn id="1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7" grpId="0" animBg="1"/>
      <p:bldP spid="27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Training examples:</a:t>
            </a:r>
          </a:p>
          <a:p>
            <a:pPr lvl="1" eaLnBrk="1" hangingPunct="1"/>
            <a:r>
              <a:rPr lang="en-US" smtClean="0"/>
              <a:t>1044 males</a:t>
            </a:r>
          </a:p>
          <a:p>
            <a:pPr lvl="1" eaLnBrk="1" hangingPunct="1"/>
            <a:r>
              <a:rPr lang="en-US" smtClean="0"/>
              <a:t>713 females</a:t>
            </a:r>
          </a:p>
          <a:p>
            <a:pPr eaLnBrk="1" hangingPunct="1"/>
            <a:r>
              <a:rPr lang="en-US" smtClean="0"/>
              <a:t>Experiment with various kernels, select Gaussian RBF</a:t>
            </a: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6096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Learning gender with SVMs</a:t>
            </a:r>
          </a:p>
        </p:txBody>
      </p:sp>
      <p:graphicFrame>
        <p:nvGraphicFramePr>
          <p:cNvPr id="305153" name="Object 4"/>
          <p:cNvGraphicFramePr>
            <a:graphicFrameLocks noChangeAspect="1"/>
          </p:cNvGraphicFramePr>
          <p:nvPr/>
        </p:nvGraphicFramePr>
        <p:xfrm>
          <a:off x="2514600" y="3992562"/>
          <a:ext cx="3948113" cy="1095375"/>
        </p:xfrm>
        <a:graphic>
          <a:graphicData uri="http://schemas.openxmlformats.org/presentationml/2006/ole">
            <p:oleObj spid="_x0000_s1008652" name="Equation" r:id="rId4" imgW="1739880" imgH="482400" progId="Equation.3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FB719-6AF0-41D5-A966-5674B556141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9379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Support Faces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/>
          <a:srcRect l="27917" t="31551" r="25833" b="9061"/>
          <a:stretch>
            <a:fillRect/>
          </a:stretch>
        </p:blipFill>
        <p:spPr bwMode="auto">
          <a:xfrm>
            <a:off x="1676400" y="1173162"/>
            <a:ext cx="6400800" cy="50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Box 4"/>
          <p:cNvSpPr txBox="1">
            <a:spLocks noChangeArrowheads="1"/>
          </p:cNvSpPr>
          <p:nvPr/>
        </p:nvSpPr>
        <p:spPr bwMode="auto">
          <a:xfrm>
            <a:off x="228600" y="6443662"/>
            <a:ext cx="883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</a:rPr>
              <a:t>Moghaddam</a:t>
            </a:r>
            <a:r>
              <a:rPr lang="en-US" sz="1600" dirty="0">
                <a:solidFill>
                  <a:srgbClr val="000000"/>
                </a:solidFill>
              </a:rPr>
              <a:t> and Yang, Learning Gender with Support Faces, TPAMI 2002.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FB719-6AF0-41D5-A966-5674B556141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8955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/>
          <a:srcRect l="19167" t="21198" r="19583" b="10426"/>
          <a:stretch>
            <a:fillRect/>
          </a:stretch>
        </p:blipFill>
        <p:spPr bwMode="auto">
          <a:xfrm>
            <a:off x="76200" y="381000"/>
            <a:ext cx="8839200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6400800" y="5181600"/>
            <a:ext cx="3429000" cy="19812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228600" y="6477000"/>
            <a:ext cx="883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Moghaddam and Yang, Learning Gender with Support Faces, TPAMI 2002.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28600" y="4437112"/>
            <a:ext cx="8686800" cy="360040"/>
          </a:xfrm>
          <a:prstGeom prst="rect">
            <a:avLst/>
          </a:prstGeom>
          <a:solidFill>
            <a:srgbClr val="FFFF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79512" y="2708920"/>
            <a:ext cx="8686800" cy="360040"/>
          </a:xfrm>
          <a:prstGeom prst="rect">
            <a:avLst/>
          </a:prstGeom>
          <a:solidFill>
            <a:srgbClr val="FFFF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1520" y="2348880"/>
            <a:ext cx="8686800" cy="360040"/>
          </a:xfrm>
          <a:prstGeom prst="rect">
            <a:avLst/>
          </a:prstGeom>
          <a:solidFill>
            <a:srgbClr val="FFFF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FB719-6AF0-41D5-A966-5674B556141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7222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Gender perception experiment:</a:t>
            </a:r>
            <a:br>
              <a:rPr lang="en-US" sz="4000" smtClean="0"/>
            </a:br>
            <a:r>
              <a:rPr lang="en-US" sz="4000" smtClean="0"/>
              <a:t>How well can humans do?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Subjects: </a:t>
            </a:r>
          </a:p>
          <a:p>
            <a:pPr lvl="1" eaLnBrk="1" hangingPunct="1"/>
            <a:r>
              <a:rPr lang="en-US" dirty="0" smtClean="0"/>
              <a:t>30 people (22 male, 8 female)</a:t>
            </a:r>
          </a:p>
          <a:p>
            <a:pPr lvl="1" eaLnBrk="1" hangingPunct="1"/>
            <a:r>
              <a:rPr lang="en-US" dirty="0" smtClean="0"/>
              <a:t>Ages mid-20’s to mid-40’s</a:t>
            </a:r>
          </a:p>
          <a:p>
            <a:pPr eaLnBrk="1" hangingPunct="1"/>
            <a:r>
              <a:rPr lang="en-US" sz="2800" dirty="0" smtClean="0"/>
              <a:t>Test data:</a:t>
            </a:r>
          </a:p>
          <a:p>
            <a:pPr lvl="1" eaLnBrk="1" hangingPunct="1"/>
            <a:r>
              <a:rPr lang="en-US" dirty="0" smtClean="0"/>
              <a:t>254 face </a:t>
            </a:r>
            <a:r>
              <a:rPr lang="en-US" dirty="0" smtClean="0"/>
              <a:t>images</a:t>
            </a:r>
          </a:p>
          <a:p>
            <a:pPr lvl="1" eaLnBrk="1" hangingPunct="1"/>
            <a:r>
              <a:rPr lang="en-US" dirty="0" smtClean="0"/>
              <a:t>Low </a:t>
            </a:r>
            <a:r>
              <a:rPr lang="en-US" dirty="0" smtClean="0"/>
              <a:t>res (6 males, 4 females</a:t>
            </a:r>
            <a:r>
              <a:rPr lang="en-US" dirty="0" smtClean="0"/>
              <a:t>)</a:t>
            </a:r>
          </a:p>
          <a:p>
            <a:pPr lvl="1" eaLnBrk="1" hangingPunct="1"/>
            <a:r>
              <a:rPr lang="en-US" dirty="0" smtClean="0"/>
              <a:t>H</a:t>
            </a:r>
            <a:r>
              <a:rPr lang="en-US" dirty="0" smtClean="0"/>
              <a:t>igh </a:t>
            </a:r>
            <a:r>
              <a:rPr lang="en-US" dirty="0" smtClean="0"/>
              <a:t>res versions</a:t>
            </a:r>
          </a:p>
          <a:p>
            <a:pPr eaLnBrk="1" hangingPunct="1"/>
            <a:r>
              <a:rPr lang="en-US" sz="2800" dirty="0" smtClean="0"/>
              <a:t>Task:</a:t>
            </a:r>
          </a:p>
          <a:p>
            <a:pPr lvl="1" eaLnBrk="1" hangingPunct="1"/>
            <a:r>
              <a:rPr lang="en-US" dirty="0" smtClean="0"/>
              <a:t>Classify as male or female, forced choice</a:t>
            </a:r>
          </a:p>
          <a:p>
            <a:pPr lvl="1" eaLnBrk="1" hangingPunct="1"/>
            <a:r>
              <a:rPr lang="en-US" dirty="0" smtClean="0"/>
              <a:t>No time limit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sz="2800" dirty="0" smtClean="0"/>
          </a:p>
        </p:txBody>
      </p:sp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76200" y="6583363"/>
            <a:ext cx="8839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Moghaddam and Yang, Face &amp; Gesture 2000.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FB719-6AF0-41D5-A966-5674B556141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019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/>
          <a:srcRect l="23334" t="18462" r="19167" b="14529"/>
          <a:stretch>
            <a:fillRect/>
          </a:stretch>
        </p:blipFill>
        <p:spPr bwMode="auto">
          <a:xfrm>
            <a:off x="304800" y="228600"/>
            <a:ext cx="8534400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Box 3"/>
          <p:cNvSpPr txBox="1">
            <a:spLocks noChangeArrowheads="1"/>
          </p:cNvSpPr>
          <p:nvPr/>
        </p:nvSpPr>
        <p:spPr bwMode="auto">
          <a:xfrm>
            <a:off x="0" y="6629400"/>
            <a:ext cx="883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srgbClr val="000000"/>
                </a:solidFill>
              </a:rPr>
              <a:t>Moghaddam</a:t>
            </a:r>
            <a:r>
              <a:rPr lang="en-US" sz="1200" dirty="0">
                <a:solidFill>
                  <a:srgbClr val="000000"/>
                </a:solidFill>
              </a:rPr>
              <a:t> and Yang, Face &amp; Gesture 2000.</a:t>
            </a: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6019800" y="304800"/>
            <a:ext cx="3657600" cy="449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 rot="5400000">
            <a:off x="2514600" y="-5562600"/>
            <a:ext cx="3657600" cy="1036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112" name="Text Box 10"/>
          <p:cNvSpPr txBox="1">
            <a:spLocks noChangeArrowheads="1"/>
          </p:cNvSpPr>
          <p:nvPr/>
        </p:nvSpPr>
        <p:spPr bwMode="auto">
          <a:xfrm>
            <a:off x="990600" y="-1219200"/>
            <a:ext cx="815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113" name="Title 1"/>
          <p:cNvSpPr>
            <a:spLocks/>
          </p:cNvSpPr>
          <p:nvPr/>
        </p:nvSpPr>
        <p:spPr bwMode="auto">
          <a:xfrm>
            <a:off x="6096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Gender perception experiment:</a:t>
            </a:r>
            <a:br>
              <a:rPr lang="en-US" sz="4000">
                <a:solidFill>
                  <a:srgbClr val="000000"/>
                </a:solidFill>
              </a:rPr>
            </a:br>
            <a:r>
              <a:rPr lang="en-US" sz="4000">
                <a:solidFill>
                  <a:srgbClr val="000000"/>
                </a:solidFill>
              </a:rPr>
              <a:t>How well can humans do?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3048000" y="6096000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Error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4876800" y="6096000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Error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FB719-6AF0-41D5-A966-5674B556141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0647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Human vs. Machine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5715000" y="1874837"/>
            <a:ext cx="32004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SVMs performed better than any single human test subject, at either resolution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/>
          <a:srcRect l="58749" t="53333" r="13750" b="3590"/>
          <a:stretch>
            <a:fillRect/>
          </a:stretch>
        </p:blipFill>
        <p:spPr bwMode="auto">
          <a:xfrm>
            <a:off x="609600" y="1447800"/>
            <a:ext cx="5029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FB719-6AF0-41D5-A966-5674B556141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419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Hardest examples for humans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6" name="TextBox 3"/>
          <p:cNvSpPr txBox="1">
            <a:spLocks noChangeArrowheads="1"/>
          </p:cNvSpPr>
          <p:nvPr/>
        </p:nvSpPr>
        <p:spPr bwMode="auto">
          <a:xfrm>
            <a:off x="228600" y="6477000"/>
            <a:ext cx="883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Moghaddam and Yang, Face &amp; Gesture 2000.</a:t>
            </a: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/>
          <a:srcRect l="23750" t="41574" r="22501" b="11795"/>
          <a:stretch>
            <a:fillRect/>
          </a:stretch>
        </p:blipFill>
        <p:spPr bwMode="auto">
          <a:xfrm>
            <a:off x="304800" y="1676400"/>
            <a:ext cx="8382000" cy="443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533400" y="5029200"/>
            <a:ext cx="81534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FB719-6AF0-41D5-A966-5674B556141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6135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the features are not 2d?</a:t>
            </a:r>
          </a:p>
          <a:p>
            <a:r>
              <a:rPr lang="en-US" dirty="0" smtClean="0"/>
              <a:t>What if the data is not linearly separable?</a:t>
            </a:r>
          </a:p>
          <a:p>
            <a:r>
              <a:rPr lang="en-US" b="1" dirty="0" smtClean="0"/>
              <a:t>What if we have more than just two categories?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66689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Multi-class SVMs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Achieve multi-class classifier by combining a number of binary classifiers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One vs. all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Training: learn an SVM for each class vs. the rest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Testing: apply each SVM to test example and assign to it the class of the SVM that returns the highest decision value</a:t>
            </a:r>
          </a:p>
          <a:p>
            <a:pPr lvl="1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One vs. one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Training: learn an SVM for each pair of classes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Testing: each learned SVM “votes” for a class to assign to the test example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6002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SVMs: Pros and cons</a:t>
            </a:r>
          </a:p>
        </p:txBody>
      </p:sp>
      <p:sp>
        <p:nvSpPr>
          <p:cNvPr id="99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Pros</a:t>
            </a:r>
          </a:p>
          <a:p>
            <a:pPr lvl="1"/>
            <a:r>
              <a:rPr lang="en-US" dirty="0"/>
              <a:t>Many publicly available SVM packages:</a:t>
            </a:r>
            <a:br>
              <a:rPr lang="en-US" dirty="0"/>
            </a:b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www.kernel-machines.org/software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http://www.csie.ntu.edu.tw/~cjlin/libsvm/</a:t>
            </a:r>
            <a:endParaRPr lang="en-US" dirty="0"/>
          </a:p>
          <a:p>
            <a:pPr lvl="1"/>
            <a:r>
              <a:rPr lang="en-US" dirty="0"/>
              <a:t>Kernel-based framework is very powerful, </a:t>
            </a:r>
            <a:r>
              <a:rPr lang="en-US" dirty="0" smtClean="0"/>
              <a:t>flexible</a:t>
            </a:r>
          </a:p>
          <a:p>
            <a:pPr lvl="1"/>
            <a:r>
              <a:rPr lang="en-US" dirty="0" smtClean="0"/>
              <a:t>Often a sparse set of support vectors – compact at test time</a:t>
            </a:r>
            <a:endParaRPr lang="en-US" dirty="0"/>
          </a:p>
          <a:p>
            <a:pPr lvl="1"/>
            <a:r>
              <a:rPr lang="en-US" dirty="0" smtClean="0"/>
              <a:t>Work </a:t>
            </a:r>
            <a:r>
              <a:rPr lang="en-US" dirty="0"/>
              <a:t>very well in practice, even with very small training sample sizes</a:t>
            </a:r>
            <a:br>
              <a:rPr lang="en-US" dirty="0"/>
            </a:br>
            <a:endParaRPr lang="en-US" sz="1200" dirty="0"/>
          </a:p>
          <a:p>
            <a:pPr>
              <a:buFontTx/>
              <a:buChar char="•"/>
            </a:pPr>
            <a:r>
              <a:rPr lang="en-US" dirty="0"/>
              <a:t>Cons</a:t>
            </a:r>
          </a:p>
          <a:p>
            <a:pPr lvl="1"/>
            <a:r>
              <a:rPr lang="en-US" dirty="0"/>
              <a:t>No “direct” multi-class SVM, must combine two-class </a:t>
            </a:r>
            <a:r>
              <a:rPr lang="en-US" dirty="0" smtClean="0"/>
              <a:t>SVMs</a:t>
            </a:r>
          </a:p>
          <a:p>
            <a:pPr lvl="1"/>
            <a:r>
              <a:rPr lang="en-US" dirty="0" smtClean="0"/>
              <a:t>Can be tricky to select best kernel function for a problem</a:t>
            </a:r>
            <a:endParaRPr lang="en-US" dirty="0"/>
          </a:p>
          <a:p>
            <a:pPr lvl="1"/>
            <a:r>
              <a:rPr lang="en-US" dirty="0"/>
              <a:t>Computation, memory </a:t>
            </a:r>
          </a:p>
          <a:p>
            <a:pPr lvl="2"/>
            <a:r>
              <a:rPr lang="en-US" dirty="0"/>
              <a:t>During training time, must compute matrix of kernel values for every pair of examples</a:t>
            </a:r>
          </a:p>
          <a:p>
            <a:pPr lvl="2"/>
            <a:r>
              <a:rPr lang="en-US" dirty="0"/>
              <a:t>Learning can take a very long time for large-scale problems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4200" y="6657201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Adapted from Lana </a:t>
            </a:r>
            <a:r>
              <a:rPr lang="en-US" sz="1200" dirty="0" err="1" smtClean="0">
                <a:solidFill>
                  <a:srgbClr val="000000"/>
                </a:solidFill>
              </a:rPr>
              <a:t>Lazebnik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FF970D-3EE0-4ED5-A054-D204EE4CFC6C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4315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28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36866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object detection: recap</a:t>
            </a:r>
          </a:p>
        </p:txBody>
      </p:sp>
      <p:sp>
        <p:nvSpPr>
          <p:cNvPr id="199" name="Line 10"/>
          <p:cNvSpPr>
            <a:spLocks noChangeShapeType="1"/>
          </p:cNvSpPr>
          <p:nvPr/>
        </p:nvSpPr>
        <p:spPr bwMode="auto">
          <a:xfrm>
            <a:off x="48133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0" name="Line 41"/>
          <p:cNvSpPr>
            <a:spLocks noChangeShapeType="1"/>
          </p:cNvSpPr>
          <p:nvPr/>
        </p:nvSpPr>
        <p:spPr bwMode="auto">
          <a:xfrm>
            <a:off x="50292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1" name="Line 42"/>
          <p:cNvSpPr>
            <a:spLocks noChangeShapeType="1"/>
          </p:cNvSpPr>
          <p:nvPr/>
        </p:nvSpPr>
        <p:spPr bwMode="auto">
          <a:xfrm>
            <a:off x="52451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2" name="Line 43"/>
          <p:cNvSpPr>
            <a:spLocks noChangeShapeType="1"/>
          </p:cNvSpPr>
          <p:nvPr/>
        </p:nvSpPr>
        <p:spPr bwMode="auto">
          <a:xfrm>
            <a:off x="54610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3" name="Rectangle 36"/>
          <p:cNvSpPr>
            <a:spLocks noChangeArrowheads="1"/>
          </p:cNvSpPr>
          <p:nvPr/>
        </p:nvSpPr>
        <p:spPr bwMode="auto">
          <a:xfrm>
            <a:off x="3841750" y="1630363"/>
            <a:ext cx="5148263" cy="190817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04" name="Picture 3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3925888"/>
            <a:ext cx="21240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" name="Rectangle 4"/>
          <p:cNvSpPr>
            <a:spLocks noChangeArrowheads="1"/>
          </p:cNvSpPr>
          <p:nvPr/>
        </p:nvSpPr>
        <p:spPr bwMode="auto">
          <a:xfrm>
            <a:off x="503238" y="3925888"/>
            <a:ext cx="396875" cy="395287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06" name="Picture 5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r="79031" b="74638"/>
          <a:stretch>
            <a:fillRect/>
          </a:stretch>
        </p:blipFill>
        <p:spPr bwMode="auto">
          <a:xfrm>
            <a:off x="3167063" y="4502150"/>
            <a:ext cx="396875" cy="3603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07" name="Line 6"/>
          <p:cNvSpPr>
            <a:spLocks noChangeShapeType="1"/>
          </p:cNvSpPr>
          <p:nvPr/>
        </p:nvSpPr>
        <p:spPr bwMode="auto">
          <a:xfrm>
            <a:off x="2663825" y="4714875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300788" y="4222750"/>
            <a:ext cx="2557462" cy="1223963"/>
            <a:chOff x="4127" y="1797"/>
            <a:chExt cx="1611" cy="771"/>
          </a:xfrm>
        </p:grpSpPr>
        <p:sp>
          <p:nvSpPr>
            <p:cNvPr id="209" name="AutoShape 8"/>
            <p:cNvSpPr>
              <a:spLocks noChangeArrowheads="1"/>
            </p:cNvSpPr>
            <p:nvPr/>
          </p:nvSpPr>
          <p:spPr bwMode="auto">
            <a:xfrm>
              <a:off x="4309" y="1797"/>
              <a:ext cx="1270" cy="771"/>
            </a:xfrm>
            <a:prstGeom prst="roundRect">
              <a:avLst>
                <a:gd name="adj" fmla="val 16667"/>
              </a:avLst>
            </a:prstGeom>
            <a:noFill/>
            <a:ln w="38100" cap="sq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210" name="Text Box 9"/>
            <p:cNvSpPr txBox="1">
              <a:spLocks noChangeArrowheads="1"/>
            </p:cNvSpPr>
            <p:nvPr/>
          </p:nvSpPr>
          <p:spPr bwMode="auto">
            <a:xfrm>
              <a:off x="4127" y="1956"/>
              <a:ext cx="1611" cy="48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Car/non-car Classifier</a:t>
              </a:r>
            </a:p>
          </p:txBody>
        </p:sp>
      </p:grpSp>
      <p:sp>
        <p:nvSpPr>
          <p:cNvPr id="211" name="AutoShape 18"/>
          <p:cNvSpPr>
            <a:spLocks noChangeArrowheads="1"/>
          </p:cNvSpPr>
          <p:nvPr/>
        </p:nvSpPr>
        <p:spPr bwMode="auto">
          <a:xfrm>
            <a:off x="4103688" y="3970338"/>
            <a:ext cx="1908175" cy="2197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2" name="Line 11"/>
          <p:cNvSpPr>
            <a:spLocks noChangeShapeType="1"/>
          </p:cNvSpPr>
          <p:nvPr/>
        </p:nvSpPr>
        <p:spPr bwMode="auto">
          <a:xfrm flipV="1">
            <a:off x="4643438" y="4149725"/>
            <a:ext cx="0" cy="828675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3" name="Line 12"/>
          <p:cNvSpPr>
            <a:spLocks noChangeShapeType="1"/>
          </p:cNvSpPr>
          <p:nvPr/>
        </p:nvSpPr>
        <p:spPr bwMode="auto">
          <a:xfrm flipV="1">
            <a:off x="4643438" y="4367213"/>
            <a:ext cx="647700" cy="611187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4" name="Line 13"/>
          <p:cNvSpPr>
            <a:spLocks noChangeShapeType="1"/>
          </p:cNvSpPr>
          <p:nvPr/>
        </p:nvSpPr>
        <p:spPr bwMode="auto">
          <a:xfrm flipV="1">
            <a:off x="4643438" y="4978400"/>
            <a:ext cx="936625" cy="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5" name="Line 14"/>
          <p:cNvSpPr>
            <a:spLocks noChangeShapeType="1"/>
          </p:cNvSpPr>
          <p:nvPr/>
        </p:nvSpPr>
        <p:spPr bwMode="auto">
          <a:xfrm>
            <a:off x="4643438" y="4978400"/>
            <a:ext cx="900112" cy="360363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6" name="Oval 15"/>
          <p:cNvSpPr>
            <a:spLocks noChangeArrowheads="1"/>
          </p:cNvSpPr>
          <p:nvPr/>
        </p:nvSpPr>
        <p:spPr bwMode="auto">
          <a:xfrm>
            <a:off x="4859338" y="4475163"/>
            <a:ext cx="144462" cy="144462"/>
          </a:xfrm>
          <a:prstGeom prst="ellipse">
            <a:avLst/>
          </a:prstGeom>
          <a:solidFill>
            <a:srgbClr val="0066FF"/>
          </a:solidFill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7" name="Text Box 16"/>
          <p:cNvSpPr txBox="1">
            <a:spLocks noChangeArrowheads="1"/>
          </p:cNvSpPr>
          <p:nvPr/>
        </p:nvSpPr>
        <p:spPr bwMode="auto">
          <a:xfrm>
            <a:off x="4248150" y="5332413"/>
            <a:ext cx="169227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Feature extraction</a:t>
            </a: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3913188" y="1774825"/>
            <a:ext cx="2449512" cy="1322388"/>
            <a:chOff x="4082" y="1344"/>
            <a:chExt cx="1543" cy="833"/>
          </a:xfrm>
        </p:grpSpPr>
        <p:pic>
          <p:nvPicPr>
            <p:cNvPr id="219" name="Picture 22" descr="16_hot_ro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21" y="1774"/>
              <a:ext cx="53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" name="Picture 23" descr="Skyline_250GT_unmarked_car_rea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26" y="1349"/>
              <a:ext cx="54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" name="Picture 24" descr="Rear_of_car_1-ful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93" y="1349"/>
              <a:ext cx="43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" name="Picture 25" descr="Picture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82" y="1344"/>
              <a:ext cx="518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" name="Picture 26" descr="demo%20car%20rear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95" y="1774"/>
              <a:ext cx="70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4" name="Line 27"/>
          <p:cNvSpPr>
            <a:spLocks noChangeShapeType="1"/>
          </p:cNvSpPr>
          <p:nvPr/>
        </p:nvSpPr>
        <p:spPr bwMode="auto">
          <a:xfrm>
            <a:off x="3635375" y="4727575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5" name="Line 35"/>
          <p:cNvSpPr>
            <a:spLocks noChangeShapeType="1"/>
          </p:cNvSpPr>
          <p:nvPr/>
        </p:nvSpPr>
        <p:spPr bwMode="auto">
          <a:xfrm>
            <a:off x="6084888" y="4691063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6253163" y="1666875"/>
            <a:ext cx="2573337" cy="1511300"/>
            <a:chOff x="3855" y="777"/>
            <a:chExt cx="1621" cy="952"/>
          </a:xfrm>
        </p:grpSpPr>
        <p:grpSp>
          <p:nvGrpSpPr>
            <p:cNvPr id="5" name="Group 33"/>
            <p:cNvGrpSpPr>
              <a:grpSpLocks/>
            </p:cNvGrpSpPr>
            <p:nvPr/>
          </p:nvGrpSpPr>
          <p:grpSpPr bwMode="auto">
            <a:xfrm>
              <a:off x="4195" y="867"/>
              <a:ext cx="1281" cy="817"/>
              <a:chOff x="4241" y="408"/>
              <a:chExt cx="1281" cy="817"/>
            </a:xfrm>
          </p:grpSpPr>
          <p:pic>
            <p:nvPicPr>
              <p:cNvPr id="229" name="Picture 29" descr="thi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932" y="408"/>
                <a:ext cx="590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0" name="Picture 30" descr="things46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785" y="822"/>
                <a:ext cx="618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1" name="Picture 31" descr="12805w_isaac_abram_all_things_are_one_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59" y="822"/>
                <a:ext cx="40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2" name="Picture 32" descr="yanks60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20236"/>
              <a:stretch>
                <a:fillRect/>
              </a:stretch>
            </p:blipFill>
            <p:spPr bwMode="auto">
              <a:xfrm>
                <a:off x="4241" y="408"/>
                <a:ext cx="674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8" name="Line 39"/>
            <p:cNvSpPr>
              <a:spLocks noChangeShapeType="1"/>
            </p:cNvSpPr>
            <p:nvPr/>
          </p:nvSpPr>
          <p:spPr bwMode="auto">
            <a:xfrm flipV="1">
              <a:off x="3855" y="777"/>
              <a:ext cx="318" cy="9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233" name="Text Box 40"/>
          <p:cNvSpPr txBox="1">
            <a:spLocks noChangeArrowheads="1"/>
          </p:cNvSpPr>
          <p:nvPr/>
        </p:nvSpPr>
        <p:spPr bwMode="auto">
          <a:xfrm>
            <a:off x="5029200" y="3141663"/>
            <a:ext cx="23764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Training examples</a:t>
            </a:r>
          </a:p>
        </p:txBody>
      </p:sp>
      <p:sp>
        <p:nvSpPr>
          <p:cNvPr id="234" name="TextBox 38"/>
          <p:cNvSpPr txBox="1">
            <a:spLocks noChangeArrowheads="1"/>
          </p:cNvSpPr>
          <p:nvPr/>
        </p:nvSpPr>
        <p:spPr bwMode="auto">
          <a:xfrm>
            <a:off x="528638" y="1110685"/>
            <a:ext cx="332263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Obtain </a:t>
            </a: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 data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features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</a:t>
            </a: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classifier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Given new image: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window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Score by classifier</a:t>
            </a:r>
            <a:endParaRPr lang="en-US" sz="21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40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Coming up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Part-based models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Face recognition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529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See you Tuesday!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summary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467544" y="16335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 seminal approach to real-time object detection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Training is slow, but detection is very fast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Key ideas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Integral images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fast feature 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evaluation</a:t>
            </a:r>
            <a:endParaRPr kumimoji="1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7"/>
          <p:cNvSpPr>
            <a:spLocks noChangeArrowheads="1"/>
          </p:cNvSpPr>
          <p:nvPr/>
        </p:nvSpPr>
        <p:spPr bwMode="auto">
          <a:xfrm>
            <a:off x="35496" y="5740524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3"/>
              </a:rPr>
              <a:t>Rapid object detection using a boosted cascade of simple features.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CVPR 2001. </a:t>
            </a: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auto">
          <a:xfrm>
            <a:off x="35496" y="6474822"/>
            <a:ext cx="853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4"/>
              </a:rPr>
              <a:t>Robust real-time face detection.</a:t>
            </a: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IJCV 57(2), 2004.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48184" t="41776" r="17699" b="7678"/>
          <a:stretch>
            <a:fillRect/>
          </a:stretch>
        </p:blipFill>
        <p:spPr bwMode="auto">
          <a:xfrm>
            <a:off x="3581400" y="3657600"/>
            <a:ext cx="1579562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34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7517</TotalTime>
  <Words>3094</Words>
  <Application>Microsoft Macintosh PowerPoint</Application>
  <PresentationFormat>On-screen Show (4:3)</PresentationFormat>
  <Paragraphs>593</Paragraphs>
  <Slides>81</Slides>
  <Notes>59</Notes>
  <HiddenSlides>0</HiddenSlides>
  <MMClips>1</MMClips>
  <ScaleCrop>false</ScaleCrop>
  <HeadingPairs>
    <vt:vector size="6" baseType="variant">
      <vt:variant>
        <vt:lpstr>Design Template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5" baseType="lpstr">
      <vt:lpstr>Office Theme</vt:lpstr>
      <vt:lpstr>4_Default Design</vt:lpstr>
      <vt:lpstr>3_Default Design</vt:lpstr>
      <vt:lpstr>5_Default Design</vt:lpstr>
      <vt:lpstr>6_Office Theme</vt:lpstr>
      <vt:lpstr>2_Blank Presentation</vt:lpstr>
      <vt:lpstr>7_Office Theme</vt:lpstr>
      <vt:lpstr>5_Blank Presentation</vt:lpstr>
      <vt:lpstr>6_Blank Presentation</vt:lpstr>
      <vt:lpstr>Edge</vt:lpstr>
      <vt:lpstr>6_Default Design</vt:lpstr>
      <vt:lpstr>test</vt:lpstr>
      <vt:lpstr>9_Office Theme</vt:lpstr>
      <vt:lpstr>Equation</vt:lpstr>
      <vt:lpstr>Discriminative classifiers for image recognition</vt:lpstr>
      <vt:lpstr>Outline</vt:lpstr>
      <vt:lpstr>Generic category recognition: representation choice</vt:lpstr>
      <vt:lpstr>Slide 4</vt:lpstr>
      <vt:lpstr>Slide 5</vt:lpstr>
      <vt:lpstr>Slide 6</vt:lpstr>
      <vt:lpstr>Slide 7</vt:lpstr>
      <vt:lpstr>Slide 8</vt:lpstr>
      <vt:lpstr>Viola-Jones detector: summary</vt:lpstr>
      <vt:lpstr>Viola-Jones detector: summary</vt:lpstr>
      <vt:lpstr>Viola-Jones detector: summary</vt:lpstr>
      <vt:lpstr>Boosting  intuition</vt:lpstr>
      <vt:lpstr>Boosting  illustration</vt:lpstr>
      <vt:lpstr>Boosting  illustration</vt:lpstr>
      <vt:lpstr>Boosting  illustration</vt:lpstr>
      <vt:lpstr>Boosting  illustration</vt:lpstr>
      <vt:lpstr>Boosting  illustration</vt:lpstr>
      <vt:lpstr>Slide 18</vt:lpstr>
      <vt:lpstr>Outline</vt:lpstr>
      <vt:lpstr>Nearest Neighbor classification</vt:lpstr>
      <vt:lpstr>Slide 21</vt:lpstr>
      <vt:lpstr>A nearest neighbor recognition example</vt:lpstr>
      <vt:lpstr>Where in the World?</vt:lpstr>
      <vt:lpstr>Where in the World?</vt:lpstr>
      <vt:lpstr>Where in the World?</vt:lpstr>
      <vt:lpstr>6+ million geotagged photos by 109,788 photographers</vt:lpstr>
      <vt:lpstr>6+ million geotagged photos by 109,788 photographers</vt:lpstr>
      <vt:lpstr>Which scene properties are relevant?</vt:lpstr>
      <vt:lpstr>Slide 29</vt:lpstr>
      <vt:lpstr>Global texture:  capturing the “Gist” of the scene</vt:lpstr>
      <vt:lpstr>Which scene properties are relevant?</vt:lpstr>
      <vt:lpstr>Scene Matches</vt:lpstr>
      <vt:lpstr>Slide 33</vt:lpstr>
      <vt:lpstr>Scene Matches</vt:lpstr>
      <vt:lpstr>Slide 35</vt:lpstr>
      <vt:lpstr>Scene Matches</vt:lpstr>
      <vt:lpstr>Slide 37</vt:lpstr>
      <vt:lpstr>The Importance of Data</vt:lpstr>
      <vt:lpstr>Feature Performance</vt:lpstr>
      <vt:lpstr>Nearest neighbors: pros and cons</vt:lpstr>
      <vt:lpstr>Outline</vt:lpstr>
      <vt:lpstr>Linear classifiers</vt:lpstr>
      <vt:lpstr>Lines in R2</vt:lpstr>
      <vt:lpstr>Lines in R2</vt:lpstr>
      <vt:lpstr>Lines in R2</vt:lpstr>
      <vt:lpstr>Lines in R2</vt:lpstr>
      <vt:lpstr>Lines in R2</vt:lpstr>
      <vt:lpstr>Linear classifiers</vt:lpstr>
      <vt:lpstr>Support Vector Machines (SVMs)</vt:lpstr>
      <vt:lpstr>Support vector machines</vt:lpstr>
      <vt:lpstr>Support vector machines</vt:lpstr>
      <vt:lpstr>Support vector machines</vt:lpstr>
      <vt:lpstr>Finding the maximum margin line</vt:lpstr>
      <vt:lpstr>Finding the maximum margin line</vt:lpstr>
      <vt:lpstr>Finding the maximum margin line</vt:lpstr>
      <vt:lpstr>Questions</vt:lpstr>
      <vt:lpstr>Questions</vt:lpstr>
      <vt:lpstr>Person detection with HoG’s &amp; linear SVM’s</vt:lpstr>
      <vt:lpstr>Person detection with HoG’s &amp; linear SVM’s</vt:lpstr>
      <vt:lpstr>Questions</vt:lpstr>
      <vt:lpstr>Non-linear SVMs</vt:lpstr>
      <vt:lpstr>Non-linear SVMs: feature spaces</vt:lpstr>
      <vt:lpstr>Slide 63</vt:lpstr>
      <vt:lpstr>Example</vt:lpstr>
      <vt:lpstr>Nonlinear SVMs</vt:lpstr>
      <vt:lpstr>Examples of kernel functions</vt:lpstr>
      <vt:lpstr>SVMs for recognition</vt:lpstr>
      <vt:lpstr>Example: learning gender with SVMs</vt:lpstr>
      <vt:lpstr>Slide 69</vt:lpstr>
      <vt:lpstr>Slide 70</vt:lpstr>
      <vt:lpstr>Support Faces</vt:lpstr>
      <vt:lpstr>Slide 72</vt:lpstr>
      <vt:lpstr>Gender perception experiment: How well can humans do?</vt:lpstr>
      <vt:lpstr>Slide 74</vt:lpstr>
      <vt:lpstr>Human vs. Machine</vt:lpstr>
      <vt:lpstr>Hardest examples for humans</vt:lpstr>
      <vt:lpstr>Questions</vt:lpstr>
      <vt:lpstr>Multi-class SVMs</vt:lpstr>
      <vt:lpstr>SVMs: Pros and cons</vt:lpstr>
      <vt:lpstr>Coming up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grauman</dc:creator>
  <cp:lastModifiedBy>Devi Parikh</cp:lastModifiedBy>
  <cp:revision>169</cp:revision>
  <cp:lastPrinted>2011-04-14T19:30:22Z</cp:lastPrinted>
  <dcterms:created xsi:type="dcterms:W3CDTF">2013-10-31T06:09:39Z</dcterms:created>
  <dcterms:modified xsi:type="dcterms:W3CDTF">2013-10-31T19:17:19Z</dcterms:modified>
</cp:coreProperties>
</file>