
<file path=[Content_Types].xml><?xml version="1.0" encoding="utf-8"?>
<Types xmlns="http://schemas.openxmlformats.org/package/2006/content-types">
  <Override PartName="/ppt/slides/slide30.xml" ContentType="application/vnd.openxmlformats-officedocument.presentationml.slide+xml"/>
  <Override PartName="/ppt/slides/slide88.xml" ContentType="application/vnd.openxmlformats-officedocument.presentationml.slide+xml"/>
  <Override PartName="/ppt/slides/slide24.xml" ContentType="application/vnd.openxmlformats-officedocument.presentationml.slide+xml"/>
  <Override PartName="/ppt/slideLayouts/slideLayout99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s/slide72.xml" ContentType="application/vnd.openxmlformats-officedocument.presentationml.slide+xml"/>
  <Override PartName="/ppt/slideLayouts/slideLayout35.xml" ContentType="application/vnd.openxmlformats-officedocument.presentationml.slideLayout+xml"/>
  <Override PartName="/ppt/slides/slide66.xml" ContentType="application/vnd.openxmlformats-officedocument.presentationml.slide+xml"/>
  <Override PartName="/ppt/slideMasters/slideMaster9.xml" ContentType="application/vnd.openxmlformats-officedocument.presentationml.slideMaster+xml"/>
  <Override PartName="/ppt/slideLayouts/slideLayout77.xml" ContentType="application/vnd.openxmlformats-officedocument.presentationml.slideLayout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44.xml" ContentType="application/vnd.openxmlformats-officedocument.presentationml.slide+xml"/>
  <Override PartName="/ppt/slideLayouts/slideLayout105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86.xml" ContentType="application/vnd.openxmlformats-officedocument.presentationml.slide+xml"/>
  <Override PartName="/ppt/slides/slide22.xml" ContentType="application/vnd.openxmlformats-officedocument.presentationml.slide+xml"/>
  <Override PartName="/ppt/slideLayouts/slideLayout97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64.xml" ContentType="application/vnd.openxmlformats-officedocument.presentationml.slide+xml"/>
  <Override PartName="/ppt/slideMasters/slideMaster7.xml" ContentType="application/vnd.openxmlformats-officedocument.presentationml.slideMaster+xml"/>
  <Override PartName="/ppt/slideLayouts/slideLayout75.xml" ContentType="application/vnd.openxmlformats-officedocument.presentationml.slideLayout+xml"/>
  <Default Extension="xml" ContentType="application/xml"/>
  <Override PartName="/ppt/slideLayouts/slideLayout119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3.xml" ContentType="application/vnd.openxmlformats-officedocument.presentationml.notesSlide+xml"/>
  <Override PartName="/ppt/slides/slide42.xml" ContentType="application/vnd.openxmlformats-officedocument.presentationml.slide+xml"/>
  <Override PartName="/ppt/slideLayouts/slideLayout103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s/slide84.xml" ContentType="application/vnd.openxmlformats-officedocument.presentationml.slide+xml"/>
  <Override PartName="/ppt/slides/slide20.xml" ContentType="application/vnd.openxmlformats-officedocument.presentationml.slide+xml"/>
  <Override PartName="/ppt/slideLayouts/slideLayout95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62.xml" ContentType="application/vnd.openxmlformats-officedocument.presentationml.slide+xml"/>
  <Override PartName="/ppt/slideMasters/slideMaster5.xml" ContentType="application/vnd.openxmlformats-officedocument.presentationml.slideMaster+xml"/>
  <Override PartName="/ppt/slideLayouts/slideLayout73.xml" ContentType="application/vnd.openxmlformats-officedocument.presentationml.slideLayout+xml"/>
  <Override PartName="/ppt/slideLayouts/slideLayout117.xml" ContentType="application/vnd.openxmlformats-officedocument.presentationml.slideLayout+xml"/>
  <Override PartName="/ppt/notesSlides/notesSlide21.xml" ContentType="application/vnd.openxmlformats-officedocument.presentationml.notesSlide+xml"/>
  <Override PartName="/ppt/slides/slide40.xml" ContentType="application/vnd.openxmlformats-officedocument.presentationml.slide+xml"/>
  <Override PartName="/ppt/notesSlides/notesSlide7.xml" ContentType="application/vnd.openxmlformats-officedocument.presentationml.notesSlide+xml"/>
  <Override PartName="/ppt/slideLayouts/slideLayout101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51.xml" ContentType="application/vnd.openxmlformats-officedocument.presentationml.slideLayout+xml"/>
  <Default Extension="jpeg" ContentType="image/jpeg"/>
  <Override PartName="/ppt/slides/slide82.xml" ContentType="application/vnd.openxmlformats-officedocument.presentationml.slide+xml"/>
  <Override PartName="/ppt/theme/theme12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87.xml" ContentType="application/vnd.openxmlformats-officedocument.presentationml.slideLayout+xml"/>
  <Override PartName="/docProps/app.xml" ContentType="application/vnd.openxmlformats-officedocument.extended-properties+xml"/>
  <Override PartName="/ppt/notesSlides/notesSlide41.xml" ContentType="application/vnd.openxmlformats-officedocument.presentationml.notesSlide+xml"/>
  <Override PartName="/ppt/slides/slide60.xml" ContentType="application/vnd.openxmlformats-officedocument.presentationml.slide+xml"/>
  <Override PartName="/ppt/slideMasters/slideMaster3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1.xml" ContentType="application/vnd.openxmlformats-officedocument.presentationml.slideLayout+xml"/>
  <Override PartName="/ppt/notesSlides/notesSlide35.xml" ContentType="application/vnd.openxmlformats-officedocument.presentationml.notesSlide+xml"/>
  <Override PartName="/ppt/slideLayouts/slideLayout115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7.xml" ContentType="application/vnd.openxmlformats-officedocument.presentationml.slide+xml"/>
  <Override PartName="/ppt/slides/slide19.xml" ContentType="application/vnd.openxmlformats-officedocument.presentationml.slide+xml"/>
  <Override PartName="/ppt/slides/slide80.xml" ContentType="application/vnd.openxmlformats-officedocument.presentationml.slide+xml"/>
  <Override PartName="/ppt/theme/theme10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9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s/slide39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113.xml" ContentType="application/vnd.openxmlformats-officedocument.presentationml.slideLayout+xml"/>
  <Override PartName="/ppt/notesSlides/notesSlide33.xml" ContentType="application/vnd.openxmlformats-officedocument.presentationml.notesSlide+xml"/>
  <Override PartName="/ppt/slideLayouts/slideLayout63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5.xml" ContentType="application/vnd.openxmlformats-officedocument.presentationml.slide+xml"/>
  <Override PartName="/ppt/slides/slide17.xml" ContentType="application/vnd.openxmlformats-officedocument.presentationml.slide+xml"/>
  <Override PartName="/ppt/slideLayouts/slideLayout28.xml" ContentType="application/vnd.openxmlformats-officedocument.presentationml.slideLayout+xml"/>
  <Override PartName="/ppt/slides/slide59.xml" ContentType="application/vnd.openxmlformats-officedocument.presentationml.slide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notesSlides/notesSlide18.xml" ContentType="application/vnd.openxmlformats-officedocument.presentationml.notesSlide+xml"/>
  <Override PartName="/ppt/slides/slide3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31.xml" ContentType="application/vnd.openxmlformats-officedocument.presentationml.notesSlide+xml"/>
  <Override PartName="/ppt/slideLayouts/slideLayout111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s/slide79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5.xml" ContentType="application/vnd.openxmlformats-officedocument.presentationml.slide+xml"/>
  <Override PartName="/ppt/slideLayouts/slideLayout2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57.xml" ContentType="application/vnd.openxmlformats-officedocument.presentationml.slide+xml"/>
  <Override PartName="/ppt/slides/slide70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81.xml" ContentType="application/vnd.openxmlformats-officedocument.presentationml.slideLayout+xml"/>
  <Override PartName="/ppt/notesSlides/notesSlide8.xml" ContentType="application/vnd.openxmlformats-officedocument.presentationml.notesSlide+xml"/>
  <Override PartName="/ppt/theme/theme5.xml" ContentType="application/vnd.openxmlformats-officedocument.theme+xml"/>
  <Override PartName="/ppt/notesSlides/notesSlide16.xml" ContentType="application/vnd.openxmlformats-officedocument.presentationml.notesSlide+xml"/>
  <Override PartName="/ppt/slideMasters/slideMaster10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s/slide35.xml" ContentType="application/vnd.openxmlformats-officedocument.presentationml.slide+xml"/>
  <Override PartName="/ppt/slides/slide29.xml" ContentType="application/vnd.openxmlformats-officedocument.presentationml.slide+xml"/>
  <Override PartName="/ppt/slideLayouts/slideLayout46.xml" ContentType="application/vnd.openxmlformats-officedocument.presentationml.slideLayout+xml"/>
  <Override PartName="/ppt/slides/slide77.xml" ContentType="application/vnd.openxmlformats-officedocument.presentationml.slide+xml"/>
  <Override PartName="/ppt/slides/slide1.xml" ContentType="application/vnd.openxmlformats-officedocument.presentationml.slide+xml"/>
  <Override PartName="/ppt/slides/slide13.xml" ContentType="application/vnd.openxmlformats-officedocument.presentationml.slide+xml"/>
  <Override PartName="/ppt/slideLayouts/slideLayout24.xml" ContentType="application/vnd.openxmlformats-officedocument.presentationml.slideLayout+xml"/>
  <Override PartName="/ppt/notesSlides/notesSlide36.xml" ContentType="application/vnd.openxmlformats-officedocument.presentationml.notesSlide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49.xml" ContentType="application/vnd.openxmlformats-officedocument.presentationml.slide+xml"/>
  <Override PartName="/ppt/slideLayouts/slideLayout66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3.xml" ContentType="application/vnd.openxmlformats-officedocument.theme+xml"/>
  <Override PartName="/ppt/notesSlides/notesSlide14.xml" ContentType="application/vnd.openxmlformats-officedocument.presentationml.notesSlide+xml"/>
  <Override PartName="/ppt/slides/slide33.xml" ContentType="application/vnd.openxmlformats-officedocument.presentationml.slide+xml"/>
  <Override PartName="/ppt/viewProps.xml" ContentType="application/vnd.openxmlformats-officedocument.presentationml.viewProps+xml"/>
  <Override PartName="/ppt/slideLayouts/slideLayout44.xml" ContentType="application/vnd.openxmlformats-officedocument.presentationml.slideLayout+xml"/>
  <Override PartName="/ppt/slides/slide27.xml" ContentType="application/vnd.openxmlformats-officedocument.presentationml.slide+xml"/>
  <Override PartName="/ppt/slides/slide75.xml" ContentType="application/vnd.openxmlformats-officedocument.presentationml.slide+xml"/>
  <Override PartName="/ppt/slideLayouts/slideLayout38.xml" ContentType="application/vnd.openxmlformats-officedocument.presentationml.slideLayout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s/slide69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notesSlides/notesSlide28.xml" ContentType="application/vnd.openxmlformats-officedocument.presentationml.notesSlide+xml"/>
  <Override PartName="/ppt/slides/slide47.xml" ContentType="application/vnd.openxmlformats-officedocument.presentationml.slide+xml"/>
  <Override PartName="/ppt/slideLayouts/slideLayout108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.xml" ContentType="application/vnd.openxmlformats-officedocument.theme+xml"/>
  <Override PartName="/ppt/slideLayouts/slideLayout58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s/slide31.xml" ContentType="application/vnd.openxmlformats-officedocument.presentationml.slide+xml"/>
  <Override PartName="/ppt/slides/slide89.xml" ContentType="application/vnd.openxmlformats-officedocument.presentationml.slide+xml"/>
  <Override PartName="/ppt/slides/slide25.xml" ContentType="application/vnd.openxmlformats-officedocument.presentationml.slide+xml"/>
  <Override PartName="/ppt/slideLayouts/slideLayout42.xml" ContentType="application/vnd.openxmlformats-officedocument.presentationml.slideLayout+xml"/>
  <Override PartName="/ppt/slides/slide73.xml" ContentType="application/vnd.openxmlformats-officedocument.presentationml.slide+xml"/>
  <Override PartName="/ppt/slideLayouts/slideLayout36.xml" ContentType="application/vnd.openxmlformats-officedocument.presentationml.slideLayout+xml"/>
  <Override PartName="/ppt/slides/slide67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6.xml" ContentType="application/vnd.openxmlformats-officedocument.presentationml.notesSlide+xml"/>
  <Override PartName="/ppt/slides/slide45.xml" ContentType="application/vnd.openxmlformats-officedocument.presentationml.slide+xml"/>
  <Override PartName="/ppt/slideLayouts/slideLayout106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s/slide87.xml" ContentType="application/vnd.openxmlformats-officedocument.presentationml.slide+xml"/>
  <Override PartName="/ppt/slides/slide23.xml" ContentType="application/vnd.openxmlformats-officedocument.presentationml.slide+xml"/>
  <Override PartName="/ppt/slideLayouts/slideLayout98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s/slide65.xml" ContentType="application/vnd.openxmlformats-officedocument.presentationml.slide+xml"/>
  <Override PartName="/ppt/slideMasters/slideMaster8.xml" ContentType="application/vnd.openxmlformats-officedocument.presentationml.slideMaster+xml"/>
  <Override PartName="/ppt/slideLayouts/slideLayout76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24.xml" ContentType="application/vnd.openxmlformats-officedocument.presentationml.notesSlide+xml"/>
  <Override PartName="/ppt/slides/slide43.xml" ContentType="application/vnd.openxmlformats-officedocument.presentationml.slide+xml"/>
  <Override PartName="/ppt/slideLayouts/slideLayout104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s/slide85.xml" ContentType="application/vnd.openxmlformats-officedocument.presentationml.slide+xml"/>
  <Override PartName="/ppt/slides/slide21.xml" ContentType="application/vnd.openxmlformats-officedocument.presentationml.slide+xml"/>
  <Override PartName="/ppt/slideLayouts/slideLayout96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63.xml" ContentType="application/vnd.openxmlformats-officedocument.presentationml.slide+xml"/>
  <Override PartName="/ppt/slideMasters/slideMaster6.xml" ContentType="application/vnd.openxmlformats-officedocument.presentationml.slideMaster+xml"/>
  <Override PartName="/ppt/slideLayouts/slideLayout74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22.xml" ContentType="application/vnd.openxmlformats-officedocument.presentationml.notesSlide+xml"/>
  <Override PartName="/ppt/slides/slide4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02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s/slide83.xml" ContentType="application/vnd.openxmlformats-officedocument.presentationml.slide+xml"/>
  <Override PartName="/ppt/theme/theme13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s/slide61.xml" ContentType="application/vnd.openxmlformats-officedocument.presentationml.slide+xml"/>
  <Override PartName="/ppt/slideMasters/slideMaster4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6.xml" ContentType="application/vnd.openxmlformats-officedocument.presentationml.slideLayout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100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50.xml" ContentType="application/vnd.openxmlformats-officedocument.presentationml.slideLayout+xml"/>
  <Override PartName="/ppt/slides/slide81.xml" ContentType="application/vnd.openxmlformats-officedocument.presentationml.slide+xml"/>
  <Default Extension="avi" ContentType="video/avi"/>
  <Override PartName="/ppt/theme/theme11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86.xml" ContentType="application/vnd.openxmlformats-officedocument.presentationml.slideLayout+xml"/>
  <Override PartName="/ppt/notesSlides/notesSlide40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Layouts/slideLayout114.xml" ContentType="application/vnd.openxmlformats-officedocument.presentationml.slideLayout+xml"/>
  <Override PartName="/ppt/slideLayouts/slideLayout64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6.xml" ContentType="application/vnd.openxmlformats-officedocument.presentationml.slide+xml"/>
  <Override PartName="/ppt/slides/slide18.xml" ContentType="application/vnd.openxmlformats-officedocument.presentationml.slide+xml"/>
  <Override PartName="/ppt/slideLayouts/slideLayout2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tableStyles.xml" ContentType="application/vnd.openxmlformats-officedocument.presentationml.tableStyles+xml"/>
  <Override PartName="/ppt/notesSlides/notesSlide1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8.xml" ContentType="application/vnd.openxmlformats-officedocument.presentationml.slide+xml"/>
  <Override PartName="/ppt/notesSlides/notesSlide32.xml" ContentType="application/vnd.openxmlformats-officedocument.presentationml.notesSlide+xml"/>
  <Override PartName="/ppt/slideLayouts/slideLayout112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62.xml" ContentType="application/vnd.openxmlformats-officedocument.presentationml.slideLayout+xml"/>
  <Default Extension="bin" ContentType="application/vnd.openxmlformats-officedocument.presentationml.printerSettings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6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27.xml" ContentType="application/vnd.openxmlformats-officedocument.presentationml.slideLayout+xml"/>
  <Override PartName="/ppt/notesSlides/notesSlide39.xml" ContentType="application/vnd.openxmlformats-officedocument.presentationml.notesSlide+xml"/>
  <Override PartName="/ppt/slides/slide58.xml" ContentType="application/vnd.openxmlformats-officedocument.presentationml.slide+xml"/>
  <Override PartName="/ppt/slides/slide71.xml" ContentType="application/vnd.openxmlformats-officedocument.presentationml.slide+xml"/>
  <Override PartName="/ppt/slideLayouts/slideLayout69.xml" ContentType="application/vnd.openxmlformats-officedocument.presentationml.slideLayout+xml"/>
  <Override PartName="/ppt/slideLayouts/slideLayout82.xml" ContentType="application/vnd.openxmlformats-officedocument.presentationml.slideLayout+xml"/>
  <Override PartName="/ppt/notesSlides/notesSlide9.xml" ContentType="application/vnd.openxmlformats-officedocument.presentationml.notesSlide+xml"/>
  <Override PartName="/ppt/theme/theme6.xml" ContentType="application/vnd.openxmlformats-officedocument.theme+xml"/>
  <Override PartName="/ppt/notesSlides/notesSlide17.xml" ContentType="application/vnd.openxmlformats-officedocument.presentationml.notesSlide+xml"/>
  <Override PartName="/ppt/slideMasters/slideMaster1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36.xml" ContentType="application/vnd.openxmlformats-officedocument.presentationml.slide+xml"/>
  <Override PartName="/ppt/slideLayouts/slideLayout110.xml" ContentType="application/vnd.openxmlformats-officedocument.presentationml.slideLayout+xml"/>
  <Override PartName="/ppt/notesSlides/notesSlide30.xml" ContentType="application/vnd.openxmlformats-officedocument.presentationml.notesSlide+xml"/>
  <Override PartName="/ppt/slideLayouts/slideLayout47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78.xml" ContentType="application/vnd.openxmlformats-officedocument.presentationml.slide+xml"/>
  <Override PartName="/ppt/slides/slide2.xml" ContentType="application/vnd.openxmlformats-officedocument.presentationml.slide+xml"/>
  <Override PartName="/ppt/slides/slide14.xml" ContentType="application/vnd.openxmlformats-officedocument.presentationml.slide+xml"/>
  <Override PartName="/ppt/slideLayouts/slideLayout89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37.xml" ContentType="application/vnd.openxmlformats-officedocument.presentationml.notesSlide+xml"/>
  <Override PartName="/ppt/slides/slide56.xml" ContentType="application/vnd.openxmlformats-officedocument.presentationml.slide+xml"/>
  <Override PartName="/ppt/slideLayouts/slideLayout1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4.xml" ContentType="application/vnd.openxmlformats-officedocument.theme+xml"/>
  <Override PartName="/ppt/notesSlides/notesSlide1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s/slide34.xml" ContentType="application/vnd.openxmlformats-officedocument.presentationml.slide+xml"/>
  <Override PartName="/ppt/slides/slide28.xml" ContentType="application/vnd.openxmlformats-officedocument.presentationml.slide+xml"/>
  <Override PartName="/ppt/slideLayouts/slideLayout45.xml" ContentType="application/vnd.openxmlformats-officedocument.presentationml.slideLayout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slides/slide12.xml" ContentType="application/vnd.openxmlformats-officedocument.presentationml.slide+xml"/>
  <Default Extension="png" ContentType="image/png"/>
  <Default Extension="wmf" ContentType="image/x-wmf"/>
  <Override PartName="/ppt/slideLayouts/slideLayout23.xml" ContentType="application/vnd.openxmlformats-officedocument.presentationml.slideLayout+xml"/>
  <Default Extension="emf" ContentType="image/x-emf"/>
  <Override PartName="/ppt/slides/slide54.xml" ContentType="application/vnd.openxmlformats-officedocument.presentationml.slide+xml"/>
  <Override PartName="/ppt/slideLayouts/slideLayout17.xml" ContentType="application/vnd.openxmlformats-officedocument.presentationml.slideLayout+xml"/>
  <Default Extension="rels" ContentType="application/vnd.openxmlformats-package.relationships+xml"/>
  <Override PartName="/ppt/notesSlides/notesSlide29.xml" ContentType="application/vnd.openxmlformats-officedocument.presentationml.notesSlide+xml"/>
  <Override PartName="/ppt/slides/slide48.xml" ContentType="application/vnd.openxmlformats-officedocument.presentationml.slide+xml"/>
  <Override PartName="/ppt/slideLayouts/slideLayout65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notesSlides/notesSlide13.xml" ContentType="application/vnd.openxmlformats-officedocument.presentationml.notesSlide+xml"/>
  <Override PartName="/ppt/slides/slide32.xml" ContentType="application/vnd.openxmlformats-officedocument.presentationml.slide+xml"/>
  <Override PartName="/ppt/slideLayouts/slideLayout43.xml" ContentType="application/vnd.openxmlformats-officedocument.presentationml.slideLayout+xml"/>
  <Override PartName="/ppt/slides/slide26.xml" ContentType="application/vnd.openxmlformats-officedocument.presentationml.slide+xml"/>
  <Override PartName="/ppt/slides/slide74.xml" ContentType="application/vnd.openxmlformats-officedocument.presentationml.slide+xml"/>
  <Override PartName="/ppt/slideLayouts/slideLayout37.xml" ContentType="application/vnd.openxmlformats-officedocument.presentationml.slideLayout+xml"/>
  <Override PartName="/ppt/slides/slide10.xml" ContentType="application/vnd.openxmlformats-officedocument.presentationml.slide+xml"/>
  <Override PartName="/ppt/slides/slide68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27.xml" ContentType="application/vnd.openxmlformats-officedocument.presentationml.notes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107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57.xml" ContentType="application/vnd.openxmlformats-officedocument.presentationml.slideLayout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  <p:sldMasterId id="2147483672" r:id="rId2"/>
    <p:sldMasterId id="2147483746" r:id="rId3"/>
    <p:sldMasterId id="2147484009" r:id="rId4"/>
    <p:sldMasterId id="2147484364" r:id="rId5"/>
    <p:sldMasterId id="2147484437" r:id="rId6"/>
    <p:sldMasterId id="2147484461" r:id="rId7"/>
    <p:sldMasterId id="2147484763" r:id="rId8"/>
    <p:sldMasterId id="2147484788" r:id="rId9"/>
    <p:sldMasterId id="2147484801" r:id="rId10"/>
    <p:sldMasterId id="2147484813" r:id="rId11"/>
  </p:sldMasterIdLst>
  <p:notesMasterIdLst>
    <p:notesMasterId r:id="rId101"/>
  </p:notesMasterIdLst>
  <p:handoutMasterIdLst>
    <p:handoutMasterId r:id="rId102"/>
  </p:handoutMasterIdLst>
  <p:sldIdLst>
    <p:sldId id="256" r:id="rId12"/>
    <p:sldId id="697" r:id="rId13"/>
    <p:sldId id="701" r:id="rId14"/>
    <p:sldId id="702" r:id="rId15"/>
    <p:sldId id="703" r:id="rId16"/>
    <p:sldId id="698" r:id="rId17"/>
    <p:sldId id="675" r:id="rId18"/>
    <p:sldId id="676" r:id="rId19"/>
    <p:sldId id="712" r:id="rId20"/>
    <p:sldId id="713" r:id="rId21"/>
    <p:sldId id="714" r:id="rId22"/>
    <p:sldId id="715" r:id="rId23"/>
    <p:sldId id="716" r:id="rId24"/>
    <p:sldId id="717" r:id="rId25"/>
    <p:sldId id="711" r:id="rId26"/>
    <p:sldId id="718" r:id="rId27"/>
    <p:sldId id="719" r:id="rId28"/>
    <p:sldId id="720" r:id="rId29"/>
    <p:sldId id="550" r:id="rId30"/>
    <p:sldId id="551" r:id="rId31"/>
    <p:sldId id="552" r:id="rId32"/>
    <p:sldId id="553" r:id="rId33"/>
    <p:sldId id="554" r:id="rId34"/>
    <p:sldId id="555" r:id="rId35"/>
    <p:sldId id="558" r:id="rId36"/>
    <p:sldId id="556" r:id="rId37"/>
    <p:sldId id="705" r:id="rId38"/>
    <p:sldId id="706" r:id="rId39"/>
    <p:sldId id="721" r:id="rId40"/>
    <p:sldId id="710" r:id="rId41"/>
    <p:sldId id="726" r:id="rId42"/>
    <p:sldId id="722" r:id="rId43"/>
    <p:sldId id="723" r:id="rId44"/>
    <p:sldId id="694" r:id="rId45"/>
    <p:sldId id="331" r:id="rId46"/>
    <p:sldId id="403" r:id="rId47"/>
    <p:sldId id="707" r:id="rId48"/>
    <p:sldId id="724" r:id="rId49"/>
    <p:sldId id="725" r:id="rId50"/>
    <p:sldId id="332" r:id="rId51"/>
    <p:sldId id="333" r:id="rId52"/>
    <p:sldId id="334" r:id="rId53"/>
    <p:sldId id="335" r:id="rId54"/>
    <p:sldId id="336" r:id="rId55"/>
    <p:sldId id="337" r:id="rId56"/>
    <p:sldId id="576" r:id="rId57"/>
    <p:sldId id="435" r:id="rId58"/>
    <p:sldId id="437" r:id="rId59"/>
    <p:sldId id="436" r:id="rId60"/>
    <p:sldId id="684" r:id="rId61"/>
    <p:sldId id="683" r:id="rId62"/>
    <p:sldId id="565" r:id="rId63"/>
    <p:sldId id="566" r:id="rId64"/>
    <p:sldId id="567" r:id="rId65"/>
    <p:sldId id="568" r:id="rId66"/>
    <p:sldId id="569" r:id="rId67"/>
    <p:sldId id="570" r:id="rId68"/>
    <p:sldId id="708" r:id="rId69"/>
    <p:sldId id="728" r:id="rId70"/>
    <p:sldId id="729" r:id="rId71"/>
    <p:sldId id="730" r:id="rId72"/>
    <p:sldId id="731" r:id="rId73"/>
    <p:sldId id="732" r:id="rId74"/>
    <p:sldId id="733" r:id="rId75"/>
    <p:sldId id="734" r:id="rId76"/>
    <p:sldId id="735" r:id="rId77"/>
    <p:sldId id="736" r:id="rId78"/>
    <p:sldId id="737" r:id="rId79"/>
    <p:sldId id="738" r:id="rId80"/>
    <p:sldId id="739" r:id="rId81"/>
    <p:sldId id="740" r:id="rId82"/>
    <p:sldId id="741" r:id="rId83"/>
    <p:sldId id="742" r:id="rId84"/>
    <p:sldId id="743" r:id="rId85"/>
    <p:sldId id="744" r:id="rId86"/>
    <p:sldId id="745" r:id="rId87"/>
    <p:sldId id="746" r:id="rId88"/>
    <p:sldId id="747" r:id="rId89"/>
    <p:sldId id="748" r:id="rId90"/>
    <p:sldId id="749" r:id="rId91"/>
    <p:sldId id="750" r:id="rId92"/>
    <p:sldId id="751" r:id="rId93"/>
    <p:sldId id="752" r:id="rId94"/>
    <p:sldId id="753" r:id="rId95"/>
    <p:sldId id="754" r:id="rId96"/>
    <p:sldId id="755" r:id="rId97"/>
    <p:sldId id="756" r:id="rId98"/>
    <p:sldId id="757" r:id="rId99"/>
    <p:sldId id="727" r:id="rId10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37093" autoAdjust="0"/>
    <p:restoredTop sz="55462" autoAdjust="0"/>
  </p:normalViewPr>
  <p:slideViewPr>
    <p:cSldViewPr>
      <p:cViewPr varScale="1">
        <p:scale>
          <a:sx n="58" d="100"/>
          <a:sy n="58" d="100"/>
        </p:scale>
        <p:origin x="-203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notesMaster" Target="notesMasters/notesMaster1.xml"/><Relationship Id="rId102" Type="http://schemas.openxmlformats.org/officeDocument/2006/relationships/handoutMaster" Target="handoutMasters/handoutMaster1.xml"/><Relationship Id="rId103" Type="http://schemas.openxmlformats.org/officeDocument/2006/relationships/printerSettings" Target="printerSettings/printerSettings1.bin"/><Relationship Id="rId104" Type="http://schemas.openxmlformats.org/officeDocument/2006/relationships/presProps" Target="presProps.xml"/><Relationship Id="rId105" Type="http://schemas.openxmlformats.org/officeDocument/2006/relationships/viewProps" Target="viewProps.xml"/><Relationship Id="rId106" Type="http://schemas.openxmlformats.org/officeDocument/2006/relationships/theme" Target="theme/theme1.xml"/><Relationship Id="rId10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" Target="slides/slide1.xml"/><Relationship Id="rId13" Type="http://schemas.openxmlformats.org/officeDocument/2006/relationships/slide" Target="slides/slide2.xml"/><Relationship Id="rId14" Type="http://schemas.openxmlformats.org/officeDocument/2006/relationships/slide" Target="slides/slide3.xml"/><Relationship Id="rId15" Type="http://schemas.openxmlformats.org/officeDocument/2006/relationships/slide" Target="slides/slide4.xml"/><Relationship Id="rId16" Type="http://schemas.openxmlformats.org/officeDocument/2006/relationships/slide" Target="slides/slide5.xml"/><Relationship Id="rId17" Type="http://schemas.openxmlformats.org/officeDocument/2006/relationships/slide" Target="slides/slide6.xml"/><Relationship Id="rId18" Type="http://schemas.openxmlformats.org/officeDocument/2006/relationships/slide" Target="slides/slide7.xml"/><Relationship Id="rId19" Type="http://schemas.openxmlformats.org/officeDocument/2006/relationships/slide" Target="slides/slide8.xml"/><Relationship Id="rId30" Type="http://schemas.openxmlformats.org/officeDocument/2006/relationships/slide" Target="slides/slide19.xml"/><Relationship Id="rId31" Type="http://schemas.openxmlformats.org/officeDocument/2006/relationships/slide" Target="slides/slide20.xml"/><Relationship Id="rId32" Type="http://schemas.openxmlformats.org/officeDocument/2006/relationships/slide" Target="slides/slide21.xml"/><Relationship Id="rId33" Type="http://schemas.openxmlformats.org/officeDocument/2006/relationships/slide" Target="slides/slide22.xml"/><Relationship Id="rId34" Type="http://schemas.openxmlformats.org/officeDocument/2006/relationships/slide" Target="slides/slide23.xml"/><Relationship Id="rId35" Type="http://schemas.openxmlformats.org/officeDocument/2006/relationships/slide" Target="slides/slide24.xml"/><Relationship Id="rId36" Type="http://schemas.openxmlformats.org/officeDocument/2006/relationships/slide" Target="slides/slide25.xml"/><Relationship Id="rId37" Type="http://schemas.openxmlformats.org/officeDocument/2006/relationships/slide" Target="slides/slide26.xml"/><Relationship Id="rId38" Type="http://schemas.openxmlformats.org/officeDocument/2006/relationships/slide" Target="slides/slide27.xml"/><Relationship Id="rId39" Type="http://schemas.openxmlformats.org/officeDocument/2006/relationships/slide" Target="slides/slide28.xml"/><Relationship Id="rId50" Type="http://schemas.openxmlformats.org/officeDocument/2006/relationships/slide" Target="slides/slide39.xml"/><Relationship Id="rId51" Type="http://schemas.openxmlformats.org/officeDocument/2006/relationships/slide" Target="slides/slide40.xml"/><Relationship Id="rId52" Type="http://schemas.openxmlformats.org/officeDocument/2006/relationships/slide" Target="slides/slide41.xml"/><Relationship Id="rId53" Type="http://schemas.openxmlformats.org/officeDocument/2006/relationships/slide" Target="slides/slide42.xml"/><Relationship Id="rId54" Type="http://schemas.openxmlformats.org/officeDocument/2006/relationships/slide" Target="slides/slide43.xml"/><Relationship Id="rId55" Type="http://schemas.openxmlformats.org/officeDocument/2006/relationships/slide" Target="slides/slide44.xml"/><Relationship Id="rId56" Type="http://schemas.openxmlformats.org/officeDocument/2006/relationships/slide" Target="slides/slide45.xml"/><Relationship Id="rId57" Type="http://schemas.openxmlformats.org/officeDocument/2006/relationships/slide" Target="slides/slide46.xml"/><Relationship Id="rId58" Type="http://schemas.openxmlformats.org/officeDocument/2006/relationships/slide" Target="slides/slide47.xml"/><Relationship Id="rId59" Type="http://schemas.openxmlformats.org/officeDocument/2006/relationships/slide" Target="slides/slide48.xml"/><Relationship Id="rId70" Type="http://schemas.openxmlformats.org/officeDocument/2006/relationships/slide" Target="slides/slide59.xml"/><Relationship Id="rId71" Type="http://schemas.openxmlformats.org/officeDocument/2006/relationships/slide" Target="slides/slide60.xml"/><Relationship Id="rId72" Type="http://schemas.openxmlformats.org/officeDocument/2006/relationships/slide" Target="slides/slide61.xml"/><Relationship Id="rId73" Type="http://schemas.openxmlformats.org/officeDocument/2006/relationships/slide" Target="slides/slide62.xml"/><Relationship Id="rId74" Type="http://schemas.openxmlformats.org/officeDocument/2006/relationships/slide" Target="slides/slide63.xml"/><Relationship Id="rId75" Type="http://schemas.openxmlformats.org/officeDocument/2006/relationships/slide" Target="slides/slide64.xml"/><Relationship Id="rId76" Type="http://schemas.openxmlformats.org/officeDocument/2006/relationships/slide" Target="slides/slide65.xml"/><Relationship Id="rId77" Type="http://schemas.openxmlformats.org/officeDocument/2006/relationships/slide" Target="slides/slide66.xml"/><Relationship Id="rId78" Type="http://schemas.openxmlformats.org/officeDocument/2006/relationships/slide" Target="slides/slide67.xml"/><Relationship Id="rId79" Type="http://schemas.openxmlformats.org/officeDocument/2006/relationships/slide" Target="slides/slide68.xml"/><Relationship Id="rId90" Type="http://schemas.openxmlformats.org/officeDocument/2006/relationships/slide" Target="slides/slide79.xml"/><Relationship Id="rId91" Type="http://schemas.openxmlformats.org/officeDocument/2006/relationships/slide" Target="slides/slide80.xml"/><Relationship Id="rId92" Type="http://schemas.openxmlformats.org/officeDocument/2006/relationships/slide" Target="slides/slide81.xml"/><Relationship Id="rId93" Type="http://schemas.openxmlformats.org/officeDocument/2006/relationships/slide" Target="slides/slide82.xml"/><Relationship Id="rId94" Type="http://schemas.openxmlformats.org/officeDocument/2006/relationships/slide" Target="slides/slide83.xml"/><Relationship Id="rId95" Type="http://schemas.openxmlformats.org/officeDocument/2006/relationships/slide" Target="slides/slide84.xml"/><Relationship Id="rId96" Type="http://schemas.openxmlformats.org/officeDocument/2006/relationships/slide" Target="slides/slide85.xml"/><Relationship Id="rId97" Type="http://schemas.openxmlformats.org/officeDocument/2006/relationships/slide" Target="slides/slide86.xml"/><Relationship Id="rId98" Type="http://schemas.openxmlformats.org/officeDocument/2006/relationships/slide" Target="slides/slide87.xml"/><Relationship Id="rId99" Type="http://schemas.openxmlformats.org/officeDocument/2006/relationships/slide" Target="slides/slide88.xml"/><Relationship Id="rId20" Type="http://schemas.openxmlformats.org/officeDocument/2006/relationships/slide" Target="slides/slide9.xml"/><Relationship Id="rId21" Type="http://schemas.openxmlformats.org/officeDocument/2006/relationships/slide" Target="slides/slide10.xml"/><Relationship Id="rId22" Type="http://schemas.openxmlformats.org/officeDocument/2006/relationships/slide" Target="slides/slide11.xml"/><Relationship Id="rId23" Type="http://schemas.openxmlformats.org/officeDocument/2006/relationships/slide" Target="slides/slide12.xml"/><Relationship Id="rId24" Type="http://schemas.openxmlformats.org/officeDocument/2006/relationships/slide" Target="slides/slide13.xml"/><Relationship Id="rId25" Type="http://schemas.openxmlformats.org/officeDocument/2006/relationships/slide" Target="slides/slide14.xml"/><Relationship Id="rId26" Type="http://schemas.openxmlformats.org/officeDocument/2006/relationships/slide" Target="slides/slide15.xml"/><Relationship Id="rId27" Type="http://schemas.openxmlformats.org/officeDocument/2006/relationships/slide" Target="slides/slide16.xml"/><Relationship Id="rId28" Type="http://schemas.openxmlformats.org/officeDocument/2006/relationships/slide" Target="slides/slide17.xml"/><Relationship Id="rId29" Type="http://schemas.openxmlformats.org/officeDocument/2006/relationships/slide" Target="slides/slide18.xml"/><Relationship Id="rId40" Type="http://schemas.openxmlformats.org/officeDocument/2006/relationships/slide" Target="slides/slide29.xml"/><Relationship Id="rId41" Type="http://schemas.openxmlformats.org/officeDocument/2006/relationships/slide" Target="slides/slide30.xml"/><Relationship Id="rId42" Type="http://schemas.openxmlformats.org/officeDocument/2006/relationships/slide" Target="slides/slide31.xml"/><Relationship Id="rId43" Type="http://schemas.openxmlformats.org/officeDocument/2006/relationships/slide" Target="slides/slide32.xml"/><Relationship Id="rId44" Type="http://schemas.openxmlformats.org/officeDocument/2006/relationships/slide" Target="slides/slide33.xml"/><Relationship Id="rId45" Type="http://schemas.openxmlformats.org/officeDocument/2006/relationships/slide" Target="slides/slide34.xml"/><Relationship Id="rId46" Type="http://schemas.openxmlformats.org/officeDocument/2006/relationships/slide" Target="slides/slide35.xml"/><Relationship Id="rId47" Type="http://schemas.openxmlformats.org/officeDocument/2006/relationships/slide" Target="slides/slide36.xml"/><Relationship Id="rId48" Type="http://schemas.openxmlformats.org/officeDocument/2006/relationships/slide" Target="slides/slide37.xml"/><Relationship Id="rId49" Type="http://schemas.openxmlformats.org/officeDocument/2006/relationships/slide" Target="slides/slide38.xml"/><Relationship Id="rId60" Type="http://schemas.openxmlformats.org/officeDocument/2006/relationships/slide" Target="slides/slide49.xml"/><Relationship Id="rId61" Type="http://schemas.openxmlformats.org/officeDocument/2006/relationships/slide" Target="slides/slide50.xml"/><Relationship Id="rId62" Type="http://schemas.openxmlformats.org/officeDocument/2006/relationships/slide" Target="slides/slide51.xml"/><Relationship Id="rId63" Type="http://schemas.openxmlformats.org/officeDocument/2006/relationships/slide" Target="slides/slide52.xml"/><Relationship Id="rId64" Type="http://schemas.openxmlformats.org/officeDocument/2006/relationships/slide" Target="slides/slide53.xml"/><Relationship Id="rId65" Type="http://schemas.openxmlformats.org/officeDocument/2006/relationships/slide" Target="slides/slide54.xml"/><Relationship Id="rId66" Type="http://schemas.openxmlformats.org/officeDocument/2006/relationships/slide" Target="slides/slide55.xml"/><Relationship Id="rId67" Type="http://schemas.openxmlformats.org/officeDocument/2006/relationships/slide" Target="slides/slide56.xml"/><Relationship Id="rId68" Type="http://schemas.openxmlformats.org/officeDocument/2006/relationships/slide" Target="slides/slide57.xml"/><Relationship Id="rId69" Type="http://schemas.openxmlformats.org/officeDocument/2006/relationships/slide" Target="slides/slide58.xml"/><Relationship Id="rId100" Type="http://schemas.openxmlformats.org/officeDocument/2006/relationships/slide" Target="slides/slide89.xml"/><Relationship Id="rId80" Type="http://schemas.openxmlformats.org/officeDocument/2006/relationships/slide" Target="slides/slide69.xml"/><Relationship Id="rId81" Type="http://schemas.openxmlformats.org/officeDocument/2006/relationships/slide" Target="slides/slide70.xml"/><Relationship Id="rId82" Type="http://schemas.openxmlformats.org/officeDocument/2006/relationships/slide" Target="slides/slide71.xml"/><Relationship Id="rId83" Type="http://schemas.openxmlformats.org/officeDocument/2006/relationships/slide" Target="slides/slide72.xml"/><Relationship Id="rId84" Type="http://schemas.openxmlformats.org/officeDocument/2006/relationships/slide" Target="slides/slide73.xml"/><Relationship Id="rId85" Type="http://schemas.openxmlformats.org/officeDocument/2006/relationships/slide" Target="slides/slide74.xml"/><Relationship Id="rId86" Type="http://schemas.openxmlformats.org/officeDocument/2006/relationships/slide" Target="slides/slide75.xml"/><Relationship Id="rId87" Type="http://schemas.openxmlformats.org/officeDocument/2006/relationships/slide" Target="slides/slide76.xml"/><Relationship Id="rId88" Type="http://schemas.openxmlformats.org/officeDocument/2006/relationships/slide" Target="slides/slide77.xml"/><Relationship Id="rId89" Type="http://schemas.openxmlformats.org/officeDocument/2006/relationships/slide" Target="slides/slide7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DD2F8D-6BD1-0D44-B359-137B5782E868}" type="datetimeFigureOut">
              <a:rPr lang="en-US" smtClean="0"/>
              <a:pPr/>
              <a:t>10/29/13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E4A2AC-B1AC-4B49-AD16-BECFECEB0EC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F55557-A866-4D3B-9050-4DEB487AFAED}" type="datetimeFigureOut">
              <a:rPr lang="en-US" smtClean="0"/>
              <a:pPr/>
              <a:t>10/29/13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8CF1FF-1A43-4883-ACD0-FBA6EBC73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464308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E3B018-C5FA-467B-9AC3-C8BF09C7D453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758630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9476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616646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99B9FC-D996-4271-816A-DC2099C3AFC7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616646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814528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643054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 txBox="1">
            <a:spLocks noGrp="1" noChangeArrowheads="1"/>
          </p:cNvSpPr>
          <p:nvPr/>
        </p:nvSpPr>
        <p:spPr bwMode="auto">
          <a:xfrm>
            <a:off x="3883852" y="8686288"/>
            <a:ext cx="2972547" cy="45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defTabSz="966788" fontAlgn="base">
              <a:spcBef>
                <a:spcPct val="0"/>
              </a:spcBef>
              <a:spcAft>
                <a:spcPct val="0"/>
              </a:spcAft>
            </a:pPr>
            <a:fld id="{3A0B6A17-C8DE-435C-9A62-824906881A8A}" type="slidenum">
              <a:rPr lang="en-US" sz="1300">
                <a:solidFill>
                  <a:prstClr val="black"/>
                </a:solidFill>
                <a:latin typeface="Arial" charset="0"/>
              </a:rPr>
              <a:pPr algn="r" defTabSz="966788"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0" y="4343144"/>
            <a:ext cx="5487041" cy="4115019"/>
          </a:xfrm>
          <a:noFill/>
          <a:ln w="9525"/>
        </p:spPr>
        <p:txBody>
          <a:bodyPr lIns="96661" tIns="48331" rIns="96661" bIns="48331"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98C0F45-685A-43D7-8C94-2673A9483B56}" type="slidenum">
              <a:rPr lang="de-CH" sz="1200" b="1" kern="1200">
                <a:solidFill>
                  <a:srgbClr val="EEECE1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de-CH" sz="1200" b="1" kern="1200">
              <a:solidFill>
                <a:srgbClr val="EEECE1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269204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269204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269204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83852" y="8686288"/>
            <a:ext cx="2972547" cy="45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defTabSz="966788" rtl="0" fontAlgn="base">
              <a:spcBef>
                <a:spcPct val="0"/>
              </a:spcBef>
              <a:spcAft>
                <a:spcPct val="0"/>
              </a:spcAft>
            </a:pPr>
            <a:fld id="{D952E782-D2A8-4E8B-B015-260BA74DBFA2}" type="slidenum">
              <a:rPr lang="en-US" sz="13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defTabSz="966788" rtl="0"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sz="1300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0" y="4343144"/>
            <a:ext cx="5487041" cy="4115019"/>
          </a:xfrm>
          <a:noFill/>
          <a:ln w="9525"/>
        </p:spPr>
        <p:txBody>
          <a:bodyPr lIns="96661" tIns="48331" rIns="96661" bIns="48331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 txBox="1">
            <a:spLocks noGrp="1" noChangeArrowheads="1"/>
          </p:cNvSpPr>
          <p:nvPr/>
        </p:nvSpPr>
        <p:spPr bwMode="auto">
          <a:xfrm>
            <a:off x="3883852" y="8686288"/>
            <a:ext cx="2972547" cy="45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defTabSz="966788" rtl="0" fontAlgn="base">
              <a:spcBef>
                <a:spcPct val="0"/>
              </a:spcBef>
              <a:spcAft>
                <a:spcPct val="0"/>
              </a:spcAft>
            </a:pPr>
            <a:fld id="{4701EDAA-C3CA-424B-AA41-CD8EF2613EEA}" type="slidenum">
              <a:rPr lang="en-US" sz="13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defTabSz="966788" rtl="0"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sz="1300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0" y="4343144"/>
            <a:ext cx="5487041" cy="4115019"/>
          </a:xfrm>
          <a:noFill/>
          <a:ln w="9525"/>
        </p:spPr>
        <p:txBody>
          <a:bodyPr lIns="96661" tIns="48331" rIns="96661" bIns="48331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0" y="4343144"/>
            <a:ext cx="5487041" cy="4115019"/>
          </a:xfrm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0" y="4343144"/>
            <a:ext cx="5487041" cy="4115019"/>
          </a:xfrm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0" y="4343144"/>
            <a:ext cx="5487041" cy="4115019"/>
          </a:xfrm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b="1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  <p:sp>
        <p:nvSpPr>
          <p:cNvPr id="130052" name="Slide Number Placeholder 3"/>
          <p:cNvSpPr txBox="1">
            <a:spLocks noGrp="1"/>
          </p:cNvSpPr>
          <p:nvPr/>
        </p:nvSpPr>
        <p:spPr bwMode="auto">
          <a:xfrm>
            <a:off x="3887055" y="8686288"/>
            <a:ext cx="2970945" cy="4577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2884" tIns="46441" rIns="92884" bIns="46441" anchor="b"/>
          <a:lstStyle/>
          <a:p>
            <a:pPr algn="r" defTabSz="927100" rtl="0" eaLnBrk="0" fontAlgn="base" hangingPunct="0">
              <a:spcBef>
                <a:spcPct val="0"/>
              </a:spcBef>
              <a:spcAft>
                <a:spcPct val="0"/>
              </a:spcAft>
            </a:pPr>
            <a:fld id="{472188BB-C337-404F-89E8-5CE1FE2A5151}" type="slidenum">
              <a:rPr lang="de-CH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defTabSz="927100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de-CH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6AFFD2B8-D966-46E8-8E5C-84EF3D4C3B25}" type="slidenum">
              <a:rPr lang="en-US" sz="11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sz="11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79C65B57-CC42-4910-94F4-C54ADD7AB882}" type="slidenum">
              <a:rPr lang="en-US" sz="11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sz="11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D8C3E49D-E8E2-438C-AF3C-2589A69492F6}" type="slidenum">
              <a:rPr lang="en-US" sz="11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sz="11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7F3B133-4ECC-429A-9D1E-D3EF6CA4B4ED}" type="slidenum">
              <a:rPr lang="de-CH" b="1">
                <a:solidFill>
                  <a:srgbClr val="EEECE1"/>
                </a:solidFill>
                <a:latin typeface="Trebuchet MS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de-CH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F840650-10AD-4C8A-AAD4-3A3C20197259}" type="slidenum">
              <a:rPr lang="de-CH" b="1">
                <a:solidFill>
                  <a:srgbClr val="EEECE1"/>
                </a:solidFill>
                <a:latin typeface="Trebuchet MS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de-CH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AA967CB-DB71-42EA-AF08-C1A4C8F8B091}" type="slidenum">
              <a:rPr lang="de-CH" b="1">
                <a:solidFill>
                  <a:srgbClr val="EEECE1"/>
                </a:solidFill>
                <a:latin typeface="Trebuchet MS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de-CH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2DEB974-3F15-4F65-871D-57745D4C678D}" type="slidenum">
              <a:rPr lang="de-CH" b="1">
                <a:solidFill>
                  <a:srgbClr val="EEECE1"/>
                </a:solidFill>
                <a:latin typeface="Trebuchet MS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de-CH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B5D65D1-0037-4A8D-A1DD-3C2CD1909808}" type="slidenum">
              <a:rPr lang="de-CH" b="1">
                <a:solidFill>
                  <a:srgbClr val="EEECE1"/>
                </a:solidFill>
                <a:latin typeface="Trebuchet MS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de-CH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4E91B1-01C1-4E90-A782-185EE5E9BE0D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A5C2B8D-449E-437D-8170-767D4EAF35F8}" type="slidenum">
              <a:rPr lang="de-CH" b="1">
                <a:solidFill>
                  <a:srgbClr val="EEECE1"/>
                </a:solidFill>
                <a:latin typeface="Trebuchet MS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de-CH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89328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0EE9D5-93B2-45AB-9588-373F9254DEE7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486B06-1D0C-4FFA-B758-83C49B40E246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A63DFA-1E72-4AE4-BA06-257730BB0D1F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D4F684-D660-4A80-A67B-DCB99FB3615A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7963E2-9810-41BB-A67E-4381234D9795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72FD2-BA19-A34C-B5ED-3D854BBF24A2}" type="datetime1">
              <a:rPr lang="en-US" smtClean="0"/>
              <a:pPr/>
              <a:t>10/29/13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D3DC5-427C-4A4B-B330-F991E567ED8E}" type="datetime1">
              <a:rPr lang="en-US" smtClean="0"/>
              <a:pPr/>
              <a:t>10/29/13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381000"/>
            <a:ext cx="21717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3627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D1D4F99-458A-4406-A971-5937B1D973D0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095727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1531A-D2AE-D544-9F60-8768DF645369}" type="datetime1">
              <a:rPr lang="en-US" smtClean="0">
                <a:solidFill>
                  <a:srgbClr val="FFFFFF"/>
                </a:solidFill>
              </a:rPr>
              <a:pPr>
                <a:defRPr/>
              </a:pPr>
              <a:t>10/29/13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82769-39CD-474D-995C-D1ABC5503F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2980827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06FB7-B1F5-8B4B-8129-4C0B448F09E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7769644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E63C3-A97C-DC40-A21E-2365B90B980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1162358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BBD20-BB32-0747-B8C7-8399FD2342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2068370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40812-9522-EE47-B054-C095DC34A5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0959590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41F4A-EC46-7348-A011-1DAAC477CA1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2914513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E59FF-3755-1446-A164-07499C6D3A1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3023849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02A59-4296-B044-824E-299014BC776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7020274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08AE4-99C5-614D-9ECD-33828887DF5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6138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5A6E-C353-8A4D-AE67-9CD5A5650991}" type="datetime1">
              <a:rPr lang="en-US" smtClean="0"/>
              <a:pPr/>
              <a:t>10/29/13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14B4E-72B2-0149-89D5-0BECFD34D2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0162651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52DF4-B9B4-C345-99B7-F75776B12D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5850244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6148A-0038-EF4E-BCA6-12E952B691D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4980895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B181-044F-E547-A98C-9E0CD62832A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3499152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344F0-9D26-944D-AB3A-B9436C6C696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8484911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D32B-4DD9-4742-9CAA-E63623C1068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5100339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DFC2D-D093-124D-BAE2-91BBBFACB05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245180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5734F-DFEF-2449-B303-280B263CE99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043424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255AB-1F6D-D041-A951-762C4B24E6B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4082437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4129E-FBDA-D448-8CBB-80BA9F3CA8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3522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FD4B1EEC-89C6-C94A-8DD9-1753650F4123}" type="datetime1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10/29/13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604B034-F9EE-4CF8-AC0D-26760F2435D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969DA-67DA-5B49-A36F-570129A01A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7054538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170BC-1EFE-6D49-A321-C2E2D8B0354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9332790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AF791-6A3E-6545-A4C8-50BED51AD24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0231627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8F843-9FFD-4A42-9962-6BC0C5C2370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40104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12EA7C39-E87A-954A-BC76-A6FCB780F016}" type="datetime1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10/29/13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0D2EFA-DFCA-4D64-9279-E0F659A8902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5774CE9E-FCC5-C143-8B81-AB5099DFC61A}" type="datetime1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10/29/13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69BD21A-3499-463A-A697-420243B8F06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A6E33D2C-929B-1643-9DC6-2ADF6EACFD3D}" type="datetime1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10/29/13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838542D-BE2A-44ED-93E0-E7DFA0C6A82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2D3E988B-06D5-FF4C-9259-9AFE46715828}" type="datetime1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10/29/13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2709C35-C242-4D76-A8FF-EE85C4976CE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6B17820C-369B-D44B-921F-E669A645EDBD}" type="datetime1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10/29/13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E0C04B1-E70D-4D93-B08D-21E7727FEB8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07911D4A-3BC2-FB44-84C4-EEFDEED7449D}" type="datetime1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10/29/13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F1FF1DF-8BF8-4029-8FE6-27F723B1CD2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CFB101AE-DA7F-CA4D-A66C-4FA5DA1AF756}" type="datetime1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10/29/13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8F16C0E-F400-4DA7-89F3-201F67AA54D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5CB17-D093-B047-8784-22A37DF90B02}" type="datetime1">
              <a:rPr lang="en-US" smtClean="0"/>
              <a:pPr/>
              <a:t>10/29/13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498B0CA4-DAA4-A747-839F-3D8429173569}" type="datetime1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10/29/13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9799D40-F1F7-4D61-8D80-9B40829CDCE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F32B1B8B-E807-594A-8DAF-7C4F70448C3B}" type="datetime1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10/29/13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1013176-6159-493C-B0FB-28C66560673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E7AD974B-AEBB-0049-AC7C-5E12D2008ADE}" type="datetime1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10/29/13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485C0C6-0765-446D-8BAE-85447D203C1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5D4279-C2AB-451C-9653-D4111A936195}" type="slidenum">
              <a:rPr lang="de-DE" sz="1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5F48D4-A5B5-4999-A597-A44D8F6B207A}" type="slidenum">
              <a:rPr lang="de-DE" sz="1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B0A2364-E59C-4D54-B834-E9F38DBE1F70}" type="slidenum">
              <a:rPr lang="de-DE" sz="1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267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219200"/>
            <a:ext cx="4267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F0D5718-0FD7-4C99-8183-4ECD59880D12}" type="slidenum">
              <a:rPr lang="de-DE" sz="1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17064D5-9DA0-40E9-8A3A-4F25C53DA82C}" type="slidenum">
              <a:rPr lang="de-DE" sz="1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796449-316D-4DDD-AC4F-6BEDCE1E0F24}" type="slidenum">
              <a:rPr lang="de-DE" sz="1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C2EB4EB-C5F4-4963-BD4A-992870E94F46}" type="slidenum">
              <a:rPr lang="de-DE" sz="1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50C1E-14C3-EB4F-83FD-D49FD53D2384}" type="datetime1">
              <a:rPr lang="en-US" smtClean="0"/>
              <a:pPr/>
              <a:t>10/29/13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FE95C3D-B45B-40D3-A13E-3B02C5CDEE59}" type="slidenum">
              <a:rPr lang="de-DE" sz="1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0B83A8D-B0AD-4A42-B557-F340E4336D3A}" type="slidenum">
              <a:rPr lang="de-DE" sz="1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D6343F7-F7A5-4DEE-9B7A-BB545F377E99}" type="slidenum">
              <a:rPr lang="de-DE" sz="1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381000"/>
            <a:ext cx="21717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3627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D1D4F99-458A-4406-A971-5937B1D973D0}" type="slidenum">
              <a:rPr lang="de-DE" sz="1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EECA45-EA79-124F-84F6-25CE99807F4A}" type="datetime1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10/29/13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349E2B4-2E8B-4441-991B-39FF4F20BBD4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1E36378-46FF-7240-ADED-4A320AA85EFB}" type="datetime1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10/29/13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17F2DA8-75E3-4CC5-944A-9EF09020ACE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29FCC21-7F1A-924E-8627-3CEEE5422CCA}" type="datetime1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10/29/13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8140A8F-9D8A-4BA8-953B-CAA41B18F6FA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321454-345E-4B4C-BB3B-480A2D878BE6}" type="datetime1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10/29/13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F529DBB-6DA3-4636-AFF1-F704DEEE8CDD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E83FC0-0119-F848-9C60-B30CC9BD465A}" type="datetime1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10/29/13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C6DA483-C5D7-4D9B-9594-CB5C6C772A13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D4A7597-DEDF-FF43-9AA7-BF65A2E86458}" type="datetime1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10/29/13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F18ABE3-AC02-4896-89A6-F200C55C9039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749D1-3830-1E43-B9D3-FB106342DDE7}" type="datetime1">
              <a:rPr lang="en-US" smtClean="0"/>
              <a:pPr/>
              <a:t>10/29/13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E5EEFB8-8627-484D-816B-DEF24A49A5D2}" type="datetime1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10/29/13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6676928-85AA-4922-A85D-BC88FD18A99D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DB229F2-7B9F-7744-AD74-24938FC7B38B}" type="datetime1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10/29/13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BE57BF1-D818-4B94-9EAE-A8AF161BB4E7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16C6528-9737-9A4A-A12F-1F1D7ED013E5}" type="datetime1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10/29/13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3FF848F-E449-4F7B-AE94-F186D46D5EC5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E787BF3-6BBE-6E42-BE31-31B9AEA15559}" type="datetime1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10/29/13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B6FB961-F024-4FC7-870C-15F949151484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065E2FA-609B-5E42-A8C7-36DB1656ABC0}" type="datetime1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10/29/13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499DC96-BDCD-4167-9E96-A173CA4EE5A7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F64E18-4C3D-2143-92DF-160D347BAA89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10/29/13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293CD-A494-45B9-AA05-F1C74A7EB8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A5301-24F1-B34D-8AF7-3B7A7AA1CD77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10/29/13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6F4CC-07C6-4CBA-BF56-74A7A663B6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3620F-88BC-8E42-8285-DC2CB602FE07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10/29/13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3B452B-13D9-4CFF-9C47-6FF14337B6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74B79D-24C1-9545-B23E-BEBCA0222C0B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10/29/13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A8A44-1CA4-4738-BD32-AF9422D328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7A148-0951-9E4B-99C0-7C3AD37D14E9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10/29/13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CED1B-AFE9-482F-8A29-DB3937D7E3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C807D-4F59-BD4F-A498-315C4EDF5300}" type="datetime1">
              <a:rPr lang="en-US" smtClean="0"/>
              <a:pPr/>
              <a:t>10/29/13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53031-2C0C-F04E-AC13-CB871E78CF3D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10/29/13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2410C-F74A-41A9-9F9A-3DD97DF17B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CCDB6D-A20A-3348-9914-E531D6874FBC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10/29/13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9FB82-067A-48D4-83AC-D3F0D305E3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7BCCFF-EC05-D04B-A706-0F868C9E1E96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10/29/13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5F5DD-4F2D-4F4F-B60F-D12A893E5A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D9D0C9-CB14-A445-A541-494970C26EA4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10/29/13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485AF-E2D2-457A-BCFD-A30366B15F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F7FBF-FC4A-A349-9AB2-9A25D58CE260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10/29/13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4299C-E670-497E-824D-E96232D3EE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648DE-7D3E-1E4E-B8AB-732471248DAB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10/29/13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A02E0-EB33-4CFC-B1AF-304236E4B2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32CC6-C97B-554B-97D1-06C80832C14B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10/29/13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FB9BB-B212-4B06-82B4-FAE8B319D4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C11FD-11B0-5446-B8A6-43CA4AA53977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10/29/13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7196D5-118E-4CF5-BE9E-59E580DAE6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44D4F-118A-3449-8983-46937E5308E3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10/29/13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182F3A-B360-40B9-AAA4-86014BA77A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C77849-C649-AE45-914B-EBA4E8D64E01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10/29/13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149B8-82CB-4FAB-8CCB-6A5DA2E598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5CAF2-E41E-6B42-B3C6-1BCF7C53F7DB}" type="datetime1">
              <a:rPr lang="en-US" smtClean="0"/>
              <a:pPr/>
              <a:t>10/29/13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AE7C5-FD34-7143-8940-8505C74AF700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10/29/13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0A31BE-F9B9-4495-B4C5-FB141A7DEB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16D8D-3A26-D04C-97F9-862D9B491004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10/29/13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99485-2BD4-4A74-9FC7-40AA443CB9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861D9-7D31-9D4B-AEAD-4169F395EB64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10/29/13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5108F-080D-4B17-8FB6-8610B5C585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AD1E7-4EC3-AE4C-8C5E-41D25CFBFEFD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10/29/13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121861-D49E-4694-B3F9-FB6E28274FC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E62340-5F97-9F49-B531-0D685A57C444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10/29/13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F1B828-6798-42B0-A4A5-9FD1B2F40A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D4877-BFC4-9141-A09A-3B552466324E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10/29/13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CCA156-E9B3-458C-A627-5A9B8C3F96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7A78B8-1857-C140-8119-187B22735622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10/29/13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B31CBB-A0D1-4D72-BE0F-B9774C03C9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5D4279-C2AB-451C-9653-D4111A936195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5F48D4-A5B5-4999-A597-A44D8F6B207A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B0A2364-E59C-4D54-B834-E9F38DBE1F70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9EABE-0492-4D40-8474-31C04B466076}" type="datetime1">
              <a:rPr lang="en-US" smtClean="0"/>
              <a:pPr/>
              <a:t>10/29/13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267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219200"/>
            <a:ext cx="4267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F0D5718-0FD7-4C99-8183-4ECD59880D12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17064D5-9DA0-40E9-8A3A-4F25C53DA82C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796449-316D-4DDD-AC4F-6BEDCE1E0F24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C2EB4EB-C5F4-4963-BD4A-992870E94F46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FE95C3D-B45B-40D3-A13E-3B02C5CDEE59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0B83A8D-B0AD-4A42-B557-F340E4336D3A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D6343F7-F7A5-4DEE-9B7A-BB545F377E99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381000"/>
            <a:ext cx="21717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3627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D1D4F99-458A-4406-A971-5937B1D973D0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5D4279-C2AB-451C-9653-D4111A936195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158296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5F48D4-A5B5-4999-A597-A44D8F6B207A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08349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C9E7A-C93C-F947-8052-5BB85C6F6C0A}" type="datetime1">
              <a:rPr lang="en-US" smtClean="0"/>
              <a:pPr/>
              <a:t>10/29/13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B0A2364-E59C-4D54-B834-E9F38DBE1F70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3987029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267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219200"/>
            <a:ext cx="4267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F0D5718-0FD7-4C99-8183-4ECD59880D12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759825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17064D5-9DA0-40E9-8A3A-4F25C53DA82C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380706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796449-316D-4DDD-AC4F-6BEDCE1E0F24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173703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C2EB4EB-C5F4-4963-BD4A-992870E94F46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7014846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FE95C3D-B45B-40D3-A13E-3B02C5CDEE59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673126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0B83A8D-B0AD-4A42-B557-F340E4336D3A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1864212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D6343F7-F7A5-4DEE-9B7A-BB545F377E99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8835796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381000"/>
            <a:ext cx="21717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3627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D1D4F99-458A-4406-A971-5937B1D973D0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9677409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F571E9-5ACB-2440-AAD6-64A54F2C8DB6}" type="datetime1">
              <a:rPr lang="en-US" smtClean="0">
                <a:solidFill>
                  <a:srgbClr val="FFFFFF"/>
                </a:solidFill>
              </a:rPr>
              <a:pPr>
                <a:defRPr/>
              </a:pPr>
              <a:t>10/29/13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82769-39CD-474D-995C-D1ABC5503F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24737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7C2FB-0B5D-8E44-96A8-BDCA2933B2BA}" type="datetime1">
              <a:rPr lang="en-US" smtClean="0"/>
              <a:pPr/>
              <a:t>10/29/13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5D4279-C2AB-451C-9653-D4111A936195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9191556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5F48D4-A5B5-4999-A597-A44D8F6B207A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9536509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B0A2364-E59C-4D54-B834-E9F38DBE1F70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937968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267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219200"/>
            <a:ext cx="4267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F0D5718-0FD7-4C99-8183-4ECD59880D12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1092099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17064D5-9DA0-40E9-8A3A-4F25C53DA82C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273198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796449-316D-4DDD-AC4F-6BEDCE1E0F24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4048606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C2EB4EB-C5F4-4963-BD4A-992870E94F46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8017299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FE95C3D-B45B-40D3-A13E-3B02C5CDEE59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9140847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0B83A8D-B0AD-4A42-B557-F340E4336D3A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1275536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D6343F7-F7A5-4DEE-9B7A-BB545F377E99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36445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08.xml"/><Relationship Id="rId8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3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19.xml"/><Relationship Id="rId8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89.xml"/><Relationship Id="rId13" Type="http://schemas.openxmlformats.org/officeDocument/2006/relationships/theme" Target="../theme/theme8.xml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1.xml"/><Relationship Id="rId13" Type="http://schemas.openxmlformats.org/officeDocument/2006/relationships/theme" Target="../theme/theme9.xml"/><Relationship Id="rId1" Type="http://schemas.openxmlformats.org/officeDocument/2006/relationships/slideLayout" Target="../slideLayouts/slideLayout90.xml"/><Relationship Id="rId2" Type="http://schemas.openxmlformats.org/officeDocument/2006/relationships/slideLayout" Target="../slideLayouts/slideLayout91.xml"/><Relationship Id="rId3" Type="http://schemas.openxmlformats.org/officeDocument/2006/relationships/slideLayout" Target="../slideLayouts/slideLayout92.xml"/><Relationship Id="rId4" Type="http://schemas.openxmlformats.org/officeDocument/2006/relationships/slideLayout" Target="../slideLayouts/slideLayout93.xml"/><Relationship Id="rId5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6.xml"/><Relationship Id="rId8" Type="http://schemas.openxmlformats.org/officeDocument/2006/relationships/slideLayout" Target="../slideLayouts/slideLayout97.xml"/><Relationship Id="rId9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D096E-1A79-EF47-ABF3-461CEB634924}" type="datetime1">
              <a:rPr lang="en-US" smtClean="0"/>
              <a:pPr/>
              <a:t>10/29/13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D7ED4-FEAB-F646-B76C-FE763C7C7AF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0716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02" r:id="rId1"/>
    <p:sldLayoutId id="2147484803" r:id="rId2"/>
    <p:sldLayoutId id="2147484804" r:id="rId3"/>
    <p:sldLayoutId id="2147484805" r:id="rId4"/>
    <p:sldLayoutId id="2147484806" r:id="rId5"/>
    <p:sldLayoutId id="2147484807" r:id="rId6"/>
    <p:sldLayoutId id="2147484808" r:id="rId7"/>
    <p:sldLayoutId id="2147484809" r:id="rId8"/>
    <p:sldLayoutId id="2147484810" r:id="rId9"/>
    <p:sldLayoutId id="2147484811" r:id="rId10"/>
    <p:sldLayoutId id="2147484812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74818-E708-B943-A83D-51FF1F5260C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55387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4" r:id="rId1"/>
    <p:sldLayoutId id="2147484815" r:id="rId2"/>
    <p:sldLayoutId id="2147484816" r:id="rId3"/>
    <p:sldLayoutId id="2147484817" r:id="rId4"/>
    <p:sldLayoutId id="2147484818" r:id="rId5"/>
    <p:sldLayoutId id="2147484819" r:id="rId6"/>
    <p:sldLayoutId id="2147484820" r:id="rId7"/>
    <p:sldLayoutId id="2147484821" r:id="rId8"/>
    <p:sldLayoutId id="2147484822" r:id="rId9"/>
    <p:sldLayoutId id="2147484823" r:id="rId10"/>
    <p:sldLayoutId id="2147484824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E0BBBE5D-9B5C-D74B-A6F4-06774550C4B5}" type="datetime1">
              <a:rPr lang="en-US" kern="1200" smtClean="0">
                <a:solidFill>
                  <a:srgbClr val="000000"/>
                </a:solidFill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10/29/13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FEBF9950-8871-4646-84CF-5BE8BA9704C8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686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22650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bg2"/>
                </a:solidFill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82B19A-F72A-48FB-9F8C-7F78123A3AC0}" type="slidenum">
              <a:rPr lang="de-DE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265093" name="Rectangle 5"/>
          <p:cNvSpPr>
            <a:spLocks noChangeArrowheads="1"/>
          </p:cNvSpPr>
          <p:nvPr/>
        </p:nvSpPr>
        <p:spPr bwMode="auto">
          <a:xfrm>
            <a:off x="0" y="1588"/>
            <a:ext cx="381000" cy="6856412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 kern="1200">
              <a:solidFill>
                <a:srgbClr val="FFFFFF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265094" name="Rectangle 6"/>
          <p:cNvSpPr>
            <a:spLocks noChangeArrowheads="1"/>
          </p:cNvSpPr>
          <p:nvPr/>
        </p:nvSpPr>
        <p:spPr bwMode="auto">
          <a:xfrm rot="16200000">
            <a:off x="-3144837" y="310038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1200">
                <a:solidFill>
                  <a:srgbClr val="FFFFFF"/>
                </a:solidFill>
                <a:latin typeface="Trebuchet MS" pitchFamily="34" charset="0"/>
                <a:ea typeface="+mn-ea"/>
                <a:cs typeface="+mn-cs"/>
              </a:rPr>
              <a:t>Perceptual and Sensory Augmented Computing</a:t>
            </a:r>
          </a:p>
        </p:txBody>
      </p:sp>
      <p:sp>
        <p:nvSpPr>
          <p:cNvPr id="226509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chemeClr val="bg2"/>
                </a:solidFill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265097" name="Rectangle 9"/>
          <p:cNvSpPr>
            <a:spLocks noChangeArrowheads="1"/>
          </p:cNvSpPr>
          <p:nvPr/>
        </p:nvSpPr>
        <p:spPr bwMode="auto">
          <a:xfrm>
            <a:off x="0" y="1588"/>
            <a:ext cx="381000" cy="6884987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 kern="1200">
              <a:solidFill>
                <a:srgbClr val="FFFFFF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265098" name="Rectangle 10"/>
          <p:cNvSpPr>
            <a:spLocks noChangeArrowheads="1"/>
          </p:cNvSpPr>
          <p:nvPr/>
        </p:nvSpPr>
        <p:spPr bwMode="auto">
          <a:xfrm rot="16200000">
            <a:off x="-3144837" y="310673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1200">
                <a:solidFill>
                  <a:srgbClr val="FFFFFF"/>
                </a:solidFill>
                <a:latin typeface="ETH-Light" charset="0"/>
                <a:ea typeface="+mn-ea"/>
                <a:cs typeface="+mn-cs"/>
              </a:rPr>
              <a:t>Visual Object Recognition Tutorial</a:t>
            </a:r>
          </a:p>
        </p:txBody>
      </p:sp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0" y="1588"/>
            <a:ext cx="381000" cy="6884987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 kern="1200">
              <a:solidFill>
                <a:srgbClr val="FFFFFF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" name="Rectangle 10"/>
          <p:cNvSpPr>
            <a:spLocks noChangeArrowheads="1"/>
          </p:cNvSpPr>
          <p:nvPr/>
        </p:nvSpPr>
        <p:spPr bwMode="auto">
          <a:xfrm rot="16200000">
            <a:off x="-3144837" y="310673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1200">
                <a:solidFill>
                  <a:srgbClr val="FFFFFF"/>
                </a:solidFill>
                <a:latin typeface="ETH-Light" charset="0"/>
                <a:ea typeface="+mn-ea"/>
                <a:cs typeface="+mn-cs"/>
              </a:rPr>
              <a:t>Visual Object Recognition Tutorial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115000"/>
        <a:buChar char="•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50000"/>
        <a:buFont typeface="Wingdings" pitchFamily="2" charset="2"/>
        <a:buChar char="Ø"/>
        <a:defRPr kumimoji="1" sz="2000" b="1">
          <a:solidFill>
            <a:schemeClr val="bg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–"/>
        <a:defRPr kumimoji="1" sz="2400" b="1">
          <a:solidFill>
            <a:schemeClr val="bg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CA457FE-F194-4543-9EAD-42AF178C40AE}" type="datetime1">
              <a:rPr lang="en-US" kern="1200" smtClean="0">
                <a:solidFill>
                  <a:srgbClr val="000000"/>
                </a:solidFill>
                <a:ea typeface="+mn-ea"/>
                <a:cs typeface="Arial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10/29/13</a:t>
            </a:fld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49590E0-C1EA-4912-87A0-4F91FA9EBE20}" type="slidenum">
              <a:rPr lang="en-US" kern="1200">
                <a:solidFill>
                  <a:srgbClr val="000000"/>
                </a:solidFill>
                <a:ea typeface="+mn-ea"/>
                <a:cs typeface="Arial" charset="0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6422977-FE6D-0744-9F3B-B71420212008}" type="datetime1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10/29/13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A549B3-6607-492F-83A5-19B0A0F654BD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5" r:id="rId1"/>
    <p:sldLayoutId id="2147484366" r:id="rId2"/>
    <p:sldLayoutId id="2147484367" r:id="rId3"/>
    <p:sldLayoutId id="2147484368" r:id="rId4"/>
    <p:sldLayoutId id="2147484369" r:id="rId5"/>
    <p:sldLayoutId id="2147484370" r:id="rId6"/>
    <p:sldLayoutId id="2147484371" r:id="rId7"/>
    <p:sldLayoutId id="2147484372" r:id="rId8"/>
    <p:sldLayoutId id="2147484373" r:id="rId9"/>
    <p:sldLayoutId id="2147484374" r:id="rId10"/>
    <p:sldLayoutId id="214748437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15CC234-6BEB-8B46-8985-C712FAF3B0BE}" type="datetime1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10/29/13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CC90EE4-38A6-42CD-B49F-07E600C075BA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8" r:id="rId1"/>
    <p:sldLayoutId id="2147484439" r:id="rId2"/>
    <p:sldLayoutId id="2147484440" r:id="rId3"/>
    <p:sldLayoutId id="2147484441" r:id="rId4"/>
    <p:sldLayoutId id="2147484442" r:id="rId5"/>
    <p:sldLayoutId id="2147484443" r:id="rId6"/>
    <p:sldLayoutId id="2147484444" r:id="rId7"/>
    <p:sldLayoutId id="2147484445" r:id="rId8"/>
    <p:sldLayoutId id="2147484446" r:id="rId9"/>
    <p:sldLayoutId id="2147484447" r:id="rId10"/>
    <p:sldLayoutId id="2147484448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686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22650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bg2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82B19A-F72A-48FB-9F8C-7F78123A3AC0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2265093" name="Rectangle 5"/>
          <p:cNvSpPr>
            <a:spLocks noChangeArrowheads="1"/>
          </p:cNvSpPr>
          <p:nvPr/>
        </p:nvSpPr>
        <p:spPr bwMode="auto">
          <a:xfrm>
            <a:off x="0" y="1588"/>
            <a:ext cx="381000" cy="6856412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</a:endParaRPr>
          </a:p>
        </p:txBody>
      </p:sp>
      <p:sp>
        <p:nvSpPr>
          <p:cNvPr id="2265094" name="Rectangle 6"/>
          <p:cNvSpPr>
            <a:spLocks noChangeArrowheads="1"/>
          </p:cNvSpPr>
          <p:nvPr/>
        </p:nvSpPr>
        <p:spPr bwMode="auto">
          <a:xfrm rot="16200000">
            <a:off x="-3144837" y="310038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</a:rPr>
              <a:t>Perceptual and Sensory Augmented Computing</a:t>
            </a:r>
          </a:p>
        </p:txBody>
      </p:sp>
      <p:sp>
        <p:nvSpPr>
          <p:cNvPr id="226509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chemeClr val="bg2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2265097" name="Rectangle 9"/>
          <p:cNvSpPr>
            <a:spLocks noChangeArrowheads="1"/>
          </p:cNvSpPr>
          <p:nvPr/>
        </p:nvSpPr>
        <p:spPr bwMode="auto">
          <a:xfrm>
            <a:off x="0" y="1588"/>
            <a:ext cx="381000" cy="6884987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</a:endParaRPr>
          </a:p>
        </p:txBody>
      </p:sp>
      <p:sp>
        <p:nvSpPr>
          <p:cNvPr id="2265098" name="Rectangle 10"/>
          <p:cNvSpPr>
            <a:spLocks noChangeArrowheads="1"/>
          </p:cNvSpPr>
          <p:nvPr/>
        </p:nvSpPr>
        <p:spPr bwMode="auto">
          <a:xfrm rot="16200000">
            <a:off x="-3144837" y="310673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  <a:latin typeface="ETH-Light" charset="0"/>
              </a:rPr>
              <a:t>Visual Object Recognition Tutorial</a:t>
            </a:r>
          </a:p>
        </p:txBody>
      </p:sp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0" y="1588"/>
            <a:ext cx="381000" cy="6884987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</a:endParaRPr>
          </a:p>
        </p:txBody>
      </p:sp>
      <p:sp>
        <p:nvSpPr>
          <p:cNvPr id="3" name="Rectangle 10"/>
          <p:cNvSpPr>
            <a:spLocks noChangeArrowheads="1"/>
          </p:cNvSpPr>
          <p:nvPr/>
        </p:nvSpPr>
        <p:spPr bwMode="auto">
          <a:xfrm rot="16200000">
            <a:off x="-3144837" y="310673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  <a:latin typeface="ETH-Light" charset="0"/>
              </a:rPr>
              <a:t>Visual Object Recognition Tutorial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62" r:id="rId1"/>
    <p:sldLayoutId id="2147484463" r:id="rId2"/>
    <p:sldLayoutId id="2147484464" r:id="rId3"/>
    <p:sldLayoutId id="2147484465" r:id="rId4"/>
    <p:sldLayoutId id="2147484466" r:id="rId5"/>
    <p:sldLayoutId id="2147484467" r:id="rId6"/>
    <p:sldLayoutId id="2147484468" r:id="rId7"/>
    <p:sldLayoutId id="2147484469" r:id="rId8"/>
    <p:sldLayoutId id="2147484470" r:id="rId9"/>
    <p:sldLayoutId id="2147484471" r:id="rId10"/>
    <p:sldLayoutId id="2147484472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115000"/>
        <a:buChar char="•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50000"/>
        <a:buFont typeface="Wingdings" pitchFamily="2" charset="2"/>
        <a:buChar char="Ø"/>
        <a:defRPr kumimoji="1" sz="2000" b="1">
          <a:solidFill>
            <a:schemeClr val="bg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–"/>
        <a:defRPr kumimoji="1" sz="2400" b="1">
          <a:solidFill>
            <a:schemeClr val="bg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686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22650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bg2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82B19A-F72A-48FB-9F8C-7F78123A3AC0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2265093" name="Rectangle 5"/>
          <p:cNvSpPr>
            <a:spLocks noChangeArrowheads="1"/>
          </p:cNvSpPr>
          <p:nvPr/>
        </p:nvSpPr>
        <p:spPr bwMode="auto">
          <a:xfrm>
            <a:off x="0" y="1588"/>
            <a:ext cx="381000" cy="6856412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</a:endParaRPr>
          </a:p>
        </p:txBody>
      </p:sp>
      <p:sp>
        <p:nvSpPr>
          <p:cNvPr id="2265094" name="Rectangle 6"/>
          <p:cNvSpPr>
            <a:spLocks noChangeArrowheads="1"/>
          </p:cNvSpPr>
          <p:nvPr/>
        </p:nvSpPr>
        <p:spPr bwMode="auto">
          <a:xfrm rot="16200000">
            <a:off x="-3144837" y="310038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</a:rPr>
              <a:t>Perceptual and Sensory Augmented Computing</a:t>
            </a:r>
          </a:p>
        </p:txBody>
      </p:sp>
      <p:sp>
        <p:nvSpPr>
          <p:cNvPr id="226509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chemeClr val="bg2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2265097" name="Rectangle 9"/>
          <p:cNvSpPr>
            <a:spLocks noChangeArrowheads="1"/>
          </p:cNvSpPr>
          <p:nvPr/>
        </p:nvSpPr>
        <p:spPr bwMode="auto">
          <a:xfrm>
            <a:off x="0" y="1588"/>
            <a:ext cx="381000" cy="6884987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</a:endParaRPr>
          </a:p>
        </p:txBody>
      </p:sp>
      <p:sp>
        <p:nvSpPr>
          <p:cNvPr id="2265098" name="Rectangle 10"/>
          <p:cNvSpPr>
            <a:spLocks noChangeArrowheads="1"/>
          </p:cNvSpPr>
          <p:nvPr/>
        </p:nvSpPr>
        <p:spPr bwMode="auto">
          <a:xfrm rot="16200000">
            <a:off x="-3144837" y="310673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  <a:latin typeface="ETH-Light" charset="0"/>
              </a:rPr>
              <a:t>Visual Object Recognition Tutorial</a:t>
            </a:r>
          </a:p>
        </p:txBody>
      </p:sp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0" y="1588"/>
            <a:ext cx="381000" cy="6884987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</a:endParaRPr>
          </a:p>
        </p:txBody>
      </p:sp>
      <p:sp>
        <p:nvSpPr>
          <p:cNvPr id="3" name="Rectangle 10"/>
          <p:cNvSpPr>
            <a:spLocks noChangeArrowheads="1"/>
          </p:cNvSpPr>
          <p:nvPr/>
        </p:nvSpPr>
        <p:spPr bwMode="auto">
          <a:xfrm rot="16200000">
            <a:off x="-3144837" y="310673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  <a:latin typeface="ETH-Light" charset="0"/>
              </a:rPr>
              <a:t>Visual Object Recognition Tutorial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7852056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764" r:id="rId1"/>
    <p:sldLayoutId id="2147484765" r:id="rId2"/>
    <p:sldLayoutId id="2147484766" r:id="rId3"/>
    <p:sldLayoutId id="2147484767" r:id="rId4"/>
    <p:sldLayoutId id="2147484768" r:id="rId5"/>
    <p:sldLayoutId id="2147484769" r:id="rId6"/>
    <p:sldLayoutId id="2147484770" r:id="rId7"/>
    <p:sldLayoutId id="2147484771" r:id="rId8"/>
    <p:sldLayoutId id="2147484772" r:id="rId9"/>
    <p:sldLayoutId id="2147484773" r:id="rId10"/>
    <p:sldLayoutId id="2147484774" r:id="rId11"/>
    <p:sldLayoutId id="2147484775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115000"/>
        <a:buChar char="•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50000"/>
        <a:buFont typeface="Wingdings" pitchFamily="2" charset="2"/>
        <a:buChar char="Ø"/>
        <a:defRPr kumimoji="1" sz="2000" b="1">
          <a:solidFill>
            <a:schemeClr val="bg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–"/>
        <a:defRPr kumimoji="1" sz="2400" b="1">
          <a:solidFill>
            <a:schemeClr val="bg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686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22650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bg2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82B19A-F72A-48FB-9F8C-7F78123A3AC0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2265093" name="Rectangle 5"/>
          <p:cNvSpPr>
            <a:spLocks noChangeArrowheads="1"/>
          </p:cNvSpPr>
          <p:nvPr/>
        </p:nvSpPr>
        <p:spPr bwMode="auto">
          <a:xfrm>
            <a:off x="0" y="1588"/>
            <a:ext cx="381000" cy="6856412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</a:endParaRPr>
          </a:p>
        </p:txBody>
      </p:sp>
      <p:sp>
        <p:nvSpPr>
          <p:cNvPr id="2265094" name="Rectangle 6"/>
          <p:cNvSpPr>
            <a:spLocks noChangeArrowheads="1"/>
          </p:cNvSpPr>
          <p:nvPr/>
        </p:nvSpPr>
        <p:spPr bwMode="auto">
          <a:xfrm rot="16200000">
            <a:off x="-3144837" y="310038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</a:rPr>
              <a:t>Perceptual and Sensory Augmented Computing</a:t>
            </a:r>
          </a:p>
        </p:txBody>
      </p:sp>
      <p:sp>
        <p:nvSpPr>
          <p:cNvPr id="226509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chemeClr val="bg2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2265097" name="Rectangle 9"/>
          <p:cNvSpPr>
            <a:spLocks noChangeArrowheads="1"/>
          </p:cNvSpPr>
          <p:nvPr/>
        </p:nvSpPr>
        <p:spPr bwMode="auto">
          <a:xfrm>
            <a:off x="0" y="1588"/>
            <a:ext cx="381000" cy="6884987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</a:endParaRPr>
          </a:p>
        </p:txBody>
      </p:sp>
      <p:sp>
        <p:nvSpPr>
          <p:cNvPr id="2265098" name="Rectangle 10"/>
          <p:cNvSpPr>
            <a:spLocks noChangeArrowheads="1"/>
          </p:cNvSpPr>
          <p:nvPr/>
        </p:nvSpPr>
        <p:spPr bwMode="auto">
          <a:xfrm rot="16200000">
            <a:off x="-3144837" y="310673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  <a:latin typeface="ETH-Light" charset="0"/>
              </a:rPr>
              <a:t>Visual Object Recognition Tutorial</a:t>
            </a:r>
          </a:p>
        </p:txBody>
      </p:sp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0" y="1588"/>
            <a:ext cx="381000" cy="6884987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</a:endParaRPr>
          </a:p>
        </p:txBody>
      </p:sp>
      <p:sp>
        <p:nvSpPr>
          <p:cNvPr id="3" name="Rectangle 10"/>
          <p:cNvSpPr>
            <a:spLocks noChangeArrowheads="1"/>
          </p:cNvSpPr>
          <p:nvPr/>
        </p:nvSpPr>
        <p:spPr bwMode="auto">
          <a:xfrm rot="16200000">
            <a:off x="-3144837" y="310673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  <a:latin typeface="ETH-Light" charset="0"/>
              </a:rPr>
              <a:t>Visual Object Recognition Tutorial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9612407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789" r:id="rId1"/>
    <p:sldLayoutId id="2147484790" r:id="rId2"/>
    <p:sldLayoutId id="2147484791" r:id="rId3"/>
    <p:sldLayoutId id="2147484792" r:id="rId4"/>
    <p:sldLayoutId id="2147484793" r:id="rId5"/>
    <p:sldLayoutId id="2147484794" r:id="rId6"/>
    <p:sldLayoutId id="2147484795" r:id="rId7"/>
    <p:sldLayoutId id="2147484796" r:id="rId8"/>
    <p:sldLayoutId id="2147484797" r:id="rId9"/>
    <p:sldLayoutId id="2147484798" r:id="rId10"/>
    <p:sldLayoutId id="2147484799" r:id="rId11"/>
    <p:sldLayoutId id="2147484800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115000"/>
        <a:buChar char="•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50000"/>
        <a:buFont typeface="Wingdings" pitchFamily="2" charset="2"/>
        <a:buChar char="Ø"/>
        <a:defRPr kumimoji="1" sz="2000" b="1">
          <a:solidFill>
            <a:schemeClr val="bg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–"/>
        <a:defRPr kumimoji="1" sz="2400" b="1">
          <a:solidFill>
            <a:schemeClr val="bg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1.jpeg"/><Relationship Id="rId7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jpeg"/><Relationship Id="rId20" Type="http://schemas.openxmlformats.org/officeDocument/2006/relationships/image" Target="../media/image28.jpeg"/><Relationship Id="rId21" Type="http://schemas.openxmlformats.org/officeDocument/2006/relationships/image" Target="../media/image29.jpeg"/><Relationship Id="rId22" Type="http://schemas.openxmlformats.org/officeDocument/2006/relationships/image" Target="../media/image30.jpeg"/><Relationship Id="rId23" Type="http://schemas.openxmlformats.org/officeDocument/2006/relationships/image" Target="../media/image31.jpeg"/><Relationship Id="rId24" Type="http://schemas.openxmlformats.org/officeDocument/2006/relationships/image" Target="../media/image32.jpeg"/><Relationship Id="rId25" Type="http://schemas.openxmlformats.org/officeDocument/2006/relationships/image" Target="../media/image33.jpeg"/><Relationship Id="rId10" Type="http://schemas.openxmlformats.org/officeDocument/2006/relationships/image" Target="../media/image18.jpeg"/><Relationship Id="rId11" Type="http://schemas.openxmlformats.org/officeDocument/2006/relationships/image" Target="../media/image19.jpeg"/><Relationship Id="rId12" Type="http://schemas.openxmlformats.org/officeDocument/2006/relationships/image" Target="../media/image20.jpeg"/><Relationship Id="rId13" Type="http://schemas.openxmlformats.org/officeDocument/2006/relationships/image" Target="../media/image21.jpeg"/><Relationship Id="rId14" Type="http://schemas.openxmlformats.org/officeDocument/2006/relationships/image" Target="../media/image22.jpeg"/><Relationship Id="rId15" Type="http://schemas.openxmlformats.org/officeDocument/2006/relationships/image" Target="../media/image23.jpeg"/><Relationship Id="rId16" Type="http://schemas.openxmlformats.org/officeDocument/2006/relationships/image" Target="../media/image24.jpeg"/><Relationship Id="rId17" Type="http://schemas.openxmlformats.org/officeDocument/2006/relationships/image" Target="../media/image25.jpeg"/><Relationship Id="rId18" Type="http://schemas.openxmlformats.org/officeDocument/2006/relationships/image" Target="../media/image26.jpeg"/><Relationship Id="rId19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8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7" Type="http://schemas.openxmlformats.org/officeDocument/2006/relationships/image" Target="../media/image21.jpeg"/><Relationship Id="rId8" Type="http://schemas.openxmlformats.org/officeDocument/2006/relationships/image" Target="../media/image34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6.wmf"/><Relationship Id="rId1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0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Relationship Id="rId3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9.jpeg"/><Relationship Id="rId1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5" Type="http://schemas.openxmlformats.org/officeDocument/2006/relationships/image" Target="../media/image53.jpeg"/><Relationship Id="rId6" Type="http://schemas.openxmlformats.org/officeDocument/2006/relationships/image" Target="../media/image54.jpeg"/><Relationship Id="rId7" Type="http://schemas.openxmlformats.org/officeDocument/2006/relationships/image" Target="../media/image55.jpeg"/><Relationship Id="rId8" Type="http://schemas.openxmlformats.org/officeDocument/2006/relationships/image" Target="../media/image56.jpeg"/><Relationship Id="rId9" Type="http://schemas.openxmlformats.org/officeDocument/2006/relationships/image" Target="../media/image57.png"/><Relationship Id="rId10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6.wmf"/><Relationship Id="rId1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0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114.xml"/><Relationship Id="rId2" Type="http://schemas.openxmlformats.org/officeDocument/2006/relationships/notesSlide" Target="../notesSlides/notesSlide1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6.png"/><Relationship Id="rId5" Type="http://schemas.openxmlformats.org/officeDocument/2006/relationships/image" Target="../media/image65.pn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1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71.png"/><Relationship Id="rId5" Type="http://schemas.openxmlformats.org/officeDocument/2006/relationships/image" Target="../media/image72.jpeg"/><Relationship Id="rId6" Type="http://schemas.openxmlformats.org/officeDocument/2006/relationships/image" Target="../media/image73.png"/><Relationship Id="rId7" Type="http://schemas.openxmlformats.org/officeDocument/2006/relationships/image" Target="../media/image74.jpeg"/><Relationship Id="rId8" Type="http://schemas.openxmlformats.org/officeDocument/2006/relationships/image" Target="../media/image75.png"/><Relationship Id="rId9" Type="http://schemas.openxmlformats.org/officeDocument/2006/relationships/image" Target="../media/image76.png"/><Relationship Id="rId1" Type="http://schemas.openxmlformats.org/officeDocument/2006/relationships/slideLayout" Target="../slideLayouts/slideLayout103.xml"/><Relationship Id="rId2" Type="http://schemas.openxmlformats.org/officeDocument/2006/relationships/notesSlide" Target="../notesSlides/notesSlide2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en-us/um/people/viola/pubs/detect/violajones_cvpr2001.pdf" TargetMode="External"/><Relationship Id="rId4" Type="http://schemas.openxmlformats.org/officeDocument/2006/relationships/hyperlink" Target="http://www.vision.caltech.edu/html-files/EE148-2005-Spring/pprs/viola04ijcv.pdf" TargetMode="External"/><Relationship Id="rId1" Type="http://schemas.openxmlformats.org/officeDocument/2006/relationships/slideLayout" Target="../slideLayouts/slideLayout103.xml"/><Relationship Id="rId2" Type="http://schemas.openxmlformats.org/officeDocument/2006/relationships/notesSlide" Target="../notesSlides/notesSlide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w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79.jpe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4" Type="http://schemas.openxmlformats.org/officeDocument/2006/relationships/image" Target="../media/image81.jpe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4" Type="http://schemas.openxmlformats.org/officeDocument/2006/relationships/image" Target="../media/image83.jpeg"/><Relationship Id="rId5" Type="http://schemas.openxmlformats.org/officeDocument/2006/relationships/image" Target="../media/image84.jpe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microsoft.com/office/2007/relationships/media" Target="../media/media1.avi"/><Relationship Id="rId5" Type="http://schemas.openxmlformats.org/officeDocument/2006/relationships/image" Target="../media/image85.png"/><Relationship Id="rId1" Type="http://schemas.openxmlformats.org/officeDocument/2006/relationships/video" Target="../media/media1.avi"/><Relationship Id="rId2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hyperlink" Target="http://www.apple.com/ilife/iphoto/" TargetMode="External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groups/977532@N24/pool/" TargetMode="External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hyperlink" Target="http://www.maclife.com/article/news/iphotos_faces_recognizes_cats" TargetMode="External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1" Type="http://schemas.openxmlformats.org/officeDocument/2006/relationships/slideLayout" Target="../slideLayouts/slideLayout79.xml"/><Relationship Id="rId2" Type="http://schemas.openxmlformats.org/officeDocument/2006/relationships/notesSlide" Target="../notesSlides/notesSlide3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3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3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4" Type="http://schemas.openxmlformats.org/officeDocument/2006/relationships/image" Target="../media/image95.jpeg"/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3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9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4" Type="http://schemas.openxmlformats.org/officeDocument/2006/relationships/image" Target="../media/image98.jpeg"/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3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4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e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e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e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e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e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em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em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em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em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em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em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emf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emf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emf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emf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emf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emf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emf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emf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jpeg"/><Relationship Id="rId12" Type="http://schemas.openxmlformats.org/officeDocument/2006/relationships/image" Target="../media/image20.jpeg"/><Relationship Id="rId13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8" Type="http://schemas.openxmlformats.org/officeDocument/2006/relationships/image" Target="../media/image16.jpeg"/><Relationship Id="rId9" Type="http://schemas.openxmlformats.org/officeDocument/2006/relationships/image" Target="../media/image17.jpeg"/><Relationship Id="rId10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1994979"/>
            <a:ext cx="7772400" cy="2262113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Window-based models for</a:t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latin typeface="Arial" pitchFamily="34" charset="0"/>
                <a:cs typeface="Arial" pitchFamily="34" charset="0"/>
              </a:rPr>
              <a:t>generic object detection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8187" y="4268688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Tuesday, October 29</a:t>
            </a:r>
            <a:r>
              <a:rPr lang="en-US" baseline="30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2013</a:t>
            </a:r>
          </a:p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Devi Parikh</a:t>
            </a:r>
          </a:p>
          <a:p>
            <a:r>
              <a:rPr lang="en-US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Virginia Tech</a:t>
            </a:r>
          </a:p>
          <a:p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t="49327"/>
          <a:stretch>
            <a:fillRect/>
          </a:stretch>
        </p:blipFill>
        <p:spPr bwMode="auto">
          <a:xfrm>
            <a:off x="468052" y="188640"/>
            <a:ext cx="3859670" cy="195580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b="50725"/>
          <a:stretch>
            <a:fillRect/>
          </a:stretch>
        </p:blipFill>
        <p:spPr bwMode="auto">
          <a:xfrm>
            <a:off x="4427984" y="152636"/>
            <a:ext cx="3987525" cy="196579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0" y="6550223"/>
            <a:ext cx="9067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/>
              <a:t>These slides have been borrowed from Kristen </a:t>
            </a:r>
            <a:r>
              <a:rPr lang="en-US" sz="1400" dirty="0" err="1" smtClean="0"/>
              <a:t>Grauman</a:t>
            </a:r>
            <a:r>
              <a:rPr lang="en-US" sz="1400" dirty="0" smtClean="0"/>
              <a:t>, who borrowed some from others.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Rectangle 2"/>
          <p:cNvSpPr txBox="1">
            <a:spLocks noChangeArrowheads="1"/>
          </p:cNvSpPr>
          <p:nvPr/>
        </p:nvSpPr>
        <p:spPr bwMode="auto">
          <a:xfrm>
            <a:off x="457199" y="551148"/>
            <a:ext cx="83280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Window-based models</a:t>
            </a:r>
            <a:b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Building an object model</a:t>
            </a:r>
          </a:p>
        </p:txBody>
      </p:sp>
      <p:sp>
        <p:nvSpPr>
          <p:cNvPr id="3877" name="Rectangle 3"/>
          <p:cNvSpPr txBox="1">
            <a:spLocks noChangeArrowheads="1"/>
          </p:cNvSpPr>
          <p:nvPr/>
        </p:nvSpPr>
        <p:spPr bwMode="auto">
          <a:xfrm>
            <a:off x="457200" y="1597496"/>
            <a:ext cx="8686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15000"/>
              <a:buChar char="•"/>
              <a:defRPr kumimoji="1" sz="24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Ø"/>
              <a:defRPr kumimoji="1" sz="20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kumimoji="1" sz="2400" b="1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r>
              <a:rPr kumimoji="1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Pixel-based representations sensitive to small shifts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endParaRPr kumimoji="1" lang="en-US" sz="2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endParaRPr kumimoji="1" lang="en-US" sz="2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endParaRPr kumimoji="1" lang="en-US" sz="2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endParaRPr kumimoji="1" lang="en-US" sz="2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r>
              <a:rPr kumimoji="1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Color or grayscale-based appearance description can be sensitive to illumination and intra-class appearance variation</a:t>
            </a:r>
            <a:endParaRPr kumimoji="1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3878" name="Picture 12" descr="pandahead1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3800" y="2367434"/>
            <a:ext cx="1189038" cy="1189037"/>
          </a:xfrm>
          <a:prstGeom prst="rect">
            <a:avLst/>
          </a:prstGeom>
          <a:noFill/>
          <a:ln w="2540">
            <a:noFill/>
            <a:miter lim="800000"/>
            <a:headEnd/>
            <a:tailEnd/>
          </a:ln>
        </p:spPr>
      </p:pic>
      <p:pic>
        <p:nvPicPr>
          <p:cNvPr id="3879" name="Picture 13" descr="pandahead2"/>
          <p:cNvPicPr preferRelativeResize="0"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0788" y="2365846"/>
            <a:ext cx="1189037" cy="1189038"/>
          </a:xfrm>
          <a:prstGeom prst="rect">
            <a:avLst/>
          </a:prstGeom>
          <a:noFill/>
          <a:ln w="2540">
            <a:noFill/>
            <a:miter lim="800000"/>
            <a:headEnd/>
            <a:tailEnd/>
          </a:ln>
        </p:spPr>
      </p:pic>
      <p:pic>
        <p:nvPicPr>
          <p:cNvPr id="3880" name="Picture 14" descr="pandahead3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6188" y="2369021"/>
            <a:ext cx="1189037" cy="1189038"/>
          </a:xfrm>
          <a:prstGeom prst="rect">
            <a:avLst/>
          </a:prstGeom>
          <a:noFill/>
          <a:ln w="2540">
            <a:noFill/>
            <a:miter lim="800000"/>
            <a:headEnd/>
            <a:tailEnd/>
          </a:ln>
        </p:spPr>
      </p:pic>
      <p:pic>
        <p:nvPicPr>
          <p:cNvPr id="3881" name="Picture 15" descr="gray_koalahead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5650" y="2367434"/>
            <a:ext cx="1189038" cy="1189037"/>
          </a:xfrm>
          <a:prstGeom prst="rect">
            <a:avLst/>
          </a:prstGeom>
          <a:noFill/>
          <a:ln w="2540">
            <a:noFill/>
            <a:miter lim="800000"/>
            <a:headEnd/>
            <a:tailEnd/>
          </a:ln>
        </p:spPr>
      </p:pic>
      <p:pic>
        <p:nvPicPr>
          <p:cNvPr id="3882" name="Picture 17" descr="gray_koalahead3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46450" y="2367434"/>
            <a:ext cx="1189038" cy="1189037"/>
          </a:xfrm>
          <a:prstGeom prst="rect">
            <a:avLst/>
          </a:prstGeom>
          <a:noFill/>
          <a:ln w="2540">
            <a:noFill/>
            <a:miter lim="800000"/>
            <a:headEnd/>
            <a:tailEnd/>
          </a:ln>
        </p:spPr>
      </p:pic>
      <p:grpSp>
        <p:nvGrpSpPr>
          <p:cNvPr id="3883" name="Group 292"/>
          <p:cNvGrpSpPr>
            <a:grpSpLocks/>
          </p:cNvGrpSpPr>
          <p:nvPr/>
        </p:nvGrpSpPr>
        <p:grpSpPr bwMode="auto">
          <a:xfrm>
            <a:off x="755650" y="2367434"/>
            <a:ext cx="1189038" cy="1189037"/>
            <a:chOff x="288" y="3042"/>
            <a:chExt cx="816" cy="702"/>
          </a:xfrm>
        </p:grpSpPr>
        <p:grpSp>
          <p:nvGrpSpPr>
            <p:cNvPr id="3884" name="Group 293"/>
            <p:cNvGrpSpPr>
              <a:grpSpLocks/>
            </p:cNvGrpSpPr>
            <p:nvPr/>
          </p:nvGrpSpPr>
          <p:grpSpPr bwMode="auto">
            <a:xfrm>
              <a:off x="288" y="3042"/>
              <a:ext cx="720" cy="702"/>
              <a:chOff x="288" y="2880"/>
              <a:chExt cx="720" cy="702"/>
            </a:xfrm>
          </p:grpSpPr>
          <p:grpSp>
            <p:nvGrpSpPr>
              <p:cNvPr id="3917" name="Group 294"/>
              <p:cNvGrpSpPr>
                <a:grpSpLocks/>
              </p:cNvGrpSpPr>
              <p:nvPr/>
            </p:nvGrpSpPr>
            <p:grpSpPr bwMode="auto">
              <a:xfrm>
                <a:off x="288" y="2880"/>
                <a:ext cx="48" cy="702"/>
                <a:chOff x="288" y="2256"/>
                <a:chExt cx="48" cy="702"/>
              </a:xfrm>
            </p:grpSpPr>
            <p:sp>
              <p:nvSpPr>
                <p:cNvPr id="4142" name="Rectangle 29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143" name="Line 29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44" name="Line 29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45" name="Line 29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46" name="Line 29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47" name="Line 30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48" name="Line 30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49" name="Line 30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50" name="Line 30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51" name="Line 30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52" name="Line 30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53" name="Line 30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54" name="Line 30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55" name="Line 30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56" name="Line 30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918" name="Group 310"/>
              <p:cNvGrpSpPr>
                <a:grpSpLocks/>
              </p:cNvGrpSpPr>
              <p:nvPr/>
            </p:nvGrpSpPr>
            <p:grpSpPr bwMode="auto">
              <a:xfrm>
                <a:off x="336" y="2880"/>
                <a:ext cx="48" cy="702"/>
                <a:chOff x="288" y="2256"/>
                <a:chExt cx="48" cy="702"/>
              </a:xfrm>
            </p:grpSpPr>
            <p:sp>
              <p:nvSpPr>
                <p:cNvPr id="4127" name="Rectangle 31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128" name="Line 31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29" name="Line 31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30" name="Line 31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31" name="Line 31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32" name="Line 31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33" name="Line 31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34" name="Line 31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35" name="Line 31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36" name="Line 32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37" name="Line 32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38" name="Line 32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39" name="Line 32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40" name="Line 32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41" name="Line 32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919" name="Group 326"/>
              <p:cNvGrpSpPr>
                <a:grpSpLocks/>
              </p:cNvGrpSpPr>
              <p:nvPr/>
            </p:nvGrpSpPr>
            <p:grpSpPr bwMode="auto">
              <a:xfrm>
                <a:off x="384" y="2880"/>
                <a:ext cx="48" cy="702"/>
                <a:chOff x="288" y="2256"/>
                <a:chExt cx="48" cy="702"/>
              </a:xfrm>
            </p:grpSpPr>
            <p:sp>
              <p:nvSpPr>
                <p:cNvPr id="4112" name="Rectangle 32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113" name="Line 32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14" name="Line 32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15" name="Line 33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16" name="Line 33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17" name="Line 33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18" name="Line 33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19" name="Line 33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20" name="Line 33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21" name="Line 33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22" name="Line 33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23" name="Line 33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24" name="Line 33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25" name="Line 34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26" name="Line 34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920" name="Group 342"/>
              <p:cNvGrpSpPr>
                <a:grpSpLocks/>
              </p:cNvGrpSpPr>
              <p:nvPr/>
            </p:nvGrpSpPr>
            <p:grpSpPr bwMode="auto">
              <a:xfrm>
                <a:off x="432" y="2880"/>
                <a:ext cx="48" cy="702"/>
                <a:chOff x="288" y="2256"/>
                <a:chExt cx="48" cy="702"/>
              </a:xfrm>
            </p:grpSpPr>
            <p:sp>
              <p:nvSpPr>
                <p:cNvPr id="4097" name="Rectangle 34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098" name="Line 34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99" name="Line 34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00" name="Line 34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01" name="Line 34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02" name="Line 34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03" name="Line 34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04" name="Line 35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05" name="Line 35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06" name="Line 35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07" name="Line 35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08" name="Line 35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09" name="Line 35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10" name="Line 35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11" name="Line 35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921" name="Group 358"/>
              <p:cNvGrpSpPr>
                <a:grpSpLocks/>
              </p:cNvGrpSpPr>
              <p:nvPr/>
            </p:nvGrpSpPr>
            <p:grpSpPr bwMode="auto">
              <a:xfrm>
                <a:off x="480" y="2880"/>
                <a:ext cx="48" cy="702"/>
                <a:chOff x="288" y="2256"/>
                <a:chExt cx="48" cy="702"/>
              </a:xfrm>
            </p:grpSpPr>
            <p:sp>
              <p:nvSpPr>
                <p:cNvPr id="4082" name="Rectangle 35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083" name="Line 36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84" name="Line 36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85" name="Line 36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86" name="Line 36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87" name="Line 36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88" name="Line 36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89" name="Line 36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90" name="Line 36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91" name="Line 36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92" name="Line 36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93" name="Line 37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94" name="Line 37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95" name="Line 37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96" name="Line 37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922" name="Group 374"/>
              <p:cNvGrpSpPr>
                <a:grpSpLocks/>
              </p:cNvGrpSpPr>
              <p:nvPr/>
            </p:nvGrpSpPr>
            <p:grpSpPr bwMode="auto">
              <a:xfrm>
                <a:off x="528" y="2880"/>
                <a:ext cx="48" cy="702"/>
                <a:chOff x="288" y="2256"/>
                <a:chExt cx="48" cy="702"/>
              </a:xfrm>
            </p:grpSpPr>
            <p:sp>
              <p:nvSpPr>
                <p:cNvPr id="4067" name="Rectangle 37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068" name="Line 37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69" name="Line 37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70" name="Line 37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71" name="Line 37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72" name="Line 38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73" name="Line 38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74" name="Line 38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75" name="Line 38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76" name="Line 38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77" name="Line 38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78" name="Line 38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79" name="Line 38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80" name="Line 38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81" name="Line 38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923" name="Group 390"/>
              <p:cNvGrpSpPr>
                <a:grpSpLocks/>
              </p:cNvGrpSpPr>
              <p:nvPr/>
            </p:nvGrpSpPr>
            <p:grpSpPr bwMode="auto">
              <a:xfrm>
                <a:off x="576" y="2880"/>
                <a:ext cx="48" cy="702"/>
                <a:chOff x="288" y="2256"/>
                <a:chExt cx="48" cy="702"/>
              </a:xfrm>
            </p:grpSpPr>
            <p:sp>
              <p:nvSpPr>
                <p:cNvPr id="4052" name="Rectangle 39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053" name="Line 39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54" name="Line 39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55" name="Line 39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56" name="Line 39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57" name="Line 39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58" name="Line 39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59" name="Line 39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60" name="Line 39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61" name="Line 40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62" name="Line 40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63" name="Line 40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64" name="Line 40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65" name="Line 40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66" name="Line 40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924" name="Group 406"/>
              <p:cNvGrpSpPr>
                <a:grpSpLocks/>
              </p:cNvGrpSpPr>
              <p:nvPr/>
            </p:nvGrpSpPr>
            <p:grpSpPr bwMode="auto">
              <a:xfrm>
                <a:off x="624" y="2880"/>
                <a:ext cx="48" cy="702"/>
                <a:chOff x="288" y="2256"/>
                <a:chExt cx="48" cy="702"/>
              </a:xfrm>
            </p:grpSpPr>
            <p:sp>
              <p:nvSpPr>
                <p:cNvPr id="4037" name="Rectangle 40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038" name="Line 40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39" name="Line 40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40" name="Line 41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41" name="Line 41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42" name="Line 41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43" name="Line 41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44" name="Line 41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45" name="Line 41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46" name="Line 41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47" name="Line 41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48" name="Line 41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49" name="Line 41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50" name="Line 42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51" name="Line 42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925" name="Group 422"/>
              <p:cNvGrpSpPr>
                <a:grpSpLocks/>
              </p:cNvGrpSpPr>
              <p:nvPr/>
            </p:nvGrpSpPr>
            <p:grpSpPr bwMode="auto">
              <a:xfrm>
                <a:off x="672" y="2880"/>
                <a:ext cx="48" cy="702"/>
                <a:chOff x="288" y="2256"/>
                <a:chExt cx="48" cy="702"/>
              </a:xfrm>
            </p:grpSpPr>
            <p:sp>
              <p:nvSpPr>
                <p:cNvPr id="4022" name="Rectangle 42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023" name="Line 42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24" name="Line 42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25" name="Line 42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26" name="Line 42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27" name="Line 42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28" name="Line 42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29" name="Line 43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30" name="Line 43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31" name="Line 43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32" name="Line 43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33" name="Line 43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34" name="Line 43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35" name="Line 43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36" name="Line 43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926" name="Group 438"/>
              <p:cNvGrpSpPr>
                <a:grpSpLocks/>
              </p:cNvGrpSpPr>
              <p:nvPr/>
            </p:nvGrpSpPr>
            <p:grpSpPr bwMode="auto">
              <a:xfrm>
                <a:off x="720" y="2880"/>
                <a:ext cx="48" cy="702"/>
                <a:chOff x="288" y="2256"/>
                <a:chExt cx="48" cy="702"/>
              </a:xfrm>
            </p:grpSpPr>
            <p:sp>
              <p:nvSpPr>
                <p:cNvPr id="4007" name="Rectangle 43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008" name="Line 44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09" name="Line 44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10" name="Line 44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11" name="Line 44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12" name="Line 44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13" name="Line 44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14" name="Line 44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15" name="Line 44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16" name="Line 44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17" name="Line 44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18" name="Line 45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19" name="Line 45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20" name="Line 45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21" name="Line 45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927" name="Group 454"/>
              <p:cNvGrpSpPr>
                <a:grpSpLocks/>
              </p:cNvGrpSpPr>
              <p:nvPr/>
            </p:nvGrpSpPr>
            <p:grpSpPr bwMode="auto">
              <a:xfrm>
                <a:off x="768" y="2880"/>
                <a:ext cx="48" cy="702"/>
                <a:chOff x="288" y="2256"/>
                <a:chExt cx="48" cy="702"/>
              </a:xfrm>
            </p:grpSpPr>
            <p:sp>
              <p:nvSpPr>
                <p:cNvPr id="3992" name="Rectangle 45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993" name="Line 45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94" name="Line 45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95" name="Line 45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96" name="Line 45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97" name="Line 46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98" name="Line 46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99" name="Line 46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00" name="Line 46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01" name="Line 46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02" name="Line 46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03" name="Line 46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04" name="Line 46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05" name="Line 46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06" name="Line 46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928" name="Group 470"/>
              <p:cNvGrpSpPr>
                <a:grpSpLocks/>
              </p:cNvGrpSpPr>
              <p:nvPr/>
            </p:nvGrpSpPr>
            <p:grpSpPr bwMode="auto">
              <a:xfrm>
                <a:off x="816" y="2880"/>
                <a:ext cx="48" cy="702"/>
                <a:chOff x="288" y="2256"/>
                <a:chExt cx="48" cy="702"/>
              </a:xfrm>
            </p:grpSpPr>
            <p:sp>
              <p:nvSpPr>
                <p:cNvPr id="3977" name="Rectangle 47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978" name="Line 47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79" name="Line 47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80" name="Line 47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81" name="Line 47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82" name="Line 47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83" name="Line 47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84" name="Line 47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85" name="Line 47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86" name="Line 48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87" name="Line 48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88" name="Line 48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89" name="Line 48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90" name="Line 48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91" name="Line 48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929" name="Group 486"/>
              <p:cNvGrpSpPr>
                <a:grpSpLocks/>
              </p:cNvGrpSpPr>
              <p:nvPr/>
            </p:nvGrpSpPr>
            <p:grpSpPr bwMode="auto">
              <a:xfrm>
                <a:off x="864" y="2880"/>
                <a:ext cx="48" cy="702"/>
                <a:chOff x="288" y="2256"/>
                <a:chExt cx="48" cy="702"/>
              </a:xfrm>
            </p:grpSpPr>
            <p:sp>
              <p:nvSpPr>
                <p:cNvPr id="3962" name="Rectangle 48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963" name="Line 48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64" name="Line 48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65" name="Line 49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66" name="Line 49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67" name="Line 49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68" name="Line 49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69" name="Line 49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70" name="Line 49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71" name="Line 49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72" name="Line 49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73" name="Line 49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74" name="Line 49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75" name="Line 50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76" name="Line 50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930" name="Group 502"/>
              <p:cNvGrpSpPr>
                <a:grpSpLocks/>
              </p:cNvGrpSpPr>
              <p:nvPr/>
            </p:nvGrpSpPr>
            <p:grpSpPr bwMode="auto">
              <a:xfrm>
                <a:off x="912" y="2880"/>
                <a:ext cx="48" cy="702"/>
                <a:chOff x="288" y="2256"/>
                <a:chExt cx="48" cy="702"/>
              </a:xfrm>
            </p:grpSpPr>
            <p:sp>
              <p:nvSpPr>
                <p:cNvPr id="3947" name="Rectangle 50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948" name="Line 50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49" name="Line 50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50" name="Line 50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51" name="Line 50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52" name="Line 50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53" name="Line 50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54" name="Line 51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55" name="Line 51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56" name="Line 51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57" name="Line 51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58" name="Line 51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59" name="Line 51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60" name="Line 51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61" name="Line 51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931" name="Group 518"/>
              <p:cNvGrpSpPr>
                <a:grpSpLocks/>
              </p:cNvGrpSpPr>
              <p:nvPr/>
            </p:nvGrpSpPr>
            <p:grpSpPr bwMode="auto">
              <a:xfrm>
                <a:off x="960" y="2880"/>
                <a:ext cx="48" cy="702"/>
                <a:chOff x="288" y="2256"/>
                <a:chExt cx="48" cy="702"/>
              </a:xfrm>
            </p:grpSpPr>
            <p:sp>
              <p:nvSpPr>
                <p:cNvPr id="3932" name="Rectangle 51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933" name="Line 52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34" name="Line 52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35" name="Line 52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36" name="Line 52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37" name="Line 52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38" name="Line 52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39" name="Line 52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40" name="Line 52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41" name="Line 52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42" name="Line 52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43" name="Line 53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44" name="Line 53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45" name="Line 53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46" name="Line 53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3885" name="Group 534"/>
            <p:cNvGrpSpPr>
              <a:grpSpLocks/>
            </p:cNvGrpSpPr>
            <p:nvPr/>
          </p:nvGrpSpPr>
          <p:grpSpPr bwMode="auto">
            <a:xfrm>
              <a:off x="1008" y="3042"/>
              <a:ext cx="48" cy="702"/>
              <a:chOff x="288" y="2256"/>
              <a:chExt cx="48" cy="702"/>
            </a:xfrm>
          </p:grpSpPr>
          <p:sp>
            <p:nvSpPr>
              <p:cNvPr id="3902" name="Rectangle 535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254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903" name="Line 536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04" name="Line 537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05" name="Line 538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06" name="Line 539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07" name="Line 540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08" name="Line 541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09" name="Line 542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10" name="Line 543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11" name="Line 544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12" name="Line 545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13" name="Line 546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14" name="Line 547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15" name="Line 548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16" name="Line 549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886" name="Group 550"/>
            <p:cNvGrpSpPr>
              <a:grpSpLocks/>
            </p:cNvGrpSpPr>
            <p:nvPr/>
          </p:nvGrpSpPr>
          <p:grpSpPr bwMode="auto">
            <a:xfrm>
              <a:off x="1056" y="3042"/>
              <a:ext cx="48" cy="702"/>
              <a:chOff x="288" y="2256"/>
              <a:chExt cx="48" cy="702"/>
            </a:xfrm>
          </p:grpSpPr>
          <p:sp>
            <p:nvSpPr>
              <p:cNvPr id="3887" name="Rectangle 551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254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888" name="Line 552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89" name="Line 553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90" name="Line 554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91" name="Line 555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92" name="Line 556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93" name="Line 557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94" name="Line 558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95" name="Line 559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96" name="Line 560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97" name="Line 561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98" name="Line 562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99" name="Line 563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00" name="Line 564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01" name="Line 565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pic>
        <p:nvPicPr>
          <p:cNvPr id="4157" name="Picture 16" descr="gray_koalahead2"/>
          <p:cNvPicPr preferRelativeResize="0"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51050" y="2369021"/>
            <a:ext cx="1189038" cy="1189038"/>
          </a:xfrm>
          <a:prstGeom prst="rect">
            <a:avLst/>
          </a:prstGeom>
          <a:noFill/>
          <a:ln w="2540">
            <a:noFill/>
            <a:miter lim="800000"/>
            <a:headEnd/>
            <a:tailEnd/>
          </a:ln>
        </p:spPr>
      </p:pic>
      <p:grpSp>
        <p:nvGrpSpPr>
          <p:cNvPr id="4158" name="Group 292"/>
          <p:cNvGrpSpPr>
            <a:grpSpLocks/>
          </p:cNvGrpSpPr>
          <p:nvPr/>
        </p:nvGrpSpPr>
        <p:grpSpPr bwMode="auto">
          <a:xfrm>
            <a:off x="2051050" y="2365846"/>
            <a:ext cx="1189038" cy="1189038"/>
            <a:chOff x="288" y="3042"/>
            <a:chExt cx="816" cy="702"/>
          </a:xfrm>
        </p:grpSpPr>
        <p:grpSp>
          <p:nvGrpSpPr>
            <p:cNvPr id="4159" name="Group 293"/>
            <p:cNvGrpSpPr>
              <a:grpSpLocks/>
            </p:cNvGrpSpPr>
            <p:nvPr/>
          </p:nvGrpSpPr>
          <p:grpSpPr bwMode="auto">
            <a:xfrm>
              <a:off x="288" y="3042"/>
              <a:ext cx="720" cy="702"/>
              <a:chOff x="288" y="2880"/>
              <a:chExt cx="720" cy="702"/>
            </a:xfrm>
          </p:grpSpPr>
          <p:grpSp>
            <p:nvGrpSpPr>
              <p:cNvPr id="4192" name="Group 294"/>
              <p:cNvGrpSpPr>
                <a:grpSpLocks/>
              </p:cNvGrpSpPr>
              <p:nvPr/>
            </p:nvGrpSpPr>
            <p:grpSpPr bwMode="auto">
              <a:xfrm>
                <a:off x="288" y="2880"/>
                <a:ext cx="48" cy="702"/>
                <a:chOff x="288" y="2256"/>
                <a:chExt cx="48" cy="702"/>
              </a:xfrm>
            </p:grpSpPr>
            <p:sp>
              <p:nvSpPr>
                <p:cNvPr id="4417" name="Rectangle 29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418" name="Line 29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19" name="Line 29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20" name="Line 29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21" name="Line 29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22" name="Line 30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23" name="Line 30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24" name="Line 30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25" name="Line 30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26" name="Line 30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27" name="Line 30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28" name="Line 30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29" name="Line 30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30" name="Line 30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31" name="Line 30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193" name="Group 310"/>
              <p:cNvGrpSpPr>
                <a:grpSpLocks/>
              </p:cNvGrpSpPr>
              <p:nvPr/>
            </p:nvGrpSpPr>
            <p:grpSpPr bwMode="auto">
              <a:xfrm>
                <a:off x="336" y="2880"/>
                <a:ext cx="48" cy="702"/>
                <a:chOff x="288" y="2256"/>
                <a:chExt cx="48" cy="702"/>
              </a:xfrm>
            </p:grpSpPr>
            <p:sp>
              <p:nvSpPr>
                <p:cNvPr id="4402" name="Rectangle 31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403" name="Line 31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04" name="Line 31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05" name="Line 31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06" name="Line 31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07" name="Line 31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08" name="Line 31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09" name="Line 31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10" name="Line 31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11" name="Line 32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12" name="Line 32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13" name="Line 32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14" name="Line 32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15" name="Line 32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16" name="Line 32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194" name="Group 326"/>
              <p:cNvGrpSpPr>
                <a:grpSpLocks/>
              </p:cNvGrpSpPr>
              <p:nvPr/>
            </p:nvGrpSpPr>
            <p:grpSpPr bwMode="auto">
              <a:xfrm>
                <a:off x="384" y="2880"/>
                <a:ext cx="48" cy="702"/>
                <a:chOff x="288" y="2256"/>
                <a:chExt cx="48" cy="702"/>
              </a:xfrm>
            </p:grpSpPr>
            <p:sp>
              <p:nvSpPr>
                <p:cNvPr id="4387" name="Rectangle 32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388" name="Line 32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89" name="Line 32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90" name="Line 33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91" name="Line 33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92" name="Line 33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93" name="Line 33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94" name="Line 33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95" name="Line 33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96" name="Line 33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97" name="Line 33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98" name="Line 33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99" name="Line 33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00" name="Line 34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01" name="Line 34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195" name="Group 342"/>
              <p:cNvGrpSpPr>
                <a:grpSpLocks/>
              </p:cNvGrpSpPr>
              <p:nvPr/>
            </p:nvGrpSpPr>
            <p:grpSpPr bwMode="auto">
              <a:xfrm>
                <a:off x="432" y="2880"/>
                <a:ext cx="48" cy="702"/>
                <a:chOff x="288" y="2256"/>
                <a:chExt cx="48" cy="702"/>
              </a:xfrm>
            </p:grpSpPr>
            <p:sp>
              <p:nvSpPr>
                <p:cNvPr id="4372" name="Rectangle 34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373" name="Line 34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74" name="Line 34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75" name="Line 34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76" name="Line 34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77" name="Line 34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78" name="Line 34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79" name="Line 35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80" name="Line 35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81" name="Line 35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82" name="Line 35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83" name="Line 35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84" name="Line 35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85" name="Line 35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86" name="Line 35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196" name="Group 358"/>
              <p:cNvGrpSpPr>
                <a:grpSpLocks/>
              </p:cNvGrpSpPr>
              <p:nvPr/>
            </p:nvGrpSpPr>
            <p:grpSpPr bwMode="auto">
              <a:xfrm>
                <a:off x="480" y="2880"/>
                <a:ext cx="48" cy="702"/>
                <a:chOff x="288" y="2256"/>
                <a:chExt cx="48" cy="702"/>
              </a:xfrm>
            </p:grpSpPr>
            <p:sp>
              <p:nvSpPr>
                <p:cNvPr id="4357" name="Rectangle 35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358" name="Line 36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59" name="Line 36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60" name="Line 36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61" name="Line 36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62" name="Line 36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63" name="Line 36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64" name="Line 36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65" name="Line 36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66" name="Line 36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67" name="Line 36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68" name="Line 37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69" name="Line 37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70" name="Line 37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71" name="Line 37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197" name="Group 374"/>
              <p:cNvGrpSpPr>
                <a:grpSpLocks/>
              </p:cNvGrpSpPr>
              <p:nvPr/>
            </p:nvGrpSpPr>
            <p:grpSpPr bwMode="auto">
              <a:xfrm>
                <a:off x="528" y="2880"/>
                <a:ext cx="48" cy="702"/>
                <a:chOff x="288" y="2256"/>
                <a:chExt cx="48" cy="702"/>
              </a:xfrm>
            </p:grpSpPr>
            <p:sp>
              <p:nvSpPr>
                <p:cNvPr id="4342" name="Rectangle 37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343" name="Line 37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44" name="Line 37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45" name="Line 37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46" name="Line 37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47" name="Line 38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48" name="Line 38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49" name="Line 38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50" name="Line 38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51" name="Line 38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52" name="Line 38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53" name="Line 38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54" name="Line 38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55" name="Line 38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56" name="Line 38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198" name="Group 390"/>
              <p:cNvGrpSpPr>
                <a:grpSpLocks/>
              </p:cNvGrpSpPr>
              <p:nvPr/>
            </p:nvGrpSpPr>
            <p:grpSpPr bwMode="auto">
              <a:xfrm>
                <a:off x="576" y="2880"/>
                <a:ext cx="48" cy="702"/>
                <a:chOff x="288" y="2256"/>
                <a:chExt cx="48" cy="702"/>
              </a:xfrm>
            </p:grpSpPr>
            <p:sp>
              <p:nvSpPr>
                <p:cNvPr id="4327" name="Rectangle 39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328" name="Line 39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29" name="Line 39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30" name="Line 39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31" name="Line 39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32" name="Line 39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33" name="Line 39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34" name="Line 39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35" name="Line 39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36" name="Line 40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37" name="Line 40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38" name="Line 40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39" name="Line 40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40" name="Line 40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41" name="Line 40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199" name="Group 406"/>
              <p:cNvGrpSpPr>
                <a:grpSpLocks/>
              </p:cNvGrpSpPr>
              <p:nvPr/>
            </p:nvGrpSpPr>
            <p:grpSpPr bwMode="auto">
              <a:xfrm>
                <a:off x="624" y="2880"/>
                <a:ext cx="48" cy="702"/>
                <a:chOff x="288" y="2256"/>
                <a:chExt cx="48" cy="702"/>
              </a:xfrm>
            </p:grpSpPr>
            <p:sp>
              <p:nvSpPr>
                <p:cNvPr id="4312" name="Rectangle 40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313" name="Line 40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14" name="Line 40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15" name="Line 41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16" name="Line 41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17" name="Line 41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18" name="Line 41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19" name="Line 41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20" name="Line 41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21" name="Line 41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22" name="Line 41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23" name="Line 41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24" name="Line 41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25" name="Line 42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26" name="Line 42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200" name="Group 422"/>
              <p:cNvGrpSpPr>
                <a:grpSpLocks/>
              </p:cNvGrpSpPr>
              <p:nvPr/>
            </p:nvGrpSpPr>
            <p:grpSpPr bwMode="auto">
              <a:xfrm>
                <a:off x="672" y="2880"/>
                <a:ext cx="48" cy="702"/>
                <a:chOff x="288" y="2256"/>
                <a:chExt cx="48" cy="702"/>
              </a:xfrm>
            </p:grpSpPr>
            <p:sp>
              <p:nvSpPr>
                <p:cNvPr id="4297" name="Rectangle 42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298" name="Line 42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99" name="Line 42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00" name="Line 42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01" name="Line 42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02" name="Line 42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03" name="Line 42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04" name="Line 43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05" name="Line 43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06" name="Line 43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07" name="Line 43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08" name="Line 43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09" name="Line 43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10" name="Line 43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11" name="Line 43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201" name="Group 438"/>
              <p:cNvGrpSpPr>
                <a:grpSpLocks/>
              </p:cNvGrpSpPr>
              <p:nvPr/>
            </p:nvGrpSpPr>
            <p:grpSpPr bwMode="auto">
              <a:xfrm>
                <a:off x="720" y="2880"/>
                <a:ext cx="48" cy="702"/>
                <a:chOff x="288" y="2256"/>
                <a:chExt cx="48" cy="702"/>
              </a:xfrm>
            </p:grpSpPr>
            <p:sp>
              <p:nvSpPr>
                <p:cNvPr id="4282" name="Rectangle 43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283" name="Line 44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84" name="Line 44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85" name="Line 44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86" name="Line 44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87" name="Line 44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88" name="Line 44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89" name="Line 44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90" name="Line 44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91" name="Line 44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92" name="Line 44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93" name="Line 45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94" name="Line 45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95" name="Line 45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96" name="Line 45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202" name="Group 454"/>
              <p:cNvGrpSpPr>
                <a:grpSpLocks/>
              </p:cNvGrpSpPr>
              <p:nvPr/>
            </p:nvGrpSpPr>
            <p:grpSpPr bwMode="auto">
              <a:xfrm>
                <a:off x="768" y="2880"/>
                <a:ext cx="48" cy="702"/>
                <a:chOff x="288" y="2256"/>
                <a:chExt cx="48" cy="702"/>
              </a:xfrm>
            </p:grpSpPr>
            <p:sp>
              <p:nvSpPr>
                <p:cNvPr id="4267" name="Rectangle 45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268" name="Line 45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69" name="Line 45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70" name="Line 45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71" name="Line 45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72" name="Line 46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73" name="Line 46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74" name="Line 46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75" name="Line 46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76" name="Line 46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77" name="Line 46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78" name="Line 46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79" name="Line 46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80" name="Line 46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81" name="Line 46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203" name="Group 470"/>
              <p:cNvGrpSpPr>
                <a:grpSpLocks/>
              </p:cNvGrpSpPr>
              <p:nvPr/>
            </p:nvGrpSpPr>
            <p:grpSpPr bwMode="auto">
              <a:xfrm>
                <a:off x="816" y="2880"/>
                <a:ext cx="48" cy="702"/>
                <a:chOff x="288" y="2256"/>
                <a:chExt cx="48" cy="702"/>
              </a:xfrm>
            </p:grpSpPr>
            <p:sp>
              <p:nvSpPr>
                <p:cNvPr id="4252" name="Rectangle 47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253" name="Line 47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54" name="Line 47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55" name="Line 47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56" name="Line 47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57" name="Line 47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58" name="Line 47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59" name="Line 47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60" name="Line 47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61" name="Line 48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62" name="Line 48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63" name="Line 48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64" name="Line 48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65" name="Line 48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66" name="Line 48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204" name="Group 486"/>
              <p:cNvGrpSpPr>
                <a:grpSpLocks/>
              </p:cNvGrpSpPr>
              <p:nvPr/>
            </p:nvGrpSpPr>
            <p:grpSpPr bwMode="auto">
              <a:xfrm>
                <a:off x="864" y="2880"/>
                <a:ext cx="48" cy="702"/>
                <a:chOff x="288" y="2256"/>
                <a:chExt cx="48" cy="702"/>
              </a:xfrm>
            </p:grpSpPr>
            <p:sp>
              <p:nvSpPr>
                <p:cNvPr id="4237" name="Rectangle 48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238" name="Line 48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39" name="Line 48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40" name="Line 49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41" name="Line 49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42" name="Line 49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43" name="Line 49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44" name="Line 49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45" name="Line 49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46" name="Line 49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47" name="Line 49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48" name="Line 49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49" name="Line 49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50" name="Line 50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51" name="Line 50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205" name="Group 502"/>
              <p:cNvGrpSpPr>
                <a:grpSpLocks/>
              </p:cNvGrpSpPr>
              <p:nvPr/>
            </p:nvGrpSpPr>
            <p:grpSpPr bwMode="auto">
              <a:xfrm>
                <a:off x="912" y="2880"/>
                <a:ext cx="48" cy="702"/>
                <a:chOff x="288" y="2256"/>
                <a:chExt cx="48" cy="702"/>
              </a:xfrm>
            </p:grpSpPr>
            <p:sp>
              <p:nvSpPr>
                <p:cNvPr id="4222" name="Rectangle 50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223" name="Line 50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24" name="Line 50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25" name="Line 50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26" name="Line 50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27" name="Line 50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28" name="Line 50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29" name="Line 51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30" name="Line 51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31" name="Line 51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32" name="Line 51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33" name="Line 51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34" name="Line 51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35" name="Line 51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36" name="Line 51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206" name="Group 518"/>
              <p:cNvGrpSpPr>
                <a:grpSpLocks/>
              </p:cNvGrpSpPr>
              <p:nvPr/>
            </p:nvGrpSpPr>
            <p:grpSpPr bwMode="auto">
              <a:xfrm>
                <a:off x="960" y="2880"/>
                <a:ext cx="48" cy="702"/>
                <a:chOff x="288" y="2256"/>
                <a:chExt cx="48" cy="702"/>
              </a:xfrm>
            </p:grpSpPr>
            <p:sp>
              <p:nvSpPr>
                <p:cNvPr id="4207" name="Rectangle 51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208" name="Line 52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09" name="Line 52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10" name="Line 52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11" name="Line 52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12" name="Line 52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13" name="Line 52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14" name="Line 52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15" name="Line 52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16" name="Line 52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17" name="Line 52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18" name="Line 53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19" name="Line 53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20" name="Line 53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21" name="Line 53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4160" name="Group 534"/>
            <p:cNvGrpSpPr>
              <a:grpSpLocks/>
            </p:cNvGrpSpPr>
            <p:nvPr/>
          </p:nvGrpSpPr>
          <p:grpSpPr bwMode="auto">
            <a:xfrm>
              <a:off x="1008" y="3042"/>
              <a:ext cx="48" cy="702"/>
              <a:chOff x="288" y="2256"/>
              <a:chExt cx="48" cy="702"/>
            </a:xfrm>
          </p:grpSpPr>
          <p:sp>
            <p:nvSpPr>
              <p:cNvPr id="4177" name="Rectangle 535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254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178" name="Line 536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79" name="Line 537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80" name="Line 538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81" name="Line 539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82" name="Line 540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83" name="Line 541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84" name="Line 542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85" name="Line 543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86" name="Line 544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87" name="Line 545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88" name="Line 546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89" name="Line 547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90" name="Line 548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91" name="Line 549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161" name="Group 550"/>
            <p:cNvGrpSpPr>
              <a:grpSpLocks/>
            </p:cNvGrpSpPr>
            <p:nvPr/>
          </p:nvGrpSpPr>
          <p:grpSpPr bwMode="auto">
            <a:xfrm>
              <a:off x="1056" y="3042"/>
              <a:ext cx="48" cy="702"/>
              <a:chOff x="288" y="2256"/>
              <a:chExt cx="48" cy="702"/>
            </a:xfrm>
          </p:grpSpPr>
          <p:sp>
            <p:nvSpPr>
              <p:cNvPr id="4162" name="Rectangle 551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254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163" name="Line 552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64" name="Line 553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65" name="Line 554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66" name="Line 555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67" name="Line 556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68" name="Line 557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69" name="Line 558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70" name="Line 559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71" name="Line 560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72" name="Line 561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73" name="Line 562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74" name="Line 563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75" name="Line 564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76" name="Line 565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4432" name="Group 292"/>
          <p:cNvGrpSpPr>
            <a:grpSpLocks/>
          </p:cNvGrpSpPr>
          <p:nvPr/>
        </p:nvGrpSpPr>
        <p:grpSpPr bwMode="auto">
          <a:xfrm>
            <a:off x="3348038" y="2367434"/>
            <a:ext cx="1189037" cy="1189037"/>
            <a:chOff x="288" y="3042"/>
            <a:chExt cx="816" cy="702"/>
          </a:xfrm>
        </p:grpSpPr>
        <p:grpSp>
          <p:nvGrpSpPr>
            <p:cNvPr id="4433" name="Group 293"/>
            <p:cNvGrpSpPr>
              <a:grpSpLocks/>
            </p:cNvGrpSpPr>
            <p:nvPr/>
          </p:nvGrpSpPr>
          <p:grpSpPr bwMode="auto">
            <a:xfrm>
              <a:off x="288" y="3042"/>
              <a:ext cx="720" cy="702"/>
              <a:chOff x="288" y="2880"/>
              <a:chExt cx="720" cy="702"/>
            </a:xfrm>
          </p:grpSpPr>
          <p:grpSp>
            <p:nvGrpSpPr>
              <p:cNvPr id="4466" name="Group 294"/>
              <p:cNvGrpSpPr>
                <a:grpSpLocks/>
              </p:cNvGrpSpPr>
              <p:nvPr/>
            </p:nvGrpSpPr>
            <p:grpSpPr bwMode="auto">
              <a:xfrm>
                <a:off x="288" y="2880"/>
                <a:ext cx="48" cy="702"/>
                <a:chOff x="288" y="2256"/>
                <a:chExt cx="48" cy="702"/>
              </a:xfrm>
            </p:grpSpPr>
            <p:sp>
              <p:nvSpPr>
                <p:cNvPr id="4691" name="Rectangle 29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692" name="Line 29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93" name="Line 29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94" name="Line 29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95" name="Line 29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96" name="Line 30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97" name="Line 30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98" name="Line 30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99" name="Line 30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00" name="Line 30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01" name="Line 30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02" name="Line 30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03" name="Line 30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04" name="Line 30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05" name="Line 30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467" name="Group 310"/>
              <p:cNvGrpSpPr>
                <a:grpSpLocks/>
              </p:cNvGrpSpPr>
              <p:nvPr/>
            </p:nvGrpSpPr>
            <p:grpSpPr bwMode="auto">
              <a:xfrm>
                <a:off x="336" y="2880"/>
                <a:ext cx="48" cy="702"/>
                <a:chOff x="288" y="2256"/>
                <a:chExt cx="48" cy="702"/>
              </a:xfrm>
            </p:grpSpPr>
            <p:sp>
              <p:nvSpPr>
                <p:cNvPr id="4676" name="Rectangle 31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677" name="Line 31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78" name="Line 31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79" name="Line 31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80" name="Line 31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81" name="Line 31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82" name="Line 31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83" name="Line 31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84" name="Line 31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85" name="Line 32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86" name="Line 32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87" name="Line 32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88" name="Line 32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89" name="Line 32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90" name="Line 32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468" name="Group 326"/>
              <p:cNvGrpSpPr>
                <a:grpSpLocks/>
              </p:cNvGrpSpPr>
              <p:nvPr/>
            </p:nvGrpSpPr>
            <p:grpSpPr bwMode="auto">
              <a:xfrm>
                <a:off x="384" y="2880"/>
                <a:ext cx="48" cy="702"/>
                <a:chOff x="288" y="2256"/>
                <a:chExt cx="48" cy="702"/>
              </a:xfrm>
            </p:grpSpPr>
            <p:sp>
              <p:nvSpPr>
                <p:cNvPr id="4661" name="Rectangle 32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662" name="Line 32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63" name="Line 32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64" name="Line 33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65" name="Line 33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66" name="Line 33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67" name="Line 33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68" name="Line 33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69" name="Line 33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70" name="Line 33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71" name="Line 33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72" name="Line 33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73" name="Line 33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74" name="Line 34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75" name="Line 34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469" name="Group 342"/>
              <p:cNvGrpSpPr>
                <a:grpSpLocks/>
              </p:cNvGrpSpPr>
              <p:nvPr/>
            </p:nvGrpSpPr>
            <p:grpSpPr bwMode="auto">
              <a:xfrm>
                <a:off x="432" y="2880"/>
                <a:ext cx="48" cy="702"/>
                <a:chOff x="288" y="2256"/>
                <a:chExt cx="48" cy="702"/>
              </a:xfrm>
            </p:grpSpPr>
            <p:sp>
              <p:nvSpPr>
                <p:cNvPr id="4646" name="Rectangle 34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647" name="Line 34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48" name="Line 34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49" name="Line 34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50" name="Line 34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51" name="Line 34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52" name="Line 34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53" name="Line 35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54" name="Line 35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55" name="Line 35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56" name="Line 35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57" name="Line 35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58" name="Line 35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59" name="Line 35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60" name="Line 35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470" name="Group 358"/>
              <p:cNvGrpSpPr>
                <a:grpSpLocks/>
              </p:cNvGrpSpPr>
              <p:nvPr/>
            </p:nvGrpSpPr>
            <p:grpSpPr bwMode="auto">
              <a:xfrm>
                <a:off x="480" y="2880"/>
                <a:ext cx="48" cy="702"/>
                <a:chOff x="288" y="2256"/>
                <a:chExt cx="48" cy="702"/>
              </a:xfrm>
            </p:grpSpPr>
            <p:sp>
              <p:nvSpPr>
                <p:cNvPr id="4631" name="Rectangle 35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632" name="Line 36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33" name="Line 36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34" name="Line 36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35" name="Line 36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36" name="Line 36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37" name="Line 36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38" name="Line 36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39" name="Line 36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40" name="Line 36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41" name="Line 36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42" name="Line 37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43" name="Line 37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44" name="Line 37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45" name="Line 37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471" name="Group 374"/>
              <p:cNvGrpSpPr>
                <a:grpSpLocks/>
              </p:cNvGrpSpPr>
              <p:nvPr/>
            </p:nvGrpSpPr>
            <p:grpSpPr bwMode="auto">
              <a:xfrm>
                <a:off x="528" y="2880"/>
                <a:ext cx="48" cy="702"/>
                <a:chOff x="288" y="2256"/>
                <a:chExt cx="48" cy="702"/>
              </a:xfrm>
            </p:grpSpPr>
            <p:sp>
              <p:nvSpPr>
                <p:cNvPr id="4616" name="Rectangle 37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617" name="Line 37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18" name="Line 37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19" name="Line 37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20" name="Line 37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21" name="Line 38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22" name="Line 38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23" name="Line 38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24" name="Line 38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25" name="Line 38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26" name="Line 38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27" name="Line 38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28" name="Line 38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29" name="Line 38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30" name="Line 38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472" name="Group 390"/>
              <p:cNvGrpSpPr>
                <a:grpSpLocks/>
              </p:cNvGrpSpPr>
              <p:nvPr/>
            </p:nvGrpSpPr>
            <p:grpSpPr bwMode="auto">
              <a:xfrm>
                <a:off x="576" y="2880"/>
                <a:ext cx="48" cy="702"/>
                <a:chOff x="288" y="2256"/>
                <a:chExt cx="48" cy="702"/>
              </a:xfrm>
            </p:grpSpPr>
            <p:sp>
              <p:nvSpPr>
                <p:cNvPr id="4601" name="Rectangle 39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602" name="Line 39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03" name="Line 39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04" name="Line 39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05" name="Line 39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06" name="Line 39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07" name="Line 39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08" name="Line 39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09" name="Line 39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10" name="Line 40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11" name="Line 40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12" name="Line 40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13" name="Line 40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14" name="Line 40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15" name="Line 40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473" name="Group 406"/>
              <p:cNvGrpSpPr>
                <a:grpSpLocks/>
              </p:cNvGrpSpPr>
              <p:nvPr/>
            </p:nvGrpSpPr>
            <p:grpSpPr bwMode="auto">
              <a:xfrm>
                <a:off x="624" y="2880"/>
                <a:ext cx="48" cy="702"/>
                <a:chOff x="288" y="2256"/>
                <a:chExt cx="48" cy="702"/>
              </a:xfrm>
            </p:grpSpPr>
            <p:sp>
              <p:nvSpPr>
                <p:cNvPr id="4586" name="Rectangle 40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587" name="Line 40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88" name="Line 40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89" name="Line 41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90" name="Line 41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91" name="Line 41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92" name="Line 41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93" name="Line 41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94" name="Line 41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95" name="Line 41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96" name="Line 41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97" name="Line 41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98" name="Line 41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99" name="Line 42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00" name="Line 42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474" name="Group 422"/>
              <p:cNvGrpSpPr>
                <a:grpSpLocks/>
              </p:cNvGrpSpPr>
              <p:nvPr/>
            </p:nvGrpSpPr>
            <p:grpSpPr bwMode="auto">
              <a:xfrm>
                <a:off x="672" y="2880"/>
                <a:ext cx="48" cy="702"/>
                <a:chOff x="288" y="2256"/>
                <a:chExt cx="48" cy="702"/>
              </a:xfrm>
            </p:grpSpPr>
            <p:sp>
              <p:nvSpPr>
                <p:cNvPr id="4571" name="Rectangle 42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572" name="Line 42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73" name="Line 42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74" name="Line 42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75" name="Line 42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76" name="Line 42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77" name="Line 42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78" name="Line 43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79" name="Line 43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80" name="Line 43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81" name="Line 43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82" name="Line 43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83" name="Line 43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84" name="Line 43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85" name="Line 43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475" name="Group 438"/>
              <p:cNvGrpSpPr>
                <a:grpSpLocks/>
              </p:cNvGrpSpPr>
              <p:nvPr/>
            </p:nvGrpSpPr>
            <p:grpSpPr bwMode="auto">
              <a:xfrm>
                <a:off x="720" y="2880"/>
                <a:ext cx="48" cy="702"/>
                <a:chOff x="288" y="2256"/>
                <a:chExt cx="48" cy="702"/>
              </a:xfrm>
            </p:grpSpPr>
            <p:sp>
              <p:nvSpPr>
                <p:cNvPr id="4556" name="Rectangle 43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557" name="Line 44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58" name="Line 44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59" name="Line 44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60" name="Line 44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61" name="Line 44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62" name="Line 44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63" name="Line 44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64" name="Line 44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65" name="Line 44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66" name="Line 44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67" name="Line 45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68" name="Line 45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69" name="Line 45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70" name="Line 45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476" name="Group 454"/>
              <p:cNvGrpSpPr>
                <a:grpSpLocks/>
              </p:cNvGrpSpPr>
              <p:nvPr/>
            </p:nvGrpSpPr>
            <p:grpSpPr bwMode="auto">
              <a:xfrm>
                <a:off x="768" y="2880"/>
                <a:ext cx="48" cy="702"/>
                <a:chOff x="288" y="2256"/>
                <a:chExt cx="48" cy="702"/>
              </a:xfrm>
            </p:grpSpPr>
            <p:sp>
              <p:nvSpPr>
                <p:cNvPr id="4541" name="Rectangle 45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542" name="Line 45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43" name="Line 45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44" name="Line 45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45" name="Line 45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46" name="Line 46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47" name="Line 46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48" name="Line 46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49" name="Line 46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50" name="Line 46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51" name="Line 46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52" name="Line 46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53" name="Line 46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54" name="Line 46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55" name="Line 46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477" name="Group 470"/>
              <p:cNvGrpSpPr>
                <a:grpSpLocks/>
              </p:cNvGrpSpPr>
              <p:nvPr/>
            </p:nvGrpSpPr>
            <p:grpSpPr bwMode="auto">
              <a:xfrm>
                <a:off x="816" y="2880"/>
                <a:ext cx="48" cy="702"/>
                <a:chOff x="288" y="2256"/>
                <a:chExt cx="48" cy="702"/>
              </a:xfrm>
            </p:grpSpPr>
            <p:sp>
              <p:nvSpPr>
                <p:cNvPr id="4526" name="Rectangle 47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527" name="Line 47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28" name="Line 47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29" name="Line 47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30" name="Line 47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31" name="Line 47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32" name="Line 47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33" name="Line 47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34" name="Line 47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35" name="Line 48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36" name="Line 48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37" name="Line 48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38" name="Line 48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39" name="Line 48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40" name="Line 48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478" name="Group 486"/>
              <p:cNvGrpSpPr>
                <a:grpSpLocks/>
              </p:cNvGrpSpPr>
              <p:nvPr/>
            </p:nvGrpSpPr>
            <p:grpSpPr bwMode="auto">
              <a:xfrm>
                <a:off x="864" y="2880"/>
                <a:ext cx="48" cy="702"/>
                <a:chOff x="288" y="2256"/>
                <a:chExt cx="48" cy="702"/>
              </a:xfrm>
            </p:grpSpPr>
            <p:sp>
              <p:nvSpPr>
                <p:cNvPr id="4511" name="Rectangle 48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512" name="Line 48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13" name="Line 48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14" name="Line 49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15" name="Line 49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16" name="Line 49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17" name="Line 49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18" name="Line 49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19" name="Line 49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20" name="Line 49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21" name="Line 49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22" name="Line 49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23" name="Line 49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24" name="Line 50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25" name="Line 50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479" name="Group 502"/>
              <p:cNvGrpSpPr>
                <a:grpSpLocks/>
              </p:cNvGrpSpPr>
              <p:nvPr/>
            </p:nvGrpSpPr>
            <p:grpSpPr bwMode="auto">
              <a:xfrm>
                <a:off x="912" y="2880"/>
                <a:ext cx="48" cy="702"/>
                <a:chOff x="288" y="2256"/>
                <a:chExt cx="48" cy="702"/>
              </a:xfrm>
            </p:grpSpPr>
            <p:sp>
              <p:nvSpPr>
                <p:cNvPr id="4496" name="Rectangle 50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497" name="Line 50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98" name="Line 50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99" name="Line 50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00" name="Line 50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01" name="Line 50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02" name="Line 50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03" name="Line 51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04" name="Line 51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05" name="Line 51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06" name="Line 51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07" name="Line 51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08" name="Line 51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09" name="Line 51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10" name="Line 51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480" name="Group 518"/>
              <p:cNvGrpSpPr>
                <a:grpSpLocks/>
              </p:cNvGrpSpPr>
              <p:nvPr/>
            </p:nvGrpSpPr>
            <p:grpSpPr bwMode="auto">
              <a:xfrm>
                <a:off x="960" y="2880"/>
                <a:ext cx="48" cy="702"/>
                <a:chOff x="288" y="2256"/>
                <a:chExt cx="48" cy="702"/>
              </a:xfrm>
            </p:grpSpPr>
            <p:sp>
              <p:nvSpPr>
                <p:cNvPr id="4481" name="Rectangle 51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482" name="Line 52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83" name="Line 52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84" name="Line 52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85" name="Line 52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86" name="Line 52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87" name="Line 52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88" name="Line 52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89" name="Line 52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90" name="Line 52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91" name="Line 52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92" name="Line 53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93" name="Line 53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94" name="Line 53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95" name="Line 53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4434" name="Group 534"/>
            <p:cNvGrpSpPr>
              <a:grpSpLocks/>
            </p:cNvGrpSpPr>
            <p:nvPr/>
          </p:nvGrpSpPr>
          <p:grpSpPr bwMode="auto">
            <a:xfrm>
              <a:off x="1008" y="3042"/>
              <a:ext cx="48" cy="702"/>
              <a:chOff x="288" y="2256"/>
              <a:chExt cx="48" cy="702"/>
            </a:xfrm>
          </p:grpSpPr>
          <p:sp>
            <p:nvSpPr>
              <p:cNvPr id="4451" name="Rectangle 535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254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452" name="Line 536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53" name="Line 537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54" name="Line 538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55" name="Line 539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56" name="Line 540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57" name="Line 541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58" name="Line 542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59" name="Line 543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60" name="Line 544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61" name="Line 545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62" name="Line 546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63" name="Line 547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64" name="Line 548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65" name="Line 549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435" name="Group 550"/>
            <p:cNvGrpSpPr>
              <a:grpSpLocks/>
            </p:cNvGrpSpPr>
            <p:nvPr/>
          </p:nvGrpSpPr>
          <p:grpSpPr bwMode="auto">
            <a:xfrm>
              <a:off x="1056" y="3042"/>
              <a:ext cx="48" cy="702"/>
              <a:chOff x="288" y="2256"/>
              <a:chExt cx="48" cy="702"/>
            </a:xfrm>
          </p:grpSpPr>
          <p:sp>
            <p:nvSpPr>
              <p:cNvPr id="4436" name="Rectangle 551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254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437" name="Line 552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38" name="Line 553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39" name="Line 554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40" name="Line 555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41" name="Line 556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42" name="Line 557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43" name="Line 558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44" name="Line 559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45" name="Line 560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46" name="Line 561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47" name="Line 562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48" name="Line 563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49" name="Line 564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50" name="Line 565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4706" name="Group 292"/>
          <p:cNvGrpSpPr>
            <a:grpSpLocks/>
          </p:cNvGrpSpPr>
          <p:nvPr/>
        </p:nvGrpSpPr>
        <p:grpSpPr bwMode="auto">
          <a:xfrm>
            <a:off x="5003800" y="2365846"/>
            <a:ext cx="1189038" cy="1189038"/>
            <a:chOff x="288" y="3042"/>
            <a:chExt cx="816" cy="702"/>
          </a:xfrm>
        </p:grpSpPr>
        <p:grpSp>
          <p:nvGrpSpPr>
            <p:cNvPr id="4707" name="Group 293"/>
            <p:cNvGrpSpPr>
              <a:grpSpLocks/>
            </p:cNvGrpSpPr>
            <p:nvPr/>
          </p:nvGrpSpPr>
          <p:grpSpPr bwMode="auto">
            <a:xfrm>
              <a:off x="288" y="3042"/>
              <a:ext cx="720" cy="702"/>
              <a:chOff x="288" y="2880"/>
              <a:chExt cx="720" cy="702"/>
            </a:xfrm>
          </p:grpSpPr>
          <p:grpSp>
            <p:nvGrpSpPr>
              <p:cNvPr id="4740" name="Group 294"/>
              <p:cNvGrpSpPr>
                <a:grpSpLocks/>
              </p:cNvGrpSpPr>
              <p:nvPr/>
            </p:nvGrpSpPr>
            <p:grpSpPr bwMode="auto">
              <a:xfrm>
                <a:off x="288" y="2880"/>
                <a:ext cx="48" cy="702"/>
                <a:chOff x="288" y="2256"/>
                <a:chExt cx="48" cy="702"/>
              </a:xfrm>
            </p:grpSpPr>
            <p:sp>
              <p:nvSpPr>
                <p:cNvPr id="4965" name="Rectangle 29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966" name="Line 29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67" name="Line 29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68" name="Line 29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69" name="Line 29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70" name="Line 30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71" name="Line 30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72" name="Line 30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73" name="Line 30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74" name="Line 30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75" name="Line 30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76" name="Line 30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77" name="Line 30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78" name="Line 30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79" name="Line 30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741" name="Group 310"/>
              <p:cNvGrpSpPr>
                <a:grpSpLocks/>
              </p:cNvGrpSpPr>
              <p:nvPr/>
            </p:nvGrpSpPr>
            <p:grpSpPr bwMode="auto">
              <a:xfrm>
                <a:off x="336" y="2880"/>
                <a:ext cx="48" cy="702"/>
                <a:chOff x="288" y="2256"/>
                <a:chExt cx="48" cy="702"/>
              </a:xfrm>
            </p:grpSpPr>
            <p:sp>
              <p:nvSpPr>
                <p:cNvPr id="4950" name="Rectangle 31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951" name="Line 31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52" name="Line 31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53" name="Line 31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54" name="Line 31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55" name="Line 31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56" name="Line 31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57" name="Line 31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58" name="Line 31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59" name="Line 32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60" name="Line 32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61" name="Line 32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62" name="Line 32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63" name="Line 32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64" name="Line 32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742" name="Group 326"/>
              <p:cNvGrpSpPr>
                <a:grpSpLocks/>
              </p:cNvGrpSpPr>
              <p:nvPr/>
            </p:nvGrpSpPr>
            <p:grpSpPr bwMode="auto">
              <a:xfrm>
                <a:off x="384" y="2880"/>
                <a:ext cx="48" cy="702"/>
                <a:chOff x="288" y="2256"/>
                <a:chExt cx="48" cy="702"/>
              </a:xfrm>
            </p:grpSpPr>
            <p:sp>
              <p:nvSpPr>
                <p:cNvPr id="4935" name="Rectangle 32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936" name="Line 32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37" name="Line 32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38" name="Line 33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39" name="Line 33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40" name="Line 33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41" name="Line 33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42" name="Line 33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43" name="Line 33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44" name="Line 33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45" name="Line 33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46" name="Line 33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47" name="Line 33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48" name="Line 34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49" name="Line 34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743" name="Group 342"/>
              <p:cNvGrpSpPr>
                <a:grpSpLocks/>
              </p:cNvGrpSpPr>
              <p:nvPr/>
            </p:nvGrpSpPr>
            <p:grpSpPr bwMode="auto">
              <a:xfrm>
                <a:off x="432" y="2880"/>
                <a:ext cx="48" cy="702"/>
                <a:chOff x="288" y="2256"/>
                <a:chExt cx="48" cy="702"/>
              </a:xfrm>
            </p:grpSpPr>
            <p:sp>
              <p:nvSpPr>
                <p:cNvPr id="4920" name="Rectangle 34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921" name="Line 34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22" name="Line 34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23" name="Line 34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24" name="Line 34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25" name="Line 34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26" name="Line 34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27" name="Line 35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28" name="Line 35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29" name="Line 35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30" name="Line 35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31" name="Line 35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32" name="Line 35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33" name="Line 35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34" name="Line 35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744" name="Group 358"/>
              <p:cNvGrpSpPr>
                <a:grpSpLocks/>
              </p:cNvGrpSpPr>
              <p:nvPr/>
            </p:nvGrpSpPr>
            <p:grpSpPr bwMode="auto">
              <a:xfrm>
                <a:off x="480" y="2880"/>
                <a:ext cx="48" cy="702"/>
                <a:chOff x="288" y="2256"/>
                <a:chExt cx="48" cy="702"/>
              </a:xfrm>
            </p:grpSpPr>
            <p:sp>
              <p:nvSpPr>
                <p:cNvPr id="4905" name="Rectangle 35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906" name="Line 36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07" name="Line 36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08" name="Line 36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09" name="Line 36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10" name="Line 36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11" name="Line 36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12" name="Line 36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13" name="Line 36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14" name="Line 36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15" name="Line 36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16" name="Line 37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17" name="Line 37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18" name="Line 37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19" name="Line 37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745" name="Group 374"/>
              <p:cNvGrpSpPr>
                <a:grpSpLocks/>
              </p:cNvGrpSpPr>
              <p:nvPr/>
            </p:nvGrpSpPr>
            <p:grpSpPr bwMode="auto">
              <a:xfrm>
                <a:off x="528" y="2880"/>
                <a:ext cx="48" cy="702"/>
                <a:chOff x="288" y="2256"/>
                <a:chExt cx="48" cy="702"/>
              </a:xfrm>
            </p:grpSpPr>
            <p:sp>
              <p:nvSpPr>
                <p:cNvPr id="4890" name="Rectangle 37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891" name="Line 37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92" name="Line 37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93" name="Line 37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94" name="Line 37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95" name="Line 38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96" name="Line 38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97" name="Line 38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98" name="Line 38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99" name="Line 38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00" name="Line 38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01" name="Line 38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02" name="Line 38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03" name="Line 38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04" name="Line 38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746" name="Group 390"/>
              <p:cNvGrpSpPr>
                <a:grpSpLocks/>
              </p:cNvGrpSpPr>
              <p:nvPr/>
            </p:nvGrpSpPr>
            <p:grpSpPr bwMode="auto">
              <a:xfrm>
                <a:off x="576" y="2880"/>
                <a:ext cx="48" cy="702"/>
                <a:chOff x="288" y="2256"/>
                <a:chExt cx="48" cy="702"/>
              </a:xfrm>
            </p:grpSpPr>
            <p:sp>
              <p:nvSpPr>
                <p:cNvPr id="4875" name="Rectangle 39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876" name="Line 39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77" name="Line 39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78" name="Line 39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79" name="Line 39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80" name="Line 39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81" name="Line 39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82" name="Line 39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83" name="Line 39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84" name="Line 40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85" name="Line 40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86" name="Line 40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87" name="Line 40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88" name="Line 40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89" name="Line 40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747" name="Group 406"/>
              <p:cNvGrpSpPr>
                <a:grpSpLocks/>
              </p:cNvGrpSpPr>
              <p:nvPr/>
            </p:nvGrpSpPr>
            <p:grpSpPr bwMode="auto">
              <a:xfrm>
                <a:off x="624" y="2880"/>
                <a:ext cx="48" cy="702"/>
                <a:chOff x="288" y="2256"/>
                <a:chExt cx="48" cy="702"/>
              </a:xfrm>
            </p:grpSpPr>
            <p:sp>
              <p:nvSpPr>
                <p:cNvPr id="4860" name="Rectangle 40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861" name="Line 40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62" name="Line 40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63" name="Line 41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64" name="Line 41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65" name="Line 41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66" name="Line 41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67" name="Line 41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68" name="Line 41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69" name="Line 41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70" name="Line 41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71" name="Line 41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72" name="Line 41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73" name="Line 42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74" name="Line 42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748" name="Group 422"/>
              <p:cNvGrpSpPr>
                <a:grpSpLocks/>
              </p:cNvGrpSpPr>
              <p:nvPr/>
            </p:nvGrpSpPr>
            <p:grpSpPr bwMode="auto">
              <a:xfrm>
                <a:off x="672" y="2880"/>
                <a:ext cx="48" cy="702"/>
                <a:chOff x="288" y="2256"/>
                <a:chExt cx="48" cy="702"/>
              </a:xfrm>
            </p:grpSpPr>
            <p:sp>
              <p:nvSpPr>
                <p:cNvPr id="4845" name="Rectangle 42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846" name="Line 42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47" name="Line 42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48" name="Line 42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49" name="Line 42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50" name="Line 42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51" name="Line 42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52" name="Line 43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53" name="Line 43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54" name="Line 43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55" name="Line 43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56" name="Line 43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57" name="Line 43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58" name="Line 43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59" name="Line 43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749" name="Group 438"/>
              <p:cNvGrpSpPr>
                <a:grpSpLocks/>
              </p:cNvGrpSpPr>
              <p:nvPr/>
            </p:nvGrpSpPr>
            <p:grpSpPr bwMode="auto">
              <a:xfrm>
                <a:off x="720" y="2880"/>
                <a:ext cx="48" cy="702"/>
                <a:chOff x="288" y="2256"/>
                <a:chExt cx="48" cy="702"/>
              </a:xfrm>
            </p:grpSpPr>
            <p:sp>
              <p:nvSpPr>
                <p:cNvPr id="4830" name="Rectangle 43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831" name="Line 44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32" name="Line 44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33" name="Line 44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34" name="Line 44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35" name="Line 44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36" name="Line 44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37" name="Line 44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38" name="Line 44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39" name="Line 44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40" name="Line 44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41" name="Line 45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42" name="Line 45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43" name="Line 45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44" name="Line 45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750" name="Group 454"/>
              <p:cNvGrpSpPr>
                <a:grpSpLocks/>
              </p:cNvGrpSpPr>
              <p:nvPr/>
            </p:nvGrpSpPr>
            <p:grpSpPr bwMode="auto">
              <a:xfrm>
                <a:off x="768" y="2880"/>
                <a:ext cx="48" cy="702"/>
                <a:chOff x="288" y="2256"/>
                <a:chExt cx="48" cy="702"/>
              </a:xfrm>
            </p:grpSpPr>
            <p:sp>
              <p:nvSpPr>
                <p:cNvPr id="4815" name="Rectangle 45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816" name="Line 45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17" name="Line 45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18" name="Line 45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19" name="Line 45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20" name="Line 46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21" name="Line 46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22" name="Line 46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23" name="Line 46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24" name="Line 46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25" name="Line 46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26" name="Line 46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27" name="Line 46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28" name="Line 46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29" name="Line 46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751" name="Group 470"/>
              <p:cNvGrpSpPr>
                <a:grpSpLocks/>
              </p:cNvGrpSpPr>
              <p:nvPr/>
            </p:nvGrpSpPr>
            <p:grpSpPr bwMode="auto">
              <a:xfrm>
                <a:off x="816" y="2880"/>
                <a:ext cx="48" cy="702"/>
                <a:chOff x="288" y="2256"/>
                <a:chExt cx="48" cy="702"/>
              </a:xfrm>
            </p:grpSpPr>
            <p:sp>
              <p:nvSpPr>
                <p:cNvPr id="4800" name="Rectangle 47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801" name="Line 47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02" name="Line 47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03" name="Line 47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04" name="Line 47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05" name="Line 47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06" name="Line 47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07" name="Line 47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08" name="Line 47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09" name="Line 48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10" name="Line 48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11" name="Line 48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12" name="Line 48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13" name="Line 48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14" name="Line 48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752" name="Group 486"/>
              <p:cNvGrpSpPr>
                <a:grpSpLocks/>
              </p:cNvGrpSpPr>
              <p:nvPr/>
            </p:nvGrpSpPr>
            <p:grpSpPr bwMode="auto">
              <a:xfrm>
                <a:off x="864" y="2880"/>
                <a:ext cx="48" cy="702"/>
                <a:chOff x="288" y="2256"/>
                <a:chExt cx="48" cy="702"/>
              </a:xfrm>
            </p:grpSpPr>
            <p:sp>
              <p:nvSpPr>
                <p:cNvPr id="4785" name="Rectangle 48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786" name="Line 48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87" name="Line 48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88" name="Line 49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89" name="Line 49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90" name="Line 49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91" name="Line 49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92" name="Line 49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93" name="Line 49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94" name="Line 49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95" name="Line 49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96" name="Line 49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97" name="Line 49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98" name="Line 50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99" name="Line 50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753" name="Group 502"/>
              <p:cNvGrpSpPr>
                <a:grpSpLocks/>
              </p:cNvGrpSpPr>
              <p:nvPr/>
            </p:nvGrpSpPr>
            <p:grpSpPr bwMode="auto">
              <a:xfrm>
                <a:off x="912" y="2880"/>
                <a:ext cx="48" cy="702"/>
                <a:chOff x="288" y="2256"/>
                <a:chExt cx="48" cy="702"/>
              </a:xfrm>
            </p:grpSpPr>
            <p:sp>
              <p:nvSpPr>
                <p:cNvPr id="4770" name="Rectangle 50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771" name="Line 50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72" name="Line 50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73" name="Line 50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74" name="Line 50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75" name="Line 50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76" name="Line 50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77" name="Line 51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78" name="Line 51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79" name="Line 51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80" name="Line 51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81" name="Line 51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82" name="Line 51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83" name="Line 51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84" name="Line 51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754" name="Group 518"/>
              <p:cNvGrpSpPr>
                <a:grpSpLocks/>
              </p:cNvGrpSpPr>
              <p:nvPr/>
            </p:nvGrpSpPr>
            <p:grpSpPr bwMode="auto">
              <a:xfrm>
                <a:off x="960" y="2880"/>
                <a:ext cx="48" cy="702"/>
                <a:chOff x="288" y="2256"/>
                <a:chExt cx="48" cy="702"/>
              </a:xfrm>
            </p:grpSpPr>
            <p:sp>
              <p:nvSpPr>
                <p:cNvPr id="4755" name="Rectangle 51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756" name="Line 52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57" name="Line 52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58" name="Line 52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59" name="Line 52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60" name="Line 52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61" name="Line 52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62" name="Line 52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63" name="Line 52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64" name="Line 52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65" name="Line 52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66" name="Line 53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67" name="Line 53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68" name="Line 53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69" name="Line 53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4708" name="Group 534"/>
            <p:cNvGrpSpPr>
              <a:grpSpLocks/>
            </p:cNvGrpSpPr>
            <p:nvPr/>
          </p:nvGrpSpPr>
          <p:grpSpPr bwMode="auto">
            <a:xfrm>
              <a:off x="1008" y="3042"/>
              <a:ext cx="48" cy="702"/>
              <a:chOff x="288" y="2256"/>
              <a:chExt cx="48" cy="702"/>
            </a:xfrm>
          </p:grpSpPr>
          <p:sp>
            <p:nvSpPr>
              <p:cNvPr id="4725" name="Rectangle 535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254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726" name="Line 536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27" name="Line 537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28" name="Line 538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29" name="Line 539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30" name="Line 540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31" name="Line 541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32" name="Line 542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33" name="Line 543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34" name="Line 544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35" name="Line 545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36" name="Line 546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37" name="Line 547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38" name="Line 548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39" name="Line 549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709" name="Group 550"/>
            <p:cNvGrpSpPr>
              <a:grpSpLocks/>
            </p:cNvGrpSpPr>
            <p:nvPr/>
          </p:nvGrpSpPr>
          <p:grpSpPr bwMode="auto">
            <a:xfrm>
              <a:off x="1056" y="3042"/>
              <a:ext cx="48" cy="702"/>
              <a:chOff x="288" y="2256"/>
              <a:chExt cx="48" cy="702"/>
            </a:xfrm>
          </p:grpSpPr>
          <p:sp>
            <p:nvSpPr>
              <p:cNvPr id="4710" name="Rectangle 551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254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711" name="Line 552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12" name="Line 553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13" name="Line 554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14" name="Line 555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15" name="Line 556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16" name="Line 557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17" name="Line 558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18" name="Line 559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19" name="Line 560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20" name="Line 561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21" name="Line 562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22" name="Line 563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23" name="Line 564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24" name="Line 565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4980" name="Group 292"/>
          <p:cNvGrpSpPr>
            <a:grpSpLocks/>
          </p:cNvGrpSpPr>
          <p:nvPr/>
        </p:nvGrpSpPr>
        <p:grpSpPr bwMode="auto">
          <a:xfrm>
            <a:off x="6300788" y="2367434"/>
            <a:ext cx="1189037" cy="1189037"/>
            <a:chOff x="288" y="3042"/>
            <a:chExt cx="816" cy="702"/>
          </a:xfrm>
        </p:grpSpPr>
        <p:grpSp>
          <p:nvGrpSpPr>
            <p:cNvPr id="4981" name="Group 293"/>
            <p:cNvGrpSpPr>
              <a:grpSpLocks/>
            </p:cNvGrpSpPr>
            <p:nvPr/>
          </p:nvGrpSpPr>
          <p:grpSpPr bwMode="auto">
            <a:xfrm>
              <a:off x="288" y="3042"/>
              <a:ext cx="720" cy="702"/>
              <a:chOff x="288" y="2880"/>
              <a:chExt cx="720" cy="702"/>
            </a:xfrm>
          </p:grpSpPr>
          <p:grpSp>
            <p:nvGrpSpPr>
              <p:cNvPr id="5014" name="Group 294"/>
              <p:cNvGrpSpPr>
                <a:grpSpLocks/>
              </p:cNvGrpSpPr>
              <p:nvPr/>
            </p:nvGrpSpPr>
            <p:grpSpPr bwMode="auto">
              <a:xfrm>
                <a:off x="288" y="2880"/>
                <a:ext cx="48" cy="702"/>
                <a:chOff x="288" y="2256"/>
                <a:chExt cx="48" cy="702"/>
              </a:xfrm>
            </p:grpSpPr>
            <p:sp>
              <p:nvSpPr>
                <p:cNvPr id="5239" name="Rectangle 29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240" name="Line 29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41" name="Line 29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42" name="Line 29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43" name="Line 29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44" name="Line 30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45" name="Line 30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46" name="Line 30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47" name="Line 30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48" name="Line 30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49" name="Line 30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50" name="Line 30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51" name="Line 30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52" name="Line 30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53" name="Line 30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015" name="Group 310"/>
              <p:cNvGrpSpPr>
                <a:grpSpLocks/>
              </p:cNvGrpSpPr>
              <p:nvPr/>
            </p:nvGrpSpPr>
            <p:grpSpPr bwMode="auto">
              <a:xfrm>
                <a:off x="336" y="2880"/>
                <a:ext cx="48" cy="702"/>
                <a:chOff x="288" y="2256"/>
                <a:chExt cx="48" cy="702"/>
              </a:xfrm>
            </p:grpSpPr>
            <p:sp>
              <p:nvSpPr>
                <p:cNvPr id="5224" name="Rectangle 31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225" name="Line 31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26" name="Line 31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27" name="Line 31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28" name="Line 31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29" name="Line 31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30" name="Line 31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31" name="Line 31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32" name="Line 31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33" name="Line 32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34" name="Line 32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35" name="Line 32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36" name="Line 32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37" name="Line 32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38" name="Line 32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016" name="Group 326"/>
              <p:cNvGrpSpPr>
                <a:grpSpLocks/>
              </p:cNvGrpSpPr>
              <p:nvPr/>
            </p:nvGrpSpPr>
            <p:grpSpPr bwMode="auto">
              <a:xfrm>
                <a:off x="384" y="2880"/>
                <a:ext cx="48" cy="702"/>
                <a:chOff x="288" y="2256"/>
                <a:chExt cx="48" cy="702"/>
              </a:xfrm>
            </p:grpSpPr>
            <p:sp>
              <p:nvSpPr>
                <p:cNvPr id="5209" name="Rectangle 32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210" name="Line 32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11" name="Line 32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12" name="Line 33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13" name="Line 33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14" name="Line 33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15" name="Line 33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16" name="Line 33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17" name="Line 33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18" name="Line 33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19" name="Line 33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20" name="Line 33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21" name="Line 33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22" name="Line 34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23" name="Line 34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017" name="Group 342"/>
              <p:cNvGrpSpPr>
                <a:grpSpLocks/>
              </p:cNvGrpSpPr>
              <p:nvPr/>
            </p:nvGrpSpPr>
            <p:grpSpPr bwMode="auto">
              <a:xfrm>
                <a:off x="432" y="2880"/>
                <a:ext cx="48" cy="702"/>
                <a:chOff x="288" y="2256"/>
                <a:chExt cx="48" cy="702"/>
              </a:xfrm>
            </p:grpSpPr>
            <p:sp>
              <p:nvSpPr>
                <p:cNvPr id="5194" name="Rectangle 34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195" name="Line 34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96" name="Line 34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97" name="Line 34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98" name="Line 34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99" name="Line 34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00" name="Line 34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01" name="Line 35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02" name="Line 35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03" name="Line 35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04" name="Line 35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05" name="Line 35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06" name="Line 35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07" name="Line 35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08" name="Line 35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018" name="Group 358"/>
              <p:cNvGrpSpPr>
                <a:grpSpLocks/>
              </p:cNvGrpSpPr>
              <p:nvPr/>
            </p:nvGrpSpPr>
            <p:grpSpPr bwMode="auto">
              <a:xfrm>
                <a:off x="480" y="2880"/>
                <a:ext cx="48" cy="702"/>
                <a:chOff x="288" y="2256"/>
                <a:chExt cx="48" cy="702"/>
              </a:xfrm>
            </p:grpSpPr>
            <p:sp>
              <p:nvSpPr>
                <p:cNvPr id="5179" name="Rectangle 35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180" name="Line 36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81" name="Line 36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82" name="Line 36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83" name="Line 36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84" name="Line 36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85" name="Line 36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86" name="Line 36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87" name="Line 36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88" name="Line 36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89" name="Line 36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90" name="Line 37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91" name="Line 37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92" name="Line 37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93" name="Line 37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019" name="Group 374"/>
              <p:cNvGrpSpPr>
                <a:grpSpLocks/>
              </p:cNvGrpSpPr>
              <p:nvPr/>
            </p:nvGrpSpPr>
            <p:grpSpPr bwMode="auto">
              <a:xfrm>
                <a:off x="528" y="2880"/>
                <a:ext cx="48" cy="702"/>
                <a:chOff x="288" y="2256"/>
                <a:chExt cx="48" cy="702"/>
              </a:xfrm>
            </p:grpSpPr>
            <p:sp>
              <p:nvSpPr>
                <p:cNvPr id="5164" name="Rectangle 37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165" name="Line 37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66" name="Line 37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67" name="Line 37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68" name="Line 37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69" name="Line 38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70" name="Line 38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71" name="Line 38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72" name="Line 38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73" name="Line 38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74" name="Line 38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75" name="Line 38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76" name="Line 38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77" name="Line 38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78" name="Line 38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020" name="Group 390"/>
              <p:cNvGrpSpPr>
                <a:grpSpLocks/>
              </p:cNvGrpSpPr>
              <p:nvPr/>
            </p:nvGrpSpPr>
            <p:grpSpPr bwMode="auto">
              <a:xfrm>
                <a:off x="576" y="2880"/>
                <a:ext cx="48" cy="702"/>
                <a:chOff x="288" y="2256"/>
                <a:chExt cx="48" cy="702"/>
              </a:xfrm>
            </p:grpSpPr>
            <p:sp>
              <p:nvSpPr>
                <p:cNvPr id="5149" name="Rectangle 39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150" name="Line 39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51" name="Line 39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52" name="Line 39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53" name="Line 39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54" name="Line 39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55" name="Line 39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56" name="Line 39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57" name="Line 39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58" name="Line 40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59" name="Line 40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60" name="Line 40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61" name="Line 40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62" name="Line 40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63" name="Line 40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021" name="Group 406"/>
              <p:cNvGrpSpPr>
                <a:grpSpLocks/>
              </p:cNvGrpSpPr>
              <p:nvPr/>
            </p:nvGrpSpPr>
            <p:grpSpPr bwMode="auto">
              <a:xfrm>
                <a:off x="624" y="2880"/>
                <a:ext cx="48" cy="702"/>
                <a:chOff x="288" y="2256"/>
                <a:chExt cx="48" cy="702"/>
              </a:xfrm>
            </p:grpSpPr>
            <p:sp>
              <p:nvSpPr>
                <p:cNvPr id="5134" name="Rectangle 40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135" name="Line 40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36" name="Line 40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37" name="Line 41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38" name="Line 41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39" name="Line 41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40" name="Line 41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41" name="Line 41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42" name="Line 41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43" name="Line 41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44" name="Line 41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45" name="Line 41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46" name="Line 41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47" name="Line 42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48" name="Line 42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022" name="Group 422"/>
              <p:cNvGrpSpPr>
                <a:grpSpLocks/>
              </p:cNvGrpSpPr>
              <p:nvPr/>
            </p:nvGrpSpPr>
            <p:grpSpPr bwMode="auto">
              <a:xfrm>
                <a:off x="672" y="2880"/>
                <a:ext cx="48" cy="702"/>
                <a:chOff x="288" y="2256"/>
                <a:chExt cx="48" cy="702"/>
              </a:xfrm>
            </p:grpSpPr>
            <p:sp>
              <p:nvSpPr>
                <p:cNvPr id="5119" name="Rectangle 42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120" name="Line 42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21" name="Line 42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22" name="Line 42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23" name="Line 42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24" name="Line 42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25" name="Line 42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26" name="Line 43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27" name="Line 43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28" name="Line 43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29" name="Line 43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30" name="Line 43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31" name="Line 43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32" name="Line 43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33" name="Line 43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023" name="Group 438"/>
              <p:cNvGrpSpPr>
                <a:grpSpLocks/>
              </p:cNvGrpSpPr>
              <p:nvPr/>
            </p:nvGrpSpPr>
            <p:grpSpPr bwMode="auto">
              <a:xfrm>
                <a:off x="720" y="2880"/>
                <a:ext cx="48" cy="702"/>
                <a:chOff x="288" y="2256"/>
                <a:chExt cx="48" cy="702"/>
              </a:xfrm>
            </p:grpSpPr>
            <p:sp>
              <p:nvSpPr>
                <p:cNvPr id="5104" name="Rectangle 43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105" name="Line 44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06" name="Line 44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07" name="Line 44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08" name="Line 44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09" name="Line 44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10" name="Line 44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11" name="Line 44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12" name="Line 44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13" name="Line 44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14" name="Line 44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15" name="Line 45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16" name="Line 45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17" name="Line 45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18" name="Line 45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024" name="Group 454"/>
              <p:cNvGrpSpPr>
                <a:grpSpLocks/>
              </p:cNvGrpSpPr>
              <p:nvPr/>
            </p:nvGrpSpPr>
            <p:grpSpPr bwMode="auto">
              <a:xfrm>
                <a:off x="768" y="2880"/>
                <a:ext cx="48" cy="702"/>
                <a:chOff x="288" y="2256"/>
                <a:chExt cx="48" cy="702"/>
              </a:xfrm>
            </p:grpSpPr>
            <p:sp>
              <p:nvSpPr>
                <p:cNvPr id="5089" name="Rectangle 45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090" name="Line 45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91" name="Line 45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92" name="Line 45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93" name="Line 45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94" name="Line 46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95" name="Line 46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96" name="Line 46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97" name="Line 46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98" name="Line 46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99" name="Line 46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00" name="Line 46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01" name="Line 46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02" name="Line 46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03" name="Line 46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025" name="Group 470"/>
              <p:cNvGrpSpPr>
                <a:grpSpLocks/>
              </p:cNvGrpSpPr>
              <p:nvPr/>
            </p:nvGrpSpPr>
            <p:grpSpPr bwMode="auto">
              <a:xfrm>
                <a:off x="816" y="2880"/>
                <a:ext cx="48" cy="702"/>
                <a:chOff x="288" y="2256"/>
                <a:chExt cx="48" cy="702"/>
              </a:xfrm>
            </p:grpSpPr>
            <p:sp>
              <p:nvSpPr>
                <p:cNvPr id="5074" name="Rectangle 47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075" name="Line 47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76" name="Line 47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77" name="Line 47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78" name="Line 47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79" name="Line 47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80" name="Line 47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81" name="Line 47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82" name="Line 47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83" name="Line 48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84" name="Line 48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85" name="Line 48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86" name="Line 48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87" name="Line 48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88" name="Line 48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026" name="Group 486"/>
              <p:cNvGrpSpPr>
                <a:grpSpLocks/>
              </p:cNvGrpSpPr>
              <p:nvPr/>
            </p:nvGrpSpPr>
            <p:grpSpPr bwMode="auto">
              <a:xfrm>
                <a:off x="864" y="2880"/>
                <a:ext cx="48" cy="702"/>
                <a:chOff x="288" y="2256"/>
                <a:chExt cx="48" cy="702"/>
              </a:xfrm>
            </p:grpSpPr>
            <p:sp>
              <p:nvSpPr>
                <p:cNvPr id="5059" name="Rectangle 48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060" name="Line 48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61" name="Line 48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62" name="Line 49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63" name="Line 49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64" name="Line 49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65" name="Line 49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66" name="Line 49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67" name="Line 49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68" name="Line 49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69" name="Line 49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70" name="Line 49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71" name="Line 49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72" name="Line 50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73" name="Line 50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027" name="Group 502"/>
              <p:cNvGrpSpPr>
                <a:grpSpLocks/>
              </p:cNvGrpSpPr>
              <p:nvPr/>
            </p:nvGrpSpPr>
            <p:grpSpPr bwMode="auto">
              <a:xfrm>
                <a:off x="912" y="2880"/>
                <a:ext cx="48" cy="702"/>
                <a:chOff x="288" y="2256"/>
                <a:chExt cx="48" cy="702"/>
              </a:xfrm>
            </p:grpSpPr>
            <p:sp>
              <p:nvSpPr>
                <p:cNvPr id="5044" name="Rectangle 50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045" name="Line 50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46" name="Line 50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47" name="Line 50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48" name="Line 50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49" name="Line 50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50" name="Line 50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51" name="Line 51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52" name="Line 51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53" name="Line 51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54" name="Line 51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55" name="Line 51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56" name="Line 51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57" name="Line 51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58" name="Line 51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028" name="Group 518"/>
              <p:cNvGrpSpPr>
                <a:grpSpLocks/>
              </p:cNvGrpSpPr>
              <p:nvPr/>
            </p:nvGrpSpPr>
            <p:grpSpPr bwMode="auto">
              <a:xfrm>
                <a:off x="960" y="2880"/>
                <a:ext cx="48" cy="702"/>
                <a:chOff x="288" y="2256"/>
                <a:chExt cx="48" cy="702"/>
              </a:xfrm>
            </p:grpSpPr>
            <p:sp>
              <p:nvSpPr>
                <p:cNvPr id="5029" name="Rectangle 51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030" name="Line 52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31" name="Line 52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32" name="Line 52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33" name="Line 52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34" name="Line 52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35" name="Line 52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36" name="Line 52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37" name="Line 52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38" name="Line 52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39" name="Line 52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40" name="Line 53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41" name="Line 53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42" name="Line 53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43" name="Line 53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4982" name="Group 534"/>
            <p:cNvGrpSpPr>
              <a:grpSpLocks/>
            </p:cNvGrpSpPr>
            <p:nvPr/>
          </p:nvGrpSpPr>
          <p:grpSpPr bwMode="auto">
            <a:xfrm>
              <a:off x="1008" y="3042"/>
              <a:ext cx="48" cy="702"/>
              <a:chOff x="288" y="2256"/>
              <a:chExt cx="48" cy="702"/>
            </a:xfrm>
          </p:grpSpPr>
          <p:sp>
            <p:nvSpPr>
              <p:cNvPr id="4999" name="Rectangle 535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254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5000" name="Line 536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01" name="Line 537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02" name="Line 538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03" name="Line 539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04" name="Line 540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05" name="Line 541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06" name="Line 542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07" name="Line 543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08" name="Line 544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09" name="Line 545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10" name="Line 546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11" name="Line 547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12" name="Line 548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13" name="Line 549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983" name="Group 550"/>
            <p:cNvGrpSpPr>
              <a:grpSpLocks/>
            </p:cNvGrpSpPr>
            <p:nvPr/>
          </p:nvGrpSpPr>
          <p:grpSpPr bwMode="auto">
            <a:xfrm>
              <a:off x="1056" y="3042"/>
              <a:ext cx="48" cy="702"/>
              <a:chOff x="288" y="2256"/>
              <a:chExt cx="48" cy="702"/>
            </a:xfrm>
          </p:grpSpPr>
          <p:sp>
            <p:nvSpPr>
              <p:cNvPr id="4984" name="Rectangle 551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254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985" name="Line 552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86" name="Line 553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87" name="Line 554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88" name="Line 555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89" name="Line 556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90" name="Line 557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91" name="Line 558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92" name="Line 559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93" name="Line 560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94" name="Line 561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95" name="Line 562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96" name="Line 563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97" name="Line 564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98" name="Line 565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5254" name="Group 292"/>
          <p:cNvGrpSpPr>
            <a:grpSpLocks/>
          </p:cNvGrpSpPr>
          <p:nvPr/>
        </p:nvGrpSpPr>
        <p:grpSpPr bwMode="auto">
          <a:xfrm>
            <a:off x="7596188" y="2367434"/>
            <a:ext cx="1189037" cy="1189037"/>
            <a:chOff x="288" y="3042"/>
            <a:chExt cx="816" cy="702"/>
          </a:xfrm>
        </p:grpSpPr>
        <p:grpSp>
          <p:nvGrpSpPr>
            <p:cNvPr id="5255" name="Group 293"/>
            <p:cNvGrpSpPr>
              <a:grpSpLocks/>
            </p:cNvGrpSpPr>
            <p:nvPr/>
          </p:nvGrpSpPr>
          <p:grpSpPr bwMode="auto">
            <a:xfrm>
              <a:off x="288" y="3042"/>
              <a:ext cx="720" cy="702"/>
              <a:chOff x="288" y="2880"/>
              <a:chExt cx="720" cy="702"/>
            </a:xfrm>
          </p:grpSpPr>
          <p:grpSp>
            <p:nvGrpSpPr>
              <p:cNvPr id="5288" name="Group 294"/>
              <p:cNvGrpSpPr>
                <a:grpSpLocks/>
              </p:cNvGrpSpPr>
              <p:nvPr/>
            </p:nvGrpSpPr>
            <p:grpSpPr bwMode="auto">
              <a:xfrm>
                <a:off x="288" y="2880"/>
                <a:ext cx="48" cy="702"/>
                <a:chOff x="288" y="2256"/>
                <a:chExt cx="48" cy="702"/>
              </a:xfrm>
            </p:grpSpPr>
            <p:sp>
              <p:nvSpPr>
                <p:cNvPr id="5513" name="Rectangle 29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514" name="Line 29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15" name="Line 29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16" name="Line 29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17" name="Line 29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18" name="Line 30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19" name="Line 30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20" name="Line 30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21" name="Line 30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22" name="Line 30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23" name="Line 30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24" name="Line 30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25" name="Line 30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26" name="Line 30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27" name="Line 30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289" name="Group 310"/>
              <p:cNvGrpSpPr>
                <a:grpSpLocks/>
              </p:cNvGrpSpPr>
              <p:nvPr/>
            </p:nvGrpSpPr>
            <p:grpSpPr bwMode="auto">
              <a:xfrm>
                <a:off x="336" y="2880"/>
                <a:ext cx="48" cy="702"/>
                <a:chOff x="288" y="2256"/>
                <a:chExt cx="48" cy="702"/>
              </a:xfrm>
            </p:grpSpPr>
            <p:sp>
              <p:nvSpPr>
                <p:cNvPr id="5498" name="Rectangle 31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499" name="Line 31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00" name="Line 31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01" name="Line 31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02" name="Line 31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03" name="Line 31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04" name="Line 31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05" name="Line 31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06" name="Line 31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07" name="Line 32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08" name="Line 32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09" name="Line 32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10" name="Line 32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11" name="Line 32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12" name="Line 32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290" name="Group 326"/>
              <p:cNvGrpSpPr>
                <a:grpSpLocks/>
              </p:cNvGrpSpPr>
              <p:nvPr/>
            </p:nvGrpSpPr>
            <p:grpSpPr bwMode="auto">
              <a:xfrm>
                <a:off x="384" y="2880"/>
                <a:ext cx="48" cy="702"/>
                <a:chOff x="288" y="2256"/>
                <a:chExt cx="48" cy="702"/>
              </a:xfrm>
            </p:grpSpPr>
            <p:sp>
              <p:nvSpPr>
                <p:cNvPr id="5483" name="Rectangle 32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484" name="Line 32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85" name="Line 32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86" name="Line 33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87" name="Line 33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88" name="Line 33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89" name="Line 33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90" name="Line 33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91" name="Line 33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92" name="Line 33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93" name="Line 33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94" name="Line 33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95" name="Line 33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96" name="Line 34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97" name="Line 34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291" name="Group 342"/>
              <p:cNvGrpSpPr>
                <a:grpSpLocks/>
              </p:cNvGrpSpPr>
              <p:nvPr/>
            </p:nvGrpSpPr>
            <p:grpSpPr bwMode="auto">
              <a:xfrm>
                <a:off x="432" y="2880"/>
                <a:ext cx="48" cy="702"/>
                <a:chOff x="288" y="2256"/>
                <a:chExt cx="48" cy="702"/>
              </a:xfrm>
            </p:grpSpPr>
            <p:sp>
              <p:nvSpPr>
                <p:cNvPr id="5468" name="Rectangle 34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469" name="Line 34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70" name="Line 34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71" name="Line 34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72" name="Line 34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73" name="Line 34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74" name="Line 34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75" name="Line 35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76" name="Line 35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77" name="Line 35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78" name="Line 35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79" name="Line 35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80" name="Line 35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81" name="Line 35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82" name="Line 35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292" name="Group 358"/>
              <p:cNvGrpSpPr>
                <a:grpSpLocks/>
              </p:cNvGrpSpPr>
              <p:nvPr/>
            </p:nvGrpSpPr>
            <p:grpSpPr bwMode="auto">
              <a:xfrm>
                <a:off x="480" y="2880"/>
                <a:ext cx="48" cy="702"/>
                <a:chOff x="288" y="2256"/>
                <a:chExt cx="48" cy="702"/>
              </a:xfrm>
            </p:grpSpPr>
            <p:sp>
              <p:nvSpPr>
                <p:cNvPr id="5453" name="Rectangle 35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454" name="Line 36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55" name="Line 36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56" name="Line 36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57" name="Line 36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58" name="Line 36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59" name="Line 36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60" name="Line 36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61" name="Line 36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62" name="Line 36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63" name="Line 36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64" name="Line 37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65" name="Line 37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66" name="Line 37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67" name="Line 37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293" name="Group 374"/>
              <p:cNvGrpSpPr>
                <a:grpSpLocks/>
              </p:cNvGrpSpPr>
              <p:nvPr/>
            </p:nvGrpSpPr>
            <p:grpSpPr bwMode="auto">
              <a:xfrm>
                <a:off x="528" y="2880"/>
                <a:ext cx="48" cy="702"/>
                <a:chOff x="288" y="2256"/>
                <a:chExt cx="48" cy="702"/>
              </a:xfrm>
            </p:grpSpPr>
            <p:sp>
              <p:nvSpPr>
                <p:cNvPr id="5438" name="Rectangle 37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439" name="Line 37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40" name="Line 37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41" name="Line 37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42" name="Line 37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43" name="Line 38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44" name="Line 38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45" name="Line 38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46" name="Line 38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47" name="Line 38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48" name="Line 38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49" name="Line 38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50" name="Line 38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51" name="Line 38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52" name="Line 38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294" name="Group 390"/>
              <p:cNvGrpSpPr>
                <a:grpSpLocks/>
              </p:cNvGrpSpPr>
              <p:nvPr/>
            </p:nvGrpSpPr>
            <p:grpSpPr bwMode="auto">
              <a:xfrm>
                <a:off x="576" y="2880"/>
                <a:ext cx="48" cy="702"/>
                <a:chOff x="288" y="2256"/>
                <a:chExt cx="48" cy="702"/>
              </a:xfrm>
            </p:grpSpPr>
            <p:sp>
              <p:nvSpPr>
                <p:cNvPr id="5423" name="Rectangle 39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424" name="Line 39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25" name="Line 39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26" name="Line 39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27" name="Line 39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28" name="Line 39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29" name="Line 39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30" name="Line 39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31" name="Line 39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32" name="Line 40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33" name="Line 40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34" name="Line 40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35" name="Line 40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36" name="Line 40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37" name="Line 40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295" name="Group 406"/>
              <p:cNvGrpSpPr>
                <a:grpSpLocks/>
              </p:cNvGrpSpPr>
              <p:nvPr/>
            </p:nvGrpSpPr>
            <p:grpSpPr bwMode="auto">
              <a:xfrm>
                <a:off x="624" y="2880"/>
                <a:ext cx="48" cy="702"/>
                <a:chOff x="288" y="2256"/>
                <a:chExt cx="48" cy="702"/>
              </a:xfrm>
            </p:grpSpPr>
            <p:sp>
              <p:nvSpPr>
                <p:cNvPr id="5408" name="Rectangle 40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409" name="Line 40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10" name="Line 40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11" name="Line 41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12" name="Line 41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13" name="Line 41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14" name="Line 41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15" name="Line 41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16" name="Line 41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17" name="Line 41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18" name="Line 41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19" name="Line 41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20" name="Line 41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21" name="Line 42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22" name="Line 42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296" name="Group 422"/>
              <p:cNvGrpSpPr>
                <a:grpSpLocks/>
              </p:cNvGrpSpPr>
              <p:nvPr/>
            </p:nvGrpSpPr>
            <p:grpSpPr bwMode="auto">
              <a:xfrm>
                <a:off x="672" y="2880"/>
                <a:ext cx="48" cy="702"/>
                <a:chOff x="288" y="2256"/>
                <a:chExt cx="48" cy="702"/>
              </a:xfrm>
            </p:grpSpPr>
            <p:sp>
              <p:nvSpPr>
                <p:cNvPr id="5393" name="Rectangle 42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394" name="Line 42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95" name="Line 42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96" name="Line 42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97" name="Line 42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98" name="Line 42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99" name="Line 42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00" name="Line 43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01" name="Line 43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02" name="Line 43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03" name="Line 43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04" name="Line 43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05" name="Line 43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06" name="Line 43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07" name="Line 43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297" name="Group 438"/>
              <p:cNvGrpSpPr>
                <a:grpSpLocks/>
              </p:cNvGrpSpPr>
              <p:nvPr/>
            </p:nvGrpSpPr>
            <p:grpSpPr bwMode="auto">
              <a:xfrm>
                <a:off x="720" y="2880"/>
                <a:ext cx="48" cy="702"/>
                <a:chOff x="288" y="2256"/>
                <a:chExt cx="48" cy="702"/>
              </a:xfrm>
            </p:grpSpPr>
            <p:sp>
              <p:nvSpPr>
                <p:cNvPr id="5378" name="Rectangle 43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379" name="Line 44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80" name="Line 44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81" name="Line 44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82" name="Line 44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83" name="Line 44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84" name="Line 44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85" name="Line 44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86" name="Line 44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87" name="Line 44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88" name="Line 44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89" name="Line 45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90" name="Line 45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91" name="Line 45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92" name="Line 45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298" name="Group 454"/>
              <p:cNvGrpSpPr>
                <a:grpSpLocks/>
              </p:cNvGrpSpPr>
              <p:nvPr/>
            </p:nvGrpSpPr>
            <p:grpSpPr bwMode="auto">
              <a:xfrm>
                <a:off x="768" y="2880"/>
                <a:ext cx="48" cy="702"/>
                <a:chOff x="288" y="2256"/>
                <a:chExt cx="48" cy="702"/>
              </a:xfrm>
            </p:grpSpPr>
            <p:sp>
              <p:nvSpPr>
                <p:cNvPr id="5363" name="Rectangle 45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364" name="Line 45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65" name="Line 45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66" name="Line 45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67" name="Line 45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68" name="Line 46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69" name="Line 46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70" name="Line 46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71" name="Line 46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72" name="Line 46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73" name="Line 46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74" name="Line 46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75" name="Line 46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76" name="Line 46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77" name="Line 46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299" name="Group 470"/>
              <p:cNvGrpSpPr>
                <a:grpSpLocks/>
              </p:cNvGrpSpPr>
              <p:nvPr/>
            </p:nvGrpSpPr>
            <p:grpSpPr bwMode="auto">
              <a:xfrm>
                <a:off x="816" y="2880"/>
                <a:ext cx="48" cy="702"/>
                <a:chOff x="288" y="2256"/>
                <a:chExt cx="48" cy="702"/>
              </a:xfrm>
            </p:grpSpPr>
            <p:sp>
              <p:nvSpPr>
                <p:cNvPr id="5348" name="Rectangle 47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349" name="Line 47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50" name="Line 47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51" name="Line 47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52" name="Line 47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53" name="Line 47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54" name="Line 47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55" name="Line 47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56" name="Line 47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57" name="Line 48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58" name="Line 48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59" name="Line 48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60" name="Line 48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61" name="Line 48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62" name="Line 48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300" name="Group 486"/>
              <p:cNvGrpSpPr>
                <a:grpSpLocks/>
              </p:cNvGrpSpPr>
              <p:nvPr/>
            </p:nvGrpSpPr>
            <p:grpSpPr bwMode="auto">
              <a:xfrm>
                <a:off x="864" y="2880"/>
                <a:ext cx="48" cy="702"/>
                <a:chOff x="288" y="2256"/>
                <a:chExt cx="48" cy="702"/>
              </a:xfrm>
            </p:grpSpPr>
            <p:sp>
              <p:nvSpPr>
                <p:cNvPr id="5333" name="Rectangle 48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334" name="Line 48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35" name="Line 48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36" name="Line 49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37" name="Line 49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38" name="Line 49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39" name="Line 49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40" name="Line 49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41" name="Line 49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42" name="Line 49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43" name="Line 49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44" name="Line 49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45" name="Line 49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46" name="Line 50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47" name="Line 50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301" name="Group 502"/>
              <p:cNvGrpSpPr>
                <a:grpSpLocks/>
              </p:cNvGrpSpPr>
              <p:nvPr/>
            </p:nvGrpSpPr>
            <p:grpSpPr bwMode="auto">
              <a:xfrm>
                <a:off x="912" y="2880"/>
                <a:ext cx="48" cy="702"/>
                <a:chOff x="288" y="2256"/>
                <a:chExt cx="48" cy="702"/>
              </a:xfrm>
            </p:grpSpPr>
            <p:sp>
              <p:nvSpPr>
                <p:cNvPr id="5318" name="Rectangle 50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319" name="Line 50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20" name="Line 50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21" name="Line 50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22" name="Line 50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23" name="Line 50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24" name="Line 50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25" name="Line 51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26" name="Line 51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27" name="Line 51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28" name="Line 51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29" name="Line 51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30" name="Line 51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31" name="Line 51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32" name="Line 51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302" name="Group 518"/>
              <p:cNvGrpSpPr>
                <a:grpSpLocks/>
              </p:cNvGrpSpPr>
              <p:nvPr/>
            </p:nvGrpSpPr>
            <p:grpSpPr bwMode="auto">
              <a:xfrm>
                <a:off x="960" y="2880"/>
                <a:ext cx="48" cy="702"/>
                <a:chOff x="288" y="2256"/>
                <a:chExt cx="48" cy="702"/>
              </a:xfrm>
            </p:grpSpPr>
            <p:sp>
              <p:nvSpPr>
                <p:cNvPr id="5303" name="Rectangle 51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304" name="Line 52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05" name="Line 52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06" name="Line 52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07" name="Line 52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08" name="Line 52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09" name="Line 52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10" name="Line 52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11" name="Line 52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12" name="Line 52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13" name="Line 52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14" name="Line 53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15" name="Line 53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16" name="Line 53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17" name="Line 53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5256" name="Group 534"/>
            <p:cNvGrpSpPr>
              <a:grpSpLocks/>
            </p:cNvGrpSpPr>
            <p:nvPr/>
          </p:nvGrpSpPr>
          <p:grpSpPr bwMode="auto">
            <a:xfrm>
              <a:off x="1008" y="3042"/>
              <a:ext cx="48" cy="702"/>
              <a:chOff x="288" y="2256"/>
              <a:chExt cx="48" cy="702"/>
            </a:xfrm>
          </p:grpSpPr>
          <p:sp>
            <p:nvSpPr>
              <p:cNvPr id="5273" name="Rectangle 535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254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5274" name="Line 536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75" name="Line 537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76" name="Line 538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77" name="Line 539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78" name="Line 540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79" name="Line 541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80" name="Line 542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81" name="Line 543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82" name="Line 544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83" name="Line 545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84" name="Line 546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85" name="Line 547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86" name="Line 548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87" name="Line 549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5257" name="Group 550"/>
            <p:cNvGrpSpPr>
              <a:grpSpLocks/>
            </p:cNvGrpSpPr>
            <p:nvPr/>
          </p:nvGrpSpPr>
          <p:grpSpPr bwMode="auto">
            <a:xfrm>
              <a:off x="1056" y="3042"/>
              <a:ext cx="48" cy="702"/>
              <a:chOff x="288" y="2256"/>
              <a:chExt cx="48" cy="702"/>
            </a:xfrm>
          </p:grpSpPr>
          <p:sp>
            <p:nvSpPr>
              <p:cNvPr id="5258" name="Rectangle 551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254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5259" name="Line 552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60" name="Line 553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61" name="Line 554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62" name="Line 555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63" name="Line 556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64" name="Line 557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65" name="Line 558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66" name="Line 559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67" name="Line 560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68" name="Line 561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69" name="Line 562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70" name="Line 563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71" name="Line 564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72" name="Line 565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1654" name="TextBox 1653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655" name="Slide Number Placeholder 165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699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-3.7037E-6 L 0.0158 -3.7037E-6 " pathEditMode="relative" ptsTypes="AA">
                                      <p:cBhvr>
                                        <p:cTn id="6" dur="1000" fill="hold"/>
                                        <p:tgtEl>
                                          <p:spTgt spid="38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Rectangle 2"/>
          <p:cNvSpPr txBox="1">
            <a:spLocks noChangeArrowheads="1"/>
          </p:cNvSpPr>
          <p:nvPr/>
        </p:nvSpPr>
        <p:spPr bwMode="auto">
          <a:xfrm>
            <a:off x="457199" y="551148"/>
            <a:ext cx="83280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Window-based models</a:t>
            </a:r>
            <a:b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Building an object model</a:t>
            </a:r>
          </a:p>
        </p:txBody>
      </p:sp>
      <p:sp>
        <p:nvSpPr>
          <p:cNvPr id="2787" name="Rectangle 3"/>
          <p:cNvSpPr txBox="1">
            <a:spLocks noChangeArrowheads="1"/>
          </p:cNvSpPr>
          <p:nvPr/>
        </p:nvSpPr>
        <p:spPr bwMode="auto">
          <a:xfrm>
            <a:off x="457200" y="1219200"/>
            <a:ext cx="8686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15000"/>
              <a:buChar char="•"/>
              <a:defRPr kumimoji="1" sz="24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Ø"/>
              <a:defRPr kumimoji="1" sz="20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kumimoji="1" sz="2400" b="1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r>
              <a:rPr kumimoji="1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Consider edges, contours, and (oriented) intensity gradients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endParaRPr kumimoji="1" lang="en-US" sz="2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endParaRPr kumimoji="1" lang="en-US" sz="2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endParaRPr kumimoji="1" lang="en-US" sz="2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endParaRPr kumimoji="1" lang="en-US" sz="2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endParaRPr kumimoji="1" lang="en-US" sz="2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grpSp>
        <p:nvGrpSpPr>
          <p:cNvPr id="2788" name="Group 4"/>
          <p:cNvGrpSpPr>
            <a:grpSpLocks noChangeAspect="1"/>
          </p:cNvGrpSpPr>
          <p:nvPr/>
        </p:nvGrpSpPr>
        <p:grpSpPr bwMode="auto">
          <a:xfrm>
            <a:off x="788988" y="3370263"/>
            <a:ext cx="8229600" cy="857250"/>
            <a:chOff x="384" y="3780"/>
            <a:chExt cx="5184" cy="540"/>
          </a:xfrm>
        </p:grpSpPr>
        <p:pic>
          <p:nvPicPr>
            <p:cNvPr id="2789" name="Picture 5" descr="koalahead_grayhist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84" y="3792"/>
              <a:ext cx="704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90" name="Picture 6" descr="koalahead2_grayhist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96" y="3780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91" name="Picture 7" descr="koalahead3_grayhist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04" y="3792"/>
              <a:ext cx="672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92" name="Picture 8" descr="pandahead1_grayhis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168" y="3780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93" name="Picture 9" descr="pandahead2_grayhist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032" y="3780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94" name="Picture 10" descr="pandahead3_grayhist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848" y="3780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795" name="Group 11"/>
          <p:cNvGrpSpPr>
            <a:grpSpLocks/>
          </p:cNvGrpSpPr>
          <p:nvPr/>
        </p:nvGrpSpPr>
        <p:grpSpPr bwMode="auto">
          <a:xfrm>
            <a:off x="665163" y="2170113"/>
            <a:ext cx="8353425" cy="1169987"/>
            <a:chOff x="258" y="3024"/>
            <a:chExt cx="5262" cy="737"/>
          </a:xfrm>
        </p:grpSpPr>
        <p:pic>
          <p:nvPicPr>
            <p:cNvPr id="2796" name="Picture 12" descr="pandahead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080" y="3024"/>
              <a:ext cx="803" cy="7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97" name="Picture 13" descr="pandahead2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925" y="3024"/>
              <a:ext cx="787" cy="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98" name="Picture 14" descr="pandahead3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760" y="3024"/>
              <a:ext cx="760" cy="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99" name="Picture 15" descr="gray_koalahead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58" y="3035"/>
              <a:ext cx="846" cy="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00" name="Picture 16" descr="gray_koalahead2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152" y="3024"/>
              <a:ext cx="948" cy="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01" name="Picture 17" descr="gray_koalahead3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2160" y="3029"/>
              <a:ext cx="864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802" name="Group 18"/>
          <p:cNvGrpSpPr>
            <a:grpSpLocks/>
          </p:cNvGrpSpPr>
          <p:nvPr/>
        </p:nvGrpSpPr>
        <p:grpSpPr bwMode="auto">
          <a:xfrm>
            <a:off x="712788" y="2170113"/>
            <a:ext cx="1295400" cy="1114425"/>
            <a:chOff x="288" y="3042"/>
            <a:chExt cx="816" cy="702"/>
          </a:xfrm>
        </p:grpSpPr>
        <p:grpSp>
          <p:nvGrpSpPr>
            <p:cNvPr id="2803" name="Group 19"/>
            <p:cNvGrpSpPr>
              <a:grpSpLocks/>
            </p:cNvGrpSpPr>
            <p:nvPr/>
          </p:nvGrpSpPr>
          <p:grpSpPr bwMode="auto">
            <a:xfrm>
              <a:off x="288" y="3042"/>
              <a:ext cx="720" cy="702"/>
              <a:chOff x="288" y="2880"/>
              <a:chExt cx="720" cy="702"/>
            </a:xfrm>
          </p:grpSpPr>
          <p:grpSp>
            <p:nvGrpSpPr>
              <p:cNvPr id="2836" name="Group 20"/>
              <p:cNvGrpSpPr>
                <a:grpSpLocks/>
              </p:cNvGrpSpPr>
              <p:nvPr/>
            </p:nvGrpSpPr>
            <p:grpSpPr bwMode="auto">
              <a:xfrm>
                <a:off x="288" y="2880"/>
                <a:ext cx="48" cy="702"/>
                <a:chOff x="288" y="2256"/>
                <a:chExt cx="48" cy="702"/>
              </a:xfrm>
            </p:grpSpPr>
            <p:sp>
              <p:nvSpPr>
                <p:cNvPr id="3061" name="Rectangle 2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062" name="Line 2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63" name="Line 2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64" name="Line 2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65" name="Line 2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66" name="Line 2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67" name="Line 2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68" name="Line 2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69" name="Line 2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70" name="Line 3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71" name="Line 3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72" name="Line 3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73" name="Line 3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74" name="Line 3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75" name="Line 3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837" name="Group 36"/>
              <p:cNvGrpSpPr>
                <a:grpSpLocks/>
              </p:cNvGrpSpPr>
              <p:nvPr/>
            </p:nvGrpSpPr>
            <p:grpSpPr bwMode="auto">
              <a:xfrm>
                <a:off x="336" y="2880"/>
                <a:ext cx="48" cy="702"/>
                <a:chOff x="288" y="2256"/>
                <a:chExt cx="48" cy="702"/>
              </a:xfrm>
            </p:grpSpPr>
            <p:sp>
              <p:nvSpPr>
                <p:cNvPr id="3046" name="Rectangle 3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047" name="Line 3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48" name="Line 3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49" name="Line 4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50" name="Line 4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51" name="Line 4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52" name="Line 4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53" name="Line 4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54" name="Line 4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55" name="Line 4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56" name="Line 4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57" name="Line 4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58" name="Line 4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59" name="Line 5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60" name="Line 5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838" name="Group 52"/>
              <p:cNvGrpSpPr>
                <a:grpSpLocks/>
              </p:cNvGrpSpPr>
              <p:nvPr/>
            </p:nvGrpSpPr>
            <p:grpSpPr bwMode="auto">
              <a:xfrm>
                <a:off x="384" y="2880"/>
                <a:ext cx="48" cy="702"/>
                <a:chOff x="288" y="2256"/>
                <a:chExt cx="48" cy="702"/>
              </a:xfrm>
            </p:grpSpPr>
            <p:sp>
              <p:nvSpPr>
                <p:cNvPr id="3031" name="Rectangle 5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032" name="Line 5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33" name="Line 5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34" name="Line 5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35" name="Line 5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36" name="Line 5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37" name="Line 5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38" name="Line 6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39" name="Line 6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40" name="Line 6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41" name="Line 6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42" name="Line 6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43" name="Line 6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44" name="Line 6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45" name="Line 6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839" name="Group 68"/>
              <p:cNvGrpSpPr>
                <a:grpSpLocks/>
              </p:cNvGrpSpPr>
              <p:nvPr/>
            </p:nvGrpSpPr>
            <p:grpSpPr bwMode="auto">
              <a:xfrm>
                <a:off x="432" y="2880"/>
                <a:ext cx="48" cy="702"/>
                <a:chOff x="288" y="2256"/>
                <a:chExt cx="48" cy="702"/>
              </a:xfrm>
            </p:grpSpPr>
            <p:sp>
              <p:nvSpPr>
                <p:cNvPr id="3016" name="Rectangle 6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017" name="Line 7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18" name="Line 7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19" name="Line 7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20" name="Line 7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21" name="Line 7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22" name="Line 7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23" name="Line 7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24" name="Line 7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25" name="Line 7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26" name="Line 7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27" name="Line 8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28" name="Line 8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29" name="Line 8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30" name="Line 8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840" name="Group 84"/>
              <p:cNvGrpSpPr>
                <a:grpSpLocks/>
              </p:cNvGrpSpPr>
              <p:nvPr/>
            </p:nvGrpSpPr>
            <p:grpSpPr bwMode="auto">
              <a:xfrm>
                <a:off x="480" y="2880"/>
                <a:ext cx="48" cy="702"/>
                <a:chOff x="288" y="2256"/>
                <a:chExt cx="48" cy="702"/>
              </a:xfrm>
            </p:grpSpPr>
            <p:sp>
              <p:nvSpPr>
                <p:cNvPr id="3001" name="Rectangle 8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002" name="Line 8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03" name="Line 8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04" name="Line 8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05" name="Line 8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06" name="Line 9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07" name="Line 9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08" name="Line 9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09" name="Line 9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10" name="Line 9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11" name="Line 9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12" name="Line 9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13" name="Line 9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14" name="Line 9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15" name="Line 9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841" name="Group 100"/>
              <p:cNvGrpSpPr>
                <a:grpSpLocks/>
              </p:cNvGrpSpPr>
              <p:nvPr/>
            </p:nvGrpSpPr>
            <p:grpSpPr bwMode="auto">
              <a:xfrm>
                <a:off x="528" y="2880"/>
                <a:ext cx="48" cy="702"/>
                <a:chOff x="288" y="2256"/>
                <a:chExt cx="48" cy="702"/>
              </a:xfrm>
            </p:grpSpPr>
            <p:sp>
              <p:nvSpPr>
                <p:cNvPr id="2986" name="Rectangle 10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987" name="Line 10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88" name="Line 10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89" name="Line 10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90" name="Line 10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91" name="Line 10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92" name="Line 10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93" name="Line 10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94" name="Line 10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95" name="Line 11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96" name="Line 11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97" name="Line 11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98" name="Line 11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99" name="Line 11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00" name="Line 11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842" name="Group 116"/>
              <p:cNvGrpSpPr>
                <a:grpSpLocks/>
              </p:cNvGrpSpPr>
              <p:nvPr/>
            </p:nvGrpSpPr>
            <p:grpSpPr bwMode="auto">
              <a:xfrm>
                <a:off x="576" y="2880"/>
                <a:ext cx="48" cy="702"/>
                <a:chOff x="288" y="2256"/>
                <a:chExt cx="48" cy="702"/>
              </a:xfrm>
            </p:grpSpPr>
            <p:sp>
              <p:nvSpPr>
                <p:cNvPr id="2971" name="Rectangle 11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972" name="Line 11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73" name="Line 11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74" name="Line 12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75" name="Line 12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76" name="Line 12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77" name="Line 12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78" name="Line 12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79" name="Line 12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80" name="Line 12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81" name="Line 12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82" name="Line 12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83" name="Line 12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84" name="Line 13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85" name="Line 13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843" name="Group 132"/>
              <p:cNvGrpSpPr>
                <a:grpSpLocks/>
              </p:cNvGrpSpPr>
              <p:nvPr/>
            </p:nvGrpSpPr>
            <p:grpSpPr bwMode="auto">
              <a:xfrm>
                <a:off x="624" y="2880"/>
                <a:ext cx="48" cy="702"/>
                <a:chOff x="288" y="2256"/>
                <a:chExt cx="48" cy="702"/>
              </a:xfrm>
            </p:grpSpPr>
            <p:sp>
              <p:nvSpPr>
                <p:cNvPr id="2956" name="Rectangle 13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957" name="Line 13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58" name="Line 13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59" name="Line 13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60" name="Line 13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61" name="Line 13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62" name="Line 13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63" name="Line 14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64" name="Line 14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65" name="Line 14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66" name="Line 14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67" name="Line 14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68" name="Line 14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69" name="Line 14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70" name="Line 14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844" name="Group 148"/>
              <p:cNvGrpSpPr>
                <a:grpSpLocks/>
              </p:cNvGrpSpPr>
              <p:nvPr/>
            </p:nvGrpSpPr>
            <p:grpSpPr bwMode="auto">
              <a:xfrm>
                <a:off x="672" y="2880"/>
                <a:ext cx="48" cy="702"/>
                <a:chOff x="288" y="2256"/>
                <a:chExt cx="48" cy="702"/>
              </a:xfrm>
            </p:grpSpPr>
            <p:sp>
              <p:nvSpPr>
                <p:cNvPr id="2941" name="Rectangle 14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942" name="Line 15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43" name="Line 15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44" name="Line 15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45" name="Line 15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46" name="Line 15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47" name="Line 15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48" name="Line 15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49" name="Line 15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50" name="Line 15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51" name="Line 15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52" name="Line 16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53" name="Line 16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54" name="Line 16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55" name="Line 16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845" name="Group 164"/>
              <p:cNvGrpSpPr>
                <a:grpSpLocks/>
              </p:cNvGrpSpPr>
              <p:nvPr/>
            </p:nvGrpSpPr>
            <p:grpSpPr bwMode="auto">
              <a:xfrm>
                <a:off x="720" y="2880"/>
                <a:ext cx="48" cy="702"/>
                <a:chOff x="288" y="2256"/>
                <a:chExt cx="48" cy="702"/>
              </a:xfrm>
            </p:grpSpPr>
            <p:sp>
              <p:nvSpPr>
                <p:cNvPr id="2926" name="Rectangle 16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927" name="Line 16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28" name="Line 16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29" name="Line 16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30" name="Line 16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31" name="Line 17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32" name="Line 17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33" name="Line 17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34" name="Line 17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35" name="Line 17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36" name="Line 17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37" name="Line 17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38" name="Line 17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39" name="Line 17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40" name="Line 17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846" name="Group 180"/>
              <p:cNvGrpSpPr>
                <a:grpSpLocks/>
              </p:cNvGrpSpPr>
              <p:nvPr/>
            </p:nvGrpSpPr>
            <p:grpSpPr bwMode="auto">
              <a:xfrm>
                <a:off x="768" y="2880"/>
                <a:ext cx="48" cy="702"/>
                <a:chOff x="288" y="2256"/>
                <a:chExt cx="48" cy="702"/>
              </a:xfrm>
            </p:grpSpPr>
            <p:sp>
              <p:nvSpPr>
                <p:cNvPr id="2911" name="Rectangle 18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912" name="Line 18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13" name="Line 18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14" name="Line 18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15" name="Line 18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16" name="Line 18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17" name="Line 18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18" name="Line 18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19" name="Line 18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20" name="Line 19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21" name="Line 19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22" name="Line 19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23" name="Line 19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24" name="Line 19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25" name="Line 19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847" name="Group 196"/>
              <p:cNvGrpSpPr>
                <a:grpSpLocks/>
              </p:cNvGrpSpPr>
              <p:nvPr/>
            </p:nvGrpSpPr>
            <p:grpSpPr bwMode="auto">
              <a:xfrm>
                <a:off x="816" y="2880"/>
                <a:ext cx="48" cy="702"/>
                <a:chOff x="288" y="2256"/>
                <a:chExt cx="48" cy="702"/>
              </a:xfrm>
            </p:grpSpPr>
            <p:sp>
              <p:nvSpPr>
                <p:cNvPr id="2896" name="Rectangle 19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897" name="Line 19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98" name="Line 19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99" name="Line 20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00" name="Line 20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01" name="Line 20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02" name="Line 20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03" name="Line 20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04" name="Line 20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05" name="Line 20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06" name="Line 20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07" name="Line 20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08" name="Line 20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09" name="Line 21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10" name="Line 21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848" name="Group 212"/>
              <p:cNvGrpSpPr>
                <a:grpSpLocks/>
              </p:cNvGrpSpPr>
              <p:nvPr/>
            </p:nvGrpSpPr>
            <p:grpSpPr bwMode="auto">
              <a:xfrm>
                <a:off x="864" y="2880"/>
                <a:ext cx="48" cy="702"/>
                <a:chOff x="288" y="2256"/>
                <a:chExt cx="48" cy="702"/>
              </a:xfrm>
            </p:grpSpPr>
            <p:sp>
              <p:nvSpPr>
                <p:cNvPr id="2881" name="Rectangle 21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882" name="Line 21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83" name="Line 21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84" name="Line 21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85" name="Line 21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86" name="Line 21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87" name="Line 21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88" name="Line 22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89" name="Line 22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90" name="Line 22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91" name="Line 22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92" name="Line 22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93" name="Line 22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94" name="Line 22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95" name="Line 22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849" name="Group 228"/>
              <p:cNvGrpSpPr>
                <a:grpSpLocks/>
              </p:cNvGrpSpPr>
              <p:nvPr/>
            </p:nvGrpSpPr>
            <p:grpSpPr bwMode="auto">
              <a:xfrm>
                <a:off x="912" y="2880"/>
                <a:ext cx="48" cy="702"/>
                <a:chOff x="288" y="2256"/>
                <a:chExt cx="48" cy="702"/>
              </a:xfrm>
            </p:grpSpPr>
            <p:sp>
              <p:nvSpPr>
                <p:cNvPr id="2866" name="Rectangle 22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867" name="Line 23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68" name="Line 23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69" name="Line 23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70" name="Line 23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71" name="Line 23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72" name="Line 23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73" name="Line 23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74" name="Line 23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75" name="Line 23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76" name="Line 23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77" name="Line 24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78" name="Line 24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79" name="Line 24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80" name="Line 24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850" name="Group 244"/>
              <p:cNvGrpSpPr>
                <a:grpSpLocks/>
              </p:cNvGrpSpPr>
              <p:nvPr/>
            </p:nvGrpSpPr>
            <p:grpSpPr bwMode="auto">
              <a:xfrm>
                <a:off x="960" y="2880"/>
                <a:ext cx="48" cy="702"/>
                <a:chOff x="288" y="2256"/>
                <a:chExt cx="48" cy="702"/>
              </a:xfrm>
            </p:grpSpPr>
            <p:sp>
              <p:nvSpPr>
                <p:cNvPr id="2851" name="Rectangle 24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852" name="Line 24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53" name="Line 24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54" name="Line 24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55" name="Line 24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56" name="Line 25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57" name="Line 25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58" name="Line 25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59" name="Line 25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60" name="Line 25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61" name="Line 25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62" name="Line 25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63" name="Line 25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64" name="Line 25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65" name="Line 25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2804" name="Group 260"/>
            <p:cNvGrpSpPr>
              <a:grpSpLocks/>
            </p:cNvGrpSpPr>
            <p:nvPr/>
          </p:nvGrpSpPr>
          <p:grpSpPr bwMode="auto">
            <a:xfrm>
              <a:off x="1008" y="3042"/>
              <a:ext cx="48" cy="702"/>
              <a:chOff x="288" y="2256"/>
              <a:chExt cx="48" cy="702"/>
            </a:xfrm>
          </p:grpSpPr>
          <p:sp>
            <p:nvSpPr>
              <p:cNvPr id="2821" name="Rectangle 261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822" name="Line 262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23" name="Line 263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24" name="Line 264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25" name="Line 265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26" name="Line 266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27" name="Line 267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28" name="Line 268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29" name="Line 269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30" name="Line 270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31" name="Line 271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32" name="Line 272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33" name="Line 273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34" name="Line 274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35" name="Line 275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2805" name="Group 276"/>
            <p:cNvGrpSpPr>
              <a:grpSpLocks/>
            </p:cNvGrpSpPr>
            <p:nvPr/>
          </p:nvGrpSpPr>
          <p:grpSpPr bwMode="auto">
            <a:xfrm>
              <a:off x="1056" y="3042"/>
              <a:ext cx="48" cy="702"/>
              <a:chOff x="288" y="2256"/>
              <a:chExt cx="48" cy="702"/>
            </a:xfrm>
          </p:grpSpPr>
          <p:sp>
            <p:nvSpPr>
              <p:cNvPr id="2806" name="Rectangle 277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807" name="Line 278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08" name="Line 279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09" name="Line 280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10" name="Line 281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11" name="Line 282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12" name="Line 283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13" name="Line 284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14" name="Line 285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15" name="Line 286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16" name="Line 287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17" name="Line 288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18" name="Line 289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19" name="Line 290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20" name="Line 291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3076" name="Group 292"/>
          <p:cNvGrpSpPr>
            <a:grpSpLocks/>
          </p:cNvGrpSpPr>
          <p:nvPr/>
        </p:nvGrpSpPr>
        <p:grpSpPr bwMode="auto">
          <a:xfrm>
            <a:off x="712788" y="2170113"/>
            <a:ext cx="1295400" cy="1114425"/>
            <a:chOff x="288" y="3042"/>
            <a:chExt cx="816" cy="702"/>
          </a:xfrm>
        </p:grpSpPr>
        <p:grpSp>
          <p:nvGrpSpPr>
            <p:cNvPr id="3077" name="Group 293"/>
            <p:cNvGrpSpPr>
              <a:grpSpLocks/>
            </p:cNvGrpSpPr>
            <p:nvPr/>
          </p:nvGrpSpPr>
          <p:grpSpPr bwMode="auto">
            <a:xfrm>
              <a:off x="288" y="3042"/>
              <a:ext cx="720" cy="702"/>
              <a:chOff x="288" y="2880"/>
              <a:chExt cx="720" cy="702"/>
            </a:xfrm>
          </p:grpSpPr>
          <p:grpSp>
            <p:nvGrpSpPr>
              <p:cNvPr id="3110" name="Group 294"/>
              <p:cNvGrpSpPr>
                <a:grpSpLocks/>
              </p:cNvGrpSpPr>
              <p:nvPr/>
            </p:nvGrpSpPr>
            <p:grpSpPr bwMode="auto">
              <a:xfrm>
                <a:off x="288" y="2880"/>
                <a:ext cx="48" cy="702"/>
                <a:chOff x="288" y="2256"/>
                <a:chExt cx="48" cy="702"/>
              </a:xfrm>
            </p:grpSpPr>
            <p:sp>
              <p:nvSpPr>
                <p:cNvPr id="3335" name="Rectangle 29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336" name="Line 29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37" name="Line 29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38" name="Line 29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39" name="Line 29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40" name="Line 30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41" name="Line 30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42" name="Line 30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43" name="Line 30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44" name="Line 30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45" name="Line 30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46" name="Line 30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47" name="Line 30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48" name="Line 30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49" name="Line 30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111" name="Group 310"/>
              <p:cNvGrpSpPr>
                <a:grpSpLocks/>
              </p:cNvGrpSpPr>
              <p:nvPr/>
            </p:nvGrpSpPr>
            <p:grpSpPr bwMode="auto">
              <a:xfrm>
                <a:off x="336" y="2880"/>
                <a:ext cx="48" cy="702"/>
                <a:chOff x="288" y="2256"/>
                <a:chExt cx="48" cy="702"/>
              </a:xfrm>
            </p:grpSpPr>
            <p:sp>
              <p:nvSpPr>
                <p:cNvPr id="3320" name="Rectangle 31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321" name="Line 31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22" name="Line 31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23" name="Line 31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24" name="Line 31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25" name="Line 31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26" name="Line 31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27" name="Line 31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28" name="Line 31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29" name="Line 32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30" name="Line 32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31" name="Line 32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32" name="Line 32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33" name="Line 32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34" name="Line 32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112" name="Group 326"/>
              <p:cNvGrpSpPr>
                <a:grpSpLocks/>
              </p:cNvGrpSpPr>
              <p:nvPr/>
            </p:nvGrpSpPr>
            <p:grpSpPr bwMode="auto">
              <a:xfrm>
                <a:off x="384" y="2880"/>
                <a:ext cx="48" cy="702"/>
                <a:chOff x="288" y="2256"/>
                <a:chExt cx="48" cy="702"/>
              </a:xfrm>
            </p:grpSpPr>
            <p:sp>
              <p:nvSpPr>
                <p:cNvPr id="3305" name="Rectangle 32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306" name="Line 32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07" name="Line 32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08" name="Line 33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09" name="Line 33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10" name="Line 33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11" name="Line 33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12" name="Line 33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13" name="Line 33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14" name="Line 33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15" name="Line 33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16" name="Line 33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17" name="Line 33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18" name="Line 34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19" name="Line 34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113" name="Group 342"/>
              <p:cNvGrpSpPr>
                <a:grpSpLocks/>
              </p:cNvGrpSpPr>
              <p:nvPr/>
            </p:nvGrpSpPr>
            <p:grpSpPr bwMode="auto">
              <a:xfrm>
                <a:off x="432" y="2880"/>
                <a:ext cx="48" cy="702"/>
                <a:chOff x="288" y="2256"/>
                <a:chExt cx="48" cy="702"/>
              </a:xfrm>
            </p:grpSpPr>
            <p:sp>
              <p:nvSpPr>
                <p:cNvPr id="3290" name="Rectangle 34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291" name="Line 34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92" name="Line 34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93" name="Line 34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94" name="Line 34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95" name="Line 34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96" name="Line 34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97" name="Line 35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98" name="Line 35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99" name="Line 35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00" name="Line 35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01" name="Line 35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02" name="Line 35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03" name="Line 35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04" name="Line 35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114" name="Group 358"/>
              <p:cNvGrpSpPr>
                <a:grpSpLocks/>
              </p:cNvGrpSpPr>
              <p:nvPr/>
            </p:nvGrpSpPr>
            <p:grpSpPr bwMode="auto">
              <a:xfrm>
                <a:off x="480" y="2880"/>
                <a:ext cx="48" cy="702"/>
                <a:chOff x="288" y="2256"/>
                <a:chExt cx="48" cy="702"/>
              </a:xfrm>
            </p:grpSpPr>
            <p:sp>
              <p:nvSpPr>
                <p:cNvPr id="3275" name="Rectangle 35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276" name="Line 36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77" name="Line 36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78" name="Line 36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79" name="Line 36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80" name="Line 36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81" name="Line 36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82" name="Line 36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83" name="Line 36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84" name="Line 36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85" name="Line 36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86" name="Line 37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87" name="Line 37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88" name="Line 37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89" name="Line 37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115" name="Group 374"/>
              <p:cNvGrpSpPr>
                <a:grpSpLocks/>
              </p:cNvGrpSpPr>
              <p:nvPr/>
            </p:nvGrpSpPr>
            <p:grpSpPr bwMode="auto">
              <a:xfrm>
                <a:off x="528" y="2880"/>
                <a:ext cx="48" cy="702"/>
                <a:chOff x="288" y="2256"/>
                <a:chExt cx="48" cy="702"/>
              </a:xfrm>
            </p:grpSpPr>
            <p:sp>
              <p:nvSpPr>
                <p:cNvPr id="3260" name="Rectangle 37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261" name="Line 37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62" name="Line 37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63" name="Line 37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64" name="Line 37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65" name="Line 38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66" name="Line 38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67" name="Line 38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68" name="Line 38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69" name="Line 38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70" name="Line 38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71" name="Line 38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72" name="Line 38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73" name="Line 38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74" name="Line 38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116" name="Group 390"/>
              <p:cNvGrpSpPr>
                <a:grpSpLocks/>
              </p:cNvGrpSpPr>
              <p:nvPr/>
            </p:nvGrpSpPr>
            <p:grpSpPr bwMode="auto">
              <a:xfrm>
                <a:off x="576" y="2880"/>
                <a:ext cx="48" cy="702"/>
                <a:chOff x="288" y="2256"/>
                <a:chExt cx="48" cy="702"/>
              </a:xfrm>
            </p:grpSpPr>
            <p:sp>
              <p:nvSpPr>
                <p:cNvPr id="3245" name="Rectangle 39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246" name="Line 39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47" name="Line 39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48" name="Line 39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49" name="Line 39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50" name="Line 39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51" name="Line 39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52" name="Line 39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53" name="Line 39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54" name="Line 40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55" name="Line 40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56" name="Line 40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57" name="Line 40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58" name="Line 40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59" name="Line 40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117" name="Group 406"/>
              <p:cNvGrpSpPr>
                <a:grpSpLocks/>
              </p:cNvGrpSpPr>
              <p:nvPr/>
            </p:nvGrpSpPr>
            <p:grpSpPr bwMode="auto">
              <a:xfrm>
                <a:off x="624" y="2880"/>
                <a:ext cx="48" cy="702"/>
                <a:chOff x="288" y="2256"/>
                <a:chExt cx="48" cy="702"/>
              </a:xfrm>
            </p:grpSpPr>
            <p:sp>
              <p:nvSpPr>
                <p:cNvPr id="3230" name="Rectangle 40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231" name="Line 40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32" name="Line 40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33" name="Line 41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34" name="Line 41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35" name="Line 41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36" name="Line 41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37" name="Line 41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38" name="Line 41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39" name="Line 41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40" name="Line 41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41" name="Line 41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42" name="Line 41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43" name="Line 42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44" name="Line 42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118" name="Group 422"/>
              <p:cNvGrpSpPr>
                <a:grpSpLocks/>
              </p:cNvGrpSpPr>
              <p:nvPr/>
            </p:nvGrpSpPr>
            <p:grpSpPr bwMode="auto">
              <a:xfrm>
                <a:off x="672" y="2880"/>
                <a:ext cx="48" cy="702"/>
                <a:chOff x="288" y="2256"/>
                <a:chExt cx="48" cy="702"/>
              </a:xfrm>
            </p:grpSpPr>
            <p:sp>
              <p:nvSpPr>
                <p:cNvPr id="3215" name="Rectangle 42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216" name="Line 42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17" name="Line 42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18" name="Line 42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19" name="Line 42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20" name="Line 42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21" name="Line 42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22" name="Line 43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23" name="Line 43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24" name="Line 43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25" name="Line 43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26" name="Line 43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27" name="Line 43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28" name="Line 43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29" name="Line 43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119" name="Group 438"/>
              <p:cNvGrpSpPr>
                <a:grpSpLocks/>
              </p:cNvGrpSpPr>
              <p:nvPr/>
            </p:nvGrpSpPr>
            <p:grpSpPr bwMode="auto">
              <a:xfrm>
                <a:off x="720" y="2880"/>
                <a:ext cx="48" cy="702"/>
                <a:chOff x="288" y="2256"/>
                <a:chExt cx="48" cy="702"/>
              </a:xfrm>
            </p:grpSpPr>
            <p:sp>
              <p:nvSpPr>
                <p:cNvPr id="3200" name="Rectangle 43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201" name="Line 44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02" name="Line 44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03" name="Line 44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04" name="Line 44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05" name="Line 44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06" name="Line 44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07" name="Line 44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08" name="Line 44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09" name="Line 44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10" name="Line 44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11" name="Line 45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12" name="Line 45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13" name="Line 45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14" name="Line 45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120" name="Group 454"/>
              <p:cNvGrpSpPr>
                <a:grpSpLocks/>
              </p:cNvGrpSpPr>
              <p:nvPr/>
            </p:nvGrpSpPr>
            <p:grpSpPr bwMode="auto">
              <a:xfrm>
                <a:off x="768" y="2880"/>
                <a:ext cx="48" cy="702"/>
                <a:chOff x="288" y="2256"/>
                <a:chExt cx="48" cy="702"/>
              </a:xfrm>
            </p:grpSpPr>
            <p:sp>
              <p:nvSpPr>
                <p:cNvPr id="3185" name="Rectangle 45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186" name="Line 45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87" name="Line 45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88" name="Line 45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89" name="Line 45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90" name="Line 46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91" name="Line 46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92" name="Line 46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93" name="Line 46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94" name="Line 46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95" name="Line 46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96" name="Line 46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97" name="Line 46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98" name="Line 46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99" name="Line 46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121" name="Group 470"/>
              <p:cNvGrpSpPr>
                <a:grpSpLocks/>
              </p:cNvGrpSpPr>
              <p:nvPr/>
            </p:nvGrpSpPr>
            <p:grpSpPr bwMode="auto">
              <a:xfrm>
                <a:off x="816" y="2880"/>
                <a:ext cx="48" cy="702"/>
                <a:chOff x="288" y="2256"/>
                <a:chExt cx="48" cy="702"/>
              </a:xfrm>
            </p:grpSpPr>
            <p:sp>
              <p:nvSpPr>
                <p:cNvPr id="3170" name="Rectangle 47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171" name="Line 47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72" name="Line 47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73" name="Line 47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74" name="Line 47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75" name="Line 47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76" name="Line 47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77" name="Line 47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78" name="Line 47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79" name="Line 48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80" name="Line 48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81" name="Line 48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82" name="Line 48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83" name="Line 48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84" name="Line 48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122" name="Group 486"/>
              <p:cNvGrpSpPr>
                <a:grpSpLocks/>
              </p:cNvGrpSpPr>
              <p:nvPr/>
            </p:nvGrpSpPr>
            <p:grpSpPr bwMode="auto">
              <a:xfrm>
                <a:off x="864" y="2880"/>
                <a:ext cx="48" cy="702"/>
                <a:chOff x="288" y="2256"/>
                <a:chExt cx="48" cy="702"/>
              </a:xfrm>
            </p:grpSpPr>
            <p:sp>
              <p:nvSpPr>
                <p:cNvPr id="3155" name="Rectangle 48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156" name="Line 48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57" name="Line 48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58" name="Line 49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59" name="Line 49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60" name="Line 49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61" name="Line 49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62" name="Line 49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63" name="Line 49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64" name="Line 49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65" name="Line 49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66" name="Line 49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67" name="Line 49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68" name="Line 50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69" name="Line 50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123" name="Group 502"/>
              <p:cNvGrpSpPr>
                <a:grpSpLocks/>
              </p:cNvGrpSpPr>
              <p:nvPr/>
            </p:nvGrpSpPr>
            <p:grpSpPr bwMode="auto">
              <a:xfrm>
                <a:off x="912" y="2880"/>
                <a:ext cx="48" cy="702"/>
                <a:chOff x="288" y="2256"/>
                <a:chExt cx="48" cy="702"/>
              </a:xfrm>
            </p:grpSpPr>
            <p:sp>
              <p:nvSpPr>
                <p:cNvPr id="3140" name="Rectangle 50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141" name="Line 50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42" name="Line 50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43" name="Line 50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44" name="Line 50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45" name="Line 50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46" name="Line 50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47" name="Line 51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48" name="Line 51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49" name="Line 51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50" name="Line 51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51" name="Line 51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52" name="Line 51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53" name="Line 51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54" name="Line 51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124" name="Group 518"/>
              <p:cNvGrpSpPr>
                <a:grpSpLocks/>
              </p:cNvGrpSpPr>
              <p:nvPr/>
            </p:nvGrpSpPr>
            <p:grpSpPr bwMode="auto">
              <a:xfrm>
                <a:off x="960" y="2880"/>
                <a:ext cx="48" cy="702"/>
                <a:chOff x="288" y="2256"/>
                <a:chExt cx="48" cy="702"/>
              </a:xfrm>
            </p:grpSpPr>
            <p:sp>
              <p:nvSpPr>
                <p:cNvPr id="3125" name="Rectangle 51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126" name="Line 52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27" name="Line 52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28" name="Line 52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29" name="Line 52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30" name="Line 52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31" name="Line 52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32" name="Line 52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33" name="Line 52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34" name="Line 52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35" name="Line 52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36" name="Line 53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37" name="Line 53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38" name="Line 53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39" name="Line 53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3078" name="Group 534"/>
            <p:cNvGrpSpPr>
              <a:grpSpLocks/>
            </p:cNvGrpSpPr>
            <p:nvPr/>
          </p:nvGrpSpPr>
          <p:grpSpPr bwMode="auto">
            <a:xfrm>
              <a:off x="1008" y="3042"/>
              <a:ext cx="48" cy="702"/>
              <a:chOff x="288" y="2256"/>
              <a:chExt cx="48" cy="702"/>
            </a:xfrm>
          </p:grpSpPr>
          <p:sp>
            <p:nvSpPr>
              <p:cNvPr id="3095" name="Rectangle 535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1905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096" name="Line 536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97" name="Line 537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98" name="Line 538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99" name="Line 539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00" name="Line 540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01" name="Line 541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02" name="Line 542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03" name="Line 543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04" name="Line 544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05" name="Line 545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06" name="Line 546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07" name="Line 547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08" name="Line 548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09" name="Line 549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079" name="Group 550"/>
            <p:cNvGrpSpPr>
              <a:grpSpLocks/>
            </p:cNvGrpSpPr>
            <p:nvPr/>
          </p:nvGrpSpPr>
          <p:grpSpPr bwMode="auto">
            <a:xfrm>
              <a:off x="1056" y="3042"/>
              <a:ext cx="48" cy="702"/>
              <a:chOff x="288" y="2256"/>
              <a:chExt cx="48" cy="702"/>
            </a:xfrm>
          </p:grpSpPr>
          <p:sp>
            <p:nvSpPr>
              <p:cNvPr id="3080" name="Rectangle 551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1905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081" name="Line 552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82" name="Line 553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83" name="Line 554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84" name="Line 555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85" name="Line 556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86" name="Line 557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87" name="Line 558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88" name="Line 559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89" name="Line 560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90" name="Line 561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91" name="Line 562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92" name="Line 563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93" name="Line 564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94" name="Line 565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3350" name="Group 566"/>
          <p:cNvGrpSpPr>
            <a:grpSpLocks/>
          </p:cNvGrpSpPr>
          <p:nvPr/>
        </p:nvGrpSpPr>
        <p:grpSpPr bwMode="auto">
          <a:xfrm>
            <a:off x="5132388" y="2170113"/>
            <a:ext cx="1295400" cy="1114425"/>
            <a:chOff x="288" y="3042"/>
            <a:chExt cx="816" cy="702"/>
          </a:xfrm>
        </p:grpSpPr>
        <p:grpSp>
          <p:nvGrpSpPr>
            <p:cNvPr id="3351" name="Group 567"/>
            <p:cNvGrpSpPr>
              <a:grpSpLocks/>
            </p:cNvGrpSpPr>
            <p:nvPr/>
          </p:nvGrpSpPr>
          <p:grpSpPr bwMode="auto">
            <a:xfrm>
              <a:off x="288" y="3042"/>
              <a:ext cx="720" cy="702"/>
              <a:chOff x="288" y="2880"/>
              <a:chExt cx="720" cy="702"/>
            </a:xfrm>
          </p:grpSpPr>
          <p:grpSp>
            <p:nvGrpSpPr>
              <p:cNvPr id="3384" name="Group 568"/>
              <p:cNvGrpSpPr>
                <a:grpSpLocks/>
              </p:cNvGrpSpPr>
              <p:nvPr/>
            </p:nvGrpSpPr>
            <p:grpSpPr bwMode="auto">
              <a:xfrm>
                <a:off x="288" y="2880"/>
                <a:ext cx="48" cy="702"/>
                <a:chOff x="288" y="2256"/>
                <a:chExt cx="48" cy="702"/>
              </a:xfrm>
            </p:grpSpPr>
            <p:sp>
              <p:nvSpPr>
                <p:cNvPr id="3609" name="Rectangle 56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610" name="Line 57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11" name="Line 57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12" name="Line 57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13" name="Line 57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14" name="Line 57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15" name="Line 57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16" name="Line 57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17" name="Line 57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18" name="Line 57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19" name="Line 57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20" name="Line 58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21" name="Line 58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22" name="Line 58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23" name="Line 58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385" name="Group 584"/>
              <p:cNvGrpSpPr>
                <a:grpSpLocks/>
              </p:cNvGrpSpPr>
              <p:nvPr/>
            </p:nvGrpSpPr>
            <p:grpSpPr bwMode="auto">
              <a:xfrm>
                <a:off x="336" y="2880"/>
                <a:ext cx="48" cy="702"/>
                <a:chOff x="288" y="2256"/>
                <a:chExt cx="48" cy="702"/>
              </a:xfrm>
            </p:grpSpPr>
            <p:sp>
              <p:nvSpPr>
                <p:cNvPr id="3594" name="Rectangle 58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595" name="Line 58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96" name="Line 58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97" name="Line 58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98" name="Line 58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99" name="Line 59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00" name="Line 59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01" name="Line 59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02" name="Line 59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03" name="Line 59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04" name="Line 59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05" name="Line 59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06" name="Line 59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07" name="Line 59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08" name="Line 59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386" name="Group 600"/>
              <p:cNvGrpSpPr>
                <a:grpSpLocks/>
              </p:cNvGrpSpPr>
              <p:nvPr/>
            </p:nvGrpSpPr>
            <p:grpSpPr bwMode="auto">
              <a:xfrm>
                <a:off x="384" y="2880"/>
                <a:ext cx="48" cy="702"/>
                <a:chOff x="288" y="2256"/>
                <a:chExt cx="48" cy="702"/>
              </a:xfrm>
            </p:grpSpPr>
            <p:sp>
              <p:nvSpPr>
                <p:cNvPr id="3579" name="Rectangle 60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580" name="Line 60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81" name="Line 60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82" name="Line 60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83" name="Line 60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84" name="Line 60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85" name="Line 60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86" name="Line 60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87" name="Line 60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88" name="Line 61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89" name="Line 61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90" name="Line 61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91" name="Line 61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92" name="Line 61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93" name="Line 61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387" name="Group 616"/>
              <p:cNvGrpSpPr>
                <a:grpSpLocks/>
              </p:cNvGrpSpPr>
              <p:nvPr/>
            </p:nvGrpSpPr>
            <p:grpSpPr bwMode="auto">
              <a:xfrm>
                <a:off x="432" y="2880"/>
                <a:ext cx="48" cy="702"/>
                <a:chOff x="288" y="2256"/>
                <a:chExt cx="48" cy="702"/>
              </a:xfrm>
            </p:grpSpPr>
            <p:sp>
              <p:nvSpPr>
                <p:cNvPr id="3564" name="Rectangle 61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565" name="Line 61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66" name="Line 61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67" name="Line 62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68" name="Line 62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69" name="Line 62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70" name="Line 62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71" name="Line 62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72" name="Line 62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73" name="Line 62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74" name="Line 62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75" name="Line 62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76" name="Line 62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77" name="Line 63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78" name="Line 63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388" name="Group 632"/>
              <p:cNvGrpSpPr>
                <a:grpSpLocks/>
              </p:cNvGrpSpPr>
              <p:nvPr/>
            </p:nvGrpSpPr>
            <p:grpSpPr bwMode="auto">
              <a:xfrm>
                <a:off x="480" y="2880"/>
                <a:ext cx="48" cy="702"/>
                <a:chOff x="288" y="2256"/>
                <a:chExt cx="48" cy="702"/>
              </a:xfrm>
            </p:grpSpPr>
            <p:sp>
              <p:nvSpPr>
                <p:cNvPr id="3549" name="Rectangle 63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550" name="Line 63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51" name="Line 63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52" name="Line 63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53" name="Line 63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54" name="Line 63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55" name="Line 63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56" name="Line 64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57" name="Line 64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58" name="Line 64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59" name="Line 64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60" name="Line 64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61" name="Line 64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62" name="Line 64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63" name="Line 64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389" name="Group 648"/>
              <p:cNvGrpSpPr>
                <a:grpSpLocks/>
              </p:cNvGrpSpPr>
              <p:nvPr/>
            </p:nvGrpSpPr>
            <p:grpSpPr bwMode="auto">
              <a:xfrm>
                <a:off x="528" y="2880"/>
                <a:ext cx="48" cy="702"/>
                <a:chOff x="288" y="2256"/>
                <a:chExt cx="48" cy="702"/>
              </a:xfrm>
            </p:grpSpPr>
            <p:sp>
              <p:nvSpPr>
                <p:cNvPr id="3534" name="Rectangle 64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535" name="Line 65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36" name="Line 65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37" name="Line 65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38" name="Line 65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39" name="Line 65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40" name="Line 65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41" name="Line 65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42" name="Line 65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43" name="Line 65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44" name="Line 65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45" name="Line 66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46" name="Line 66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47" name="Line 66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48" name="Line 66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390" name="Group 664"/>
              <p:cNvGrpSpPr>
                <a:grpSpLocks/>
              </p:cNvGrpSpPr>
              <p:nvPr/>
            </p:nvGrpSpPr>
            <p:grpSpPr bwMode="auto">
              <a:xfrm>
                <a:off x="576" y="2880"/>
                <a:ext cx="48" cy="702"/>
                <a:chOff x="288" y="2256"/>
                <a:chExt cx="48" cy="702"/>
              </a:xfrm>
            </p:grpSpPr>
            <p:sp>
              <p:nvSpPr>
                <p:cNvPr id="3519" name="Rectangle 66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520" name="Line 66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21" name="Line 66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22" name="Line 66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23" name="Line 66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24" name="Line 67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25" name="Line 67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26" name="Line 67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27" name="Line 67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28" name="Line 67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29" name="Line 67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30" name="Line 67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31" name="Line 67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32" name="Line 67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33" name="Line 67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391" name="Group 680"/>
              <p:cNvGrpSpPr>
                <a:grpSpLocks/>
              </p:cNvGrpSpPr>
              <p:nvPr/>
            </p:nvGrpSpPr>
            <p:grpSpPr bwMode="auto">
              <a:xfrm>
                <a:off x="624" y="2880"/>
                <a:ext cx="48" cy="702"/>
                <a:chOff x="288" y="2256"/>
                <a:chExt cx="48" cy="702"/>
              </a:xfrm>
            </p:grpSpPr>
            <p:sp>
              <p:nvSpPr>
                <p:cNvPr id="3504" name="Rectangle 68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505" name="Line 68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06" name="Line 68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07" name="Line 68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08" name="Line 68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09" name="Line 68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10" name="Line 68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11" name="Line 68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12" name="Line 68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13" name="Line 69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14" name="Line 69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15" name="Line 69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16" name="Line 69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17" name="Line 69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18" name="Line 69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392" name="Group 696"/>
              <p:cNvGrpSpPr>
                <a:grpSpLocks/>
              </p:cNvGrpSpPr>
              <p:nvPr/>
            </p:nvGrpSpPr>
            <p:grpSpPr bwMode="auto">
              <a:xfrm>
                <a:off x="672" y="2880"/>
                <a:ext cx="48" cy="702"/>
                <a:chOff x="288" y="2256"/>
                <a:chExt cx="48" cy="702"/>
              </a:xfrm>
            </p:grpSpPr>
            <p:sp>
              <p:nvSpPr>
                <p:cNvPr id="3489" name="Rectangle 69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490" name="Line 69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91" name="Line 69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92" name="Line 70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93" name="Line 70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94" name="Line 70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95" name="Line 70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96" name="Line 70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97" name="Line 70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98" name="Line 70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99" name="Line 70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00" name="Line 70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01" name="Line 70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02" name="Line 71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03" name="Line 71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393" name="Group 712"/>
              <p:cNvGrpSpPr>
                <a:grpSpLocks/>
              </p:cNvGrpSpPr>
              <p:nvPr/>
            </p:nvGrpSpPr>
            <p:grpSpPr bwMode="auto">
              <a:xfrm>
                <a:off x="720" y="2880"/>
                <a:ext cx="48" cy="702"/>
                <a:chOff x="288" y="2256"/>
                <a:chExt cx="48" cy="702"/>
              </a:xfrm>
            </p:grpSpPr>
            <p:sp>
              <p:nvSpPr>
                <p:cNvPr id="3474" name="Rectangle 71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475" name="Line 71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76" name="Line 71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77" name="Line 71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78" name="Line 71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79" name="Line 71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80" name="Line 71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81" name="Line 72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82" name="Line 72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83" name="Line 72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84" name="Line 72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85" name="Line 72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86" name="Line 72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87" name="Line 72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88" name="Line 72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394" name="Group 728"/>
              <p:cNvGrpSpPr>
                <a:grpSpLocks/>
              </p:cNvGrpSpPr>
              <p:nvPr/>
            </p:nvGrpSpPr>
            <p:grpSpPr bwMode="auto">
              <a:xfrm>
                <a:off x="768" y="2880"/>
                <a:ext cx="48" cy="702"/>
                <a:chOff x="288" y="2256"/>
                <a:chExt cx="48" cy="702"/>
              </a:xfrm>
            </p:grpSpPr>
            <p:sp>
              <p:nvSpPr>
                <p:cNvPr id="3459" name="Rectangle 72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460" name="Line 73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61" name="Line 73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62" name="Line 73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63" name="Line 73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64" name="Line 73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65" name="Line 73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66" name="Line 73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67" name="Line 73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68" name="Line 73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69" name="Line 73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70" name="Line 74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71" name="Line 74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72" name="Line 74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73" name="Line 74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395" name="Group 744"/>
              <p:cNvGrpSpPr>
                <a:grpSpLocks/>
              </p:cNvGrpSpPr>
              <p:nvPr/>
            </p:nvGrpSpPr>
            <p:grpSpPr bwMode="auto">
              <a:xfrm>
                <a:off x="816" y="2880"/>
                <a:ext cx="48" cy="702"/>
                <a:chOff x="288" y="2256"/>
                <a:chExt cx="48" cy="702"/>
              </a:xfrm>
            </p:grpSpPr>
            <p:sp>
              <p:nvSpPr>
                <p:cNvPr id="3444" name="Rectangle 74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445" name="Line 74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46" name="Line 74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47" name="Line 74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48" name="Line 74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49" name="Line 75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50" name="Line 75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51" name="Line 75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52" name="Line 75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53" name="Line 75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54" name="Line 75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55" name="Line 75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56" name="Line 75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57" name="Line 75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58" name="Line 75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396" name="Group 760"/>
              <p:cNvGrpSpPr>
                <a:grpSpLocks/>
              </p:cNvGrpSpPr>
              <p:nvPr/>
            </p:nvGrpSpPr>
            <p:grpSpPr bwMode="auto">
              <a:xfrm>
                <a:off x="864" y="2880"/>
                <a:ext cx="48" cy="702"/>
                <a:chOff x="288" y="2256"/>
                <a:chExt cx="48" cy="702"/>
              </a:xfrm>
            </p:grpSpPr>
            <p:sp>
              <p:nvSpPr>
                <p:cNvPr id="3429" name="Rectangle 76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430" name="Line 76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31" name="Line 76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32" name="Line 76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33" name="Line 76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34" name="Line 76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35" name="Line 76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36" name="Line 76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37" name="Line 76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38" name="Line 77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39" name="Line 77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40" name="Line 77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41" name="Line 77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42" name="Line 77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43" name="Line 77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397" name="Group 776"/>
              <p:cNvGrpSpPr>
                <a:grpSpLocks/>
              </p:cNvGrpSpPr>
              <p:nvPr/>
            </p:nvGrpSpPr>
            <p:grpSpPr bwMode="auto">
              <a:xfrm>
                <a:off x="912" y="2880"/>
                <a:ext cx="48" cy="702"/>
                <a:chOff x="288" y="2256"/>
                <a:chExt cx="48" cy="702"/>
              </a:xfrm>
            </p:grpSpPr>
            <p:sp>
              <p:nvSpPr>
                <p:cNvPr id="3414" name="Rectangle 77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415" name="Line 77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16" name="Line 77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17" name="Line 78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18" name="Line 78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19" name="Line 78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20" name="Line 78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21" name="Line 78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22" name="Line 78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23" name="Line 78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24" name="Line 78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25" name="Line 78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26" name="Line 78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27" name="Line 79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28" name="Line 79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398" name="Group 792"/>
              <p:cNvGrpSpPr>
                <a:grpSpLocks/>
              </p:cNvGrpSpPr>
              <p:nvPr/>
            </p:nvGrpSpPr>
            <p:grpSpPr bwMode="auto">
              <a:xfrm>
                <a:off x="960" y="2880"/>
                <a:ext cx="48" cy="702"/>
                <a:chOff x="288" y="2256"/>
                <a:chExt cx="48" cy="702"/>
              </a:xfrm>
            </p:grpSpPr>
            <p:sp>
              <p:nvSpPr>
                <p:cNvPr id="3399" name="Rectangle 79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400" name="Line 79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01" name="Line 79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02" name="Line 79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03" name="Line 79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04" name="Line 79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05" name="Line 79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06" name="Line 80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07" name="Line 80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08" name="Line 80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09" name="Line 80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10" name="Line 80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11" name="Line 80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12" name="Line 80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13" name="Line 80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3352" name="Group 808"/>
            <p:cNvGrpSpPr>
              <a:grpSpLocks/>
            </p:cNvGrpSpPr>
            <p:nvPr/>
          </p:nvGrpSpPr>
          <p:grpSpPr bwMode="auto">
            <a:xfrm>
              <a:off x="1008" y="3042"/>
              <a:ext cx="48" cy="702"/>
              <a:chOff x="288" y="2256"/>
              <a:chExt cx="48" cy="702"/>
            </a:xfrm>
          </p:grpSpPr>
          <p:sp>
            <p:nvSpPr>
              <p:cNvPr id="3369" name="Rectangle 809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370" name="Line 810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71" name="Line 811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72" name="Line 812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73" name="Line 813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74" name="Line 814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75" name="Line 815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76" name="Line 816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77" name="Line 817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78" name="Line 818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79" name="Line 819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80" name="Line 820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81" name="Line 821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82" name="Line 822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83" name="Line 823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353" name="Group 824"/>
            <p:cNvGrpSpPr>
              <a:grpSpLocks/>
            </p:cNvGrpSpPr>
            <p:nvPr/>
          </p:nvGrpSpPr>
          <p:grpSpPr bwMode="auto">
            <a:xfrm>
              <a:off x="1056" y="3042"/>
              <a:ext cx="48" cy="702"/>
              <a:chOff x="288" y="2256"/>
              <a:chExt cx="48" cy="702"/>
            </a:xfrm>
          </p:grpSpPr>
          <p:sp>
            <p:nvSpPr>
              <p:cNvPr id="3354" name="Rectangle 825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355" name="Line 826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56" name="Line 827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57" name="Line 828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58" name="Line 829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59" name="Line 830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60" name="Line 831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61" name="Line 832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62" name="Line 833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63" name="Line 834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64" name="Line 835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65" name="Line 836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66" name="Line 837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67" name="Line 838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68" name="Line 839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3624" name="Group 840"/>
          <p:cNvGrpSpPr>
            <a:grpSpLocks/>
          </p:cNvGrpSpPr>
          <p:nvPr/>
        </p:nvGrpSpPr>
        <p:grpSpPr bwMode="auto">
          <a:xfrm>
            <a:off x="5132388" y="2170113"/>
            <a:ext cx="1295400" cy="1114425"/>
            <a:chOff x="288" y="3042"/>
            <a:chExt cx="816" cy="702"/>
          </a:xfrm>
        </p:grpSpPr>
        <p:grpSp>
          <p:nvGrpSpPr>
            <p:cNvPr id="3625" name="Group 841"/>
            <p:cNvGrpSpPr>
              <a:grpSpLocks/>
            </p:cNvGrpSpPr>
            <p:nvPr/>
          </p:nvGrpSpPr>
          <p:grpSpPr bwMode="auto">
            <a:xfrm>
              <a:off x="288" y="3042"/>
              <a:ext cx="720" cy="702"/>
              <a:chOff x="288" y="2880"/>
              <a:chExt cx="720" cy="702"/>
            </a:xfrm>
          </p:grpSpPr>
          <p:grpSp>
            <p:nvGrpSpPr>
              <p:cNvPr id="3658" name="Group 842"/>
              <p:cNvGrpSpPr>
                <a:grpSpLocks/>
              </p:cNvGrpSpPr>
              <p:nvPr/>
            </p:nvGrpSpPr>
            <p:grpSpPr bwMode="auto">
              <a:xfrm>
                <a:off x="288" y="2880"/>
                <a:ext cx="48" cy="702"/>
                <a:chOff x="288" y="2256"/>
                <a:chExt cx="48" cy="702"/>
              </a:xfrm>
            </p:grpSpPr>
            <p:sp>
              <p:nvSpPr>
                <p:cNvPr id="5534" name="Rectangle 84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535" name="Line 84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36" name="Line 84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37" name="Line 84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38" name="Line 84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39" name="Line 84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40" name="Line 84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41" name="Line 85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42" name="Line 85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43" name="Line 85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44" name="Line 85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45" name="Line 85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46" name="Line 85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47" name="Line 85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48" name="Line 85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659" name="Group 858"/>
              <p:cNvGrpSpPr>
                <a:grpSpLocks/>
              </p:cNvGrpSpPr>
              <p:nvPr/>
            </p:nvGrpSpPr>
            <p:grpSpPr bwMode="auto">
              <a:xfrm>
                <a:off x="336" y="2880"/>
                <a:ext cx="48" cy="702"/>
                <a:chOff x="288" y="2256"/>
                <a:chExt cx="48" cy="702"/>
              </a:xfrm>
            </p:grpSpPr>
            <p:sp>
              <p:nvSpPr>
                <p:cNvPr id="3868" name="Rectangle 85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869" name="Line 86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70" name="Line 86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71" name="Line 86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72" name="Line 86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73" name="Line 86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74" name="Line 86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75" name="Line 86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76" name="Line 86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28" name="Line 86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29" name="Line 86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30" name="Line 87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31" name="Line 87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32" name="Line 87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33" name="Line 87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660" name="Group 874"/>
              <p:cNvGrpSpPr>
                <a:grpSpLocks/>
              </p:cNvGrpSpPr>
              <p:nvPr/>
            </p:nvGrpSpPr>
            <p:grpSpPr bwMode="auto">
              <a:xfrm>
                <a:off x="384" y="2880"/>
                <a:ext cx="48" cy="702"/>
                <a:chOff x="288" y="2256"/>
                <a:chExt cx="48" cy="702"/>
              </a:xfrm>
            </p:grpSpPr>
            <p:sp>
              <p:nvSpPr>
                <p:cNvPr id="3853" name="Rectangle 87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854" name="Line 87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55" name="Line 87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56" name="Line 87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57" name="Line 87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58" name="Line 88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59" name="Line 88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60" name="Line 88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61" name="Line 88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62" name="Line 88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63" name="Line 88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64" name="Line 88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65" name="Line 88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66" name="Line 88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67" name="Line 88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661" name="Group 890"/>
              <p:cNvGrpSpPr>
                <a:grpSpLocks/>
              </p:cNvGrpSpPr>
              <p:nvPr/>
            </p:nvGrpSpPr>
            <p:grpSpPr bwMode="auto">
              <a:xfrm>
                <a:off x="432" y="2880"/>
                <a:ext cx="48" cy="702"/>
                <a:chOff x="288" y="2256"/>
                <a:chExt cx="48" cy="702"/>
              </a:xfrm>
            </p:grpSpPr>
            <p:sp>
              <p:nvSpPr>
                <p:cNvPr id="3838" name="Rectangle 89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839" name="Line 89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40" name="Line 89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41" name="Line 89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42" name="Line 89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43" name="Line 89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44" name="Line 89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45" name="Line 89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46" name="Line 89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47" name="Line 90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48" name="Line 90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49" name="Line 90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50" name="Line 90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51" name="Line 90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52" name="Line 90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662" name="Group 906"/>
              <p:cNvGrpSpPr>
                <a:grpSpLocks/>
              </p:cNvGrpSpPr>
              <p:nvPr/>
            </p:nvGrpSpPr>
            <p:grpSpPr bwMode="auto">
              <a:xfrm>
                <a:off x="480" y="2880"/>
                <a:ext cx="48" cy="702"/>
                <a:chOff x="288" y="2256"/>
                <a:chExt cx="48" cy="702"/>
              </a:xfrm>
            </p:grpSpPr>
            <p:sp>
              <p:nvSpPr>
                <p:cNvPr id="3823" name="Rectangle 90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824" name="Line 90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25" name="Line 90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26" name="Line 91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27" name="Line 91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28" name="Line 91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29" name="Line 91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30" name="Line 91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31" name="Line 91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32" name="Line 91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33" name="Line 91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34" name="Line 91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35" name="Line 91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36" name="Line 92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37" name="Line 92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663" name="Group 922"/>
              <p:cNvGrpSpPr>
                <a:grpSpLocks/>
              </p:cNvGrpSpPr>
              <p:nvPr/>
            </p:nvGrpSpPr>
            <p:grpSpPr bwMode="auto">
              <a:xfrm>
                <a:off x="528" y="2880"/>
                <a:ext cx="48" cy="702"/>
                <a:chOff x="288" y="2256"/>
                <a:chExt cx="48" cy="702"/>
              </a:xfrm>
            </p:grpSpPr>
            <p:sp>
              <p:nvSpPr>
                <p:cNvPr id="3808" name="Rectangle 92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809" name="Line 92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10" name="Line 92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11" name="Line 92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12" name="Line 92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13" name="Line 92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14" name="Line 92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15" name="Line 93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16" name="Line 93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17" name="Line 93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18" name="Line 93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19" name="Line 93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20" name="Line 93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21" name="Line 93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22" name="Line 93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664" name="Group 938"/>
              <p:cNvGrpSpPr>
                <a:grpSpLocks/>
              </p:cNvGrpSpPr>
              <p:nvPr/>
            </p:nvGrpSpPr>
            <p:grpSpPr bwMode="auto">
              <a:xfrm>
                <a:off x="576" y="2880"/>
                <a:ext cx="48" cy="702"/>
                <a:chOff x="288" y="2256"/>
                <a:chExt cx="48" cy="702"/>
              </a:xfrm>
            </p:grpSpPr>
            <p:sp>
              <p:nvSpPr>
                <p:cNvPr id="3793" name="Rectangle 93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794" name="Line 94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95" name="Line 94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96" name="Line 94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97" name="Line 94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98" name="Line 94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99" name="Line 94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00" name="Line 94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01" name="Line 94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02" name="Line 94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03" name="Line 94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04" name="Line 95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05" name="Line 95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06" name="Line 95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07" name="Line 95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665" name="Group 954"/>
              <p:cNvGrpSpPr>
                <a:grpSpLocks/>
              </p:cNvGrpSpPr>
              <p:nvPr/>
            </p:nvGrpSpPr>
            <p:grpSpPr bwMode="auto">
              <a:xfrm>
                <a:off x="624" y="2880"/>
                <a:ext cx="48" cy="702"/>
                <a:chOff x="288" y="2256"/>
                <a:chExt cx="48" cy="702"/>
              </a:xfrm>
            </p:grpSpPr>
            <p:sp>
              <p:nvSpPr>
                <p:cNvPr id="3778" name="Rectangle 95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779" name="Line 95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80" name="Line 95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81" name="Line 95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82" name="Line 95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83" name="Line 96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84" name="Line 96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85" name="Line 96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86" name="Line 96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87" name="Line 96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88" name="Line 96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89" name="Line 96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90" name="Line 96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91" name="Line 96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92" name="Line 96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666" name="Group 970"/>
              <p:cNvGrpSpPr>
                <a:grpSpLocks/>
              </p:cNvGrpSpPr>
              <p:nvPr/>
            </p:nvGrpSpPr>
            <p:grpSpPr bwMode="auto">
              <a:xfrm>
                <a:off x="672" y="2880"/>
                <a:ext cx="48" cy="702"/>
                <a:chOff x="288" y="2256"/>
                <a:chExt cx="48" cy="702"/>
              </a:xfrm>
            </p:grpSpPr>
            <p:sp>
              <p:nvSpPr>
                <p:cNvPr id="3763" name="Rectangle 97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764" name="Line 97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65" name="Line 97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66" name="Line 97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67" name="Line 97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68" name="Line 97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69" name="Line 97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70" name="Line 97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71" name="Line 97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72" name="Line 98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73" name="Line 98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74" name="Line 98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75" name="Line 98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76" name="Line 98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77" name="Line 98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667" name="Group 986"/>
              <p:cNvGrpSpPr>
                <a:grpSpLocks/>
              </p:cNvGrpSpPr>
              <p:nvPr/>
            </p:nvGrpSpPr>
            <p:grpSpPr bwMode="auto">
              <a:xfrm>
                <a:off x="720" y="2880"/>
                <a:ext cx="48" cy="702"/>
                <a:chOff x="288" y="2256"/>
                <a:chExt cx="48" cy="702"/>
              </a:xfrm>
            </p:grpSpPr>
            <p:sp>
              <p:nvSpPr>
                <p:cNvPr id="3748" name="Rectangle 98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749" name="Line 98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50" name="Line 98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51" name="Line 99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52" name="Line 99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53" name="Line 99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54" name="Line 99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55" name="Line 99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56" name="Line 99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57" name="Line 99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58" name="Line 99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59" name="Line 99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60" name="Line 99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61" name="Line 100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62" name="Line 100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668" name="Group 1002"/>
              <p:cNvGrpSpPr>
                <a:grpSpLocks/>
              </p:cNvGrpSpPr>
              <p:nvPr/>
            </p:nvGrpSpPr>
            <p:grpSpPr bwMode="auto">
              <a:xfrm>
                <a:off x="768" y="2880"/>
                <a:ext cx="48" cy="702"/>
                <a:chOff x="288" y="2256"/>
                <a:chExt cx="48" cy="702"/>
              </a:xfrm>
            </p:grpSpPr>
            <p:sp>
              <p:nvSpPr>
                <p:cNvPr id="3733" name="Rectangle 100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734" name="Line 100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35" name="Line 100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36" name="Line 100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37" name="Line 100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38" name="Line 100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39" name="Line 100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40" name="Line 101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41" name="Line 101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42" name="Line 101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43" name="Line 101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44" name="Line 101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45" name="Line 101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46" name="Line 101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47" name="Line 101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669" name="Group 1018"/>
              <p:cNvGrpSpPr>
                <a:grpSpLocks/>
              </p:cNvGrpSpPr>
              <p:nvPr/>
            </p:nvGrpSpPr>
            <p:grpSpPr bwMode="auto">
              <a:xfrm>
                <a:off x="816" y="2880"/>
                <a:ext cx="48" cy="702"/>
                <a:chOff x="288" y="2256"/>
                <a:chExt cx="48" cy="702"/>
              </a:xfrm>
            </p:grpSpPr>
            <p:sp>
              <p:nvSpPr>
                <p:cNvPr id="3718" name="Rectangle 101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719" name="Line 102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20" name="Line 102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21" name="Line 102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22" name="Line 102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23" name="Line 102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24" name="Line 102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25" name="Line 102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26" name="Line 102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27" name="Line 102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28" name="Line 102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29" name="Line 103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30" name="Line 103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31" name="Line 103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32" name="Line 103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670" name="Group 1034"/>
              <p:cNvGrpSpPr>
                <a:grpSpLocks/>
              </p:cNvGrpSpPr>
              <p:nvPr/>
            </p:nvGrpSpPr>
            <p:grpSpPr bwMode="auto">
              <a:xfrm>
                <a:off x="864" y="2880"/>
                <a:ext cx="48" cy="702"/>
                <a:chOff x="288" y="2256"/>
                <a:chExt cx="48" cy="702"/>
              </a:xfrm>
            </p:grpSpPr>
            <p:sp>
              <p:nvSpPr>
                <p:cNvPr id="3703" name="Rectangle 103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704" name="Line 103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05" name="Line 103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06" name="Line 103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07" name="Line 103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08" name="Line 104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09" name="Line 104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10" name="Line 104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11" name="Line 104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12" name="Line 104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13" name="Line 104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14" name="Line 104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15" name="Line 104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16" name="Line 104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17" name="Line 104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671" name="Group 1050"/>
              <p:cNvGrpSpPr>
                <a:grpSpLocks/>
              </p:cNvGrpSpPr>
              <p:nvPr/>
            </p:nvGrpSpPr>
            <p:grpSpPr bwMode="auto">
              <a:xfrm>
                <a:off x="912" y="2880"/>
                <a:ext cx="48" cy="702"/>
                <a:chOff x="288" y="2256"/>
                <a:chExt cx="48" cy="702"/>
              </a:xfrm>
            </p:grpSpPr>
            <p:sp>
              <p:nvSpPr>
                <p:cNvPr id="3688" name="Rectangle 105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689" name="Line 105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90" name="Line 105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91" name="Line 105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92" name="Line 105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93" name="Line 105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94" name="Line 105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95" name="Line 105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96" name="Line 105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97" name="Line 106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98" name="Line 106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99" name="Line 106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00" name="Line 106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01" name="Line 106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02" name="Line 106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672" name="Group 1066"/>
              <p:cNvGrpSpPr>
                <a:grpSpLocks/>
              </p:cNvGrpSpPr>
              <p:nvPr/>
            </p:nvGrpSpPr>
            <p:grpSpPr bwMode="auto">
              <a:xfrm>
                <a:off x="960" y="2880"/>
                <a:ext cx="48" cy="702"/>
                <a:chOff x="288" y="2256"/>
                <a:chExt cx="48" cy="702"/>
              </a:xfrm>
            </p:grpSpPr>
            <p:sp>
              <p:nvSpPr>
                <p:cNvPr id="3673" name="Rectangle 106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674" name="Line 106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75" name="Line 106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76" name="Line 107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77" name="Line 107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78" name="Line 107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79" name="Line 107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80" name="Line 107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81" name="Line 107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82" name="Line 107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83" name="Line 107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84" name="Line 107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85" name="Line 107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86" name="Line 108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87" name="Line 108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3626" name="Group 1082"/>
            <p:cNvGrpSpPr>
              <a:grpSpLocks/>
            </p:cNvGrpSpPr>
            <p:nvPr/>
          </p:nvGrpSpPr>
          <p:grpSpPr bwMode="auto">
            <a:xfrm>
              <a:off x="1008" y="3042"/>
              <a:ext cx="48" cy="702"/>
              <a:chOff x="288" y="2256"/>
              <a:chExt cx="48" cy="702"/>
            </a:xfrm>
          </p:grpSpPr>
          <p:sp>
            <p:nvSpPr>
              <p:cNvPr id="3643" name="Rectangle 1083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1905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644" name="Line 1084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45" name="Line 1085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46" name="Line 1086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47" name="Line 1087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48" name="Line 1088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49" name="Line 1089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50" name="Line 1090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51" name="Line 1091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52" name="Line 1092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53" name="Line 1093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54" name="Line 1094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55" name="Line 1095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56" name="Line 1096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57" name="Line 1097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627" name="Group 1098"/>
            <p:cNvGrpSpPr>
              <a:grpSpLocks/>
            </p:cNvGrpSpPr>
            <p:nvPr/>
          </p:nvGrpSpPr>
          <p:grpSpPr bwMode="auto">
            <a:xfrm>
              <a:off x="1056" y="3042"/>
              <a:ext cx="48" cy="702"/>
              <a:chOff x="288" y="2256"/>
              <a:chExt cx="48" cy="702"/>
            </a:xfrm>
          </p:grpSpPr>
          <p:sp>
            <p:nvSpPr>
              <p:cNvPr id="3628" name="Rectangle 1099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1905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629" name="Line 1100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30" name="Line 1101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31" name="Line 1102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32" name="Line 1103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33" name="Line 1104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34" name="Line 1105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35" name="Line 1106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36" name="Line 1107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37" name="Line 1108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38" name="Line 1109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39" name="Line 1110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40" name="Line 1111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41" name="Line 1112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42" name="Line 1113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5549" name="Group 1114"/>
          <p:cNvGrpSpPr>
            <a:grpSpLocks/>
          </p:cNvGrpSpPr>
          <p:nvPr/>
        </p:nvGrpSpPr>
        <p:grpSpPr bwMode="auto">
          <a:xfrm>
            <a:off x="466725" y="2095500"/>
            <a:ext cx="8610600" cy="2057400"/>
            <a:chOff x="144" y="1488"/>
            <a:chExt cx="5424" cy="1296"/>
          </a:xfrm>
        </p:grpSpPr>
        <p:sp>
          <p:nvSpPr>
            <p:cNvPr id="5550" name="Rectangle 1115"/>
            <p:cNvSpPr>
              <a:spLocks noChangeArrowheads="1"/>
            </p:cNvSpPr>
            <p:nvPr/>
          </p:nvSpPr>
          <p:spPr bwMode="auto">
            <a:xfrm>
              <a:off x="144" y="1488"/>
              <a:ext cx="5424" cy="129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5551" name="Group 1116"/>
            <p:cNvGrpSpPr>
              <a:grpSpLocks/>
            </p:cNvGrpSpPr>
            <p:nvPr/>
          </p:nvGrpSpPr>
          <p:grpSpPr bwMode="auto">
            <a:xfrm>
              <a:off x="378" y="1536"/>
              <a:ext cx="5046" cy="1122"/>
              <a:chOff x="378" y="1536"/>
              <a:chExt cx="5046" cy="1122"/>
            </a:xfrm>
          </p:grpSpPr>
          <p:grpSp>
            <p:nvGrpSpPr>
              <p:cNvPr id="5552" name="Group 1117"/>
              <p:cNvGrpSpPr>
                <a:grpSpLocks/>
              </p:cNvGrpSpPr>
              <p:nvPr/>
            </p:nvGrpSpPr>
            <p:grpSpPr bwMode="auto">
              <a:xfrm>
                <a:off x="378" y="1536"/>
                <a:ext cx="630" cy="1089"/>
                <a:chOff x="984" y="3037"/>
                <a:chExt cx="630" cy="1089"/>
              </a:xfrm>
            </p:grpSpPr>
            <p:pic>
              <p:nvPicPr>
                <p:cNvPr id="5568" name="Picture 1118" descr="xedgekoalahead"/>
                <p:cNvPicPr>
                  <a:picLocks noChangeAspect="1" noChangeArrowheads="1"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984" y="3600"/>
                  <a:ext cx="627" cy="5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569" name="Picture 1119" descr="edgekoalahead"/>
                <p:cNvPicPr>
                  <a:picLocks noChangeAspect="1" noChangeArrowheads="1"/>
                </p:cNvPicPr>
                <p:nvPr/>
              </p:nvPicPr>
              <p:blipFill>
                <a:blip r:embed="rId15"/>
                <a:srcRect/>
                <a:stretch>
                  <a:fillRect/>
                </a:stretch>
              </p:blipFill>
              <p:spPr bwMode="auto">
                <a:xfrm>
                  <a:off x="994" y="3037"/>
                  <a:ext cx="620" cy="5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5553" name="Group 1120"/>
              <p:cNvGrpSpPr>
                <a:grpSpLocks/>
              </p:cNvGrpSpPr>
              <p:nvPr/>
            </p:nvGrpSpPr>
            <p:grpSpPr bwMode="auto">
              <a:xfrm>
                <a:off x="1296" y="1538"/>
                <a:ext cx="675" cy="1087"/>
                <a:chOff x="1623" y="3041"/>
                <a:chExt cx="675" cy="1087"/>
              </a:xfrm>
            </p:grpSpPr>
            <p:pic>
              <p:nvPicPr>
                <p:cNvPr id="5566" name="Picture 1121" descr="xedgekoalahead2"/>
                <p:cNvPicPr>
                  <a:picLocks noChangeAspect="1" noChangeArrowheads="1"/>
                </p:cNvPicPr>
                <p:nvPr/>
              </p:nvPicPr>
              <p:blipFill>
                <a:blip r:embed="rId16"/>
                <a:srcRect/>
                <a:stretch>
                  <a:fillRect/>
                </a:stretch>
              </p:blipFill>
              <p:spPr bwMode="auto">
                <a:xfrm>
                  <a:off x="1624" y="3610"/>
                  <a:ext cx="674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567" name="Picture 1122" descr="edgekoalahead2"/>
                <p:cNvPicPr>
                  <a:picLocks noChangeAspect="1" noChangeArrowheads="1"/>
                </p:cNvPicPr>
                <p:nvPr/>
              </p:nvPicPr>
              <p:blipFill>
                <a:blip r:embed="rId17"/>
                <a:srcRect/>
                <a:stretch>
                  <a:fillRect/>
                </a:stretch>
              </p:blipFill>
              <p:spPr bwMode="auto">
                <a:xfrm>
                  <a:off x="1623" y="3041"/>
                  <a:ext cx="666" cy="5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5554" name="Group 1123"/>
              <p:cNvGrpSpPr>
                <a:grpSpLocks/>
              </p:cNvGrpSpPr>
              <p:nvPr/>
            </p:nvGrpSpPr>
            <p:grpSpPr bwMode="auto">
              <a:xfrm>
                <a:off x="2256" y="1540"/>
                <a:ext cx="635" cy="1085"/>
                <a:chOff x="2296" y="3041"/>
                <a:chExt cx="635" cy="1085"/>
              </a:xfrm>
            </p:grpSpPr>
            <p:pic>
              <p:nvPicPr>
                <p:cNvPr id="5564" name="Picture 1124" descr="xedgekoalahead3"/>
                <p:cNvPicPr>
                  <a:picLocks noChangeAspect="1" noChangeArrowheads="1"/>
                </p:cNvPicPr>
                <p:nvPr/>
              </p:nvPicPr>
              <p:blipFill>
                <a:blip r:embed="rId18"/>
                <a:srcRect/>
                <a:stretch>
                  <a:fillRect/>
                </a:stretch>
              </p:blipFill>
              <p:spPr bwMode="auto">
                <a:xfrm>
                  <a:off x="2296" y="3600"/>
                  <a:ext cx="635" cy="5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565" name="Picture 1125" descr="edgekoalahead3"/>
                <p:cNvPicPr>
                  <a:picLocks noChangeAspect="1" noChangeArrowheads="1"/>
                </p:cNvPicPr>
                <p:nvPr/>
              </p:nvPicPr>
              <p:blipFill>
                <a:blip r:embed="rId19"/>
                <a:srcRect/>
                <a:stretch>
                  <a:fillRect/>
                </a:stretch>
              </p:blipFill>
              <p:spPr bwMode="auto">
                <a:xfrm>
                  <a:off x="2303" y="3041"/>
                  <a:ext cx="628" cy="5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5555" name="Group 1126"/>
              <p:cNvGrpSpPr>
                <a:grpSpLocks/>
              </p:cNvGrpSpPr>
              <p:nvPr/>
            </p:nvGrpSpPr>
            <p:grpSpPr bwMode="auto">
              <a:xfrm>
                <a:off x="3170" y="1539"/>
                <a:ext cx="574" cy="1086"/>
                <a:chOff x="2958" y="3037"/>
                <a:chExt cx="574" cy="1086"/>
              </a:xfrm>
            </p:grpSpPr>
            <p:pic>
              <p:nvPicPr>
                <p:cNvPr id="5562" name="Picture 1127" descr="xedgepandahead1"/>
                <p:cNvPicPr>
                  <a:picLocks noChangeAspect="1" noChangeArrowheads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 bwMode="auto">
                <a:xfrm>
                  <a:off x="2958" y="3600"/>
                  <a:ext cx="572" cy="5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563" name="Picture 1128" descr="edgepandahead1"/>
                <p:cNvPicPr>
                  <a:picLocks noChangeAspect="1" noChangeArrowheads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 bwMode="auto">
                <a:xfrm>
                  <a:off x="2966" y="3037"/>
                  <a:ext cx="566" cy="51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5556" name="Group 1129"/>
              <p:cNvGrpSpPr>
                <a:grpSpLocks/>
              </p:cNvGrpSpPr>
              <p:nvPr/>
            </p:nvGrpSpPr>
            <p:grpSpPr bwMode="auto">
              <a:xfrm>
                <a:off x="4046" y="1536"/>
                <a:ext cx="562" cy="1089"/>
                <a:chOff x="3544" y="3037"/>
                <a:chExt cx="562" cy="1089"/>
              </a:xfrm>
            </p:grpSpPr>
            <p:pic>
              <p:nvPicPr>
                <p:cNvPr id="5560" name="Picture 1130" descr="xedgepandahead2"/>
                <p:cNvPicPr>
                  <a:picLocks noChangeAspect="1" noChangeArrowheads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 bwMode="auto">
                <a:xfrm>
                  <a:off x="3544" y="3600"/>
                  <a:ext cx="561" cy="5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561" name="Picture 1131" descr="edgepandahead2"/>
                <p:cNvPicPr>
                  <a:picLocks noChangeAspect="1" noChangeArrowheads="1"/>
                </p:cNvPicPr>
                <p:nvPr/>
              </p:nvPicPr>
              <p:blipFill>
                <a:blip r:embed="rId23"/>
                <a:srcRect/>
                <a:stretch>
                  <a:fillRect/>
                </a:stretch>
              </p:blipFill>
              <p:spPr bwMode="auto">
                <a:xfrm>
                  <a:off x="3551" y="3037"/>
                  <a:ext cx="555" cy="5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5557" name="Group 1132"/>
              <p:cNvGrpSpPr>
                <a:grpSpLocks/>
              </p:cNvGrpSpPr>
              <p:nvPr/>
            </p:nvGrpSpPr>
            <p:grpSpPr bwMode="auto">
              <a:xfrm>
                <a:off x="4882" y="1569"/>
                <a:ext cx="542" cy="1089"/>
                <a:chOff x="4114" y="3037"/>
                <a:chExt cx="542" cy="1089"/>
              </a:xfrm>
            </p:grpSpPr>
            <p:pic>
              <p:nvPicPr>
                <p:cNvPr id="5558" name="Picture 1133" descr="xedgepandahead3"/>
                <p:cNvPicPr>
                  <a:picLocks noChangeAspect="1" noChangeArrowheads="1"/>
                </p:cNvPicPr>
                <p:nvPr/>
              </p:nvPicPr>
              <p:blipFill>
                <a:blip r:embed="rId24"/>
                <a:srcRect/>
                <a:stretch>
                  <a:fillRect/>
                </a:stretch>
              </p:blipFill>
              <p:spPr bwMode="auto">
                <a:xfrm>
                  <a:off x="4114" y="3600"/>
                  <a:ext cx="542" cy="5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559" name="Picture 1134" descr="edgepandahead3"/>
                <p:cNvPicPr>
                  <a:picLocks noChangeAspect="1" noChangeArrowheads="1"/>
                </p:cNvPicPr>
                <p:nvPr/>
              </p:nvPicPr>
              <p:blipFill>
                <a:blip r:embed="rId25"/>
                <a:srcRect/>
                <a:stretch>
                  <a:fillRect/>
                </a:stretch>
              </p:blipFill>
              <p:spPr bwMode="auto">
                <a:xfrm>
                  <a:off x="4120" y="3037"/>
                  <a:ext cx="536" cy="5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sp>
        <p:nvSpPr>
          <p:cNvPr id="1135" name="TextBox 1134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136" name="Slide Number Placeholder 11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4282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Rectangle 2"/>
          <p:cNvSpPr txBox="1">
            <a:spLocks noChangeArrowheads="1"/>
          </p:cNvSpPr>
          <p:nvPr/>
        </p:nvSpPr>
        <p:spPr bwMode="auto">
          <a:xfrm>
            <a:off x="457199" y="551148"/>
            <a:ext cx="83280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Window-based models</a:t>
            </a:r>
            <a:b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Building an object model</a:t>
            </a:r>
          </a:p>
        </p:txBody>
      </p:sp>
      <p:sp>
        <p:nvSpPr>
          <p:cNvPr id="1161" name="Rectangle 3"/>
          <p:cNvSpPr txBox="1">
            <a:spLocks noChangeArrowheads="1"/>
          </p:cNvSpPr>
          <p:nvPr/>
        </p:nvSpPr>
        <p:spPr bwMode="auto">
          <a:xfrm>
            <a:off x="457200" y="1219200"/>
            <a:ext cx="8686800" cy="491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15000"/>
              <a:buChar char="•"/>
              <a:defRPr kumimoji="1" sz="24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Ø"/>
              <a:defRPr kumimoji="1" sz="20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kumimoji="1" sz="2400" b="1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r>
              <a:rPr kumimoji="1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Consider edges, contours, and (oriented) intensity gradients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endParaRPr kumimoji="1" lang="en-US" sz="2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endParaRPr kumimoji="1" lang="en-US" sz="2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endParaRPr kumimoji="1" lang="en-US" sz="2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endParaRPr kumimoji="1" lang="en-US" sz="2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endParaRPr kumimoji="1" lang="en-US" sz="2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endParaRPr kumimoji="1" lang="en-US" sz="16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r>
              <a:rPr kumimoji="1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Summarize local distribution of gradients with histogram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50000"/>
              <a:buFont typeface="Wingdings" pitchFamily="2" charset="2"/>
              <a:buChar char="Ø"/>
              <a:tabLst/>
              <a:defRPr/>
            </a:pPr>
            <a:r>
              <a:rPr kumimoji="1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</a:rPr>
              <a:t>Locally orderless: offers invariance to small shifts and rotations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50000"/>
              <a:buFont typeface="Wingdings" pitchFamily="2" charset="2"/>
              <a:buChar char="Ø"/>
              <a:tabLst/>
              <a:defRPr/>
            </a:pPr>
            <a:r>
              <a:rPr kumimoji="1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</a:rPr>
              <a:t>Contrast-normalization: try to correct for variable illumination</a:t>
            </a:r>
          </a:p>
        </p:txBody>
      </p:sp>
      <p:grpSp>
        <p:nvGrpSpPr>
          <p:cNvPr id="1162" name="Group 11"/>
          <p:cNvGrpSpPr>
            <a:grpSpLocks/>
          </p:cNvGrpSpPr>
          <p:nvPr/>
        </p:nvGrpSpPr>
        <p:grpSpPr bwMode="auto">
          <a:xfrm>
            <a:off x="665163" y="2097088"/>
            <a:ext cx="8353425" cy="1169987"/>
            <a:chOff x="258" y="3024"/>
            <a:chExt cx="5262" cy="737"/>
          </a:xfrm>
        </p:grpSpPr>
        <p:pic>
          <p:nvPicPr>
            <p:cNvPr id="1163" name="Picture 12" descr="pandahead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80" y="3024"/>
              <a:ext cx="803" cy="7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64" name="Picture 13" descr="pandahead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925" y="3024"/>
              <a:ext cx="787" cy="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65" name="Picture 14" descr="pandahead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760" y="3024"/>
              <a:ext cx="760" cy="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66" name="Picture 15" descr="gray_koalahead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58" y="3035"/>
              <a:ext cx="846" cy="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67" name="Picture 16" descr="gray_koalahead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152" y="3024"/>
              <a:ext cx="948" cy="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68" name="Picture 17" descr="gray_koalahead3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160" y="3029"/>
              <a:ext cx="864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69" name="Picture 1135"/>
          <p:cNvPicPr>
            <a:picLocks noChangeAspect="1" noChangeArrowheads="1"/>
          </p:cNvPicPr>
          <p:nvPr/>
        </p:nvPicPr>
        <p:blipFill>
          <a:blip r:embed="rId8"/>
          <a:srcRect l="61517" t="4050" r="2831" b="14311"/>
          <a:stretch>
            <a:fillRect/>
          </a:stretch>
        </p:blipFill>
        <p:spPr bwMode="auto">
          <a:xfrm>
            <a:off x="792163" y="3284538"/>
            <a:ext cx="1150937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0" name="Picture 1136"/>
          <p:cNvPicPr>
            <a:picLocks noChangeAspect="1" noChangeArrowheads="1"/>
          </p:cNvPicPr>
          <p:nvPr/>
        </p:nvPicPr>
        <p:blipFill>
          <a:blip r:embed="rId8"/>
          <a:srcRect l="61517" t="4050" r="2831" b="14311"/>
          <a:stretch>
            <a:fillRect/>
          </a:stretch>
        </p:blipFill>
        <p:spPr bwMode="auto">
          <a:xfrm>
            <a:off x="2232025" y="3284538"/>
            <a:ext cx="1152525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1" name="Picture 1137"/>
          <p:cNvPicPr>
            <a:picLocks noChangeAspect="1" noChangeArrowheads="1"/>
          </p:cNvPicPr>
          <p:nvPr/>
        </p:nvPicPr>
        <p:blipFill>
          <a:blip r:embed="rId8"/>
          <a:srcRect l="61517" t="4050" r="2831" b="14311"/>
          <a:stretch>
            <a:fillRect/>
          </a:stretch>
        </p:blipFill>
        <p:spPr bwMode="auto">
          <a:xfrm>
            <a:off x="3816350" y="3284538"/>
            <a:ext cx="10795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2" name="Picture 1138"/>
          <p:cNvPicPr>
            <a:picLocks noChangeAspect="1" noChangeArrowheads="1"/>
          </p:cNvPicPr>
          <p:nvPr/>
        </p:nvPicPr>
        <p:blipFill>
          <a:blip r:embed="rId8"/>
          <a:srcRect l="61517" t="4050" r="2831" b="14311"/>
          <a:stretch>
            <a:fillRect/>
          </a:stretch>
        </p:blipFill>
        <p:spPr bwMode="auto">
          <a:xfrm rot="-5400000">
            <a:off x="5274470" y="3266281"/>
            <a:ext cx="90011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3" name="Picture 1139"/>
          <p:cNvPicPr>
            <a:picLocks noChangeAspect="1" noChangeArrowheads="1"/>
          </p:cNvPicPr>
          <p:nvPr/>
        </p:nvPicPr>
        <p:blipFill>
          <a:blip r:embed="rId8"/>
          <a:srcRect l="61517" t="4050" r="2831" b="14311"/>
          <a:stretch>
            <a:fillRect/>
          </a:stretch>
        </p:blipFill>
        <p:spPr bwMode="auto">
          <a:xfrm rot="-5400000">
            <a:off x="6659563" y="3284538"/>
            <a:ext cx="900112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4" name="Picture 1140"/>
          <p:cNvPicPr>
            <a:picLocks noChangeAspect="1" noChangeArrowheads="1"/>
          </p:cNvPicPr>
          <p:nvPr/>
        </p:nvPicPr>
        <p:blipFill>
          <a:blip r:embed="rId8"/>
          <a:srcRect l="61517" t="4050" r="2831" b="14311"/>
          <a:stretch>
            <a:fillRect/>
          </a:stretch>
        </p:blipFill>
        <p:spPr bwMode="auto">
          <a:xfrm rot="-5400000">
            <a:off x="7991476" y="3284537"/>
            <a:ext cx="900112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5" name="Line 1141"/>
          <p:cNvSpPr>
            <a:spLocks noChangeShapeType="1"/>
          </p:cNvSpPr>
          <p:nvPr/>
        </p:nvSpPr>
        <p:spPr bwMode="auto">
          <a:xfrm>
            <a:off x="1368425" y="2097088"/>
            <a:ext cx="0" cy="1150937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76" name="Line 1142"/>
          <p:cNvSpPr>
            <a:spLocks noChangeShapeType="1"/>
          </p:cNvSpPr>
          <p:nvPr/>
        </p:nvSpPr>
        <p:spPr bwMode="auto">
          <a:xfrm>
            <a:off x="2843213" y="2097088"/>
            <a:ext cx="0" cy="1150937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77" name="Line 1143"/>
          <p:cNvSpPr>
            <a:spLocks noChangeShapeType="1"/>
          </p:cNvSpPr>
          <p:nvPr/>
        </p:nvSpPr>
        <p:spPr bwMode="auto">
          <a:xfrm>
            <a:off x="4319588" y="2097088"/>
            <a:ext cx="0" cy="1150937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78" name="Line 1144"/>
          <p:cNvSpPr>
            <a:spLocks noChangeShapeType="1"/>
          </p:cNvSpPr>
          <p:nvPr/>
        </p:nvSpPr>
        <p:spPr bwMode="auto">
          <a:xfrm>
            <a:off x="5724525" y="2060575"/>
            <a:ext cx="0" cy="1150938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79" name="Line 1145"/>
          <p:cNvSpPr>
            <a:spLocks noChangeShapeType="1"/>
          </p:cNvSpPr>
          <p:nvPr/>
        </p:nvSpPr>
        <p:spPr bwMode="auto">
          <a:xfrm>
            <a:off x="7127875" y="2097088"/>
            <a:ext cx="0" cy="1150937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80" name="Line 1146"/>
          <p:cNvSpPr>
            <a:spLocks noChangeShapeType="1"/>
          </p:cNvSpPr>
          <p:nvPr/>
        </p:nvSpPr>
        <p:spPr bwMode="auto">
          <a:xfrm>
            <a:off x="8424863" y="2098675"/>
            <a:ext cx="0" cy="1150938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81" name="Line 1147"/>
          <p:cNvSpPr>
            <a:spLocks noChangeShapeType="1"/>
          </p:cNvSpPr>
          <p:nvPr/>
        </p:nvSpPr>
        <p:spPr bwMode="auto">
          <a:xfrm>
            <a:off x="611188" y="2636838"/>
            <a:ext cx="1404937" cy="0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82" name="Line 1148"/>
          <p:cNvSpPr>
            <a:spLocks noChangeShapeType="1"/>
          </p:cNvSpPr>
          <p:nvPr/>
        </p:nvSpPr>
        <p:spPr bwMode="auto">
          <a:xfrm>
            <a:off x="2122488" y="2636838"/>
            <a:ext cx="1404937" cy="0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83" name="Line 1149"/>
          <p:cNvSpPr>
            <a:spLocks noChangeShapeType="1"/>
          </p:cNvSpPr>
          <p:nvPr/>
        </p:nvSpPr>
        <p:spPr bwMode="auto">
          <a:xfrm>
            <a:off x="3671888" y="2636838"/>
            <a:ext cx="1404937" cy="0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84" name="Line 1150"/>
          <p:cNvSpPr>
            <a:spLocks noChangeShapeType="1"/>
          </p:cNvSpPr>
          <p:nvPr/>
        </p:nvSpPr>
        <p:spPr bwMode="auto">
          <a:xfrm>
            <a:off x="5148263" y="2673350"/>
            <a:ext cx="1295400" cy="0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85" name="Line 1152"/>
          <p:cNvSpPr>
            <a:spLocks noChangeShapeType="1"/>
          </p:cNvSpPr>
          <p:nvPr/>
        </p:nvSpPr>
        <p:spPr bwMode="auto">
          <a:xfrm>
            <a:off x="6480175" y="2673350"/>
            <a:ext cx="1279525" cy="0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86" name="Line 1153"/>
          <p:cNvSpPr>
            <a:spLocks noChangeShapeType="1"/>
          </p:cNvSpPr>
          <p:nvPr/>
        </p:nvSpPr>
        <p:spPr bwMode="auto">
          <a:xfrm>
            <a:off x="7848600" y="2673350"/>
            <a:ext cx="1152525" cy="0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7579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Rectangle 2"/>
          <p:cNvSpPr txBox="1">
            <a:spLocks noChangeArrowheads="1"/>
          </p:cNvSpPr>
          <p:nvPr/>
        </p:nvSpPr>
        <p:spPr bwMode="auto">
          <a:xfrm>
            <a:off x="457199" y="551148"/>
            <a:ext cx="83280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Window-based models</a:t>
            </a:r>
            <a:b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Building an object model</a:t>
            </a:r>
          </a:p>
        </p:txBody>
      </p:sp>
      <p:pic>
        <p:nvPicPr>
          <p:cNvPr id="38" name="Picture 4" descr="HK_SYP_Western_Street_10"/>
          <p:cNvPicPr>
            <a:picLocks noChangeAspect="1" noChangeArrowheads="1"/>
          </p:cNvPicPr>
          <p:nvPr/>
        </p:nvPicPr>
        <p:blipFill>
          <a:blip r:embed="rId2" cstate="print"/>
          <a:srcRect l="30492" t="74594" r="47627" b="3806"/>
          <a:stretch>
            <a:fillRect/>
          </a:stretch>
        </p:blipFill>
        <p:spPr bwMode="auto">
          <a:xfrm>
            <a:off x="4895850" y="3249613"/>
            <a:ext cx="97155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AutoShape 5"/>
          <p:cNvSpPr>
            <a:spLocks noChangeArrowheads="1"/>
          </p:cNvSpPr>
          <p:nvPr/>
        </p:nvSpPr>
        <p:spPr bwMode="auto">
          <a:xfrm>
            <a:off x="6515100" y="2997200"/>
            <a:ext cx="2016125" cy="1223963"/>
          </a:xfrm>
          <a:prstGeom prst="roundRect">
            <a:avLst>
              <a:gd name="adj" fmla="val 16667"/>
            </a:avLst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000" tIns="46800" rIns="90000" bIns="46800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6227763" y="3249613"/>
            <a:ext cx="2557462" cy="762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Car/non-car Classifier</a:t>
            </a:r>
          </a:p>
        </p:txBody>
      </p:sp>
      <p:pic>
        <p:nvPicPr>
          <p:cNvPr id="41" name="Picture 7" descr="HK_SYP_Western_Street_10"/>
          <p:cNvPicPr>
            <a:picLocks noChangeAspect="1" noChangeArrowheads="1"/>
          </p:cNvPicPr>
          <p:nvPr/>
        </p:nvPicPr>
        <p:blipFill>
          <a:blip r:embed="rId3" cstate="print"/>
          <a:srcRect l="58084" t="13654" r="11424" b="50812"/>
          <a:stretch>
            <a:fillRect/>
          </a:stretch>
        </p:blipFill>
        <p:spPr bwMode="auto">
          <a:xfrm>
            <a:off x="4859338" y="3176588"/>
            <a:ext cx="10445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Line 10"/>
          <p:cNvSpPr>
            <a:spLocks noChangeShapeType="1"/>
          </p:cNvSpPr>
          <p:nvPr/>
        </p:nvSpPr>
        <p:spPr bwMode="auto">
          <a:xfrm>
            <a:off x="6010275" y="3608388"/>
            <a:ext cx="431800" cy="0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43" name="Text Box 11"/>
          <p:cNvSpPr txBox="1">
            <a:spLocks noChangeArrowheads="1"/>
          </p:cNvSpPr>
          <p:nvPr/>
        </p:nvSpPr>
        <p:spPr bwMode="auto">
          <a:xfrm>
            <a:off x="6408738" y="4833938"/>
            <a:ext cx="2268537" cy="412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1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Yes, car.</a:t>
            </a:r>
          </a:p>
        </p:txBody>
      </p:sp>
      <p:sp>
        <p:nvSpPr>
          <p:cNvPr id="44" name="Line 12"/>
          <p:cNvSpPr>
            <a:spLocks noChangeShapeType="1"/>
          </p:cNvSpPr>
          <p:nvPr/>
        </p:nvSpPr>
        <p:spPr bwMode="auto">
          <a:xfrm>
            <a:off x="7488238" y="4329113"/>
            <a:ext cx="0" cy="365125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45" name="Text Box 13"/>
          <p:cNvSpPr txBox="1">
            <a:spLocks noChangeArrowheads="1"/>
          </p:cNvSpPr>
          <p:nvPr/>
        </p:nvSpPr>
        <p:spPr bwMode="auto">
          <a:xfrm>
            <a:off x="6408738" y="4833938"/>
            <a:ext cx="2268537" cy="412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1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No, not a car.</a:t>
            </a:r>
          </a:p>
        </p:txBody>
      </p:sp>
      <p:sp>
        <p:nvSpPr>
          <p:cNvPr id="46" name="TextBox 11"/>
          <p:cNvSpPr txBox="1">
            <a:spLocks noChangeArrowheads="1"/>
          </p:cNvSpPr>
          <p:nvPr/>
        </p:nvSpPr>
        <p:spPr bwMode="auto">
          <a:xfrm>
            <a:off x="847725" y="1420813"/>
            <a:ext cx="6499225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kern="1200" dirty="0" smtClean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Given the representation, train a binary classifier</a:t>
            </a:r>
            <a:endParaRPr lang="en-US" sz="2100" b="1" kern="1200" dirty="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0681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3" grpId="1"/>
      <p:bldP spid="44" grpId="0" animBg="1"/>
      <p:bldP spid="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Rectangle 2"/>
          <p:cNvSpPr txBox="1">
            <a:spLocks noChangeArrowheads="1"/>
          </p:cNvSpPr>
          <p:nvPr/>
        </p:nvSpPr>
        <p:spPr bwMode="auto">
          <a:xfrm>
            <a:off x="420439" y="299120"/>
            <a:ext cx="83280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Discriminative classifier construction</a:t>
            </a:r>
          </a:p>
        </p:txBody>
      </p:sp>
      <p:pic>
        <p:nvPicPr>
          <p:cNvPr id="67" name="Picture 49" descr="boostingIc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0200" y="4025900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Rectangle 3"/>
          <p:cNvSpPr>
            <a:spLocks noChangeArrowheads="1"/>
          </p:cNvSpPr>
          <p:nvPr/>
        </p:nvSpPr>
        <p:spPr bwMode="auto">
          <a:xfrm>
            <a:off x="503238" y="1052513"/>
            <a:ext cx="3875087" cy="2392362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9" name="Rectangle 4"/>
          <p:cNvSpPr>
            <a:spLocks noChangeArrowheads="1"/>
          </p:cNvSpPr>
          <p:nvPr/>
        </p:nvSpPr>
        <p:spPr bwMode="auto">
          <a:xfrm>
            <a:off x="4673600" y="1066800"/>
            <a:ext cx="4368800" cy="239712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0" name="Rectangle 5"/>
          <p:cNvSpPr>
            <a:spLocks noChangeArrowheads="1"/>
          </p:cNvSpPr>
          <p:nvPr/>
        </p:nvSpPr>
        <p:spPr bwMode="auto">
          <a:xfrm>
            <a:off x="508000" y="3608388"/>
            <a:ext cx="2876550" cy="2616200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1" name="Rectangle 6"/>
          <p:cNvSpPr>
            <a:spLocks noChangeArrowheads="1"/>
          </p:cNvSpPr>
          <p:nvPr/>
        </p:nvSpPr>
        <p:spPr bwMode="auto">
          <a:xfrm>
            <a:off x="6002338" y="3608388"/>
            <a:ext cx="3035300" cy="263207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72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3588" y="1647825"/>
            <a:ext cx="317500" cy="287338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3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5313" y="1487488"/>
            <a:ext cx="836612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9"/>
          <p:cNvPicPr>
            <a:picLocks noChangeAspect="1" noChangeArrowheads="1"/>
          </p:cNvPicPr>
          <p:nvPr/>
        </p:nvPicPr>
        <p:blipFill>
          <a:blip r:embed="rId5"/>
          <a:srcRect l="22574" t="23128" r="14514"/>
          <a:stretch>
            <a:fillRect/>
          </a:stretch>
        </p:blipFill>
        <p:spPr bwMode="auto">
          <a:xfrm>
            <a:off x="2874963" y="1582738"/>
            <a:ext cx="658812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81138" y="1989138"/>
            <a:ext cx="319087" cy="287337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6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20875" y="2066925"/>
            <a:ext cx="319088" cy="285750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7" name="Picture 1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01788" y="1709738"/>
            <a:ext cx="319087" cy="285750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8" name="Picture 1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90750" y="2006600"/>
            <a:ext cx="298450" cy="287338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9" name="Picture 1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339975" y="1760538"/>
            <a:ext cx="317500" cy="285750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sp>
        <p:nvSpPr>
          <p:cNvPr id="80" name="Text Box 15"/>
          <p:cNvSpPr txBox="1">
            <a:spLocks noChangeArrowheads="1"/>
          </p:cNvSpPr>
          <p:nvPr/>
        </p:nvSpPr>
        <p:spPr bwMode="auto">
          <a:xfrm>
            <a:off x="1584325" y="2382838"/>
            <a:ext cx="9493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99"/>
                </a:solidFill>
                <a:latin typeface="Arial" charset="0"/>
                <a:cs typeface="Arial" charset="0"/>
              </a:rPr>
              <a:t>10</a:t>
            </a:r>
            <a:r>
              <a:rPr lang="en-US" sz="1000" baseline="30000">
                <a:solidFill>
                  <a:srgbClr val="000099"/>
                </a:solidFill>
                <a:latin typeface="Arial" charset="0"/>
                <a:cs typeface="Arial" charset="0"/>
              </a:rPr>
              <a:t>6</a:t>
            </a:r>
            <a:r>
              <a:rPr lang="en-US" sz="1000">
                <a:solidFill>
                  <a:srgbClr val="000099"/>
                </a:solidFill>
                <a:latin typeface="Arial" charset="0"/>
                <a:cs typeface="Arial" charset="0"/>
              </a:rPr>
              <a:t> examples</a:t>
            </a:r>
          </a:p>
        </p:txBody>
      </p:sp>
      <p:sp>
        <p:nvSpPr>
          <p:cNvPr id="81" name="Line 16"/>
          <p:cNvSpPr>
            <a:spLocks noChangeShapeType="1"/>
          </p:cNvSpPr>
          <p:nvPr/>
        </p:nvSpPr>
        <p:spPr bwMode="auto">
          <a:xfrm>
            <a:off x="1333500" y="1854200"/>
            <a:ext cx="146050" cy="7143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2" name="Line 17"/>
          <p:cNvSpPr>
            <a:spLocks noChangeShapeType="1"/>
          </p:cNvSpPr>
          <p:nvPr/>
        </p:nvSpPr>
        <p:spPr bwMode="auto">
          <a:xfrm flipV="1">
            <a:off x="2616200" y="2120900"/>
            <a:ext cx="155575" cy="9683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3" name="Rectangle 18"/>
          <p:cNvSpPr>
            <a:spLocks noChangeArrowheads="1"/>
          </p:cNvSpPr>
          <p:nvPr/>
        </p:nvSpPr>
        <p:spPr bwMode="auto">
          <a:xfrm>
            <a:off x="568325" y="1139825"/>
            <a:ext cx="1936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Nearest neighbor</a:t>
            </a:r>
          </a:p>
        </p:txBody>
      </p:sp>
      <p:sp>
        <p:nvSpPr>
          <p:cNvPr id="84" name="Text Box 19"/>
          <p:cNvSpPr txBox="1">
            <a:spLocks noChangeArrowheads="1"/>
          </p:cNvSpPr>
          <p:nvPr/>
        </p:nvSpPr>
        <p:spPr bwMode="auto">
          <a:xfrm>
            <a:off x="468313" y="2633663"/>
            <a:ext cx="43561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Shakhnarovich, Viola, Darrell 2003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Berg, Berg, Malik 2005...</a:t>
            </a:r>
          </a:p>
        </p:txBody>
      </p:sp>
      <p:sp>
        <p:nvSpPr>
          <p:cNvPr id="85" name="Rectangle 20"/>
          <p:cNvSpPr>
            <a:spLocks noChangeArrowheads="1"/>
          </p:cNvSpPr>
          <p:nvPr/>
        </p:nvSpPr>
        <p:spPr bwMode="auto">
          <a:xfrm>
            <a:off x="4756150" y="1119188"/>
            <a:ext cx="183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Neural networks</a:t>
            </a:r>
          </a:p>
        </p:txBody>
      </p:sp>
      <p:sp>
        <p:nvSpPr>
          <p:cNvPr id="86" name="Text Box 21"/>
          <p:cNvSpPr txBox="1">
            <a:spLocks noChangeArrowheads="1"/>
          </p:cNvSpPr>
          <p:nvPr/>
        </p:nvSpPr>
        <p:spPr bwMode="auto">
          <a:xfrm>
            <a:off x="4802188" y="2528888"/>
            <a:ext cx="393065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LeCun, Bottou, Bengio, Haffner 1998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Rowley, Baluja, Kanade 1998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…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99"/>
              </a:solidFill>
              <a:latin typeface="Arial" charset="0"/>
              <a:cs typeface="Arial" charset="0"/>
            </a:endParaRPr>
          </a:p>
        </p:txBody>
      </p:sp>
      <p:sp>
        <p:nvSpPr>
          <p:cNvPr id="87" name="Rectangle 22"/>
          <p:cNvSpPr>
            <a:spLocks noChangeArrowheads="1"/>
          </p:cNvSpPr>
          <p:nvPr/>
        </p:nvSpPr>
        <p:spPr bwMode="auto">
          <a:xfrm>
            <a:off x="533400" y="3671888"/>
            <a:ext cx="2749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Support Vector Machines</a:t>
            </a:r>
          </a:p>
        </p:txBody>
      </p:sp>
      <p:sp>
        <p:nvSpPr>
          <p:cNvPr id="88" name="Rectangle 23"/>
          <p:cNvSpPr>
            <a:spLocks noChangeArrowheads="1"/>
          </p:cNvSpPr>
          <p:nvPr/>
        </p:nvSpPr>
        <p:spPr bwMode="auto">
          <a:xfrm>
            <a:off x="6070600" y="3648075"/>
            <a:ext cx="292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Conditional Random Fields</a:t>
            </a:r>
          </a:p>
        </p:txBody>
      </p:sp>
      <p:sp>
        <p:nvSpPr>
          <p:cNvPr id="89" name="Oval 24"/>
          <p:cNvSpPr>
            <a:spLocks noChangeArrowheads="1"/>
          </p:cNvSpPr>
          <p:nvPr/>
        </p:nvSpPr>
        <p:spPr bwMode="auto">
          <a:xfrm>
            <a:off x="6570663" y="4148138"/>
            <a:ext cx="287337" cy="207962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0" name="Oval 25"/>
          <p:cNvSpPr>
            <a:spLocks noChangeArrowheads="1"/>
          </p:cNvSpPr>
          <p:nvPr/>
        </p:nvSpPr>
        <p:spPr bwMode="auto">
          <a:xfrm>
            <a:off x="6570663" y="4770438"/>
            <a:ext cx="287337" cy="206375"/>
          </a:xfrm>
          <a:prstGeom prst="ellipse">
            <a:avLst/>
          </a:prstGeom>
          <a:solidFill>
            <a:srgbClr val="0066FF"/>
          </a:solidFill>
          <a:ln w="381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1" name="Line 26"/>
          <p:cNvSpPr>
            <a:spLocks noChangeShapeType="1"/>
          </p:cNvSpPr>
          <p:nvPr/>
        </p:nvSpPr>
        <p:spPr bwMode="auto">
          <a:xfrm>
            <a:off x="6713538" y="4356100"/>
            <a:ext cx="0" cy="414338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2" name="Oval 27"/>
          <p:cNvSpPr>
            <a:spLocks noChangeArrowheads="1"/>
          </p:cNvSpPr>
          <p:nvPr/>
        </p:nvSpPr>
        <p:spPr bwMode="auto">
          <a:xfrm>
            <a:off x="7129463" y="4148138"/>
            <a:ext cx="287337" cy="207962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3" name="Oval 28"/>
          <p:cNvSpPr>
            <a:spLocks noChangeArrowheads="1"/>
          </p:cNvSpPr>
          <p:nvPr/>
        </p:nvSpPr>
        <p:spPr bwMode="auto">
          <a:xfrm>
            <a:off x="7129463" y="4770438"/>
            <a:ext cx="287337" cy="206375"/>
          </a:xfrm>
          <a:prstGeom prst="ellipse">
            <a:avLst/>
          </a:prstGeom>
          <a:solidFill>
            <a:srgbClr val="0066FF"/>
          </a:solidFill>
          <a:ln w="381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4" name="Line 29"/>
          <p:cNvSpPr>
            <a:spLocks noChangeShapeType="1"/>
          </p:cNvSpPr>
          <p:nvPr/>
        </p:nvSpPr>
        <p:spPr bwMode="auto">
          <a:xfrm>
            <a:off x="7272338" y="4343400"/>
            <a:ext cx="0" cy="414338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5" name="Line 30"/>
          <p:cNvSpPr>
            <a:spLocks noChangeShapeType="1"/>
          </p:cNvSpPr>
          <p:nvPr/>
        </p:nvSpPr>
        <p:spPr bwMode="auto">
          <a:xfrm>
            <a:off x="6858000" y="4254500"/>
            <a:ext cx="271463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6" name="Rectangle 31"/>
          <p:cNvSpPr>
            <a:spLocks noChangeArrowheads="1"/>
          </p:cNvSpPr>
          <p:nvPr/>
        </p:nvSpPr>
        <p:spPr bwMode="auto">
          <a:xfrm>
            <a:off x="6118225" y="5186363"/>
            <a:ext cx="29908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McCallum, Freitag, Pereira 2000; Kumar, Hebert 2003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…</a:t>
            </a:r>
          </a:p>
        </p:txBody>
      </p:sp>
      <p:pic>
        <p:nvPicPr>
          <p:cNvPr id="97" name="Picture 3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843463" y="1409700"/>
            <a:ext cx="3068637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" name="Picture 33"/>
          <p:cNvPicPr>
            <a:picLocks noChangeAspect="1" noChangeArrowheads="1"/>
          </p:cNvPicPr>
          <p:nvPr/>
        </p:nvPicPr>
        <p:blipFill>
          <a:blip r:embed="rId12"/>
          <a:srcRect l="5177" t="24107" r="31807" b="15349"/>
          <a:stretch>
            <a:fillRect/>
          </a:stretch>
        </p:blipFill>
        <p:spPr bwMode="auto">
          <a:xfrm>
            <a:off x="650875" y="4017963"/>
            <a:ext cx="1508125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" name="Oval 34"/>
          <p:cNvSpPr>
            <a:spLocks noChangeArrowheads="1"/>
          </p:cNvSpPr>
          <p:nvPr/>
        </p:nvSpPr>
        <p:spPr bwMode="auto">
          <a:xfrm>
            <a:off x="1254125" y="4246563"/>
            <a:ext cx="92075" cy="88900"/>
          </a:xfrm>
          <a:prstGeom prst="ellipse">
            <a:avLst/>
          </a:prstGeom>
          <a:solidFill>
            <a:srgbClr val="0066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0" name="Oval 35"/>
          <p:cNvSpPr>
            <a:spLocks noChangeArrowheads="1"/>
          </p:cNvSpPr>
          <p:nvPr/>
        </p:nvSpPr>
        <p:spPr bwMode="auto">
          <a:xfrm>
            <a:off x="1627188" y="4010025"/>
            <a:ext cx="92075" cy="88900"/>
          </a:xfrm>
          <a:prstGeom prst="ellipse">
            <a:avLst/>
          </a:prstGeom>
          <a:solidFill>
            <a:srgbClr val="0066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1" name="Oval 36"/>
          <p:cNvSpPr>
            <a:spLocks noChangeArrowheads="1"/>
          </p:cNvSpPr>
          <p:nvPr/>
        </p:nvSpPr>
        <p:spPr bwMode="auto">
          <a:xfrm>
            <a:off x="1033463" y="4725988"/>
            <a:ext cx="92075" cy="88900"/>
          </a:xfrm>
          <a:prstGeom prst="ellipse">
            <a:avLst/>
          </a:prstGeom>
          <a:solidFill>
            <a:srgbClr val="0066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2" name="Oval 37"/>
          <p:cNvSpPr>
            <a:spLocks noChangeArrowheads="1"/>
          </p:cNvSpPr>
          <p:nvPr/>
        </p:nvSpPr>
        <p:spPr bwMode="auto">
          <a:xfrm>
            <a:off x="833438" y="4019550"/>
            <a:ext cx="92075" cy="88900"/>
          </a:xfrm>
          <a:prstGeom prst="ellipse">
            <a:avLst/>
          </a:prstGeom>
          <a:solidFill>
            <a:srgbClr val="0066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3" name="Oval 38"/>
          <p:cNvSpPr>
            <a:spLocks noChangeArrowheads="1"/>
          </p:cNvSpPr>
          <p:nvPr/>
        </p:nvSpPr>
        <p:spPr bwMode="auto">
          <a:xfrm>
            <a:off x="820738" y="4495800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4" name="Oval 39"/>
          <p:cNvSpPr>
            <a:spLocks noChangeArrowheads="1"/>
          </p:cNvSpPr>
          <p:nvPr/>
        </p:nvSpPr>
        <p:spPr bwMode="auto">
          <a:xfrm>
            <a:off x="833438" y="4926013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5" name="Oval 40"/>
          <p:cNvSpPr>
            <a:spLocks noChangeArrowheads="1"/>
          </p:cNvSpPr>
          <p:nvPr/>
        </p:nvSpPr>
        <p:spPr bwMode="auto">
          <a:xfrm>
            <a:off x="1647825" y="4943475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6" name="Oval 41"/>
          <p:cNvSpPr>
            <a:spLocks noChangeArrowheads="1"/>
          </p:cNvSpPr>
          <p:nvPr/>
        </p:nvSpPr>
        <p:spPr bwMode="auto">
          <a:xfrm>
            <a:off x="1636713" y="4249738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7" name="Oval 42"/>
          <p:cNvSpPr>
            <a:spLocks noChangeArrowheads="1"/>
          </p:cNvSpPr>
          <p:nvPr/>
        </p:nvSpPr>
        <p:spPr bwMode="auto">
          <a:xfrm>
            <a:off x="2062163" y="4029075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8" name="Text Box 43"/>
          <p:cNvSpPr txBox="1">
            <a:spLocks noChangeArrowheads="1"/>
          </p:cNvSpPr>
          <p:nvPr/>
        </p:nvSpPr>
        <p:spPr bwMode="auto">
          <a:xfrm>
            <a:off x="603250" y="5108575"/>
            <a:ext cx="2744788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Guyon, Vapnik</a:t>
            </a:r>
          </a:p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Heisele, Serre, Poggio, 2001,…</a:t>
            </a:r>
          </a:p>
        </p:txBody>
      </p:sp>
      <p:sp>
        <p:nvSpPr>
          <p:cNvPr id="109" name="Text Box 44"/>
          <p:cNvSpPr txBox="1">
            <a:spLocks noChangeArrowheads="1"/>
          </p:cNvSpPr>
          <p:nvPr/>
        </p:nvSpPr>
        <p:spPr bwMode="auto">
          <a:xfrm>
            <a:off x="6443663" y="6583363"/>
            <a:ext cx="4824412" cy="2746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</a:rPr>
              <a:t>Slide adapted from Antonio Torralba</a:t>
            </a:r>
          </a:p>
        </p:txBody>
      </p:sp>
      <p:sp>
        <p:nvSpPr>
          <p:cNvPr id="110" name="Rectangle 46"/>
          <p:cNvSpPr>
            <a:spLocks noChangeArrowheads="1"/>
          </p:cNvSpPr>
          <p:nvPr/>
        </p:nvSpPr>
        <p:spPr bwMode="auto">
          <a:xfrm>
            <a:off x="3563938" y="3621088"/>
            <a:ext cx="2268537" cy="2616200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1" name="Rectangle 47"/>
          <p:cNvSpPr>
            <a:spLocks noChangeArrowheads="1"/>
          </p:cNvSpPr>
          <p:nvPr/>
        </p:nvSpPr>
        <p:spPr bwMode="auto">
          <a:xfrm>
            <a:off x="3586163" y="3673475"/>
            <a:ext cx="1073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Boosting</a:t>
            </a:r>
          </a:p>
        </p:txBody>
      </p:sp>
      <p:sp>
        <p:nvSpPr>
          <p:cNvPr id="112" name="Text Box 48"/>
          <p:cNvSpPr txBox="1">
            <a:spLocks noChangeArrowheads="1"/>
          </p:cNvSpPr>
          <p:nvPr/>
        </p:nvSpPr>
        <p:spPr bwMode="auto">
          <a:xfrm>
            <a:off x="3627438" y="5176838"/>
            <a:ext cx="2744787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Viola, Jones 2001, Torralba et al. 2004, Opelt et al. 2006,…</a:t>
            </a:r>
          </a:p>
        </p:txBody>
      </p:sp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7979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Generic category recognition:</a:t>
            </a:r>
            <a:br>
              <a:rPr lang="en-US" sz="3600" dirty="0" smtClean="0">
                <a:latin typeface="Arial" pitchFamily="34" charset="0"/>
                <a:cs typeface="Arial" pitchFamily="34" charset="0"/>
              </a:rPr>
            </a:br>
            <a:r>
              <a:rPr lang="en-US" sz="3600" dirty="0" smtClean="0">
                <a:latin typeface="Arial" pitchFamily="34" charset="0"/>
                <a:cs typeface="Arial" pitchFamily="34" charset="0"/>
              </a:rPr>
              <a:t>basic framework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860" y="1963377"/>
            <a:ext cx="8229600" cy="4525963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Build/train object model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Choose a representation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Learn or fit parameters of model / classifier </a:t>
            </a:r>
          </a:p>
          <a:p>
            <a:pPr>
              <a:spcAft>
                <a:spcPts val="1200"/>
              </a:spcAft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Generate candidates in new image</a:t>
            </a:r>
          </a:p>
          <a:p>
            <a:pPr>
              <a:spcAft>
                <a:spcPts val="1200"/>
              </a:spcAft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Score the candidates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7462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Rectangle 2"/>
          <p:cNvSpPr txBox="1">
            <a:spLocks noChangeArrowheads="1"/>
          </p:cNvSpPr>
          <p:nvPr/>
        </p:nvSpPr>
        <p:spPr bwMode="auto">
          <a:xfrm>
            <a:off x="457199" y="551148"/>
            <a:ext cx="83280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Window-based models</a:t>
            </a:r>
            <a:b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Generating and scoring candidates</a:t>
            </a:r>
          </a:p>
        </p:txBody>
      </p:sp>
      <p:pic>
        <p:nvPicPr>
          <p:cNvPr id="20" name="Picture 5" descr="HK_SYP_Western_Street_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2320925"/>
            <a:ext cx="3779838" cy="283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754063" y="2312988"/>
            <a:ext cx="792162" cy="755650"/>
          </a:xfrm>
          <a:prstGeom prst="rect">
            <a:avLst/>
          </a:prstGeom>
          <a:noFill/>
          <a:ln w="381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pic>
        <p:nvPicPr>
          <p:cNvPr id="22" name="Picture 13" descr="HK_SYP_Western_Street_10"/>
          <p:cNvPicPr>
            <a:picLocks noChangeAspect="1" noChangeArrowheads="1"/>
          </p:cNvPicPr>
          <p:nvPr/>
        </p:nvPicPr>
        <p:blipFill>
          <a:blip r:embed="rId3" cstate="print"/>
          <a:srcRect r="79031" b="74638"/>
          <a:stretch>
            <a:fillRect/>
          </a:stretch>
        </p:blipFill>
        <p:spPr bwMode="auto">
          <a:xfrm>
            <a:off x="5110163" y="3249613"/>
            <a:ext cx="792162" cy="71913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3" name="Line 15"/>
          <p:cNvSpPr>
            <a:spLocks noChangeShapeType="1"/>
          </p:cNvSpPr>
          <p:nvPr/>
        </p:nvSpPr>
        <p:spPr bwMode="auto">
          <a:xfrm>
            <a:off x="4602163" y="3606800"/>
            <a:ext cx="431800" cy="0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4" name="Line 16"/>
          <p:cNvSpPr>
            <a:spLocks noChangeShapeType="1"/>
          </p:cNvSpPr>
          <p:nvPr/>
        </p:nvSpPr>
        <p:spPr bwMode="auto">
          <a:xfrm>
            <a:off x="6010275" y="3608388"/>
            <a:ext cx="431800" cy="0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5" name="AutoShape 17"/>
          <p:cNvSpPr>
            <a:spLocks noChangeArrowheads="1"/>
          </p:cNvSpPr>
          <p:nvPr/>
        </p:nvSpPr>
        <p:spPr bwMode="auto">
          <a:xfrm>
            <a:off x="6515100" y="2997200"/>
            <a:ext cx="2016125" cy="1223963"/>
          </a:xfrm>
          <a:prstGeom prst="roundRect">
            <a:avLst>
              <a:gd name="adj" fmla="val 16667"/>
            </a:avLst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000" tIns="46800" rIns="90000" bIns="46800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6227763" y="3249613"/>
            <a:ext cx="2557462" cy="762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Car/non-car Classifier</a:t>
            </a:r>
          </a:p>
        </p:txBody>
      </p:sp>
      <p:sp>
        <p:nvSpPr>
          <p:cNvPr id="27" name="Rectangle 22"/>
          <p:cNvSpPr>
            <a:spLocks noChangeArrowheads="1"/>
          </p:cNvSpPr>
          <p:nvPr/>
        </p:nvSpPr>
        <p:spPr bwMode="auto">
          <a:xfrm>
            <a:off x="755650" y="2311400"/>
            <a:ext cx="1152525" cy="1081088"/>
          </a:xfrm>
          <a:prstGeom prst="rect">
            <a:avLst/>
          </a:prstGeom>
          <a:noFill/>
          <a:ln w="381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6153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00023 C 0.16701 -0.00393 0.33403 -0.00741 0.33264 -0.00347 C 0.33125 0.0007 -0.0099 0.01667 -0.00816 0.02384 C -0.00642 0.03125 0.34306 0.03334 0.34306 0.04051 C 0.34306 0.04746 -0.00938 0.05718 -0.00816 0.06621 C -0.00694 0.07523 0.35312 0.0838 0.35 0.09514 C 0.34687 0.10648 -0.02622 0.12616 -0.02674 0.13449 C -0.02726 0.14306 0.34618 0.14005 0.34653 0.14514 C 0.34687 0.15046 -0.025 0.15903 -0.02448 0.16621 C -0.02396 0.17338 0.34878 0.18171 0.35 0.18912 C 0.35121 0.19653 -0.01701 0.20209 -0.01754 0.21181 C -0.01806 0.22153 0.34549 0.24074 0.34653 0.24815 C 0.34757 0.25556 -0.01094 0.25255 -0.01163 0.25718 C -0.01233 0.26204 0.34184 0.27084 0.34201 0.27685 C 0.34219 0.2831 -0.01233 0.28889 -0.01042 0.29375 C -0.00851 0.29838 0.35451 0.29838 0.35365 0.30579 C 0.35295 0.31343 -0.01458 0.33426 -0.0151 0.33912 C -0.01563 0.34398 0.28924 0.33519 0.35 0.33449 " pathEditMode="relative" rAng="0" ptsTypes="aaaaaaaaaaaaaaaaaA">
                                      <p:cBhvr>
                                        <p:cTn id="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0" y="1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C 0.16527 -0.00625 0.33072 -0.0125 0.32552 -0.00764 C 0.32031 -0.00278 -0.03091 0.02245 -0.03143 0.0294 C -0.03195 0.03634 0.32187 0.02708 0.32204 0.03426 C 0.32222 0.04143 -0.029 0.06551 -0.03021 0.07292 C -0.03143 0.08032 0.31753 0.07222 0.3151 0.07917 C 0.31267 0.08611 -0.04827 0.10463 -0.04532 0.11481 C -0.04237 0.125 0.33125 0.13218 0.33246 0.13958 C 0.33368 0.14699 -0.03803 0.15301 -0.03837 0.15972 C -0.03872 0.16643 0.33055 0.16898 0.3302 0.17986 C 0.32986 0.19074 -0.03976 0.21551 -0.0408 0.22477 C -0.04184 0.23403 0.32638 0.22616 0.3243 0.23565 C 0.32222 0.24514 -0.0533 0.27593 -0.05348 0.28218 C -0.05365 0.28843 0.26041 0.27454 0.32326 0.27292 " pathEditMode="relative" ptsTypes="aaaaaaaaaaaaaA">
                                      <p:cBhvr>
                                        <p:cTn id="14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7" grpId="0" animBg="1"/>
      <p:bldP spid="2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Rectangle 2"/>
          <p:cNvSpPr txBox="1">
            <a:spLocks noChangeArrowheads="1"/>
          </p:cNvSpPr>
          <p:nvPr/>
        </p:nvSpPr>
        <p:spPr bwMode="auto">
          <a:xfrm>
            <a:off x="457199" y="368660"/>
            <a:ext cx="83280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Window-based object detection: recap</a:t>
            </a:r>
          </a:p>
        </p:txBody>
      </p:sp>
      <p:sp>
        <p:nvSpPr>
          <p:cNvPr id="199" name="Line 10"/>
          <p:cNvSpPr>
            <a:spLocks noChangeShapeType="1"/>
          </p:cNvSpPr>
          <p:nvPr/>
        </p:nvSpPr>
        <p:spPr bwMode="auto">
          <a:xfrm>
            <a:off x="4813300" y="3568700"/>
            <a:ext cx="0" cy="365125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00" name="Line 41"/>
          <p:cNvSpPr>
            <a:spLocks noChangeShapeType="1"/>
          </p:cNvSpPr>
          <p:nvPr/>
        </p:nvSpPr>
        <p:spPr bwMode="auto">
          <a:xfrm>
            <a:off x="5029200" y="3568700"/>
            <a:ext cx="0" cy="365125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01" name="Line 42"/>
          <p:cNvSpPr>
            <a:spLocks noChangeShapeType="1"/>
          </p:cNvSpPr>
          <p:nvPr/>
        </p:nvSpPr>
        <p:spPr bwMode="auto">
          <a:xfrm>
            <a:off x="5245100" y="3568700"/>
            <a:ext cx="0" cy="365125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02" name="Line 43"/>
          <p:cNvSpPr>
            <a:spLocks noChangeShapeType="1"/>
          </p:cNvSpPr>
          <p:nvPr/>
        </p:nvSpPr>
        <p:spPr bwMode="auto">
          <a:xfrm>
            <a:off x="5461000" y="3568700"/>
            <a:ext cx="0" cy="365125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03" name="Rectangle 36"/>
          <p:cNvSpPr>
            <a:spLocks noChangeArrowheads="1"/>
          </p:cNvSpPr>
          <p:nvPr/>
        </p:nvSpPr>
        <p:spPr bwMode="auto">
          <a:xfrm>
            <a:off x="3841750" y="1630363"/>
            <a:ext cx="5148263" cy="1908175"/>
          </a:xfrm>
          <a:prstGeom prst="rect">
            <a:avLst/>
          </a:prstGeom>
          <a:solidFill>
            <a:srgbClr val="FFFFFF"/>
          </a:solidFill>
          <a:ln w="381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lIns="90000" tIns="46800" rIns="90000" bIns="46800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pic>
        <p:nvPicPr>
          <p:cNvPr id="204" name="Picture 3" descr="HK_SYP_Western_Street_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238" y="3925888"/>
            <a:ext cx="2124075" cy="159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" name="Rectangle 4"/>
          <p:cNvSpPr>
            <a:spLocks noChangeArrowheads="1"/>
          </p:cNvSpPr>
          <p:nvPr/>
        </p:nvSpPr>
        <p:spPr bwMode="auto">
          <a:xfrm>
            <a:off x="503238" y="3925888"/>
            <a:ext cx="396875" cy="395287"/>
          </a:xfrm>
          <a:prstGeom prst="rect">
            <a:avLst/>
          </a:prstGeom>
          <a:noFill/>
          <a:ln w="381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lIns="90000" tIns="46800" rIns="90000" bIns="46800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pic>
        <p:nvPicPr>
          <p:cNvPr id="206" name="Picture 5" descr="HK_SYP_Western_Street_10"/>
          <p:cNvPicPr>
            <a:picLocks noChangeAspect="1" noChangeArrowheads="1"/>
          </p:cNvPicPr>
          <p:nvPr/>
        </p:nvPicPr>
        <p:blipFill>
          <a:blip r:embed="rId3" cstate="print"/>
          <a:srcRect r="79031" b="74638"/>
          <a:stretch>
            <a:fillRect/>
          </a:stretch>
        </p:blipFill>
        <p:spPr bwMode="auto">
          <a:xfrm>
            <a:off x="3167063" y="4502150"/>
            <a:ext cx="396875" cy="360363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07" name="Line 6"/>
          <p:cNvSpPr>
            <a:spLocks noChangeShapeType="1"/>
          </p:cNvSpPr>
          <p:nvPr/>
        </p:nvSpPr>
        <p:spPr bwMode="auto">
          <a:xfrm>
            <a:off x="2663825" y="4714875"/>
            <a:ext cx="431800" cy="0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grpSp>
        <p:nvGrpSpPr>
          <p:cNvPr id="208" name="Group 28"/>
          <p:cNvGrpSpPr>
            <a:grpSpLocks/>
          </p:cNvGrpSpPr>
          <p:nvPr/>
        </p:nvGrpSpPr>
        <p:grpSpPr bwMode="auto">
          <a:xfrm>
            <a:off x="6300788" y="4222750"/>
            <a:ext cx="2557462" cy="1223963"/>
            <a:chOff x="4127" y="1797"/>
            <a:chExt cx="1611" cy="771"/>
          </a:xfrm>
        </p:grpSpPr>
        <p:sp>
          <p:nvSpPr>
            <p:cNvPr id="209" name="AutoShape 8"/>
            <p:cNvSpPr>
              <a:spLocks noChangeArrowheads="1"/>
            </p:cNvSpPr>
            <p:nvPr/>
          </p:nvSpPr>
          <p:spPr bwMode="auto">
            <a:xfrm>
              <a:off x="4309" y="1797"/>
              <a:ext cx="1270" cy="771"/>
            </a:xfrm>
            <a:prstGeom prst="roundRect">
              <a:avLst>
                <a:gd name="adj" fmla="val 16667"/>
              </a:avLst>
            </a:prstGeom>
            <a:noFill/>
            <a:ln w="38100" cap="sq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lIns="90000" tIns="46800" rIns="90000" bIns="46800"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endParaRPr>
            </a:p>
          </p:txBody>
        </p:sp>
        <p:sp>
          <p:nvSpPr>
            <p:cNvPr id="210" name="Text Box 9"/>
            <p:cNvSpPr txBox="1">
              <a:spLocks noChangeArrowheads="1"/>
            </p:cNvSpPr>
            <p:nvPr/>
          </p:nvSpPr>
          <p:spPr bwMode="auto">
            <a:xfrm>
              <a:off x="4127" y="1956"/>
              <a:ext cx="1611" cy="48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lIns="90000" tIns="46800" rIns="90000" bIns="4680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Car/non-car Classifier</a:t>
              </a:r>
            </a:p>
          </p:txBody>
        </p:sp>
      </p:grpSp>
      <p:sp>
        <p:nvSpPr>
          <p:cNvPr id="211" name="AutoShape 18"/>
          <p:cNvSpPr>
            <a:spLocks noChangeArrowheads="1"/>
          </p:cNvSpPr>
          <p:nvPr/>
        </p:nvSpPr>
        <p:spPr bwMode="auto">
          <a:xfrm>
            <a:off x="4103688" y="3970338"/>
            <a:ext cx="1908175" cy="21971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sq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000" tIns="46800" rIns="90000" bIns="46800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12" name="Line 11"/>
          <p:cNvSpPr>
            <a:spLocks noChangeShapeType="1"/>
          </p:cNvSpPr>
          <p:nvPr/>
        </p:nvSpPr>
        <p:spPr bwMode="auto">
          <a:xfrm flipV="1">
            <a:off x="4643438" y="4149725"/>
            <a:ext cx="0" cy="828675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13" name="Line 12"/>
          <p:cNvSpPr>
            <a:spLocks noChangeShapeType="1"/>
          </p:cNvSpPr>
          <p:nvPr/>
        </p:nvSpPr>
        <p:spPr bwMode="auto">
          <a:xfrm flipV="1">
            <a:off x="4643438" y="4367213"/>
            <a:ext cx="647700" cy="611187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14" name="Line 13"/>
          <p:cNvSpPr>
            <a:spLocks noChangeShapeType="1"/>
          </p:cNvSpPr>
          <p:nvPr/>
        </p:nvSpPr>
        <p:spPr bwMode="auto">
          <a:xfrm flipV="1">
            <a:off x="4643438" y="4978400"/>
            <a:ext cx="936625" cy="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triangle" w="sm" len="sm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15" name="Line 14"/>
          <p:cNvSpPr>
            <a:spLocks noChangeShapeType="1"/>
          </p:cNvSpPr>
          <p:nvPr/>
        </p:nvSpPr>
        <p:spPr bwMode="auto">
          <a:xfrm>
            <a:off x="4643438" y="4978400"/>
            <a:ext cx="900112" cy="360363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triangle" w="sm" len="sm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16" name="Oval 15"/>
          <p:cNvSpPr>
            <a:spLocks noChangeArrowheads="1"/>
          </p:cNvSpPr>
          <p:nvPr/>
        </p:nvSpPr>
        <p:spPr bwMode="auto">
          <a:xfrm>
            <a:off x="4859338" y="4475163"/>
            <a:ext cx="144462" cy="144462"/>
          </a:xfrm>
          <a:prstGeom prst="ellipse">
            <a:avLst/>
          </a:prstGeom>
          <a:solidFill>
            <a:srgbClr val="0066FF"/>
          </a:solidFill>
          <a:ln w="12700" cap="sq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17" name="Text Box 16"/>
          <p:cNvSpPr txBox="1">
            <a:spLocks noChangeArrowheads="1"/>
          </p:cNvSpPr>
          <p:nvPr/>
        </p:nvSpPr>
        <p:spPr bwMode="auto">
          <a:xfrm>
            <a:off x="4248150" y="5332413"/>
            <a:ext cx="1692275" cy="762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Feature extraction</a:t>
            </a:r>
          </a:p>
        </p:txBody>
      </p:sp>
      <p:grpSp>
        <p:nvGrpSpPr>
          <p:cNvPr id="218" name="Group 34"/>
          <p:cNvGrpSpPr>
            <a:grpSpLocks/>
          </p:cNvGrpSpPr>
          <p:nvPr/>
        </p:nvGrpSpPr>
        <p:grpSpPr bwMode="auto">
          <a:xfrm>
            <a:off x="3913188" y="1774825"/>
            <a:ext cx="2449512" cy="1322388"/>
            <a:chOff x="4082" y="1344"/>
            <a:chExt cx="1543" cy="833"/>
          </a:xfrm>
        </p:grpSpPr>
        <p:pic>
          <p:nvPicPr>
            <p:cNvPr id="219" name="Picture 22" descr="16_hot_ro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21" y="1774"/>
              <a:ext cx="537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0" name="Picture 23" descr="Skyline_250GT_unmarked_car_rear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26" y="1349"/>
              <a:ext cx="545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1" name="Picture 24" descr="Rear_of_car_1-full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193" y="1349"/>
              <a:ext cx="432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2" name="Picture 25" descr="Picture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082" y="1344"/>
              <a:ext cx="518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3" name="Picture 26" descr="demo%20car%20rear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195" y="1774"/>
              <a:ext cx="702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4" name="Line 27"/>
          <p:cNvSpPr>
            <a:spLocks noChangeShapeType="1"/>
          </p:cNvSpPr>
          <p:nvPr/>
        </p:nvSpPr>
        <p:spPr bwMode="auto">
          <a:xfrm>
            <a:off x="3635375" y="4727575"/>
            <a:ext cx="431800" cy="0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25" name="Line 35"/>
          <p:cNvSpPr>
            <a:spLocks noChangeShapeType="1"/>
          </p:cNvSpPr>
          <p:nvPr/>
        </p:nvSpPr>
        <p:spPr bwMode="auto">
          <a:xfrm>
            <a:off x="6084888" y="4691063"/>
            <a:ext cx="431800" cy="0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grpSp>
        <p:nvGrpSpPr>
          <p:cNvPr id="226" name="Group 44"/>
          <p:cNvGrpSpPr>
            <a:grpSpLocks/>
          </p:cNvGrpSpPr>
          <p:nvPr/>
        </p:nvGrpSpPr>
        <p:grpSpPr bwMode="auto">
          <a:xfrm>
            <a:off x="6253163" y="1666875"/>
            <a:ext cx="2573337" cy="1511300"/>
            <a:chOff x="3855" y="777"/>
            <a:chExt cx="1621" cy="952"/>
          </a:xfrm>
        </p:grpSpPr>
        <p:grpSp>
          <p:nvGrpSpPr>
            <p:cNvPr id="227" name="Group 33"/>
            <p:cNvGrpSpPr>
              <a:grpSpLocks/>
            </p:cNvGrpSpPr>
            <p:nvPr/>
          </p:nvGrpSpPr>
          <p:grpSpPr bwMode="auto">
            <a:xfrm>
              <a:off x="4195" y="867"/>
              <a:ext cx="1281" cy="817"/>
              <a:chOff x="4241" y="408"/>
              <a:chExt cx="1281" cy="817"/>
            </a:xfrm>
          </p:grpSpPr>
          <p:pic>
            <p:nvPicPr>
              <p:cNvPr id="229" name="Picture 29" descr="thin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932" y="408"/>
                <a:ext cx="590" cy="4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0" name="Picture 30" descr="things460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785" y="822"/>
                <a:ext cx="618" cy="4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1" name="Picture 31" descr="12805w_isaac_abram_all_things_are_one_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4359" y="822"/>
                <a:ext cx="409" cy="4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2" name="Picture 32" descr="yanks600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 l="20236"/>
              <a:stretch>
                <a:fillRect/>
              </a:stretch>
            </p:blipFill>
            <p:spPr bwMode="auto">
              <a:xfrm>
                <a:off x="4241" y="408"/>
                <a:ext cx="674" cy="4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28" name="Line 39"/>
            <p:cNvSpPr>
              <a:spLocks noChangeShapeType="1"/>
            </p:cNvSpPr>
            <p:nvPr/>
          </p:nvSpPr>
          <p:spPr bwMode="auto">
            <a:xfrm flipV="1">
              <a:off x="3855" y="777"/>
              <a:ext cx="318" cy="95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lIns="90000" tIns="46800" rIns="90000" bIns="4680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endParaRPr>
            </a:p>
          </p:txBody>
        </p:sp>
      </p:grpSp>
      <p:sp>
        <p:nvSpPr>
          <p:cNvPr id="233" name="Text Box 40"/>
          <p:cNvSpPr txBox="1">
            <a:spLocks noChangeArrowheads="1"/>
          </p:cNvSpPr>
          <p:nvPr/>
        </p:nvSpPr>
        <p:spPr bwMode="auto">
          <a:xfrm>
            <a:off x="5029200" y="3141663"/>
            <a:ext cx="2376488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Training examples</a:t>
            </a:r>
          </a:p>
        </p:txBody>
      </p:sp>
      <p:sp>
        <p:nvSpPr>
          <p:cNvPr id="234" name="TextBox 38"/>
          <p:cNvSpPr txBox="1">
            <a:spLocks noChangeArrowheads="1"/>
          </p:cNvSpPr>
          <p:nvPr/>
        </p:nvSpPr>
        <p:spPr bwMode="auto">
          <a:xfrm>
            <a:off x="528638" y="1110685"/>
            <a:ext cx="3322637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kern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Training:</a:t>
            </a:r>
          </a:p>
          <a:p>
            <a: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100" kern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Obtain </a:t>
            </a:r>
            <a:r>
              <a:rPr lang="en-US" sz="2100" kern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training data</a:t>
            </a:r>
          </a:p>
          <a:p>
            <a: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100" kern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Define features</a:t>
            </a:r>
          </a:p>
          <a:p>
            <a: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100" kern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Define </a:t>
            </a:r>
            <a:r>
              <a:rPr lang="en-US" sz="2100" kern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classifier</a:t>
            </a:r>
          </a:p>
          <a:p>
            <a: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US" sz="21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kern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Given new image:</a:t>
            </a:r>
          </a:p>
          <a:p>
            <a: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n-US" sz="2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Slide window</a:t>
            </a:r>
          </a:p>
          <a:p>
            <a: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n-US" sz="2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Score by classifier</a:t>
            </a:r>
            <a:endParaRPr lang="en-US" sz="21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401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Rectangle 2"/>
          <p:cNvSpPr txBox="1">
            <a:spLocks noChangeArrowheads="1"/>
          </p:cNvSpPr>
          <p:nvPr/>
        </p:nvSpPr>
        <p:spPr bwMode="auto">
          <a:xfrm>
            <a:off x="420439" y="299120"/>
            <a:ext cx="83280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Discriminative classifier construction</a:t>
            </a:r>
          </a:p>
        </p:txBody>
      </p:sp>
      <p:pic>
        <p:nvPicPr>
          <p:cNvPr id="67" name="Picture 49" descr="boostingIc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0200" y="4025900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Rectangle 3"/>
          <p:cNvSpPr>
            <a:spLocks noChangeArrowheads="1"/>
          </p:cNvSpPr>
          <p:nvPr/>
        </p:nvSpPr>
        <p:spPr bwMode="auto">
          <a:xfrm>
            <a:off x="503238" y="1052513"/>
            <a:ext cx="3875087" cy="2392362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69" name="Rectangle 4"/>
          <p:cNvSpPr>
            <a:spLocks noChangeArrowheads="1"/>
          </p:cNvSpPr>
          <p:nvPr/>
        </p:nvSpPr>
        <p:spPr bwMode="auto">
          <a:xfrm>
            <a:off x="4673600" y="1066800"/>
            <a:ext cx="4368800" cy="239712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70" name="Rectangle 5"/>
          <p:cNvSpPr>
            <a:spLocks noChangeArrowheads="1"/>
          </p:cNvSpPr>
          <p:nvPr/>
        </p:nvSpPr>
        <p:spPr bwMode="auto">
          <a:xfrm>
            <a:off x="508000" y="3608388"/>
            <a:ext cx="2876550" cy="2616200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71" name="Rectangle 6"/>
          <p:cNvSpPr>
            <a:spLocks noChangeArrowheads="1"/>
          </p:cNvSpPr>
          <p:nvPr/>
        </p:nvSpPr>
        <p:spPr bwMode="auto">
          <a:xfrm>
            <a:off x="6002338" y="3608388"/>
            <a:ext cx="3035300" cy="263207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pic>
        <p:nvPicPr>
          <p:cNvPr id="72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3588" y="1647825"/>
            <a:ext cx="317500" cy="287338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3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5313" y="1487488"/>
            <a:ext cx="836612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9"/>
          <p:cNvPicPr>
            <a:picLocks noChangeAspect="1" noChangeArrowheads="1"/>
          </p:cNvPicPr>
          <p:nvPr/>
        </p:nvPicPr>
        <p:blipFill>
          <a:blip r:embed="rId5"/>
          <a:srcRect l="22574" t="23128" r="14514"/>
          <a:stretch>
            <a:fillRect/>
          </a:stretch>
        </p:blipFill>
        <p:spPr bwMode="auto">
          <a:xfrm>
            <a:off x="2874963" y="1582738"/>
            <a:ext cx="658812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81138" y="1989138"/>
            <a:ext cx="319087" cy="287337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6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20875" y="2066925"/>
            <a:ext cx="319088" cy="285750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7" name="Picture 1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01788" y="1709738"/>
            <a:ext cx="319087" cy="285750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8" name="Picture 1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90750" y="2006600"/>
            <a:ext cx="298450" cy="287338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9" name="Picture 1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339975" y="1760538"/>
            <a:ext cx="317500" cy="285750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sp>
        <p:nvSpPr>
          <p:cNvPr id="80" name="Text Box 15"/>
          <p:cNvSpPr txBox="1">
            <a:spLocks noChangeArrowheads="1"/>
          </p:cNvSpPr>
          <p:nvPr/>
        </p:nvSpPr>
        <p:spPr bwMode="auto">
          <a:xfrm>
            <a:off x="1584325" y="2382838"/>
            <a:ext cx="9493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99"/>
                </a:solidFill>
                <a:latin typeface="Arial" charset="0"/>
                <a:cs typeface="Arial" charset="0"/>
              </a:rPr>
              <a:t>10</a:t>
            </a:r>
            <a:r>
              <a:rPr lang="en-US" sz="1000" baseline="30000">
                <a:solidFill>
                  <a:srgbClr val="000099"/>
                </a:solidFill>
                <a:latin typeface="Arial" charset="0"/>
                <a:cs typeface="Arial" charset="0"/>
              </a:rPr>
              <a:t>6</a:t>
            </a:r>
            <a:r>
              <a:rPr lang="en-US" sz="1000">
                <a:solidFill>
                  <a:srgbClr val="000099"/>
                </a:solidFill>
                <a:latin typeface="Arial" charset="0"/>
                <a:cs typeface="Arial" charset="0"/>
              </a:rPr>
              <a:t> examples</a:t>
            </a:r>
          </a:p>
        </p:txBody>
      </p:sp>
      <p:sp>
        <p:nvSpPr>
          <p:cNvPr id="81" name="Line 16"/>
          <p:cNvSpPr>
            <a:spLocks noChangeShapeType="1"/>
          </p:cNvSpPr>
          <p:nvPr/>
        </p:nvSpPr>
        <p:spPr bwMode="auto">
          <a:xfrm>
            <a:off x="1333500" y="1854200"/>
            <a:ext cx="146050" cy="7143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82" name="Line 17"/>
          <p:cNvSpPr>
            <a:spLocks noChangeShapeType="1"/>
          </p:cNvSpPr>
          <p:nvPr/>
        </p:nvSpPr>
        <p:spPr bwMode="auto">
          <a:xfrm flipV="1">
            <a:off x="2616200" y="2120900"/>
            <a:ext cx="155575" cy="9683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83" name="Rectangle 18"/>
          <p:cNvSpPr>
            <a:spLocks noChangeArrowheads="1"/>
          </p:cNvSpPr>
          <p:nvPr/>
        </p:nvSpPr>
        <p:spPr bwMode="auto">
          <a:xfrm>
            <a:off x="568325" y="1139825"/>
            <a:ext cx="1936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Nearest neighbor</a:t>
            </a:r>
          </a:p>
        </p:txBody>
      </p:sp>
      <p:sp>
        <p:nvSpPr>
          <p:cNvPr id="84" name="Text Box 19"/>
          <p:cNvSpPr txBox="1">
            <a:spLocks noChangeArrowheads="1"/>
          </p:cNvSpPr>
          <p:nvPr/>
        </p:nvSpPr>
        <p:spPr bwMode="auto">
          <a:xfrm>
            <a:off x="468313" y="2633663"/>
            <a:ext cx="43561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Shakhnarovich, Viola, Darrell 2003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Berg, Berg, Malik 2005...</a:t>
            </a:r>
          </a:p>
        </p:txBody>
      </p:sp>
      <p:sp>
        <p:nvSpPr>
          <p:cNvPr id="85" name="Rectangle 20"/>
          <p:cNvSpPr>
            <a:spLocks noChangeArrowheads="1"/>
          </p:cNvSpPr>
          <p:nvPr/>
        </p:nvSpPr>
        <p:spPr bwMode="auto">
          <a:xfrm>
            <a:off x="4756150" y="1119188"/>
            <a:ext cx="183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Neural networks</a:t>
            </a:r>
          </a:p>
        </p:txBody>
      </p:sp>
      <p:sp>
        <p:nvSpPr>
          <p:cNvPr id="86" name="Text Box 21"/>
          <p:cNvSpPr txBox="1">
            <a:spLocks noChangeArrowheads="1"/>
          </p:cNvSpPr>
          <p:nvPr/>
        </p:nvSpPr>
        <p:spPr bwMode="auto">
          <a:xfrm>
            <a:off x="4802188" y="2528888"/>
            <a:ext cx="393065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LeCun, Bottou, Bengio, Haffner 1998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Rowley, Baluja, Kanade 1998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…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99"/>
              </a:solidFill>
              <a:latin typeface="Arial" charset="0"/>
              <a:cs typeface="Arial" charset="0"/>
            </a:endParaRPr>
          </a:p>
        </p:txBody>
      </p:sp>
      <p:sp>
        <p:nvSpPr>
          <p:cNvPr id="87" name="Rectangle 22"/>
          <p:cNvSpPr>
            <a:spLocks noChangeArrowheads="1"/>
          </p:cNvSpPr>
          <p:nvPr/>
        </p:nvSpPr>
        <p:spPr bwMode="auto">
          <a:xfrm>
            <a:off x="533400" y="3671888"/>
            <a:ext cx="2749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Support Vector Machines</a:t>
            </a:r>
          </a:p>
        </p:txBody>
      </p:sp>
      <p:sp>
        <p:nvSpPr>
          <p:cNvPr id="88" name="Rectangle 23"/>
          <p:cNvSpPr>
            <a:spLocks noChangeArrowheads="1"/>
          </p:cNvSpPr>
          <p:nvPr/>
        </p:nvSpPr>
        <p:spPr bwMode="auto">
          <a:xfrm>
            <a:off x="6070600" y="3648075"/>
            <a:ext cx="292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Conditional Random Fields</a:t>
            </a:r>
          </a:p>
        </p:txBody>
      </p:sp>
      <p:sp>
        <p:nvSpPr>
          <p:cNvPr id="89" name="Oval 24"/>
          <p:cNvSpPr>
            <a:spLocks noChangeArrowheads="1"/>
          </p:cNvSpPr>
          <p:nvPr/>
        </p:nvSpPr>
        <p:spPr bwMode="auto">
          <a:xfrm>
            <a:off x="6570663" y="4148138"/>
            <a:ext cx="287337" cy="207962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90" name="Oval 25"/>
          <p:cNvSpPr>
            <a:spLocks noChangeArrowheads="1"/>
          </p:cNvSpPr>
          <p:nvPr/>
        </p:nvSpPr>
        <p:spPr bwMode="auto">
          <a:xfrm>
            <a:off x="6570663" y="4770438"/>
            <a:ext cx="287337" cy="206375"/>
          </a:xfrm>
          <a:prstGeom prst="ellipse">
            <a:avLst/>
          </a:prstGeom>
          <a:solidFill>
            <a:srgbClr val="0066FF"/>
          </a:solidFill>
          <a:ln w="381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91" name="Line 26"/>
          <p:cNvSpPr>
            <a:spLocks noChangeShapeType="1"/>
          </p:cNvSpPr>
          <p:nvPr/>
        </p:nvSpPr>
        <p:spPr bwMode="auto">
          <a:xfrm>
            <a:off x="6713538" y="4356100"/>
            <a:ext cx="0" cy="414338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92" name="Oval 27"/>
          <p:cNvSpPr>
            <a:spLocks noChangeArrowheads="1"/>
          </p:cNvSpPr>
          <p:nvPr/>
        </p:nvSpPr>
        <p:spPr bwMode="auto">
          <a:xfrm>
            <a:off x="7129463" y="4148138"/>
            <a:ext cx="287337" cy="207962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93" name="Oval 28"/>
          <p:cNvSpPr>
            <a:spLocks noChangeArrowheads="1"/>
          </p:cNvSpPr>
          <p:nvPr/>
        </p:nvSpPr>
        <p:spPr bwMode="auto">
          <a:xfrm>
            <a:off x="7129463" y="4770438"/>
            <a:ext cx="287337" cy="206375"/>
          </a:xfrm>
          <a:prstGeom prst="ellipse">
            <a:avLst/>
          </a:prstGeom>
          <a:solidFill>
            <a:srgbClr val="0066FF"/>
          </a:solidFill>
          <a:ln w="381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94" name="Line 29"/>
          <p:cNvSpPr>
            <a:spLocks noChangeShapeType="1"/>
          </p:cNvSpPr>
          <p:nvPr/>
        </p:nvSpPr>
        <p:spPr bwMode="auto">
          <a:xfrm>
            <a:off x="7272338" y="4343400"/>
            <a:ext cx="0" cy="414338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95" name="Line 30"/>
          <p:cNvSpPr>
            <a:spLocks noChangeShapeType="1"/>
          </p:cNvSpPr>
          <p:nvPr/>
        </p:nvSpPr>
        <p:spPr bwMode="auto">
          <a:xfrm>
            <a:off x="6858000" y="4254500"/>
            <a:ext cx="271463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96" name="Rectangle 31"/>
          <p:cNvSpPr>
            <a:spLocks noChangeArrowheads="1"/>
          </p:cNvSpPr>
          <p:nvPr/>
        </p:nvSpPr>
        <p:spPr bwMode="auto">
          <a:xfrm>
            <a:off x="6118225" y="5186363"/>
            <a:ext cx="29908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McCallum, Freitag, Pereira 2000; Kumar, Hebert 2003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…</a:t>
            </a:r>
          </a:p>
        </p:txBody>
      </p:sp>
      <p:pic>
        <p:nvPicPr>
          <p:cNvPr id="97" name="Picture 3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843463" y="1409700"/>
            <a:ext cx="3068637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" name="Picture 33"/>
          <p:cNvPicPr>
            <a:picLocks noChangeAspect="1" noChangeArrowheads="1"/>
          </p:cNvPicPr>
          <p:nvPr/>
        </p:nvPicPr>
        <p:blipFill>
          <a:blip r:embed="rId12"/>
          <a:srcRect l="5177" t="24107" r="31807" b="15349"/>
          <a:stretch>
            <a:fillRect/>
          </a:stretch>
        </p:blipFill>
        <p:spPr bwMode="auto">
          <a:xfrm>
            <a:off x="650875" y="4017963"/>
            <a:ext cx="1508125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" name="Oval 34"/>
          <p:cNvSpPr>
            <a:spLocks noChangeArrowheads="1"/>
          </p:cNvSpPr>
          <p:nvPr/>
        </p:nvSpPr>
        <p:spPr bwMode="auto">
          <a:xfrm>
            <a:off x="1254125" y="4246563"/>
            <a:ext cx="92075" cy="88900"/>
          </a:xfrm>
          <a:prstGeom prst="ellipse">
            <a:avLst/>
          </a:prstGeom>
          <a:solidFill>
            <a:srgbClr val="0066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100" name="Oval 35"/>
          <p:cNvSpPr>
            <a:spLocks noChangeArrowheads="1"/>
          </p:cNvSpPr>
          <p:nvPr/>
        </p:nvSpPr>
        <p:spPr bwMode="auto">
          <a:xfrm>
            <a:off x="1627188" y="4010025"/>
            <a:ext cx="92075" cy="88900"/>
          </a:xfrm>
          <a:prstGeom prst="ellipse">
            <a:avLst/>
          </a:prstGeom>
          <a:solidFill>
            <a:srgbClr val="0066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101" name="Oval 36"/>
          <p:cNvSpPr>
            <a:spLocks noChangeArrowheads="1"/>
          </p:cNvSpPr>
          <p:nvPr/>
        </p:nvSpPr>
        <p:spPr bwMode="auto">
          <a:xfrm>
            <a:off x="1033463" y="4725988"/>
            <a:ext cx="92075" cy="88900"/>
          </a:xfrm>
          <a:prstGeom prst="ellipse">
            <a:avLst/>
          </a:prstGeom>
          <a:solidFill>
            <a:srgbClr val="0066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102" name="Oval 37"/>
          <p:cNvSpPr>
            <a:spLocks noChangeArrowheads="1"/>
          </p:cNvSpPr>
          <p:nvPr/>
        </p:nvSpPr>
        <p:spPr bwMode="auto">
          <a:xfrm>
            <a:off x="833438" y="4019550"/>
            <a:ext cx="92075" cy="88900"/>
          </a:xfrm>
          <a:prstGeom prst="ellipse">
            <a:avLst/>
          </a:prstGeom>
          <a:solidFill>
            <a:srgbClr val="0066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103" name="Oval 38"/>
          <p:cNvSpPr>
            <a:spLocks noChangeArrowheads="1"/>
          </p:cNvSpPr>
          <p:nvPr/>
        </p:nvSpPr>
        <p:spPr bwMode="auto">
          <a:xfrm>
            <a:off x="820738" y="4495800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104" name="Oval 39"/>
          <p:cNvSpPr>
            <a:spLocks noChangeArrowheads="1"/>
          </p:cNvSpPr>
          <p:nvPr/>
        </p:nvSpPr>
        <p:spPr bwMode="auto">
          <a:xfrm>
            <a:off x="833438" y="4926013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105" name="Oval 40"/>
          <p:cNvSpPr>
            <a:spLocks noChangeArrowheads="1"/>
          </p:cNvSpPr>
          <p:nvPr/>
        </p:nvSpPr>
        <p:spPr bwMode="auto">
          <a:xfrm>
            <a:off x="1647825" y="4943475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106" name="Oval 41"/>
          <p:cNvSpPr>
            <a:spLocks noChangeArrowheads="1"/>
          </p:cNvSpPr>
          <p:nvPr/>
        </p:nvSpPr>
        <p:spPr bwMode="auto">
          <a:xfrm>
            <a:off x="1636713" y="4249738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107" name="Oval 42"/>
          <p:cNvSpPr>
            <a:spLocks noChangeArrowheads="1"/>
          </p:cNvSpPr>
          <p:nvPr/>
        </p:nvSpPr>
        <p:spPr bwMode="auto">
          <a:xfrm>
            <a:off x="2062163" y="4029075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108" name="Text Box 43"/>
          <p:cNvSpPr txBox="1">
            <a:spLocks noChangeArrowheads="1"/>
          </p:cNvSpPr>
          <p:nvPr/>
        </p:nvSpPr>
        <p:spPr bwMode="auto">
          <a:xfrm>
            <a:off x="603250" y="5108575"/>
            <a:ext cx="2744788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Guyon, Vapnik</a:t>
            </a:r>
          </a:p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Heisele, Serre, Poggio, 2001,…</a:t>
            </a:r>
          </a:p>
        </p:txBody>
      </p:sp>
      <p:sp>
        <p:nvSpPr>
          <p:cNvPr id="109" name="Text Box 44"/>
          <p:cNvSpPr txBox="1">
            <a:spLocks noChangeArrowheads="1"/>
          </p:cNvSpPr>
          <p:nvPr/>
        </p:nvSpPr>
        <p:spPr bwMode="auto">
          <a:xfrm>
            <a:off x="6443663" y="6583363"/>
            <a:ext cx="4824412" cy="2746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kern="0">
                <a:solidFill>
                  <a:srgbClr val="000099"/>
                </a:solidFill>
              </a:rPr>
              <a:t>Slide adapted from Antonio Torralba</a:t>
            </a:r>
          </a:p>
        </p:txBody>
      </p:sp>
      <p:sp>
        <p:nvSpPr>
          <p:cNvPr id="110" name="Rectangle 46"/>
          <p:cNvSpPr>
            <a:spLocks noChangeArrowheads="1"/>
          </p:cNvSpPr>
          <p:nvPr/>
        </p:nvSpPr>
        <p:spPr bwMode="auto">
          <a:xfrm>
            <a:off x="3563938" y="3621088"/>
            <a:ext cx="2268537" cy="261620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111" name="Rectangle 47"/>
          <p:cNvSpPr>
            <a:spLocks noChangeArrowheads="1"/>
          </p:cNvSpPr>
          <p:nvPr/>
        </p:nvSpPr>
        <p:spPr bwMode="auto">
          <a:xfrm>
            <a:off x="3586163" y="3673475"/>
            <a:ext cx="1073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Boosting</a:t>
            </a:r>
          </a:p>
        </p:txBody>
      </p:sp>
      <p:sp>
        <p:nvSpPr>
          <p:cNvPr id="112" name="Text Box 48"/>
          <p:cNvSpPr txBox="1">
            <a:spLocks noChangeArrowheads="1"/>
          </p:cNvSpPr>
          <p:nvPr/>
        </p:nvSpPr>
        <p:spPr bwMode="auto">
          <a:xfrm>
            <a:off x="3627438" y="5176838"/>
            <a:ext cx="2744787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Viola, Jones 2001, Torralba et al. 2004, Opelt et al. 2006,…</a:t>
            </a:r>
          </a:p>
        </p:txBody>
      </p:sp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9861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Boosting  intuition</a:t>
            </a:r>
          </a:p>
        </p:txBody>
      </p:sp>
      <p:sp>
        <p:nvSpPr>
          <p:cNvPr id="18435" name="Oval 3"/>
          <p:cNvSpPr>
            <a:spLocks noChangeArrowheads="1"/>
          </p:cNvSpPr>
          <p:nvPr/>
        </p:nvSpPr>
        <p:spPr bwMode="auto">
          <a:xfrm>
            <a:off x="4735513" y="2379663"/>
            <a:ext cx="377825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436" name="Oval 4"/>
          <p:cNvSpPr>
            <a:spLocks noChangeArrowheads="1"/>
          </p:cNvSpPr>
          <p:nvPr/>
        </p:nvSpPr>
        <p:spPr bwMode="auto">
          <a:xfrm>
            <a:off x="6321425" y="2192338"/>
            <a:ext cx="384175" cy="377825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437" name="Oval 5"/>
          <p:cNvSpPr>
            <a:spLocks noChangeArrowheads="1"/>
          </p:cNvSpPr>
          <p:nvPr/>
        </p:nvSpPr>
        <p:spPr bwMode="auto">
          <a:xfrm>
            <a:off x="7010400" y="2949575"/>
            <a:ext cx="384175" cy="3810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438" name="Oval 6"/>
          <p:cNvSpPr>
            <a:spLocks noChangeArrowheads="1"/>
          </p:cNvSpPr>
          <p:nvPr/>
        </p:nvSpPr>
        <p:spPr bwMode="auto">
          <a:xfrm>
            <a:off x="6634163" y="4010025"/>
            <a:ext cx="376237" cy="377825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439" name="Oval 7"/>
          <p:cNvSpPr>
            <a:spLocks noChangeArrowheads="1"/>
          </p:cNvSpPr>
          <p:nvPr/>
        </p:nvSpPr>
        <p:spPr bwMode="auto">
          <a:xfrm>
            <a:off x="5684838" y="3819525"/>
            <a:ext cx="377825" cy="3810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440" name="Oval 8"/>
          <p:cNvSpPr>
            <a:spLocks noChangeArrowheads="1"/>
          </p:cNvSpPr>
          <p:nvPr/>
        </p:nvSpPr>
        <p:spPr bwMode="auto">
          <a:xfrm>
            <a:off x="5741988" y="4659313"/>
            <a:ext cx="377825" cy="3810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441" name="Oval 9"/>
          <p:cNvSpPr>
            <a:spLocks noChangeArrowheads="1"/>
          </p:cNvSpPr>
          <p:nvPr/>
        </p:nvSpPr>
        <p:spPr bwMode="auto">
          <a:xfrm>
            <a:off x="5791200" y="2760663"/>
            <a:ext cx="381000" cy="379412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4262438" y="3155950"/>
            <a:ext cx="376237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443" name="Oval 11"/>
          <p:cNvSpPr>
            <a:spLocks noChangeArrowheads="1"/>
          </p:cNvSpPr>
          <p:nvPr/>
        </p:nvSpPr>
        <p:spPr bwMode="auto">
          <a:xfrm>
            <a:off x="4922838" y="4564063"/>
            <a:ext cx="381000" cy="376237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330189" name="Line 13"/>
          <p:cNvSpPr>
            <a:spLocks noChangeShapeType="1"/>
          </p:cNvSpPr>
          <p:nvPr/>
        </p:nvSpPr>
        <p:spPr bwMode="auto">
          <a:xfrm flipV="1">
            <a:off x="4354513" y="3417888"/>
            <a:ext cx="3227387" cy="381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330190" name="Text Box 14"/>
          <p:cNvSpPr txBox="1">
            <a:spLocks noChangeArrowheads="1"/>
          </p:cNvSpPr>
          <p:nvPr/>
        </p:nvSpPr>
        <p:spPr bwMode="auto">
          <a:xfrm>
            <a:off x="1125538" y="2774950"/>
            <a:ext cx="1281112" cy="63976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Weak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Classifier 1</a:t>
            </a:r>
          </a:p>
        </p:txBody>
      </p:sp>
      <p:cxnSp>
        <p:nvCxnSpPr>
          <p:cNvPr id="1330191" name="AutoShape 15"/>
          <p:cNvCxnSpPr>
            <a:cxnSpLocks noChangeShapeType="1"/>
            <a:stCxn id="1330190" idx="3"/>
            <a:endCxn id="1330189" idx="0"/>
          </p:cNvCxnSpPr>
          <p:nvPr/>
        </p:nvCxnSpPr>
        <p:spPr bwMode="auto">
          <a:xfrm>
            <a:off x="2406650" y="3095625"/>
            <a:ext cx="1947863" cy="71596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8447" name="Rectangle 16"/>
          <p:cNvSpPr>
            <a:spLocks noChangeArrowheads="1"/>
          </p:cNvSpPr>
          <p:nvPr/>
        </p:nvSpPr>
        <p:spPr bwMode="auto">
          <a:xfrm>
            <a:off x="3975100" y="1905000"/>
            <a:ext cx="3797300" cy="3606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75626" y="6584223"/>
            <a:ext cx="31845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Paul Viola</a:t>
            </a:r>
            <a:endParaRPr lang="en-US" sz="1200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7196D5-118E-4CF5-BE9E-59E580DAE6C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0189" grpId="0" animBg="1"/>
      <p:bldP spid="133019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Previously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Instance recognition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L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ocal features: detection and description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Local feature matching, scalable indexing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Spatial verification</a:t>
            </a:r>
          </a:p>
          <a:p>
            <a:pPr lvl="1"/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Intro to generic object recognition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Supervised classification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ain idea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Skin color detection example</a:t>
            </a:r>
          </a:p>
          <a:p>
            <a:pPr marL="457200" lvl="1" indent="0"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2720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Boosting  illustration</a:t>
            </a:r>
          </a:p>
        </p:txBody>
      </p:sp>
      <p:sp>
        <p:nvSpPr>
          <p:cNvPr id="19459" name="Oval 4"/>
          <p:cNvSpPr>
            <a:spLocks noChangeArrowheads="1"/>
          </p:cNvSpPr>
          <p:nvPr/>
        </p:nvSpPr>
        <p:spPr bwMode="auto">
          <a:xfrm>
            <a:off x="4735513" y="2379663"/>
            <a:ext cx="377825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60" name="Oval 5"/>
          <p:cNvSpPr>
            <a:spLocks noChangeArrowheads="1"/>
          </p:cNvSpPr>
          <p:nvPr/>
        </p:nvSpPr>
        <p:spPr bwMode="auto">
          <a:xfrm>
            <a:off x="6122988" y="1981200"/>
            <a:ext cx="762000" cy="7493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61" name="Oval 7"/>
          <p:cNvSpPr>
            <a:spLocks noChangeArrowheads="1"/>
          </p:cNvSpPr>
          <p:nvPr/>
        </p:nvSpPr>
        <p:spPr bwMode="auto">
          <a:xfrm>
            <a:off x="6634163" y="4010025"/>
            <a:ext cx="376237" cy="377825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62" name="Oval 8"/>
          <p:cNvSpPr>
            <a:spLocks noChangeArrowheads="1"/>
          </p:cNvSpPr>
          <p:nvPr/>
        </p:nvSpPr>
        <p:spPr bwMode="auto">
          <a:xfrm>
            <a:off x="5684838" y="3819525"/>
            <a:ext cx="377825" cy="3810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63" name="Oval 9"/>
          <p:cNvSpPr>
            <a:spLocks noChangeArrowheads="1"/>
          </p:cNvSpPr>
          <p:nvPr/>
        </p:nvSpPr>
        <p:spPr bwMode="auto">
          <a:xfrm>
            <a:off x="5741988" y="4659313"/>
            <a:ext cx="377825" cy="3810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64" name="Oval 10"/>
          <p:cNvSpPr>
            <a:spLocks noChangeArrowheads="1"/>
          </p:cNvSpPr>
          <p:nvPr/>
        </p:nvSpPr>
        <p:spPr bwMode="auto">
          <a:xfrm>
            <a:off x="5791200" y="2760663"/>
            <a:ext cx="381000" cy="379412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65" name="Oval 11"/>
          <p:cNvSpPr>
            <a:spLocks noChangeArrowheads="1"/>
          </p:cNvSpPr>
          <p:nvPr/>
        </p:nvSpPr>
        <p:spPr bwMode="auto">
          <a:xfrm>
            <a:off x="4262438" y="3155950"/>
            <a:ext cx="376237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66" name="Oval 12"/>
          <p:cNvSpPr>
            <a:spLocks noChangeArrowheads="1"/>
          </p:cNvSpPr>
          <p:nvPr/>
        </p:nvSpPr>
        <p:spPr bwMode="auto">
          <a:xfrm>
            <a:off x="4724400" y="4352925"/>
            <a:ext cx="755650" cy="746125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67" name="Rectangle 17"/>
          <p:cNvSpPr>
            <a:spLocks noChangeArrowheads="1"/>
          </p:cNvSpPr>
          <p:nvPr/>
        </p:nvSpPr>
        <p:spPr bwMode="auto">
          <a:xfrm>
            <a:off x="3975100" y="1905000"/>
            <a:ext cx="3797300" cy="3606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68" name="Text Box 33"/>
          <p:cNvSpPr txBox="1">
            <a:spLocks noChangeArrowheads="1"/>
          </p:cNvSpPr>
          <p:nvPr/>
        </p:nvSpPr>
        <p:spPr bwMode="auto">
          <a:xfrm>
            <a:off x="1981200" y="2940050"/>
            <a:ext cx="1136650" cy="6413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Weights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Increased</a:t>
            </a:r>
          </a:p>
        </p:txBody>
      </p:sp>
      <p:sp>
        <p:nvSpPr>
          <p:cNvPr id="19469" name="Line 38"/>
          <p:cNvSpPr>
            <a:spLocks noChangeShapeType="1"/>
          </p:cNvSpPr>
          <p:nvPr/>
        </p:nvSpPr>
        <p:spPr bwMode="auto">
          <a:xfrm flipV="1">
            <a:off x="3200400" y="2362200"/>
            <a:ext cx="3276600" cy="914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70" name="Line 40"/>
          <p:cNvSpPr>
            <a:spLocks noChangeShapeType="1"/>
          </p:cNvSpPr>
          <p:nvPr/>
        </p:nvSpPr>
        <p:spPr bwMode="auto">
          <a:xfrm>
            <a:off x="3200400" y="3276600"/>
            <a:ext cx="1905000" cy="1447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71" name="Line 42"/>
          <p:cNvSpPr>
            <a:spLocks noChangeShapeType="1"/>
          </p:cNvSpPr>
          <p:nvPr/>
        </p:nvSpPr>
        <p:spPr bwMode="auto">
          <a:xfrm flipV="1">
            <a:off x="4354513" y="3417888"/>
            <a:ext cx="3227387" cy="381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72" name="Oval 6"/>
          <p:cNvSpPr>
            <a:spLocks noChangeArrowheads="1"/>
          </p:cNvSpPr>
          <p:nvPr/>
        </p:nvSpPr>
        <p:spPr bwMode="auto">
          <a:xfrm>
            <a:off x="6811963" y="2738438"/>
            <a:ext cx="762000" cy="75565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73" name="Line 39"/>
          <p:cNvSpPr>
            <a:spLocks noChangeShapeType="1"/>
          </p:cNvSpPr>
          <p:nvPr/>
        </p:nvSpPr>
        <p:spPr bwMode="auto">
          <a:xfrm flipV="1">
            <a:off x="3200400" y="3124200"/>
            <a:ext cx="39624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7196D5-118E-4CF5-BE9E-59E580DAE6C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Boosting  illustration</a:t>
            </a:r>
          </a:p>
        </p:txBody>
      </p:sp>
      <p:sp>
        <p:nvSpPr>
          <p:cNvPr id="20483" name="Oval 3"/>
          <p:cNvSpPr>
            <a:spLocks noChangeArrowheads="1"/>
          </p:cNvSpPr>
          <p:nvPr/>
        </p:nvSpPr>
        <p:spPr bwMode="auto">
          <a:xfrm>
            <a:off x="4735513" y="2379663"/>
            <a:ext cx="377825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84" name="Oval 4"/>
          <p:cNvSpPr>
            <a:spLocks noChangeArrowheads="1"/>
          </p:cNvSpPr>
          <p:nvPr/>
        </p:nvSpPr>
        <p:spPr bwMode="auto">
          <a:xfrm>
            <a:off x="6122988" y="1981200"/>
            <a:ext cx="762000" cy="7493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85" name="Oval 5"/>
          <p:cNvSpPr>
            <a:spLocks noChangeArrowheads="1"/>
          </p:cNvSpPr>
          <p:nvPr/>
        </p:nvSpPr>
        <p:spPr bwMode="auto">
          <a:xfrm>
            <a:off x="6811963" y="2738438"/>
            <a:ext cx="762000" cy="75565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86" name="Oval 6"/>
          <p:cNvSpPr>
            <a:spLocks noChangeArrowheads="1"/>
          </p:cNvSpPr>
          <p:nvPr/>
        </p:nvSpPr>
        <p:spPr bwMode="auto">
          <a:xfrm>
            <a:off x="6634163" y="4010025"/>
            <a:ext cx="376237" cy="377825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87" name="Oval 7"/>
          <p:cNvSpPr>
            <a:spLocks noChangeArrowheads="1"/>
          </p:cNvSpPr>
          <p:nvPr/>
        </p:nvSpPr>
        <p:spPr bwMode="auto">
          <a:xfrm>
            <a:off x="5684838" y="3819525"/>
            <a:ext cx="377825" cy="3810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88" name="Oval 8"/>
          <p:cNvSpPr>
            <a:spLocks noChangeArrowheads="1"/>
          </p:cNvSpPr>
          <p:nvPr/>
        </p:nvSpPr>
        <p:spPr bwMode="auto">
          <a:xfrm>
            <a:off x="5741988" y="4659313"/>
            <a:ext cx="377825" cy="3810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89" name="Oval 9"/>
          <p:cNvSpPr>
            <a:spLocks noChangeArrowheads="1"/>
          </p:cNvSpPr>
          <p:nvPr/>
        </p:nvSpPr>
        <p:spPr bwMode="auto">
          <a:xfrm>
            <a:off x="5791200" y="2760663"/>
            <a:ext cx="381000" cy="379412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90" name="Oval 10"/>
          <p:cNvSpPr>
            <a:spLocks noChangeArrowheads="1"/>
          </p:cNvSpPr>
          <p:nvPr/>
        </p:nvSpPr>
        <p:spPr bwMode="auto">
          <a:xfrm>
            <a:off x="4262438" y="3155950"/>
            <a:ext cx="376237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91" name="Oval 11"/>
          <p:cNvSpPr>
            <a:spLocks noChangeArrowheads="1"/>
          </p:cNvSpPr>
          <p:nvPr/>
        </p:nvSpPr>
        <p:spPr bwMode="auto">
          <a:xfrm>
            <a:off x="4724400" y="4352925"/>
            <a:ext cx="755650" cy="746125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 flipH="1" flipV="1">
            <a:off x="5943600" y="2057400"/>
            <a:ext cx="838200" cy="3048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93" name="Text Box 13"/>
          <p:cNvSpPr txBox="1">
            <a:spLocks noChangeArrowheads="1"/>
          </p:cNvSpPr>
          <p:nvPr/>
        </p:nvSpPr>
        <p:spPr bwMode="auto">
          <a:xfrm>
            <a:off x="1919288" y="3932238"/>
            <a:ext cx="1281112" cy="63976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Weak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Classifier 2</a:t>
            </a:r>
          </a:p>
        </p:txBody>
      </p:sp>
      <p:sp>
        <p:nvSpPr>
          <p:cNvPr id="20494" name="Rectangle 14"/>
          <p:cNvSpPr>
            <a:spLocks noChangeArrowheads="1"/>
          </p:cNvSpPr>
          <p:nvPr/>
        </p:nvSpPr>
        <p:spPr bwMode="auto">
          <a:xfrm>
            <a:off x="3975100" y="1905000"/>
            <a:ext cx="3797300" cy="3606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95" name="Line 19"/>
          <p:cNvSpPr>
            <a:spLocks noChangeShapeType="1"/>
          </p:cNvSpPr>
          <p:nvPr/>
        </p:nvSpPr>
        <p:spPr bwMode="auto">
          <a:xfrm flipV="1">
            <a:off x="3200400" y="3657600"/>
            <a:ext cx="3048000" cy="609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7196D5-118E-4CF5-BE9E-59E580DAE6C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Boosting  illustration</a:t>
            </a:r>
          </a:p>
        </p:txBody>
      </p:sp>
      <p:sp>
        <p:nvSpPr>
          <p:cNvPr id="21507" name="Oval 3"/>
          <p:cNvSpPr>
            <a:spLocks noChangeArrowheads="1"/>
          </p:cNvSpPr>
          <p:nvPr/>
        </p:nvSpPr>
        <p:spPr bwMode="auto">
          <a:xfrm>
            <a:off x="4735513" y="2379663"/>
            <a:ext cx="377825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08" name="Oval 4"/>
          <p:cNvSpPr>
            <a:spLocks noChangeArrowheads="1"/>
          </p:cNvSpPr>
          <p:nvPr/>
        </p:nvSpPr>
        <p:spPr bwMode="auto">
          <a:xfrm>
            <a:off x="6122988" y="1981200"/>
            <a:ext cx="762000" cy="7493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09" name="Oval 5"/>
          <p:cNvSpPr>
            <a:spLocks noChangeArrowheads="1"/>
          </p:cNvSpPr>
          <p:nvPr/>
        </p:nvSpPr>
        <p:spPr bwMode="auto">
          <a:xfrm>
            <a:off x="6811963" y="2738438"/>
            <a:ext cx="762000" cy="75565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10" name="Oval 6"/>
          <p:cNvSpPr>
            <a:spLocks noChangeArrowheads="1"/>
          </p:cNvSpPr>
          <p:nvPr/>
        </p:nvSpPr>
        <p:spPr bwMode="auto">
          <a:xfrm>
            <a:off x="6634163" y="4010025"/>
            <a:ext cx="376237" cy="377825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11" name="Oval 7"/>
          <p:cNvSpPr>
            <a:spLocks noChangeArrowheads="1"/>
          </p:cNvSpPr>
          <p:nvPr/>
        </p:nvSpPr>
        <p:spPr bwMode="auto">
          <a:xfrm>
            <a:off x="5562600" y="3667125"/>
            <a:ext cx="735013" cy="750888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12" name="Oval 8"/>
          <p:cNvSpPr>
            <a:spLocks noChangeArrowheads="1"/>
          </p:cNvSpPr>
          <p:nvPr/>
        </p:nvSpPr>
        <p:spPr bwMode="auto">
          <a:xfrm>
            <a:off x="5619750" y="4506913"/>
            <a:ext cx="735013" cy="750887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13" name="Oval 9"/>
          <p:cNvSpPr>
            <a:spLocks noChangeArrowheads="1"/>
          </p:cNvSpPr>
          <p:nvPr/>
        </p:nvSpPr>
        <p:spPr bwMode="auto">
          <a:xfrm>
            <a:off x="5791200" y="2760663"/>
            <a:ext cx="381000" cy="379412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14" name="Oval 10"/>
          <p:cNvSpPr>
            <a:spLocks noChangeArrowheads="1"/>
          </p:cNvSpPr>
          <p:nvPr/>
        </p:nvSpPr>
        <p:spPr bwMode="auto">
          <a:xfrm>
            <a:off x="4262438" y="3155950"/>
            <a:ext cx="376237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15" name="Oval 11"/>
          <p:cNvSpPr>
            <a:spLocks noChangeArrowheads="1"/>
          </p:cNvSpPr>
          <p:nvPr/>
        </p:nvSpPr>
        <p:spPr bwMode="auto">
          <a:xfrm>
            <a:off x="4724400" y="4352925"/>
            <a:ext cx="755650" cy="746125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16" name="Rectangle 14"/>
          <p:cNvSpPr>
            <a:spLocks noChangeArrowheads="1"/>
          </p:cNvSpPr>
          <p:nvPr/>
        </p:nvSpPr>
        <p:spPr bwMode="auto">
          <a:xfrm>
            <a:off x="3975100" y="1905000"/>
            <a:ext cx="3797300" cy="3606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17" name="Text Box 15"/>
          <p:cNvSpPr txBox="1">
            <a:spLocks noChangeArrowheads="1"/>
          </p:cNvSpPr>
          <p:nvPr/>
        </p:nvSpPr>
        <p:spPr bwMode="auto">
          <a:xfrm>
            <a:off x="1981200" y="2940050"/>
            <a:ext cx="1136650" cy="6413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Weights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Increased</a:t>
            </a:r>
          </a:p>
        </p:txBody>
      </p:sp>
      <p:sp>
        <p:nvSpPr>
          <p:cNvPr id="21518" name="Line 17"/>
          <p:cNvSpPr>
            <a:spLocks noChangeShapeType="1"/>
          </p:cNvSpPr>
          <p:nvPr/>
        </p:nvSpPr>
        <p:spPr bwMode="auto">
          <a:xfrm>
            <a:off x="3200400" y="3276600"/>
            <a:ext cx="2743200" cy="762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19" name="Line 18"/>
          <p:cNvSpPr>
            <a:spLocks noChangeShapeType="1"/>
          </p:cNvSpPr>
          <p:nvPr/>
        </p:nvSpPr>
        <p:spPr bwMode="auto">
          <a:xfrm>
            <a:off x="3200400" y="3276600"/>
            <a:ext cx="2819400" cy="1676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20" name="Line 21"/>
          <p:cNvSpPr>
            <a:spLocks noChangeShapeType="1"/>
          </p:cNvSpPr>
          <p:nvPr/>
        </p:nvSpPr>
        <p:spPr bwMode="auto">
          <a:xfrm flipH="1" flipV="1">
            <a:off x="5943600" y="2057400"/>
            <a:ext cx="838200" cy="3048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7196D5-118E-4CF5-BE9E-59E580DAE6C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Boosting  illustration</a:t>
            </a:r>
          </a:p>
        </p:txBody>
      </p:sp>
      <p:sp>
        <p:nvSpPr>
          <p:cNvPr id="22531" name="Oval 3"/>
          <p:cNvSpPr>
            <a:spLocks noChangeArrowheads="1"/>
          </p:cNvSpPr>
          <p:nvPr/>
        </p:nvSpPr>
        <p:spPr bwMode="auto">
          <a:xfrm>
            <a:off x="4735513" y="2379663"/>
            <a:ext cx="377825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32" name="Oval 4"/>
          <p:cNvSpPr>
            <a:spLocks noChangeArrowheads="1"/>
          </p:cNvSpPr>
          <p:nvPr/>
        </p:nvSpPr>
        <p:spPr bwMode="auto">
          <a:xfrm>
            <a:off x="6122988" y="1981200"/>
            <a:ext cx="762000" cy="7493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33" name="Oval 5"/>
          <p:cNvSpPr>
            <a:spLocks noChangeArrowheads="1"/>
          </p:cNvSpPr>
          <p:nvPr/>
        </p:nvSpPr>
        <p:spPr bwMode="auto">
          <a:xfrm>
            <a:off x="6811963" y="2738438"/>
            <a:ext cx="762000" cy="75565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34" name="Oval 6"/>
          <p:cNvSpPr>
            <a:spLocks noChangeArrowheads="1"/>
          </p:cNvSpPr>
          <p:nvPr/>
        </p:nvSpPr>
        <p:spPr bwMode="auto">
          <a:xfrm>
            <a:off x="6634163" y="4010025"/>
            <a:ext cx="376237" cy="377825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35" name="Oval 7"/>
          <p:cNvSpPr>
            <a:spLocks noChangeArrowheads="1"/>
          </p:cNvSpPr>
          <p:nvPr/>
        </p:nvSpPr>
        <p:spPr bwMode="auto">
          <a:xfrm>
            <a:off x="5562600" y="3667125"/>
            <a:ext cx="735013" cy="750888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36" name="Oval 8"/>
          <p:cNvSpPr>
            <a:spLocks noChangeArrowheads="1"/>
          </p:cNvSpPr>
          <p:nvPr/>
        </p:nvSpPr>
        <p:spPr bwMode="auto">
          <a:xfrm>
            <a:off x="5619750" y="4506913"/>
            <a:ext cx="735013" cy="750887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37" name="Oval 9"/>
          <p:cNvSpPr>
            <a:spLocks noChangeArrowheads="1"/>
          </p:cNvSpPr>
          <p:nvPr/>
        </p:nvSpPr>
        <p:spPr bwMode="auto">
          <a:xfrm>
            <a:off x="5791200" y="2760663"/>
            <a:ext cx="381000" cy="379412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38" name="Oval 10"/>
          <p:cNvSpPr>
            <a:spLocks noChangeArrowheads="1"/>
          </p:cNvSpPr>
          <p:nvPr/>
        </p:nvSpPr>
        <p:spPr bwMode="auto">
          <a:xfrm>
            <a:off x="4262438" y="3155950"/>
            <a:ext cx="376237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39" name="Oval 11"/>
          <p:cNvSpPr>
            <a:spLocks noChangeArrowheads="1"/>
          </p:cNvSpPr>
          <p:nvPr/>
        </p:nvSpPr>
        <p:spPr bwMode="auto">
          <a:xfrm>
            <a:off x="4724400" y="4352925"/>
            <a:ext cx="755650" cy="746125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 flipH="1" flipV="1">
            <a:off x="5410200" y="2209800"/>
            <a:ext cx="152400" cy="31242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41" name="Text Box 13"/>
          <p:cNvSpPr txBox="1">
            <a:spLocks noChangeArrowheads="1"/>
          </p:cNvSpPr>
          <p:nvPr/>
        </p:nvSpPr>
        <p:spPr bwMode="auto">
          <a:xfrm>
            <a:off x="1919288" y="3932238"/>
            <a:ext cx="1281112" cy="63976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Weak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Classifier 3</a:t>
            </a:r>
          </a:p>
        </p:txBody>
      </p:sp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3975100" y="1905000"/>
            <a:ext cx="3797300" cy="3606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43" name="Line 18"/>
          <p:cNvSpPr>
            <a:spLocks noChangeShapeType="1"/>
          </p:cNvSpPr>
          <p:nvPr/>
        </p:nvSpPr>
        <p:spPr bwMode="auto">
          <a:xfrm flipV="1">
            <a:off x="3200400" y="4114800"/>
            <a:ext cx="22098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7196D5-118E-4CF5-BE9E-59E580DAE6C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Boosting  illustration</a:t>
            </a:r>
          </a:p>
        </p:txBody>
      </p:sp>
      <p:sp>
        <p:nvSpPr>
          <p:cNvPr id="23555" name="Oval 3"/>
          <p:cNvSpPr>
            <a:spLocks noChangeArrowheads="1"/>
          </p:cNvSpPr>
          <p:nvPr/>
        </p:nvSpPr>
        <p:spPr bwMode="auto">
          <a:xfrm>
            <a:off x="4735513" y="2379663"/>
            <a:ext cx="377825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56" name="Oval 4"/>
          <p:cNvSpPr>
            <a:spLocks noChangeArrowheads="1"/>
          </p:cNvSpPr>
          <p:nvPr/>
        </p:nvSpPr>
        <p:spPr bwMode="auto">
          <a:xfrm>
            <a:off x="6122988" y="1981200"/>
            <a:ext cx="762000" cy="7493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57" name="Oval 5"/>
          <p:cNvSpPr>
            <a:spLocks noChangeArrowheads="1"/>
          </p:cNvSpPr>
          <p:nvPr/>
        </p:nvSpPr>
        <p:spPr bwMode="auto">
          <a:xfrm>
            <a:off x="6811963" y="2738438"/>
            <a:ext cx="762000" cy="75565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58" name="Oval 6"/>
          <p:cNvSpPr>
            <a:spLocks noChangeArrowheads="1"/>
          </p:cNvSpPr>
          <p:nvPr/>
        </p:nvSpPr>
        <p:spPr bwMode="auto">
          <a:xfrm>
            <a:off x="6634163" y="4010025"/>
            <a:ext cx="376237" cy="377825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59" name="Oval 7"/>
          <p:cNvSpPr>
            <a:spLocks noChangeArrowheads="1"/>
          </p:cNvSpPr>
          <p:nvPr/>
        </p:nvSpPr>
        <p:spPr bwMode="auto">
          <a:xfrm>
            <a:off x="5562600" y="3667125"/>
            <a:ext cx="735013" cy="750888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60" name="Oval 8"/>
          <p:cNvSpPr>
            <a:spLocks noChangeArrowheads="1"/>
          </p:cNvSpPr>
          <p:nvPr/>
        </p:nvSpPr>
        <p:spPr bwMode="auto">
          <a:xfrm>
            <a:off x="5619750" y="4506913"/>
            <a:ext cx="735013" cy="750887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61" name="Oval 9"/>
          <p:cNvSpPr>
            <a:spLocks noChangeArrowheads="1"/>
          </p:cNvSpPr>
          <p:nvPr/>
        </p:nvSpPr>
        <p:spPr bwMode="auto">
          <a:xfrm>
            <a:off x="5791200" y="2760663"/>
            <a:ext cx="381000" cy="379412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62" name="Oval 10"/>
          <p:cNvSpPr>
            <a:spLocks noChangeArrowheads="1"/>
          </p:cNvSpPr>
          <p:nvPr/>
        </p:nvSpPr>
        <p:spPr bwMode="auto">
          <a:xfrm>
            <a:off x="4262438" y="3155950"/>
            <a:ext cx="376237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63" name="Oval 11"/>
          <p:cNvSpPr>
            <a:spLocks noChangeArrowheads="1"/>
          </p:cNvSpPr>
          <p:nvPr/>
        </p:nvSpPr>
        <p:spPr bwMode="auto">
          <a:xfrm>
            <a:off x="4724400" y="4352925"/>
            <a:ext cx="755650" cy="746125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64" name="Line 12"/>
          <p:cNvSpPr>
            <a:spLocks noChangeShapeType="1"/>
          </p:cNvSpPr>
          <p:nvPr/>
        </p:nvSpPr>
        <p:spPr bwMode="auto">
          <a:xfrm flipH="1" flipV="1">
            <a:off x="5410200" y="2209800"/>
            <a:ext cx="152400" cy="31242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65" name="Rectangle 14"/>
          <p:cNvSpPr>
            <a:spLocks noChangeArrowheads="1"/>
          </p:cNvSpPr>
          <p:nvPr/>
        </p:nvSpPr>
        <p:spPr bwMode="auto">
          <a:xfrm>
            <a:off x="3975100" y="1905000"/>
            <a:ext cx="3797300" cy="3606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66" name="Text Box 19"/>
          <p:cNvSpPr txBox="1">
            <a:spLocks noChangeArrowheads="1"/>
          </p:cNvSpPr>
          <p:nvPr/>
        </p:nvSpPr>
        <p:spPr bwMode="auto">
          <a:xfrm>
            <a:off x="1143000" y="3198813"/>
            <a:ext cx="2776538" cy="9159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Final classifier is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a combination of weak classifiers</a:t>
            </a:r>
          </a:p>
        </p:txBody>
      </p:sp>
      <p:sp>
        <p:nvSpPr>
          <p:cNvPr id="23567" name="Line 20"/>
          <p:cNvSpPr>
            <a:spLocks noChangeShapeType="1"/>
          </p:cNvSpPr>
          <p:nvPr/>
        </p:nvSpPr>
        <p:spPr bwMode="auto">
          <a:xfrm flipH="1" flipV="1">
            <a:off x="5943600" y="2057400"/>
            <a:ext cx="838200" cy="3048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68" name="Line 21"/>
          <p:cNvSpPr>
            <a:spLocks noChangeShapeType="1"/>
          </p:cNvSpPr>
          <p:nvPr/>
        </p:nvSpPr>
        <p:spPr bwMode="auto">
          <a:xfrm flipV="1">
            <a:off x="4354513" y="3417888"/>
            <a:ext cx="3227387" cy="381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7196D5-118E-4CF5-BE9E-59E580DAE6C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4283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rial" pitchFamily="34" charset="0"/>
                <a:cs typeface="Arial" pitchFamily="34" charset="0"/>
              </a:rPr>
              <a:t>Boosting: training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51520" y="1520788"/>
            <a:ext cx="8686800" cy="4924030"/>
          </a:xfrm>
        </p:spPr>
        <p:txBody>
          <a:bodyPr>
            <a:noAutofit/>
          </a:bodyPr>
          <a:lstStyle/>
          <a:p>
            <a:pPr marL="533400" indent="-533400">
              <a:lnSpc>
                <a:spcPct val="120000"/>
              </a:lnSpc>
              <a:buFontTx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Initially, weight each training example equally</a:t>
            </a:r>
          </a:p>
          <a:p>
            <a:pPr marL="533400" indent="-533400">
              <a:lnSpc>
                <a:spcPct val="120000"/>
              </a:lnSpc>
              <a:buFontTx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In each boosting round:</a:t>
            </a:r>
          </a:p>
          <a:p>
            <a:pPr marL="838200" lvl="1" indent="-381000">
              <a:lnSpc>
                <a:spcPct val="120000"/>
              </a:lnSpc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Find the weak learner that achieves the lowest 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weighted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training error</a:t>
            </a:r>
          </a:p>
          <a:p>
            <a:pPr marL="838200" lvl="1" indent="-381000">
              <a:lnSpc>
                <a:spcPct val="120000"/>
              </a:lnSpc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Raise weights of training examples misclassified by current weak learner</a:t>
            </a:r>
          </a:p>
          <a:p>
            <a:pPr marL="533400" indent="-533400">
              <a:lnSpc>
                <a:spcPct val="120000"/>
              </a:lnSpc>
              <a:buFontTx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Compute final classifier as linear combination of all weak learners (weight of each learner is directly proportional to its accuracy)</a:t>
            </a:r>
          </a:p>
          <a:p>
            <a:pPr marL="533400" indent="-533400">
              <a:lnSpc>
                <a:spcPct val="120000"/>
              </a:lnSpc>
              <a:buFontTx/>
              <a:buChar char="•"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533400" indent="-533400">
              <a:lnSpc>
                <a:spcPct val="120000"/>
              </a:lnSpc>
              <a:buFontTx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Exact formulas for re-weighting and combining weak learners depend on the particular boosting scheme (e.g.,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AdaBoost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120000"/>
              </a:lnSpc>
            </a:pP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18371" y="6587857"/>
            <a:ext cx="31114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Slide credit: Lana </a:t>
            </a:r>
            <a:r>
              <a:rPr lang="en-US" sz="1300" dirty="0" err="1" smtClean="0"/>
              <a:t>Lazebnik</a:t>
            </a:r>
            <a:endParaRPr lang="en-US" sz="1300" dirty="0" smtClean="0"/>
          </a:p>
          <a:p>
            <a:endParaRPr lang="en-US" sz="13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Boosting: pros and cons</a:t>
            </a:r>
          </a:p>
        </p:txBody>
      </p:sp>
      <p:sp>
        <p:nvSpPr>
          <p:cNvPr id="138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Advantages of boosting</a:t>
            </a:r>
          </a:p>
          <a:p>
            <a:pPr lvl="1"/>
            <a:r>
              <a:rPr lang="en-US" dirty="0" smtClean="0"/>
              <a:t>Integrates classification with feature selection</a:t>
            </a:r>
            <a:endParaRPr lang="en-US" dirty="0" smtClean="0"/>
          </a:p>
          <a:p>
            <a:pPr lvl="1"/>
            <a:r>
              <a:rPr lang="en-US" dirty="0" smtClean="0"/>
              <a:t>Flexibility </a:t>
            </a:r>
            <a:r>
              <a:rPr lang="en-US" dirty="0" smtClean="0"/>
              <a:t>in the choice of weak learners, boosting scheme</a:t>
            </a:r>
          </a:p>
          <a:p>
            <a:pPr lvl="1"/>
            <a:r>
              <a:rPr lang="en-US" dirty="0" smtClean="0"/>
              <a:t>Testing is fast</a:t>
            </a:r>
          </a:p>
          <a:p>
            <a:pPr lvl="1"/>
            <a:r>
              <a:rPr lang="en-US" dirty="0" smtClean="0"/>
              <a:t>Easy to implement</a:t>
            </a:r>
          </a:p>
          <a:p>
            <a:pPr lvl="1"/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Disadvantages</a:t>
            </a:r>
          </a:p>
          <a:p>
            <a:pPr lvl="1"/>
            <a:r>
              <a:rPr lang="en-US" dirty="0" smtClean="0"/>
              <a:t>Needs many training examples</a:t>
            </a:r>
          </a:p>
          <a:p>
            <a:pPr lvl="1"/>
            <a:r>
              <a:rPr lang="en-US" dirty="0" smtClean="0"/>
              <a:t>Often found not to work as well as an alternative discriminative classifier, support vector machine (SVM)</a:t>
            </a:r>
          </a:p>
          <a:p>
            <a:pPr lvl="2"/>
            <a:r>
              <a:rPr lang="en-US" dirty="0" smtClean="0"/>
              <a:t>especially for many-class problems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27910" y="6584223"/>
            <a:ext cx="31845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Lana </a:t>
            </a:r>
            <a:r>
              <a:rPr lang="en-US" sz="1200" dirty="0" err="1" smtClean="0"/>
              <a:t>Lazebnik</a:t>
            </a:r>
            <a:endParaRPr lang="en-US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7196D5-118E-4CF5-BE9E-59E580DAE6C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7523" grpId="0" build="p" bldLvl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Viola-Jones face detector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902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9853" t="29721" r="6765" b="5263"/>
          <a:stretch/>
        </p:blipFill>
        <p:spPr bwMode="auto">
          <a:xfrm>
            <a:off x="143508" y="1304764"/>
            <a:ext cx="8784976" cy="4067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1724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Main idea: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Represent local texture with efficiently computable “rectangular” features within window of interest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Select discriminative features to be weak classifiers</a:t>
            </a:r>
          </a:p>
          <a:p>
            <a:pPr lvl="1">
              <a:spcAft>
                <a:spcPts val="1200"/>
              </a:spcAft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se boosted combination of them as final classifier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Form a cascade of such classifiers, rejecting clear negatives quickly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Viola-Jones face detector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4115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Viola-Jones detector: features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 l="57146" t="38481" r="18179" b="29387"/>
          <a:stretch>
            <a:fillRect/>
          </a:stretch>
        </p:blipFill>
        <p:spPr bwMode="auto">
          <a:xfrm>
            <a:off x="628650" y="1530350"/>
            <a:ext cx="1390650" cy="142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6"/>
          <p:cNvSpPr txBox="1">
            <a:spLocks noChangeArrowheads="1"/>
          </p:cNvSpPr>
          <p:nvPr/>
        </p:nvSpPr>
        <p:spPr bwMode="auto">
          <a:xfrm>
            <a:off x="4000313" y="1898725"/>
            <a:ext cx="52960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" lvl="1" algn="l" rtl="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kern="12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Feature output is difference between adjacent regions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/>
          <a:srcRect l="59290" t="39304" r="15630" b="35954"/>
          <a:stretch>
            <a:fillRect/>
          </a:stretch>
        </p:blipFill>
        <p:spPr bwMode="auto">
          <a:xfrm>
            <a:off x="4696619" y="3750469"/>
            <a:ext cx="2354262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/>
          <a:srcRect l="48184" t="41776" r="17699" b="7678"/>
          <a:stretch>
            <a:fillRect/>
          </a:stretch>
        </p:blipFill>
        <p:spPr bwMode="auto">
          <a:xfrm>
            <a:off x="2198688" y="1530350"/>
            <a:ext cx="1579562" cy="143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92138" y="3465004"/>
            <a:ext cx="358381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" lvl="1" algn="l" rtl="0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Efficiently computable with integral image: any sum can be computed in constant </a:t>
            </a:r>
            <a:r>
              <a:rPr lang="en-US" sz="2400" kern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time.</a:t>
            </a:r>
            <a:endParaRPr lang="en-US" sz="2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3914775" y="1481931"/>
            <a:ext cx="35439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2400" b="1" kern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Rectangular” filters</a:t>
            </a:r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5791994" y="3275806"/>
            <a:ext cx="180022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000000"/>
                </a:solidFill>
                <a:latin typeface="Trebuchet MS"/>
                <a:ea typeface="+mn-ea"/>
                <a:cs typeface="+mn-cs"/>
              </a:rPr>
              <a:t>Value at (</a:t>
            </a:r>
            <a:r>
              <a:rPr lang="en-US" sz="1600" b="1" dirty="0" err="1">
                <a:solidFill>
                  <a:srgbClr val="000000"/>
                </a:solidFill>
                <a:latin typeface="Trebuchet MS"/>
                <a:ea typeface="+mn-ea"/>
                <a:cs typeface="+mn-cs"/>
              </a:rPr>
              <a:t>x,y</a:t>
            </a:r>
            <a:r>
              <a:rPr lang="en-US" sz="1600" b="1" dirty="0">
                <a:solidFill>
                  <a:srgbClr val="000000"/>
                </a:solidFill>
                <a:latin typeface="Trebuchet MS"/>
                <a:ea typeface="+mn-ea"/>
                <a:cs typeface="+mn-cs"/>
              </a:rPr>
              <a:t>) is sum of pixels above and to the left of (</a:t>
            </a:r>
            <a:r>
              <a:rPr lang="en-US" sz="1600" b="1" dirty="0" err="1">
                <a:solidFill>
                  <a:srgbClr val="000000"/>
                </a:solidFill>
                <a:latin typeface="Trebuchet MS"/>
                <a:ea typeface="+mn-ea"/>
                <a:cs typeface="+mn-cs"/>
              </a:rPr>
              <a:t>x,y</a:t>
            </a:r>
            <a:r>
              <a:rPr lang="en-US" sz="1600" b="1" dirty="0">
                <a:solidFill>
                  <a:srgbClr val="000000"/>
                </a:solidFill>
                <a:latin typeface="Trebuchet MS"/>
                <a:ea typeface="+mn-ea"/>
                <a:cs typeface="+mn-cs"/>
              </a:rPr>
              <a:t>)</a:t>
            </a:r>
          </a:p>
        </p:txBody>
      </p:sp>
      <p:sp>
        <p:nvSpPr>
          <p:cNvPr id="26" name="Line 4"/>
          <p:cNvSpPr>
            <a:spLocks noChangeShapeType="1"/>
          </p:cNvSpPr>
          <p:nvPr/>
        </p:nvSpPr>
        <p:spPr bwMode="auto">
          <a:xfrm flipH="1">
            <a:off x="5828506" y="4298156"/>
            <a:ext cx="401638" cy="4460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>
              <a:defRPr/>
            </a:pPr>
            <a:endParaRPr lang="en-US"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280819" y="5576094"/>
            <a:ext cx="2154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Integral image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009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031" y="44624"/>
            <a:ext cx="8229600" cy="1143000"/>
          </a:xfrm>
        </p:spPr>
        <p:txBody>
          <a:bodyPr/>
          <a:lstStyle/>
          <a:p>
            <a:r>
              <a:rPr lang="en-US" sz="3800" dirty="0" smtClean="0"/>
              <a:t>Last time: </a:t>
            </a:r>
            <a:br>
              <a:rPr lang="en-US" sz="3800" dirty="0" smtClean="0"/>
            </a:br>
            <a:r>
              <a:rPr lang="en-US" sz="3800" dirty="0" smtClean="0"/>
              <a:t>Example: skin color classification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1707"/>
            <a:ext cx="8229600" cy="949338"/>
          </a:xfrm>
        </p:spPr>
        <p:txBody>
          <a:bodyPr/>
          <a:lstStyle/>
          <a:p>
            <a:r>
              <a:rPr lang="en-US" sz="2400" dirty="0" smtClean="0"/>
              <a:t>We can represent a class-conditional density using a histogram (a “non-parametric” distribution)</a:t>
            </a:r>
          </a:p>
          <a:p>
            <a:endParaRPr lang="en-US" sz="2400" dirty="0"/>
          </a:p>
        </p:txBody>
      </p:sp>
      <p:pic>
        <p:nvPicPr>
          <p:cNvPr id="126978" name="Picture 2" descr="http://ethnic1connection.com/images/377597~Multicultural-Group-of-People-of-Various-Ages-Poster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47716" y="2297097"/>
            <a:ext cx="4682583" cy="3505248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>
            <a:off x="1512783" y="2844792"/>
            <a:ext cx="328617" cy="3651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243043" y="3027357"/>
            <a:ext cx="328617" cy="3651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936790" y="3136896"/>
            <a:ext cx="365130" cy="3651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089190" y="3830643"/>
            <a:ext cx="577860" cy="3651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19101781">
            <a:off x="2974656" y="4514565"/>
            <a:ext cx="453295" cy="5623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9101781">
            <a:off x="2377499" y="4794665"/>
            <a:ext cx="433342" cy="4453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 rot="19101781">
            <a:off x="1496758" y="4851883"/>
            <a:ext cx="620014" cy="4832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 rot="544173">
            <a:off x="419640" y="4511850"/>
            <a:ext cx="591213" cy="3927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 rot="544173">
            <a:off x="408141" y="3874786"/>
            <a:ext cx="591213" cy="3927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544173">
            <a:off x="745376" y="3013134"/>
            <a:ext cx="397759" cy="4867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5046669" y="2333610"/>
            <a:ext cx="3140118" cy="2220024"/>
            <a:chOff x="4645026" y="2589201"/>
            <a:chExt cx="3140118" cy="2220024"/>
          </a:xfrm>
        </p:grpSpPr>
        <p:sp>
          <p:nvSpPr>
            <p:cNvPr id="15" name="TextBox 14"/>
            <p:cNvSpPr txBox="1"/>
            <p:nvPr/>
          </p:nvSpPr>
          <p:spPr>
            <a:xfrm>
              <a:off x="4681539" y="4378338"/>
              <a:ext cx="310360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 smtClean="0">
                  <a:solidFill>
                    <a:srgbClr val="000000"/>
                  </a:solidFill>
                </a:rPr>
                <a:t>Feature x = Hue </a:t>
              </a:r>
              <a:endParaRPr lang="en-US" sz="22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4652901" y="4232286"/>
              <a:ext cx="2292444" cy="43782"/>
            </a:xfrm>
            <a:prstGeom prst="straightConnector1">
              <a:avLst/>
            </a:prstGeom>
            <a:ln w="571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5063266" y="3753372"/>
              <a:ext cx="165968" cy="52269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302260" y="3387486"/>
              <a:ext cx="165968" cy="8885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557851" y="3204544"/>
              <a:ext cx="149371" cy="10715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776929" y="3204544"/>
              <a:ext cx="149371" cy="10715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032520" y="3439756"/>
              <a:ext cx="182565" cy="8363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288111" y="3282948"/>
              <a:ext cx="182565" cy="9931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rot="16200000" flipV="1">
              <a:off x="3769017" y="3465210"/>
              <a:ext cx="1766242" cy="14224"/>
            </a:xfrm>
            <a:prstGeom prst="straightConnector1">
              <a:avLst/>
            </a:prstGeom>
            <a:ln w="571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5119695" y="6393822"/>
            <a:ext cx="31036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00"/>
                </a:solidFill>
              </a:rPr>
              <a:t>Feature x = Hue </a:t>
            </a:r>
            <a:endParaRPr lang="en-US" sz="2200" b="1" dirty="0">
              <a:solidFill>
                <a:srgbClr val="000000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5091057" y="6277014"/>
            <a:ext cx="3570399" cy="14538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6689754" y="5327676"/>
            <a:ext cx="165968" cy="963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945344" y="4816494"/>
            <a:ext cx="182565" cy="1475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 flipH="1">
            <a:off x="7200937" y="5254650"/>
            <a:ext cx="146052" cy="10369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420014" y="5220028"/>
            <a:ext cx="149371" cy="10715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675605" y="4962546"/>
            <a:ext cx="182565" cy="1329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931196" y="5298432"/>
            <a:ext cx="182565" cy="993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rot="16200000" flipV="1">
            <a:off x="4207173" y="5480694"/>
            <a:ext cx="1766242" cy="14224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6872319" y="2516175"/>
            <a:ext cx="13953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00"/>
                </a:solidFill>
              </a:rPr>
              <a:t>P(</a:t>
            </a:r>
            <a:r>
              <a:rPr lang="en-US" sz="2200" b="1" dirty="0" err="1" smtClean="0">
                <a:solidFill>
                  <a:srgbClr val="000000"/>
                </a:solidFill>
              </a:rPr>
              <a:t>x|skin</a:t>
            </a:r>
            <a:r>
              <a:rPr lang="en-US" sz="2200" b="1" dirty="0" smtClean="0">
                <a:solidFill>
                  <a:srgbClr val="000000"/>
                </a:solidFill>
              </a:rPr>
              <a:t>)</a:t>
            </a:r>
            <a:endParaRPr lang="en-US" sz="2200" b="1" dirty="0">
              <a:solidFill>
                <a:srgbClr val="00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164423" y="4597416"/>
            <a:ext cx="21907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00"/>
                </a:solidFill>
              </a:rPr>
              <a:t>P(</a:t>
            </a:r>
            <a:r>
              <a:rPr lang="en-US" sz="2200" b="1" dirty="0" err="1" smtClean="0">
                <a:solidFill>
                  <a:srgbClr val="000000"/>
                </a:solidFill>
              </a:rPr>
              <a:t>x|not</a:t>
            </a:r>
            <a:r>
              <a:rPr lang="en-US" sz="2200" b="1" dirty="0" smtClean="0">
                <a:solidFill>
                  <a:srgbClr val="000000"/>
                </a:solidFill>
              </a:rPr>
              <a:t> skin)</a:t>
            </a:r>
            <a:endParaRPr lang="en-US" sz="2200" b="1" dirty="0">
              <a:solidFill>
                <a:srgbClr val="00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0D2EFA-DFCA-4D64-9279-E0F659A89029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6425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smtClean="0"/>
              <a:t>Computing sum within a rectangle</a:t>
            </a:r>
          </a:p>
        </p:txBody>
      </p:sp>
      <p:sp>
        <p:nvSpPr>
          <p:cNvPr id="130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4572000" cy="58674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dirty="0" smtClean="0"/>
              <a:t>Let A,B,C,D be the values of the integral image at the corners of a rectangle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 smtClean="0"/>
              <a:t>Then the sum of original image values within the rectangle can be computed as: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400" dirty="0" smtClean="0"/>
              <a:t>   sum = A – B – C + D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 smtClean="0"/>
              <a:t>Only 3 additions are required for any size of rectangle!</a:t>
            </a: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5334000" y="1524000"/>
            <a:ext cx="3429000" cy="3276600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6096000" y="2286000"/>
            <a:ext cx="1828800" cy="1219200"/>
          </a:xfrm>
          <a:prstGeom prst="rect">
            <a:avLst/>
          </a:prstGeom>
          <a:solidFill>
            <a:schemeClr val="accent2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5715000" y="1981200"/>
            <a:ext cx="404813" cy="4572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D</a:t>
            </a: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7932738" y="1981200"/>
            <a:ext cx="387350" cy="4572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B</a:t>
            </a: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5715000" y="3352800"/>
            <a:ext cx="404813" cy="4572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C</a:t>
            </a:r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7993063" y="3276600"/>
            <a:ext cx="404812" cy="4572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741035" y="6561348"/>
            <a:ext cx="1979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Lana </a:t>
            </a:r>
            <a:r>
              <a:rPr lang="en-US" sz="1400" dirty="0" err="1" smtClean="0"/>
              <a:t>Lazebnik</a:t>
            </a:r>
            <a:endParaRPr lang="en-US" sz="14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86F4CC-07C6-4CBA-BF56-74A7A663B67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3553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48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Viola-Jones detector: features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 l="57146" t="38481" r="18179" b="29387"/>
          <a:stretch>
            <a:fillRect/>
          </a:stretch>
        </p:blipFill>
        <p:spPr bwMode="auto">
          <a:xfrm>
            <a:off x="628650" y="1530350"/>
            <a:ext cx="1390650" cy="142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6"/>
          <p:cNvSpPr txBox="1">
            <a:spLocks noChangeArrowheads="1"/>
          </p:cNvSpPr>
          <p:nvPr/>
        </p:nvSpPr>
        <p:spPr bwMode="auto">
          <a:xfrm>
            <a:off x="4000313" y="1898725"/>
            <a:ext cx="52960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" lvl="1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Feature output is difference between adjacent regions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/>
          <a:srcRect l="59290" t="39304" r="15630" b="35954"/>
          <a:stretch>
            <a:fillRect/>
          </a:stretch>
        </p:blipFill>
        <p:spPr bwMode="auto">
          <a:xfrm>
            <a:off x="4696619" y="3750469"/>
            <a:ext cx="2354262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/>
          <a:srcRect l="48184" t="41776" r="17699" b="7678"/>
          <a:stretch>
            <a:fillRect/>
          </a:stretch>
        </p:blipFill>
        <p:spPr bwMode="auto">
          <a:xfrm>
            <a:off x="2198688" y="1530350"/>
            <a:ext cx="1579562" cy="143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92138" y="3465004"/>
            <a:ext cx="3583818" cy="283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" lvl="1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Efficiently computable with integral image: any sum can be computed in constant time</a:t>
            </a:r>
          </a:p>
          <a:p>
            <a:pPr marL="57150" lvl="1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Avoid scaling images 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 scale features directly for same cost</a:t>
            </a:r>
            <a:endParaRPr lang="en-US" sz="2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3914775" y="1481931"/>
            <a:ext cx="35439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Rectangular” filters</a:t>
            </a:r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5791994" y="3275806"/>
            <a:ext cx="180022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000000"/>
                </a:solidFill>
                <a:latin typeface="Trebuchet MS"/>
              </a:rPr>
              <a:t>Value at (</a:t>
            </a:r>
            <a:r>
              <a:rPr lang="en-US" sz="1600" b="1" dirty="0" err="1">
                <a:solidFill>
                  <a:srgbClr val="000000"/>
                </a:solidFill>
                <a:latin typeface="Trebuchet MS"/>
              </a:rPr>
              <a:t>x,y</a:t>
            </a:r>
            <a:r>
              <a:rPr lang="en-US" sz="1600" b="1" dirty="0">
                <a:solidFill>
                  <a:srgbClr val="000000"/>
                </a:solidFill>
                <a:latin typeface="Trebuchet MS"/>
              </a:rPr>
              <a:t>) is sum of pixels above and to the left of (</a:t>
            </a:r>
            <a:r>
              <a:rPr lang="en-US" sz="1600" b="1" dirty="0" err="1">
                <a:solidFill>
                  <a:srgbClr val="000000"/>
                </a:solidFill>
                <a:latin typeface="Trebuchet MS"/>
              </a:rPr>
              <a:t>x,y</a:t>
            </a:r>
            <a:r>
              <a:rPr lang="en-US" sz="1600" b="1" dirty="0">
                <a:solidFill>
                  <a:srgbClr val="000000"/>
                </a:solidFill>
                <a:latin typeface="Trebuchet MS"/>
              </a:rPr>
              <a:t>)</a:t>
            </a:r>
          </a:p>
        </p:txBody>
      </p:sp>
      <p:sp>
        <p:nvSpPr>
          <p:cNvPr id="26" name="Line 4"/>
          <p:cNvSpPr>
            <a:spLocks noChangeShapeType="1"/>
          </p:cNvSpPr>
          <p:nvPr/>
        </p:nvSpPr>
        <p:spPr bwMode="auto">
          <a:xfrm flipH="1">
            <a:off x="5828506" y="4298156"/>
            <a:ext cx="401638" cy="4460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Trebuchet MS" pitchFamily="34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280819" y="5576094"/>
            <a:ext cx="2154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Trebuchet MS" pitchFamily="34" charset="0"/>
              </a:rPr>
              <a:t>Integral image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48328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/>
          <a:srcRect l="19662" t="38298" r="24236" b="10341"/>
          <a:stretch>
            <a:fillRect/>
          </a:stretch>
        </p:blipFill>
        <p:spPr bwMode="auto">
          <a:xfrm>
            <a:off x="738135" y="1314554"/>
            <a:ext cx="5220580" cy="3757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6156176" y="1443548"/>
            <a:ext cx="313234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Considering all possible filter parameters: position, scale, and type: </a:t>
            </a:r>
          </a:p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180,000+ possible features associated with each 24 x 24 window</a:t>
            </a:r>
          </a:p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endParaRPr lang="en-US" sz="2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836383" y="4869160"/>
            <a:ext cx="711999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i="1" kern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Which subset of these features should we use to determine if a window has a face?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46656" y="5841268"/>
            <a:ext cx="793781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Use </a:t>
            </a:r>
            <a:r>
              <a:rPr lang="en-US" sz="2800" kern="12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AdaBoost</a:t>
            </a:r>
            <a:r>
              <a:rPr lang="en-US" sz="2800" kern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both to select the informative features and to form the classifier</a:t>
            </a:r>
            <a:endParaRPr lang="en-US" sz="2800" kern="1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Viola-Jones detector: features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8719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Viola-Jones detector: </a:t>
            </a:r>
            <a:r>
              <a:rPr lang="en-US" sz="3800" dirty="0" err="1" smtClean="0">
                <a:latin typeface="Arial" pitchFamily="34" charset="0"/>
                <a:cs typeface="Arial" pitchFamily="34" charset="0"/>
              </a:rPr>
              <a:t>AdaBoost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1" name="Straight Arrow Connector 60"/>
          <p:cNvCxnSpPr>
            <a:cxnSpLocks noChangeShapeType="1"/>
          </p:cNvCxnSpPr>
          <p:nvPr/>
        </p:nvCxnSpPr>
        <p:spPr bwMode="auto">
          <a:xfrm>
            <a:off x="1906588" y="4941888"/>
            <a:ext cx="1533525" cy="1587"/>
          </a:xfrm>
          <a:prstGeom prst="straightConnector1">
            <a:avLst/>
          </a:prstGeom>
          <a:noFill/>
          <a:ln w="12700" cap="sq" algn="ctr">
            <a:solidFill>
              <a:srgbClr val="000000"/>
            </a:solidFill>
            <a:round/>
            <a:headEnd type="none" w="sm" len="sm"/>
            <a:tailEnd type="arrow" w="med" len="med"/>
          </a:ln>
        </p:spPr>
      </p:cxnSp>
      <p:sp>
        <p:nvSpPr>
          <p:cNvPr id="62" name="Rectangle 3"/>
          <p:cNvSpPr txBox="1">
            <a:spLocks noChangeArrowheads="1"/>
          </p:cNvSpPr>
          <p:nvPr/>
        </p:nvSpPr>
        <p:spPr bwMode="auto">
          <a:xfrm>
            <a:off x="701675" y="1092200"/>
            <a:ext cx="77724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15000"/>
              <a:buChar char="•"/>
              <a:defRPr kumimoji="1" sz="24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Ø"/>
              <a:defRPr kumimoji="1" sz="20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kumimoji="1" sz="2400" b="1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r>
              <a:rPr kumimoji="1" lang="en-US" sz="21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Want to select the single rectangle feature and threshold that best separates </a:t>
            </a:r>
            <a:r>
              <a:rPr kumimoji="1" lang="en-US" sz="21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positive</a:t>
            </a:r>
            <a:r>
              <a:rPr kumimoji="1" lang="en-US" sz="21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(faces) and </a:t>
            </a:r>
            <a:r>
              <a:rPr kumimoji="1" lang="en-US" sz="2100" b="1" i="0" u="none" strike="noStrike" kern="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negative</a:t>
            </a:r>
            <a:r>
              <a:rPr kumimoji="1" lang="en-US" sz="21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(non-faces) training examples, in terms of </a:t>
            </a:r>
            <a:r>
              <a:rPr kumimoji="1" lang="en-US" sz="2100" b="1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weighted</a:t>
            </a:r>
            <a:r>
              <a:rPr kumimoji="1" lang="en-US" sz="21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error.</a:t>
            </a:r>
          </a:p>
        </p:txBody>
      </p:sp>
      <p:pic>
        <p:nvPicPr>
          <p:cNvPr id="63" name="Picture 5"/>
          <p:cNvPicPr>
            <a:picLocks noChangeAspect="1" noChangeArrowheads="1"/>
          </p:cNvPicPr>
          <p:nvPr/>
        </p:nvPicPr>
        <p:blipFill>
          <a:blip r:embed="rId3" cstate="print"/>
          <a:srcRect l="16476" t="76900" r="54482" b="13509"/>
          <a:stretch>
            <a:fillRect/>
          </a:stretch>
        </p:blipFill>
        <p:spPr bwMode="auto">
          <a:xfrm>
            <a:off x="5046663" y="3298825"/>
            <a:ext cx="3600450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" name="Text Box 6"/>
          <p:cNvSpPr txBox="1">
            <a:spLocks noChangeArrowheads="1"/>
          </p:cNvSpPr>
          <p:nvPr/>
        </p:nvSpPr>
        <p:spPr bwMode="auto">
          <a:xfrm>
            <a:off x="1395413" y="5160963"/>
            <a:ext cx="2373312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Outputs of a possible rectangle feature on faces and non-faces.</a:t>
            </a:r>
          </a:p>
        </p:txBody>
      </p:sp>
      <p:sp>
        <p:nvSpPr>
          <p:cNvPr id="65" name="Line 8"/>
          <p:cNvSpPr>
            <a:spLocks noChangeShapeType="1"/>
          </p:cNvSpPr>
          <p:nvPr/>
        </p:nvSpPr>
        <p:spPr bwMode="auto">
          <a:xfrm flipH="1" flipV="1">
            <a:off x="4751388" y="5037138"/>
            <a:ext cx="0" cy="50323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66" name="Line 10"/>
          <p:cNvSpPr>
            <a:spLocks noChangeShapeType="1"/>
          </p:cNvSpPr>
          <p:nvPr/>
        </p:nvSpPr>
        <p:spPr bwMode="auto">
          <a:xfrm>
            <a:off x="7378700" y="3957638"/>
            <a:ext cx="0" cy="4667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cxnSp>
        <p:nvCxnSpPr>
          <p:cNvPr id="67" name="Straight Arrow Connector 18"/>
          <p:cNvCxnSpPr>
            <a:cxnSpLocks noChangeShapeType="1"/>
          </p:cNvCxnSpPr>
          <p:nvPr/>
        </p:nvCxnSpPr>
        <p:spPr bwMode="auto">
          <a:xfrm>
            <a:off x="1143000" y="5727700"/>
            <a:ext cx="2133600" cy="1588"/>
          </a:xfrm>
          <a:prstGeom prst="straightConnector1">
            <a:avLst/>
          </a:prstGeom>
          <a:noFill/>
          <a:ln w="9525" algn="ctr">
            <a:solidFill>
              <a:srgbClr val="FFFFFF"/>
            </a:solidFill>
            <a:round/>
            <a:headEnd/>
            <a:tailEnd type="arrow" w="med" len="med"/>
          </a:ln>
        </p:spPr>
      </p:cxnSp>
      <p:pic>
        <p:nvPicPr>
          <p:cNvPr id="68" name="Picture 5"/>
          <p:cNvPicPr>
            <a:picLocks noChangeAspect="1" noChangeArrowheads="1"/>
          </p:cNvPicPr>
          <p:nvPr/>
        </p:nvPicPr>
        <p:blipFill>
          <a:blip r:embed="rId3" cstate="print"/>
          <a:srcRect l="34917" t="78464" r="60167" b="17628"/>
          <a:stretch>
            <a:fillRect/>
          </a:stretch>
        </p:blipFill>
        <p:spPr bwMode="auto">
          <a:xfrm>
            <a:off x="2381250" y="4759325"/>
            <a:ext cx="60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9" name="Group 62"/>
          <p:cNvGrpSpPr>
            <a:grpSpLocks/>
          </p:cNvGrpSpPr>
          <p:nvPr/>
        </p:nvGrpSpPr>
        <p:grpSpPr bwMode="auto">
          <a:xfrm>
            <a:off x="482600" y="2824163"/>
            <a:ext cx="4052888" cy="600075"/>
            <a:chOff x="482544" y="2735253"/>
            <a:chExt cx="4052942" cy="600698"/>
          </a:xfrm>
        </p:grpSpPr>
        <p:pic>
          <p:nvPicPr>
            <p:cNvPr id="7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4024305" y="2954331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2344707" y="2954331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1870038" y="2943234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3257532" y="2954331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4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3476610" y="2954331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5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865" t="29050" r="55986" b="68793"/>
            <a:stretch>
              <a:fillRect/>
            </a:stretch>
          </p:blipFill>
          <p:spPr bwMode="auto">
            <a:xfrm>
              <a:off x="3805227" y="2979747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1577934" y="2954331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1285830" y="2954331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2855889" y="2954331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l="20656" t="70761" r="69067" b="16591"/>
            <a:stretch>
              <a:fillRect/>
            </a:stretch>
          </p:blipFill>
          <p:spPr bwMode="auto">
            <a:xfrm>
              <a:off x="482544" y="2735253"/>
              <a:ext cx="620721" cy="600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0" name="Straight Arrow Connector 54"/>
            <p:cNvCxnSpPr>
              <a:cxnSpLocks noChangeShapeType="1"/>
            </p:cNvCxnSpPr>
            <p:nvPr/>
          </p:nvCxnSpPr>
          <p:spPr bwMode="auto">
            <a:xfrm rot="10800000" flipH="1" flipV="1">
              <a:off x="1285829" y="3045322"/>
              <a:ext cx="3249657" cy="18547"/>
            </a:xfrm>
            <a:prstGeom prst="straightConnector1">
              <a:avLst/>
            </a:prstGeom>
            <a:noFill/>
            <a:ln w="12700" cap="sq" algn="ctr">
              <a:solidFill>
                <a:srgbClr val="000000"/>
              </a:solidFill>
              <a:round/>
              <a:headEnd type="none" w="sm" len="sm"/>
              <a:tailEnd type="arrow" w="med" len="med"/>
            </a:ln>
          </p:spPr>
        </p:cxnSp>
      </p:grpSp>
      <p:grpSp>
        <p:nvGrpSpPr>
          <p:cNvPr id="81" name="Group 63"/>
          <p:cNvGrpSpPr>
            <a:grpSpLocks/>
          </p:cNvGrpSpPr>
          <p:nvPr/>
        </p:nvGrpSpPr>
        <p:grpSpPr bwMode="auto">
          <a:xfrm>
            <a:off x="519113" y="3481388"/>
            <a:ext cx="3979862" cy="547687"/>
            <a:chOff x="519057" y="3392487"/>
            <a:chExt cx="3979917" cy="547695"/>
          </a:xfrm>
        </p:grpSpPr>
        <p:pic>
          <p:nvPicPr>
            <p:cNvPr id="8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l="53802" t="56004" r="36253" b="31348"/>
            <a:stretch>
              <a:fillRect/>
            </a:stretch>
          </p:blipFill>
          <p:spPr bwMode="auto">
            <a:xfrm>
              <a:off x="519057" y="3392487"/>
              <a:ext cx="547695" cy="547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3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4019920" y="3586149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4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2136726" y="3575052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5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3074967" y="3575052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2376835" y="3575052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7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3362686" y="3575052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865" t="29050" r="55986" b="68793"/>
            <a:stretch>
              <a:fillRect/>
            </a:stretch>
          </p:blipFill>
          <p:spPr bwMode="auto">
            <a:xfrm>
              <a:off x="1870038" y="3611565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9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3805227" y="3575052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1281445" y="3586149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1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2851504" y="3586149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2" name="Straight Arrow Connector 55"/>
            <p:cNvCxnSpPr>
              <a:cxnSpLocks noChangeShapeType="1"/>
            </p:cNvCxnSpPr>
            <p:nvPr/>
          </p:nvCxnSpPr>
          <p:spPr bwMode="auto">
            <a:xfrm rot="10800000" flipH="1" flipV="1">
              <a:off x="1249317" y="3666043"/>
              <a:ext cx="3249657" cy="18547"/>
            </a:xfrm>
            <a:prstGeom prst="straightConnector1">
              <a:avLst/>
            </a:prstGeom>
            <a:noFill/>
            <a:ln w="12700" cap="sq" algn="ctr">
              <a:solidFill>
                <a:srgbClr val="000000"/>
              </a:solidFill>
              <a:round/>
              <a:headEnd type="none" w="sm" len="sm"/>
              <a:tailEnd type="arrow" w="med" len="med"/>
            </a:ln>
          </p:spPr>
        </p:cxnSp>
      </p:grpSp>
      <p:grpSp>
        <p:nvGrpSpPr>
          <p:cNvPr id="93" name="Group 64"/>
          <p:cNvGrpSpPr>
            <a:grpSpLocks/>
          </p:cNvGrpSpPr>
          <p:nvPr/>
        </p:nvGrpSpPr>
        <p:grpSpPr bwMode="auto">
          <a:xfrm>
            <a:off x="519113" y="4102100"/>
            <a:ext cx="4016375" cy="1570038"/>
            <a:chOff x="519057" y="4013208"/>
            <a:chExt cx="4016431" cy="1570058"/>
          </a:xfrm>
        </p:grpSpPr>
        <p:pic>
          <p:nvPicPr>
            <p:cNvPr id="94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l="31926" t="56004" r="58130" b="31348"/>
            <a:stretch>
              <a:fillRect/>
            </a:stretch>
          </p:blipFill>
          <p:spPr bwMode="auto">
            <a:xfrm>
              <a:off x="519057" y="4013208"/>
              <a:ext cx="584208" cy="584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5" name="TextBox 34"/>
            <p:cNvSpPr txBox="1">
              <a:spLocks noChangeArrowheads="1"/>
            </p:cNvSpPr>
            <p:nvPr/>
          </p:nvSpPr>
          <p:spPr bwMode="auto">
            <a:xfrm rot="5400000">
              <a:off x="379933" y="4882592"/>
              <a:ext cx="985851" cy="415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…</a:t>
              </a:r>
            </a:p>
          </p:txBody>
        </p:sp>
        <p:pic>
          <p:nvPicPr>
            <p:cNvPr id="9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4056433" y="4206870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7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2595913" y="4206870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1902166" y="4195773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9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2230783" y="4195773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3508738" y="4206870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1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865" t="29050" r="55986" b="68793"/>
            <a:stretch>
              <a:fillRect/>
            </a:stretch>
          </p:blipFill>
          <p:spPr bwMode="auto">
            <a:xfrm>
              <a:off x="3001941" y="4232286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1610062" y="4206870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1317958" y="4206870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3268629" y="4232868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05" name="Straight Arrow Connector 56"/>
            <p:cNvCxnSpPr>
              <a:cxnSpLocks noChangeShapeType="1"/>
            </p:cNvCxnSpPr>
            <p:nvPr/>
          </p:nvCxnSpPr>
          <p:spPr bwMode="auto">
            <a:xfrm rot="10800000" flipH="1" flipV="1">
              <a:off x="1285831" y="4305312"/>
              <a:ext cx="3249657" cy="18547"/>
            </a:xfrm>
            <a:prstGeom prst="straightConnector1">
              <a:avLst/>
            </a:prstGeom>
            <a:noFill/>
            <a:ln w="12700" cap="sq" algn="ctr">
              <a:solidFill>
                <a:srgbClr val="000000"/>
              </a:solidFill>
              <a:round/>
              <a:headEnd type="none" w="sm" len="sm"/>
              <a:tailEnd type="arrow" w="med" len="med"/>
            </a:ln>
          </p:spPr>
        </p:cxnSp>
      </p:grpSp>
      <p:grpSp>
        <p:nvGrpSpPr>
          <p:cNvPr id="106" name="Group 68"/>
          <p:cNvGrpSpPr>
            <a:grpSpLocks/>
          </p:cNvGrpSpPr>
          <p:nvPr/>
        </p:nvGrpSpPr>
        <p:grpSpPr bwMode="auto">
          <a:xfrm>
            <a:off x="1685925" y="2495550"/>
            <a:ext cx="415925" cy="2562225"/>
            <a:chOff x="1686679" y="2406636"/>
            <a:chExt cx="415133" cy="2561430"/>
          </a:xfrm>
        </p:grpSpPr>
        <p:cxnSp>
          <p:nvCxnSpPr>
            <p:cNvPr id="107" name="Straight Connector 13"/>
            <p:cNvCxnSpPr>
              <a:cxnSpLocks noChangeShapeType="1"/>
            </p:cNvCxnSpPr>
            <p:nvPr/>
          </p:nvCxnSpPr>
          <p:spPr bwMode="auto">
            <a:xfrm rot="5400000">
              <a:off x="443669" y="3723468"/>
              <a:ext cx="2487608" cy="1588"/>
            </a:xfrm>
            <a:prstGeom prst="line">
              <a:avLst/>
            </a:prstGeom>
            <a:noFill/>
            <a:ln w="38100" algn="ctr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pic>
          <p:nvPicPr>
            <p:cNvPr id="108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l="42291" t="78464" r="55251" b="16847"/>
            <a:stretch>
              <a:fillRect/>
            </a:stretch>
          </p:blipFill>
          <p:spPr bwMode="auto">
            <a:xfrm>
              <a:off x="1797012" y="2406636"/>
              <a:ext cx="3048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9" name="Picture 2"/>
          <p:cNvPicPr>
            <a:picLocks noChangeAspect="1" noChangeArrowheads="1"/>
          </p:cNvPicPr>
          <p:nvPr/>
        </p:nvPicPr>
        <p:blipFill>
          <a:blip r:embed="rId6" cstate="print"/>
          <a:srcRect l="29482" r="60495" b="90565"/>
          <a:stretch>
            <a:fillRect/>
          </a:stretch>
        </p:blipFill>
        <p:spPr bwMode="auto">
          <a:xfrm>
            <a:off x="5353050" y="3189288"/>
            <a:ext cx="401638" cy="3778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10" name="Picture 5"/>
          <p:cNvPicPr>
            <a:picLocks noChangeAspect="1" noChangeArrowheads="1"/>
          </p:cNvPicPr>
          <p:nvPr/>
        </p:nvPicPr>
        <p:blipFill>
          <a:blip r:embed="rId3" cstate="print"/>
          <a:srcRect l="34917" t="78839" r="63316" b="17628"/>
          <a:stretch>
            <a:fillRect/>
          </a:stretch>
        </p:blipFill>
        <p:spPr bwMode="auto">
          <a:xfrm>
            <a:off x="665163" y="2459038"/>
            <a:ext cx="219075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1" name="Group 71"/>
          <p:cNvGrpSpPr>
            <a:grpSpLocks/>
          </p:cNvGrpSpPr>
          <p:nvPr/>
        </p:nvGrpSpPr>
        <p:grpSpPr bwMode="auto">
          <a:xfrm>
            <a:off x="3208338" y="2495550"/>
            <a:ext cx="414337" cy="1042988"/>
            <a:chOff x="1688269" y="2406636"/>
            <a:chExt cx="413543" cy="1042974"/>
          </a:xfrm>
        </p:grpSpPr>
        <p:cxnSp>
          <p:nvCxnSpPr>
            <p:cNvPr id="112" name="Straight Connector 13"/>
            <p:cNvCxnSpPr>
              <a:cxnSpLocks noChangeShapeType="1"/>
            </p:cNvCxnSpPr>
            <p:nvPr/>
          </p:nvCxnSpPr>
          <p:spPr bwMode="auto">
            <a:xfrm rot="16200000" flipH="1">
              <a:off x="1209643" y="2959084"/>
              <a:ext cx="969152" cy="11900"/>
            </a:xfrm>
            <a:prstGeom prst="line">
              <a:avLst/>
            </a:prstGeom>
            <a:noFill/>
            <a:ln w="38100" algn="ctr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pic>
          <p:nvPicPr>
            <p:cNvPr id="113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l="42291" t="78464" r="55251" b="16847"/>
            <a:stretch>
              <a:fillRect/>
            </a:stretch>
          </p:blipFill>
          <p:spPr bwMode="auto">
            <a:xfrm>
              <a:off x="1797012" y="2406636"/>
              <a:ext cx="3048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4" name="Text Box 6"/>
          <p:cNvSpPr txBox="1">
            <a:spLocks noChangeArrowheads="1"/>
          </p:cNvSpPr>
          <p:nvPr/>
        </p:nvSpPr>
        <p:spPr bwMode="auto">
          <a:xfrm>
            <a:off x="4572000" y="2552700"/>
            <a:ext cx="423545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100" b="1" kern="1200" dirty="0">
                <a:solidFill>
                  <a:srgbClr val="000000"/>
                </a:solidFill>
                <a:latin typeface="Trebuchet MS"/>
                <a:ea typeface="+mn-ea"/>
                <a:cs typeface="+mn-cs"/>
              </a:rPr>
              <a:t>Resulting weak classifier:</a:t>
            </a:r>
          </a:p>
        </p:txBody>
      </p:sp>
      <p:sp>
        <p:nvSpPr>
          <p:cNvPr id="115" name="Rectangle 114"/>
          <p:cNvSpPr>
            <a:spLocks noChangeArrowheads="1"/>
          </p:cNvSpPr>
          <p:nvPr/>
        </p:nvSpPr>
        <p:spPr bwMode="auto">
          <a:xfrm>
            <a:off x="227013" y="2406650"/>
            <a:ext cx="4600575" cy="1095375"/>
          </a:xfrm>
          <a:prstGeom prst="rect">
            <a:avLst/>
          </a:prstGeom>
          <a:noFill/>
          <a:ln w="38100" cap="sq" algn="ctr">
            <a:solidFill>
              <a:srgbClr val="FFC000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116" name="Text Box 6"/>
          <p:cNvSpPr txBox="1">
            <a:spLocks noChangeArrowheads="1"/>
          </p:cNvSpPr>
          <p:nvPr/>
        </p:nvSpPr>
        <p:spPr bwMode="auto">
          <a:xfrm>
            <a:off x="5046663" y="4560888"/>
            <a:ext cx="423545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100" b="1" kern="1200" dirty="0">
                <a:solidFill>
                  <a:srgbClr val="000000"/>
                </a:solidFill>
                <a:latin typeface="Trebuchet MS"/>
                <a:ea typeface="+mn-ea"/>
                <a:cs typeface="+mn-cs"/>
              </a:rPr>
              <a:t>For next round, reweight the examples according to errors, choose another filter/threshold combo.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60" name="Slide Number Placeholder 5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5014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44444E-6 L 0.27552 4.44444E-6 " pathEditMode="relative" ptsTypes="AA">
                                      <p:cBhvr>
                                        <p:cTn id="30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6" grpId="0" animBg="1"/>
      <p:bldP spid="114" grpId="0"/>
      <p:bldP spid="114" grpId="1"/>
      <p:bldP spid="115" grpId="0" animBg="1"/>
      <p:bldP spid="1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08513" y="106363"/>
            <a:ext cx="4535487" cy="609600"/>
          </a:xfrm>
        </p:spPr>
        <p:txBody>
          <a:bodyPr/>
          <a:lstStyle/>
          <a:p>
            <a:r>
              <a:rPr lang="en-US" sz="2800" smtClean="0"/>
              <a:t>AdaBoost Algorithm</a:t>
            </a: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/>
          <a:srcRect l="20468" t="13940" r="45868" b="3635"/>
          <a:stretch>
            <a:fillRect/>
          </a:stretch>
        </p:blipFill>
        <p:spPr bwMode="auto">
          <a:xfrm>
            <a:off x="0" y="0"/>
            <a:ext cx="4568825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4718052" y="657225"/>
            <a:ext cx="187166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Start with uniform weights on training examples</a:t>
            </a:r>
          </a:p>
        </p:txBody>
      </p:sp>
      <p:sp>
        <p:nvSpPr>
          <p:cNvPr id="32773" name="Line 5"/>
          <p:cNvSpPr>
            <a:spLocks noChangeShapeType="1"/>
          </p:cNvSpPr>
          <p:nvPr/>
        </p:nvSpPr>
        <p:spPr bwMode="auto">
          <a:xfrm flipH="1">
            <a:off x="4427538" y="1089025"/>
            <a:ext cx="144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</a:endParaRPr>
          </a:p>
        </p:txBody>
      </p:sp>
      <p:sp>
        <p:nvSpPr>
          <p:cNvPr id="133126" name="Text Box 6"/>
          <p:cNvSpPr txBox="1">
            <a:spLocks noChangeArrowheads="1"/>
          </p:cNvSpPr>
          <p:nvPr/>
        </p:nvSpPr>
        <p:spPr bwMode="auto">
          <a:xfrm>
            <a:off x="5195953" y="2816225"/>
            <a:ext cx="19494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Evaluate </a:t>
            </a:r>
            <a:r>
              <a:rPr lang="en-US" i="1" dirty="0">
                <a:solidFill>
                  <a:srgbClr val="000000"/>
                </a:solidFill>
              </a:rPr>
              <a:t>weighted</a:t>
            </a:r>
            <a:r>
              <a:rPr lang="en-US" dirty="0">
                <a:solidFill>
                  <a:srgbClr val="000000"/>
                </a:solidFill>
              </a:rPr>
              <a:t> error for each feature, pick best.</a:t>
            </a:r>
          </a:p>
        </p:txBody>
      </p:sp>
      <p:sp>
        <p:nvSpPr>
          <p:cNvPr id="32775" name="Line 7"/>
          <p:cNvSpPr>
            <a:spLocks noChangeShapeType="1"/>
          </p:cNvSpPr>
          <p:nvPr/>
        </p:nvSpPr>
        <p:spPr bwMode="auto">
          <a:xfrm flipH="1">
            <a:off x="5051491" y="3105150"/>
            <a:ext cx="144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</a:endParaRPr>
          </a:p>
        </p:txBody>
      </p:sp>
      <p:sp>
        <p:nvSpPr>
          <p:cNvPr id="133128" name="Text Box 8"/>
          <p:cNvSpPr txBox="1">
            <a:spLocks noChangeArrowheads="1"/>
          </p:cNvSpPr>
          <p:nvPr/>
        </p:nvSpPr>
        <p:spPr bwMode="auto">
          <a:xfrm>
            <a:off x="5232466" y="4244975"/>
            <a:ext cx="412273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Re-weight the examples:</a:t>
            </a:r>
          </a:p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Incorrectly </a:t>
            </a:r>
            <a:r>
              <a:rPr lang="en-US" dirty="0">
                <a:solidFill>
                  <a:srgbClr val="000000"/>
                </a:solidFill>
              </a:rPr>
              <a:t>classified -&gt; more weight</a:t>
            </a:r>
          </a:p>
          <a:p>
            <a:pPr fontAlgn="base"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Correctly classified -&gt; less weight</a:t>
            </a:r>
          </a:p>
        </p:txBody>
      </p:sp>
      <p:sp>
        <p:nvSpPr>
          <p:cNvPr id="32777" name="Line 9"/>
          <p:cNvSpPr>
            <a:spLocks noChangeShapeType="1"/>
          </p:cNvSpPr>
          <p:nvPr/>
        </p:nvSpPr>
        <p:spPr bwMode="auto">
          <a:xfrm flipH="1">
            <a:off x="5088003" y="4616450"/>
            <a:ext cx="144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</a:endParaRPr>
          </a:p>
        </p:txBody>
      </p:sp>
      <p:sp>
        <p:nvSpPr>
          <p:cNvPr id="133130" name="Text Box 10"/>
          <p:cNvSpPr txBox="1">
            <a:spLocks noChangeArrowheads="1"/>
          </p:cNvSpPr>
          <p:nvPr/>
        </p:nvSpPr>
        <p:spPr bwMode="auto">
          <a:xfrm>
            <a:off x="4716463" y="5661025"/>
            <a:ext cx="41227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Final classifier is combination of the weak ones, weighted according to error they had.</a:t>
            </a:r>
          </a:p>
        </p:txBody>
      </p:sp>
      <p:sp>
        <p:nvSpPr>
          <p:cNvPr id="133131" name="Line 11"/>
          <p:cNvSpPr>
            <a:spLocks noChangeShapeType="1"/>
          </p:cNvSpPr>
          <p:nvPr/>
        </p:nvSpPr>
        <p:spPr bwMode="auto">
          <a:xfrm flipH="1">
            <a:off x="4498975" y="6021388"/>
            <a:ext cx="2524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</a:endParaRPr>
          </a:p>
        </p:txBody>
      </p:sp>
      <p:sp>
        <p:nvSpPr>
          <p:cNvPr id="32780" name="TextBox 12"/>
          <p:cNvSpPr txBox="1">
            <a:spLocks noChangeArrowheads="1"/>
          </p:cNvSpPr>
          <p:nvPr/>
        </p:nvSpPr>
        <p:spPr bwMode="auto">
          <a:xfrm>
            <a:off x="6353175" y="6496050"/>
            <a:ext cx="30749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Freund &amp; Schapire 1995</a:t>
            </a:r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 flipH="1">
            <a:off x="4462463" y="1125538"/>
            <a:ext cx="144462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</a:endParaRPr>
          </a:p>
        </p:txBody>
      </p:sp>
      <p:sp>
        <p:nvSpPr>
          <p:cNvPr id="15" name="Line 7"/>
          <p:cNvSpPr>
            <a:spLocks noChangeShapeType="1"/>
          </p:cNvSpPr>
          <p:nvPr/>
        </p:nvSpPr>
        <p:spPr bwMode="auto">
          <a:xfrm flipH="1">
            <a:off x="5086416" y="3141663"/>
            <a:ext cx="144462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</a:endParaRPr>
          </a:p>
        </p:txBody>
      </p:sp>
      <p:sp>
        <p:nvSpPr>
          <p:cNvPr id="16" name="Line 9"/>
          <p:cNvSpPr>
            <a:spLocks noChangeShapeType="1"/>
          </p:cNvSpPr>
          <p:nvPr/>
        </p:nvSpPr>
        <p:spPr bwMode="auto">
          <a:xfrm flipH="1">
            <a:off x="5122928" y="4652963"/>
            <a:ext cx="144463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</a:endParaRPr>
          </a:p>
        </p:txBody>
      </p:sp>
      <p:sp>
        <p:nvSpPr>
          <p:cNvPr id="17" name="Line 11"/>
          <p:cNvSpPr>
            <a:spLocks noChangeShapeType="1"/>
          </p:cNvSpPr>
          <p:nvPr/>
        </p:nvSpPr>
        <p:spPr bwMode="auto">
          <a:xfrm flipH="1">
            <a:off x="4533900" y="6057900"/>
            <a:ext cx="252413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</a:endParaRPr>
          </a:p>
        </p:txBody>
      </p:sp>
      <p:pic>
        <p:nvPicPr>
          <p:cNvPr id="32785" name="Picture 2"/>
          <p:cNvPicPr>
            <a:picLocks noChangeAspect="1" noChangeArrowheads="1"/>
          </p:cNvPicPr>
          <p:nvPr/>
        </p:nvPicPr>
        <p:blipFill>
          <a:blip r:embed="rId4"/>
          <a:srcRect l="42401" t="42026" r="44916" b="38367"/>
          <a:stretch>
            <a:fillRect/>
          </a:stretch>
        </p:blipFill>
        <p:spPr bwMode="auto">
          <a:xfrm>
            <a:off x="7018338" y="873125"/>
            <a:ext cx="115887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86" name="TextBox 20"/>
          <p:cNvSpPr txBox="1">
            <a:spLocks noChangeArrowheads="1"/>
          </p:cNvSpPr>
          <p:nvPr/>
        </p:nvSpPr>
        <p:spPr bwMode="auto">
          <a:xfrm>
            <a:off x="6981825" y="1895475"/>
            <a:ext cx="19351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</a:rPr>
              <a:t>{x</a:t>
            </a:r>
            <a:r>
              <a:rPr lang="en-US" sz="2100" b="1" baseline="-25000">
                <a:solidFill>
                  <a:srgbClr val="000000"/>
                </a:solidFill>
              </a:rPr>
              <a:t>1</a:t>
            </a:r>
            <a:r>
              <a:rPr lang="en-US" sz="2100" b="1">
                <a:solidFill>
                  <a:srgbClr val="000000"/>
                </a:solidFill>
              </a:rPr>
              <a:t>,…x</a:t>
            </a:r>
            <a:r>
              <a:rPr lang="en-US" sz="2100" b="1" baseline="-25000">
                <a:solidFill>
                  <a:srgbClr val="000000"/>
                </a:solidFill>
              </a:rPr>
              <a:t>n</a:t>
            </a:r>
            <a:r>
              <a:rPr lang="en-US" sz="2100" b="1">
                <a:solidFill>
                  <a:srgbClr val="000000"/>
                </a:solidFill>
              </a:rPr>
              <a:t>}</a:t>
            </a:r>
          </a:p>
        </p:txBody>
      </p:sp>
      <p:sp>
        <p:nvSpPr>
          <p:cNvPr id="19" name="Right Brace 18"/>
          <p:cNvSpPr/>
          <p:nvPr/>
        </p:nvSpPr>
        <p:spPr bwMode="auto">
          <a:xfrm>
            <a:off x="4097331" y="1493811"/>
            <a:ext cx="803286" cy="3760839"/>
          </a:xfrm>
          <a:prstGeom prst="rightBrace">
            <a:avLst>
              <a:gd name="adj1" fmla="val 8333"/>
              <a:gd name="adj2" fmla="val 23127"/>
            </a:avLst>
          </a:prstGeom>
          <a:noFill/>
          <a:ln w="12700" cap="sq" cmpd="sng" algn="ctr">
            <a:solidFill>
              <a:schemeClr val="bg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smtClean="0">
              <a:solidFill>
                <a:srgbClr val="000000"/>
              </a:solidFill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4754565" y="2183356"/>
            <a:ext cx="19494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For T rounds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796449-316D-4DDD-AC4F-6BEDCE1E0F24}" type="slidenum">
              <a:rPr lang="de-DE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96684901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4" grpId="0"/>
      <p:bldP spid="133126" grpId="0"/>
      <p:bldP spid="133128" grpId="0"/>
      <p:bldP spid="133130" grpId="0"/>
      <p:bldP spid="133131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1" name="Picture 2"/>
          <p:cNvPicPr>
            <a:picLocks noChangeAspect="1" noChangeArrowheads="1"/>
          </p:cNvPicPr>
          <p:nvPr/>
        </p:nvPicPr>
        <p:blipFill>
          <a:blip r:embed="rId3" cstate="print"/>
          <a:srcRect l="30113" t="40346" r="16528" b="32726"/>
          <a:stretch>
            <a:fillRect/>
          </a:stretch>
        </p:blipFill>
        <p:spPr bwMode="auto">
          <a:xfrm>
            <a:off x="957263" y="1676400"/>
            <a:ext cx="4495800" cy="1387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TextBox 5"/>
          <p:cNvSpPr txBox="1">
            <a:spLocks noChangeArrowheads="1"/>
          </p:cNvSpPr>
          <p:nvPr/>
        </p:nvSpPr>
        <p:spPr bwMode="auto">
          <a:xfrm>
            <a:off x="5703888" y="2078038"/>
            <a:ext cx="299402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First two features selected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30113" t="66565" r="16528" b="5891"/>
          <a:stretch>
            <a:fillRect/>
          </a:stretch>
        </p:blipFill>
        <p:spPr bwMode="auto">
          <a:xfrm>
            <a:off x="993726" y="3063870"/>
            <a:ext cx="4495800" cy="1419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57200" y="381000"/>
            <a:ext cx="7315200" cy="609600"/>
          </a:xfrm>
          <a:prstGeom prst="rect">
            <a:avLst/>
          </a:prstGeom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srgbClr val="000099"/>
                </a:solidFill>
                <a:latin typeface="Trebuchet MS"/>
                <a:ea typeface="+mn-ea"/>
                <a:cs typeface="+mn-cs"/>
              </a:rPr>
              <a:t>Viola-Jones Face Detector: Results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796449-316D-4DDD-AC4F-6BEDCE1E0F24}" type="slidenum">
              <a:rPr lang="de-DE" sz="1400" kern="1200" smtClean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Even if the filters are fast to compute, each new image has a lot of possible windows to search.</a:t>
            </a:r>
          </a:p>
          <a:p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How to make the detection more efficient?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636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Cascading classifiers for detection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912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6764" t="26749" r="20147" b="13808"/>
          <a:stretch/>
        </p:blipFill>
        <p:spPr bwMode="auto">
          <a:xfrm>
            <a:off x="1295636" y="1196752"/>
            <a:ext cx="6863626" cy="3839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7"/>
          <p:cNvSpPr>
            <a:spLocks noGrp="1"/>
          </p:cNvSpPr>
          <p:nvPr>
            <p:ph idx="1"/>
          </p:nvPr>
        </p:nvSpPr>
        <p:spPr>
          <a:xfrm>
            <a:off x="287524" y="5157192"/>
            <a:ext cx="8965504" cy="44958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Form a </a:t>
            </a:r>
            <a:r>
              <a:rPr lang="en-US" sz="2400" i="1" dirty="0">
                <a:latin typeface="Arial" pitchFamily="34" charset="0"/>
                <a:cs typeface="Arial" pitchFamily="34" charset="0"/>
              </a:rPr>
              <a:t>cascade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with low false negative rates early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on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Apply less accurate but faster classifiers first to immediately discard windows that clearly appear to be negative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0835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636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Viola-Jones detector: summary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2709863" y="3063875"/>
            <a:ext cx="2373312" cy="1606550"/>
          </a:xfrm>
          <a:prstGeom prst="rect">
            <a:avLst/>
          </a:prstGeom>
          <a:solidFill>
            <a:srgbClr val="FFFFFF"/>
          </a:solidFill>
          <a:ln w="12700" cap="sq" algn="ctr">
            <a:solidFill>
              <a:srgbClr val="000000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6" name="Rectangle 68"/>
          <p:cNvSpPr>
            <a:spLocks noChangeArrowheads="1"/>
          </p:cNvSpPr>
          <p:nvPr/>
        </p:nvSpPr>
        <p:spPr bwMode="auto">
          <a:xfrm>
            <a:off x="555625" y="1201738"/>
            <a:ext cx="1752600" cy="3505200"/>
          </a:xfrm>
          <a:prstGeom prst="rect">
            <a:avLst/>
          </a:prstGeom>
          <a:solidFill>
            <a:srgbClr val="FFFFFF"/>
          </a:solidFill>
          <a:ln w="12700" cap="sq" algn="ctr">
            <a:solidFill>
              <a:srgbClr val="000000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7" name="Content Placeholder 6"/>
          <p:cNvSpPr>
            <a:spLocks noGrp="1"/>
          </p:cNvSpPr>
          <p:nvPr>
            <p:ph idx="1"/>
          </p:nvPr>
        </p:nvSpPr>
        <p:spPr>
          <a:xfrm>
            <a:off x="529716" y="4787156"/>
            <a:ext cx="8686800" cy="19542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Train with 5K positives, 350M negatives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Real-time detector using 38 layer cascade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6061 features in all layers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[Implementation available in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OpenCV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http://www.intel.com/technology/computing/opencv/]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188" y="1311275"/>
            <a:ext cx="1420812" cy="13938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grpSp>
        <p:nvGrpSpPr>
          <p:cNvPr id="39" name="Group 17"/>
          <p:cNvGrpSpPr>
            <a:grpSpLocks/>
          </p:cNvGrpSpPr>
          <p:nvPr/>
        </p:nvGrpSpPr>
        <p:grpSpPr bwMode="auto">
          <a:xfrm>
            <a:off x="738188" y="2954338"/>
            <a:ext cx="1423987" cy="1447800"/>
            <a:chOff x="3330558" y="1384272"/>
            <a:chExt cx="4538043" cy="3870378"/>
          </a:xfrm>
        </p:grpSpPr>
        <p:pic>
          <p:nvPicPr>
            <p:cNvPr id="40" name="Picture 12" descr="untitled.bmp"/>
            <p:cNvPicPr>
              <a:picLocks noChangeAspect="1"/>
            </p:cNvPicPr>
            <p:nvPr/>
          </p:nvPicPr>
          <p:blipFill>
            <a:blip r:embed="rId4" cstate="print">
              <a:grayscl/>
            </a:blip>
            <a:srcRect t="1443" r="33049" b="7195"/>
            <a:stretch>
              <a:fillRect/>
            </a:stretch>
          </p:blipFill>
          <p:spPr bwMode="auto">
            <a:xfrm>
              <a:off x="3330558" y="1384272"/>
              <a:ext cx="4538043" cy="38703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Picture 13" descr="untitled.bmp"/>
            <p:cNvPicPr>
              <a:picLocks noChangeAspect="1"/>
            </p:cNvPicPr>
            <p:nvPr/>
          </p:nvPicPr>
          <p:blipFill>
            <a:blip r:embed="rId5" cstate="print">
              <a:grayscl/>
            </a:blip>
            <a:srcRect l="38692" t="1443" r="53766" b="85777"/>
            <a:stretch>
              <a:fillRect/>
            </a:stretch>
          </p:blipFill>
          <p:spPr bwMode="auto">
            <a:xfrm rot="5400000">
              <a:off x="3345641" y="2866223"/>
              <a:ext cx="511182" cy="541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Picture 14" descr="untitled.bmp"/>
            <p:cNvPicPr>
              <a:picLocks noChangeAspect="1"/>
            </p:cNvPicPr>
            <p:nvPr/>
          </p:nvPicPr>
          <p:blipFill>
            <a:blip r:embed="rId4" cstate="print">
              <a:grayscl/>
            </a:blip>
            <a:srcRect l="38692" t="1443" r="53766" b="85777"/>
            <a:stretch>
              <a:fillRect/>
            </a:stretch>
          </p:blipFill>
          <p:spPr bwMode="auto">
            <a:xfrm>
              <a:off x="3805227" y="3282948"/>
              <a:ext cx="511182" cy="541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" name="Picture 15" descr="untitled.bmp"/>
            <p:cNvPicPr>
              <a:picLocks noChangeAspect="1"/>
            </p:cNvPicPr>
            <p:nvPr/>
          </p:nvPicPr>
          <p:blipFill>
            <a:blip r:embed="rId6" cstate="print">
              <a:grayscl/>
            </a:blip>
            <a:srcRect l="38692" t="1443" r="53766" b="85777"/>
            <a:stretch>
              <a:fillRect/>
            </a:stretch>
          </p:blipFill>
          <p:spPr bwMode="auto">
            <a:xfrm rot="-5400000">
              <a:off x="4294346" y="2851771"/>
              <a:ext cx="489753" cy="5186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17" descr="untitled.bmp"/>
            <p:cNvPicPr>
              <a:picLocks noChangeAspect="1"/>
            </p:cNvPicPr>
            <p:nvPr/>
          </p:nvPicPr>
          <p:blipFill>
            <a:blip r:embed="rId7" cstate="print">
              <a:grayscl/>
            </a:blip>
            <a:srcRect l="49559" t="24715" r="42899" b="64079"/>
            <a:stretch>
              <a:fillRect/>
            </a:stretch>
          </p:blipFill>
          <p:spPr bwMode="auto">
            <a:xfrm>
              <a:off x="6689754" y="1895454"/>
              <a:ext cx="511182" cy="474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18" descr="untitled.bmp"/>
            <p:cNvPicPr>
              <a:picLocks noChangeAspect="1"/>
            </p:cNvPicPr>
            <p:nvPr/>
          </p:nvPicPr>
          <p:blipFill>
            <a:blip r:embed="rId7" cstate="print">
              <a:grayscl/>
            </a:blip>
            <a:srcRect l="49559" t="24715" r="42899" b="64079"/>
            <a:stretch>
              <a:fillRect/>
            </a:stretch>
          </p:blipFill>
          <p:spPr bwMode="auto">
            <a:xfrm>
              <a:off x="7200936" y="1420785"/>
              <a:ext cx="511182" cy="474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" name="Isosceles Triangle 19"/>
            <p:cNvSpPr>
              <a:spLocks noChangeArrowheads="1"/>
            </p:cNvSpPr>
            <p:nvPr/>
          </p:nvSpPr>
          <p:spPr bwMode="auto">
            <a:xfrm>
              <a:off x="3403584" y="2479662"/>
              <a:ext cx="365130" cy="292104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12700" cap="sq" algn="ctr">
              <a:solidFill>
                <a:srgbClr val="000000"/>
              </a:solidFill>
              <a:round/>
              <a:headEnd type="none" w="sm" len="sm"/>
              <a:tailEnd type="triangl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endParaRPr>
            </a:p>
          </p:txBody>
        </p:sp>
        <p:sp>
          <p:nvSpPr>
            <p:cNvPr id="47" name="Isosceles Triangle 20"/>
            <p:cNvSpPr>
              <a:spLocks noChangeArrowheads="1"/>
            </p:cNvSpPr>
            <p:nvPr/>
          </p:nvSpPr>
          <p:spPr bwMode="auto">
            <a:xfrm>
              <a:off x="4827591" y="1968480"/>
              <a:ext cx="365130" cy="292104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12700" cap="sq" algn="ctr">
              <a:solidFill>
                <a:srgbClr val="000000"/>
              </a:solidFill>
              <a:round/>
              <a:headEnd type="none" w="sm" len="sm"/>
              <a:tailEnd type="triangl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endParaRPr>
            </a:p>
          </p:txBody>
        </p:sp>
        <p:sp>
          <p:nvSpPr>
            <p:cNvPr id="48" name="Isosceles Triangle 21"/>
            <p:cNvSpPr>
              <a:spLocks noChangeArrowheads="1"/>
            </p:cNvSpPr>
            <p:nvPr/>
          </p:nvSpPr>
          <p:spPr bwMode="auto">
            <a:xfrm>
              <a:off x="5448312" y="4278894"/>
              <a:ext cx="219078" cy="829704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12700" cap="sq" algn="ctr">
              <a:solidFill>
                <a:srgbClr val="000000"/>
              </a:solidFill>
              <a:round/>
              <a:headEnd type="none" w="sm" len="sm"/>
              <a:tailEnd type="triangle" w="sm" len="sm"/>
            </a:ln>
          </p:spPr>
          <p:txBody>
            <a:bodyPr lIns="90000" tIns="46800" rIns="90000" bIns="4680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endParaRPr>
            </a:p>
          </p:txBody>
        </p:sp>
        <p:sp>
          <p:nvSpPr>
            <p:cNvPr id="49" name="Isosceles Triangle 22"/>
            <p:cNvSpPr>
              <a:spLocks noChangeArrowheads="1"/>
            </p:cNvSpPr>
            <p:nvPr/>
          </p:nvSpPr>
          <p:spPr bwMode="auto">
            <a:xfrm>
              <a:off x="6799293" y="4341825"/>
              <a:ext cx="365130" cy="292104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12700" cap="sq" algn="ctr">
              <a:solidFill>
                <a:srgbClr val="000000"/>
              </a:solidFill>
              <a:round/>
              <a:headEnd type="none" w="sm" len="sm"/>
              <a:tailEnd type="triangl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endParaRPr>
            </a:p>
          </p:txBody>
        </p:sp>
      </p:grpSp>
      <p:sp>
        <p:nvSpPr>
          <p:cNvPr id="50" name="TextBox 10"/>
          <p:cNvSpPr txBox="1">
            <a:spLocks noChangeArrowheads="1"/>
          </p:cNvSpPr>
          <p:nvPr/>
        </p:nvSpPr>
        <p:spPr bwMode="auto">
          <a:xfrm>
            <a:off x="1139825" y="2662238"/>
            <a:ext cx="7239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Faces</a:t>
            </a:r>
          </a:p>
        </p:txBody>
      </p:sp>
      <p:sp>
        <p:nvSpPr>
          <p:cNvPr id="51" name="TextBox 11"/>
          <p:cNvSpPr txBox="1">
            <a:spLocks noChangeArrowheads="1"/>
          </p:cNvSpPr>
          <p:nvPr/>
        </p:nvSpPr>
        <p:spPr bwMode="auto">
          <a:xfrm>
            <a:off x="976313" y="4357688"/>
            <a:ext cx="12874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Non-faces</a:t>
            </a: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2454275" y="1490663"/>
            <a:ext cx="2811463" cy="106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Train cascade of classifiers with AdaBoost</a:t>
            </a:r>
          </a:p>
        </p:txBody>
      </p:sp>
      <p:sp>
        <p:nvSpPr>
          <p:cNvPr id="53" name="Rounded Rectangle 52"/>
          <p:cNvSpPr>
            <a:spLocks noChangeArrowheads="1"/>
          </p:cNvSpPr>
          <p:nvPr/>
        </p:nvSpPr>
        <p:spPr bwMode="auto">
          <a:xfrm>
            <a:off x="2636838" y="1311275"/>
            <a:ext cx="2446337" cy="1314450"/>
          </a:xfrm>
          <a:prstGeom prst="roundRect">
            <a:avLst>
              <a:gd name="adj" fmla="val 16667"/>
            </a:avLst>
          </a:prstGeom>
          <a:noFill/>
          <a:ln w="12700" cap="sq" algn="ctr">
            <a:solidFill>
              <a:srgbClr val="000000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8" cstate="print"/>
          <a:srcRect l="19662" t="38298" r="24236" b="16170"/>
          <a:stretch>
            <a:fillRect/>
          </a:stretch>
        </p:blipFill>
        <p:spPr bwMode="auto">
          <a:xfrm>
            <a:off x="3001963" y="3100388"/>
            <a:ext cx="1716087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Right Arrow 54"/>
          <p:cNvSpPr/>
          <p:nvPr/>
        </p:nvSpPr>
        <p:spPr bwMode="auto">
          <a:xfrm>
            <a:off x="2198688" y="1530350"/>
            <a:ext cx="438150" cy="830263"/>
          </a:xfrm>
          <a:prstGeom prst="rightArrow">
            <a:avLst/>
          </a:prstGeom>
          <a:solidFill>
            <a:srgbClr val="DADADA">
              <a:lumMod val="75000"/>
            </a:srgbClr>
          </a:solidFill>
          <a:ln w="12700" cap="rnd" cmpd="sng" algn="ctr">
            <a:solidFill>
              <a:srgbClr val="000000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56" name="Right Arrow 55"/>
          <p:cNvSpPr/>
          <p:nvPr/>
        </p:nvSpPr>
        <p:spPr bwMode="auto">
          <a:xfrm rot="5400000">
            <a:off x="3549651" y="2430462"/>
            <a:ext cx="438150" cy="828675"/>
          </a:xfrm>
          <a:prstGeom prst="rightArrow">
            <a:avLst/>
          </a:prstGeom>
          <a:solidFill>
            <a:srgbClr val="DADADA">
              <a:lumMod val="75000"/>
            </a:srgbClr>
          </a:solidFill>
          <a:ln w="12700" cap="rnd" cmpd="sng" algn="ctr">
            <a:solidFill>
              <a:srgbClr val="000000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2819400" y="4159250"/>
            <a:ext cx="21542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Selected features, thresholds, and weights</a:t>
            </a:r>
          </a:p>
        </p:txBody>
      </p:sp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9" cstate="print"/>
          <a:srcRect l="57187" t="42818" r="24835" b="40144"/>
          <a:stretch>
            <a:fillRect/>
          </a:stretch>
        </p:blipFill>
        <p:spPr bwMode="auto">
          <a:xfrm>
            <a:off x="5849938" y="1165225"/>
            <a:ext cx="2263775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5886450" y="2771775"/>
            <a:ext cx="21542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New image</a:t>
            </a:r>
          </a:p>
        </p:txBody>
      </p:sp>
      <p:sp>
        <p:nvSpPr>
          <p:cNvPr id="60" name="Rectangle 59"/>
          <p:cNvSpPr>
            <a:spLocks noChangeArrowheads="1"/>
          </p:cNvSpPr>
          <p:nvPr/>
        </p:nvSpPr>
        <p:spPr bwMode="auto">
          <a:xfrm>
            <a:off x="5886450" y="1238250"/>
            <a:ext cx="365125" cy="417513"/>
          </a:xfrm>
          <a:prstGeom prst="rect">
            <a:avLst/>
          </a:prstGeom>
          <a:noFill/>
          <a:ln w="38100" cap="sq" algn="ctr">
            <a:solidFill>
              <a:srgbClr val="FFFF00"/>
            </a:solidFill>
            <a:round/>
            <a:headEnd type="none" w="sm" len="sm"/>
            <a:tailEnd type="triangle" w="sm" len="sm"/>
          </a:ln>
        </p:spPr>
        <p:txBody>
          <a:bodyPr lIns="90000" tIns="46800" rIns="90000" bIns="4680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grpSp>
        <p:nvGrpSpPr>
          <p:cNvPr id="61" name="Group 79"/>
          <p:cNvGrpSpPr>
            <a:grpSpLocks/>
          </p:cNvGrpSpPr>
          <p:nvPr/>
        </p:nvGrpSpPr>
        <p:grpSpPr bwMode="auto">
          <a:xfrm>
            <a:off x="5083175" y="1566863"/>
            <a:ext cx="766763" cy="2405062"/>
            <a:chOff x="5083182" y="1566450"/>
            <a:chExt cx="766773" cy="2405781"/>
          </a:xfrm>
        </p:grpSpPr>
        <p:sp>
          <p:nvSpPr>
            <p:cNvPr id="62" name="Up Arrow 61"/>
            <p:cNvSpPr/>
            <p:nvPr/>
          </p:nvSpPr>
          <p:spPr bwMode="auto">
            <a:xfrm rot="1715709">
              <a:off x="5083182" y="1634732"/>
              <a:ext cx="766773" cy="2337499"/>
            </a:xfrm>
            <a:prstGeom prst="upArrow">
              <a:avLst/>
            </a:prstGeom>
            <a:solidFill>
              <a:srgbClr val="FFFFFF">
                <a:lumMod val="65000"/>
              </a:srgbClr>
            </a:solidFill>
            <a:ln w="12700" cap="sq" cmpd="sng" algn="ctr">
              <a:solidFill>
                <a:srgbClr val="000000"/>
              </a:solidFill>
              <a:prstDash val="solid"/>
              <a:round/>
              <a:headEnd type="none" w="sm" len="sm"/>
              <a:tailEnd type="triangle" w="sm" len="sm"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endParaRPr>
            </a:p>
          </p:txBody>
        </p:sp>
        <p:sp>
          <p:nvSpPr>
            <p:cNvPr id="63" name="TextBox 78"/>
            <p:cNvSpPr txBox="1">
              <a:spLocks noChangeArrowheads="1"/>
            </p:cNvSpPr>
            <p:nvPr/>
          </p:nvSpPr>
          <p:spPr bwMode="auto">
            <a:xfrm rot="-3602014">
              <a:off x="4449764" y="2369452"/>
              <a:ext cx="219078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Apply to each subwindow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7596336" y="6561348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6136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948 -0.00254 0.18976 -0.00508 0.18872 -0.00277 C 0.18768 -0.00046 0.00278 0.0081 -0.00607 0.01365 C -0.01493 0.0192 0.11164 0.0273 0.13507 0.03008 " pathEditMode="relative" ptsTypes="aaaA">
                                      <p:cBhvr>
                                        <p:cTn id="3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52" grpId="0"/>
      <p:bldP spid="53" grpId="0" animBg="1"/>
      <p:bldP spid="55" grpId="0" animBg="1"/>
      <p:bldP spid="56" grpId="0" animBg="1"/>
      <p:bldP spid="57" grpId="0"/>
      <p:bldP spid="59" grpId="0"/>
      <p:bldP spid="60" grpId="0" animBg="1"/>
      <p:bldP spid="60" grpId="1" animBg="1"/>
      <p:bldP spid="60" grpId="2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636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Viola-Jones detector: summary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Rectangle 3"/>
          <p:cNvSpPr txBox="1">
            <a:spLocks noChangeArrowheads="1"/>
          </p:cNvSpPr>
          <p:nvPr/>
        </p:nvSpPr>
        <p:spPr bwMode="auto">
          <a:xfrm>
            <a:off x="467544" y="1633500"/>
            <a:ext cx="8686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15000"/>
              <a:buChar char="•"/>
              <a:defRPr kumimoji="1" sz="24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Ø"/>
              <a:defRPr kumimoji="1" sz="20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kumimoji="1" sz="2400" b="1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r>
              <a:rPr kumimoji="1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 seminal approach to real-time object detection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r>
              <a:rPr kumimoji="1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Training is slow, but detection is very fast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r>
              <a:rPr kumimoji="1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Key ideas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50000"/>
              <a:buFont typeface="Wingdings" pitchFamily="2" charset="2"/>
              <a:buChar char="Ø"/>
              <a:tabLst/>
              <a:defRPr/>
            </a:pPr>
            <a:r>
              <a:rPr kumimoji="1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Integral images</a:t>
            </a:r>
            <a:r>
              <a:rPr kumimoji="1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for fast feature evaluation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50000"/>
              <a:buFont typeface="Wingdings" pitchFamily="2" charset="2"/>
              <a:buChar char="Ø"/>
              <a:tabLst/>
              <a:defRPr/>
            </a:pPr>
            <a:r>
              <a:rPr kumimoji="1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Boosting</a:t>
            </a:r>
            <a:r>
              <a:rPr kumimoji="1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for feature selection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50000"/>
              <a:buFont typeface="Wingdings" pitchFamily="2" charset="2"/>
              <a:buChar char="Ø"/>
              <a:tabLst/>
              <a:defRPr/>
            </a:pPr>
            <a:r>
              <a:rPr kumimoji="1" lang="en-US" sz="2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Attentional</a:t>
            </a:r>
            <a:r>
              <a:rPr kumimoji="1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cascade</a:t>
            </a:r>
            <a:r>
              <a:rPr kumimoji="1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of classifiers for fast rejection of non-face windows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endParaRPr kumimoji="1" lang="en-US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Rectangle 7"/>
          <p:cNvSpPr>
            <a:spLocks noChangeArrowheads="1"/>
          </p:cNvSpPr>
          <p:nvPr/>
        </p:nvSpPr>
        <p:spPr bwMode="auto">
          <a:xfrm>
            <a:off x="35496" y="5740524"/>
            <a:ext cx="8534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P. Viola and M. Jones. </a:t>
            </a:r>
            <a:r>
              <a:rPr kumimoji="0" lang="en-US" sz="16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hlinkClick r:id="rId3"/>
              </a:rPr>
              <a:t>Rapid object detection using a boosted cascade of simple features.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CVPR 2001. </a:t>
            </a:r>
          </a:p>
        </p:txBody>
      </p:sp>
      <p:sp>
        <p:nvSpPr>
          <p:cNvPr id="67" name="Rectangle 7"/>
          <p:cNvSpPr>
            <a:spLocks noChangeArrowheads="1"/>
          </p:cNvSpPr>
          <p:nvPr/>
        </p:nvSpPr>
        <p:spPr bwMode="auto">
          <a:xfrm>
            <a:off x="35496" y="6474822"/>
            <a:ext cx="8534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P. Viola and M. Jones. </a:t>
            </a:r>
            <a:r>
              <a:rPr kumimoji="0" lang="en-US" sz="160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hlinkClick r:id="rId4"/>
              </a:rPr>
              <a:t>Robust real-time face detection.</a:t>
            </a:r>
            <a:r>
              <a:rPr kumimoji="0" lang="en-US" sz="16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IJCV 57(2), 2004.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2340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1707"/>
            <a:ext cx="8229600" cy="949338"/>
          </a:xfrm>
        </p:spPr>
        <p:txBody>
          <a:bodyPr/>
          <a:lstStyle/>
          <a:p>
            <a:r>
              <a:rPr lang="en-US" sz="2400" dirty="0" smtClean="0"/>
              <a:t>We can represent a class-conditional density using a histogram (a “non-parametric” distribution)</a:t>
            </a:r>
          </a:p>
          <a:p>
            <a:endParaRPr lang="en-US" sz="2400" dirty="0"/>
          </a:p>
        </p:txBody>
      </p:sp>
      <p:grpSp>
        <p:nvGrpSpPr>
          <p:cNvPr id="4" name="Group 30"/>
          <p:cNvGrpSpPr/>
          <p:nvPr/>
        </p:nvGrpSpPr>
        <p:grpSpPr>
          <a:xfrm>
            <a:off x="5046669" y="2333610"/>
            <a:ext cx="3140118" cy="2220024"/>
            <a:chOff x="4645026" y="2589201"/>
            <a:chExt cx="3140118" cy="2220024"/>
          </a:xfrm>
        </p:grpSpPr>
        <p:sp>
          <p:nvSpPr>
            <p:cNvPr id="15" name="TextBox 14"/>
            <p:cNvSpPr txBox="1"/>
            <p:nvPr/>
          </p:nvSpPr>
          <p:spPr>
            <a:xfrm>
              <a:off x="4681539" y="4378338"/>
              <a:ext cx="310360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 smtClean="0">
                  <a:solidFill>
                    <a:srgbClr val="000000"/>
                  </a:solidFill>
                </a:rPr>
                <a:t>Feature x = Hue </a:t>
              </a:r>
              <a:endParaRPr lang="en-US" sz="22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4652901" y="4232286"/>
              <a:ext cx="2292444" cy="43782"/>
            </a:xfrm>
            <a:prstGeom prst="straightConnector1">
              <a:avLst/>
            </a:prstGeom>
            <a:ln w="571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5063266" y="3753372"/>
              <a:ext cx="165968" cy="52269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302260" y="3387486"/>
              <a:ext cx="165968" cy="8885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557851" y="3204544"/>
              <a:ext cx="149371" cy="10715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776929" y="3204544"/>
              <a:ext cx="149371" cy="10715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032520" y="3439756"/>
              <a:ext cx="182565" cy="8363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288111" y="3282948"/>
              <a:ext cx="182565" cy="9931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rot="16200000" flipV="1">
              <a:off x="3769017" y="3465210"/>
              <a:ext cx="1766242" cy="14224"/>
            </a:xfrm>
            <a:prstGeom prst="straightConnector1">
              <a:avLst/>
            </a:prstGeom>
            <a:ln w="571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6872319" y="2516175"/>
            <a:ext cx="13953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00"/>
                </a:solidFill>
              </a:rPr>
              <a:t>P(</a:t>
            </a:r>
            <a:r>
              <a:rPr lang="en-US" sz="2200" b="1" dirty="0" err="1" smtClean="0">
                <a:solidFill>
                  <a:srgbClr val="000000"/>
                </a:solidFill>
              </a:rPr>
              <a:t>x|skin</a:t>
            </a:r>
            <a:r>
              <a:rPr lang="en-US" sz="2200" b="1" dirty="0" smtClean="0">
                <a:solidFill>
                  <a:srgbClr val="000000"/>
                </a:solidFill>
              </a:rPr>
              <a:t>)</a:t>
            </a:r>
            <a:endParaRPr lang="en-US" sz="2200" b="1" dirty="0">
              <a:solidFill>
                <a:srgbClr val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119695" y="6393822"/>
            <a:ext cx="31036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00"/>
                </a:solidFill>
              </a:rPr>
              <a:t>Feature x = Hue </a:t>
            </a:r>
            <a:endParaRPr lang="en-US" sz="2200" b="1" dirty="0">
              <a:solidFill>
                <a:srgbClr val="000000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5091057" y="6277014"/>
            <a:ext cx="3570399" cy="14538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6689754" y="5327676"/>
            <a:ext cx="165968" cy="963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945344" y="4816494"/>
            <a:ext cx="182565" cy="1475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 flipH="1">
            <a:off x="7200937" y="5254650"/>
            <a:ext cx="146052" cy="10369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420014" y="5220028"/>
            <a:ext cx="149371" cy="10715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675605" y="4962546"/>
            <a:ext cx="182565" cy="1329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931196" y="5298432"/>
            <a:ext cx="182565" cy="993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rot="16200000" flipV="1">
            <a:off x="4207173" y="5480694"/>
            <a:ext cx="1766242" cy="14224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164423" y="4597416"/>
            <a:ext cx="21907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00"/>
                </a:solidFill>
              </a:rPr>
              <a:t>P(</a:t>
            </a:r>
            <a:r>
              <a:rPr lang="en-US" sz="2200" b="1" dirty="0" err="1" smtClean="0">
                <a:solidFill>
                  <a:srgbClr val="000000"/>
                </a:solidFill>
              </a:rPr>
              <a:t>x|not</a:t>
            </a:r>
            <a:r>
              <a:rPr lang="en-US" sz="2200" b="1" dirty="0" smtClean="0">
                <a:solidFill>
                  <a:srgbClr val="000000"/>
                </a:solidFill>
              </a:rPr>
              <a:t> skin)</a:t>
            </a:r>
            <a:endParaRPr lang="en-US" sz="2200" b="1" dirty="0">
              <a:solidFill>
                <a:srgbClr val="000000"/>
              </a:solidFill>
            </a:endParaRPr>
          </a:p>
        </p:txBody>
      </p:sp>
      <p:pic>
        <p:nvPicPr>
          <p:cNvPr id="126980" name="Picture 4" descr="http://www.babble.com/CS/blogs/famecrawler/2008/02/08-15/beatles-grammy-tribute-2008-hanks-across-univers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3726" y="2224071"/>
            <a:ext cx="2081241" cy="2168688"/>
          </a:xfrm>
          <a:prstGeom prst="rect">
            <a:avLst/>
          </a:prstGeom>
          <a:noFill/>
        </p:spPr>
      </p:pic>
      <p:sp>
        <p:nvSpPr>
          <p:cNvPr id="44" name="TextBox 43"/>
          <p:cNvSpPr txBox="1"/>
          <p:nvPr/>
        </p:nvSpPr>
        <p:spPr>
          <a:xfrm>
            <a:off x="373005" y="4414851"/>
            <a:ext cx="36878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rgbClr val="000000"/>
                </a:solidFill>
              </a:rPr>
              <a:t>Now we get a new image, and want to label each pixel as skin or non-skin. </a:t>
            </a: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7292" y="5703676"/>
            <a:ext cx="4592740" cy="487238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446031" y="4462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800" smtClean="0"/>
              <a:t>Last time: </a:t>
            </a:r>
            <a:br>
              <a:rPr lang="en-US" sz="3800" smtClean="0"/>
            </a:br>
            <a:r>
              <a:rPr lang="en-US" sz="3800" smtClean="0"/>
              <a:t>Example: skin color classification</a:t>
            </a:r>
            <a:endParaRPr lang="en-US" sz="3800" dirty="0"/>
          </a:p>
        </p:txBody>
      </p:sp>
      <p:sp>
        <p:nvSpPr>
          <p:cNvPr id="29" name="TextBox 28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0D2EFA-DFCA-4D64-9279-E0F659A89029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9307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 l="18620" t="39484" r="24835" b="8292"/>
          <a:stretch>
            <a:fillRect/>
          </a:stretch>
        </p:blipFill>
        <p:spPr bwMode="auto">
          <a:xfrm>
            <a:off x="1066800" y="1165225"/>
            <a:ext cx="7119938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381000"/>
            <a:ext cx="7315200" cy="609600"/>
          </a:xfrm>
          <a:prstGeom prst="rect">
            <a:avLst/>
          </a:prstGeom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>
                <a:solidFill>
                  <a:srgbClr val="000099"/>
                </a:solidFill>
                <a:latin typeface="Trebuchet MS"/>
                <a:ea typeface="+mn-ea"/>
                <a:cs typeface="+mn-cs"/>
              </a:rPr>
              <a:t>Viola-Jones Face Detector: Results</a:t>
            </a:r>
            <a:endParaRPr kumimoji="1" lang="en-US" sz="3200" b="1" dirty="0">
              <a:solidFill>
                <a:srgbClr val="000099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C2EB4EB-C5F4-4963-BD4A-992870E94F46}" type="slidenum">
              <a:rPr lang="de-DE" sz="1400" kern="1200" smtClean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 l="13692" t="36972" r="24269" b="8212"/>
          <a:stretch>
            <a:fillRect/>
          </a:stretch>
        </p:blipFill>
        <p:spPr bwMode="auto">
          <a:xfrm>
            <a:off x="665163" y="982663"/>
            <a:ext cx="7812087" cy="540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381000"/>
            <a:ext cx="7315200" cy="609600"/>
          </a:xfrm>
          <a:prstGeom prst="rect">
            <a:avLst/>
          </a:prstGeom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srgbClr val="000099"/>
                </a:solidFill>
                <a:latin typeface="Trebuchet MS"/>
                <a:ea typeface="+mn-ea"/>
                <a:cs typeface="+mn-cs"/>
              </a:rPr>
              <a:t>Viola-Jones Face Detector: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C2EB4EB-C5F4-4963-BD4A-992870E94F46}" type="slidenum">
              <a:rPr lang="de-DE" sz="1400" kern="1200" smtClean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 descr="thre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625" y="1238250"/>
            <a:ext cx="4914900" cy="364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4" descr="brez-ou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94350" y="1231900"/>
            <a:ext cx="3200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381000"/>
            <a:ext cx="7315200" cy="609600"/>
          </a:xfrm>
          <a:prstGeom prst="rect">
            <a:avLst/>
          </a:prstGeom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srgbClr val="000099"/>
                </a:solidFill>
                <a:latin typeface="Trebuchet MS"/>
                <a:ea typeface="+mn-ea"/>
                <a:cs typeface="+mn-cs"/>
              </a:rPr>
              <a:t>Viola-Jones Face Detector: Results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C2EB4EB-C5F4-4963-BD4A-992870E94F46}" type="slidenum">
              <a:rPr lang="de-DE" sz="1400" kern="1200" smtClean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Detecting profile faces?</a:t>
            </a:r>
          </a:p>
        </p:txBody>
      </p:sp>
      <p:pic>
        <p:nvPicPr>
          <p:cNvPr id="44035" name="Picture 4" descr="features"/>
          <p:cNvPicPr>
            <a:picLocks noChangeAspect="1" noChangeArrowheads="1"/>
          </p:cNvPicPr>
          <p:nvPr/>
        </p:nvPicPr>
        <p:blipFill>
          <a:blip r:embed="rId3" cstate="print"/>
          <a:srcRect b="20667"/>
          <a:stretch>
            <a:fillRect/>
          </a:stretch>
        </p:blipFill>
        <p:spPr bwMode="auto">
          <a:xfrm>
            <a:off x="4572000" y="2260600"/>
            <a:ext cx="3733800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TextBox 5"/>
          <p:cNvSpPr txBox="1">
            <a:spLocks noChangeArrowheads="1"/>
          </p:cNvSpPr>
          <p:nvPr/>
        </p:nvSpPr>
        <p:spPr bwMode="auto">
          <a:xfrm>
            <a:off x="920750" y="1238250"/>
            <a:ext cx="7485063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i="1" kern="1200" dirty="0" smtClean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Can we use the same detector?</a:t>
            </a:r>
            <a:endParaRPr lang="en-US" sz="2100" b="1" i="1" kern="1200" dirty="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pic>
        <p:nvPicPr>
          <p:cNvPr id="44037" name="Picture 3" descr="examples"/>
          <p:cNvPicPr>
            <a:picLocks noChangeAspect="1" noChangeArrowheads="1"/>
          </p:cNvPicPr>
          <p:nvPr/>
        </p:nvPicPr>
        <p:blipFill>
          <a:blip r:embed="rId4" cstate="print"/>
          <a:srcRect r="45978" b="3342"/>
          <a:stretch>
            <a:fillRect/>
          </a:stretch>
        </p:blipFill>
        <p:spPr bwMode="auto">
          <a:xfrm>
            <a:off x="957263" y="2187575"/>
            <a:ext cx="3268662" cy="326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C2EB4EB-C5F4-4963-BD4A-992870E94F46}" type="slidenum">
              <a:rPr lang="de-DE" sz="1400" kern="1200" smtClean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38188" y="1384300"/>
            <a:ext cx="4125912" cy="2606675"/>
            <a:chOff x="1322343" y="3611565"/>
            <a:chExt cx="4125969" cy="2606675"/>
          </a:xfrm>
        </p:grpSpPr>
        <p:pic>
          <p:nvPicPr>
            <p:cNvPr id="45062" name="Picture 3" descr="fdr-out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95369" y="3684591"/>
              <a:ext cx="4052943" cy="24323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063" name="Picture 4" descr="fdr-right-out"/>
            <p:cNvPicPr>
              <a:picLocks noChangeAspect="1" noChangeArrowheads="1"/>
            </p:cNvPicPr>
            <p:nvPr/>
          </p:nvPicPr>
          <p:blipFill>
            <a:blip r:embed="rId4" cstate="print"/>
            <a:srcRect r="63158"/>
            <a:stretch>
              <a:fillRect/>
            </a:stretch>
          </p:blipFill>
          <p:spPr bwMode="auto">
            <a:xfrm>
              <a:off x="1322343" y="3611565"/>
              <a:ext cx="1600200" cy="2606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5059" name="Picture 5" descr="oly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9225" y="1493838"/>
            <a:ext cx="3030538" cy="387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TextBox 6"/>
          <p:cNvSpPr txBox="1">
            <a:spLocks noChangeArrowheads="1"/>
          </p:cNvSpPr>
          <p:nvPr/>
        </p:nvSpPr>
        <p:spPr bwMode="auto">
          <a:xfrm>
            <a:off x="0" y="6553200"/>
            <a:ext cx="3352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Paul Viola, ICCV tutorial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9600" y="361950"/>
            <a:ext cx="7723188" cy="609600"/>
          </a:xfrm>
          <a:prstGeom prst="rect">
            <a:avLst/>
          </a:prstGeom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srgbClr val="000099"/>
                </a:solidFill>
                <a:latin typeface="Trebuchet MS"/>
                <a:ea typeface="+mn-ea"/>
                <a:cs typeface="+mn-cs"/>
              </a:rPr>
              <a:t>Viola-Jones Face Detector: Results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C2EB4EB-C5F4-4963-BD4A-992870E94F46}" type="slidenum">
              <a:rPr lang="de-DE" sz="1400" kern="1200" smtClean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8" name="Rectangle 9"/>
          <p:cNvSpPr>
            <a:spLocks noChangeArrowheads="1"/>
          </p:cNvSpPr>
          <p:nvPr/>
        </p:nvSpPr>
        <p:spPr bwMode="auto">
          <a:xfrm>
            <a:off x="1030239" y="5991531"/>
            <a:ext cx="7296847" cy="83317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25000"/>
              </a:spcAft>
            </a:pPr>
            <a:r>
              <a:rPr lang="en-US" sz="1600" b="1" kern="1200" dirty="0" err="1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Everingham</a:t>
            </a:r>
            <a:r>
              <a:rPr lang="en-US" sz="1600" b="1" kern="1200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, M., </a:t>
            </a:r>
            <a:r>
              <a:rPr lang="en-US" sz="1600" b="1" kern="1200" dirty="0" err="1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Sivic</a:t>
            </a:r>
            <a:r>
              <a:rPr lang="en-US" sz="1600" b="1" kern="1200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, J. and </a:t>
            </a:r>
            <a:r>
              <a:rPr lang="en-US" sz="1600" b="1" kern="1200" dirty="0" err="1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Zisserman</a:t>
            </a:r>
            <a:r>
              <a:rPr lang="en-US" sz="1600" b="1" kern="1200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, A.</a:t>
            </a:r>
            <a:br>
              <a:rPr lang="en-US" sz="1600" b="1" kern="1200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</a:br>
            <a:r>
              <a:rPr lang="en-US" sz="1600" b="1" kern="1200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"Hello! My name is... Buffy" - Automatic naming of characters in TV video,</a:t>
            </a:r>
            <a:br>
              <a:rPr lang="en-US" sz="1600" b="1" kern="1200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</a:br>
            <a:r>
              <a:rPr lang="en-US" sz="1600" b="1" kern="1200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BMVC 2006. </a:t>
            </a:r>
            <a:r>
              <a:rPr lang="en-US" sz="1600" b="1" kern="1200" dirty="0" smtClean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 </a:t>
            </a:r>
            <a:r>
              <a:rPr lang="en-US" sz="1600" kern="1200" dirty="0" smtClean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http</a:t>
            </a:r>
            <a:r>
              <a:rPr lang="en-US" sz="1600" kern="1200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://www.robots.ox.ac.uk/~vgg/research/nface/index.html</a:t>
            </a:r>
          </a:p>
        </p:txBody>
      </p:sp>
      <p:sp>
        <p:nvSpPr>
          <p:cNvPr id="129030" name="Rectangle 11"/>
          <p:cNvSpPr>
            <a:spLocks noGrp="1" noChangeArrowheads="1"/>
          </p:cNvSpPr>
          <p:nvPr>
            <p:ph type="title"/>
          </p:nvPr>
        </p:nvSpPr>
        <p:spPr>
          <a:xfrm>
            <a:off x="457200" y="6980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Example using Viola-Jones detector</a:t>
            </a:r>
          </a:p>
        </p:txBody>
      </p:sp>
      <p:sp>
        <p:nvSpPr>
          <p:cNvPr id="129031" name="Text Box 12"/>
          <p:cNvSpPr txBox="1">
            <a:spLocks noChangeArrowheads="1"/>
          </p:cNvSpPr>
          <p:nvPr/>
        </p:nvSpPr>
        <p:spPr bwMode="auto">
          <a:xfrm>
            <a:off x="1322343" y="5145111"/>
            <a:ext cx="6608853" cy="71006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lIns="90000" tIns="46800" rIns="90000" bIns="46800"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Frontal faces detected and then tracked,  character names inferred with alignment of script and subtitles.</a:t>
            </a:r>
          </a:p>
        </p:txBody>
      </p:sp>
      <p:pic>
        <p:nvPicPr>
          <p:cNvPr id="2" name="buffy.avi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" y="1088740"/>
            <a:ext cx="6858000" cy="38481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21346" name="Picture 2"/>
          <p:cNvPicPr>
            <a:picLocks noChangeAspect="1" noChangeArrowheads="1"/>
          </p:cNvPicPr>
          <p:nvPr/>
        </p:nvPicPr>
        <p:blipFill>
          <a:blip r:embed="rId2" cstate="print"/>
          <a:srcRect t="18553" r="23177" b="3436"/>
          <a:stretch>
            <a:fillRect/>
          </a:stretch>
        </p:blipFill>
        <p:spPr bwMode="auto">
          <a:xfrm>
            <a:off x="701622" y="398421"/>
            <a:ext cx="7493040" cy="551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Consumer application: iPhoto 2009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12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914400"/>
            <a:ext cx="7707313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Rectangle 8"/>
          <p:cNvSpPr>
            <a:spLocks noChangeArrowheads="1"/>
          </p:cNvSpPr>
          <p:nvPr/>
        </p:nvSpPr>
        <p:spPr bwMode="auto">
          <a:xfrm>
            <a:off x="1371600" y="6019800"/>
            <a:ext cx="6400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  <a:hlinkClick r:id="rId4"/>
              </a:rPr>
              <a:t>http://www.apple.com/ilife/iphoto/</a:t>
            </a:r>
            <a:endParaRPr lang="en-US" sz="2400" b="1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83522" y="6587857"/>
            <a:ext cx="31114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chemeClr val="bg2"/>
                </a:solidFill>
              </a:rPr>
              <a:t>Slide credit: Lana </a:t>
            </a:r>
            <a:r>
              <a:rPr lang="en-US" sz="1300" dirty="0" err="1" smtClean="0">
                <a:solidFill>
                  <a:schemeClr val="bg2"/>
                </a:solidFill>
              </a:rPr>
              <a:t>Lazebnik</a:t>
            </a:r>
            <a:endParaRPr lang="en-US" sz="1300" dirty="0" smtClean="0">
              <a:solidFill>
                <a:schemeClr val="bg2"/>
              </a:solidFill>
            </a:endParaRPr>
          </a:p>
          <a:p>
            <a:endParaRPr lang="en-US" sz="1300" dirty="0">
              <a:solidFill>
                <a:schemeClr val="bg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17F2DA8-75E3-4CC5-944A-9EF09020ACE6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Consumer application: iPhoto 2009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Things </a:t>
            </a:r>
            <a:r>
              <a:rPr lang="en-US" dirty="0" err="1" smtClean="0">
                <a:hlinkClick r:id="rId3"/>
              </a:rPr>
              <a:t>iPhoto</a:t>
            </a:r>
            <a:r>
              <a:rPr lang="en-US" dirty="0" smtClean="0">
                <a:hlinkClick r:id="rId3"/>
              </a:rPr>
              <a:t> thinks are faces</a:t>
            </a:r>
            <a:endParaRPr lang="en-US" dirty="0" smtClean="0"/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3438" y="1600200"/>
            <a:ext cx="7548562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083522" y="6587857"/>
            <a:ext cx="31114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Slide credit: Lana </a:t>
            </a:r>
            <a:r>
              <a:rPr kumimoji="0" lang="en-US" sz="1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Lazebnik</a:t>
            </a:r>
            <a:endParaRPr kumimoji="0" lang="en-US" sz="13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17F2DA8-75E3-4CC5-944A-9EF09020ACE6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Consumer application: iPhoto 2009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Can be trained to recognize pets!</a:t>
            </a:r>
          </a:p>
        </p:txBody>
      </p:sp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905000"/>
            <a:ext cx="4437063" cy="324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905000"/>
            <a:ext cx="4495800" cy="325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Rectangle 9"/>
          <p:cNvSpPr>
            <a:spLocks noChangeArrowheads="1"/>
          </p:cNvSpPr>
          <p:nvPr/>
        </p:nvSpPr>
        <p:spPr bwMode="auto">
          <a:xfrm>
            <a:off x="0" y="5334000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  <a:hlinkClick r:id="rId5"/>
              </a:rPr>
              <a:t>http://www.maclife.com/article/news/iphotos_faces_recognizes_cats</a:t>
            </a:r>
            <a:endParaRPr lang="en-US" sz="2000" b="1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18371" y="6587857"/>
            <a:ext cx="31114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chemeClr val="bg2"/>
                </a:solidFill>
              </a:rPr>
              <a:t>Slide credit: Lana </a:t>
            </a:r>
            <a:r>
              <a:rPr lang="en-US" sz="1300" dirty="0" err="1" smtClean="0">
                <a:solidFill>
                  <a:schemeClr val="bg2"/>
                </a:solidFill>
              </a:rPr>
              <a:t>Lazebnik</a:t>
            </a:r>
            <a:endParaRPr lang="en-US" sz="1300" dirty="0" smtClean="0">
              <a:solidFill>
                <a:schemeClr val="bg2"/>
              </a:solidFill>
            </a:endParaRPr>
          </a:p>
          <a:p>
            <a:endParaRPr lang="en-US" sz="1300" dirty="0">
              <a:solidFill>
                <a:schemeClr val="bg2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17F2DA8-75E3-4CC5-944A-9EF09020ACE6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4" name="Picture 4"/>
          <p:cNvPicPr>
            <a:picLocks noChangeAspect="1" noChangeArrowheads="1"/>
          </p:cNvPicPr>
          <p:nvPr/>
        </p:nvPicPr>
        <p:blipFill>
          <a:blip r:embed="rId3"/>
          <a:srcRect l="12408" t="55829" r="50529" b="25819"/>
          <a:stretch>
            <a:fillRect/>
          </a:stretch>
        </p:blipFill>
        <p:spPr bwMode="auto">
          <a:xfrm>
            <a:off x="1763713" y="2409825"/>
            <a:ext cx="5334000" cy="19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26" name="Picture 6"/>
          <p:cNvPicPr>
            <a:picLocks noChangeAspect="1" noChangeArrowheads="1"/>
          </p:cNvPicPr>
          <p:nvPr/>
        </p:nvPicPr>
        <p:blipFill>
          <a:blip r:embed="rId4"/>
          <a:srcRect l="19833" t="68578" r="12630" b="20186"/>
          <a:stretch>
            <a:fillRect/>
          </a:stretch>
        </p:blipFill>
        <p:spPr bwMode="auto">
          <a:xfrm>
            <a:off x="1079612" y="5050213"/>
            <a:ext cx="7237412" cy="935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5527" name="Text Box 7"/>
          <p:cNvSpPr txBox="1">
            <a:spLocks noChangeArrowheads="1"/>
          </p:cNvSpPr>
          <p:nvPr/>
        </p:nvSpPr>
        <p:spPr bwMode="auto">
          <a:xfrm>
            <a:off x="684213" y="1274733"/>
            <a:ext cx="76676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Now for </a:t>
            </a:r>
            <a:r>
              <a:rPr lang="en-US" sz="2800" dirty="0">
                <a:solidFill>
                  <a:srgbClr val="000000"/>
                </a:solidFill>
              </a:rPr>
              <a:t>every pixel in a new image, </a:t>
            </a:r>
            <a:r>
              <a:rPr lang="en-US" sz="2800" dirty="0" smtClean="0">
                <a:solidFill>
                  <a:srgbClr val="000000"/>
                </a:solidFill>
              </a:rPr>
              <a:t>we can </a:t>
            </a:r>
            <a:r>
              <a:rPr lang="en-US" sz="2800" dirty="0">
                <a:solidFill>
                  <a:srgbClr val="000000"/>
                </a:solidFill>
              </a:rPr>
              <a:t>estimate probability that it is generated by </a:t>
            </a:r>
            <a:r>
              <a:rPr lang="en-US" sz="2800" dirty="0" smtClean="0">
                <a:solidFill>
                  <a:srgbClr val="000000"/>
                </a:solidFill>
              </a:rPr>
              <a:t>skin.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235529" name="Text Box 9"/>
          <p:cNvSpPr txBox="1">
            <a:spLocks noChangeArrowheads="1"/>
          </p:cNvSpPr>
          <p:nvPr/>
        </p:nvSpPr>
        <p:spPr bwMode="auto">
          <a:xfrm>
            <a:off x="719138" y="4530725"/>
            <a:ext cx="7667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Classify pixels based on these </a:t>
            </a:r>
            <a:r>
              <a:rPr lang="en-US" sz="2800" dirty="0" smtClean="0">
                <a:solidFill>
                  <a:srgbClr val="000000"/>
                </a:solidFill>
              </a:rPr>
              <a:t>probabilities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6872319" y="2917818"/>
            <a:ext cx="212407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Brighter pixels </a:t>
            </a:r>
            <a:r>
              <a:rPr lang="en-US" sz="2000" dirty="0" smtClean="0">
                <a:solidFill>
                  <a:srgbClr val="000000"/>
                </a:solidFill>
                <a:sym typeface="Wingdings" pitchFamily="2" charset="2"/>
              </a:rPr>
              <a:t> higher probability of being skin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446031" y="4462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800" smtClean="0"/>
              <a:t>Last time: </a:t>
            </a:r>
            <a:br>
              <a:rPr lang="en-US" sz="3800" smtClean="0"/>
            </a:br>
            <a:r>
              <a:rPr lang="en-US" sz="3800" smtClean="0"/>
              <a:t>Example: skin color classification</a:t>
            </a:r>
            <a:endParaRPr lang="en-US" sz="3800" dirty="0"/>
          </a:p>
        </p:txBody>
      </p:sp>
      <p:sp>
        <p:nvSpPr>
          <p:cNvPr id="11" name="TextBox 10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0D2EFA-DFCA-4D64-9279-E0F659A89029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4504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other categories are amenable to </a:t>
            </a:r>
            <a:r>
              <a:rPr lang="en-US" i="1" dirty="0" smtClean="0"/>
              <a:t>window-based representation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17F2DA8-75E3-4CC5-944A-9EF09020ACE6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4381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Pedestrian detection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8713"/>
            <a:ext cx="8386763" cy="4495800"/>
          </a:xfrm>
        </p:spPr>
        <p:txBody>
          <a:bodyPr/>
          <a:lstStyle/>
          <a:p>
            <a:r>
              <a:rPr lang="en-US" sz="2100" smtClean="0"/>
              <a:t>Detecting upright, walking humans also possible using sliding window’s appearance/texture; e.g.,</a:t>
            </a:r>
          </a:p>
        </p:txBody>
      </p:sp>
      <p:sp>
        <p:nvSpPr>
          <p:cNvPr id="47109" name="TextBox 4"/>
          <p:cNvSpPr txBox="1">
            <a:spLocks noChangeArrowheads="1"/>
          </p:cNvSpPr>
          <p:nvPr/>
        </p:nvSpPr>
        <p:spPr bwMode="auto">
          <a:xfrm>
            <a:off x="701675" y="4049713"/>
            <a:ext cx="299402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</a:rPr>
              <a:t>SVM with Haar wavelets [Papageorgiou &amp; Poggio, IJCV 2000]</a:t>
            </a:r>
          </a:p>
        </p:txBody>
      </p:sp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4700" y="2114550"/>
            <a:ext cx="2800350" cy="19669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7111" name="Picture 7"/>
          <p:cNvPicPr>
            <a:picLocks noChangeAspect="1" noChangeArrowheads="1"/>
          </p:cNvPicPr>
          <p:nvPr/>
        </p:nvPicPr>
        <p:blipFill>
          <a:blip r:embed="rId4"/>
          <a:srcRect b="20450"/>
          <a:stretch>
            <a:fillRect/>
          </a:stretch>
        </p:blipFill>
        <p:spPr bwMode="auto">
          <a:xfrm>
            <a:off x="3951288" y="2187575"/>
            <a:ext cx="1862137" cy="19224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47112" name="TextBox 7"/>
          <p:cNvSpPr txBox="1">
            <a:spLocks noChangeArrowheads="1"/>
          </p:cNvSpPr>
          <p:nvPr/>
        </p:nvSpPr>
        <p:spPr bwMode="auto">
          <a:xfrm>
            <a:off x="3878263" y="4111625"/>
            <a:ext cx="2446337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</a:rPr>
              <a:t>Space-time rectangle features [Viola, Jones &amp; Snow, ICCV 2003]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6288088" y="2333625"/>
            <a:ext cx="2600325" cy="1789113"/>
            <a:chOff x="-5176971" y="3502026"/>
            <a:chExt cx="4381560" cy="2774988"/>
          </a:xfrm>
        </p:grpSpPr>
        <p:pic>
          <p:nvPicPr>
            <p:cNvPr id="47115" name="Picture 8"/>
            <p:cNvPicPr>
              <a:picLocks noChangeAspect="1" noChangeArrowheads="1"/>
            </p:cNvPicPr>
            <p:nvPr/>
          </p:nvPicPr>
          <p:blipFill>
            <a:blip r:embed="rId5"/>
            <a:srcRect l="53769" t="20541" r="35194" b="50000"/>
            <a:stretch>
              <a:fillRect/>
            </a:stretch>
          </p:blipFill>
          <p:spPr bwMode="auto">
            <a:xfrm>
              <a:off x="-2292444" y="3502026"/>
              <a:ext cx="1497033" cy="27749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47116" name="Picture 8"/>
            <p:cNvPicPr>
              <a:picLocks noChangeAspect="1" noChangeArrowheads="1"/>
            </p:cNvPicPr>
            <p:nvPr/>
          </p:nvPicPr>
          <p:blipFill>
            <a:blip r:embed="rId5"/>
            <a:srcRect l="38647" t="20541" r="51123" b="50000"/>
            <a:stretch>
              <a:fillRect/>
            </a:stretch>
          </p:blipFill>
          <p:spPr bwMode="auto">
            <a:xfrm>
              <a:off x="-3679938" y="3502026"/>
              <a:ext cx="1387494" cy="27749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47117" name="Picture 8"/>
            <p:cNvPicPr>
              <a:picLocks noChangeAspect="1" noChangeArrowheads="1"/>
            </p:cNvPicPr>
            <p:nvPr/>
          </p:nvPicPr>
          <p:blipFill>
            <a:blip r:embed="rId5"/>
            <a:srcRect l="23080" t="20541" r="66246" b="50000"/>
            <a:stretch>
              <a:fillRect/>
            </a:stretch>
          </p:blipFill>
          <p:spPr bwMode="auto">
            <a:xfrm>
              <a:off x="-5176971" y="3502026"/>
              <a:ext cx="1447824" cy="27749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</p:grpSp>
      <p:sp>
        <p:nvSpPr>
          <p:cNvPr id="47114" name="TextBox 12"/>
          <p:cNvSpPr txBox="1">
            <a:spLocks noChangeArrowheads="1"/>
          </p:cNvSpPr>
          <p:nvPr/>
        </p:nvSpPr>
        <p:spPr bwMode="auto">
          <a:xfrm>
            <a:off x="6361113" y="4133850"/>
            <a:ext cx="25273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</a:rPr>
              <a:t>SVM with HoGs [Dalal &amp; Triggs, CVPR 2005]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Kristen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Grauman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5F48D4-A5B5-4999-A597-A44D8F6B207A}" type="slidenum">
              <a:rPr lang="de-DE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0922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686800" cy="609600"/>
          </a:xfrm>
        </p:spPr>
        <p:txBody>
          <a:bodyPr/>
          <a:lstStyle/>
          <a:p>
            <a:r>
              <a:rPr lang="en-US" dirty="0" smtClean="0"/>
              <a:t>Window-based detection: strengths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Sliding window detection and global appearance descriptors:</a:t>
            </a:r>
          </a:p>
          <a:p>
            <a:pPr lvl="1"/>
            <a:r>
              <a:rPr lang="en-US" dirty="0" smtClean="0"/>
              <a:t>Simple detection protocol to implement</a:t>
            </a:r>
          </a:p>
          <a:p>
            <a:pPr lvl="1"/>
            <a:r>
              <a:rPr lang="en-US" dirty="0" smtClean="0"/>
              <a:t>Good feature choices critical</a:t>
            </a:r>
          </a:p>
          <a:p>
            <a:pPr lvl="1"/>
            <a:r>
              <a:rPr lang="en-US" dirty="0" smtClean="0"/>
              <a:t>Past successes for certain classes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Kristen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Grauman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5F48D4-A5B5-4999-A597-A44D8F6B207A}" type="slidenum">
              <a:rPr lang="de-DE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build="p" bldLvl="2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Window-based detection: Limitations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5225"/>
            <a:ext cx="8686800" cy="44958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j-lt"/>
              </a:rPr>
              <a:t>High computational complexity </a:t>
            </a:r>
          </a:p>
          <a:p>
            <a:pPr lvl="1">
              <a:defRPr/>
            </a:pPr>
            <a:r>
              <a:rPr lang="en-US" dirty="0" smtClean="0">
                <a:latin typeface="+mj-lt"/>
              </a:rPr>
              <a:t>For example: 250,000 locations x 30 orientations x 4 scales = 30,000,000 evaluations!</a:t>
            </a:r>
          </a:p>
          <a:p>
            <a:pPr lvl="1">
              <a:defRPr/>
            </a:pPr>
            <a:r>
              <a:rPr lang="en-US" dirty="0" smtClean="0">
                <a:latin typeface="+mj-lt"/>
              </a:rPr>
              <a:t>If training binary detectors independently, means cost increases linearly with number of classes</a:t>
            </a:r>
          </a:p>
          <a:p>
            <a:pPr>
              <a:defRPr/>
            </a:pPr>
            <a:r>
              <a:rPr lang="en-US" dirty="0" smtClean="0">
                <a:latin typeface="+mj-lt"/>
              </a:rPr>
              <a:t>With so many windows, false positive rate better be low</a:t>
            </a:r>
          </a:p>
          <a:p>
            <a:pPr lvl="1">
              <a:defRPr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Kristen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Grauman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5F48D4-A5B5-4999-A597-A44D8F6B207A}" type="slidenum">
              <a:rPr lang="de-DE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Limitations (continued)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Not all objects are “box” shaped</a:t>
            </a:r>
          </a:p>
          <a:p>
            <a:endParaRPr lang="en-US" smtClean="0"/>
          </a:p>
        </p:txBody>
      </p:sp>
      <p:pic>
        <p:nvPicPr>
          <p:cNvPr id="50182" name="Picture 5" descr="train_0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188" y="2005013"/>
            <a:ext cx="3883025" cy="290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Picture 6" descr="bottle_0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0613" y="2005013"/>
            <a:ext cx="3870325" cy="289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Kristen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Grauman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5F48D4-A5B5-4999-A597-A44D8F6B207A}" type="slidenum">
              <a:rPr lang="de-DE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Limitations (continued)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40000"/>
              </a:spcBef>
            </a:pPr>
            <a:r>
              <a:rPr lang="en-US" smtClean="0"/>
              <a:t>Non-rigid, deformable objects not captured well with representations assuming a fixed 2d structure; or must assume fixed viewpoint</a:t>
            </a:r>
          </a:p>
          <a:p>
            <a:pPr>
              <a:spcBef>
                <a:spcPct val="40000"/>
              </a:spcBef>
            </a:pPr>
            <a:r>
              <a:rPr lang="en-US" smtClean="0"/>
              <a:t>Objects with less-regular textures not captured well with holistic appearance-based descriptions</a:t>
            </a:r>
          </a:p>
        </p:txBody>
      </p:sp>
      <p:pic>
        <p:nvPicPr>
          <p:cNvPr id="51206" name="Picture 2"/>
          <p:cNvPicPr>
            <a:picLocks noChangeAspect="1" noChangeArrowheads="1"/>
          </p:cNvPicPr>
          <p:nvPr/>
        </p:nvPicPr>
        <p:blipFill>
          <a:blip r:embed="rId3" cstate="print"/>
          <a:srcRect l="2922" t="50047" r="18846" b="17548"/>
          <a:stretch>
            <a:fillRect/>
          </a:stretch>
        </p:blipFill>
        <p:spPr bwMode="auto">
          <a:xfrm>
            <a:off x="592138" y="3209925"/>
            <a:ext cx="8215312" cy="32861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6" name="TextBox 5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Kristen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Grauman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5F48D4-A5B5-4999-A597-A44D8F6B207A}" type="slidenum">
              <a:rPr lang="de-DE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Limitations (continued)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If considering windows in isolation, context is lost</a:t>
            </a:r>
          </a:p>
        </p:txBody>
      </p:sp>
      <p:grpSp>
        <p:nvGrpSpPr>
          <p:cNvPr id="2" name="Group 10"/>
          <p:cNvGrpSpPr>
            <a:grpSpLocks noChangeAspect="1"/>
          </p:cNvGrpSpPr>
          <p:nvPr/>
        </p:nvGrpSpPr>
        <p:grpSpPr bwMode="auto">
          <a:xfrm>
            <a:off x="1249363" y="1785938"/>
            <a:ext cx="3221037" cy="2416175"/>
            <a:chOff x="1219200" y="1524000"/>
            <a:chExt cx="6705600" cy="5029200"/>
          </a:xfrm>
        </p:grpSpPr>
        <p:pic>
          <p:nvPicPr>
            <p:cNvPr id="52235" name="Picture 13" descr="p101017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19200" y="1524000"/>
              <a:ext cx="6705600" cy="502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236" name="Rectangle 5"/>
            <p:cNvSpPr>
              <a:spLocks noChangeArrowheads="1"/>
            </p:cNvSpPr>
            <p:nvPr/>
          </p:nvSpPr>
          <p:spPr bwMode="auto">
            <a:xfrm>
              <a:off x="1219200" y="1524000"/>
              <a:ext cx="381000" cy="9906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</a:endParaRPr>
            </a:p>
          </p:txBody>
        </p:sp>
        <p:sp>
          <p:nvSpPr>
            <p:cNvPr id="52237" name="Rectangle 6"/>
            <p:cNvSpPr>
              <a:spLocks noChangeArrowheads="1"/>
            </p:cNvSpPr>
            <p:nvPr/>
          </p:nvSpPr>
          <p:spPr bwMode="auto">
            <a:xfrm>
              <a:off x="1371600" y="1524000"/>
              <a:ext cx="381000" cy="9906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</a:endParaRPr>
            </a:p>
          </p:txBody>
        </p:sp>
        <p:sp>
          <p:nvSpPr>
            <p:cNvPr id="52238" name="Rectangle 7"/>
            <p:cNvSpPr>
              <a:spLocks noChangeArrowheads="1"/>
            </p:cNvSpPr>
            <p:nvPr/>
          </p:nvSpPr>
          <p:spPr bwMode="auto">
            <a:xfrm>
              <a:off x="7439025" y="5481638"/>
              <a:ext cx="457200" cy="10668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</a:endParaRPr>
            </a:p>
          </p:txBody>
        </p:sp>
        <p:sp>
          <p:nvSpPr>
            <p:cNvPr id="52239" name="Line 8"/>
            <p:cNvSpPr>
              <a:spLocks noChangeShapeType="1"/>
            </p:cNvSpPr>
            <p:nvPr/>
          </p:nvSpPr>
          <p:spPr bwMode="auto">
            <a:xfrm>
              <a:off x="1981200" y="2057400"/>
              <a:ext cx="457200" cy="0"/>
            </a:xfrm>
            <a:prstGeom prst="line">
              <a:avLst/>
            </a:prstGeom>
            <a:noFill/>
            <a:ln w="7620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</a:endParaRPr>
            </a:p>
          </p:txBody>
        </p:sp>
      </p:grpSp>
      <p:pic>
        <p:nvPicPr>
          <p:cNvPr id="52231" name="Picture 4" descr="scrambl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5025" y="1785938"/>
            <a:ext cx="3578225" cy="242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2" name="TextBox 12"/>
          <p:cNvSpPr txBox="1">
            <a:spLocks noChangeArrowheads="1"/>
          </p:cNvSpPr>
          <p:nvPr/>
        </p:nvSpPr>
        <p:spPr bwMode="auto">
          <a:xfrm>
            <a:off x="431800" y="6553200"/>
            <a:ext cx="35417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Figure credit: Derek Hoiem</a:t>
            </a:r>
          </a:p>
        </p:txBody>
      </p:sp>
      <p:sp>
        <p:nvSpPr>
          <p:cNvPr id="52233" name="TextBox 13"/>
          <p:cNvSpPr txBox="1">
            <a:spLocks noChangeArrowheads="1"/>
          </p:cNvSpPr>
          <p:nvPr/>
        </p:nvSpPr>
        <p:spPr bwMode="auto">
          <a:xfrm>
            <a:off x="1797050" y="4195763"/>
            <a:ext cx="4052888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</a:rPr>
              <a:t>Sliding window</a:t>
            </a:r>
          </a:p>
        </p:txBody>
      </p:sp>
      <p:sp>
        <p:nvSpPr>
          <p:cNvPr id="52234" name="TextBox 14"/>
          <p:cNvSpPr txBox="1">
            <a:spLocks noChangeArrowheads="1"/>
          </p:cNvSpPr>
          <p:nvPr/>
        </p:nvSpPr>
        <p:spPr bwMode="auto">
          <a:xfrm>
            <a:off x="5375275" y="4195763"/>
            <a:ext cx="481965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</a:rPr>
              <a:t>Detector’s view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Kristen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Grauman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5F48D4-A5B5-4999-A597-A44D8F6B207A}" type="slidenum">
              <a:rPr lang="de-DE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Limitations (continued)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In practice, often entails large, cropped training set (expensive) </a:t>
            </a:r>
          </a:p>
          <a:p>
            <a:r>
              <a:rPr lang="en-US" smtClean="0"/>
              <a:t>Requiring good match to a global appearance description can lead to sensitivity to partial occlusions</a:t>
            </a:r>
          </a:p>
        </p:txBody>
      </p:sp>
      <p:pic>
        <p:nvPicPr>
          <p:cNvPr id="6" name="Picture 5" descr="fac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1075" y="3189288"/>
            <a:ext cx="3352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75" y="3189288"/>
            <a:ext cx="2774950" cy="27749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95288" y="6581775"/>
            <a:ext cx="44910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Image credit: Adam, Rivlin, &amp; Shimshoni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Kristen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Grauman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5F48D4-A5B5-4999-A597-A44D8F6B207A}" type="slidenum">
              <a:rPr lang="de-DE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Summary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Aft>
                <a:spcPts val="1200"/>
              </a:spcAft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Basic pipeline for window-based detection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Model/representation/classifier choice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Sliding window and classifier scoring</a:t>
            </a:r>
          </a:p>
          <a:p>
            <a:pPr>
              <a:spcAft>
                <a:spcPts val="1200"/>
              </a:spcAft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Boosting classifiers: general idea</a:t>
            </a:r>
          </a:p>
          <a:p>
            <a:pPr>
              <a:spcAft>
                <a:spcPts val="1200"/>
              </a:spcAft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Viola-Jones face detector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Exemplar of basic paradigm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Plus key ideas: rectangular features,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Adaboost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for feature selection, cascade</a:t>
            </a:r>
          </a:p>
          <a:p>
            <a:pPr>
              <a:spcAft>
                <a:spcPts val="1200"/>
              </a:spcAft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Pros and cons of window-based detection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4164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2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PS3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6434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Today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Window-based generic object detection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basic pipeline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b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oosting classifiers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f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ace detection as case study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328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Brad </a:t>
            </a:r>
            <a:r>
              <a:rPr lang="en-US" dirty="0" err="1" smtClean="0"/>
              <a:t>Alson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5013" y="1914525"/>
            <a:ext cx="5133975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1932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Prakriti</a:t>
            </a:r>
            <a:r>
              <a:rPr lang="en-US" dirty="0" smtClean="0"/>
              <a:t> </a:t>
            </a:r>
            <a:r>
              <a:rPr lang="en-US" dirty="0" err="1" smtClean="0"/>
              <a:t>Banik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00200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3883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Ryan Brown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870" y="1371600"/>
            <a:ext cx="8229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932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James Burns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834726" y="1600200"/>
            <a:ext cx="3474547" cy="4525963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1771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Carlos Caceres</a:t>
            </a:r>
            <a:endParaRPr lang="en-US" dirty="0"/>
          </a:p>
        </p:txBody>
      </p:sp>
      <p:pic>
        <p:nvPicPr>
          <p:cNvPr id="5126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4415" y="1600200"/>
            <a:ext cx="575516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2534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Jianli</a:t>
            </a:r>
            <a:r>
              <a:rPr lang="en-US" dirty="0" smtClean="0"/>
              <a:t> Chen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5084" y="1600200"/>
            <a:ext cx="605383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4829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Micheal</a:t>
            </a:r>
            <a:r>
              <a:rPr lang="en-US" dirty="0" smtClean="0"/>
              <a:t> </a:t>
            </a:r>
            <a:r>
              <a:rPr lang="en-US" dirty="0" err="1" smtClean="0"/>
              <a:t>Cogswell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6761"/>
            <a:ext cx="8229600" cy="4072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870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Suraj</a:t>
            </a:r>
            <a:r>
              <a:rPr lang="en-US" dirty="0" smtClean="0"/>
              <a:t> Das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447800"/>
            <a:ext cx="4953000" cy="4596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0628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Jacob Dennis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828800"/>
            <a:ext cx="5334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7988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Jay </a:t>
            </a:r>
            <a:r>
              <a:rPr lang="en-US" dirty="0" err="1" smtClean="0"/>
              <a:t>Freunthal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2057400" y="2133600"/>
            <a:ext cx="4733925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3292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Generic category recognition:</a:t>
            </a:r>
            <a:br>
              <a:rPr lang="en-US" sz="3600" dirty="0" smtClean="0">
                <a:latin typeface="Arial" pitchFamily="34" charset="0"/>
                <a:cs typeface="Arial" pitchFamily="34" charset="0"/>
              </a:rPr>
            </a:br>
            <a:r>
              <a:rPr lang="en-US" sz="3600" dirty="0" smtClean="0">
                <a:latin typeface="Arial" pitchFamily="34" charset="0"/>
                <a:cs typeface="Arial" pitchFamily="34" charset="0"/>
              </a:rPr>
              <a:t>basic framework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860" y="1963377"/>
            <a:ext cx="8229600" cy="4525963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Build/train object model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Choose a representation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Learn or fit parameters of model / classifier </a:t>
            </a:r>
          </a:p>
          <a:p>
            <a:pPr>
              <a:spcAft>
                <a:spcPts val="1200"/>
              </a:spcAft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Generate candidates in new image</a:t>
            </a:r>
          </a:p>
          <a:p>
            <a:pPr>
              <a:spcAft>
                <a:spcPts val="1200"/>
              </a:spcAft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Score the candidates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0240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Sepideh</a:t>
            </a:r>
            <a:r>
              <a:rPr lang="en-US" dirty="0" smtClean="0"/>
              <a:t> </a:t>
            </a:r>
            <a:r>
              <a:rPr lang="en-US" dirty="0" err="1" smtClean="0"/>
              <a:t>Khoshnood</a:t>
            </a:r>
            <a:endParaRPr lang="en-US" dirty="0"/>
          </a:p>
        </p:txBody>
      </p:sp>
      <p:pic>
        <p:nvPicPr>
          <p:cNvPr id="1024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579" y="1637181"/>
            <a:ext cx="8070841" cy="4452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3819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Allan </a:t>
            </a:r>
            <a:r>
              <a:rPr lang="en-US" dirty="0" err="1" smtClean="0"/>
              <a:t>Kirchoff</a:t>
            </a:r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9223" y="1600200"/>
            <a:ext cx="640555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3710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Ujjwal</a:t>
            </a:r>
            <a:r>
              <a:rPr lang="en-US" dirty="0" smtClean="0"/>
              <a:t> </a:t>
            </a:r>
            <a:r>
              <a:rPr lang="en-US" dirty="0" err="1" smtClean="0"/>
              <a:t>Krothapalli</a:t>
            </a:r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38990"/>
            <a:ext cx="8229600" cy="4048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19144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Siddhartha </a:t>
            </a:r>
            <a:r>
              <a:rPr lang="en-US" dirty="0" err="1" smtClean="0"/>
              <a:t>Kundalkar</a:t>
            </a:r>
            <a:endParaRPr lang="en-US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125532"/>
            <a:ext cx="3124200" cy="3392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932071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Shrenik</a:t>
            </a:r>
            <a:r>
              <a:rPr lang="en-US" dirty="0" smtClean="0"/>
              <a:t> Lad</a:t>
            </a:r>
            <a:endParaRPr 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4548" y="1600200"/>
            <a:ext cx="721490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2704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Boren Li</a:t>
            </a:r>
            <a:endParaRPr lang="en-US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1807" y="1600200"/>
            <a:ext cx="60203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8529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Harmish</a:t>
            </a:r>
            <a:r>
              <a:rPr lang="en-US" dirty="0" smtClean="0"/>
              <a:t> </a:t>
            </a:r>
            <a:r>
              <a:rPr lang="en-US" dirty="0" err="1" smtClean="0"/>
              <a:t>Modi</a:t>
            </a:r>
            <a:endParaRPr lang="en-US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95399" y="2724741"/>
            <a:ext cx="3553201" cy="227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478306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Daniel </a:t>
            </a:r>
            <a:r>
              <a:rPr lang="en-US" dirty="0" err="1" smtClean="0"/>
              <a:t>Moodie</a:t>
            </a:r>
            <a:endParaRPr lang="en-US" dirty="0"/>
          </a:p>
        </p:txBody>
      </p:sp>
      <p:pic>
        <p:nvPicPr>
          <p:cNvPr id="1741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6563" y="1600200"/>
            <a:ext cx="627087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944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Duane Niles</a:t>
            </a:r>
            <a:endParaRPr lang="en-US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3479" y="1600200"/>
            <a:ext cx="587704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6865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Chris Nogales</a:t>
            </a:r>
            <a:endParaRPr lang="en-US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1051" y="1600200"/>
            <a:ext cx="562189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0796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Generic category recognition:</a:t>
            </a:r>
            <a:br>
              <a:rPr lang="en-US" sz="3600" dirty="0" smtClean="0">
                <a:latin typeface="Arial" pitchFamily="34" charset="0"/>
                <a:cs typeface="Arial" pitchFamily="34" charset="0"/>
              </a:rPr>
            </a:br>
            <a:r>
              <a:rPr lang="en-US" sz="3600" dirty="0" smtClean="0">
                <a:latin typeface="Arial" pitchFamily="34" charset="0"/>
                <a:cs typeface="Arial" pitchFamily="34" charset="0"/>
              </a:rPr>
              <a:t>representation choice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 descr="First%20Bought%20Car%20Fro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7328" y="2541587"/>
            <a:ext cx="3816350" cy="2384425"/>
          </a:xfrm>
          <a:prstGeom prst="rect">
            <a:avLst/>
          </a:prstGeom>
          <a:noFill/>
        </p:spPr>
      </p:pic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7552228" y="2606675"/>
            <a:ext cx="731838" cy="741362"/>
          </a:xfrm>
          <a:prstGeom prst="ellipse">
            <a:avLst/>
          </a:prstGeom>
          <a:noFill/>
          <a:ln w="25416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Oval 10"/>
          <p:cNvSpPr>
            <a:spLocks noChangeArrowheads="1"/>
          </p:cNvSpPr>
          <p:nvPr/>
        </p:nvSpPr>
        <p:spPr bwMode="auto">
          <a:xfrm>
            <a:off x="7552228" y="2606675"/>
            <a:ext cx="731838" cy="741362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Oval 11"/>
          <p:cNvSpPr>
            <a:spLocks noChangeArrowheads="1"/>
          </p:cNvSpPr>
          <p:nvPr/>
        </p:nvSpPr>
        <p:spPr bwMode="auto">
          <a:xfrm>
            <a:off x="8163416" y="3432175"/>
            <a:ext cx="731837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5872653" y="3455987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Oval 13"/>
          <p:cNvSpPr>
            <a:spLocks noChangeArrowheads="1"/>
          </p:cNvSpPr>
          <p:nvPr/>
        </p:nvSpPr>
        <p:spPr bwMode="auto">
          <a:xfrm>
            <a:off x="5361478" y="3455987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Oval 14"/>
          <p:cNvSpPr>
            <a:spLocks noChangeArrowheads="1"/>
          </p:cNvSpPr>
          <p:nvPr/>
        </p:nvSpPr>
        <p:spPr bwMode="auto">
          <a:xfrm>
            <a:off x="7920528" y="3989387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Oval 15"/>
          <p:cNvSpPr>
            <a:spLocks noChangeArrowheads="1"/>
          </p:cNvSpPr>
          <p:nvPr/>
        </p:nvSpPr>
        <p:spPr bwMode="auto">
          <a:xfrm>
            <a:off x="6015528" y="2617787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Oval 16"/>
          <p:cNvSpPr>
            <a:spLocks noChangeArrowheads="1"/>
          </p:cNvSpPr>
          <p:nvPr/>
        </p:nvSpPr>
        <p:spPr bwMode="auto">
          <a:xfrm>
            <a:off x="6701328" y="3608387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Oval 17"/>
          <p:cNvSpPr>
            <a:spLocks noChangeArrowheads="1"/>
          </p:cNvSpPr>
          <p:nvPr/>
        </p:nvSpPr>
        <p:spPr bwMode="auto">
          <a:xfrm>
            <a:off x="6625128" y="2693987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" name="Oval 18"/>
          <p:cNvSpPr>
            <a:spLocks noChangeArrowheads="1"/>
          </p:cNvSpPr>
          <p:nvPr/>
        </p:nvSpPr>
        <p:spPr bwMode="auto">
          <a:xfrm>
            <a:off x="5405928" y="2541587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" name="Oval 7"/>
          <p:cNvSpPr>
            <a:spLocks noChangeArrowheads="1"/>
          </p:cNvSpPr>
          <p:nvPr/>
        </p:nvSpPr>
        <p:spPr bwMode="auto">
          <a:xfrm>
            <a:off x="8163416" y="3432175"/>
            <a:ext cx="731837" cy="742950"/>
          </a:xfrm>
          <a:prstGeom prst="ellipse">
            <a:avLst/>
          </a:prstGeom>
          <a:noFill/>
          <a:ln w="25416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Oval 9"/>
          <p:cNvSpPr>
            <a:spLocks noChangeArrowheads="1"/>
          </p:cNvSpPr>
          <p:nvPr/>
        </p:nvSpPr>
        <p:spPr bwMode="auto">
          <a:xfrm>
            <a:off x="5720253" y="4003675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9" name="Oval 5"/>
          <p:cNvSpPr>
            <a:spLocks noChangeArrowheads="1"/>
          </p:cNvSpPr>
          <p:nvPr/>
        </p:nvSpPr>
        <p:spPr bwMode="auto">
          <a:xfrm>
            <a:off x="5720253" y="4003675"/>
            <a:ext cx="730250" cy="742950"/>
          </a:xfrm>
          <a:prstGeom prst="ellipse">
            <a:avLst/>
          </a:prstGeom>
          <a:noFill/>
          <a:ln w="254160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7699" y="2124867"/>
            <a:ext cx="1624313" cy="321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1580" y="2124867"/>
            <a:ext cx="1722756" cy="3297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1030070" y="5661248"/>
            <a:ext cx="38299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Window-based</a:t>
            </a:r>
            <a:endParaRPr lang="en-US" sz="3200" dirty="0"/>
          </a:p>
        </p:txBody>
      </p:sp>
      <p:sp>
        <p:nvSpPr>
          <p:cNvPr id="26" name="TextBox 25"/>
          <p:cNvSpPr txBox="1"/>
          <p:nvPr/>
        </p:nvSpPr>
        <p:spPr>
          <a:xfrm>
            <a:off x="5890610" y="5661248"/>
            <a:ext cx="38299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Part-based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431540" y="1772816"/>
            <a:ext cx="4068452" cy="475252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9336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Salvatore </a:t>
            </a:r>
            <a:r>
              <a:rPr lang="en-US" dirty="0" err="1" smtClean="0"/>
              <a:t>Pezzino</a:t>
            </a:r>
            <a:endParaRPr lang="en-US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2587" y="1600200"/>
            <a:ext cx="727882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8520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Scot Radford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9350" y="1804988"/>
            <a:ext cx="4305300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834749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Kaushik</a:t>
            </a:r>
            <a:r>
              <a:rPr lang="en-US" dirty="0" smtClean="0"/>
              <a:t> </a:t>
            </a:r>
            <a:r>
              <a:rPr lang="en-US" dirty="0" err="1" smtClean="0"/>
              <a:t>Rangarajan</a:t>
            </a:r>
            <a:endParaRPr lang="en-US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3939" y="1600200"/>
            <a:ext cx="681612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9223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Sean </a:t>
            </a:r>
            <a:r>
              <a:rPr lang="en-US" dirty="0" err="1" smtClean="0"/>
              <a:t>Thweatt</a:t>
            </a:r>
            <a:endParaRPr lang="en-US" dirty="0"/>
          </a:p>
        </p:txBody>
      </p:sp>
      <p:pic>
        <p:nvPicPr>
          <p:cNvPr id="2355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1249" y="2425821"/>
            <a:ext cx="4441501" cy="287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462355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Xianqiao</a:t>
            </a:r>
            <a:r>
              <a:rPr lang="en-US" dirty="0" smtClean="0"/>
              <a:t> Tong</a:t>
            </a:r>
            <a:endParaRPr lang="en-US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0959" y="1662621"/>
            <a:ext cx="5482081" cy="4401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4704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Ramakrishna </a:t>
            </a:r>
            <a:r>
              <a:rPr lang="en-US" dirty="0" err="1" smtClean="0"/>
              <a:t>Vedantam</a:t>
            </a:r>
            <a:endParaRPr lang="en-US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5869" y="1600200"/>
            <a:ext cx="639226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341311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Nikolaus</a:t>
            </a:r>
            <a:r>
              <a:rPr lang="en-US" dirty="0" smtClean="0"/>
              <a:t> </a:t>
            </a:r>
            <a:r>
              <a:rPr lang="en-US" dirty="0" err="1" smtClean="0"/>
              <a:t>Wittenstein</a:t>
            </a:r>
            <a:endParaRPr lang="en-US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8954" y="1600200"/>
            <a:ext cx="724609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5995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Rabih</a:t>
            </a:r>
            <a:r>
              <a:rPr lang="en-US" dirty="0" smtClean="0"/>
              <a:t> </a:t>
            </a:r>
            <a:r>
              <a:rPr lang="en-US" dirty="0" err="1" smtClean="0"/>
              <a:t>Younes</a:t>
            </a:r>
            <a:endParaRPr lang="en-US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5533" y="1600200"/>
            <a:ext cx="677293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8256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Jason </a:t>
            </a:r>
            <a:r>
              <a:rPr lang="en-US" dirty="0" err="1" smtClean="0"/>
              <a:t>Ziglar</a:t>
            </a:r>
            <a:endParaRPr lang="en-US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7403" y="1600200"/>
            <a:ext cx="600919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844673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Questions?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See you Thursday!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89</a:t>
            </a:fld>
            <a:endParaRPr lang="en-US" sz="14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50223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Devi Parikh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Rectangle 3"/>
          <p:cNvSpPr>
            <a:spLocks noChangeArrowheads="1"/>
          </p:cNvSpPr>
          <p:nvPr/>
        </p:nvSpPr>
        <p:spPr bwMode="auto">
          <a:xfrm>
            <a:off x="838200" y="4125913"/>
            <a:ext cx="7696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None/>
              <a:tabLst/>
              <a:defRPr/>
            </a:pPr>
            <a:r>
              <a:rPr kumimoji="1" lang="en-US" sz="2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Simple holistic descriptions of image content</a:t>
            </a:r>
          </a:p>
          <a:p>
            <a:pPr marL="742950" marR="0" lvl="1" indent="-28575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50000"/>
              <a:buFont typeface="Wingdings" pitchFamily="2" charset="2"/>
              <a:buChar char="Ø"/>
              <a:tabLst/>
              <a:defRPr/>
            </a:pPr>
            <a:r>
              <a:rPr kumimoji="1" lang="en-US" sz="2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grayscale / color histogram</a:t>
            </a:r>
          </a:p>
          <a:p>
            <a:pPr marL="742950" marR="0" lvl="1" indent="-28575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50000"/>
              <a:buFont typeface="Wingdings" pitchFamily="2" charset="2"/>
              <a:buChar char="Ø"/>
              <a:tabLst/>
              <a:defRPr/>
            </a:pPr>
            <a:r>
              <a:rPr kumimoji="1" lang="en-US" sz="2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vector of pixel intensities</a:t>
            </a:r>
          </a:p>
        </p:txBody>
      </p:sp>
      <p:grpSp>
        <p:nvGrpSpPr>
          <p:cNvPr id="1116" name="Group 4"/>
          <p:cNvGrpSpPr>
            <a:grpSpLocks noChangeAspect="1"/>
          </p:cNvGrpSpPr>
          <p:nvPr/>
        </p:nvGrpSpPr>
        <p:grpSpPr bwMode="auto">
          <a:xfrm>
            <a:off x="609600" y="3190875"/>
            <a:ext cx="8229600" cy="857250"/>
            <a:chOff x="384" y="3780"/>
            <a:chExt cx="5184" cy="540"/>
          </a:xfrm>
        </p:grpSpPr>
        <p:pic>
          <p:nvPicPr>
            <p:cNvPr id="1117" name="Picture 5" descr="koalahead_grayhist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84" y="3792"/>
              <a:ext cx="704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18" name="Picture 6" descr="koalahead2_grayhist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96" y="3780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19" name="Picture 7" descr="koalahead3_grayhist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04" y="3792"/>
              <a:ext cx="672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0" name="Picture 8" descr="pandahead1_grayhis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168" y="3780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1" name="Picture 9" descr="pandahead2_grayhist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032" y="3780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2" name="Picture 10" descr="pandahead3_grayhist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848" y="3780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23" name="Group 11"/>
          <p:cNvGrpSpPr>
            <a:grpSpLocks/>
          </p:cNvGrpSpPr>
          <p:nvPr/>
        </p:nvGrpSpPr>
        <p:grpSpPr bwMode="auto">
          <a:xfrm>
            <a:off x="485775" y="1990725"/>
            <a:ext cx="8353425" cy="1169988"/>
            <a:chOff x="258" y="3024"/>
            <a:chExt cx="5262" cy="737"/>
          </a:xfrm>
        </p:grpSpPr>
        <p:pic>
          <p:nvPicPr>
            <p:cNvPr id="1124" name="Picture 12" descr="pandahead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080" y="3024"/>
              <a:ext cx="803" cy="7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5" name="Picture 13" descr="pandahead2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925" y="3024"/>
              <a:ext cx="787" cy="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6" name="Picture 14" descr="pandahead3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760" y="3024"/>
              <a:ext cx="760" cy="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7" name="Picture 15" descr="gray_koalahead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58" y="3035"/>
              <a:ext cx="846" cy="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8" name="Picture 16" descr="gray_koalahead2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152" y="3024"/>
              <a:ext cx="948" cy="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9" name="Picture 17" descr="gray_koalahead3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2160" y="3029"/>
              <a:ext cx="864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30" name="Group 18"/>
          <p:cNvGrpSpPr>
            <a:grpSpLocks/>
          </p:cNvGrpSpPr>
          <p:nvPr/>
        </p:nvGrpSpPr>
        <p:grpSpPr bwMode="auto">
          <a:xfrm>
            <a:off x="533400" y="1990725"/>
            <a:ext cx="1295400" cy="1114425"/>
            <a:chOff x="288" y="3042"/>
            <a:chExt cx="816" cy="702"/>
          </a:xfrm>
        </p:grpSpPr>
        <p:grpSp>
          <p:nvGrpSpPr>
            <p:cNvPr id="1131" name="Group 19"/>
            <p:cNvGrpSpPr>
              <a:grpSpLocks/>
            </p:cNvGrpSpPr>
            <p:nvPr/>
          </p:nvGrpSpPr>
          <p:grpSpPr bwMode="auto">
            <a:xfrm>
              <a:off x="288" y="3042"/>
              <a:ext cx="720" cy="702"/>
              <a:chOff x="288" y="2880"/>
              <a:chExt cx="720" cy="702"/>
            </a:xfrm>
          </p:grpSpPr>
          <p:grpSp>
            <p:nvGrpSpPr>
              <p:cNvPr id="1164" name="Group 20"/>
              <p:cNvGrpSpPr>
                <a:grpSpLocks/>
              </p:cNvGrpSpPr>
              <p:nvPr/>
            </p:nvGrpSpPr>
            <p:grpSpPr bwMode="auto">
              <a:xfrm>
                <a:off x="288" y="2880"/>
                <a:ext cx="48" cy="702"/>
                <a:chOff x="288" y="2256"/>
                <a:chExt cx="48" cy="702"/>
              </a:xfrm>
            </p:grpSpPr>
            <p:sp>
              <p:nvSpPr>
                <p:cNvPr id="1389" name="Rectangle 2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390" name="Line 2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91" name="Line 2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92" name="Line 2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93" name="Line 2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94" name="Line 2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95" name="Line 2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96" name="Line 2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97" name="Line 2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98" name="Line 3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99" name="Line 3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00" name="Line 3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01" name="Line 3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02" name="Line 3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03" name="Line 3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165" name="Group 36"/>
              <p:cNvGrpSpPr>
                <a:grpSpLocks/>
              </p:cNvGrpSpPr>
              <p:nvPr/>
            </p:nvGrpSpPr>
            <p:grpSpPr bwMode="auto">
              <a:xfrm>
                <a:off x="336" y="2880"/>
                <a:ext cx="48" cy="702"/>
                <a:chOff x="288" y="2256"/>
                <a:chExt cx="48" cy="702"/>
              </a:xfrm>
            </p:grpSpPr>
            <p:sp>
              <p:nvSpPr>
                <p:cNvPr id="1374" name="Rectangle 3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375" name="Line 3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76" name="Line 3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77" name="Line 4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78" name="Line 4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79" name="Line 4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80" name="Line 4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81" name="Line 4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82" name="Line 4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83" name="Line 4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84" name="Line 4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85" name="Line 4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86" name="Line 4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87" name="Line 5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88" name="Line 5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166" name="Group 52"/>
              <p:cNvGrpSpPr>
                <a:grpSpLocks/>
              </p:cNvGrpSpPr>
              <p:nvPr/>
            </p:nvGrpSpPr>
            <p:grpSpPr bwMode="auto">
              <a:xfrm>
                <a:off x="384" y="2880"/>
                <a:ext cx="48" cy="702"/>
                <a:chOff x="288" y="2256"/>
                <a:chExt cx="48" cy="702"/>
              </a:xfrm>
            </p:grpSpPr>
            <p:sp>
              <p:nvSpPr>
                <p:cNvPr id="1359" name="Rectangle 5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360" name="Line 5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61" name="Line 5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62" name="Line 5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63" name="Line 5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64" name="Line 5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65" name="Line 5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66" name="Line 6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67" name="Line 6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68" name="Line 6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69" name="Line 6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70" name="Line 6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71" name="Line 6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72" name="Line 6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73" name="Line 6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167" name="Group 68"/>
              <p:cNvGrpSpPr>
                <a:grpSpLocks/>
              </p:cNvGrpSpPr>
              <p:nvPr/>
            </p:nvGrpSpPr>
            <p:grpSpPr bwMode="auto">
              <a:xfrm>
                <a:off x="432" y="2880"/>
                <a:ext cx="48" cy="702"/>
                <a:chOff x="288" y="2256"/>
                <a:chExt cx="48" cy="702"/>
              </a:xfrm>
            </p:grpSpPr>
            <p:sp>
              <p:nvSpPr>
                <p:cNvPr id="1344" name="Rectangle 6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345" name="Line 7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46" name="Line 7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47" name="Line 7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48" name="Line 7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49" name="Line 7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50" name="Line 7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51" name="Line 7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52" name="Line 7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53" name="Line 7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54" name="Line 7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55" name="Line 8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56" name="Line 8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57" name="Line 8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58" name="Line 8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168" name="Group 84"/>
              <p:cNvGrpSpPr>
                <a:grpSpLocks/>
              </p:cNvGrpSpPr>
              <p:nvPr/>
            </p:nvGrpSpPr>
            <p:grpSpPr bwMode="auto">
              <a:xfrm>
                <a:off x="480" y="2880"/>
                <a:ext cx="48" cy="702"/>
                <a:chOff x="288" y="2256"/>
                <a:chExt cx="48" cy="702"/>
              </a:xfrm>
            </p:grpSpPr>
            <p:sp>
              <p:nvSpPr>
                <p:cNvPr id="1329" name="Rectangle 8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330" name="Line 8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31" name="Line 8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32" name="Line 8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33" name="Line 8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34" name="Line 9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35" name="Line 9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36" name="Line 9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37" name="Line 9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38" name="Line 9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39" name="Line 9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40" name="Line 9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41" name="Line 9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42" name="Line 9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43" name="Line 9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169" name="Group 100"/>
              <p:cNvGrpSpPr>
                <a:grpSpLocks/>
              </p:cNvGrpSpPr>
              <p:nvPr/>
            </p:nvGrpSpPr>
            <p:grpSpPr bwMode="auto">
              <a:xfrm>
                <a:off x="528" y="2880"/>
                <a:ext cx="48" cy="702"/>
                <a:chOff x="288" y="2256"/>
                <a:chExt cx="48" cy="702"/>
              </a:xfrm>
            </p:grpSpPr>
            <p:sp>
              <p:nvSpPr>
                <p:cNvPr id="1314" name="Rectangle 10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315" name="Line 10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16" name="Line 10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17" name="Line 10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18" name="Line 10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19" name="Line 10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20" name="Line 10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21" name="Line 10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22" name="Line 10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23" name="Line 11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24" name="Line 11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25" name="Line 11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26" name="Line 11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27" name="Line 11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28" name="Line 11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170" name="Group 116"/>
              <p:cNvGrpSpPr>
                <a:grpSpLocks/>
              </p:cNvGrpSpPr>
              <p:nvPr/>
            </p:nvGrpSpPr>
            <p:grpSpPr bwMode="auto">
              <a:xfrm>
                <a:off x="576" y="2880"/>
                <a:ext cx="48" cy="702"/>
                <a:chOff x="288" y="2256"/>
                <a:chExt cx="48" cy="702"/>
              </a:xfrm>
            </p:grpSpPr>
            <p:sp>
              <p:nvSpPr>
                <p:cNvPr id="1299" name="Rectangle 11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300" name="Line 11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01" name="Line 11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02" name="Line 12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03" name="Line 12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04" name="Line 12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05" name="Line 12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06" name="Line 12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07" name="Line 12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08" name="Line 12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09" name="Line 12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10" name="Line 12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11" name="Line 12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12" name="Line 13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13" name="Line 13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171" name="Group 132"/>
              <p:cNvGrpSpPr>
                <a:grpSpLocks/>
              </p:cNvGrpSpPr>
              <p:nvPr/>
            </p:nvGrpSpPr>
            <p:grpSpPr bwMode="auto">
              <a:xfrm>
                <a:off x="624" y="2880"/>
                <a:ext cx="48" cy="702"/>
                <a:chOff x="288" y="2256"/>
                <a:chExt cx="48" cy="702"/>
              </a:xfrm>
            </p:grpSpPr>
            <p:sp>
              <p:nvSpPr>
                <p:cNvPr id="1284" name="Rectangle 13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285" name="Line 13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86" name="Line 13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87" name="Line 13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88" name="Line 13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89" name="Line 13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90" name="Line 13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91" name="Line 14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92" name="Line 14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93" name="Line 14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94" name="Line 14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95" name="Line 14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96" name="Line 14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97" name="Line 14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98" name="Line 14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172" name="Group 148"/>
              <p:cNvGrpSpPr>
                <a:grpSpLocks/>
              </p:cNvGrpSpPr>
              <p:nvPr/>
            </p:nvGrpSpPr>
            <p:grpSpPr bwMode="auto">
              <a:xfrm>
                <a:off x="672" y="2880"/>
                <a:ext cx="48" cy="702"/>
                <a:chOff x="288" y="2256"/>
                <a:chExt cx="48" cy="702"/>
              </a:xfrm>
            </p:grpSpPr>
            <p:sp>
              <p:nvSpPr>
                <p:cNvPr id="1269" name="Rectangle 14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270" name="Line 15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71" name="Line 15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72" name="Line 15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73" name="Line 15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74" name="Line 15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75" name="Line 15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76" name="Line 15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77" name="Line 15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78" name="Line 15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79" name="Line 15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80" name="Line 16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81" name="Line 16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82" name="Line 16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83" name="Line 16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173" name="Group 164"/>
              <p:cNvGrpSpPr>
                <a:grpSpLocks/>
              </p:cNvGrpSpPr>
              <p:nvPr/>
            </p:nvGrpSpPr>
            <p:grpSpPr bwMode="auto">
              <a:xfrm>
                <a:off x="720" y="2880"/>
                <a:ext cx="48" cy="702"/>
                <a:chOff x="288" y="2256"/>
                <a:chExt cx="48" cy="702"/>
              </a:xfrm>
            </p:grpSpPr>
            <p:sp>
              <p:nvSpPr>
                <p:cNvPr id="1254" name="Rectangle 16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255" name="Line 16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56" name="Line 16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57" name="Line 16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58" name="Line 16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59" name="Line 17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60" name="Line 17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61" name="Line 17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62" name="Line 17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63" name="Line 17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64" name="Line 17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65" name="Line 17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66" name="Line 17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67" name="Line 17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68" name="Line 17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174" name="Group 180"/>
              <p:cNvGrpSpPr>
                <a:grpSpLocks/>
              </p:cNvGrpSpPr>
              <p:nvPr/>
            </p:nvGrpSpPr>
            <p:grpSpPr bwMode="auto">
              <a:xfrm>
                <a:off x="768" y="2880"/>
                <a:ext cx="48" cy="702"/>
                <a:chOff x="288" y="2256"/>
                <a:chExt cx="48" cy="702"/>
              </a:xfrm>
            </p:grpSpPr>
            <p:sp>
              <p:nvSpPr>
                <p:cNvPr id="1239" name="Rectangle 18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240" name="Line 18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41" name="Line 18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42" name="Line 18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43" name="Line 18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44" name="Line 18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45" name="Line 18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46" name="Line 18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47" name="Line 18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48" name="Line 19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49" name="Line 19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50" name="Line 19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51" name="Line 19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52" name="Line 19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53" name="Line 19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175" name="Group 196"/>
              <p:cNvGrpSpPr>
                <a:grpSpLocks/>
              </p:cNvGrpSpPr>
              <p:nvPr/>
            </p:nvGrpSpPr>
            <p:grpSpPr bwMode="auto">
              <a:xfrm>
                <a:off x="816" y="2880"/>
                <a:ext cx="48" cy="702"/>
                <a:chOff x="288" y="2256"/>
                <a:chExt cx="48" cy="702"/>
              </a:xfrm>
            </p:grpSpPr>
            <p:sp>
              <p:nvSpPr>
                <p:cNvPr id="1224" name="Rectangle 19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225" name="Line 19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26" name="Line 19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27" name="Line 20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28" name="Line 20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29" name="Line 20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30" name="Line 20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31" name="Line 20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32" name="Line 20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33" name="Line 20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34" name="Line 20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35" name="Line 20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36" name="Line 20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37" name="Line 21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38" name="Line 21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176" name="Group 212"/>
              <p:cNvGrpSpPr>
                <a:grpSpLocks/>
              </p:cNvGrpSpPr>
              <p:nvPr/>
            </p:nvGrpSpPr>
            <p:grpSpPr bwMode="auto">
              <a:xfrm>
                <a:off x="864" y="2880"/>
                <a:ext cx="48" cy="702"/>
                <a:chOff x="288" y="2256"/>
                <a:chExt cx="48" cy="702"/>
              </a:xfrm>
            </p:grpSpPr>
            <p:sp>
              <p:nvSpPr>
                <p:cNvPr id="1209" name="Rectangle 21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210" name="Line 21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11" name="Line 21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12" name="Line 21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13" name="Line 21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14" name="Line 21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15" name="Line 21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16" name="Line 22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17" name="Line 22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18" name="Line 22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19" name="Line 22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20" name="Line 22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21" name="Line 22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22" name="Line 22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23" name="Line 22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177" name="Group 228"/>
              <p:cNvGrpSpPr>
                <a:grpSpLocks/>
              </p:cNvGrpSpPr>
              <p:nvPr/>
            </p:nvGrpSpPr>
            <p:grpSpPr bwMode="auto">
              <a:xfrm>
                <a:off x="912" y="2880"/>
                <a:ext cx="48" cy="702"/>
                <a:chOff x="288" y="2256"/>
                <a:chExt cx="48" cy="702"/>
              </a:xfrm>
            </p:grpSpPr>
            <p:sp>
              <p:nvSpPr>
                <p:cNvPr id="1194" name="Rectangle 22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195" name="Line 23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96" name="Line 23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97" name="Line 23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98" name="Line 23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99" name="Line 23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00" name="Line 23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01" name="Line 23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02" name="Line 23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03" name="Line 23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04" name="Line 23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05" name="Line 24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06" name="Line 24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07" name="Line 24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08" name="Line 24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178" name="Group 244"/>
              <p:cNvGrpSpPr>
                <a:grpSpLocks/>
              </p:cNvGrpSpPr>
              <p:nvPr/>
            </p:nvGrpSpPr>
            <p:grpSpPr bwMode="auto">
              <a:xfrm>
                <a:off x="960" y="2880"/>
                <a:ext cx="48" cy="702"/>
                <a:chOff x="288" y="2256"/>
                <a:chExt cx="48" cy="702"/>
              </a:xfrm>
            </p:grpSpPr>
            <p:sp>
              <p:nvSpPr>
                <p:cNvPr id="1179" name="Rectangle 24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180" name="Line 24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81" name="Line 24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82" name="Line 24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83" name="Line 24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84" name="Line 25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85" name="Line 25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86" name="Line 25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87" name="Line 25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88" name="Line 25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89" name="Line 25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90" name="Line 25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91" name="Line 25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92" name="Line 25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93" name="Line 25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1132" name="Group 260"/>
            <p:cNvGrpSpPr>
              <a:grpSpLocks/>
            </p:cNvGrpSpPr>
            <p:nvPr/>
          </p:nvGrpSpPr>
          <p:grpSpPr bwMode="auto">
            <a:xfrm>
              <a:off x="1008" y="3042"/>
              <a:ext cx="48" cy="702"/>
              <a:chOff x="288" y="2256"/>
              <a:chExt cx="48" cy="702"/>
            </a:xfrm>
          </p:grpSpPr>
          <p:sp>
            <p:nvSpPr>
              <p:cNvPr id="1149" name="Rectangle 261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150" name="Line 262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1" name="Line 263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2" name="Line 264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3" name="Line 265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4" name="Line 266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5" name="Line 267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6" name="Line 268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7" name="Line 269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8" name="Line 270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9" name="Line 271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0" name="Line 272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1" name="Line 273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2" name="Line 274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3" name="Line 275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133" name="Group 276"/>
            <p:cNvGrpSpPr>
              <a:grpSpLocks/>
            </p:cNvGrpSpPr>
            <p:nvPr/>
          </p:nvGrpSpPr>
          <p:grpSpPr bwMode="auto">
            <a:xfrm>
              <a:off x="1056" y="3042"/>
              <a:ext cx="48" cy="702"/>
              <a:chOff x="288" y="2256"/>
              <a:chExt cx="48" cy="702"/>
            </a:xfrm>
          </p:grpSpPr>
          <p:sp>
            <p:nvSpPr>
              <p:cNvPr id="1134" name="Rectangle 277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135" name="Line 278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6" name="Line 279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7" name="Line 280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8" name="Line 281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9" name="Line 282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0" name="Line 283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1" name="Line 284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2" name="Line 285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3" name="Line 286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4" name="Line 287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5" name="Line 288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6" name="Line 289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7" name="Line 290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8" name="Line 291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1404" name="Group 292"/>
          <p:cNvGrpSpPr>
            <a:grpSpLocks/>
          </p:cNvGrpSpPr>
          <p:nvPr/>
        </p:nvGrpSpPr>
        <p:grpSpPr bwMode="auto">
          <a:xfrm>
            <a:off x="533400" y="1990725"/>
            <a:ext cx="1295400" cy="1114425"/>
            <a:chOff x="288" y="3042"/>
            <a:chExt cx="816" cy="702"/>
          </a:xfrm>
        </p:grpSpPr>
        <p:grpSp>
          <p:nvGrpSpPr>
            <p:cNvPr id="1405" name="Group 293"/>
            <p:cNvGrpSpPr>
              <a:grpSpLocks/>
            </p:cNvGrpSpPr>
            <p:nvPr/>
          </p:nvGrpSpPr>
          <p:grpSpPr bwMode="auto">
            <a:xfrm>
              <a:off x="288" y="3042"/>
              <a:ext cx="720" cy="702"/>
              <a:chOff x="288" y="2880"/>
              <a:chExt cx="720" cy="702"/>
            </a:xfrm>
          </p:grpSpPr>
          <p:grpSp>
            <p:nvGrpSpPr>
              <p:cNvPr id="1438" name="Group 294"/>
              <p:cNvGrpSpPr>
                <a:grpSpLocks/>
              </p:cNvGrpSpPr>
              <p:nvPr/>
            </p:nvGrpSpPr>
            <p:grpSpPr bwMode="auto">
              <a:xfrm>
                <a:off x="288" y="2880"/>
                <a:ext cx="48" cy="702"/>
                <a:chOff x="288" y="2256"/>
                <a:chExt cx="48" cy="702"/>
              </a:xfrm>
            </p:grpSpPr>
            <p:sp>
              <p:nvSpPr>
                <p:cNvPr id="1663" name="Rectangle 29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664" name="Line 29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65" name="Line 29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66" name="Line 29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67" name="Line 29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68" name="Line 30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69" name="Line 30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70" name="Line 30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71" name="Line 30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72" name="Line 30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73" name="Line 30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74" name="Line 30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75" name="Line 30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76" name="Line 30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77" name="Line 30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439" name="Group 310"/>
              <p:cNvGrpSpPr>
                <a:grpSpLocks/>
              </p:cNvGrpSpPr>
              <p:nvPr/>
            </p:nvGrpSpPr>
            <p:grpSpPr bwMode="auto">
              <a:xfrm>
                <a:off x="336" y="2880"/>
                <a:ext cx="48" cy="702"/>
                <a:chOff x="288" y="2256"/>
                <a:chExt cx="48" cy="702"/>
              </a:xfrm>
            </p:grpSpPr>
            <p:sp>
              <p:nvSpPr>
                <p:cNvPr id="1648" name="Rectangle 31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649" name="Line 31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50" name="Line 31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51" name="Line 31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52" name="Line 31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53" name="Line 31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54" name="Line 31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55" name="Line 31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56" name="Line 31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57" name="Line 32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58" name="Line 32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59" name="Line 32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60" name="Line 32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61" name="Line 32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62" name="Line 32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440" name="Group 326"/>
              <p:cNvGrpSpPr>
                <a:grpSpLocks/>
              </p:cNvGrpSpPr>
              <p:nvPr/>
            </p:nvGrpSpPr>
            <p:grpSpPr bwMode="auto">
              <a:xfrm>
                <a:off x="384" y="2880"/>
                <a:ext cx="48" cy="702"/>
                <a:chOff x="288" y="2256"/>
                <a:chExt cx="48" cy="702"/>
              </a:xfrm>
            </p:grpSpPr>
            <p:sp>
              <p:nvSpPr>
                <p:cNvPr id="1633" name="Rectangle 32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634" name="Line 32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35" name="Line 32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36" name="Line 33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37" name="Line 33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38" name="Line 33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39" name="Line 33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40" name="Line 33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41" name="Line 33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42" name="Line 33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43" name="Line 33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44" name="Line 33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45" name="Line 33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46" name="Line 34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47" name="Line 34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441" name="Group 342"/>
              <p:cNvGrpSpPr>
                <a:grpSpLocks/>
              </p:cNvGrpSpPr>
              <p:nvPr/>
            </p:nvGrpSpPr>
            <p:grpSpPr bwMode="auto">
              <a:xfrm>
                <a:off x="432" y="2880"/>
                <a:ext cx="48" cy="702"/>
                <a:chOff x="288" y="2256"/>
                <a:chExt cx="48" cy="702"/>
              </a:xfrm>
            </p:grpSpPr>
            <p:sp>
              <p:nvSpPr>
                <p:cNvPr id="1618" name="Rectangle 34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619" name="Line 34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20" name="Line 34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21" name="Line 34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22" name="Line 34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23" name="Line 34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24" name="Line 34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25" name="Line 35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26" name="Line 35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27" name="Line 35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28" name="Line 35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29" name="Line 35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30" name="Line 35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31" name="Line 35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32" name="Line 35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442" name="Group 358"/>
              <p:cNvGrpSpPr>
                <a:grpSpLocks/>
              </p:cNvGrpSpPr>
              <p:nvPr/>
            </p:nvGrpSpPr>
            <p:grpSpPr bwMode="auto">
              <a:xfrm>
                <a:off x="480" y="2880"/>
                <a:ext cx="48" cy="702"/>
                <a:chOff x="288" y="2256"/>
                <a:chExt cx="48" cy="702"/>
              </a:xfrm>
            </p:grpSpPr>
            <p:sp>
              <p:nvSpPr>
                <p:cNvPr id="1603" name="Rectangle 35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604" name="Line 36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05" name="Line 36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06" name="Line 36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07" name="Line 36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08" name="Line 36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09" name="Line 36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10" name="Line 36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11" name="Line 36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12" name="Line 36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13" name="Line 36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14" name="Line 37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15" name="Line 37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16" name="Line 37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17" name="Line 37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443" name="Group 374"/>
              <p:cNvGrpSpPr>
                <a:grpSpLocks/>
              </p:cNvGrpSpPr>
              <p:nvPr/>
            </p:nvGrpSpPr>
            <p:grpSpPr bwMode="auto">
              <a:xfrm>
                <a:off x="528" y="2880"/>
                <a:ext cx="48" cy="702"/>
                <a:chOff x="288" y="2256"/>
                <a:chExt cx="48" cy="702"/>
              </a:xfrm>
            </p:grpSpPr>
            <p:sp>
              <p:nvSpPr>
                <p:cNvPr id="1588" name="Rectangle 37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589" name="Line 37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90" name="Line 37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91" name="Line 37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92" name="Line 37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93" name="Line 38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94" name="Line 38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95" name="Line 38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96" name="Line 38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97" name="Line 38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98" name="Line 38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99" name="Line 38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00" name="Line 38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01" name="Line 38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02" name="Line 38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444" name="Group 390"/>
              <p:cNvGrpSpPr>
                <a:grpSpLocks/>
              </p:cNvGrpSpPr>
              <p:nvPr/>
            </p:nvGrpSpPr>
            <p:grpSpPr bwMode="auto">
              <a:xfrm>
                <a:off x="576" y="2880"/>
                <a:ext cx="48" cy="702"/>
                <a:chOff x="288" y="2256"/>
                <a:chExt cx="48" cy="702"/>
              </a:xfrm>
            </p:grpSpPr>
            <p:sp>
              <p:nvSpPr>
                <p:cNvPr id="1573" name="Rectangle 39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574" name="Line 39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75" name="Line 39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76" name="Line 39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77" name="Line 39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78" name="Line 39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79" name="Line 39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80" name="Line 39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81" name="Line 39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82" name="Line 40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83" name="Line 40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84" name="Line 40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85" name="Line 40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86" name="Line 40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87" name="Line 40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445" name="Group 406"/>
              <p:cNvGrpSpPr>
                <a:grpSpLocks/>
              </p:cNvGrpSpPr>
              <p:nvPr/>
            </p:nvGrpSpPr>
            <p:grpSpPr bwMode="auto">
              <a:xfrm>
                <a:off x="624" y="2880"/>
                <a:ext cx="48" cy="702"/>
                <a:chOff x="288" y="2256"/>
                <a:chExt cx="48" cy="702"/>
              </a:xfrm>
            </p:grpSpPr>
            <p:sp>
              <p:nvSpPr>
                <p:cNvPr id="1558" name="Rectangle 40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559" name="Line 40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60" name="Line 40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61" name="Line 41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62" name="Line 41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63" name="Line 41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64" name="Line 41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65" name="Line 41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66" name="Line 41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67" name="Line 41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68" name="Line 41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69" name="Line 41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70" name="Line 41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71" name="Line 42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72" name="Line 42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446" name="Group 422"/>
              <p:cNvGrpSpPr>
                <a:grpSpLocks/>
              </p:cNvGrpSpPr>
              <p:nvPr/>
            </p:nvGrpSpPr>
            <p:grpSpPr bwMode="auto">
              <a:xfrm>
                <a:off x="672" y="2880"/>
                <a:ext cx="48" cy="702"/>
                <a:chOff x="288" y="2256"/>
                <a:chExt cx="48" cy="702"/>
              </a:xfrm>
            </p:grpSpPr>
            <p:sp>
              <p:nvSpPr>
                <p:cNvPr id="1543" name="Rectangle 42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544" name="Line 42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45" name="Line 42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46" name="Line 42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47" name="Line 42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48" name="Line 42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49" name="Line 42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50" name="Line 43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51" name="Line 43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52" name="Line 43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53" name="Line 43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54" name="Line 43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55" name="Line 43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56" name="Line 43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57" name="Line 43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447" name="Group 438"/>
              <p:cNvGrpSpPr>
                <a:grpSpLocks/>
              </p:cNvGrpSpPr>
              <p:nvPr/>
            </p:nvGrpSpPr>
            <p:grpSpPr bwMode="auto">
              <a:xfrm>
                <a:off x="720" y="2880"/>
                <a:ext cx="48" cy="702"/>
                <a:chOff x="288" y="2256"/>
                <a:chExt cx="48" cy="702"/>
              </a:xfrm>
            </p:grpSpPr>
            <p:sp>
              <p:nvSpPr>
                <p:cNvPr id="1528" name="Rectangle 43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529" name="Line 44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30" name="Line 44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31" name="Line 44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32" name="Line 44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33" name="Line 44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34" name="Line 44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35" name="Line 44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36" name="Line 44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37" name="Line 44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38" name="Line 44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39" name="Line 45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40" name="Line 45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41" name="Line 45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42" name="Line 45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448" name="Group 454"/>
              <p:cNvGrpSpPr>
                <a:grpSpLocks/>
              </p:cNvGrpSpPr>
              <p:nvPr/>
            </p:nvGrpSpPr>
            <p:grpSpPr bwMode="auto">
              <a:xfrm>
                <a:off x="768" y="2880"/>
                <a:ext cx="48" cy="702"/>
                <a:chOff x="288" y="2256"/>
                <a:chExt cx="48" cy="702"/>
              </a:xfrm>
            </p:grpSpPr>
            <p:sp>
              <p:nvSpPr>
                <p:cNvPr id="1513" name="Rectangle 45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514" name="Line 45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15" name="Line 45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16" name="Line 45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17" name="Line 45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18" name="Line 46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19" name="Line 46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20" name="Line 46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21" name="Line 46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22" name="Line 46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23" name="Line 46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24" name="Line 46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25" name="Line 46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26" name="Line 46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27" name="Line 46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449" name="Group 470"/>
              <p:cNvGrpSpPr>
                <a:grpSpLocks/>
              </p:cNvGrpSpPr>
              <p:nvPr/>
            </p:nvGrpSpPr>
            <p:grpSpPr bwMode="auto">
              <a:xfrm>
                <a:off x="816" y="2880"/>
                <a:ext cx="48" cy="702"/>
                <a:chOff x="288" y="2256"/>
                <a:chExt cx="48" cy="702"/>
              </a:xfrm>
            </p:grpSpPr>
            <p:sp>
              <p:nvSpPr>
                <p:cNvPr id="1498" name="Rectangle 47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499" name="Line 47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00" name="Line 47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01" name="Line 47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02" name="Line 47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03" name="Line 47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04" name="Line 47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05" name="Line 47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06" name="Line 47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07" name="Line 48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08" name="Line 48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09" name="Line 48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10" name="Line 48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11" name="Line 48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12" name="Line 48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450" name="Group 486"/>
              <p:cNvGrpSpPr>
                <a:grpSpLocks/>
              </p:cNvGrpSpPr>
              <p:nvPr/>
            </p:nvGrpSpPr>
            <p:grpSpPr bwMode="auto">
              <a:xfrm>
                <a:off x="864" y="2880"/>
                <a:ext cx="48" cy="702"/>
                <a:chOff x="288" y="2256"/>
                <a:chExt cx="48" cy="702"/>
              </a:xfrm>
            </p:grpSpPr>
            <p:sp>
              <p:nvSpPr>
                <p:cNvPr id="1483" name="Rectangle 48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484" name="Line 48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85" name="Line 48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86" name="Line 49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87" name="Line 49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88" name="Line 49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89" name="Line 49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90" name="Line 49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91" name="Line 49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92" name="Line 49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93" name="Line 49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94" name="Line 49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95" name="Line 49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96" name="Line 50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97" name="Line 50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451" name="Group 502"/>
              <p:cNvGrpSpPr>
                <a:grpSpLocks/>
              </p:cNvGrpSpPr>
              <p:nvPr/>
            </p:nvGrpSpPr>
            <p:grpSpPr bwMode="auto">
              <a:xfrm>
                <a:off x="912" y="2880"/>
                <a:ext cx="48" cy="702"/>
                <a:chOff x="288" y="2256"/>
                <a:chExt cx="48" cy="702"/>
              </a:xfrm>
            </p:grpSpPr>
            <p:sp>
              <p:nvSpPr>
                <p:cNvPr id="1468" name="Rectangle 50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469" name="Line 50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70" name="Line 50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71" name="Line 50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72" name="Line 50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73" name="Line 50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74" name="Line 50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75" name="Line 51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76" name="Line 51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77" name="Line 51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78" name="Line 51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79" name="Line 51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80" name="Line 51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81" name="Line 51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82" name="Line 51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452" name="Group 518"/>
              <p:cNvGrpSpPr>
                <a:grpSpLocks/>
              </p:cNvGrpSpPr>
              <p:nvPr/>
            </p:nvGrpSpPr>
            <p:grpSpPr bwMode="auto">
              <a:xfrm>
                <a:off x="960" y="2880"/>
                <a:ext cx="48" cy="702"/>
                <a:chOff x="288" y="2256"/>
                <a:chExt cx="48" cy="702"/>
              </a:xfrm>
            </p:grpSpPr>
            <p:sp>
              <p:nvSpPr>
                <p:cNvPr id="1453" name="Rectangle 51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454" name="Line 52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55" name="Line 52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56" name="Line 52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57" name="Line 52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58" name="Line 52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59" name="Line 52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60" name="Line 52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61" name="Line 52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62" name="Line 52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63" name="Line 52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64" name="Line 53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65" name="Line 53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66" name="Line 53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67" name="Line 53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1406" name="Group 534"/>
            <p:cNvGrpSpPr>
              <a:grpSpLocks/>
            </p:cNvGrpSpPr>
            <p:nvPr/>
          </p:nvGrpSpPr>
          <p:grpSpPr bwMode="auto">
            <a:xfrm>
              <a:off x="1008" y="3042"/>
              <a:ext cx="48" cy="702"/>
              <a:chOff x="288" y="2256"/>
              <a:chExt cx="48" cy="702"/>
            </a:xfrm>
          </p:grpSpPr>
          <p:sp>
            <p:nvSpPr>
              <p:cNvPr id="1423" name="Rectangle 535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1905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424" name="Line 536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25" name="Line 537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26" name="Line 538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27" name="Line 539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28" name="Line 540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29" name="Line 541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30" name="Line 542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31" name="Line 543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32" name="Line 544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33" name="Line 545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34" name="Line 546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35" name="Line 547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36" name="Line 548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37" name="Line 549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407" name="Group 550"/>
            <p:cNvGrpSpPr>
              <a:grpSpLocks/>
            </p:cNvGrpSpPr>
            <p:nvPr/>
          </p:nvGrpSpPr>
          <p:grpSpPr bwMode="auto">
            <a:xfrm>
              <a:off x="1056" y="3042"/>
              <a:ext cx="48" cy="702"/>
              <a:chOff x="288" y="2256"/>
              <a:chExt cx="48" cy="702"/>
            </a:xfrm>
          </p:grpSpPr>
          <p:sp>
            <p:nvSpPr>
              <p:cNvPr id="1408" name="Rectangle 551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1905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409" name="Line 552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10" name="Line 553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11" name="Line 554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12" name="Line 555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13" name="Line 556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14" name="Line 557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15" name="Line 558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16" name="Line 559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17" name="Line 560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18" name="Line 561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19" name="Line 562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20" name="Line 563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21" name="Line 564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22" name="Line 565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1678" name="Group 566"/>
          <p:cNvGrpSpPr>
            <a:grpSpLocks/>
          </p:cNvGrpSpPr>
          <p:nvPr/>
        </p:nvGrpSpPr>
        <p:grpSpPr bwMode="auto">
          <a:xfrm>
            <a:off x="4953000" y="1990725"/>
            <a:ext cx="1295400" cy="1114425"/>
            <a:chOff x="288" y="3042"/>
            <a:chExt cx="816" cy="702"/>
          </a:xfrm>
        </p:grpSpPr>
        <p:grpSp>
          <p:nvGrpSpPr>
            <p:cNvPr id="1679" name="Group 567"/>
            <p:cNvGrpSpPr>
              <a:grpSpLocks/>
            </p:cNvGrpSpPr>
            <p:nvPr/>
          </p:nvGrpSpPr>
          <p:grpSpPr bwMode="auto">
            <a:xfrm>
              <a:off x="288" y="3042"/>
              <a:ext cx="720" cy="702"/>
              <a:chOff x="288" y="2880"/>
              <a:chExt cx="720" cy="702"/>
            </a:xfrm>
          </p:grpSpPr>
          <p:grpSp>
            <p:nvGrpSpPr>
              <p:cNvPr id="1712" name="Group 568"/>
              <p:cNvGrpSpPr>
                <a:grpSpLocks/>
              </p:cNvGrpSpPr>
              <p:nvPr/>
            </p:nvGrpSpPr>
            <p:grpSpPr bwMode="auto">
              <a:xfrm>
                <a:off x="288" y="2880"/>
                <a:ext cx="48" cy="702"/>
                <a:chOff x="288" y="2256"/>
                <a:chExt cx="48" cy="702"/>
              </a:xfrm>
            </p:grpSpPr>
            <p:sp>
              <p:nvSpPr>
                <p:cNvPr id="1937" name="Rectangle 56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938" name="Line 57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39" name="Line 57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40" name="Line 57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41" name="Line 57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42" name="Line 57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43" name="Line 57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44" name="Line 57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45" name="Line 57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46" name="Line 57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47" name="Line 57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48" name="Line 58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49" name="Line 58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50" name="Line 58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51" name="Line 58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713" name="Group 584"/>
              <p:cNvGrpSpPr>
                <a:grpSpLocks/>
              </p:cNvGrpSpPr>
              <p:nvPr/>
            </p:nvGrpSpPr>
            <p:grpSpPr bwMode="auto">
              <a:xfrm>
                <a:off x="336" y="2880"/>
                <a:ext cx="48" cy="702"/>
                <a:chOff x="288" y="2256"/>
                <a:chExt cx="48" cy="702"/>
              </a:xfrm>
            </p:grpSpPr>
            <p:sp>
              <p:nvSpPr>
                <p:cNvPr id="1922" name="Rectangle 58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923" name="Line 58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24" name="Line 58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25" name="Line 58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26" name="Line 58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27" name="Line 59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28" name="Line 59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29" name="Line 59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30" name="Line 59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31" name="Line 59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32" name="Line 59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33" name="Line 59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34" name="Line 59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35" name="Line 59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36" name="Line 59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714" name="Group 600"/>
              <p:cNvGrpSpPr>
                <a:grpSpLocks/>
              </p:cNvGrpSpPr>
              <p:nvPr/>
            </p:nvGrpSpPr>
            <p:grpSpPr bwMode="auto">
              <a:xfrm>
                <a:off x="384" y="2880"/>
                <a:ext cx="48" cy="702"/>
                <a:chOff x="288" y="2256"/>
                <a:chExt cx="48" cy="702"/>
              </a:xfrm>
            </p:grpSpPr>
            <p:sp>
              <p:nvSpPr>
                <p:cNvPr id="1907" name="Rectangle 60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908" name="Line 60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09" name="Line 60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10" name="Line 60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11" name="Line 60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12" name="Line 60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13" name="Line 60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14" name="Line 60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15" name="Line 60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16" name="Line 61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17" name="Line 61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18" name="Line 61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19" name="Line 61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20" name="Line 61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21" name="Line 61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715" name="Group 616"/>
              <p:cNvGrpSpPr>
                <a:grpSpLocks/>
              </p:cNvGrpSpPr>
              <p:nvPr/>
            </p:nvGrpSpPr>
            <p:grpSpPr bwMode="auto">
              <a:xfrm>
                <a:off x="432" y="2880"/>
                <a:ext cx="48" cy="702"/>
                <a:chOff x="288" y="2256"/>
                <a:chExt cx="48" cy="702"/>
              </a:xfrm>
            </p:grpSpPr>
            <p:sp>
              <p:nvSpPr>
                <p:cNvPr id="1892" name="Rectangle 61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893" name="Line 61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94" name="Line 61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95" name="Line 62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96" name="Line 62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97" name="Line 62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98" name="Line 62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99" name="Line 62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00" name="Line 62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01" name="Line 62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02" name="Line 62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03" name="Line 62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04" name="Line 62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05" name="Line 63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06" name="Line 63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716" name="Group 632"/>
              <p:cNvGrpSpPr>
                <a:grpSpLocks/>
              </p:cNvGrpSpPr>
              <p:nvPr/>
            </p:nvGrpSpPr>
            <p:grpSpPr bwMode="auto">
              <a:xfrm>
                <a:off x="480" y="2880"/>
                <a:ext cx="48" cy="702"/>
                <a:chOff x="288" y="2256"/>
                <a:chExt cx="48" cy="702"/>
              </a:xfrm>
            </p:grpSpPr>
            <p:sp>
              <p:nvSpPr>
                <p:cNvPr id="1877" name="Rectangle 63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878" name="Line 63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79" name="Line 63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80" name="Line 63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81" name="Line 63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82" name="Line 63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83" name="Line 63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84" name="Line 64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85" name="Line 64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86" name="Line 64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87" name="Line 64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88" name="Line 64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89" name="Line 64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90" name="Line 64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91" name="Line 64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717" name="Group 648"/>
              <p:cNvGrpSpPr>
                <a:grpSpLocks/>
              </p:cNvGrpSpPr>
              <p:nvPr/>
            </p:nvGrpSpPr>
            <p:grpSpPr bwMode="auto">
              <a:xfrm>
                <a:off x="528" y="2880"/>
                <a:ext cx="48" cy="702"/>
                <a:chOff x="288" y="2256"/>
                <a:chExt cx="48" cy="702"/>
              </a:xfrm>
            </p:grpSpPr>
            <p:sp>
              <p:nvSpPr>
                <p:cNvPr id="1862" name="Rectangle 64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863" name="Line 65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64" name="Line 65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65" name="Line 65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66" name="Line 65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67" name="Line 65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68" name="Line 65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69" name="Line 65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70" name="Line 65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71" name="Line 65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72" name="Line 65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73" name="Line 66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74" name="Line 66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75" name="Line 66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76" name="Line 66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718" name="Group 664"/>
              <p:cNvGrpSpPr>
                <a:grpSpLocks/>
              </p:cNvGrpSpPr>
              <p:nvPr/>
            </p:nvGrpSpPr>
            <p:grpSpPr bwMode="auto">
              <a:xfrm>
                <a:off x="576" y="2880"/>
                <a:ext cx="48" cy="702"/>
                <a:chOff x="288" y="2256"/>
                <a:chExt cx="48" cy="702"/>
              </a:xfrm>
            </p:grpSpPr>
            <p:sp>
              <p:nvSpPr>
                <p:cNvPr id="1847" name="Rectangle 66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848" name="Line 66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49" name="Line 66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50" name="Line 66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51" name="Line 66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52" name="Line 67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53" name="Line 67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54" name="Line 67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55" name="Line 67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56" name="Line 67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57" name="Line 67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58" name="Line 67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59" name="Line 67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60" name="Line 67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61" name="Line 67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719" name="Group 680"/>
              <p:cNvGrpSpPr>
                <a:grpSpLocks/>
              </p:cNvGrpSpPr>
              <p:nvPr/>
            </p:nvGrpSpPr>
            <p:grpSpPr bwMode="auto">
              <a:xfrm>
                <a:off x="624" y="2880"/>
                <a:ext cx="48" cy="702"/>
                <a:chOff x="288" y="2256"/>
                <a:chExt cx="48" cy="702"/>
              </a:xfrm>
            </p:grpSpPr>
            <p:sp>
              <p:nvSpPr>
                <p:cNvPr id="1832" name="Rectangle 68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833" name="Line 68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34" name="Line 68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35" name="Line 68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36" name="Line 68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37" name="Line 68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38" name="Line 68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39" name="Line 68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40" name="Line 68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41" name="Line 69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42" name="Line 69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43" name="Line 69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44" name="Line 69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45" name="Line 69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46" name="Line 69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720" name="Group 696"/>
              <p:cNvGrpSpPr>
                <a:grpSpLocks/>
              </p:cNvGrpSpPr>
              <p:nvPr/>
            </p:nvGrpSpPr>
            <p:grpSpPr bwMode="auto">
              <a:xfrm>
                <a:off x="672" y="2880"/>
                <a:ext cx="48" cy="702"/>
                <a:chOff x="288" y="2256"/>
                <a:chExt cx="48" cy="702"/>
              </a:xfrm>
            </p:grpSpPr>
            <p:sp>
              <p:nvSpPr>
                <p:cNvPr id="1817" name="Rectangle 69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818" name="Line 69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19" name="Line 69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20" name="Line 70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21" name="Line 70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22" name="Line 70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23" name="Line 70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24" name="Line 70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25" name="Line 70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26" name="Line 70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27" name="Line 70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28" name="Line 70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29" name="Line 70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30" name="Line 71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31" name="Line 71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721" name="Group 712"/>
              <p:cNvGrpSpPr>
                <a:grpSpLocks/>
              </p:cNvGrpSpPr>
              <p:nvPr/>
            </p:nvGrpSpPr>
            <p:grpSpPr bwMode="auto">
              <a:xfrm>
                <a:off x="720" y="2880"/>
                <a:ext cx="48" cy="702"/>
                <a:chOff x="288" y="2256"/>
                <a:chExt cx="48" cy="702"/>
              </a:xfrm>
            </p:grpSpPr>
            <p:sp>
              <p:nvSpPr>
                <p:cNvPr id="1802" name="Rectangle 71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803" name="Line 71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04" name="Line 71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05" name="Line 71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06" name="Line 71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07" name="Line 71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08" name="Line 71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09" name="Line 72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10" name="Line 72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11" name="Line 72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12" name="Line 72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13" name="Line 72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14" name="Line 72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15" name="Line 72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16" name="Line 72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722" name="Group 728"/>
              <p:cNvGrpSpPr>
                <a:grpSpLocks/>
              </p:cNvGrpSpPr>
              <p:nvPr/>
            </p:nvGrpSpPr>
            <p:grpSpPr bwMode="auto">
              <a:xfrm>
                <a:off x="768" y="2880"/>
                <a:ext cx="48" cy="702"/>
                <a:chOff x="288" y="2256"/>
                <a:chExt cx="48" cy="702"/>
              </a:xfrm>
            </p:grpSpPr>
            <p:sp>
              <p:nvSpPr>
                <p:cNvPr id="1787" name="Rectangle 72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788" name="Line 73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89" name="Line 73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90" name="Line 73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91" name="Line 73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92" name="Line 73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93" name="Line 73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94" name="Line 73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95" name="Line 73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96" name="Line 73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97" name="Line 73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98" name="Line 74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99" name="Line 74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00" name="Line 74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01" name="Line 74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723" name="Group 744"/>
              <p:cNvGrpSpPr>
                <a:grpSpLocks/>
              </p:cNvGrpSpPr>
              <p:nvPr/>
            </p:nvGrpSpPr>
            <p:grpSpPr bwMode="auto">
              <a:xfrm>
                <a:off x="816" y="2880"/>
                <a:ext cx="48" cy="702"/>
                <a:chOff x="288" y="2256"/>
                <a:chExt cx="48" cy="702"/>
              </a:xfrm>
            </p:grpSpPr>
            <p:sp>
              <p:nvSpPr>
                <p:cNvPr id="1772" name="Rectangle 74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773" name="Line 74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74" name="Line 74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75" name="Line 74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76" name="Line 74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77" name="Line 75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78" name="Line 75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79" name="Line 75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80" name="Line 75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81" name="Line 75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82" name="Line 75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83" name="Line 75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84" name="Line 75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85" name="Line 75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86" name="Line 75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724" name="Group 760"/>
              <p:cNvGrpSpPr>
                <a:grpSpLocks/>
              </p:cNvGrpSpPr>
              <p:nvPr/>
            </p:nvGrpSpPr>
            <p:grpSpPr bwMode="auto">
              <a:xfrm>
                <a:off x="864" y="2880"/>
                <a:ext cx="48" cy="702"/>
                <a:chOff x="288" y="2256"/>
                <a:chExt cx="48" cy="702"/>
              </a:xfrm>
            </p:grpSpPr>
            <p:sp>
              <p:nvSpPr>
                <p:cNvPr id="1757" name="Rectangle 76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758" name="Line 76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59" name="Line 76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60" name="Line 76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61" name="Line 76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62" name="Line 76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63" name="Line 76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64" name="Line 76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65" name="Line 76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66" name="Line 77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67" name="Line 77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68" name="Line 77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69" name="Line 77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70" name="Line 77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71" name="Line 77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725" name="Group 776"/>
              <p:cNvGrpSpPr>
                <a:grpSpLocks/>
              </p:cNvGrpSpPr>
              <p:nvPr/>
            </p:nvGrpSpPr>
            <p:grpSpPr bwMode="auto">
              <a:xfrm>
                <a:off x="912" y="2880"/>
                <a:ext cx="48" cy="702"/>
                <a:chOff x="288" y="2256"/>
                <a:chExt cx="48" cy="702"/>
              </a:xfrm>
            </p:grpSpPr>
            <p:sp>
              <p:nvSpPr>
                <p:cNvPr id="1742" name="Rectangle 77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743" name="Line 77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44" name="Line 77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45" name="Line 78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46" name="Line 78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47" name="Line 78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48" name="Line 78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49" name="Line 78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50" name="Line 78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51" name="Line 78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52" name="Line 78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53" name="Line 78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54" name="Line 78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55" name="Line 79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56" name="Line 79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726" name="Group 792"/>
              <p:cNvGrpSpPr>
                <a:grpSpLocks/>
              </p:cNvGrpSpPr>
              <p:nvPr/>
            </p:nvGrpSpPr>
            <p:grpSpPr bwMode="auto">
              <a:xfrm>
                <a:off x="960" y="2880"/>
                <a:ext cx="48" cy="702"/>
                <a:chOff x="288" y="2256"/>
                <a:chExt cx="48" cy="702"/>
              </a:xfrm>
            </p:grpSpPr>
            <p:sp>
              <p:nvSpPr>
                <p:cNvPr id="1727" name="Rectangle 79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728" name="Line 79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29" name="Line 79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30" name="Line 79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31" name="Line 79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32" name="Line 79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33" name="Line 79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34" name="Line 80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35" name="Line 80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36" name="Line 80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37" name="Line 80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38" name="Line 80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39" name="Line 80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40" name="Line 80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41" name="Line 80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1680" name="Group 808"/>
            <p:cNvGrpSpPr>
              <a:grpSpLocks/>
            </p:cNvGrpSpPr>
            <p:nvPr/>
          </p:nvGrpSpPr>
          <p:grpSpPr bwMode="auto">
            <a:xfrm>
              <a:off x="1008" y="3042"/>
              <a:ext cx="48" cy="702"/>
              <a:chOff x="288" y="2256"/>
              <a:chExt cx="48" cy="702"/>
            </a:xfrm>
          </p:grpSpPr>
          <p:sp>
            <p:nvSpPr>
              <p:cNvPr id="1697" name="Rectangle 809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98" name="Line 810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99" name="Line 811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00" name="Line 812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01" name="Line 813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02" name="Line 814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03" name="Line 815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04" name="Line 816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05" name="Line 817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06" name="Line 818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07" name="Line 819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08" name="Line 820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09" name="Line 821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10" name="Line 822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11" name="Line 823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681" name="Group 824"/>
            <p:cNvGrpSpPr>
              <a:grpSpLocks/>
            </p:cNvGrpSpPr>
            <p:nvPr/>
          </p:nvGrpSpPr>
          <p:grpSpPr bwMode="auto">
            <a:xfrm>
              <a:off x="1056" y="3042"/>
              <a:ext cx="48" cy="702"/>
              <a:chOff x="288" y="2256"/>
              <a:chExt cx="48" cy="702"/>
            </a:xfrm>
          </p:grpSpPr>
          <p:sp>
            <p:nvSpPr>
              <p:cNvPr id="1682" name="Rectangle 825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83" name="Line 826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4" name="Line 827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5" name="Line 828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6" name="Line 829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7" name="Line 830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8" name="Line 831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9" name="Line 832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90" name="Line 833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91" name="Line 834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92" name="Line 835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93" name="Line 836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94" name="Line 837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95" name="Line 838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96" name="Line 839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1952" name="Group 840"/>
          <p:cNvGrpSpPr>
            <a:grpSpLocks/>
          </p:cNvGrpSpPr>
          <p:nvPr/>
        </p:nvGrpSpPr>
        <p:grpSpPr bwMode="auto">
          <a:xfrm>
            <a:off x="4953000" y="1990725"/>
            <a:ext cx="1295400" cy="1114425"/>
            <a:chOff x="288" y="3042"/>
            <a:chExt cx="816" cy="702"/>
          </a:xfrm>
        </p:grpSpPr>
        <p:grpSp>
          <p:nvGrpSpPr>
            <p:cNvPr id="1953" name="Group 841"/>
            <p:cNvGrpSpPr>
              <a:grpSpLocks/>
            </p:cNvGrpSpPr>
            <p:nvPr/>
          </p:nvGrpSpPr>
          <p:grpSpPr bwMode="auto">
            <a:xfrm>
              <a:off x="288" y="3042"/>
              <a:ext cx="720" cy="702"/>
              <a:chOff x="288" y="2880"/>
              <a:chExt cx="720" cy="702"/>
            </a:xfrm>
          </p:grpSpPr>
          <p:grpSp>
            <p:nvGrpSpPr>
              <p:cNvPr id="1986" name="Group 842"/>
              <p:cNvGrpSpPr>
                <a:grpSpLocks/>
              </p:cNvGrpSpPr>
              <p:nvPr/>
            </p:nvGrpSpPr>
            <p:grpSpPr bwMode="auto">
              <a:xfrm>
                <a:off x="288" y="2880"/>
                <a:ext cx="48" cy="702"/>
                <a:chOff x="288" y="2256"/>
                <a:chExt cx="48" cy="702"/>
              </a:xfrm>
            </p:grpSpPr>
            <p:sp>
              <p:nvSpPr>
                <p:cNvPr id="2211" name="Rectangle 84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212" name="Line 84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13" name="Line 84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14" name="Line 84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15" name="Line 84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16" name="Line 84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17" name="Line 84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18" name="Line 85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19" name="Line 85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20" name="Line 85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21" name="Line 85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22" name="Line 85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23" name="Line 85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24" name="Line 85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25" name="Line 85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987" name="Group 858"/>
              <p:cNvGrpSpPr>
                <a:grpSpLocks/>
              </p:cNvGrpSpPr>
              <p:nvPr/>
            </p:nvGrpSpPr>
            <p:grpSpPr bwMode="auto">
              <a:xfrm>
                <a:off x="336" y="2880"/>
                <a:ext cx="48" cy="702"/>
                <a:chOff x="288" y="2256"/>
                <a:chExt cx="48" cy="702"/>
              </a:xfrm>
            </p:grpSpPr>
            <p:sp>
              <p:nvSpPr>
                <p:cNvPr id="2196" name="Rectangle 85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197" name="Line 86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98" name="Line 86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99" name="Line 86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00" name="Line 86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01" name="Line 86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02" name="Line 86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03" name="Line 86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04" name="Line 86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05" name="Line 86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06" name="Line 86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07" name="Line 87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08" name="Line 87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09" name="Line 87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10" name="Line 87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988" name="Group 874"/>
              <p:cNvGrpSpPr>
                <a:grpSpLocks/>
              </p:cNvGrpSpPr>
              <p:nvPr/>
            </p:nvGrpSpPr>
            <p:grpSpPr bwMode="auto">
              <a:xfrm>
                <a:off x="384" y="2880"/>
                <a:ext cx="48" cy="702"/>
                <a:chOff x="288" y="2256"/>
                <a:chExt cx="48" cy="702"/>
              </a:xfrm>
            </p:grpSpPr>
            <p:sp>
              <p:nvSpPr>
                <p:cNvPr id="2181" name="Rectangle 87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182" name="Line 87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83" name="Line 87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84" name="Line 87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85" name="Line 87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86" name="Line 88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87" name="Line 88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88" name="Line 88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89" name="Line 88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90" name="Line 88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91" name="Line 88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92" name="Line 88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93" name="Line 88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94" name="Line 88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95" name="Line 88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989" name="Group 890"/>
              <p:cNvGrpSpPr>
                <a:grpSpLocks/>
              </p:cNvGrpSpPr>
              <p:nvPr/>
            </p:nvGrpSpPr>
            <p:grpSpPr bwMode="auto">
              <a:xfrm>
                <a:off x="432" y="2880"/>
                <a:ext cx="48" cy="702"/>
                <a:chOff x="288" y="2256"/>
                <a:chExt cx="48" cy="702"/>
              </a:xfrm>
            </p:grpSpPr>
            <p:sp>
              <p:nvSpPr>
                <p:cNvPr id="2166" name="Rectangle 89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167" name="Line 89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68" name="Line 89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69" name="Line 89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70" name="Line 89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71" name="Line 89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72" name="Line 89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73" name="Line 89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74" name="Line 89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75" name="Line 90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76" name="Line 90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77" name="Line 90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78" name="Line 90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79" name="Line 90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80" name="Line 90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990" name="Group 906"/>
              <p:cNvGrpSpPr>
                <a:grpSpLocks/>
              </p:cNvGrpSpPr>
              <p:nvPr/>
            </p:nvGrpSpPr>
            <p:grpSpPr bwMode="auto">
              <a:xfrm>
                <a:off x="480" y="2880"/>
                <a:ext cx="48" cy="702"/>
                <a:chOff x="288" y="2256"/>
                <a:chExt cx="48" cy="702"/>
              </a:xfrm>
            </p:grpSpPr>
            <p:sp>
              <p:nvSpPr>
                <p:cNvPr id="2151" name="Rectangle 90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152" name="Line 90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53" name="Line 90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54" name="Line 91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55" name="Line 91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56" name="Line 91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57" name="Line 91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58" name="Line 91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59" name="Line 91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60" name="Line 91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61" name="Line 91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62" name="Line 91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63" name="Line 91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64" name="Line 92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65" name="Line 92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991" name="Group 922"/>
              <p:cNvGrpSpPr>
                <a:grpSpLocks/>
              </p:cNvGrpSpPr>
              <p:nvPr/>
            </p:nvGrpSpPr>
            <p:grpSpPr bwMode="auto">
              <a:xfrm>
                <a:off x="528" y="2880"/>
                <a:ext cx="48" cy="702"/>
                <a:chOff x="288" y="2256"/>
                <a:chExt cx="48" cy="702"/>
              </a:xfrm>
            </p:grpSpPr>
            <p:sp>
              <p:nvSpPr>
                <p:cNvPr id="2136" name="Rectangle 92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137" name="Line 92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38" name="Line 92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39" name="Line 92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40" name="Line 92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41" name="Line 92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42" name="Line 92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43" name="Line 93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44" name="Line 93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45" name="Line 93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46" name="Line 93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47" name="Line 93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48" name="Line 93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49" name="Line 93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50" name="Line 93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992" name="Group 938"/>
              <p:cNvGrpSpPr>
                <a:grpSpLocks/>
              </p:cNvGrpSpPr>
              <p:nvPr/>
            </p:nvGrpSpPr>
            <p:grpSpPr bwMode="auto">
              <a:xfrm>
                <a:off x="576" y="2880"/>
                <a:ext cx="48" cy="702"/>
                <a:chOff x="288" y="2256"/>
                <a:chExt cx="48" cy="702"/>
              </a:xfrm>
            </p:grpSpPr>
            <p:sp>
              <p:nvSpPr>
                <p:cNvPr id="2121" name="Rectangle 93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122" name="Line 94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23" name="Line 94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24" name="Line 94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25" name="Line 94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26" name="Line 94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27" name="Line 94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28" name="Line 94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29" name="Line 94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30" name="Line 94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31" name="Line 94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32" name="Line 95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33" name="Line 95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34" name="Line 95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35" name="Line 95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993" name="Group 954"/>
              <p:cNvGrpSpPr>
                <a:grpSpLocks/>
              </p:cNvGrpSpPr>
              <p:nvPr/>
            </p:nvGrpSpPr>
            <p:grpSpPr bwMode="auto">
              <a:xfrm>
                <a:off x="624" y="2880"/>
                <a:ext cx="48" cy="702"/>
                <a:chOff x="288" y="2256"/>
                <a:chExt cx="48" cy="702"/>
              </a:xfrm>
            </p:grpSpPr>
            <p:sp>
              <p:nvSpPr>
                <p:cNvPr id="2106" name="Rectangle 95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107" name="Line 95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08" name="Line 95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09" name="Line 95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10" name="Line 95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11" name="Line 96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12" name="Line 96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13" name="Line 96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14" name="Line 96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15" name="Line 96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16" name="Line 96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17" name="Line 96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18" name="Line 96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19" name="Line 96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20" name="Line 96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994" name="Group 970"/>
              <p:cNvGrpSpPr>
                <a:grpSpLocks/>
              </p:cNvGrpSpPr>
              <p:nvPr/>
            </p:nvGrpSpPr>
            <p:grpSpPr bwMode="auto">
              <a:xfrm>
                <a:off x="672" y="2880"/>
                <a:ext cx="48" cy="702"/>
                <a:chOff x="288" y="2256"/>
                <a:chExt cx="48" cy="702"/>
              </a:xfrm>
            </p:grpSpPr>
            <p:sp>
              <p:nvSpPr>
                <p:cNvPr id="2091" name="Rectangle 97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092" name="Line 97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93" name="Line 97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94" name="Line 97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95" name="Line 97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96" name="Line 97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97" name="Line 97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98" name="Line 97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99" name="Line 97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00" name="Line 98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01" name="Line 98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02" name="Line 98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03" name="Line 98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04" name="Line 98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05" name="Line 98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995" name="Group 986"/>
              <p:cNvGrpSpPr>
                <a:grpSpLocks/>
              </p:cNvGrpSpPr>
              <p:nvPr/>
            </p:nvGrpSpPr>
            <p:grpSpPr bwMode="auto">
              <a:xfrm>
                <a:off x="720" y="2880"/>
                <a:ext cx="48" cy="702"/>
                <a:chOff x="288" y="2256"/>
                <a:chExt cx="48" cy="702"/>
              </a:xfrm>
            </p:grpSpPr>
            <p:sp>
              <p:nvSpPr>
                <p:cNvPr id="2076" name="Rectangle 98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077" name="Line 98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78" name="Line 98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79" name="Line 99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80" name="Line 99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81" name="Line 99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82" name="Line 99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83" name="Line 99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84" name="Line 99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85" name="Line 99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86" name="Line 99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87" name="Line 99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88" name="Line 99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89" name="Line 100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90" name="Line 100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996" name="Group 1002"/>
              <p:cNvGrpSpPr>
                <a:grpSpLocks/>
              </p:cNvGrpSpPr>
              <p:nvPr/>
            </p:nvGrpSpPr>
            <p:grpSpPr bwMode="auto">
              <a:xfrm>
                <a:off x="768" y="2880"/>
                <a:ext cx="48" cy="702"/>
                <a:chOff x="288" y="2256"/>
                <a:chExt cx="48" cy="702"/>
              </a:xfrm>
            </p:grpSpPr>
            <p:sp>
              <p:nvSpPr>
                <p:cNvPr id="2061" name="Rectangle 100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062" name="Line 100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63" name="Line 100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64" name="Line 100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65" name="Line 100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66" name="Line 100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67" name="Line 100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68" name="Line 101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69" name="Line 101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70" name="Line 101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71" name="Line 101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72" name="Line 101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73" name="Line 101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74" name="Line 101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75" name="Line 101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997" name="Group 1018"/>
              <p:cNvGrpSpPr>
                <a:grpSpLocks/>
              </p:cNvGrpSpPr>
              <p:nvPr/>
            </p:nvGrpSpPr>
            <p:grpSpPr bwMode="auto">
              <a:xfrm>
                <a:off x="816" y="2880"/>
                <a:ext cx="48" cy="702"/>
                <a:chOff x="288" y="2256"/>
                <a:chExt cx="48" cy="702"/>
              </a:xfrm>
            </p:grpSpPr>
            <p:sp>
              <p:nvSpPr>
                <p:cNvPr id="2046" name="Rectangle 101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047" name="Line 102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48" name="Line 102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49" name="Line 102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50" name="Line 102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51" name="Line 102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52" name="Line 102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53" name="Line 102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54" name="Line 102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55" name="Line 102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56" name="Line 102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57" name="Line 103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58" name="Line 103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59" name="Line 103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60" name="Line 103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998" name="Group 1034"/>
              <p:cNvGrpSpPr>
                <a:grpSpLocks/>
              </p:cNvGrpSpPr>
              <p:nvPr/>
            </p:nvGrpSpPr>
            <p:grpSpPr bwMode="auto">
              <a:xfrm>
                <a:off x="864" y="2880"/>
                <a:ext cx="48" cy="702"/>
                <a:chOff x="288" y="2256"/>
                <a:chExt cx="48" cy="702"/>
              </a:xfrm>
            </p:grpSpPr>
            <p:sp>
              <p:nvSpPr>
                <p:cNvPr id="2031" name="Rectangle 103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032" name="Line 103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33" name="Line 103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34" name="Line 103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35" name="Line 103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36" name="Line 104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37" name="Line 104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38" name="Line 104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39" name="Line 104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40" name="Line 104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41" name="Line 104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42" name="Line 104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43" name="Line 104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44" name="Line 104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45" name="Line 104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999" name="Group 1050"/>
              <p:cNvGrpSpPr>
                <a:grpSpLocks/>
              </p:cNvGrpSpPr>
              <p:nvPr/>
            </p:nvGrpSpPr>
            <p:grpSpPr bwMode="auto">
              <a:xfrm>
                <a:off x="912" y="2880"/>
                <a:ext cx="48" cy="702"/>
                <a:chOff x="288" y="2256"/>
                <a:chExt cx="48" cy="702"/>
              </a:xfrm>
            </p:grpSpPr>
            <p:sp>
              <p:nvSpPr>
                <p:cNvPr id="2016" name="Rectangle 105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017" name="Line 105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18" name="Line 105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19" name="Line 105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20" name="Line 105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21" name="Line 105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22" name="Line 105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23" name="Line 105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24" name="Line 105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25" name="Line 106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26" name="Line 106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27" name="Line 106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28" name="Line 106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29" name="Line 106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30" name="Line 106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000" name="Group 1066"/>
              <p:cNvGrpSpPr>
                <a:grpSpLocks/>
              </p:cNvGrpSpPr>
              <p:nvPr/>
            </p:nvGrpSpPr>
            <p:grpSpPr bwMode="auto">
              <a:xfrm>
                <a:off x="960" y="2880"/>
                <a:ext cx="48" cy="702"/>
                <a:chOff x="288" y="2256"/>
                <a:chExt cx="48" cy="702"/>
              </a:xfrm>
            </p:grpSpPr>
            <p:sp>
              <p:nvSpPr>
                <p:cNvPr id="2001" name="Rectangle 106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002" name="Line 106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03" name="Line 106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04" name="Line 107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05" name="Line 107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06" name="Line 107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07" name="Line 107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08" name="Line 107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09" name="Line 107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10" name="Line 107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11" name="Line 107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12" name="Line 107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13" name="Line 107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14" name="Line 108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15" name="Line 108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1954" name="Group 1082"/>
            <p:cNvGrpSpPr>
              <a:grpSpLocks/>
            </p:cNvGrpSpPr>
            <p:nvPr/>
          </p:nvGrpSpPr>
          <p:grpSpPr bwMode="auto">
            <a:xfrm>
              <a:off x="1008" y="3042"/>
              <a:ext cx="48" cy="702"/>
              <a:chOff x="288" y="2256"/>
              <a:chExt cx="48" cy="702"/>
            </a:xfrm>
          </p:grpSpPr>
          <p:sp>
            <p:nvSpPr>
              <p:cNvPr id="1971" name="Rectangle 1083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1905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972" name="Line 1084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73" name="Line 1085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74" name="Line 1086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75" name="Line 1087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76" name="Line 1088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77" name="Line 1089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78" name="Line 1090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79" name="Line 1091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80" name="Line 1092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81" name="Line 1093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82" name="Line 1094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83" name="Line 1095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84" name="Line 1096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85" name="Line 1097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955" name="Group 1098"/>
            <p:cNvGrpSpPr>
              <a:grpSpLocks/>
            </p:cNvGrpSpPr>
            <p:nvPr/>
          </p:nvGrpSpPr>
          <p:grpSpPr bwMode="auto">
            <a:xfrm>
              <a:off x="1056" y="3042"/>
              <a:ext cx="48" cy="702"/>
              <a:chOff x="288" y="2256"/>
              <a:chExt cx="48" cy="702"/>
            </a:xfrm>
          </p:grpSpPr>
          <p:sp>
            <p:nvSpPr>
              <p:cNvPr id="1956" name="Rectangle 1099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1905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957" name="Line 1100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58" name="Line 1101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59" name="Line 1102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60" name="Line 1103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61" name="Line 1104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62" name="Line 1105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63" name="Line 1106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64" name="Line 1107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65" name="Line 1108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66" name="Line 1109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67" name="Line 1110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68" name="Line 1111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69" name="Line 1112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70" name="Line 1113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2227" name="Rectangle 2"/>
          <p:cNvSpPr txBox="1">
            <a:spLocks noChangeArrowheads="1"/>
          </p:cNvSpPr>
          <p:nvPr/>
        </p:nvSpPr>
        <p:spPr bwMode="auto">
          <a:xfrm>
            <a:off x="457199" y="551148"/>
            <a:ext cx="83280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Window-based models</a:t>
            </a:r>
            <a:b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Building an object model</a:t>
            </a:r>
          </a:p>
        </p:txBody>
      </p:sp>
      <p:sp>
        <p:nvSpPr>
          <p:cNvPr id="1114" name="TextBox 1113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226" name="Slide Number Placeholder 22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3447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ernt">
  <a:themeElements>
    <a:clrScheme name="">
      <a:dk1>
        <a:srgbClr val="000000"/>
      </a:dk1>
      <a:lt1>
        <a:srgbClr val="FFFFFF"/>
      </a:lt1>
      <a:dk2>
        <a:srgbClr val="000099"/>
      </a:dk2>
      <a:lt2>
        <a:srgbClr val="FFCC00"/>
      </a:lt2>
      <a:accent1>
        <a:srgbClr val="0066FF"/>
      </a:accent1>
      <a:accent2>
        <a:srgbClr val="33CCCC"/>
      </a:accent2>
      <a:accent3>
        <a:srgbClr val="AAAACA"/>
      </a:accent3>
      <a:accent4>
        <a:srgbClr val="DADADA"/>
      </a:accent4>
      <a:accent5>
        <a:srgbClr val="AAB8FF"/>
      </a:accent5>
      <a:accent6>
        <a:srgbClr val="2DB9B9"/>
      </a:accent6>
      <a:hlink>
        <a:srgbClr val="FF00FF"/>
      </a:hlink>
      <a:folHlink>
        <a:srgbClr val="9933FF"/>
      </a:folHlink>
    </a:clrScheme>
    <a:fontScheme name="1_bern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sm" len="sm"/>
          <a:tailEnd type="triangle" w="sm" len="sm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rebuchet M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sm" len="sm"/>
          <a:tailEnd type="triangle" w="sm" len="sm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rebuchet MS" pitchFamily="34" charset="0"/>
          </a:defRPr>
        </a:defPPr>
      </a:lstStyle>
    </a:lnDef>
  </a:objectDefaults>
  <a:extraClrSchemeLst>
    <a:extraClrScheme>
      <a:clrScheme name="1_bern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rn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rn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bernt">
  <a:themeElements>
    <a:clrScheme name="">
      <a:dk1>
        <a:srgbClr val="000000"/>
      </a:dk1>
      <a:lt1>
        <a:srgbClr val="FFFFFF"/>
      </a:lt1>
      <a:dk2>
        <a:srgbClr val="000099"/>
      </a:dk2>
      <a:lt2>
        <a:srgbClr val="FFCC00"/>
      </a:lt2>
      <a:accent1>
        <a:srgbClr val="0066FF"/>
      </a:accent1>
      <a:accent2>
        <a:srgbClr val="33CCCC"/>
      </a:accent2>
      <a:accent3>
        <a:srgbClr val="AAAACA"/>
      </a:accent3>
      <a:accent4>
        <a:srgbClr val="DADADA"/>
      </a:accent4>
      <a:accent5>
        <a:srgbClr val="AAB8FF"/>
      </a:accent5>
      <a:accent6>
        <a:srgbClr val="2DB9B9"/>
      </a:accent6>
      <a:hlink>
        <a:srgbClr val="FF00FF"/>
      </a:hlink>
      <a:folHlink>
        <a:srgbClr val="9933FF"/>
      </a:folHlink>
    </a:clrScheme>
    <a:fontScheme name="1_bern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sm" len="sm"/>
          <a:tailEnd type="triangle" w="sm" len="sm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rebuchet M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sm" len="sm"/>
          <a:tailEnd type="triangle" w="sm" len="sm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rebuchet MS" pitchFamily="34" charset="0"/>
          </a:defRPr>
        </a:defPPr>
      </a:lstStyle>
    </a:lnDef>
  </a:objectDefaults>
  <a:extraClrSchemeLst>
    <a:extraClrScheme>
      <a:clrScheme name="1_bern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rn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rn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bernt">
  <a:themeElements>
    <a:clrScheme name="">
      <a:dk1>
        <a:srgbClr val="000000"/>
      </a:dk1>
      <a:lt1>
        <a:srgbClr val="FFFFFF"/>
      </a:lt1>
      <a:dk2>
        <a:srgbClr val="000099"/>
      </a:dk2>
      <a:lt2>
        <a:srgbClr val="FFCC00"/>
      </a:lt2>
      <a:accent1>
        <a:srgbClr val="0066FF"/>
      </a:accent1>
      <a:accent2>
        <a:srgbClr val="33CCCC"/>
      </a:accent2>
      <a:accent3>
        <a:srgbClr val="AAAACA"/>
      </a:accent3>
      <a:accent4>
        <a:srgbClr val="DADADA"/>
      </a:accent4>
      <a:accent5>
        <a:srgbClr val="AAB8FF"/>
      </a:accent5>
      <a:accent6>
        <a:srgbClr val="2DB9B9"/>
      </a:accent6>
      <a:hlink>
        <a:srgbClr val="FF00FF"/>
      </a:hlink>
      <a:folHlink>
        <a:srgbClr val="9933FF"/>
      </a:folHlink>
    </a:clrScheme>
    <a:fontScheme name="1_bern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sm" len="sm"/>
          <a:tailEnd type="triangle" w="sm" len="sm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rebuchet M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sm" len="sm"/>
          <a:tailEnd type="triangle" w="sm" len="sm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rebuchet MS" pitchFamily="34" charset="0"/>
          </a:defRPr>
        </a:defPPr>
      </a:lstStyle>
    </a:lnDef>
  </a:objectDefaults>
  <a:extraClrSchemeLst>
    <a:extraClrScheme>
      <a:clrScheme name="1_bern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rn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rn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bernt">
  <a:themeElements>
    <a:clrScheme name="">
      <a:dk1>
        <a:srgbClr val="000000"/>
      </a:dk1>
      <a:lt1>
        <a:srgbClr val="FFFFFF"/>
      </a:lt1>
      <a:dk2>
        <a:srgbClr val="000099"/>
      </a:dk2>
      <a:lt2>
        <a:srgbClr val="FFCC00"/>
      </a:lt2>
      <a:accent1>
        <a:srgbClr val="0066FF"/>
      </a:accent1>
      <a:accent2>
        <a:srgbClr val="33CCCC"/>
      </a:accent2>
      <a:accent3>
        <a:srgbClr val="AAAACA"/>
      </a:accent3>
      <a:accent4>
        <a:srgbClr val="DADADA"/>
      </a:accent4>
      <a:accent5>
        <a:srgbClr val="AAB8FF"/>
      </a:accent5>
      <a:accent6>
        <a:srgbClr val="2DB9B9"/>
      </a:accent6>
      <a:hlink>
        <a:srgbClr val="FF00FF"/>
      </a:hlink>
      <a:folHlink>
        <a:srgbClr val="9933FF"/>
      </a:folHlink>
    </a:clrScheme>
    <a:fontScheme name="1_bern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sm" len="sm"/>
          <a:tailEnd type="triangle" w="sm" len="sm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rebuchet M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sm" len="sm"/>
          <a:tailEnd type="triangle" w="sm" len="sm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rebuchet MS" pitchFamily="34" charset="0"/>
          </a:defRPr>
        </a:defPPr>
      </a:lstStyle>
    </a:lnDef>
  </a:objectDefaults>
  <a:extraClrSchemeLst>
    <a:extraClrScheme>
      <a:clrScheme name="1_bern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rn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rn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6024</TotalTime>
  <Words>2283</Words>
  <Application>Microsoft Macintosh PowerPoint</Application>
  <PresentationFormat>On-screen Show (4:3)</PresentationFormat>
  <Paragraphs>471</Paragraphs>
  <Slides>89</Slides>
  <Notes>41</Notes>
  <HiddenSlides>7</HiddenSlides>
  <MMClips>1</MMClips>
  <ScaleCrop>false</ScaleCrop>
  <HeadingPairs>
    <vt:vector size="4" baseType="variant">
      <vt:variant>
        <vt:lpstr>Design Template</vt:lpstr>
      </vt:variant>
      <vt:variant>
        <vt:i4>11</vt:i4>
      </vt:variant>
      <vt:variant>
        <vt:lpstr>Slide Titles</vt:lpstr>
      </vt:variant>
      <vt:variant>
        <vt:i4>89</vt:i4>
      </vt:variant>
    </vt:vector>
  </HeadingPairs>
  <TitlesOfParts>
    <vt:vector size="100" baseType="lpstr">
      <vt:lpstr>Office Theme</vt:lpstr>
      <vt:lpstr>2_Default Design</vt:lpstr>
      <vt:lpstr>1_bernt</vt:lpstr>
      <vt:lpstr>1_Blank Presentation</vt:lpstr>
      <vt:lpstr>Blank Presentation</vt:lpstr>
      <vt:lpstr>5_Blank Presentation</vt:lpstr>
      <vt:lpstr>4_bernt</vt:lpstr>
      <vt:lpstr>5_bernt</vt:lpstr>
      <vt:lpstr>6_bernt</vt:lpstr>
      <vt:lpstr>2_Office Theme</vt:lpstr>
      <vt:lpstr>6_Office Theme</vt:lpstr>
      <vt:lpstr>Window-based models for generic object detection</vt:lpstr>
      <vt:lpstr>Previously</vt:lpstr>
      <vt:lpstr>Last time:  Example: skin color classification</vt:lpstr>
      <vt:lpstr>Slide 4</vt:lpstr>
      <vt:lpstr>Slide 5</vt:lpstr>
      <vt:lpstr>Today</vt:lpstr>
      <vt:lpstr>Generic category recognition: basic framework</vt:lpstr>
      <vt:lpstr>Generic category recognition: representation choice</vt:lpstr>
      <vt:lpstr>Slide 9</vt:lpstr>
      <vt:lpstr>Slide 10</vt:lpstr>
      <vt:lpstr>Slide 11</vt:lpstr>
      <vt:lpstr>Slide 12</vt:lpstr>
      <vt:lpstr>Slide 13</vt:lpstr>
      <vt:lpstr>Slide 14</vt:lpstr>
      <vt:lpstr>Generic category recognition: basic framework</vt:lpstr>
      <vt:lpstr>Slide 16</vt:lpstr>
      <vt:lpstr>Slide 17</vt:lpstr>
      <vt:lpstr>Slide 18</vt:lpstr>
      <vt:lpstr>Boosting  intuition</vt:lpstr>
      <vt:lpstr>Boosting  illustration</vt:lpstr>
      <vt:lpstr>Boosting  illustration</vt:lpstr>
      <vt:lpstr>Boosting  illustration</vt:lpstr>
      <vt:lpstr>Boosting  illustration</vt:lpstr>
      <vt:lpstr>Boosting  illustration</vt:lpstr>
      <vt:lpstr>Boosting: training</vt:lpstr>
      <vt:lpstr>Boosting: pros and cons</vt:lpstr>
      <vt:lpstr>Viola-Jones face detector</vt:lpstr>
      <vt:lpstr>Viola-Jones face detector</vt:lpstr>
      <vt:lpstr>Viola-Jones detector: features</vt:lpstr>
      <vt:lpstr>Computing sum within a rectangle</vt:lpstr>
      <vt:lpstr>Viola-Jones detector: features</vt:lpstr>
      <vt:lpstr>Viola-Jones detector: features</vt:lpstr>
      <vt:lpstr>Viola-Jones detector: AdaBoost</vt:lpstr>
      <vt:lpstr>AdaBoost Algorithm</vt:lpstr>
      <vt:lpstr>Slide 35</vt:lpstr>
      <vt:lpstr>Slide 36</vt:lpstr>
      <vt:lpstr>Cascading classifiers for detection</vt:lpstr>
      <vt:lpstr>Viola-Jones detector: summary</vt:lpstr>
      <vt:lpstr>Viola-Jones detector: summary</vt:lpstr>
      <vt:lpstr>Slide 40</vt:lpstr>
      <vt:lpstr>Slide 41</vt:lpstr>
      <vt:lpstr>Slide 42</vt:lpstr>
      <vt:lpstr>Detecting profile faces?</vt:lpstr>
      <vt:lpstr>Slide 44</vt:lpstr>
      <vt:lpstr>Example using Viola-Jones detector</vt:lpstr>
      <vt:lpstr>Slide 46</vt:lpstr>
      <vt:lpstr>Consumer application: iPhoto 2009</vt:lpstr>
      <vt:lpstr>Consumer application: iPhoto 2009</vt:lpstr>
      <vt:lpstr>Consumer application: iPhoto 2009</vt:lpstr>
      <vt:lpstr>Slide 50</vt:lpstr>
      <vt:lpstr>Pedestrian detection</vt:lpstr>
      <vt:lpstr>Window-based detection: strengths</vt:lpstr>
      <vt:lpstr>Window-based detection: Limitations</vt:lpstr>
      <vt:lpstr>Limitations (continued)</vt:lpstr>
      <vt:lpstr>Limitations (continued)</vt:lpstr>
      <vt:lpstr>Limitations (continued)</vt:lpstr>
      <vt:lpstr>Limitations (continued)</vt:lpstr>
      <vt:lpstr>Summary</vt:lpstr>
      <vt:lpstr>PS3</vt:lpstr>
      <vt:lpstr>Brad Alson</vt:lpstr>
      <vt:lpstr>Prakriti Banik</vt:lpstr>
      <vt:lpstr>Ryan Brown</vt:lpstr>
      <vt:lpstr>James Burns</vt:lpstr>
      <vt:lpstr>Carlos Caceres</vt:lpstr>
      <vt:lpstr>Jianli Chen</vt:lpstr>
      <vt:lpstr>Micheal Cogswell</vt:lpstr>
      <vt:lpstr>Suraj Das</vt:lpstr>
      <vt:lpstr>Jacob Dennis</vt:lpstr>
      <vt:lpstr>Jay Freunthal</vt:lpstr>
      <vt:lpstr>Sepideh Khoshnood</vt:lpstr>
      <vt:lpstr>Allan Kirchoff</vt:lpstr>
      <vt:lpstr>Ujjwal Krothapalli</vt:lpstr>
      <vt:lpstr>Siddhartha Kundalkar</vt:lpstr>
      <vt:lpstr>Shrenik Lad</vt:lpstr>
      <vt:lpstr>Boren Li</vt:lpstr>
      <vt:lpstr>Harmish Modi</vt:lpstr>
      <vt:lpstr>Daniel Moodie</vt:lpstr>
      <vt:lpstr>Duane Niles</vt:lpstr>
      <vt:lpstr>Chris Nogales</vt:lpstr>
      <vt:lpstr>Salvatore Pezzino</vt:lpstr>
      <vt:lpstr>Scot Radford</vt:lpstr>
      <vt:lpstr>Kaushik Rangarajan</vt:lpstr>
      <vt:lpstr>Sean Thweatt</vt:lpstr>
      <vt:lpstr>Xianqiao Tong</vt:lpstr>
      <vt:lpstr>Ramakrishna Vedantam</vt:lpstr>
      <vt:lpstr>Nikolaus Wittenstein</vt:lpstr>
      <vt:lpstr>Rabih Younes</vt:lpstr>
      <vt:lpstr>Jason Ziglar</vt:lpstr>
      <vt:lpstr>Questions?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grauman</dc:creator>
  <cp:lastModifiedBy>Devi Parikh</cp:lastModifiedBy>
  <cp:revision>159</cp:revision>
  <dcterms:created xsi:type="dcterms:W3CDTF">2013-10-29T17:36:49Z</dcterms:created>
  <dcterms:modified xsi:type="dcterms:W3CDTF">2013-10-29T19:26:42Z</dcterms:modified>
</cp:coreProperties>
</file>