
<file path=[Content_Types].xml><?xml version="1.0" encoding="utf-8"?>
<Types xmlns="http://schemas.openxmlformats.org/package/2006/content-types">
  <Override PartName="/ppt/slides/slide30.xml" ContentType="application/vnd.openxmlformats-officedocument.presentationml.slide+xml"/>
  <Override PartName="/ppt/slideLayouts/slideLayout149.xml" ContentType="application/vnd.openxmlformats-officedocument.presentationml.slideLayout+xml"/>
  <Override PartName="/ppt/slideLayouts/slideLayout162.xml" ContentType="application/vnd.openxmlformats-officedocument.presentationml.slideLayout+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theme/theme18.xml" ContentType="application/vnd.openxmlformats-officedocument.theme+xml"/>
  <Override PartName="/ppt/slides/slide72.xml" ContentType="application/vnd.openxmlformats-officedocument.presentationml.slide+xml"/>
  <Override PartName="/ppt/slideLayouts/slideLayout35.xml" ContentType="application/vnd.openxmlformats-officedocument.presentationml.slideLayout+xml"/>
  <Override PartName="/ppt/notesSlides/notesSlide47.xml" ContentType="application/vnd.openxmlformats-officedocument.presentationml.notesSlide+xml"/>
  <Override PartName="/ppt/slides/slide66.xml" ContentType="application/vnd.openxmlformats-officedocument.presentationml.slide+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140.xml" ContentType="application/vnd.openxmlformats-officedocument.presentationml.slideLayout+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182.xml" ContentType="application/vnd.openxmlformats-officedocument.presentationml.slideLayout+xml"/>
  <Override PartName="/ppt/slides/slide44.xml" ContentType="application/vnd.openxmlformats-officedocument.presentationml.slide+xml"/>
  <Override PartName="/ppt/notesSlides/notesSlide25.xml" ContentType="application/vnd.openxmlformats-officedocument.presentationml.notes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notesSlides/notesSlide45.xml" ContentType="application/vnd.openxmlformats-officedocument.presentationml.notesSlide+xml"/>
  <Override PartName="/ppt/slides/slide64.xml" ContentType="application/vnd.openxmlformats-officedocument.presentationml.slide+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slideLayouts/slideLayout180.xml" ContentType="application/vnd.openxmlformats-officedocument.presentationml.slideLayout+xml"/>
  <Override PartName="/ppt/slides/slide42.xml" ContentType="application/vnd.openxmlformats-officedocument.presentationml.slide+xml"/>
  <Override PartName="/ppt/notesSlides/notesSlide23.xml" ContentType="application/vnd.openxmlformats-officedocument.presentationml.notes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theme/theme20.xml" ContentType="application/vnd.openxmlformats-officedocument.theme+xml"/>
  <Override PartName="/ppt/theme/theme14.xml" ContentType="application/vnd.openxmlformats-officedocument.theme+xml"/>
  <Override PartName="/ppt/slides/slide20.xml" ContentType="application/vnd.openxmlformats-officedocument.presentationml.slide+xml"/>
  <Override PartName="/ppt/slideLayouts/slideLayout95.xml" ContentType="application/vnd.openxmlformats-officedocument.presentationml.slideLayout+xml"/>
  <Override PartName="/ppt/embeddings/Microsoft_Equation5.bin" ContentType="application/vnd.openxmlformats-officedocument.oleObject"/>
  <Override PartName="/ppt/slideLayouts/slideLayout139.xml" ContentType="application/vnd.openxmlformats-officedocument.presentationml.slideLayout+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s/slide62.xml" ContentType="application/vnd.openxmlformats-officedocument.presentationml.slide+xml"/>
  <Override PartName="/ppt/slideMasters/slideMaster5.xml" ContentType="application/vnd.openxmlformats-officedocument.presentationml.slideMaster+xml"/>
  <Override PartName="/ppt/slideMasters/slideMaster18.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Override PartName="/ppt/slideLayouts/slideLayout159.xml" ContentType="application/vnd.openxmlformats-officedocument.presentationml.slideLayout+xml"/>
  <Override PartName="/ppt/slideLayouts/slideLayout51.xml" ContentType="application/vnd.openxmlformats-officedocument.presentationml.slideLayout+xml"/>
  <Default Extension="jpeg" ContentType="image/jpeg"/>
  <Override PartName="/ppt/theme/theme12.xml" ContentType="application/vnd.openxmlformats-officedocument.theme+xml"/>
  <Override PartName="/ppt/slideLayouts/slideLayout93.xml" ContentType="application/vnd.openxmlformats-officedocument.presentationml.slideLayout+xml"/>
  <Override PartName="/ppt/embeddings/Microsoft_Equation3.bin" ContentType="application/vnd.openxmlformats-officedocument.oleObject"/>
  <Override PartName="/ppt/slideLayouts/slideLayout137.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179.xml" ContentType="application/vnd.openxmlformats-officedocument.presentationml.slideLayout+xml"/>
  <Override PartName="/ppt/slideMasters/slideMaster16.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Layouts/slideLayout157.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embeddings/Microsoft_Equation1.bin" ContentType="application/vnd.openxmlformats-officedocument.oleObject"/>
  <Override PartName="/ppt/slideLayouts/slideLayout135.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177.xml" ContentType="application/vnd.openxmlformats-officedocument.presentationml.slideLayout+xml"/>
  <Override PartName="/ppt/slideMasters/slideMaster14.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slideLayouts/slideLayout113.xml" ContentType="application/vnd.openxmlformats-officedocument.presentationml.slideLayout+xml"/>
  <Override PartName="/ppt/handoutMasters/handoutMaster1.xml" ContentType="application/vnd.openxmlformats-officedocument.presentationml.handoutMaster+xml"/>
  <Override PartName="/ppt/notesSlides/notesSlide33.xml" ContentType="application/vnd.openxmlformats-officedocument.presentationml.notesSlide+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155.xml" ContentType="application/vnd.openxmlformats-officedocument.presentationml.slideLayout+xml"/>
  <Override PartName="/ppt/slideLayouts/slideLayout28.xml" ContentType="application/vnd.openxmlformats-officedocument.presentationml.slideLayout+xml"/>
  <Override PartName="/ppt/slideLayouts/slideLayout197.xml" ContentType="application/vnd.openxmlformats-officedocument.presentationml.slideLayout+xml"/>
  <Override PartName="/ppt/slides/slide59.xml" ContentType="application/vnd.openxmlformats-officedocument.presentationml.slide+xml"/>
  <Override PartName="/ppt/slideLayouts/slideLayout133.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175.xml" ContentType="application/vnd.openxmlformats-officedocument.presentationml.slideLayout+xml"/>
  <Override PartName="/ppt/slides/slide37.xml" ContentType="application/vnd.openxmlformats-officedocument.presentationml.slide+xml"/>
  <Override PartName="/ppt/slideMasters/slideMaster12.xml" ContentType="application/vnd.openxmlformats-officedocument.presentationml.slideMaster+xml"/>
  <Override PartName="/ppt/slideLayouts/slideLayout4.xml" ContentType="application/vnd.openxmlformats-officedocument.presentationml.slideLayout+xml"/>
  <Override PartName="/ppt/slideLayouts/slideLayout111.xml" ContentType="application/vnd.openxmlformats-officedocument.presentationml.slideLayout+xml"/>
  <Override PartName="/ppt/slideLayouts/slideLayout169.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8.xml" ContentType="application/vnd.openxmlformats-officedocument.presentationml.notesSlide+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153.xml" ContentType="application/vnd.openxmlformats-officedocument.presentationml.slideLayout+xml"/>
  <Override PartName="/ppt/slideLayouts/slideLayout147.xml" ContentType="application/vnd.openxmlformats-officedocument.presentationml.slideLayout+xml"/>
  <Override PartName="/ppt/slideLayouts/slideLayout26.xml" ContentType="application/vnd.openxmlformats-officedocument.presentationml.slideLayout+xml"/>
  <Override PartName="/ppt/slideLayouts/slideLayout195.xml" ContentType="application/vnd.openxmlformats-officedocument.presentationml.slideLayout+xml"/>
  <Override PartName="/ppt/slides/slide57.xml" ContentType="application/vnd.openxmlformats-officedocument.presentationml.slide+xml"/>
  <Override PartName="/ppt/slides/slide70.xml" ContentType="application/vnd.openxmlformats-officedocument.presentationml.slide+xml"/>
  <Override PartName="/ppt/notesSlides/notesSlide38.xml" ContentType="application/vnd.openxmlformats-officedocument.presentationml.notesSlide+xml"/>
  <Override PartName="/ppt/slideLayouts/slideLayout131.xml" ContentType="application/vnd.openxmlformats-officedocument.presentationml.slideLayout+xml"/>
  <Override PartName="/ppt/slideLayouts/slideLayout189.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slideLayouts/slideLayout173.xml" ContentType="application/vnd.openxmlformats-officedocument.presentationml.slideLayout+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notesSlides/notesSlide16.xml" ContentType="application/vnd.openxmlformats-officedocument.presentationml.notesSlide+xml"/>
  <Override PartName="/ppt/slideLayouts/slideLayout167.xml" ContentType="application/vnd.openxmlformats-officedocument.presentationml.slideLayout+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Layouts/slideLayout151.xml" ContentType="application/vnd.openxmlformats-officedocument.presentationml.slideLayout+xml"/>
  <Override PartName="/ppt/slideLayouts/slideLayout145.xml" ContentType="application/vnd.openxmlformats-officedocument.presentationml.slideLayout+xml"/>
  <Override PartName="/ppt/slideLayouts/slideLayout24.xml" ContentType="application/vnd.openxmlformats-officedocument.presentationml.slideLayout+xml"/>
  <Override PartName="/ppt/slideLayouts/slideLayout193.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notesSlides/notesSlide36.xml" ContentType="application/vnd.openxmlformats-officedocument.presentationml.notesSlide+xml"/>
  <Override PartName="/ppt/slideLayouts/slideLayout187.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slides/slide33.xml" ContentType="application/vnd.openxmlformats-officedocument.presentationml.slide+xml"/>
  <Override PartName="/ppt/viewProps.xml" ContentType="application/vnd.openxmlformats-officedocument.presentationml.viewProps+xml"/>
  <Override PartName="/ppt/notesSlides/notesSlide14.xml" ContentType="application/vnd.openxmlformats-officedocument.presentationml.notesSlide+xml"/>
  <Override PartName="/ppt/slideLayouts/slideLayout165.xml" ContentType="application/vnd.openxmlformats-officedocument.presentationml.slideLayout+xml"/>
  <Override PartName="/ppt/slideLayouts/slideLayout44.xml" ContentType="application/vnd.openxmlformats-officedocument.presentationml.slideLayout+xml"/>
  <Override PartName="/ppt/slides/slide2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143.xml" ContentType="application/vnd.openxmlformats-officedocument.presentationml.slideLayout+xml"/>
  <Override PartName="/ppt/slideLayouts/slideLayout22.xml" ContentType="application/vnd.openxmlformats-officedocument.presentationml.slideLayout+xml"/>
  <Override PartName="/ppt/slideLayouts/slideLayout191.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185.xml" ContentType="application/vnd.openxmlformats-officedocument.presentationml.slideLayout+xml"/>
  <Override PartName="/ppt/slides/slide47.xml" ContentType="application/vnd.openxmlformats-officedocument.presentationml.slide+xml"/>
  <Override PartName="/ppt/notesSlides/notesSlide28.xml" ContentType="application/vnd.openxmlformats-officedocument.presentationml.notesSlide+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slideLayouts/slideLayout58.xml" ContentType="application/vnd.openxmlformats-officedocument.presentationml.slideLayout+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theme/theme19.xml" ContentType="application/vnd.openxmlformats-officedocument.theme+xml"/>
  <Override PartName="/ppt/slideLayouts/slideLayout163.xml" ContentType="application/vnd.openxmlformats-officedocument.presentationml.slideLayout+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Default Extension="wdp" ContentType="image/vnd.ms-photo"/>
  <Override PartName="/ppt/notesSlides/notesSlide48.xml" ContentType="application/vnd.openxmlformats-officedocument.presentationml.notesSlide+xml"/>
  <Override PartName="/ppt/slides/slide67.xml" ContentType="application/vnd.openxmlformats-officedocument.presentationml.slide+xml"/>
  <Override PartName="/ppt/slideLayouts/slideLayout128.xml" ContentType="application/vnd.openxmlformats-officedocument.presentationml.slideLayout+xml"/>
  <Override PartName="/ppt/slideLayouts/slideLayout141.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183.xml" ContentType="application/vnd.openxmlformats-officedocument.presentationml.slideLayout+xml"/>
  <Override PartName="/ppt/slides/slide45.xml" ContentType="application/vnd.openxmlformats-officedocument.presentationml.slide+xml"/>
  <Override PartName="/ppt/notesSlides/notesSlide26.xml" ContentType="application/vnd.openxmlformats-officedocument.presentationml.notes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notesSlides/notesSlide46.xml" ContentType="application/vnd.openxmlformats-officedocument.presentationml.notesSlide+xml"/>
  <Override PartName="/ppt/slides/slide65.xml" ContentType="application/vnd.openxmlformats-officedocument.presentationml.slide+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slideLayouts/slideLayout181.xml" ContentType="application/vnd.openxmlformats-officedocument.presentationml.slideLayout+xml"/>
  <Override PartName="/ppt/slides/slide43.xml" ContentType="application/vnd.openxmlformats-officedocument.presentationml.slide+xml"/>
  <Override PartName="/ppt/notesSlides/notesSlide24.xml" ContentType="application/vnd.openxmlformats-officedocument.presentationml.notes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theme/theme15.xml" ContentType="application/vnd.openxmlformats-officedocument.theme+xml"/>
  <Override PartName="/ppt/slides/slide21.xml" ContentType="application/vnd.openxmlformats-officedocument.presentationml.slide+xml"/>
  <Override PartName="/ppt/slideLayouts/slideLayout96.xml" ContentType="application/vnd.openxmlformats-officedocument.presentationml.slideLayout+xml"/>
  <Override PartName="/ppt/embeddings/Microsoft_Equation6.bin" ContentType="application/vnd.openxmlformats-officedocument.oleObject"/>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Masters/slideMaster6.xml" ContentType="application/vnd.openxmlformats-officedocument.presentationml.slideMaster+xml"/>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embeddings/Microsoft_Equation4.bin" ContentType="application/vnd.openxmlformats-officedocument.oleObject"/>
  <Override PartName="/ppt/slideLayouts/slideLayout138.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notesSlides/notesSlide42.xml" ContentType="application/vnd.openxmlformats-officedocument.presentationml.notesSlide+xml"/>
  <Override PartName="/ppt/slides/slide61.xml" ContentType="application/vnd.openxmlformats-officedocument.presentationml.slide+xml"/>
  <Override PartName="/ppt/slideMasters/slideMaster4.xml" ContentType="application/vnd.openxmlformats-officedocument.presentationml.slideMaster+xml"/>
  <Override PartName="/ppt/slideMasters/slideMaster17.xml" ContentType="application/vnd.openxmlformats-officedocument.presentationml.slideMaster+xml"/>
  <Override PartName="/ppt/slideLayouts/slideLayout72.xml" ContentType="application/vnd.openxmlformats-officedocument.presentationml.slideLayout+xml"/>
  <Override PartName="/ppt/slideLayouts/slideLayout9.xml" ContentType="application/vnd.openxmlformats-officedocument.presentationml.slideLayout+xml"/>
  <Override PartName="/ppt/slideLayouts/slideLayout116.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158.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embeddings/Microsoft_Equation2.bin" ContentType="application/vnd.openxmlformats-officedocument.oleObject"/>
  <Override PartName="/ppt/slideLayouts/slideLayout136.xml" ContentType="application/vnd.openxmlformats-officedocument.presentationml.slideLayout+xml"/>
  <Override PartName="/ppt/slideLayouts/slideLayout86.xml" ContentType="application/vnd.openxmlformats-officedocument.presentationml.slideLayout+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178.xml" ContentType="application/vnd.openxmlformats-officedocument.presentationml.slideLayout+xml"/>
  <Override PartName="/ppt/slideMasters/slideMaster15.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notesSlides/notesSlide34.xml" ContentType="application/vnd.openxmlformats-officedocument.presentationml.notesSlide+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slideLayouts/slideLayout156.xml" ContentType="application/vnd.openxmlformats-officedocument.presentationml.slideLayout+xml"/>
  <Override PartName="/ppt/slideLayouts/slideLayout29.xml" ContentType="application/vnd.openxmlformats-officedocument.presentationml.slideLayout+xml"/>
  <Default Extension="vml" ContentType="application/vnd.openxmlformats-officedocument.vmlDrawing"/>
  <Override PartName="/ppt/slideLayouts/slideLayout90.xml" ContentType="application/vnd.openxmlformats-officedocument.presentationml.slideLayout+xml"/>
  <Override PartName="/ppt/slideLayouts/slideLayout134.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slideLayouts/slideLayout176.xml" ContentType="application/vnd.openxmlformats-officedocument.presentationml.slideLayout+xml"/>
  <Override PartName="/ppt/slideMasters/slideMaster13.xml" ContentType="application/vnd.openxmlformats-officedocument.presentationml.slideMaster+xml"/>
  <Override PartName="/ppt/slideLayouts/slideLayout5.xml" ContentType="application/vnd.openxmlformats-officedocument.presentationml.slideLayout+xml"/>
  <Override PartName="/ppt/slides/slide38.xml" ContentType="application/vnd.openxmlformats-officedocument.presentationml.slide+xml"/>
  <Override PartName="/ppt/slideLayouts/slideLayout112.xml" ContentType="application/vnd.openxmlformats-officedocument.presentationml.slideLayout+xml"/>
  <Override PartName="/ppt/notesSlides/notesSlide19.xml" ContentType="application/vnd.openxmlformats-officedocument.presentationml.notesSlide+xml"/>
  <Override PartName="/ppt/slideLayouts/slideLayout49.xml" ContentType="application/vnd.openxmlformats-officedocument.presentationml.slideLayout+xml"/>
  <Override PartName="/ppt/slideLayouts/slideLayout62.xml" ContentType="application/vnd.openxmlformats-officedocument.presentationml.slideLayout+xml"/>
  <Override PartName="/ppt/notesSlides/notesSlide32.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slideLayouts/slideLayout154.xml" ContentType="application/vnd.openxmlformats-officedocument.presentationml.slideLayout+xml"/>
  <Override PartName="/ppt/notesSlides/notesSlide10.xml" ContentType="application/vnd.openxmlformats-officedocument.presentationml.notesSlide+xml"/>
  <Override PartName="/ppt/slideLayouts/slideLayout148.xml" ContentType="application/vnd.openxmlformats-officedocument.presentationml.slideLayout+xml"/>
  <Override PartName="/ppt/slideLayouts/slideLayout27.xml" ContentType="application/vnd.openxmlformats-officedocument.presentationml.slideLayout+xml"/>
  <Override PartName="/ppt/slideLayouts/slideLayout196.xml" ContentType="application/vnd.openxmlformats-officedocument.presentationml.slideLayout+xml"/>
  <Override PartName="/ppt/slides/slide58.xml" ContentType="application/vnd.openxmlformats-officedocument.presentationml.slide+xml"/>
  <Override PartName="/ppt/slides/slide71.xml" ContentType="application/vnd.openxmlformats-officedocument.presentationml.slide+xml"/>
  <Override PartName="/ppt/notesSlides/notesSlide39.xml" ContentType="application/vnd.openxmlformats-officedocument.presentationml.notesSlide+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slideLayouts/slideLayout174.xml" ContentType="application/vnd.openxmlformats-officedocument.presentationml.slideLayout+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slideLayouts/slideLayout168.xml" ContentType="application/vnd.openxmlformats-officedocument.presentationml.slide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notesSlides/notesSlide17.xml" ContentType="application/vnd.openxmlformats-officedocument.presentationml.notes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152.xml" ContentType="application/vnd.openxmlformats-officedocument.presentationml.slideLayout+xml"/>
  <Override PartName="/ppt/slideLayouts/slideLayout146.xml" ContentType="application/vnd.openxmlformats-officedocument.presentationml.slideLayout+xml"/>
  <Override PartName="/ppt/slideLayouts/slideLayout25.xml" ContentType="application/vnd.openxmlformats-officedocument.presentationml.slideLayout+xml"/>
  <Override PartName="/ppt/slideLayouts/slideLayout194.xml" ContentType="application/vnd.openxmlformats-officedocument.presentationml.slideLayout+xml"/>
  <Override PartName="/ppt/slides/slide56.xml" ContentType="application/vnd.openxmlformats-officedocument.presentationml.slide+xml"/>
  <Override PartName="/ppt/slideLayouts/slideLayout19.xml" ContentType="application/vnd.openxmlformats-officedocument.presentationml.slideLayout+xml"/>
  <Override PartName="/ppt/notesSlides/notesSlide37.xml" ContentType="application/vnd.openxmlformats-officedocument.presentationml.notesSlide+xml"/>
  <Override PartName="/ppt/slideLayouts/slideLayout130.xml" ContentType="application/vnd.openxmlformats-officedocument.presentationml.slideLayout+xml"/>
  <Override PartName="/ppt/slideLayouts/slideLayout188.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notesSlides/notesSlide50.xml" ContentType="application/vnd.openxmlformats-officedocument.presentationml.notesSlide+xml"/>
  <Override PartName="/ppt/slideLayouts/slideLayout124.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xml" ContentType="application/vnd.openxmlformats-officedocument.presentationml.slideLayout+xml"/>
  <Override PartName="/ppt/slides/slide34.xml" ContentType="application/vnd.openxmlformats-officedocument.presentationml.slide+xml"/>
  <Override PartName="/ppt/notesSlides/notesSlide15.xml" ContentType="application/vnd.openxmlformats-officedocument.presentationml.notesSlide+xml"/>
  <Override PartName="/ppt/slideLayouts/slideLayout166.xml" ContentType="application/vnd.openxmlformats-officedocument.presentationml.slideLayout+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150.xml" ContentType="application/vnd.openxmlformats-officedocument.presentationml.slideLayout+xml"/>
  <Override PartName="/ppt/slides/slide12.xml" ContentType="application/vnd.openxmlformats-officedocument.presentationml.slide+xml"/>
  <Default Extension="png" ContentType="image/png"/>
  <Default Extension="wmf" ContentType="image/x-wmf"/>
  <Override PartName="/ppt/slideLayouts/slideLayout144.xml" ContentType="application/vnd.openxmlformats-officedocument.presentationml.slideLayout+xml"/>
  <Override PartName="/ppt/slideLayouts/slideLayout23.xml" ContentType="application/vnd.openxmlformats-officedocument.presentationml.slideLayout+xml"/>
  <Override PartName="/ppt/slideLayouts/slideLayout192.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slideLayouts/slideLayout186.xml" ContentType="application/vnd.openxmlformats-officedocument.presentationml.slideLayout+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notesSlides/notesSlide29.xml" ContentType="application/vnd.openxmlformats-officedocument.presentationml.notesSlide+xml"/>
  <Override PartName="/ppt/slideLayouts/slideLayout5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s/slide32.xml" ContentType="application/vnd.openxmlformats-officedocument.presentationml.slide+xml"/>
  <Override PartName="/ppt/notesSlides/notesSlide13.xml" ContentType="application/vnd.openxmlformats-officedocument.presentationml.notesSlide+xml"/>
  <Override PartName="/ppt/slideLayouts/slideLayout164.xml" ContentType="application/vnd.openxmlformats-officedocument.presentationml.slideLayout+xml"/>
  <Override PartName="/ppt/slideLayouts/slideLayout43.xml" ContentType="application/vnd.openxmlformats-officedocument.presentationml.slideLayout+xml"/>
  <Override PartName="/ppt/slides/slide2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Layouts/slideLayout129.xml" ContentType="application/vnd.openxmlformats-officedocument.presentationml.slideLayout+xml"/>
  <Override PartName="/ppt/slideLayouts/slideLayout142.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Layouts/slideLayout190.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184.xml" ContentType="application/vnd.openxmlformats-officedocument.presentationml.slideLayout+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notesSlides/notesSlide27.xml" ContentType="application/vnd.openxmlformats-officedocument.presentationml.notesSlide+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 id="2147483720" r:id="rId2"/>
    <p:sldMasterId id="2147483757" r:id="rId3"/>
    <p:sldMasterId id="2147483771" r:id="rId4"/>
    <p:sldMasterId id="2147483795" r:id="rId5"/>
    <p:sldMasterId id="2147483856" r:id="rId6"/>
    <p:sldMasterId id="2147483868" r:id="rId7"/>
    <p:sldMasterId id="2147483880" r:id="rId8"/>
    <p:sldMasterId id="2147483916" r:id="rId9"/>
    <p:sldMasterId id="2147483928" r:id="rId10"/>
    <p:sldMasterId id="2147483940" r:id="rId11"/>
    <p:sldMasterId id="2147483978" r:id="rId12"/>
    <p:sldMasterId id="2147483990" r:id="rId13"/>
    <p:sldMasterId id="2147484002" r:id="rId14"/>
    <p:sldMasterId id="2147484014" r:id="rId15"/>
    <p:sldMasterId id="2147484023" r:id="rId16"/>
    <p:sldMasterId id="2147484035" r:id="rId17"/>
    <p:sldMasterId id="2147484047" r:id="rId18"/>
  </p:sldMasterIdLst>
  <p:notesMasterIdLst>
    <p:notesMasterId r:id="rId97"/>
  </p:notesMasterIdLst>
  <p:handoutMasterIdLst>
    <p:handoutMasterId r:id="rId98"/>
  </p:handoutMasterIdLst>
  <p:sldIdLst>
    <p:sldId id="513" r:id="rId19"/>
    <p:sldId id="517" r:id="rId20"/>
    <p:sldId id="471" r:id="rId21"/>
    <p:sldId id="472" r:id="rId22"/>
    <p:sldId id="473" r:id="rId23"/>
    <p:sldId id="474" r:id="rId24"/>
    <p:sldId id="475" r:id="rId25"/>
    <p:sldId id="476" r:id="rId26"/>
    <p:sldId id="477" r:id="rId27"/>
    <p:sldId id="478" r:id="rId28"/>
    <p:sldId id="479" r:id="rId29"/>
    <p:sldId id="480" r:id="rId30"/>
    <p:sldId id="481" r:id="rId31"/>
    <p:sldId id="482" r:id="rId32"/>
    <p:sldId id="483"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497" r:id="rId47"/>
    <p:sldId id="499" r:id="rId48"/>
    <p:sldId id="500" r:id="rId49"/>
    <p:sldId id="502" r:id="rId50"/>
    <p:sldId id="503" r:id="rId51"/>
    <p:sldId id="504" r:id="rId52"/>
    <p:sldId id="505" r:id="rId53"/>
    <p:sldId id="506" r:id="rId54"/>
    <p:sldId id="507" r:id="rId55"/>
    <p:sldId id="508" r:id="rId56"/>
    <p:sldId id="509" r:id="rId57"/>
    <p:sldId id="510" r:id="rId58"/>
    <p:sldId id="511" r:id="rId59"/>
    <p:sldId id="512" r:id="rId60"/>
    <p:sldId id="451" r:id="rId61"/>
    <p:sldId id="438" r:id="rId62"/>
    <p:sldId id="452" r:id="rId63"/>
    <p:sldId id="518" r:id="rId64"/>
    <p:sldId id="458" r:id="rId65"/>
    <p:sldId id="371" r:id="rId66"/>
    <p:sldId id="459" r:id="rId67"/>
    <p:sldId id="358" r:id="rId68"/>
    <p:sldId id="359" r:id="rId69"/>
    <p:sldId id="461" r:id="rId70"/>
    <p:sldId id="464" r:id="rId71"/>
    <p:sldId id="394" r:id="rId72"/>
    <p:sldId id="465" r:id="rId73"/>
    <p:sldId id="298" r:id="rId74"/>
    <p:sldId id="406" r:id="rId75"/>
    <p:sldId id="407" r:id="rId76"/>
    <p:sldId id="408" r:id="rId77"/>
    <p:sldId id="469" r:id="rId78"/>
    <p:sldId id="470" r:id="rId79"/>
    <p:sldId id="401" r:id="rId80"/>
    <p:sldId id="402" r:id="rId81"/>
    <p:sldId id="403" r:id="rId82"/>
    <p:sldId id="404" r:id="rId83"/>
    <p:sldId id="405" r:id="rId84"/>
    <p:sldId id="462" r:id="rId85"/>
    <p:sldId id="468" r:id="rId86"/>
    <p:sldId id="295" r:id="rId87"/>
    <p:sldId id="360" r:id="rId88"/>
    <p:sldId id="361" r:id="rId89"/>
    <p:sldId id="454" r:id="rId90"/>
    <p:sldId id="316" r:id="rId91"/>
    <p:sldId id="409" r:id="rId92"/>
    <p:sldId id="434" r:id="rId93"/>
    <p:sldId id="435" r:id="rId94"/>
    <p:sldId id="436" r:id="rId95"/>
    <p:sldId id="516" r:id="rId96"/>
  </p:sldIdLst>
  <p:sldSz cx="9144000" cy="6858000" type="screen4x3"/>
  <p:notesSz cx="6858000" cy="9144000"/>
  <p:defaultText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F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7582" autoAdjust="0"/>
    <p:restoredTop sz="87805" autoAdjust="0"/>
  </p:normalViewPr>
  <p:slideViewPr>
    <p:cSldViewPr>
      <p:cViewPr varScale="1">
        <p:scale>
          <a:sx n="95" d="100"/>
          <a:sy n="95" d="100"/>
        </p:scale>
        <p:origin x="-544" y="-11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00" Type="http://schemas.openxmlformats.org/officeDocument/2006/relationships/presProps" Target="presProps.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2.wmf"/><Relationship Id="rId4" Type="http://schemas.openxmlformats.org/officeDocument/2006/relationships/image" Target="../media/image83.wmf"/><Relationship Id="rId1" Type="http://schemas.openxmlformats.org/officeDocument/2006/relationships/image" Target="../media/image80.wmf"/><Relationship Id="rId2"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CA7EF2-4580-D04C-9B2E-57BE91F0FDA1}" type="datetimeFigureOut">
              <a:rPr lang="en-US" smtClean="0"/>
              <a:pPr/>
              <a:t>10/22/13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17AB9C-7572-074B-803E-167E82A45462}"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81D3A7-4E22-47EA-A66D-DE445A0F5989}" type="datetimeFigureOut">
              <a:rPr lang="en-US" smtClean="0"/>
              <a:pPr/>
              <a:t>10/22/13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9F5177-1066-4495-A76E-A324FFFC813F}"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170339"/>
      </p:ext>
    </p:extLst>
  </p:cSld>
  <p:clrMap bg1="lt1" tx1="dk1" bg2="lt2" tx2="dk2" accent1="accent1" accent2="accent2" accent3="accent3" accent4="accent4" accent5="accent5" accent6="accent6" hlink="hlink" folHlink="folHlink"/>
  <p:hf hdr="0" ftr="0" dt="0"/>
  <p:notesStyle>
    <a:lvl1pPr marL="0" algn="l" defTabSz="913832" rtl="0" eaLnBrk="1" latinLnBrk="0" hangingPunct="1">
      <a:defRPr sz="1200" kern="1200">
        <a:solidFill>
          <a:schemeClr val="tx1"/>
        </a:solidFill>
        <a:latin typeface="+mn-lt"/>
        <a:ea typeface="+mn-ea"/>
        <a:cs typeface="+mn-cs"/>
      </a:defRPr>
    </a:lvl1pPr>
    <a:lvl2pPr marL="456915" algn="l" defTabSz="913832" rtl="0" eaLnBrk="1" latinLnBrk="0" hangingPunct="1">
      <a:defRPr sz="1200" kern="1200">
        <a:solidFill>
          <a:schemeClr val="tx1"/>
        </a:solidFill>
        <a:latin typeface="+mn-lt"/>
        <a:ea typeface="+mn-ea"/>
        <a:cs typeface="+mn-cs"/>
      </a:defRPr>
    </a:lvl2pPr>
    <a:lvl3pPr marL="913832" algn="l" defTabSz="913832" rtl="0" eaLnBrk="1" latinLnBrk="0" hangingPunct="1">
      <a:defRPr sz="1200" kern="1200">
        <a:solidFill>
          <a:schemeClr val="tx1"/>
        </a:solidFill>
        <a:latin typeface="+mn-lt"/>
        <a:ea typeface="+mn-ea"/>
        <a:cs typeface="+mn-cs"/>
      </a:defRPr>
    </a:lvl3pPr>
    <a:lvl4pPr marL="1370748" algn="l" defTabSz="913832" rtl="0" eaLnBrk="1" latinLnBrk="0" hangingPunct="1">
      <a:defRPr sz="1200" kern="1200">
        <a:solidFill>
          <a:schemeClr val="tx1"/>
        </a:solidFill>
        <a:latin typeface="+mn-lt"/>
        <a:ea typeface="+mn-ea"/>
        <a:cs typeface="+mn-cs"/>
      </a:defRPr>
    </a:lvl4pPr>
    <a:lvl5pPr marL="1827662" algn="l" defTabSz="913832" rtl="0" eaLnBrk="1" latinLnBrk="0" hangingPunct="1">
      <a:defRPr sz="1200" kern="1200">
        <a:solidFill>
          <a:schemeClr val="tx1"/>
        </a:solidFill>
        <a:latin typeface="+mn-lt"/>
        <a:ea typeface="+mn-ea"/>
        <a:cs typeface="+mn-cs"/>
      </a:defRPr>
    </a:lvl5pPr>
    <a:lvl6pPr marL="2284579" algn="l" defTabSz="913832" rtl="0" eaLnBrk="1" latinLnBrk="0" hangingPunct="1">
      <a:defRPr sz="1200" kern="1200">
        <a:solidFill>
          <a:schemeClr val="tx1"/>
        </a:solidFill>
        <a:latin typeface="+mn-lt"/>
        <a:ea typeface="+mn-ea"/>
        <a:cs typeface="+mn-cs"/>
      </a:defRPr>
    </a:lvl6pPr>
    <a:lvl7pPr marL="2741494" algn="l" defTabSz="913832" rtl="0" eaLnBrk="1" latinLnBrk="0" hangingPunct="1">
      <a:defRPr sz="1200" kern="1200">
        <a:solidFill>
          <a:schemeClr val="tx1"/>
        </a:solidFill>
        <a:latin typeface="+mn-lt"/>
        <a:ea typeface="+mn-ea"/>
        <a:cs typeface="+mn-cs"/>
      </a:defRPr>
    </a:lvl7pPr>
    <a:lvl8pPr marL="3198408" algn="l" defTabSz="913832" rtl="0" eaLnBrk="1" latinLnBrk="0" hangingPunct="1">
      <a:defRPr sz="1200" kern="1200">
        <a:solidFill>
          <a:schemeClr val="tx1"/>
        </a:solidFill>
        <a:latin typeface="+mn-lt"/>
        <a:ea typeface="+mn-ea"/>
        <a:cs typeface="+mn-cs"/>
      </a:defRPr>
    </a:lvl8pPr>
    <a:lvl9pPr marL="3655325" algn="l" defTabSz="9138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
        <p:nvSpPr>
          <p:cNvPr id="125956"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72BE7E-636D-4EB2-85E0-CC46BC961AB3}" type="slidenum">
              <a:rPr lang="en-US">
                <a:solidFill>
                  <a:srgbClr val="000000"/>
                </a:solidFill>
              </a:rPr>
              <a:pPr/>
              <a:t>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715CE08-8067-42D2-A1DE-BBC742948869}" type="slidenum">
              <a:rPr lang="en-US">
                <a:solidFill>
                  <a:srgbClr val="000000"/>
                </a:solidFill>
              </a:rPr>
              <a:pPr/>
              <a:t>21</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24</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26</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27</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28</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28</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30</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31</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32</a:t>
            </a:fld>
            <a:endParaRPr lang="en-US"/>
          </a:p>
        </p:txBody>
      </p:sp>
      <p:sp>
        <p:nvSpPr>
          <p:cNvPr id="5" name="Footer Placeholder 4"/>
          <p:cNvSpPr>
            <a:spLocks noGrp="1"/>
          </p:cNvSpPr>
          <p:nvPr>
            <p:ph type="ftr" sz="quarter" idx="11"/>
          </p:nvPr>
        </p:nvSpPr>
        <p:spPr/>
        <p:txBody>
          <a:bodyPr/>
          <a:lstStyle/>
          <a:p>
            <a:r>
              <a:rPr lang="en-US" smtClean="0"/>
              <a:t>CS 376 Lecture 18</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68717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33</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143000" y="684213"/>
            <a:ext cx="4572000" cy="3429000"/>
          </a:xfrm>
          <a:ln/>
        </p:spPr>
      </p:sp>
      <p:sp>
        <p:nvSpPr>
          <p:cNvPr id="152580"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6</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34</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143000" y="684213"/>
            <a:ext cx="4572000" cy="3429000"/>
          </a:xfrm>
          <a:ln/>
        </p:spPr>
      </p:sp>
      <p:sp>
        <p:nvSpPr>
          <p:cNvPr id="153604"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35</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143000" y="684213"/>
            <a:ext cx="4572000" cy="3429000"/>
          </a:xfrm>
          <a:ln/>
        </p:spPr>
      </p:sp>
      <p:sp>
        <p:nvSpPr>
          <p:cNvPr id="154628"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36</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3000" y="684213"/>
            <a:ext cx="4572000" cy="3429000"/>
          </a:xfrm>
          <a:ln/>
        </p:spPr>
      </p:sp>
      <p:sp>
        <p:nvSpPr>
          <p:cNvPr id="155652"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37</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1143000" y="684213"/>
            <a:ext cx="4572000" cy="3429000"/>
          </a:xfrm>
          <a:ln/>
        </p:spPr>
      </p:sp>
      <p:sp>
        <p:nvSpPr>
          <p:cNvPr id="156676"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38</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1143000" y="684213"/>
            <a:ext cx="4572000" cy="3429000"/>
          </a:xfrm>
          <a:ln/>
        </p:spPr>
      </p:sp>
      <p:sp>
        <p:nvSpPr>
          <p:cNvPr id="157700"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39</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40</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143000" y="684213"/>
            <a:ext cx="4572000" cy="3429000"/>
          </a:xfrm>
          <a:ln/>
        </p:spPr>
      </p:sp>
      <p:sp>
        <p:nvSpPr>
          <p:cNvPr id="159748" name="Rectangle 3"/>
          <p:cNvSpPr>
            <a:spLocks noGrp="1" noChangeArrowheads="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41</a:t>
            </a:fld>
            <a:endParaRPr lang="en-US">
              <a:solidFill>
                <a:srgbClr val="000000"/>
              </a:solidFill>
            </a:endParaRPr>
          </a:p>
        </p:txBody>
      </p:sp>
      <p:sp>
        <p:nvSpPr>
          <p:cNvPr id="160771" name="Slide Image Placeholder 1"/>
          <p:cNvSpPr>
            <a:spLocks noGrp="1" noRot="1" noChangeAspect="1" noTextEdit="1"/>
          </p:cNvSpPr>
          <p:nvPr>
            <p:ph type="sldImg"/>
          </p:nvPr>
        </p:nvSpPr>
        <p:spPr>
          <a:xfrm>
            <a:off x="1143000" y="684213"/>
            <a:ext cx="4572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200" smtClean="0">
                <a:solidFill>
                  <a:srgbClr val="000000"/>
                </a:solidFill>
                <a:latin typeface="Times New Roman" pitchFamily="18" charset="0"/>
              </a:rPr>
              <a:pPr algn="r" eaLnBrk="0" fontAlgn="base" hangingPunct="0">
                <a:spcBef>
                  <a:spcPct val="0"/>
                </a:spcBef>
                <a:spcAft>
                  <a:spcPct val="0"/>
                </a:spcAft>
              </a:pPr>
              <a:t>41</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42</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48</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7</a:t>
            </a:fld>
            <a:endParaRPr lang="en-US">
              <a:solidFill>
                <a:srgbClr val="000000"/>
              </a:solidFill>
            </a:endParaRPr>
          </a:p>
        </p:txBody>
      </p:sp>
      <p:sp>
        <p:nvSpPr>
          <p:cNvPr id="132099" name="Slide Image Placeholder 1"/>
          <p:cNvSpPr>
            <a:spLocks noGrp="1" noRot="1" noChangeAspect="1" noTextEdit="1"/>
          </p:cNvSpPr>
          <p:nvPr>
            <p:ph type="sldImg"/>
          </p:nvPr>
        </p:nvSpPr>
        <p:spPr>
          <a:xfrm>
            <a:off x="1143000" y="684213"/>
            <a:ext cx="4572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200" smtClean="0">
                <a:solidFill>
                  <a:srgbClr val="000000"/>
                </a:solidFill>
                <a:latin typeface="Times New Roman" pitchFamily="18" charset="0"/>
              </a:rPr>
              <a:pPr algn="r" eaLnBrk="0" fontAlgn="base" hangingPunct="0">
                <a:spcBef>
                  <a:spcPct val="0"/>
                </a:spcBef>
                <a:spcAft>
                  <a:spcPct val="0"/>
                </a:spcAft>
              </a:pPr>
              <a:t>7</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1438309"/>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3823028"/>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54</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55</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3823028"/>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56</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3000" y="684213"/>
            <a:ext cx="4572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56</a:t>
            </a:fld>
            <a:endParaRPr lang="de-CH" sz="1200" smtClean="0">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60</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9653416"/>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61</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1438309"/>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8</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64</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lnSpcReduction="10000"/>
          </a:bodyPr>
          <a:lstStyle/>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8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8575745"/>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73</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74</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75</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76</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9</a:t>
            </a:fld>
            <a:endParaRPr lang="en-US">
              <a:solidFill>
                <a:srgbClr val="000000"/>
              </a:solidFill>
            </a:endParaRPr>
          </a:p>
        </p:txBody>
      </p:sp>
      <p:sp>
        <p:nvSpPr>
          <p:cNvPr id="135171" name="Slide Image Placeholder 1"/>
          <p:cNvSpPr>
            <a:spLocks noGrp="1" noRot="1" noChangeAspect="1" noTextEdit="1"/>
          </p:cNvSpPr>
          <p:nvPr>
            <p:ph type="sldImg"/>
          </p:nvPr>
        </p:nvSpPr>
        <p:spPr>
          <a:xfrm>
            <a:off x="1143000" y="684213"/>
            <a:ext cx="4572000" cy="3429000"/>
          </a:xfrm>
          <a:ln/>
        </p:spPr>
      </p:sp>
      <p:sp>
        <p:nvSpPr>
          <p:cNvPr id="135172" name="Notes Placeholder 2"/>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351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200" smtClean="0">
                <a:solidFill>
                  <a:srgbClr val="000000"/>
                </a:solidFill>
                <a:latin typeface="Times New Roman" pitchFamily="18" charset="0"/>
              </a:rPr>
              <a:pPr algn="r" eaLnBrk="0" fontAlgn="base" hangingPunct="0">
                <a:spcBef>
                  <a:spcPct val="0"/>
                </a:spcBef>
                <a:spcAft>
                  <a:spcPct val="0"/>
                </a:spcAft>
              </a:pPr>
              <a:t>9</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77</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D48EF5-971E-4575-A542-EFC3E0BE4159}" type="slidenum">
              <a:rPr lang="en-US">
                <a:solidFill>
                  <a:prstClr val="black"/>
                </a:solidFill>
              </a:rPr>
              <a:pPr/>
              <a:t>11</a:t>
            </a:fld>
            <a:endParaRPr 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18</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19</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60ACFE-85FB-445F-831D-E2A8289A8B8E}" type="slidenum">
              <a:rPr lang="en-US">
                <a:solidFill>
                  <a:prstClr val="black"/>
                </a:solidFill>
              </a:rPr>
              <a:pPr/>
              <a:t>20</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EF2FCD-8F0E-FA41-A8D3-445D54804C49}"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481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056F2E-CCE8-204D-85B7-3D9FF538A773}"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996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F8246A-D04B-DB48-ABBB-63920FCD75D1}"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61156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B61339-A772-4146-8182-4B9E017A3085}"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10578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fld id="{3613E33F-F235-A24B-BBC2-7F501E39A24C}" type="datetime1">
              <a:rPr lang="en-US" smtClean="0"/>
              <a:pPr/>
              <a:t>10/22/13</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99CBEE-2F11-4052-ADAE-DE8ABE834442}"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58631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432BEB3-60FA-684A-9AE1-B0D11170EA64}" type="datetime1">
              <a:rPr lang="en-US" smtClean="0"/>
              <a:pPr/>
              <a:t>10/22/13</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58F9E31-BAEE-4B2A-AF01-5F5E8A6439DF}"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00256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61EF28FF-95AA-884E-97F3-6BB891AD4766}" type="datetime1">
              <a:rPr lang="en-US" smtClean="0"/>
              <a:pPr/>
              <a:t>10/22/13</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205CB26-3332-4B4F-81EF-F4A17441B3F3}"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557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fld id="{7DBCFB8F-BDB0-E34A-9EBE-C8989427314C}" type="datetime1">
              <a:rPr lang="en-US" smtClean="0"/>
              <a:pPr/>
              <a:t>10/22/13</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3A56026-9640-4128-B6BF-330DEA035F95}"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5823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fld id="{73D601C3-A088-2642-B58C-DA76726F2DE5}" type="datetime1">
              <a:rPr lang="en-US" smtClean="0"/>
              <a:pPr/>
              <a:t>10/22/13</a:t>
            </a:fld>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2D48C3D-9CFD-47CF-9C28-132CD6CDE7A4}"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8680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fld id="{28D3F2E7-F271-BC45-B523-1683F78EF4A9}" type="datetime1">
              <a:rPr lang="en-US" smtClean="0"/>
              <a:pPr/>
              <a:t>10/22/13</a:t>
            </a:fld>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FE9BAD-1C6F-4B66-BDAA-F736BFD45A66}"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4754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62A894E1-3B2F-F042-97BA-94C4B49F5569}" type="datetime1">
              <a:rPr lang="en-US" smtClean="0"/>
              <a:pPr/>
              <a:t>10/22/13</a:t>
            </a:fld>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6B2DDE-019F-45AC-AF75-CB53CC5387CB}"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627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993D052F-99A1-824B-961D-78D1E0DFBE39}" type="datetime1">
              <a:rPr lang="en-US" smtClean="0"/>
              <a:pPr/>
              <a:t>10/22/13</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FABBF49-6399-41B1-95A6-69A8293255C8}"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966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C834E4-F77D-A94B-9116-ED3B43444979}"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89325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55E4833-9732-E04E-A3F0-BDCDB41EB01C}" type="datetime1">
              <a:rPr lang="en-US" smtClean="0"/>
              <a:pPr/>
              <a:t>10/22/13</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8AF314C-91EA-4D1C-8942-09B64D41A12F}"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55420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DBE9788D-AA09-2942-843D-108EFD705EFF}" type="datetime1">
              <a:rPr lang="en-US" smtClean="0"/>
              <a:pPr/>
              <a:t>10/22/13</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7905ABE-5A54-4BB4-96E7-9BDB77703F32}"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25893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776182F-824D-3540-A7FB-AB9C91AAA665}" type="datetime1">
              <a:rPr lang="en-US" smtClean="0"/>
              <a:pPr/>
              <a:t>10/22/13</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7764AF0-D18E-439E-A8C4-EC7F7C47123C}"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0608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869CC5-FA46-9C45-BC9F-952CE645E5DB}"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9812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4A411-B438-4243-ACBC-0B660C53B026}"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2870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51C63-22D3-3E43-A189-B82015DBB150}"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49330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8C538-3EB5-244C-8106-88E3890A0626}"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7798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5ECAA-7F96-E04B-B3F1-C8AED021672B}" type="datetime1">
              <a:rPr lang="en-US" smtClean="0">
                <a:solidFill>
                  <a:prstClr val="black">
                    <a:tint val="75000"/>
                  </a:prstClr>
                </a:solidFill>
              </a:rPr>
              <a:pPr/>
              <a:t>10/22/13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20585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72D60-699B-2547-A10E-630A98DFDCAD}" type="datetime1">
              <a:rPr lang="en-US" smtClean="0">
                <a:solidFill>
                  <a:prstClr val="black">
                    <a:tint val="75000"/>
                  </a:prstClr>
                </a:solidFill>
              </a:rPr>
              <a:pPr/>
              <a:t>10/22/13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09521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93898-005E-5940-83F4-7182D7CA7197}" type="datetime1">
              <a:rPr lang="en-US" smtClean="0">
                <a:solidFill>
                  <a:prstClr val="black">
                    <a:tint val="75000"/>
                  </a:prstClr>
                </a:solidFill>
              </a:rPr>
              <a:pPr/>
              <a:t>10/22/13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6461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49F200-9FFF-9145-AC1C-3A2DAB50902E}"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16611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ED0A1-7A27-CC4D-AD9B-147892464F9C}"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0504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5DCB49-68E0-C843-9A22-9724364B7EBF}"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7024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5AE4-AEF4-B447-AB6F-AC02248E1F98}"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72269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62F21-291A-8940-9248-E42734FE8BA3}"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83515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86EFF47-2F08-224E-A6E2-BB5D9F709080}"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6A0E88-2A56-43BB-9311-C951583670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0443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365E5ED-D037-ED4F-966E-64CFB2901C0F}"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4CAE69-3076-4B39-866B-3FD3C1A408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27552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6B75FAF-CF4F-FC4C-9D46-FED88F48EF83}"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301677-BEFF-422E-8B97-69760C796C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40235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6A52222-938C-BD49-AA71-4AB718CB6905}"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3984A1-08E7-4DA0-8FCA-B9FD8ADE21A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640509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A9B9B6A-E712-944C-B476-844524520AE1}"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72ACC7-F352-4D64-A02A-C101A5F4FB3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39862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8B89D59-411B-6A4B-A982-4A8040083168}"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095E7F-68C3-4314-88CC-654771EED69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9077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55D029-935D-6C42-8276-6AD92B16E5E4}"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40889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C103D2E-1F34-8B4A-B003-E123DFB2FA37}"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111F4D-CA4E-4A69-AC03-04048CBA8E3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69520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5BF7FE6-9343-C14A-8FD5-80AA95F82460}"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C3434A-4E93-4F23-8B3C-683FC5E82E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56896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EF87AAE-495E-FC4C-B988-08C940A1C0EC}"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D59F28-463A-4661-B890-53E48460508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78212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66322F9-D134-574C-8B92-6A5A1AE15E03}"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CC54FA-FA0F-468A-B3CB-2FCFD3A35C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2630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0DB1640-4D44-C948-9482-4A145A3EDFB4}"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4FBFFB6-0120-470C-BB50-E7B2D8A63B0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3754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60C9ED-5AFB-3F4D-AF90-BB94FCA89F49}" type="datetime1">
              <a:rPr lang="en-US" smtClean="0"/>
              <a:pPr fontAlgn="base">
                <a:spcBef>
                  <a:spcPct val="0"/>
                </a:spcBef>
                <a:spcAft>
                  <a:spcPct val="0"/>
                </a:spcAft>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025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510D96D-5394-8B47-8702-4517D4FA7220}" type="datetime1">
              <a:rPr lang="en-US" smtClean="0"/>
              <a:pPr fontAlgn="base">
                <a:spcBef>
                  <a:spcPct val="0"/>
                </a:spcBef>
                <a:spcAft>
                  <a:spcPct val="0"/>
                </a:spcAft>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651709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79C63B4-1C6C-344A-B320-3FCE54097C46}" type="datetime1">
              <a:rPr lang="en-US" smtClean="0"/>
              <a:pPr fontAlgn="base">
                <a:spcBef>
                  <a:spcPct val="0"/>
                </a:spcBef>
                <a:spcAft>
                  <a:spcPct val="0"/>
                </a:spcAft>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583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4C13B36-609F-2B4B-B1F7-E6E9D6B12FAF}" type="datetime1">
              <a:rPr lang="en-US" smtClean="0"/>
              <a:pPr fontAlgn="base">
                <a:spcBef>
                  <a:spcPct val="0"/>
                </a:spcBef>
                <a:spcAft>
                  <a:spcPct val="0"/>
                </a:spcAft>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0792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EC38814-996B-9541-BBFA-01B69E4B97D5}" type="datetime1">
              <a:rPr lang="en-US" smtClean="0"/>
              <a:pPr fontAlgn="base">
                <a:spcBef>
                  <a:spcPct val="0"/>
                </a:spcBef>
                <a:spcAft>
                  <a:spcPct val="0"/>
                </a:spcAft>
                <a:defRPr/>
              </a:pPr>
              <a:t>10/22/13</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6897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FE184E-48C0-A44B-AB4B-69F540EBA0AF}"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5398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1E2C61C-9288-6845-87AE-6AD565C3BF92}" type="datetime1">
              <a:rPr lang="en-US" smtClean="0"/>
              <a:pPr fontAlgn="base">
                <a:spcBef>
                  <a:spcPct val="0"/>
                </a:spcBef>
                <a:spcAft>
                  <a:spcPct val="0"/>
                </a:spcAft>
                <a:defRPr/>
              </a:pPr>
              <a:t>10/22/13</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22614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F97936-D1BD-1842-8A82-7278E614F832}" type="datetime1">
              <a:rPr lang="en-US" smtClean="0"/>
              <a:pPr fontAlgn="base">
                <a:spcBef>
                  <a:spcPct val="0"/>
                </a:spcBef>
                <a:spcAft>
                  <a:spcPct val="0"/>
                </a:spcAft>
                <a:defRPr/>
              </a:pPr>
              <a:t>10/22/13</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9525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7E485E2-AFA0-5E42-BFC7-3F66DFED84F3}" type="datetime1">
              <a:rPr lang="en-US" smtClean="0"/>
              <a:pPr fontAlgn="base">
                <a:spcBef>
                  <a:spcPct val="0"/>
                </a:spcBef>
                <a:spcAft>
                  <a:spcPct val="0"/>
                </a:spcAft>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00826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A4CE7A5-8161-7D4F-BD3C-54DDD1712C5C}" type="datetime1">
              <a:rPr lang="en-US" smtClean="0"/>
              <a:pPr fontAlgn="base">
                <a:spcBef>
                  <a:spcPct val="0"/>
                </a:spcBef>
                <a:spcAft>
                  <a:spcPct val="0"/>
                </a:spcAft>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18702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AF7C264-EA09-EE4E-AC41-D1EE93EBFCB9}" type="datetime1">
              <a:rPr lang="en-US" smtClean="0"/>
              <a:pPr fontAlgn="base">
                <a:spcBef>
                  <a:spcPct val="0"/>
                </a:spcBef>
                <a:spcAft>
                  <a:spcPct val="0"/>
                </a:spcAft>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57739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0911A6B-2FD8-814D-B826-862272870152}" type="datetime1">
              <a:rPr lang="en-US" smtClean="0"/>
              <a:pPr fontAlgn="base">
                <a:spcBef>
                  <a:spcPct val="0"/>
                </a:spcBef>
                <a:spcAft>
                  <a:spcPct val="0"/>
                </a:spcAft>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6599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04F85BB-69D1-0641-852C-40D0F6052B3F}"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F4E520-7D86-4333-9AE6-B32877422B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27061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877AE03-2061-7A45-8CA9-454685A4DDAA}"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940109-A4C9-4416-A7E2-5D1D0AAB77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419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C013D72-57A6-0A4D-BAAC-0BA817F52882}"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B59096-0040-4611-9B52-77D95B721B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4201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CAF49CF-19F2-B642-9345-0B806BEED17D}"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DB6942-AC5B-450F-BECB-49B82C0651F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60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CA7323-EA00-554E-9BEA-F553D6DBDCDF}"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7218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B0F249-5D7F-814B-88D9-9AB916E55565}"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E0ACD-CF45-4263-8B1C-9B722BD7F1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31332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844213E-4B0C-BD48-97B6-1FC5FF1CAE7A}"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A26ADB7-CAA5-427F-AC99-D023487FDC3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97328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E3B98A6-CCB1-4848-A058-E2A298F4982E}"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EEEF36-E7CB-4DC1-BA28-0912D641580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39136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4497621-3D5A-C74F-8C67-7C7988DF3E06}"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466A7F-D299-4C45-B511-D84D32051F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4047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CDB2A7-A3A5-D84C-B8B7-013987DDB427}"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C9166D-EAFB-4813-8B57-3954EF80E7D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31547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47D7F4A-B8AC-4B4B-A26C-972FBBD464A8}"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49116-8415-4CF8-A69B-30744141A9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79431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515B00F-3868-A34E-9DB2-9F3201A327C4}"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594AEC-1BC7-45D2-9009-EF26EBFDB9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3887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46184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25248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0412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7413BF7-3803-F744-A248-FC183A7068E0}" type="datetime1">
              <a:rPr lang="en-US" smtClean="0">
                <a:solidFill>
                  <a:srgbClr val="000000"/>
                </a:solidFill>
              </a:rPr>
              <a:pPr>
                <a:defRPr/>
              </a:pPr>
              <a:t>10/22/13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746305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05767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4078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83582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3579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31049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8B97757-CAB5-469A-A8A0-AF78D49722B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01557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EEBBC7F0-8EBE-4EE3-A9E5-36DEE34398E9}"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25348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9E4DEEFA-DB9E-427F-A351-BD642057BF6F}"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17231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C9AD7BC-68EE-4C26-814A-0E69F7C6C91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10497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016CA81-004E-40D6-925D-4152A102AE6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3862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2D6B2C-EBB5-9C45-9522-311EBD9787DC}" type="datetime1">
              <a:rPr lang="en-US" smtClean="0">
                <a:solidFill>
                  <a:srgbClr val="000000"/>
                </a:solidFill>
              </a:rPr>
              <a:pPr>
                <a:defRPr/>
              </a:pPr>
              <a:t>10/22/13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5062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ED61A0B-916F-4403-884A-0C025C300C5C}"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30943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7CC3CA42-0151-469A-8E86-F7F5A88E3EB5}"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11257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80DF9AC-FB5F-43EB-A04C-20E6B0210E87}"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81405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1739E971-EC41-4873-930E-823E1823CB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63889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D6FF036-42C9-4C93-860E-C0935F4F8E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53896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02FC079-9E44-4AFE-902D-3E7B45983C2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63922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2FE1128-CC9A-9F4D-B3B4-419E1024DC4F}"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23717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68DB5CB-6729-C44D-A00C-08AD0EF28208}"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67450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5B5B558-2760-B549-853A-D647E67A59C2}"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13238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41438"/>
            <a:ext cx="403860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341438"/>
            <a:ext cx="403860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75AD691-3BDD-9849-8FB3-8A44A1A19882}"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3670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BF319E-FA37-1A4E-B846-6B6DF216E7D9}" type="datetime1">
              <a:rPr lang="en-US" smtClean="0">
                <a:solidFill>
                  <a:srgbClr val="000000"/>
                </a:solidFill>
              </a:rPr>
              <a:pPr>
                <a:defRPr/>
              </a:pPr>
              <a:t>10/22/13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69906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72E7974-9799-2947-AC5E-FD0281B1B600}"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09226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410A9DE-08C4-0146-82EA-2C7F9BEF5DD7}"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4415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1ACFD1C-1A93-354B-BD60-3061E5759900}"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4549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05F7324-AB14-ED4D-8AE0-387F14126695}"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97949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F3C732B-4BB4-F946-9FA0-4B3EE72B9808}"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258105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A7D72BF-5317-6742-8437-91096A5A3B7D}"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91786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28600"/>
            <a:ext cx="2057400"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198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E51247D-7097-DA45-8948-0B9E6641AD0D}" type="datetime1">
              <a:rPr lang="en-US" smtClean="0">
                <a:solidFill>
                  <a:srgbClr val="66CCFF"/>
                </a:solidFill>
              </a:rPr>
              <a:pPr fontAlgn="base">
                <a:spcBef>
                  <a:spcPct val="0"/>
                </a:spcBef>
                <a:spcAft>
                  <a:spcPct val="0"/>
                </a:spcAft>
                <a:defRPr/>
              </a:pPr>
              <a:t>10/22/13</a:t>
            </a:fld>
            <a:endParaRPr lang="en-US">
              <a:solidFill>
                <a:srgbClr val="66CC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97039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E4C7803-F5B4-8349-BCE6-5C221F1A7BCD}"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C4E0A0-D5DA-411F-8DFA-CF95C00DF87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21893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C78B658-2391-0845-BD4F-053B7AA18558}"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EFB06A-DBEE-4611-A040-3620455F19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88455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AA7C53A-FD50-9643-9837-31F50296C97A}"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572BB9-319D-4A5D-B6CD-211D7AAD52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9736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E6A0F5-CE0E-D244-97F8-10D9019036E0}"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380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FFE96A3-D1A7-7949-BB83-6BC7C738E5C5}"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02F94F-B455-4458-8DF2-7007C173E2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31886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942363-7FB2-094C-941C-27A0EE576A65}"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9DDF1D-7BD6-4D29-A3AF-D27AC8ACD8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24637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E99ADE8-AE38-1742-A917-3E4CD778949C}"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EEDB18-F875-4959-AB9F-E1D355A401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99625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6C0A9B1-FA80-EA4D-BB01-4ACBB02CD269}"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4A630-7836-44C0-87E9-BEDADC6A202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26260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1238080-B2AC-5A45-85E4-C2B8E2DE8823}"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3BF32C-3DAC-47BC-9CA6-921BB981BA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33928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D048190-D5F8-B94C-8FEB-EB7B0422A8FD}"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E441C-2AE7-48C2-B414-C04D728EC1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48614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E6946B7-8C78-F24F-97AF-C46E7C019530}"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2400AA-918B-4F54-A81A-E0C7141E6A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37800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118420-F66F-7D48-8ACD-5E1AE1DEEC8D}"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32049D-0C62-45FB-A603-F156902328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304535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5ECE21-BE79-1740-948D-AAC777C6387F}"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630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CCE6B4-0303-D247-A450-1AC5524DB930}"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247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68F8E2-1872-3645-8D62-C6CA05FF55A5}"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572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768283-93DA-B14A-B21E-07F58447FAEF}"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5289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5C68660-0E34-754F-A345-0A86E8BC5DF3}"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852E96-C010-45CE-B292-94C93F285778}"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0092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0EE88A-84E3-1F41-A486-2198047274EA}"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64CFA-8530-492E-A62D-285496C9819E}"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632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6834A88-2571-6245-AAB6-244A126410D5}"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9CBB3F-F688-4ADC-8F4B-47FA07689911}"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4679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0B4290B-685C-774C-AB66-DFD47B1305F5}"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F44D-D9EA-4DF3-8DEC-37D40E0FE7DA}"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5183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B0E94B-2427-1347-81B8-B6F65B05E476}" type="datetime1">
              <a:rPr lang="en-US" smtClean="0"/>
              <a:pPr>
                <a:defRPr/>
              </a:pPr>
              <a:t>10/22/13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7D77B0-7081-4024-AC0C-2A6DD404FDC6}"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2232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C8B509D-67DD-5E4C-9A13-E76FD7E208F6}" type="datetime1">
              <a:rPr lang="en-US" smtClean="0"/>
              <a:pPr>
                <a:defRPr/>
              </a:pPr>
              <a:t>10/22/13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662EA7-0CC8-43C6-BB9E-DB243B4DC744}"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56703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C0589BE-E3B9-F84E-BC9B-FDC22577A548}" type="datetime1">
              <a:rPr lang="en-US" smtClean="0"/>
              <a:pPr>
                <a:defRPr/>
              </a:pPr>
              <a:t>10/22/13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75105E-B5E9-4E86-8813-5333CD5107BA}"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626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783A11A-6EFA-384C-B474-CB539FD9E854}"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300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152A0F-3C48-DA4A-9E3A-20D2E57558BE}"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859EFB-D975-4CF7-A774-DA81CA062C98}"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6266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17142D8-9E62-0A44-964A-BE4DE3D8975E}"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18177B-1F7C-4E47-84BC-EE82D94FD66E}"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3095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7F866BD-4BA7-3845-8EE7-BEFBE7C238AE}"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DCC37-557F-4BF7-BD76-4BFFB208A1AB}"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6584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A2F85AD-B873-5343-9B5B-C8252C446C9D}" type="datetime1">
              <a:rPr lang="en-US" smtClean="0"/>
              <a:pPr>
                <a:defRPr/>
              </a:pPr>
              <a:t>10/22/13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32B30-DCF0-483F-8F65-42357EC6D923}"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3162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F4BDCF76-C97D-5E42-A278-7BDAC5B50461}" type="datetime1">
              <a:rPr lang="en-US" smtClean="0"/>
              <a:pPr>
                <a:defRPr/>
              </a:pPr>
              <a:t>10/22/13</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FF7830-F649-411C-BB36-38180BA3AC1F}"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206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E0FDA9-8E1F-C043-AF7E-44DCF79BC978}"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F0FFB6-428C-450F-B7A5-AFB3C7190777}"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0830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2348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4539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1571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743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4193A08-5996-E146-822C-93501CF900BA}"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3159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8601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2735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2958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932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5536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35928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8352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B3FBF12-F519-BD4C-B552-7390A43CC81F}"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D086D4-C0FC-4CEA-B797-71D24C79BF3D}"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7210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B2AB9AB-9528-E64A-9A69-93B7551BAAEC}"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D528AE-3A66-4F8D-84B4-8854F317FD0B}"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112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CA2BDD3-7005-444F-95D0-5A3DB9C1D63A}"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0BB53D-CE0D-4A11-9B35-27C554D92748}"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301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D4072E9-A552-EC4D-AD8C-7DC9426D6D6B}" type="datetime1">
              <a:rPr lang="en-US" smtClean="0"/>
              <a:pPr>
                <a:defRPr/>
              </a:pPr>
              <a:t>10/22/13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119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5A08872-3B3E-4942-BA98-DB5E7F9BA0E5}"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1C95F-B08B-493D-97DC-AC691812C5D5}"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6638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3180B6E-3D19-4844-A542-9A5231425826}" type="datetime1">
              <a:rPr lang="en-US" smtClean="0">
                <a:solidFill>
                  <a:srgbClr val="000000"/>
                </a:solidFill>
              </a:rPr>
              <a:pPr>
                <a:defRPr/>
              </a:pPr>
              <a:t>10/22/13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C5A76C-572C-47FA-9E5F-0654CC208415}"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4149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4D20D3B-AAC5-7C42-A11F-79A66E1FF699}" type="datetime1">
              <a:rPr lang="en-US" smtClean="0">
                <a:solidFill>
                  <a:srgbClr val="000000"/>
                </a:solidFill>
              </a:rPr>
              <a:pPr>
                <a:defRPr/>
              </a:pPr>
              <a:t>10/22/13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4F2782-7001-4AAE-A089-669445B51BCB}"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3596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C163DD4-A179-0644-A4A8-AE944E1B43A3}" type="datetime1">
              <a:rPr lang="en-US" smtClean="0">
                <a:solidFill>
                  <a:srgbClr val="000000"/>
                </a:solidFill>
              </a:rPr>
              <a:pPr>
                <a:defRPr/>
              </a:pPr>
              <a:t>10/22/13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674E74-607D-43FF-97E2-396326D534E6}"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2229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07D55EF-888D-2E4E-8B04-C5127D44E1C5}"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AD57F0-2CD6-4D19-9E98-2EE2C6081ECF}"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4874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8CB3E33-D9E4-7947-8096-FCCE8C19A4A1}"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E7EA0-98FD-4876-9BF4-4D229CD09004}"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3424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BF6946F-26FD-6D41-B260-54C0D5719CBE}"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27BD15-2073-401D-A3EB-5EA1076973F0}"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0811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686BA8-95EE-2C4C-B09D-2255F0E4B7AB}"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AC549-FA64-4EF4-96A8-ED9B22815424}"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9703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6FBF04-7815-A440-BA49-89D7426EEC83}"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07559118"/>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71773C-F18E-DE42-954F-929DDE37399F}"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827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4309E3-27EA-644F-B43B-582476A90122}" type="datetime1">
              <a:rPr lang="en-US" smtClean="0"/>
              <a:pPr>
                <a:defRPr/>
              </a:pPr>
              <a:t>10/22/13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738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7D82AD-CFEC-BE4C-94C9-E088D3702587}"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9110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DF533-6D16-804A-8212-26B93D12D068}"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1660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EF9585-4E7F-FE43-8511-5E9B4B2C028C}" type="datetime1">
              <a:rPr lang="en-US" smtClean="0">
                <a:solidFill>
                  <a:prstClr val="black">
                    <a:tint val="75000"/>
                  </a:prstClr>
                </a:solidFill>
              </a:rPr>
              <a:pPr/>
              <a:t>10/22/13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9790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5A4F9F-ACD8-C54D-A8F5-9340F9236E91}" type="datetime1">
              <a:rPr lang="en-US" smtClean="0">
                <a:solidFill>
                  <a:prstClr val="black">
                    <a:tint val="75000"/>
                  </a:prstClr>
                </a:solidFill>
              </a:rPr>
              <a:pPr/>
              <a:t>10/22/13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0562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0693-7365-9743-B8AD-65E47625AC93}" type="datetime1">
              <a:rPr lang="en-US" smtClean="0">
                <a:solidFill>
                  <a:prstClr val="black">
                    <a:tint val="75000"/>
                  </a:prstClr>
                </a:solidFill>
              </a:rPr>
              <a:pPr/>
              <a:t>10/22/13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6962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D320C-C67C-4841-ABD0-559D6F51C5AE}"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789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15F9C-F730-0F46-98AA-63945943C921}"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3820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9AE35-CCAB-9843-8E08-36B95CC02B1A}"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0665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F18F1-665C-9544-A148-ADC62E8D8C04}"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1992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3F1F96-86D1-A344-B288-1719821A4E65}"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633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9A38FFE-CAEB-1045-93BA-E5E4FF71359A}" type="datetime1">
              <a:rPr lang="en-US" smtClean="0"/>
              <a:pPr>
                <a:defRPr/>
              </a:pPr>
              <a:t>10/22/13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0746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B123-3E7A-954D-B3AF-A6A296E076EE}"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3714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3DC3DC-C7C0-3141-8CC0-6DED7F925DF0}"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4039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A841C6-6BEF-3248-B293-80CFE5763B76}"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9296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67083D-0C4B-8143-B372-57AABC6C74B5}" type="datetime1">
              <a:rPr lang="en-US" smtClean="0">
                <a:solidFill>
                  <a:prstClr val="black">
                    <a:tint val="75000"/>
                  </a:prstClr>
                </a:solidFill>
              </a:rPr>
              <a:pPr/>
              <a:t>10/22/13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8625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9AA6A3-F2B9-4D44-8663-ADA29A2C7E3F}" type="datetime1">
              <a:rPr lang="en-US" smtClean="0">
                <a:solidFill>
                  <a:prstClr val="black">
                    <a:tint val="75000"/>
                  </a:prstClr>
                </a:solidFill>
              </a:rPr>
              <a:pPr/>
              <a:t>10/22/13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2183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FB489-4D41-1B49-B80D-202178F654B5}" type="datetime1">
              <a:rPr lang="en-US" smtClean="0">
                <a:solidFill>
                  <a:prstClr val="black">
                    <a:tint val="75000"/>
                  </a:prstClr>
                </a:solidFill>
              </a:rPr>
              <a:pPr/>
              <a:t>10/22/13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71575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CD0D7-A2D5-2041-86DB-D5CD7712DD1C}"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0938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BEE3F-B5BB-E14A-992E-83B41968DC86}"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8262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866B-E547-B843-A7B4-2DEBBE5A660E}"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8991285"/>
      </p:ext>
    </p:extLst>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98139-F38B-534A-B18C-7D3D45626E98}"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810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DA6FF5C-A2BA-7D4E-B3C1-7A6E3ADCBB16}"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071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36107A-25D8-7840-BE23-80D97A6F61B9}"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2749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93507E-1470-3B40-8EE3-7C2C6C4C1633}"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3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75EE59-8771-4549-A2F0-F28AA7D2BCDF}"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8623474"/>
      </p:ext>
    </p:extLst>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8FC7C8-026B-A645-8D93-813C2BCA12BF}"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8913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181EE0-6004-ED46-A5EF-FC4335F38A8A}" type="datetime1">
              <a:rPr lang="en-US" smtClean="0">
                <a:solidFill>
                  <a:prstClr val="black">
                    <a:tint val="75000"/>
                  </a:prstClr>
                </a:solidFill>
              </a:rPr>
              <a:pPr/>
              <a:t>10/22/13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1945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A4C1F-B328-C840-A027-D81C9B2188AA}" type="datetime1">
              <a:rPr lang="en-US" smtClean="0">
                <a:solidFill>
                  <a:prstClr val="black">
                    <a:tint val="75000"/>
                  </a:prstClr>
                </a:solidFill>
              </a:rPr>
              <a:pPr/>
              <a:t>10/22/13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0420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72220-D6F9-0B40-8884-B8F4F9120DA7}" type="datetime1">
              <a:rPr lang="en-US" smtClean="0">
                <a:solidFill>
                  <a:prstClr val="black">
                    <a:tint val="75000"/>
                  </a:prstClr>
                </a:solidFill>
              </a:rPr>
              <a:pPr/>
              <a:t>10/22/13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828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D393ED-0E7C-8F41-94D6-0B9DA1A86ACC}"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9159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5935D4-AB40-F94B-9B19-C46DF2AD07FC}" type="datetime1">
              <a:rPr lang="en-US" smtClean="0">
                <a:solidFill>
                  <a:prstClr val="black">
                    <a:tint val="75000"/>
                  </a:prstClr>
                </a:solidFill>
              </a:rPr>
              <a:pPr/>
              <a:t>10/22/13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0992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E0DE6E-EF13-6447-8D40-47E7FD4D0049}"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094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C943B6-5939-3940-A1B1-F8328CEC8A1B}" type="datetime1">
              <a:rPr lang="en-US" smtClean="0"/>
              <a:pPr>
                <a:defRPr/>
              </a:pPr>
              <a:t>10/22/13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8587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21BCA8-5795-7340-9786-4B2110AECF2F}"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6247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4616B8-D88D-7740-BA6E-75E45387A898}"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0133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AF960B-6448-9342-B453-79457FAC6E7A}"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1755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0184C19-88C8-F040-AEEC-C59F119F74E9}" type="datetime1">
              <a:rPr lang="en-US" smtClean="0">
                <a:solidFill>
                  <a:srgbClr val="000000"/>
                </a:solidFill>
              </a:rPr>
              <a:pPr>
                <a:defRPr/>
              </a:pPr>
              <a:t>10/22/13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546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75326D8-C1D2-4045-8CC7-BE58F0350772}"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2003990"/>
      </p:ext>
    </p:extLst>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945A942-CC32-3944-A386-5224701D8F5D}" type="datetime1">
              <a:rPr lang="en-US" smtClean="0">
                <a:solidFill>
                  <a:srgbClr val="000000"/>
                </a:solidFill>
              </a:rPr>
              <a:pPr>
                <a:defRPr/>
              </a:pPr>
              <a:t>10/22/13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9997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A0ED05-1FE6-8446-81D9-7E01647F831D}" type="datetime1">
              <a:rPr lang="en-US" smtClean="0">
                <a:solidFill>
                  <a:srgbClr val="000000"/>
                </a:solidFill>
              </a:rPr>
              <a:pPr>
                <a:defRPr/>
              </a:pPr>
              <a:t>10/22/13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9761209"/>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FD6F643-BD96-B648-91D9-09EF561461DD}" type="datetime1">
              <a:rPr lang="en-US" smtClean="0">
                <a:solidFill>
                  <a:srgbClr val="000000"/>
                </a:solidFill>
              </a:rPr>
              <a:pPr>
                <a:defRPr/>
              </a:pPr>
              <a:t>10/22/13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6316519"/>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35EB0E-12DB-624B-8D4A-A108926CE878}"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7811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9E42B2F-FAD3-A24B-B619-E02F1C217CE0}" type="datetime1">
              <a:rPr lang="en-US" smtClean="0">
                <a:solidFill>
                  <a:srgbClr val="000000"/>
                </a:solidFill>
              </a:rPr>
              <a:pPr>
                <a:defRPr/>
              </a:pPr>
              <a:t>10/22/13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99875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theme" Target="../theme/theme15.xml"/><Relationship Id="rId1" Type="http://schemas.openxmlformats.org/officeDocument/2006/relationships/slideLayout" Target="../slideLayouts/slideLayout157.xml"/><Relationship Id="rId2"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6.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theme" Target="../theme/theme17.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theme" Target="../theme/theme18.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4C3F0369-6217-6440-82B3-BBB6D94D845B}" type="datetime1">
              <a:rPr lang="en-US" smtClean="0"/>
              <a:pPr fontAlgn="base">
                <a:spcBef>
                  <a:spcPct val="0"/>
                </a:spcBef>
                <a:spcAft>
                  <a:spcPct val="0"/>
                </a:spcAft>
                <a:defRPr/>
              </a:pPr>
              <a:t>10/22/13</a:t>
            </a:fld>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5C7A3DD-17E0-4647-BE84-4388D9A5EE14}" type="slidenum">
              <a:rPr lang="en-US"/>
              <a:pPr fontAlgn="base">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0588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0" tIns="25602"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29200A70-6739-E44D-8BCC-602811F69A85}" type="datetime1">
              <a:rPr lang="en-US" smtClean="0"/>
              <a:pPr defTabSz="414726" fontAlgn="base" hangingPunct="0">
                <a:lnSpc>
                  <a:spcPct val="93000"/>
                </a:lnSpc>
                <a:spcBef>
                  <a:spcPct val="0"/>
                </a:spcBef>
                <a:spcAft>
                  <a:spcPct val="0"/>
                </a:spcAft>
                <a:buClr>
                  <a:srgbClr val="000000"/>
                </a:buClr>
                <a:buSzPct val="100000"/>
                <a:buFont typeface="Times New Roman" pitchFamily="16" charset="0"/>
                <a:buNone/>
              </a:pPr>
              <a:t>10/22/13</a:t>
            </a:fld>
            <a:endParaRPr lang="en-US"/>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endParaRPr lang="en-US"/>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956785C9-0133-4DCA-ABE2-BA519AA51BB0}" type="slidenum">
              <a:rPr lang="en-US"/>
              <a:pPr defTabSz="414726" fontAlgn="base" hangingPunct="0">
                <a:lnSpc>
                  <a:spcPct val="93000"/>
                </a:lnSpc>
                <a:spcBef>
                  <a:spcPct val="0"/>
                </a:spcBef>
                <a:spcAft>
                  <a:spcPct val="0"/>
                </a:spcAft>
                <a:buClr>
                  <a:srgbClr val="000000"/>
                </a:buClr>
                <a:buSzPct val="100000"/>
                <a:buFont typeface="Times New Roman" pitchFamily="16" charset="0"/>
                <a:buNone/>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486188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CD27504-38F4-994E-A3B4-C5AF2FEA44BE}" type="datetime1">
              <a:rPr lang="en-US" smtClean="0">
                <a:solidFill>
                  <a:prstClr val="black">
                    <a:tint val="75000"/>
                  </a:prstClr>
                </a:solidFill>
              </a:rPr>
              <a:pPr defTabSz="914400"/>
              <a:t>10/22/13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10159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defTabSz="914400" fontAlgn="base">
              <a:spcBef>
                <a:spcPct val="0"/>
              </a:spcBef>
              <a:spcAft>
                <a:spcPct val="0"/>
              </a:spcAft>
              <a:defRPr/>
            </a:pPr>
            <a:fld id="{1F22BE75-E570-774A-B066-E203DCC73A40}" type="datetime1">
              <a:rPr lang="en-US" smtClean="0">
                <a:solidFill>
                  <a:srgbClr val="000000"/>
                </a:solidFill>
              </a:rPr>
              <a:pPr defTabSz="914400" fontAlgn="base">
                <a:spcBef>
                  <a:spcPct val="0"/>
                </a:spcBef>
                <a:spcAft>
                  <a:spcPct val="0"/>
                </a:spcAft>
                <a:defRPr/>
              </a:pPr>
              <a:t>10/22/13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defTabSz="914400" fontAlgn="base">
              <a:spcBef>
                <a:spcPct val="0"/>
              </a:spcBef>
              <a:spcAft>
                <a:spcPct val="0"/>
              </a:spcAft>
              <a:defRPr/>
            </a:pPr>
            <a:fld id="{0BEAF1B3-FB9A-44F8-BF37-16D02C4ED1F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06297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A69A3BD-6C42-874A-895F-903FD1CA2CD3}" type="datetime1">
              <a:rPr lang="en-US" smtClean="0"/>
              <a:pPr defTabSz="914400" fontAlgn="base">
                <a:spcBef>
                  <a:spcPct val="0"/>
                </a:spcBef>
                <a:spcAft>
                  <a:spcPct val="0"/>
                </a:spcAft>
                <a:defRPr/>
              </a:pPr>
              <a:t>10/22/13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FB1D190-F0A8-4BB2-9566-41A732BBF196}" type="slidenum">
              <a:rPr lang="en-US"/>
              <a:pPr defTabSz="914400"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9628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fld id="{9B46F18C-6D0C-5649-B30A-62F8A049510A}" type="datetime1">
              <a:rPr lang="en-US" smtClean="0">
                <a:solidFill>
                  <a:srgbClr val="000000"/>
                </a:solidFill>
              </a:rPr>
              <a:pPr defTabSz="914400" fontAlgn="base">
                <a:spcBef>
                  <a:spcPct val="0"/>
                </a:spcBef>
                <a:spcAft>
                  <a:spcPct val="0"/>
                </a:spcAft>
                <a:defRPr/>
              </a:pPr>
              <a:t>10/22/13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E50C6C4D-2D32-48DA-B84F-5F79D9ED7447}"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105050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charset="0"/>
        </a:defRPr>
      </a:lvl2pPr>
      <a:lvl3pPr algn="ctr" rtl="0" eaLnBrk="0" fontAlgn="base" hangingPunct="0">
        <a:spcBef>
          <a:spcPct val="0"/>
        </a:spcBef>
        <a:spcAft>
          <a:spcPct val="0"/>
        </a:spcAft>
        <a:defRPr sz="3600">
          <a:solidFill>
            <a:schemeClr val="tx2"/>
          </a:solidFill>
          <a:latin typeface="Times" charset="0"/>
        </a:defRPr>
      </a:lvl3pPr>
      <a:lvl4pPr algn="ctr" rtl="0" eaLnBrk="0" fontAlgn="base" hangingPunct="0">
        <a:spcBef>
          <a:spcPct val="0"/>
        </a:spcBef>
        <a:spcAft>
          <a:spcPct val="0"/>
        </a:spcAft>
        <a:defRPr sz="3600">
          <a:solidFill>
            <a:schemeClr val="tx2"/>
          </a:solidFill>
          <a:latin typeface="Times" charset="0"/>
        </a:defRPr>
      </a:lvl4pPr>
      <a:lvl5pPr algn="ctr" rtl="0" eaLnBrk="0" fontAlgn="base" hangingPunct="0">
        <a:spcBef>
          <a:spcPct val="0"/>
        </a:spcBef>
        <a:spcAft>
          <a:spcPct val="0"/>
        </a:spcAft>
        <a:defRPr sz="3600">
          <a:solidFill>
            <a:schemeClr val="tx2"/>
          </a:solidFill>
          <a:latin typeface="Times" charset="0"/>
        </a:defRPr>
      </a:lvl5pPr>
      <a:lvl6pPr marL="457200" algn="ctr" rtl="0" fontAlgn="base">
        <a:spcBef>
          <a:spcPct val="0"/>
        </a:spcBef>
        <a:spcAft>
          <a:spcPct val="0"/>
        </a:spcAft>
        <a:defRPr sz="3600">
          <a:solidFill>
            <a:schemeClr val="tx2"/>
          </a:solidFill>
          <a:latin typeface="Times" charset="0"/>
        </a:defRPr>
      </a:lvl6pPr>
      <a:lvl7pPr marL="914400" algn="ctr" rtl="0" fontAlgn="base">
        <a:spcBef>
          <a:spcPct val="0"/>
        </a:spcBef>
        <a:spcAft>
          <a:spcPct val="0"/>
        </a:spcAft>
        <a:defRPr sz="3600">
          <a:solidFill>
            <a:schemeClr val="tx2"/>
          </a:solidFill>
          <a:latin typeface="Times" charset="0"/>
        </a:defRPr>
      </a:lvl7pPr>
      <a:lvl8pPr marL="1371600" algn="ctr" rtl="0" fontAlgn="base">
        <a:spcBef>
          <a:spcPct val="0"/>
        </a:spcBef>
        <a:spcAft>
          <a:spcPct val="0"/>
        </a:spcAft>
        <a:defRPr sz="3600">
          <a:solidFill>
            <a:schemeClr val="tx2"/>
          </a:solidFill>
          <a:latin typeface="Times" charset="0"/>
        </a:defRPr>
      </a:lvl8pPr>
      <a:lvl9pPr marL="1828800" algn="ctr" rtl="0" fontAlgn="base">
        <a:spcBef>
          <a:spcPct val="0"/>
        </a:spcBef>
        <a:spcAft>
          <a:spcPct val="0"/>
        </a:spcAft>
        <a:defRPr sz="36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defTabSz="914400" fontAlgn="base">
              <a:spcBef>
                <a:spcPct val="0"/>
              </a:spcBef>
              <a:spcAft>
                <a:spcPct val="0"/>
              </a:spcAft>
              <a:defRPr/>
            </a:pPr>
            <a:fld id="{EEDC5818-1DCE-4DF5-9EC0-B94926DAD9F0}"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5332417"/>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bg2"/>
                </a:solidFill>
                <a:cs typeface="+mn-cs"/>
              </a:defRPr>
            </a:lvl1pPr>
          </a:lstStyle>
          <a:p>
            <a:pPr defTabSz="914400" fontAlgn="base">
              <a:spcBef>
                <a:spcPct val="0"/>
              </a:spcBef>
              <a:spcAft>
                <a:spcPct val="0"/>
              </a:spcAft>
              <a:defRPr/>
            </a:pPr>
            <a:fld id="{FE35D533-7260-487C-A321-D13DF8931FDE}"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3"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00246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381000" y="1341438"/>
            <a:ext cx="8229600" cy="4967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9716" name="Rectangle 4"/>
          <p:cNvSpPr>
            <a:spLocks noGrp="1" noChangeArrowheads="1"/>
          </p:cNvSpPr>
          <p:nvPr>
            <p:ph type="dt" sz="half" idx="2"/>
          </p:nvPr>
        </p:nvSpPr>
        <p:spPr bwMode="auto">
          <a:xfrm>
            <a:off x="381000" y="6453188"/>
            <a:ext cx="3962400"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ourier New" pitchFamily="49" charset="0"/>
              </a:defRPr>
            </a:lvl1pPr>
          </a:lstStyle>
          <a:p>
            <a:pPr defTabSz="914400" fontAlgn="base">
              <a:spcBef>
                <a:spcPct val="0"/>
              </a:spcBef>
              <a:spcAft>
                <a:spcPct val="0"/>
              </a:spcAft>
              <a:defRPr/>
            </a:pPr>
            <a:fld id="{C3D2D032-E81F-8349-A497-04CF99C123A3}" type="datetime1">
              <a:rPr lang="en-US" smtClean="0">
                <a:solidFill>
                  <a:srgbClr val="66CCFF"/>
                </a:solidFill>
              </a:rPr>
              <a:pPr defTabSz="914400" fontAlgn="base">
                <a:spcBef>
                  <a:spcPct val="0"/>
                </a:spcBef>
                <a:spcAft>
                  <a:spcPct val="0"/>
                </a:spcAft>
                <a:defRPr/>
              </a:pPr>
              <a:t>10/22/13</a:t>
            </a:fld>
            <a:endParaRPr lang="en-US">
              <a:solidFill>
                <a:srgbClr val="66CCFF"/>
              </a:solidFill>
            </a:endParaRPr>
          </a:p>
        </p:txBody>
      </p:sp>
      <p:sp>
        <p:nvSpPr>
          <p:cNvPr id="499717" name="Rectangle 5"/>
          <p:cNvSpPr>
            <a:spLocks noGrp="1" noChangeArrowheads="1"/>
          </p:cNvSpPr>
          <p:nvPr>
            <p:ph type="ftr" sz="quarter" idx="3"/>
          </p:nvPr>
        </p:nvSpPr>
        <p:spPr bwMode="auto">
          <a:xfrm>
            <a:off x="5715000" y="6453188"/>
            <a:ext cx="2895600"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Courier New" pitchFamily="49" charset="0"/>
              </a:defRPr>
            </a:lvl1pPr>
          </a:lstStyle>
          <a:p>
            <a:pPr defTabSz="914400" fontAlgn="base">
              <a:spcBef>
                <a:spcPct val="0"/>
              </a:spcBef>
              <a:spcAft>
                <a:spcPct val="0"/>
              </a:spcAft>
              <a:defRPr/>
            </a:pPr>
            <a:endParaRPr lang="en-US">
              <a:solidFill>
                <a:srgbClr val="66CCFF"/>
              </a:solidFill>
            </a:endParaRPr>
          </a:p>
        </p:txBody>
      </p:sp>
      <p:sp>
        <p:nvSpPr>
          <p:cNvPr id="499718" name="Line 6"/>
          <p:cNvSpPr>
            <a:spLocks noChangeShapeType="1"/>
          </p:cNvSpPr>
          <p:nvPr/>
        </p:nvSpPr>
        <p:spPr bwMode="auto">
          <a:xfrm>
            <a:off x="381000" y="1143000"/>
            <a:ext cx="8077200" cy="0"/>
          </a:xfrm>
          <a:prstGeom prst="line">
            <a:avLst/>
          </a:prstGeom>
          <a:noFill/>
          <a:ln w="38100">
            <a:solidFill>
              <a:srgbClr val="B2B2B2"/>
            </a:solidFill>
            <a:round/>
            <a:headEnd/>
            <a:tailEnd/>
          </a:ln>
          <a:effectLst/>
        </p:spPr>
        <p:txBody>
          <a:bodyPr wrap="none" anchor="ctr"/>
          <a:lstStyle/>
          <a:p>
            <a:pPr defTabSz="914400" fontAlgn="base">
              <a:spcBef>
                <a:spcPct val="0"/>
              </a:spcBef>
              <a:spcAft>
                <a:spcPct val="0"/>
              </a:spcAft>
              <a:defRPr/>
            </a:pPr>
            <a:endParaRPr lang="en-US">
              <a:solidFill>
                <a:srgbClr val="66CCFF"/>
              </a:solidFill>
            </a:endParaRPr>
          </a:p>
        </p:txBody>
      </p:sp>
      <p:sp>
        <p:nvSpPr>
          <p:cNvPr id="499719" name="Line 7"/>
          <p:cNvSpPr>
            <a:spLocks noChangeShapeType="1"/>
          </p:cNvSpPr>
          <p:nvPr/>
        </p:nvSpPr>
        <p:spPr bwMode="auto">
          <a:xfrm>
            <a:off x="381000" y="6381750"/>
            <a:ext cx="8229600" cy="0"/>
          </a:xfrm>
          <a:prstGeom prst="line">
            <a:avLst/>
          </a:prstGeom>
          <a:noFill/>
          <a:ln w="38100">
            <a:solidFill>
              <a:srgbClr val="B2B2B2"/>
            </a:solidFill>
            <a:round/>
            <a:headEnd/>
            <a:tailEnd/>
          </a:ln>
          <a:effectLst/>
        </p:spPr>
        <p:txBody>
          <a:bodyPr wrap="none" anchor="ctr"/>
          <a:lstStyle/>
          <a:p>
            <a:pPr defTabSz="914400" fontAlgn="base">
              <a:spcBef>
                <a:spcPct val="0"/>
              </a:spcBef>
              <a:spcAft>
                <a:spcPct val="0"/>
              </a:spcAft>
              <a:defRPr/>
            </a:pPr>
            <a:endParaRPr lang="en-US">
              <a:solidFill>
                <a:srgbClr val="66CC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2113181"/>
      </p:ext>
    </p:extLst>
  </p:cSld>
  <p:clrMap bg1="dk2" tx1="lt1" bg2="dk1"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fontAlgn="base">
        <a:spcBef>
          <a:spcPct val="0"/>
        </a:spcBef>
        <a:spcAft>
          <a:spcPct val="0"/>
        </a:spcAft>
        <a:defRPr sz="4400">
          <a:solidFill>
            <a:schemeClr val="tx2"/>
          </a:solidFill>
          <a:latin typeface="Arial" pitchFamily="34" charset="0"/>
        </a:defRPr>
      </a:lvl6pPr>
      <a:lvl7pPr marL="914400" algn="l" rtl="0" fontAlgn="base">
        <a:spcBef>
          <a:spcPct val="0"/>
        </a:spcBef>
        <a:spcAft>
          <a:spcPct val="0"/>
        </a:spcAft>
        <a:defRPr sz="4400">
          <a:solidFill>
            <a:schemeClr val="tx2"/>
          </a:solidFill>
          <a:latin typeface="Arial" pitchFamily="34" charset="0"/>
        </a:defRPr>
      </a:lvl7pPr>
      <a:lvl8pPr marL="1371600" algn="l" rtl="0" fontAlgn="base">
        <a:spcBef>
          <a:spcPct val="0"/>
        </a:spcBef>
        <a:spcAft>
          <a:spcPct val="0"/>
        </a:spcAft>
        <a:defRPr sz="4400">
          <a:solidFill>
            <a:schemeClr val="tx2"/>
          </a:solidFill>
          <a:latin typeface="Arial" pitchFamily="34" charset="0"/>
        </a:defRPr>
      </a:lvl8pPr>
      <a:lvl9pPr marL="1828800" algn="l"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fld id="{A27EFD86-1D91-6D4F-9EDF-F8F42D2833E1}" type="datetime1">
              <a:rPr lang="en-US" smtClean="0">
                <a:solidFill>
                  <a:srgbClr val="000000"/>
                </a:solidFill>
              </a:rPr>
              <a:pPr defTabSz="914400" fontAlgn="base">
                <a:spcBef>
                  <a:spcPct val="0"/>
                </a:spcBef>
                <a:spcAft>
                  <a:spcPct val="0"/>
                </a:spcAft>
                <a:defRPr/>
              </a:pPr>
              <a:t>10/22/13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14BF0A2E-8C52-4A2A-ACB7-31F94D16C34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15029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fld id="{9B847766-21F4-5845-A2E2-F0CC17E5B105}"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5583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fld id="{B1CD51EB-58C1-1943-9141-65CF8EFB4399}" type="datetime1">
              <a:rPr lang="en-US" smtClean="0"/>
              <a:pPr eaLnBrk="0" fontAlgn="base" hangingPunct="0">
                <a:spcBef>
                  <a:spcPct val="0"/>
                </a:spcBef>
                <a:spcAft>
                  <a:spcPct val="0"/>
                </a:spcAft>
                <a:defRPr/>
              </a:pPr>
              <a:t>10/22/13</a:t>
            </a:fld>
            <a:endParaRPr lang="en-US"/>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en-US"/>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8BFD3B93-C466-4A09-8F1B-67484F6295EA}" type="slidenum">
              <a:rPr lang="en-US"/>
              <a:pPr eaLnBrk="0" fontAlgn="base" hangingPunct="0">
                <a:spcBef>
                  <a:spcPct val="0"/>
                </a:spcBef>
                <a:spcAft>
                  <a:spcPct val="0"/>
                </a:spcAft>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721110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6340697"/>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fld id="{43DA0B73-30EA-4B40-8896-CEB304EFB2B8}"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64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64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90FB4DB8-2BD8-4012-953F-6DE137EBA37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110761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eaLnBrk="0" fontAlgn="base" hangingPunct="0">
        <a:spcBef>
          <a:spcPct val="0"/>
        </a:spcBef>
        <a:spcAft>
          <a:spcPct val="0"/>
        </a:spcAft>
        <a:defRPr sz="4400">
          <a:solidFill>
            <a:schemeClr val="tx2"/>
          </a:solidFill>
          <a:latin typeface="Arial" pitchFamily="34" charset="0"/>
        </a:defRPr>
      </a:lvl6pPr>
      <a:lvl7pPr marL="913832" algn="ctr" rtl="0" eaLnBrk="0" fontAlgn="base" hangingPunct="0">
        <a:spcBef>
          <a:spcPct val="0"/>
        </a:spcBef>
        <a:spcAft>
          <a:spcPct val="0"/>
        </a:spcAft>
        <a:defRPr sz="4400">
          <a:solidFill>
            <a:schemeClr val="tx2"/>
          </a:solidFill>
          <a:latin typeface="Arial" pitchFamily="34" charset="0"/>
        </a:defRPr>
      </a:lvl7pPr>
      <a:lvl8pPr marL="1370748" algn="ctr" rtl="0" eaLnBrk="0" fontAlgn="base" hangingPunct="0">
        <a:spcBef>
          <a:spcPct val="0"/>
        </a:spcBef>
        <a:spcAft>
          <a:spcPct val="0"/>
        </a:spcAft>
        <a:defRPr sz="4400">
          <a:solidFill>
            <a:schemeClr val="tx2"/>
          </a:solidFill>
          <a:latin typeface="Arial" pitchFamily="34" charset="0"/>
        </a:defRPr>
      </a:lvl8pPr>
      <a:lvl9pPr marL="1827662" algn="ctr" rtl="0" eaLnBrk="0" fontAlgn="base" hangingPunct="0">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eaLnBrk="0" fontAlgn="base" hangingPunct="0">
        <a:spcBef>
          <a:spcPct val="20000"/>
        </a:spcBef>
        <a:spcAft>
          <a:spcPct val="0"/>
        </a:spcAft>
        <a:buChar char="»"/>
        <a:defRPr sz="2000">
          <a:solidFill>
            <a:schemeClr val="tx1"/>
          </a:solidFill>
          <a:latin typeface="+mn-lt"/>
        </a:defRPr>
      </a:lvl6pPr>
      <a:lvl7pPr marL="2969952" indent="-228459" algn="l" rtl="0" eaLnBrk="0" fontAlgn="base" hangingPunct="0">
        <a:spcBef>
          <a:spcPct val="20000"/>
        </a:spcBef>
        <a:spcAft>
          <a:spcPct val="0"/>
        </a:spcAft>
        <a:buChar char="»"/>
        <a:defRPr sz="2000">
          <a:solidFill>
            <a:schemeClr val="tx1"/>
          </a:solidFill>
          <a:latin typeface="+mn-lt"/>
        </a:defRPr>
      </a:lvl7pPr>
      <a:lvl8pPr marL="3426868" indent="-228459" algn="l" rtl="0" eaLnBrk="0" fontAlgn="base" hangingPunct="0">
        <a:spcBef>
          <a:spcPct val="20000"/>
        </a:spcBef>
        <a:spcAft>
          <a:spcPct val="0"/>
        </a:spcAft>
        <a:buChar char="»"/>
        <a:defRPr sz="2000">
          <a:solidFill>
            <a:schemeClr val="tx1"/>
          </a:solidFill>
          <a:latin typeface="+mn-lt"/>
        </a:defRPr>
      </a:lvl8pPr>
      <a:lvl9pPr marL="3883783" indent="-22845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26E32408-8FF0-5542-8579-633AE2A16EFD}"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709971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33308962-0F53-BA44-89E2-209C88C0DE8C}"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2661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B2D89583-FE24-A44B-A446-D5AA14F44F4B}" type="datetime1">
              <a:rPr lang="en-US" smtClean="0">
                <a:solidFill>
                  <a:prstClr val="black">
                    <a:tint val="75000"/>
                  </a:prstClr>
                </a:solidFill>
              </a:rPr>
              <a:pPr/>
              <a:t>10/22/13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4625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fld id="{ED3A07E1-31F7-8A49-AEAF-7D865003494D}" type="datetime1">
              <a:rPr lang="en-US" smtClean="0">
                <a:solidFill>
                  <a:srgbClr val="000000"/>
                </a:solidFill>
              </a:rPr>
              <a:pPr fontAlgn="base">
                <a:spcBef>
                  <a:spcPct val="0"/>
                </a:spcBef>
                <a:spcAft>
                  <a:spcPct val="0"/>
                </a:spcAft>
                <a:defRPr/>
              </a:pPr>
              <a:t>10/22/13</a:t>
            </a:fld>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22B57B9-AD72-4EA7-8141-30BD246B61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69402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13.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114.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eg"/><Relationship Id="rId1" Type="http://schemas.openxmlformats.org/officeDocument/2006/relationships/slideLayout" Target="../slideLayouts/slideLayout119.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 Type="http://schemas.openxmlformats.org/officeDocument/2006/relationships/slideLayout" Target="../slideLayouts/slideLayout119.xml"/><Relationship Id="rId2" Type="http://schemas.openxmlformats.org/officeDocument/2006/relationships/notesSlide" Target="../notesSlides/notesSlide14.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27.jpe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29.xml.rels><?xml version="1.0" encoding="UTF-8" standalone="yes"?>
<Relationships xmlns="http://schemas.openxmlformats.org/package/2006/relationships"><Relationship Id="rId11" Type="http://schemas.openxmlformats.org/officeDocument/2006/relationships/oleObject" Target="../embeddings/Microsoft_Equation1.bin"/><Relationship Id="rId12" Type="http://schemas.openxmlformats.org/officeDocument/2006/relationships/oleObject" Target="../embeddings/Microsoft_Equation2.bin"/><Relationship Id="rId13" Type="http://schemas.openxmlformats.org/officeDocument/2006/relationships/image" Target="../media/image43.png"/><Relationship Id="rId14"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114.xml"/><Relationship Id="rId3" Type="http://schemas.openxmlformats.org/officeDocument/2006/relationships/notesSlide" Target="../notesSlides/notesSlide15.xml"/><Relationship Id="rId4" Type="http://schemas.openxmlformats.org/officeDocument/2006/relationships/image" Target="../media/image37.jpeg"/><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png"/><Relationship Id="rId10"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www.robots.ox.ac.uk/~vgg/research/vgoogle/index.html" TargetMode="External"/><Relationship Id="rId1" Type="http://schemas.openxmlformats.org/officeDocument/2006/relationships/slideLayout" Target="../slideLayouts/slideLayout119.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hyperlink" Target="http://www.robots.ox.ac.uk/~vgg/research/vgoogle/index.html" TargetMode="External"/><Relationship Id="rId1" Type="http://schemas.openxmlformats.org/officeDocument/2006/relationships/slideLayout" Target="../slideLayouts/slideLayout119.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 Type="http://schemas.openxmlformats.org/officeDocument/2006/relationships/slideLayout" Target="../slideLayouts/slideLayout118.xml"/><Relationship Id="rId2" Type="http://schemas.openxmlformats.org/officeDocument/2006/relationships/notesSlide" Target="../notesSlides/notesSlide18.xml"/><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19.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119.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1" Type="http://schemas.openxmlformats.org/officeDocument/2006/relationships/slideLayout" Target="../slideLayouts/slideLayout119.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eg"/><Relationship Id="rId10" Type="http://schemas.openxmlformats.org/officeDocument/2006/relationships/image" Target="../media/image65.jpeg"/><Relationship Id="rId1" Type="http://schemas.openxmlformats.org/officeDocument/2006/relationships/slideLayout" Target="../slideLayouts/slideLayout119.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14.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jpeg"/><Relationship Id="rId9" Type="http://schemas.openxmlformats.org/officeDocument/2006/relationships/image" Target="../media/image64.jpeg"/><Relationship Id="rId10" Type="http://schemas.openxmlformats.org/officeDocument/2006/relationships/image" Target="../media/image65.jpeg"/><Relationship Id="rId11" Type="http://schemas.openxmlformats.org/officeDocument/2006/relationships/image" Target="../media/image66.jpeg"/><Relationship Id="rId1" Type="http://schemas.openxmlformats.org/officeDocument/2006/relationships/slideLayout" Target="../slideLayouts/slideLayout119.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microsoft.com/office/2007/relationships/hdphoto" Target="../media/hdphoto1.wdp"/><Relationship Id="rId7" Type="http://schemas.openxmlformats.org/officeDocument/2006/relationships/image" Target="../media/image71.png"/><Relationship Id="rId8" Type="http://schemas.openxmlformats.org/officeDocument/2006/relationships/image" Target="../media/image72.jpeg"/><Relationship Id="rId9" Type="http://schemas.openxmlformats.org/officeDocument/2006/relationships/image" Target="../media/image73.jpeg"/><Relationship Id="rId1" Type="http://schemas.openxmlformats.org/officeDocument/2006/relationships/slideLayout" Target="../slideLayouts/slideLayout107.xml"/><Relationship Id="rId2" Type="http://schemas.openxmlformats.org/officeDocument/2006/relationships/image" Target="../media/image6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96.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14.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6.png"/><Relationship Id="rId3"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8.png"/><Relationship Id="rId3"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7" Type="http://schemas.openxmlformats.org/officeDocument/2006/relationships/oleObject" Target="../embeddings/Microsoft_Equation6.bin"/><Relationship Id="rId1" Type="http://schemas.openxmlformats.org/officeDocument/2006/relationships/vmlDrawing" Target="../drawings/vmlDrawing2.vml"/><Relationship Id="rId2"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11" Type="http://schemas.openxmlformats.org/officeDocument/2006/relationships/image" Target="../media/image92.jpeg"/><Relationship Id="rId12" Type="http://schemas.openxmlformats.org/officeDocument/2006/relationships/image" Target="../media/image93.jpeg"/><Relationship Id="rId1" Type="http://schemas.openxmlformats.org/officeDocument/2006/relationships/slideLayout" Target="../slideLayouts/slideLayout42.xml"/><Relationship Id="rId2" Type="http://schemas.openxmlformats.org/officeDocument/2006/relationships/notesSlide" Target="../notesSlides/notesSlide34.xml"/><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8" Type="http://schemas.openxmlformats.org/officeDocument/2006/relationships/image" Target="../media/image89.jpeg"/><Relationship Id="rId9" Type="http://schemas.openxmlformats.org/officeDocument/2006/relationships/image" Target="../media/image90.jpeg"/><Relationship Id="rId10"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57.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36.xml"/><Relationship Id="rId3" Type="http://schemas.openxmlformats.org/officeDocument/2006/relationships/image" Target="../media/image9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jpeg"/><Relationship Id="rId5" Type="http://schemas.openxmlformats.org/officeDocument/2006/relationships/image" Target="../media/image12.jpeg"/><Relationship Id="rId6" Type="http://schemas.openxmlformats.org/officeDocument/2006/relationships/image" Target="../media/image11.jpeg"/><Relationship Id="rId1" Type="http://schemas.openxmlformats.org/officeDocument/2006/relationships/slideLayout" Target="../slideLayouts/slideLayout118.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03.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3" Type="http://schemas.openxmlformats.org/officeDocument/2006/relationships/image" Target="../media/image100.wmf"/><Relationship Id="rId4" Type="http://schemas.openxmlformats.org/officeDocument/2006/relationships/image" Target="../media/image101.png"/><Relationship Id="rId1" Type="http://schemas.openxmlformats.org/officeDocument/2006/relationships/slideLayout" Target="../slideLayouts/slideLayout125.xml"/><Relationship Id="rId2" Type="http://schemas.openxmlformats.org/officeDocument/2006/relationships/notesSlide" Target="../notesSlides/notesSlide39.xml"/></Relationships>
</file>

<file path=ppt/slides/_rels/slide63.xml.rels><?xml version="1.0" encoding="UTF-8" standalone="yes"?>
<Relationships xmlns="http://schemas.openxmlformats.org/package/2006/relationships"><Relationship Id="rId3" Type="http://schemas.openxmlformats.org/officeDocument/2006/relationships/image" Target="../media/image100.wmf"/><Relationship Id="rId4" Type="http://schemas.openxmlformats.org/officeDocument/2006/relationships/image" Target="../media/image101.png"/><Relationship Id="rId1" Type="http://schemas.openxmlformats.org/officeDocument/2006/relationships/slideLayout" Target="../slideLayouts/slideLayout125.xml"/><Relationship Id="rId2" Type="http://schemas.openxmlformats.org/officeDocument/2006/relationships/notesSlide" Target="../notesSlides/notesSlide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41.xml"/><Relationship Id="rId3" Type="http://schemas.openxmlformats.org/officeDocument/2006/relationships/hyperlink" Target="http://www.cs.ubc.ca/~lowe/papers/ijcv04.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6.png"/><Relationship Id="rId1" Type="http://schemas.openxmlformats.org/officeDocument/2006/relationships/slideLayout" Target="../slideLayouts/slideLayout125.xml"/><Relationship Id="rId2" Type="http://schemas.openxmlformats.org/officeDocument/2006/relationships/notesSlide" Target="../notesSlides/notesSlide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11" Type="http://schemas.openxmlformats.org/officeDocument/2006/relationships/image" Target="../media/image115.png"/><Relationship Id="rId12" Type="http://schemas.openxmlformats.org/officeDocument/2006/relationships/image" Target="../media/image1.png"/><Relationship Id="rId13" Type="http://schemas.openxmlformats.org/officeDocument/2006/relationships/image" Target="../media/image2.jpeg"/><Relationship Id="rId14" Type="http://schemas.openxmlformats.org/officeDocument/2006/relationships/image" Target="../media/image116.jpeg"/><Relationship Id="rId15" Type="http://schemas.openxmlformats.org/officeDocument/2006/relationships/image" Target="../media/image117.jpeg"/><Relationship Id="rId16" Type="http://schemas.openxmlformats.org/officeDocument/2006/relationships/image" Target="../media/image118.jpeg"/><Relationship Id="rId1" Type="http://schemas.openxmlformats.org/officeDocument/2006/relationships/slideLayout" Target="../slideLayouts/slideLayout85.xml"/><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jpeg"/><Relationship Id="rId5" Type="http://schemas.openxmlformats.org/officeDocument/2006/relationships/image" Target="../media/image109.png"/><Relationship Id="rId6" Type="http://schemas.openxmlformats.org/officeDocument/2006/relationships/image" Target="../media/image110.jpe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6.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182.xml"/><Relationship Id="rId2" Type="http://schemas.openxmlformats.org/officeDocument/2006/relationships/notesSlide" Target="../notesSlides/notesSlide47.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7.png"/><Relationship Id="rId5" Type="http://schemas.openxmlformats.org/officeDocument/2006/relationships/image" Target="../media/image122.png"/><Relationship Id="rId6" Type="http://schemas.openxmlformats.org/officeDocument/2006/relationships/hyperlink" Target="http://astropix.com/HTML/SHOW_DIG/035.HTM" TargetMode="External"/><Relationship Id="rId7" Type="http://schemas.openxmlformats.org/officeDocument/2006/relationships/hyperlink" Target="http://astrometry.net/gallery.html" TargetMode="External"/><Relationship Id="rId1" Type="http://schemas.openxmlformats.org/officeDocument/2006/relationships/slideLayout" Target="../slideLayouts/slideLayout193.xml"/><Relationship Id="rId2" Type="http://schemas.openxmlformats.org/officeDocument/2006/relationships/notesSlide" Target="../notesSlides/notesSlide48.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hyperlink" Target="http://www.flickr.com/photos/filippoastro/500011732/" TargetMode="External"/><Relationship Id="rId6" Type="http://schemas.openxmlformats.org/officeDocument/2006/relationships/hyperlink" Target="http://astrometry.net/gallery.html" TargetMode="External"/><Relationship Id="rId1" Type="http://schemas.openxmlformats.org/officeDocument/2006/relationships/slideLayout" Target="../slideLayouts/slideLayout193.xml"/><Relationship Id="rId2" Type="http://schemas.openxmlformats.org/officeDocument/2006/relationships/notesSlide" Target="../notesSlides/notesSlide49.xml"/></Relationships>
</file>

<file path=ppt/slides/_rels/slide77.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4" Type="http://schemas.openxmlformats.org/officeDocument/2006/relationships/hyperlink" Target="http://astrometry.net/gallery.html" TargetMode="External"/><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193.xml"/><Relationship Id="rId2"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normAutofit/>
          </a:bodyPr>
          <a:lstStyle/>
          <a:p>
            <a:r>
              <a:rPr lang="en-US" sz="3200" dirty="0" smtClean="0">
                <a:latin typeface="Arial" pitchFamily="34" charset="0"/>
                <a:cs typeface="Arial" pitchFamily="34" charset="0"/>
              </a:rPr>
              <a:t>Indexing local features</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3200" dirty="0" smtClean="0">
                <a:latin typeface="Arial" pitchFamily="34" charset="0"/>
                <a:cs typeface="Arial" pitchFamily="34" charset="0"/>
              </a:rPr>
              <a:t>and </a:t>
            </a:r>
            <a:r>
              <a:rPr lang="en-US" sz="3200" dirty="0" smtClean="0">
                <a:latin typeface="Arial" pitchFamily="34" charset="0"/>
                <a:cs typeface="Arial" pitchFamily="34" charset="0"/>
              </a:rPr>
              <a:t>i</a:t>
            </a:r>
            <a:r>
              <a:rPr lang="en-US" sz="3200" dirty="0" smtClean="0">
                <a:latin typeface="Arial" pitchFamily="34" charset="0"/>
                <a:cs typeface="Arial" pitchFamily="34" charset="0"/>
              </a:rPr>
              <a:t>nstance </a:t>
            </a:r>
            <a:r>
              <a:rPr lang="en-US" sz="3200" dirty="0" smtClean="0">
                <a:latin typeface="Arial" pitchFamily="34" charset="0"/>
                <a:cs typeface="Arial" pitchFamily="34" charset="0"/>
              </a:rPr>
              <a:t>r</a:t>
            </a:r>
            <a:r>
              <a:rPr lang="en-US" sz="3200" dirty="0" smtClean="0">
                <a:latin typeface="Arial" pitchFamily="34" charset="0"/>
                <a:cs typeface="Arial" pitchFamily="34" charset="0"/>
              </a:rPr>
              <a:t>ecognition</a:t>
            </a:r>
            <a:endParaRPr lang="en-US" sz="3200" dirty="0">
              <a:latin typeface="Arial" pitchFamily="34" charset="0"/>
              <a:cs typeface="Arial" pitchFamily="34" charset="0"/>
            </a:endParaRPr>
          </a:p>
        </p:txBody>
      </p:sp>
      <p:sp>
        <p:nvSpPr>
          <p:cNvPr id="3" name="Subtitle 2"/>
          <p:cNvSpPr>
            <a:spLocks noGrp="1"/>
          </p:cNvSpPr>
          <p:nvPr>
            <p:ph type="subTitle" idx="1"/>
          </p:nvPr>
        </p:nvSpPr>
        <p:spPr>
          <a:xfrm>
            <a:off x="1313598" y="3429000"/>
            <a:ext cx="6400800" cy="1752600"/>
          </a:xfrm>
        </p:spPr>
        <p:txBody>
          <a:bodyPr>
            <a:normAutofit/>
          </a:bodyPr>
          <a:lstStyle/>
          <a:p>
            <a:r>
              <a:rPr lang="en-US" sz="2800" dirty="0" smtClean="0">
                <a:solidFill>
                  <a:schemeClr val="tx1"/>
                </a:solidFill>
                <a:latin typeface="Arial" pitchFamily="34" charset="0"/>
                <a:cs typeface="Arial" pitchFamily="34" charset="0"/>
              </a:rPr>
              <a:t>October 22</a:t>
            </a:r>
            <a:r>
              <a:rPr lang="en-US" sz="2800" baseline="30000" dirty="0" smtClean="0">
                <a:solidFill>
                  <a:schemeClr val="tx1"/>
                </a:solidFill>
                <a:latin typeface="Arial" pitchFamily="34" charset="0"/>
                <a:cs typeface="Arial" pitchFamily="34" charset="0"/>
              </a:rPr>
              <a:t>nd</a:t>
            </a:r>
            <a:r>
              <a:rPr lang="en-US" sz="2800" dirty="0" smtClean="0">
                <a:solidFill>
                  <a:schemeClr val="tx1"/>
                </a:solidFill>
                <a:latin typeface="Arial" pitchFamily="34" charset="0"/>
                <a:cs typeface="Arial" pitchFamily="34" charset="0"/>
              </a:rPr>
              <a:t> 2013</a:t>
            </a:r>
          </a:p>
          <a:p>
            <a:r>
              <a:rPr lang="en-US" sz="2800" dirty="0" smtClean="0">
                <a:solidFill>
                  <a:schemeClr val="tx1"/>
                </a:solidFill>
                <a:latin typeface="Arial" pitchFamily="34" charset="0"/>
                <a:cs typeface="Arial" pitchFamily="34" charset="0"/>
              </a:rPr>
              <a:t>Devi Parikh, Virginia Tech</a:t>
            </a:r>
          </a:p>
        </p:txBody>
      </p:sp>
      <p:pic>
        <p:nvPicPr>
          <p:cNvPr id="7" name="Picture 8"/>
          <p:cNvPicPr>
            <a:picLocks noChangeAspect="1" noChangeArrowheads="1"/>
          </p:cNvPicPr>
          <p:nvPr/>
        </p:nvPicPr>
        <p:blipFill>
          <a:blip r:embed="rId2" cstate="print"/>
          <a:srcRect/>
          <a:stretch>
            <a:fillRect/>
          </a:stretch>
        </p:blipFill>
        <p:spPr bwMode="auto">
          <a:xfrm>
            <a:off x="152400" y="228600"/>
            <a:ext cx="2591264" cy="1878641"/>
          </a:xfrm>
          <a:prstGeom prst="rect">
            <a:avLst/>
          </a:prstGeom>
          <a:noFill/>
          <a:ln w="9525">
            <a:noFill/>
            <a:miter lim="800000"/>
            <a:headEnd/>
            <a:tailEnd/>
          </a:ln>
          <a:effectLst/>
        </p:spPr>
      </p:pic>
      <p:pic>
        <p:nvPicPr>
          <p:cNvPr id="13" name="Picture 36" descr="herE44"/>
          <p:cNvPicPr>
            <a:picLocks noChangeAspect="1" noChangeArrowheads="1"/>
          </p:cNvPicPr>
          <p:nvPr/>
        </p:nvPicPr>
        <p:blipFill>
          <a:blip r:embed="rId3" cstate="print"/>
          <a:srcRect/>
          <a:stretch>
            <a:fillRect/>
          </a:stretch>
        </p:blipFill>
        <p:spPr bwMode="auto">
          <a:xfrm>
            <a:off x="3768910" y="196235"/>
            <a:ext cx="2490075" cy="1911006"/>
          </a:xfrm>
          <a:prstGeom prst="rect">
            <a:avLst/>
          </a:prstGeom>
          <a:noFill/>
        </p:spPr>
      </p:pic>
      <p:sp>
        <p:nvSpPr>
          <p:cNvPr id="17" name="Right Arrow 16"/>
          <p:cNvSpPr/>
          <p:nvPr/>
        </p:nvSpPr>
        <p:spPr>
          <a:xfrm>
            <a:off x="2895600" y="838200"/>
            <a:ext cx="72091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8"/>
          <p:cNvGrpSpPr>
            <a:grpSpLocks noChangeAspect="1"/>
          </p:cNvGrpSpPr>
          <p:nvPr/>
        </p:nvGrpSpPr>
        <p:grpSpPr>
          <a:xfrm>
            <a:off x="6659334" y="4191000"/>
            <a:ext cx="2408466" cy="2640013"/>
            <a:chOff x="3743325" y="1028700"/>
            <a:chExt cx="4029075" cy="4416425"/>
          </a:xfrm>
        </p:grpSpPr>
        <p:sp>
          <p:nvSpPr>
            <p:cNvPr id="18"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9"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0"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1"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2"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3"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4"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5"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6"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7"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8"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0"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31"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32"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33"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4"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5"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36"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37"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38"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9"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40"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41"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42"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6" name="Group 29"/>
            <p:cNvGrpSpPr>
              <a:grpSpLocks/>
            </p:cNvGrpSpPr>
            <p:nvPr/>
          </p:nvGrpSpPr>
          <p:grpSpPr bwMode="auto">
            <a:xfrm>
              <a:off x="6486525" y="5083175"/>
              <a:ext cx="533400" cy="361950"/>
              <a:chOff x="3504" y="1728"/>
              <a:chExt cx="336" cy="228"/>
            </a:xfrm>
          </p:grpSpPr>
          <p:sp>
            <p:nvSpPr>
              <p:cNvPr id="44"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45" name="Picture 31" descr="114_1469"/>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8" name="Group 32"/>
            <p:cNvGrpSpPr>
              <a:grpSpLocks/>
            </p:cNvGrpSpPr>
            <p:nvPr/>
          </p:nvGrpSpPr>
          <p:grpSpPr bwMode="auto">
            <a:xfrm>
              <a:off x="5876925" y="3940175"/>
              <a:ext cx="533400" cy="361950"/>
              <a:chOff x="3504" y="1728"/>
              <a:chExt cx="336" cy="228"/>
            </a:xfrm>
          </p:grpSpPr>
          <p:sp>
            <p:nvSpPr>
              <p:cNvPr id="47"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48" name="Picture 34" descr="114_1469"/>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9" name="Group 35"/>
            <p:cNvGrpSpPr>
              <a:grpSpLocks/>
            </p:cNvGrpSpPr>
            <p:nvPr/>
          </p:nvGrpSpPr>
          <p:grpSpPr bwMode="auto">
            <a:xfrm>
              <a:off x="7096125" y="5083175"/>
              <a:ext cx="533400" cy="361950"/>
              <a:chOff x="3504" y="1728"/>
              <a:chExt cx="336" cy="228"/>
            </a:xfrm>
          </p:grpSpPr>
          <p:sp>
            <p:nvSpPr>
              <p:cNvPr id="50"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51" name="Picture 37" descr="114_1469"/>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0" name="Group 38"/>
            <p:cNvGrpSpPr>
              <a:grpSpLocks/>
            </p:cNvGrpSpPr>
            <p:nvPr/>
          </p:nvGrpSpPr>
          <p:grpSpPr bwMode="auto">
            <a:xfrm>
              <a:off x="5572125" y="3711575"/>
              <a:ext cx="533400" cy="361950"/>
              <a:chOff x="3504" y="1728"/>
              <a:chExt cx="336" cy="228"/>
            </a:xfrm>
          </p:grpSpPr>
          <p:sp>
            <p:nvSpPr>
              <p:cNvPr id="53"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54" name="Picture 40" descr="114_1469"/>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1" name="Group 41"/>
            <p:cNvGrpSpPr>
              <a:grpSpLocks/>
            </p:cNvGrpSpPr>
            <p:nvPr/>
          </p:nvGrpSpPr>
          <p:grpSpPr bwMode="auto">
            <a:xfrm>
              <a:off x="6810375" y="4813300"/>
              <a:ext cx="533400" cy="361950"/>
              <a:chOff x="3504" y="1728"/>
              <a:chExt cx="336" cy="228"/>
            </a:xfrm>
          </p:grpSpPr>
          <p:sp>
            <p:nvSpPr>
              <p:cNvPr id="56"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57" name="Picture 43" descr="114_1469"/>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58" name="Picture 44" descr="114_146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3775"/>
              <a:ext cx="914400" cy="687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6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6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6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6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64"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65"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66"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67"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68"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69"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0"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1"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2"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3"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4"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5"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6"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7"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78"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pic>
        <p:nvPicPr>
          <p:cNvPr id="80" name="Picture 4" descr="BookIndex1"/>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3283" b="71758"/>
          <a:stretch/>
        </p:blipFill>
        <p:spPr bwMode="auto">
          <a:xfrm>
            <a:off x="0" y="4582236"/>
            <a:ext cx="3304494" cy="204716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 name="Picture 5"/>
          <p:cNvPicPr>
            <a:picLocks noChangeAspect="1" noChangeArrowheads="1"/>
          </p:cNvPicPr>
          <p:nvPr/>
        </p:nvPicPr>
        <p:blipFill>
          <a:blip r:embed="rId7"/>
          <a:srcRect/>
          <a:stretch>
            <a:fillRect/>
          </a:stretch>
        </p:blipFill>
        <p:spPr bwMode="auto">
          <a:xfrm>
            <a:off x="6594475" y="228600"/>
            <a:ext cx="2549525" cy="1924050"/>
          </a:xfrm>
          <a:prstGeom prst="rect">
            <a:avLst/>
          </a:prstGeom>
          <a:noFill/>
          <a:ln w="9525">
            <a:noFill/>
            <a:miter lim="800000"/>
            <a:headEnd/>
            <a:tailEnd/>
          </a:ln>
        </p:spPr>
      </p:pic>
      <p:pic>
        <p:nvPicPr>
          <p:cNvPr id="81" name="Picture 80" descr="astropix-index.png"/>
          <p:cNvPicPr>
            <a:picLocks noChangeAspect="1"/>
          </p:cNvPicPr>
          <p:nvPr/>
        </p:nvPicPr>
        <p:blipFill>
          <a:blip r:embed="rId8"/>
          <a:srcRect/>
          <a:stretch>
            <a:fillRect/>
          </a:stretch>
        </p:blipFill>
        <p:spPr bwMode="auto">
          <a:xfrm rot="5400000">
            <a:off x="3950262" y="4050739"/>
            <a:ext cx="2081677" cy="3124199"/>
          </a:xfrm>
          <a:prstGeom prst="rect">
            <a:avLst/>
          </a:prstGeom>
          <a:noFill/>
          <a:ln w="9525">
            <a:noFill/>
            <a:miter lim="800000"/>
            <a:headEnd/>
            <a:tailEnd/>
          </a:ln>
        </p:spPr>
      </p:pic>
      <p:sp>
        <p:nvSpPr>
          <p:cNvPr id="82" name="Slide Number Placeholder 81"/>
          <p:cNvSpPr>
            <a:spLocks noGrp="1"/>
          </p:cNvSpPr>
          <p:nvPr>
            <p:ph type="sldNum" sz="quarter" idx="12"/>
          </p:nvPr>
        </p:nvSpPr>
        <p:spPr>
          <a:xfrm>
            <a:off x="7010400" y="6569075"/>
            <a:ext cx="2133600" cy="365125"/>
          </a:xfrm>
        </p:spPr>
        <p:txBody>
          <a:bodyPr/>
          <a:lstStyle/>
          <a:p>
            <a:fld id="{B6F15528-21DE-4FAA-801E-634DDDAF4B2B}" type="slidenum">
              <a:rPr lang="en-US" smtClean="0">
                <a:solidFill>
                  <a:prstClr val="black">
                    <a:tint val="75000"/>
                  </a:prstClr>
                </a:solidFill>
              </a:rPr>
              <a:pPr/>
              <a:t>1</a:t>
            </a:fld>
            <a:endParaRPr lang="en-US">
              <a:solidFill>
                <a:prstClr val="black">
                  <a:tint val="75000"/>
                </a:prstClr>
              </a:solidFill>
            </a:endParaRPr>
          </a:p>
        </p:txBody>
      </p:sp>
      <p:sp>
        <p:nvSpPr>
          <p:cNvPr id="83" name="TextBox 4"/>
          <p:cNvSpPr txBox="1">
            <a:spLocks noChangeArrowheads="1"/>
          </p:cNvSpPr>
          <p:nvPr/>
        </p:nvSpPr>
        <p:spPr bwMode="auto">
          <a:xfrm>
            <a:off x="0" y="6550223"/>
            <a:ext cx="9067800" cy="307777"/>
          </a:xfrm>
          <a:prstGeom prst="rect">
            <a:avLst/>
          </a:prstGeom>
          <a:noFill/>
          <a:ln w="9525">
            <a:noFill/>
            <a:miter lim="800000"/>
            <a:headEnd/>
            <a:tailEnd/>
          </a:ln>
        </p:spPr>
        <p:txBody>
          <a:bodyPr wrap="square">
            <a:spAutoFit/>
          </a:bodyPr>
          <a:lstStyle/>
          <a:p>
            <a:r>
              <a:rPr lang="en-US" sz="1400" dirty="0" smtClean="0"/>
              <a:t>These slides have been borrowed from Kristen </a:t>
            </a:r>
            <a:r>
              <a:rPr lang="en-US" sz="1400" dirty="0" err="1" smtClean="0"/>
              <a:t>Grauman</a:t>
            </a:r>
            <a:r>
              <a:rPr lang="en-US" sz="1400" dirty="0" smtClean="0"/>
              <a:t>, who borrowed some from others. </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9097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normAutofit fontScale="90000"/>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normAutofit lnSpcReduction="10000"/>
          </a:bodyPr>
          <a:lstStyle/>
          <a:p>
            <a:pPr eaLnBrk="1" hangingPunct="1">
              <a:spcAft>
                <a:spcPts val="600"/>
              </a:spcAft>
            </a:pPr>
            <a:r>
              <a:rPr lang="en-US" sz="2400" dirty="0" smtClean="0"/>
              <a:t>For text documents, an efficient way to find all </a:t>
            </a:r>
            <a:r>
              <a:rPr lang="en-US" sz="2400" i="1" dirty="0" smtClean="0">
                <a:solidFill>
                  <a:srgbClr val="004DBF"/>
                </a:solidFill>
              </a:rPr>
              <a:t>pages</a:t>
            </a:r>
            <a:r>
              <a:rPr lang="en-US" sz="2400" dirty="0" smtClean="0"/>
              <a:t> on which a </a:t>
            </a:r>
            <a:r>
              <a:rPr lang="en-US" sz="2400" i="1" dirty="0" smtClean="0">
                <a:solidFill>
                  <a:srgbClr val="7030A0"/>
                </a:solidFill>
              </a:rPr>
              <a:t>word</a:t>
            </a:r>
            <a:r>
              <a:rPr lang="en-US" sz="2400" dirty="0" smtClean="0"/>
              <a:t> occurs is to use an index…</a:t>
            </a:r>
          </a:p>
          <a:p>
            <a:pPr eaLnBrk="1" hangingPunct="1">
              <a:spcAft>
                <a:spcPts val="600"/>
              </a:spcAft>
            </a:pPr>
            <a:r>
              <a:rPr lang="en-US" sz="2400" dirty="0" smtClean="0"/>
              <a:t>We want to find all </a:t>
            </a:r>
            <a:r>
              <a:rPr lang="en-US" sz="2400" i="1" dirty="0" smtClean="0">
                <a:solidFill>
                  <a:srgbClr val="004DBF"/>
                </a:solidFill>
              </a:rPr>
              <a:t>images</a:t>
            </a:r>
            <a:r>
              <a:rPr lang="en-US" sz="2400" dirty="0" smtClean="0"/>
              <a:t> in which a </a:t>
            </a:r>
            <a:r>
              <a:rPr lang="en-US" sz="2400" i="1" dirty="0" smtClean="0">
                <a:solidFill>
                  <a:srgbClr val="7030A0"/>
                </a:solidFill>
              </a:rPr>
              <a:t>feature</a:t>
            </a:r>
            <a:r>
              <a:rPr lang="en-US" sz="2400" dirty="0" smtClean="0"/>
              <a:t> occurs.</a:t>
            </a:r>
          </a:p>
          <a:p>
            <a:pPr eaLnBrk="1" hangingPunct="1">
              <a:spcAft>
                <a:spcPts val="600"/>
              </a:spcAft>
            </a:pPr>
            <a:r>
              <a:rPr lang="en-US" sz="2400" dirty="0" smtClean="0"/>
              <a:t>To use this idea, we’ll need to map our features to “visual words”.</a:t>
            </a:r>
          </a:p>
          <a:p>
            <a:endParaRPr lang="en-US" sz="2400" dirty="0" smtClean="0"/>
          </a:p>
        </p:txBody>
      </p:sp>
      <p:pic>
        <p:nvPicPr>
          <p:cNvPr id="64516" name="Picture 4" descr="BookIndex1"/>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4363" y="1419225"/>
            <a:ext cx="4953000" cy="72485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30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mtClean="0">
                <a:latin typeface="Arial" pitchFamily="34" charset="0"/>
                <a:cs typeface="Arial" pitchFamily="34" charset="0"/>
              </a:rPr>
              <a:t>Text retrieval vs. image search</a:t>
            </a:r>
          </a:p>
        </p:txBody>
      </p:sp>
      <p:sp>
        <p:nvSpPr>
          <p:cNvPr id="65539" name="Rectangle 3"/>
          <p:cNvSpPr>
            <a:spLocks noGrp="1"/>
          </p:cNvSpPr>
          <p:nvPr>
            <p:ph type="body" idx="1"/>
          </p:nvPr>
        </p:nvSpPr>
        <p:spPr/>
        <p:txBody>
          <a:bodyPr/>
          <a:lstStyle/>
          <a:p>
            <a:r>
              <a:rPr lang="en-US" sz="2800" smtClean="0">
                <a:latin typeface="Arial" pitchFamily="34" charset="0"/>
                <a:cs typeface="Arial" pitchFamily="34" charset="0"/>
              </a:rPr>
              <a:t>What makes the problems similar, different?</a:t>
            </a:r>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5900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577975"/>
            <a:ext cx="4191000" cy="3146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smtClean="0">
                <a:solidFill>
                  <a:srgbClr val="000000"/>
                </a:solidFill>
                <a:latin typeface="Trebuchet MS" pitchFamily="34" charset="0"/>
              </a:rPr>
              <a:t>e.g., SIFT descriptor space: each point is 128-dimensional</a:t>
            </a:r>
          </a:p>
        </p:txBody>
      </p:sp>
      <p:sp>
        <p:nvSpPr>
          <p:cNvPr id="185" name="Text Box 90"/>
          <p:cNvSpPr txBox="1">
            <a:spLocks noChangeArrowheads="1"/>
          </p:cNvSpPr>
          <p:nvPr/>
        </p:nvSpPr>
        <p:spPr bwMode="auto">
          <a:xfrm>
            <a:off x="449263" y="6538913"/>
            <a:ext cx="5688012" cy="304800"/>
          </a:xfrm>
          <a:prstGeom prst="rect">
            <a:avLst/>
          </a:prstGeom>
          <a:noFill/>
          <a:ln w="9525">
            <a:noFill/>
            <a:miter lim="800000"/>
            <a:headEnd/>
            <a:tailEnd/>
          </a:ln>
        </p:spPr>
        <p:txBody>
          <a:bodyPr>
            <a:spAutoFit/>
          </a:bodyPr>
          <a:lstStyle/>
          <a:p>
            <a:pPr>
              <a:spcBef>
                <a:spcPct val="50000"/>
              </a:spcBef>
              <a:defRPr/>
            </a:pPr>
            <a:r>
              <a:rPr lang="en-US" sz="1400" kern="0" dirty="0">
                <a:solidFill>
                  <a:srgbClr val="000000"/>
                </a:solidFill>
                <a:latin typeface="Trebuchet MS" pitchFamily="34" charset="0"/>
              </a:rPr>
              <a:t>Slide credit: D. </a:t>
            </a:r>
            <a:r>
              <a:rPr lang="en-US" sz="1400" kern="0" dirty="0" err="1">
                <a:solidFill>
                  <a:srgbClr val="000000"/>
                </a:solidFill>
                <a:latin typeface="Trebuchet MS" pitchFamily="34" charset="0"/>
              </a:rPr>
              <a:t>Nister</a:t>
            </a:r>
            <a:r>
              <a:rPr lang="en-US" sz="1400" kern="0" dirty="0">
                <a:solidFill>
                  <a:srgbClr val="000000"/>
                </a:solidFill>
                <a:latin typeface="Trebuchet MS" pitchFamily="34" charset="0"/>
              </a:rPr>
              <a:t>, CVPR 2006</a:t>
            </a:r>
          </a:p>
        </p:txBody>
      </p:sp>
      <p:sp>
        <p:nvSpPr>
          <p:cNvPr id="95" name="Slide Number Placeholder 94"/>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8425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577975"/>
            <a:ext cx="4191000" cy="3146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5"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97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577975"/>
            <a:ext cx="4191000" cy="3146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4"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65"/>
          <p:cNvGrpSpPr>
            <a:grpSpLocks/>
          </p:cNvGrpSpPr>
          <p:nvPr/>
        </p:nvGrpSpPr>
        <p:grpSpPr bwMode="auto">
          <a:xfrm>
            <a:off x="5562600" y="1806575"/>
            <a:ext cx="3011488" cy="2824163"/>
            <a:chOff x="3504" y="432"/>
            <a:chExt cx="1897" cy="1779"/>
          </a:xfrm>
        </p:grpSpPr>
        <p:grpSp>
          <p:nvGrpSpPr>
            <p:cNvPr id="6"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Slide Number Placeholder 124"/>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199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581150"/>
            <a:ext cx="4191000" cy="3143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grpSp>
      <p:grpSp>
        <p:nvGrpSpPr>
          <p:cNvPr id="4"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70"/>
          <p:cNvGrpSpPr>
            <a:grpSpLocks/>
          </p:cNvGrpSpPr>
          <p:nvPr/>
        </p:nvGrpSpPr>
        <p:grpSpPr bwMode="auto">
          <a:xfrm>
            <a:off x="5562600" y="1809750"/>
            <a:ext cx="3011488" cy="2824163"/>
            <a:chOff x="3504" y="432"/>
            <a:chExt cx="1897" cy="1779"/>
          </a:xfrm>
        </p:grpSpPr>
        <p:grpSp>
          <p:nvGrpSpPr>
            <p:cNvPr id="6"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92"/>
            <p:cNvGrpSpPr>
              <a:grpSpLocks/>
            </p:cNvGrpSpPr>
            <p:nvPr/>
          </p:nvGrpSpPr>
          <p:grpSpPr bwMode="auto">
            <a:xfrm>
              <a:off x="3504" y="432"/>
              <a:ext cx="1897" cy="1779"/>
              <a:chOff x="3504" y="432"/>
              <a:chExt cx="1897" cy="1779"/>
            </a:xfrm>
          </p:grpSpPr>
          <p:grpSp>
            <p:nvGrpSpPr>
              <p:cNvPr id="8"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9"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Slide Number Placeholder 150"/>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243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2"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5"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 name="Group 46"/>
              <p:cNvGrpSpPr>
                <a:grpSpLocks/>
              </p:cNvGrpSpPr>
              <p:nvPr/>
            </p:nvGrpSpPr>
            <p:grpSpPr bwMode="auto">
              <a:xfrm>
                <a:off x="3504" y="432"/>
                <a:ext cx="1897" cy="1779"/>
                <a:chOff x="3504" y="432"/>
                <a:chExt cx="1897" cy="1779"/>
              </a:xfrm>
            </p:grpSpPr>
            <p:grpSp>
              <p:nvGrpSpPr>
                <p:cNvPr id="7"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68"/>
                <p:cNvGrpSpPr>
                  <a:grpSpLocks/>
                </p:cNvGrpSpPr>
                <p:nvPr/>
              </p:nvGrpSpPr>
              <p:grpSpPr bwMode="auto">
                <a:xfrm>
                  <a:off x="3504" y="432"/>
                  <a:ext cx="1897" cy="1779"/>
                  <a:chOff x="3504" y="432"/>
                  <a:chExt cx="1897" cy="1779"/>
                </a:xfrm>
              </p:grpSpPr>
              <p:grpSp>
                <p:nvGrpSpPr>
                  <p:cNvPr id="9"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1"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12"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3"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4"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5"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6" name="Group 169"/>
              <p:cNvGrpSpPr>
                <a:grpSpLocks noChangeAspect="1"/>
              </p:cNvGrpSpPr>
              <p:nvPr/>
            </p:nvGrpSpPr>
            <p:grpSpPr bwMode="auto">
              <a:xfrm>
                <a:off x="3504" y="432"/>
                <a:ext cx="1897" cy="1779"/>
                <a:chOff x="3504" y="432"/>
                <a:chExt cx="1897" cy="1779"/>
              </a:xfrm>
            </p:grpSpPr>
            <p:grpSp>
              <p:nvGrpSpPr>
                <p:cNvPr id="17"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8" name="Group 191"/>
                <p:cNvGrpSpPr>
                  <a:grpSpLocks noChangeAspect="1"/>
                </p:cNvGrpSpPr>
                <p:nvPr/>
              </p:nvGrpSpPr>
              <p:grpSpPr bwMode="auto">
                <a:xfrm>
                  <a:off x="3504" y="432"/>
                  <a:ext cx="1897" cy="1779"/>
                  <a:chOff x="3504" y="432"/>
                  <a:chExt cx="1897" cy="1779"/>
                </a:xfrm>
              </p:grpSpPr>
              <p:grpSp>
                <p:nvGrpSpPr>
                  <p:cNvPr id="19"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0"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1"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22"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3"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4"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5"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6" name="Group 292"/>
              <p:cNvGrpSpPr>
                <a:grpSpLocks noChangeAspect="1"/>
              </p:cNvGrpSpPr>
              <p:nvPr/>
            </p:nvGrpSpPr>
            <p:grpSpPr bwMode="auto">
              <a:xfrm>
                <a:off x="3504" y="432"/>
                <a:ext cx="1897" cy="1779"/>
                <a:chOff x="3504" y="432"/>
                <a:chExt cx="1897" cy="1779"/>
              </a:xfrm>
            </p:grpSpPr>
            <p:grpSp>
              <p:nvGrpSpPr>
                <p:cNvPr id="27"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8" name="Group 314"/>
                <p:cNvGrpSpPr>
                  <a:grpSpLocks noChangeAspect="1"/>
                </p:cNvGrpSpPr>
                <p:nvPr/>
              </p:nvGrpSpPr>
              <p:grpSpPr bwMode="auto">
                <a:xfrm>
                  <a:off x="3504" y="432"/>
                  <a:ext cx="1897" cy="1779"/>
                  <a:chOff x="3504" y="432"/>
                  <a:chExt cx="1897" cy="1779"/>
                </a:xfrm>
              </p:grpSpPr>
              <p:grpSp>
                <p:nvGrpSpPr>
                  <p:cNvPr id="29"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0"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1"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70656"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973" name="TextBox 972"/>
          <p:cNvSpPr txBox="1">
            <a:spLocks noChangeArrowheads="1"/>
          </p:cNvSpPr>
          <p:nvPr/>
        </p:nvSpPr>
        <p:spPr bwMode="auto">
          <a:xfrm>
            <a:off x="533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Slide Number Placeholder 485"/>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1127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2"/>
                                        </p:tgtEl>
                                        <p:attrNameLst>
                                          <p:attrName>ppt_w</p:attrName>
                                        </p:attrNameLst>
                                      </p:cBhvr>
                                      <p:tavLst>
                                        <p:tav tm="0">
                                          <p:val>
                                            <p:strVal val="ppt_w"/>
                                          </p:val>
                                        </p:tav>
                                        <p:tav tm="100000">
                                          <p:val>
                                            <p:strVal val="4/3*ppt_w"/>
                                          </p:val>
                                        </p:tav>
                                      </p:tavLst>
                                    </p:anim>
                                    <p:anim calcmode="lin" valueType="num">
                                      <p:cBhvr>
                                        <p:cTn id="7" dur="500"/>
                                        <p:tgtEl>
                                          <p:spTgt spid="2"/>
                                        </p:tgtEl>
                                        <p:attrNameLst>
                                          <p:attrName>ppt_h</p:attrName>
                                        </p:attrNameLst>
                                      </p:cBhvr>
                                      <p:tavLst>
                                        <p:tav tm="0">
                                          <p:val>
                                            <p:strVal val="ppt_h"/>
                                          </p:val>
                                        </p:tav>
                                        <p:tav tm="100000">
                                          <p:val>
                                            <p:strVal val="4/3*ppt_h"/>
                                          </p:val>
                                        </p:tav>
                                      </p:tavLst>
                                    </p:anim>
                                    <p:set>
                                      <p:cBhvr>
                                        <p:cTn id="8" dur="1" fill="hold">
                                          <p:stCondLst>
                                            <p:cond delay="4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2"/>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2"/>
                                        </p:tgtEl>
                                        <p:attrNameLst>
                                          <p:attrName>ppt_w</p:attrName>
                                        </p:attrNameLst>
                                      </p:cBhvr>
                                      <p:tavLst>
                                        <p:tav tm="0">
                                          <p:val>
                                            <p:strVal val="ppt_w"/>
                                          </p:val>
                                        </p:tav>
                                        <p:tav tm="100000">
                                          <p:val>
                                            <p:strVal val="4/3*ppt_w"/>
                                          </p:val>
                                        </p:tav>
                                      </p:tavLst>
                                    </p:anim>
                                    <p:anim calcmode="lin" valueType="num">
                                      <p:cBhvr>
                                        <p:cTn id="17" dur="500"/>
                                        <p:tgtEl>
                                          <p:spTgt spid="12"/>
                                        </p:tgtEl>
                                        <p:attrNameLst>
                                          <p:attrName>ppt_h</p:attrName>
                                        </p:attrNameLst>
                                      </p:cBhvr>
                                      <p:tavLst>
                                        <p:tav tm="0">
                                          <p:val>
                                            <p:strVal val="ppt_h"/>
                                          </p:val>
                                        </p:tav>
                                        <p:tav tm="100000">
                                          <p:val>
                                            <p:strVal val="4/3*ppt_h"/>
                                          </p:val>
                                        </p:tav>
                                      </p:tavLst>
                                    </p:anim>
                                    <p:set>
                                      <p:cBhvr>
                                        <p:cTn id="18" dur="1" fill="hold">
                                          <p:stCondLst>
                                            <p:cond delay="4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2"/>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2"/>
                                        </p:tgtEl>
                                        <p:attrNameLst>
                                          <p:attrName>ppt_w</p:attrName>
                                        </p:attrNameLst>
                                      </p:cBhvr>
                                      <p:tavLst>
                                        <p:tav tm="0">
                                          <p:val>
                                            <p:strVal val="ppt_w"/>
                                          </p:val>
                                        </p:tav>
                                        <p:tav tm="100000">
                                          <p:val>
                                            <p:strVal val="4/3*ppt_w"/>
                                          </p:val>
                                        </p:tav>
                                      </p:tavLst>
                                    </p:anim>
                                    <p:anim calcmode="lin" valueType="num">
                                      <p:cBhvr>
                                        <p:cTn id="27" dur="500"/>
                                        <p:tgtEl>
                                          <p:spTgt spid="22"/>
                                        </p:tgtEl>
                                        <p:attrNameLst>
                                          <p:attrName>ppt_h</p:attrName>
                                        </p:attrNameLst>
                                      </p:cBhvr>
                                      <p:tavLst>
                                        <p:tav tm="0">
                                          <p:val>
                                            <p:strVal val="ppt_h"/>
                                          </p:val>
                                        </p:tav>
                                        <p:tav tm="100000">
                                          <p:val>
                                            <p:strVal val="4/3*ppt_h"/>
                                          </p:val>
                                        </p:tav>
                                      </p:tavLst>
                                    </p:anim>
                                    <p:set>
                                      <p:cBhvr>
                                        <p:cTn id="28" dur="1" fill="hold">
                                          <p:stCondLst>
                                            <p:cond delay="4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2"/>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06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2"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123" name="Slide Number Placeholder 122"/>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9388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58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Enrollment begins </a:t>
            </a:r>
            <a:r>
              <a:rPr lang="en-US" dirty="0" smtClean="0"/>
              <a:t>today</a:t>
            </a:r>
          </a:p>
          <a:p>
            <a:r>
              <a:rPr lang="en-US" dirty="0" smtClean="0"/>
              <a:t>Advanced Computer </a:t>
            </a:r>
            <a:r>
              <a:rPr lang="en-US" dirty="0" smtClean="0"/>
              <a:t>Vision (ECE 5984)</a:t>
            </a:r>
          </a:p>
          <a:p>
            <a:pPr lvl="1"/>
            <a:r>
              <a:rPr lang="en-US" dirty="0" smtClean="0"/>
              <a:t>Devi </a:t>
            </a:r>
            <a:r>
              <a:rPr lang="en-US" dirty="0" smtClean="0"/>
              <a:t>Parikh</a:t>
            </a:r>
          </a:p>
          <a:p>
            <a:r>
              <a:rPr lang="en-US" dirty="0" smtClean="0"/>
              <a:t>Advanced </a:t>
            </a:r>
            <a:r>
              <a:rPr lang="en-US" dirty="0" smtClean="0"/>
              <a:t>Machine </a:t>
            </a:r>
            <a:r>
              <a:rPr lang="en-US" dirty="0" smtClean="0"/>
              <a:t>Learning (ECE 6504)</a:t>
            </a:r>
          </a:p>
          <a:p>
            <a:pPr lvl="1"/>
            <a:r>
              <a:rPr lang="en-US" dirty="0" err="1" smtClean="0"/>
              <a:t>Dhruv</a:t>
            </a:r>
            <a:r>
              <a:rPr lang="en-US" dirty="0" smtClean="0"/>
              <a:t> </a:t>
            </a:r>
            <a:r>
              <a:rPr lang="en-US" dirty="0" smtClean="0"/>
              <a:t>Batra</a:t>
            </a:r>
          </a:p>
          <a:p>
            <a:endParaRPr lang="en-US" dirty="0" smtClean="0"/>
          </a:p>
          <a:p>
            <a:r>
              <a:rPr lang="en-US" dirty="0" smtClean="0"/>
              <a:t>PS3 due last night</a:t>
            </a:r>
          </a:p>
          <a:p>
            <a:r>
              <a:rPr lang="en-US" dirty="0" smtClean="0"/>
              <a:t>PS4 out in 2 weeks</a:t>
            </a:r>
          </a:p>
          <a:p>
            <a:r>
              <a:rPr lang="en-US" dirty="0" smtClean="0"/>
              <a:t>Use the time to work on your projects</a:t>
            </a:r>
          </a:p>
          <a:p>
            <a:pPr lvl="1"/>
            <a:r>
              <a:rPr lang="en-US" dirty="0" smtClean="0"/>
              <a:t>Two assignments back to back</a:t>
            </a:r>
          </a:p>
          <a:p>
            <a:pPr lvl="1"/>
            <a:r>
              <a:rPr lang="en-US" dirty="0" smtClean="0"/>
              <a:t>P</a:t>
            </a:r>
            <a:r>
              <a:rPr lang="en-US" dirty="0" smtClean="0"/>
              <a:t>roject report interlaced</a:t>
            </a:r>
          </a:p>
          <a:p>
            <a:pPr lvl="1"/>
            <a:r>
              <a:rPr lang="en-US" dirty="0" smtClean="0"/>
              <a:t>Project expected to be complete by the time report is due</a:t>
            </a: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4" descr="huang_textures"/>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5575" y="1031875"/>
            <a:ext cx="3352800" cy="21986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5779" name="Picture 5" descr="huang_filters"/>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07000" y="3540125"/>
            <a:ext cx="3284538" cy="1108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5780" name="Picture 6" descr="textons"/>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824"/>
          <a:stretch>
            <a:fillRect/>
          </a:stretch>
        </p:blipFill>
        <p:spPr bwMode="auto">
          <a:xfrm>
            <a:off x="5141913" y="4838700"/>
            <a:ext cx="3429000" cy="16525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Rectangle 3"/>
          <p:cNvSpPr txBox="1">
            <a:spLocks noChangeArrowheads="1"/>
          </p:cNvSpPr>
          <p:nvPr/>
        </p:nvSpPr>
        <p:spPr bwMode="auto">
          <a:xfrm>
            <a:off x="581025" y="1395413"/>
            <a:ext cx="4557713" cy="4525962"/>
          </a:xfrm>
          <a:prstGeom prst="rect">
            <a:avLst/>
          </a:prstGeom>
          <a:noFill/>
          <a:ln w="9525">
            <a:noFill/>
            <a:miter lim="800000"/>
            <a:headEnd/>
            <a:tailEnd/>
          </a:ln>
        </p:spPr>
        <p:txBody>
          <a:bodyPr/>
          <a:lstStyle/>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First explored for texture and material representations</a:t>
            </a:r>
          </a:p>
          <a:p>
            <a:pPr marL="342900" indent="-342900" fontAlgn="base">
              <a:lnSpc>
                <a:spcPct val="90000"/>
              </a:lnSpc>
              <a:spcBef>
                <a:spcPct val="20000"/>
              </a:spcBef>
              <a:spcAft>
                <a:spcPts val="600"/>
              </a:spcAft>
              <a:buClr>
                <a:srgbClr val="000099"/>
              </a:buClr>
              <a:buSzPct val="115000"/>
              <a:buFontTx/>
              <a:buChar char="•"/>
              <a:defRPr/>
            </a:pPr>
            <a:r>
              <a:rPr kumimoji="1" lang="en-US" sz="2400" i="1" kern="0" dirty="0" err="1">
                <a:solidFill>
                  <a:srgbClr val="000000"/>
                </a:solidFill>
                <a:latin typeface="Arial" pitchFamily="34" charset="0"/>
                <a:cs typeface="Arial" pitchFamily="34" charset="0"/>
              </a:rPr>
              <a:t>Texton</a:t>
            </a:r>
            <a:r>
              <a:rPr kumimoji="1" lang="en-US" sz="2400" i="1" kern="0" dirty="0">
                <a:solidFill>
                  <a:srgbClr val="000000"/>
                </a:solidFill>
                <a:latin typeface="Arial" pitchFamily="34" charset="0"/>
                <a:cs typeface="Arial" pitchFamily="34" charset="0"/>
              </a:rPr>
              <a:t> </a:t>
            </a:r>
            <a:r>
              <a:rPr kumimoji="1" lang="en-US" sz="2400" kern="0" dirty="0">
                <a:solidFill>
                  <a:srgbClr val="000000"/>
                </a:solidFill>
                <a:latin typeface="Arial" pitchFamily="34" charset="0"/>
                <a:cs typeface="Arial" pitchFamily="34" charset="0"/>
              </a:rPr>
              <a:t>= cluster center of filter responses over collection of images</a:t>
            </a:r>
          </a:p>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Describe textures and materials based on distribution of prototypical texture elements.</a:t>
            </a: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9" name="Title 1"/>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and </a:t>
            </a:r>
            <a:r>
              <a:rPr lang="en-US" sz="4400" kern="0" dirty="0" err="1">
                <a:solidFill>
                  <a:srgbClr val="000000"/>
                </a:solidFill>
                <a:latin typeface="Arial" pitchFamily="34" charset="0"/>
                <a:cs typeface="Arial" pitchFamily="34" charset="0"/>
              </a:rPr>
              <a:t>textons</a:t>
            </a:r>
            <a:endParaRPr lang="en-US" sz="4400" kern="0" dirty="0">
              <a:solidFill>
                <a:srgbClr val="000000"/>
              </a:solidFill>
              <a:latin typeface="Arial" pitchFamily="34" charset="0"/>
              <a:cs typeface="Arial" pitchFamily="34" charset="0"/>
            </a:endParaRPr>
          </a:p>
        </p:txBody>
      </p:sp>
      <p:sp>
        <p:nvSpPr>
          <p:cNvPr id="75783" name="TextBox 6"/>
          <p:cNvSpPr txBox="1">
            <a:spLocks noChangeArrowheads="1"/>
          </p:cNvSpPr>
          <p:nvPr/>
        </p:nvSpPr>
        <p:spPr bwMode="auto">
          <a:xfrm>
            <a:off x="914400" y="5715000"/>
            <a:ext cx="3686175"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dirty="0" smtClean="0">
                <a:solidFill>
                  <a:srgbClr val="000000"/>
                </a:solidFill>
                <a:latin typeface="Trebuchet MS" pitchFamily="34" charset="0"/>
              </a:rPr>
              <a:t>Leung &amp; Malik 1999; </a:t>
            </a:r>
            <a:r>
              <a:rPr lang="en-US" sz="2000" dirty="0" err="1" smtClean="0">
                <a:solidFill>
                  <a:srgbClr val="000000"/>
                </a:solidFill>
                <a:latin typeface="Trebuchet MS" pitchFamily="34" charset="0"/>
              </a:rPr>
              <a:t>Varma</a:t>
            </a:r>
            <a:r>
              <a:rPr lang="en-US" sz="2000" dirty="0" smtClean="0">
                <a:solidFill>
                  <a:srgbClr val="000000"/>
                </a:solidFill>
                <a:latin typeface="Trebuchet MS" pitchFamily="34" charset="0"/>
              </a:rPr>
              <a:t> &amp; </a:t>
            </a:r>
            <a:r>
              <a:rPr lang="en-US" sz="2000" dirty="0" err="1" smtClean="0">
                <a:solidFill>
                  <a:srgbClr val="000000"/>
                </a:solidFill>
                <a:latin typeface="Trebuchet MS" pitchFamily="34" charset="0"/>
              </a:rPr>
              <a:t>Zisserman</a:t>
            </a:r>
            <a:r>
              <a:rPr lang="en-US" sz="2000" dirty="0" smtClean="0">
                <a:solidFill>
                  <a:srgbClr val="000000"/>
                </a:solidFill>
                <a:latin typeface="Trebuchet MS" pitchFamily="34" charset="0"/>
              </a:rPr>
              <a:t>, 2002</a:t>
            </a:r>
          </a:p>
        </p:txBody>
      </p:sp>
      <p:sp>
        <p:nvSpPr>
          <p:cNvPr id="10" name="TextBox 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44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0"/>
            <a:ext cx="9144000" cy="1143000"/>
          </a:xfrm>
        </p:spPr>
        <p:txBody>
          <a:bodyPr/>
          <a:lstStyle/>
          <a:p>
            <a:pPr eaLnBrk="1" hangingPunct="1"/>
            <a:r>
              <a:rPr lang="en-US" sz="3800" smtClean="0"/>
              <a:t>Recall: Texture representation example</a:t>
            </a:r>
          </a:p>
        </p:txBody>
      </p:sp>
      <p:sp>
        <p:nvSpPr>
          <p:cNvPr id="76803" name="TextBox 29"/>
          <p:cNvSpPr txBox="1">
            <a:spLocks noChangeArrowheads="1"/>
          </p:cNvSpPr>
          <p:nvPr/>
        </p:nvSpPr>
        <p:spPr bwMode="auto">
          <a:xfrm>
            <a:off x="6096000" y="5334000"/>
            <a:ext cx="2563812"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00"/>
                </a:solidFill>
              </a:rPr>
              <a:t>statistics to summarize patterns in small windows </a:t>
            </a:r>
          </a:p>
        </p:txBody>
      </p:sp>
      <p:graphicFrame>
        <p:nvGraphicFramePr>
          <p:cNvPr id="32" name="Table 31"/>
          <p:cNvGraphicFramePr>
            <a:graphicFrameLocks noGrp="1"/>
          </p:cNvGraphicFramePr>
          <p:nvPr/>
        </p:nvGraphicFramePr>
        <p:xfrm>
          <a:off x="5849938" y="1931988"/>
          <a:ext cx="3030537" cy="2928939"/>
        </p:xfrm>
        <a:graphic>
          <a:graphicData uri="http://schemas.openxmlformats.org/drawingml/2006/table">
            <a:tbl>
              <a:tblPr firstRow="1" bandRow="1">
                <a:tableStyleId>{5C22544A-7EE6-4342-B048-85BDC9FD1C3A}</a:tableStyleId>
              </a:tblPr>
              <a:tblGrid>
                <a:gridCol w="1010179"/>
                <a:gridCol w="1010179"/>
                <a:gridCol w="1010179"/>
              </a:tblGrid>
              <a:tr h="914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baseline="0" dirty="0" smtClean="0">
                        <a:solidFill>
                          <a:schemeClr val="tx1"/>
                        </a:solidFill>
                      </a:endParaRP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dx</a:t>
                      </a:r>
                      <a:r>
                        <a:rPr lang="en-US" sz="1800" b="1" u="sng" baseline="0" dirty="0" smtClean="0">
                          <a:solidFill>
                            <a:schemeClr val="tx1"/>
                          </a:solidFill>
                        </a:rPr>
                        <a:t> value </a:t>
                      </a: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dy</a:t>
                      </a:r>
                      <a:r>
                        <a:rPr lang="en-US" sz="1800" b="1" u="sng" baseline="0" dirty="0" smtClean="0">
                          <a:solidFill>
                            <a:schemeClr val="tx1"/>
                          </a:solidFill>
                        </a:rPr>
                        <a:t> value </a:t>
                      </a:r>
                    </a:p>
                  </a:txBody>
                  <a:tcPr marL="91439" marR="91439" marT="45712" marB="45712"/>
                </a:tc>
              </a:tr>
              <a:tr h="503673">
                <a:tc>
                  <a:txBody>
                    <a:bodyPr/>
                    <a:lstStyle/>
                    <a:p>
                      <a:r>
                        <a:rPr lang="en-US" sz="1800" dirty="0" smtClean="0"/>
                        <a:t>Win.</a:t>
                      </a:r>
                      <a:r>
                        <a:rPr lang="en-US" sz="1800" baseline="0" dirty="0" smtClean="0"/>
                        <a:t> </a:t>
                      </a:r>
                      <a:r>
                        <a:rPr lang="en-US" sz="1800" dirty="0" smtClean="0"/>
                        <a:t>#1</a:t>
                      </a:r>
                      <a:endParaRPr lang="en-US" sz="1800" dirty="0"/>
                    </a:p>
                  </a:txBody>
                  <a:tcPr marL="91439" marR="91439" marT="45712" marB="45712"/>
                </a:tc>
                <a:tc>
                  <a:txBody>
                    <a:bodyPr/>
                    <a:lstStyle/>
                    <a:p>
                      <a:r>
                        <a:rPr lang="en-US" sz="1800" dirty="0" smtClean="0"/>
                        <a:t>     4</a:t>
                      </a:r>
                      <a:endParaRPr lang="en-US" sz="1800" dirty="0"/>
                    </a:p>
                  </a:txBody>
                  <a:tcPr marL="91439" marR="91439" marT="45712" marB="45712"/>
                </a:tc>
                <a:tc>
                  <a:txBody>
                    <a:bodyPr/>
                    <a:lstStyle/>
                    <a:p>
                      <a:r>
                        <a:rPr lang="en-US" sz="1800" baseline="0" dirty="0" smtClean="0"/>
                        <a:t>    10</a:t>
                      </a:r>
                      <a:endParaRPr lang="en-US" sz="1800" dirty="0"/>
                    </a:p>
                  </a:txBody>
                  <a:tcPr marL="91439" marR="91439" marT="45712" marB="45712"/>
                </a:tc>
              </a:tr>
              <a:tr h="503673">
                <a:tc>
                  <a:txBody>
                    <a:bodyPr/>
                    <a:lstStyle/>
                    <a:p>
                      <a:r>
                        <a:rPr lang="en-US" sz="1800" dirty="0" smtClean="0"/>
                        <a:t>Win.#2</a:t>
                      </a:r>
                      <a:endParaRPr lang="en-US" sz="1800" dirty="0"/>
                    </a:p>
                  </a:txBody>
                  <a:tcPr marL="91439" marR="91439" marT="45712" marB="45712"/>
                </a:tc>
                <a:tc>
                  <a:txBody>
                    <a:bodyPr/>
                    <a:lstStyle/>
                    <a:p>
                      <a:r>
                        <a:rPr lang="en-US" sz="1800" dirty="0" smtClean="0"/>
                        <a:t>    18</a:t>
                      </a:r>
                      <a:endParaRPr lang="en-US" sz="1800" dirty="0"/>
                    </a:p>
                  </a:txBody>
                  <a:tcPr marL="91439" marR="91439" marT="45712" marB="45712"/>
                </a:tc>
                <a:tc>
                  <a:txBody>
                    <a:bodyPr/>
                    <a:lstStyle/>
                    <a:p>
                      <a:r>
                        <a:rPr lang="en-US" sz="1800" dirty="0" smtClean="0"/>
                        <a:t>     7</a:t>
                      </a:r>
                      <a:endParaRPr lang="en-US" sz="1800" dirty="0"/>
                    </a:p>
                  </a:txBody>
                  <a:tcPr marL="91439" marR="91439" marT="45712" marB="45712"/>
                </a:tc>
              </a:tr>
              <a:tr h="503673">
                <a:tc>
                  <a:txBody>
                    <a:bodyPr/>
                    <a:lstStyle/>
                    <a:p>
                      <a:r>
                        <a:rPr lang="en-US" sz="1800" dirty="0" smtClean="0"/>
                        <a:t>Win.#9</a:t>
                      </a:r>
                      <a:endParaRPr lang="en-US" sz="1800" dirty="0"/>
                    </a:p>
                  </a:txBody>
                  <a:tcPr marL="91439" marR="91439" marT="45712" marB="45712"/>
                </a:tc>
                <a:tc>
                  <a:txBody>
                    <a:bodyPr/>
                    <a:lstStyle/>
                    <a:p>
                      <a:r>
                        <a:rPr lang="en-US" sz="1800" dirty="0" smtClean="0"/>
                        <a:t>    20         </a:t>
                      </a:r>
                      <a:endParaRPr lang="en-US" sz="1800" dirty="0"/>
                    </a:p>
                  </a:txBody>
                  <a:tcPr marL="91439" marR="91439" marT="45712" marB="45712"/>
                </a:tc>
                <a:tc>
                  <a:txBody>
                    <a:bodyPr/>
                    <a:lstStyle/>
                    <a:p>
                      <a:r>
                        <a:rPr lang="en-US" sz="1800" dirty="0" smtClean="0"/>
                        <a:t>    20</a:t>
                      </a:r>
                      <a:endParaRPr lang="en-US" sz="1800" dirty="0"/>
                    </a:p>
                  </a:txBody>
                  <a:tcPr marL="91439" marR="91439" marT="45712" marB="45712"/>
                </a:tc>
              </a:tr>
              <a:tr h="503673">
                <a:tc>
                  <a:txBody>
                    <a:bodyPr/>
                    <a:lstStyle/>
                    <a:p>
                      <a:endParaRPr lang="en-US" sz="1800" dirty="0"/>
                    </a:p>
                  </a:txBody>
                  <a:tcPr marL="91439" marR="91439" marT="45712" marB="45712"/>
                </a:tc>
                <a:tc>
                  <a:txBody>
                    <a:bodyPr/>
                    <a:lstStyle/>
                    <a:p>
                      <a:endParaRPr lang="en-US" sz="1800"/>
                    </a:p>
                  </a:txBody>
                  <a:tcPr marL="91439" marR="91439" marT="45712" marB="45712"/>
                </a:tc>
                <a:tc>
                  <a:txBody>
                    <a:bodyPr/>
                    <a:lstStyle/>
                    <a:p>
                      <a:endParaRPr lang="en-US" sz="1800" dirty="0"/>
                    </a:p>
                  </a:txBody>
                  <a:tcPr marL="91439" marR="91439" marT="45712" marB="45712"/>
                </a:tc>
              </a:tr>
            </a:tbl>
          </a:graphicData>
        </a:graphic>
      </p:graphicFrame>
      <p:sp>
        <p:nvSpPr>
          <p:cNvPr id="76830" name="TextBox 33"/>
          <p:cNvSpPr txBox="1">
            <a:spLocks noChangeArrowheads="1"/>
          </p:cNvSpPr>
          <p:nvPr/>
        </p:nvSpPr>
        <p:spPr bwMode="auto">
          <a:xfrm rot="5400000">
            <a:off x="6686551" y="5397500"/>
            <a:ext cx="1643062" cy="5540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3000" b="1" smtClean="0">
                <a:solidFill>
                  <a:srgbClr val="000000"/>
                </a:solidFill>
              </a:rPr>
              <a:t>…</a:t>
            </a:r>
          </a:p>
        </p:txBody>
      </p:sp>
      <p:sp>
        <p:nvSpPr>
          <p:cNvPr id="76831" name="Rectangle 34"/>
          <p:cNvSpPr>
            <a:spLocks noChangeArrowheads="1"/>
          </p:cNvSpPr>
          <p:nvPr/>
        </p:nvSpPr>
        <p:spPr bwMode="auto">
          <a:xfrm>
            <a:off x="5813425" y="1895475"/>
            <a:ext cx="3067050" cy="2994025"/>
          </a:xfrm>
          <a:prstGeom prst="rect">
            <a:avLst/>
          </a:prstGeom>
          <a:noFill/>
          <a:ln w="9525" algn="ctr">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32" name="Straight Connector 36"/>
          <p:cNvCxnSpPr>
            <a:cxnSpLocks noChangeShapeType="1"/>
          </p:cNvCxnSpPr>
          <p:nvPr/>
        </p:nvCxnSpPr>
        <p:spPr bwMode="auto">
          <a:xfrm rot="5400000">
            <a:off x="5302250" y="3429000"/>
            <a:ext cx="3068638" cy="1588"/>
          </a:xfrm>
          <a:prstGeom prst="line">
            <a:avLst/>
          </a:prstGeom>
          <a:noFill/>
          <a:ln w="9525" algn="ctr">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6833" name="Straight Connector 37"/>
          <p:cNvCxnSpPr>
            <a:cxnSpLocks noChangeShapeType="1"/>
          </p:cNvCxnSpPr>
          <p:nvPr/>
        </p:nvCxnSpPr>
        <p:spPr bwMode="auto">
          <a:xfrm rot="5400000">
            <a:off x="6360319" y="3428206"/>
            <a:ext cx="3067050" cy="1588"/>
          </a:xfrm>
          <a:prstGeom prst="line">
            <a:avLst/>
          </a:prstGeom>
          <a:noFill/>
          <a:ln w="9525" algn="ctr">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6834" name="TextBox 22"/>
          <p:cNvSpPr txBox="1">
            <a:spLocks noChangeArrowheads="1"/>
          </p:cNvSpPr>
          <p:nvPr/>
        </p:nvSpPr>
        <p:spPr bwMode="auto">
          <a:xfrm rot="5400000">
            <a:off x="4918869" y="4936332"/>
            <a:ext cx="3000375" cy="3381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smtClean="0">
                <a:solidFill>
                  <a:srgbClr val="000000"/>
                </a:solidFill>
              </a:rPr>
              <a:t>…</a:t>
            </a:r>
          </a:p>
        </p:txBody>
      </p:sp>
      <p:cxnSp>
        <p:nvCxnSpPr>
          <p:cNvPr id="76835" name="Straight Arrow Connector 30"/>
          <p:cNvCxnSpPr>
            <a:cxnSpLocks noChangeShapeType="1"/>
          </p:cNvCxnSpPr>
          <p:nvPr/>
        </p:nvCxnSpPr>
        <p:spPr bwMode="auto">
          <a:xfrm>
            <a:off x="1468438" y="4629150"/>
            <a:ext cx="3103562" cy="1588"/>
          </a:xfrm>
          <a:prstGeom prst="straightConnector1">
            <a:avLst/>
          </a:prstGeom>
          <a:noFill/>
          <a:ln w="28575" algn="ctr">
            <a:solidFill>
              <a:schemeClr val="tx1"/>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6836" name="Straight Arrow Connector 35"/>
          <p:cNvCxnSpPr>
            <a:cxnSpLocks noChangeShapeType="1"/>
          </p:cNvCxnSpPr>
          <p:nvPr/>
        </p:nvCxnSpPr>
        <p:spPr bwMode="auto">
          <a:xfrm rot="5400000" flipH="1" flipV="1">
            <a:off x="118269" y="3313907"/>
            <a:ext cx="2701925" cy="1587"/>
          </a:xfrm>
          <a:prstGeom prst="straightConnector1">
            <a:avLst/>
          </a:prstGeom>
          <a:noFill/>
          <a:ln w="28575" algn="ctr">
            <a:solidFill>
              <a:schemeClr val="tx1"/>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76837" name="TextBox 38"/>
          <p:cNvSpPr txBox="1">
            <a:spLocks noChangeArrowheads="1"/>
          </p:cNvSpPr>
          <p:nvPr/>
        </p:nvSpPr>
        <p:spPr bwMode="auto">
          <a:xfrm>
            <a:off x="1395413" y="4848225"/>
            <a:ext cx="4491037"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1 (mean d/dx value)</a:t>
            </a:r>
          </a:p>
        </p:txBody>
      </p:sp>
      <p:sp>
        <p:nvSpPr>
          <p:cNvPr id="76838" name="TextBox 39"/>
          <p:cNvSpPr txBox="1">
            <a:spLocks noChangeArrowheads="1"/>
          </p:cNvSpPr>
          <p:nvPr/>
        </p:nvSpPr>
        <p:spPr bwMode="auto">
          <a:xfrm rot="-5400000">
            <a:off x="-1322387" y="2636838"/>
            <a:ext cx="4491037"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2 (mean d/dy value)</a:t>
            </a:r>
          </a:p>
        </p:txBody>
      </p:sp>
      <p:grpSp>
        <p:nvGrpSpPr>
          <p:cNvPr id="2" name="Group 43"/>
          <p:cNvGrpSpPr>
            <a:grpSpLocks/>
          </p:cNvGrpSpPr>
          <p:nvPr/>
        </p:nvGrpSpPr>
        <p:grpSpPr bwMode="auto">
          <a:xfrm>
            <a:off x="1760538" y="1968500"/>
            <a:ext cx="2373312" cy="1935163"/>
            <a:chOff x="1760499" y="1968480"/>
            <a:chExt cx="2373345" cy="1935189"/>
          </a:xfrm>
        </p:grpSpPr>
        <p:sp>
          <p:nvSpPr>
            <p:cNvPr id="76884" name="Oval 40"/>
            <p:cNvSpPr>
              <a:spLocks noChangeArrowheads="1"/>
            </p:cNvSpPr>
            <p:nvPr/>
          </p:nvSpPr>
          <p:spPr bwMode="auto">
            <a:xfrm>
              <a:off x="1760499" y="3136896"/>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5" name="Oval 41"/>
            <p:cNvSpPr>
              <a:spLocks noChangeArrowheads="1"/>
            </p:cNvSpPr>
            <p:nvPr/>
          </p:nvSpPr>
          <p:spPr bwMode="auto">
            <a:xfrm>
              <a:off x="3476610" y="3648078"/>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6" name="Oval 42"/>
            <p:cNvSpPr>
              <a:spLocks noChangeArrowheads="1"/>
            </p:cNvSpPr>
            <p:nvPr/>
          </p:nvSpPr>
          <p:spPr bwMode="auto">
            <a:xfrm>
              <a:off x="3914766" y="1968480"/>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76840" name="Oval 44"/>
          <p:cNvSpPr>
            <a:spLocks noChangeArrowheads="1"/>
          </p:cNvSpPr>
          <p:nvPr/>
        </p:nvSpPr>
        <p:spPr bwMode="auto">
          <a:xfrm>
            <a:off x="3622675" y="19319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1" name="Oval 45"/>
          <p:cNvSpPr>
            <a:spLocks noChangeArrowheads="1"/>
          </p:cNvSpPr>
          <p:nvPr/>
        </p:nvSpPr>
        <p:spPr bwMode="auto">
          <a:xfrm>
            <a:off x="3732213"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2" name="Oval 46"/>
          <p:cNvSpPr>
            <a:spLocks noChangeArrowheads="1"/>
          </p:cNvSpPr>
          <p:nvPr/>
        </p:nvSpPr>
        <p:spPr bwMode="auto">
          <a:xfrm>
            <a:off x="3659188"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3" name="Oval 47"/>
          <p:cNvSpPr>
            <a:spLocks noChangeArrowheads="1"/>
          </p:cNvSpPr>
          <p:nvPr/>
        </p:nvSpPr>
        <p:spPr bwMode="auto">
          <a:xfrm>
            <a:off x="1797050" y="22240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4" name="Oval 48"/>
          <p:cNvSpPr>
            <a:spLocks noChangeArrowheads="1"/>
          </p:cNvSpPr>
          <p:nvPr/>
        </p:nvSpPr>
        <p:spPr bwMode="auto">
          <a:xfrm>
            <a:off x="2089150" y="25527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5" name="Oval 49"/>
          <p:cNvSpPr>
            <a:spLocks noChangeArrowheads="1"/>
          </p:cNvSpPr>
          <p:nvPr/>
        </p:nvSpPr>
        <p:spPr bwMode="auto">
          <a:xfrm>
            <a:off x="3878263"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6" name="Oval 50"/>
          <p:cNvSpPr>
            <a:spLocks noChangeArrowheads="1"/>
          </p:cNvSpPr>
          <p:nvPr/>
        </p:nvSpPr>
        <p:spPr bwMode="auto">
          <a:xfrm>
            <a:off x="1724025"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7" name="Oval 51"/>
          <p:cNvSpPr>
            <a:spLocks noChangeArrowheads="1"/>
          </p:cNvSpPr>
          <p:nvPr/>
        </p:nvSpPr>
        <p:spPr bwMode="auto">
          <a:xfrm>
            <a:off x="2016125" y="42687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8" name="Oval 52"/>
          <p:cNvSpPr>
            <a:spLocks noChangeArrowheads="1"/>
          </p:cNvSpPr>
          <p:nvPr/>
        </p:nvSpPr>
        <p:spPr bwMode="auto">
          <a:xfrm>
            <a:off x="2089150"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9" name="Oval 53"/>
          <p:cNvSpPr>
            <a:spLocks noChangeArrowheads="1"/>
          </p:cNvSpPr>
          <p:nvPr/>
        </p:nvSpPr>
        <p:spPr bwMode="auto">
          <a:xfrm>
            <a:off x="2198688" y="41592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0" name="Oval 54"/>
          <p:cNvSpPr>
            <a:spLocks noChangeArrowheads="1"/>
          </p:cNvSpPr>
          <p:nvPr/>
        </p:nvSpPr>
        <p:spPr bwMode="auto">
          <a:xfrm>
            <a:off x="1651000" y="43116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1" name="Oval 55"/>
          <p:cNvSpPr>
            <a:spLocks noChangeArrowheads="1"/>
          </p:cNvSpPr>
          <p:nvPr/>
        </p:nvSpPr>
        <p:spPr bwMode="auto">
          <a:xfrm>
            <a:off x="1870075"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2" name="Oval 56"/>
          <p:cNvSpPr>
            <a:spLocks noChangeArrowheads="1"/>
          </p:cNvSpPr>
          <p:nvPr/>
        </p:nvSpPr>
        <p:spPr bwMode="auto">
          <a:xfrm>
            <a:off x="1943100"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3" name="Oval 57"/>
          <p:cNvSpPr>
            <a:spLocks noChangeArrowheads="1"/>
          </p:cNvSpPr>
          <p:nvPr/>
        </p:nvSpPr>
        <p:spPr bwMode="auto">
          <a:xfrm>
            <a:off x="2271713"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4" name="Oval 58"/>
          <p:cNvSpPr>
            <a:spLocks noChangeArrowheads="1"/>
          </p:cNvSpPr>
          <p:nvPr/>
        </p:nvSpPr>
        <p:spPr bwMode="auto">
          <a:xfrm>
            <a:off x="1687513" y="383063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5" name="Oval 59"/>
          <p:cNvSpPr>
            <a:spLocks noChangeArrowheads="1"/>
          </p:cNvSpPr>
          <p:nvPr/>
        </p:nvSpPr>
        <p:spPr bwMode="auto">
          <a:xfrm>
            <a:off x="2052638"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6" name="Oval 60"/>
          <p:cNvSpPr>
            <a:spLocks noChangeArrowheads="1"/>
          </p:cNvSpPr>
          <p:nvPr/>
        </p:nvSpPr>
        <p:spPr bwMode="auto">
          <a:xfrm>
            <a:off x="1760538" y="20050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7" name="Oval 61"/>
          <p:cNvSpPr>
            <a:spLocks noChangeArrowheads="1"/>
          </p:cNvSpPr>
          <p:nvPr/>
        </p:nvSpPr>
        <p:spPr bwMode="auto">
          <a:xfrm>
            <a:off x="3811588" y="40925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8" name="Oval 62"/>
          <p:cNvSpPr>
            <a:spLocks noChangeArrowheads="1"/>
          </p:cNvSpPr>
          <p:nvPr/>
        </p:nvSpPr>
        <p:spPr bwMode="auto">
          <a:xfrm>
            <a:off x="1833563" y="244316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9" name="Oval 63"/>
          <p:cNvSpPr>
            <a:spLocks noChangeArrowheads="1"/>
          </p:cNvSpPr>
          <p:nvPr/>
        </p:nvSpPr>
        <p:spPr bwMode="auto">
          <a:xfrm>
            <a:off x="2241550"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0" name="Oval 64"/>
          <p:cNvSpPr>
            <a:spLocks noChangeArrowheads="1"/>
          </p:cNvSpPr>
          <p:nvPr/>
        </p:nvSpPr>
        <p:spPr bwMode="auto">
          <a:xfrm>
            <a:off x="2351088" y="42322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1" name="Oval 65"/>
          <p:cNvSpPr>
            <a:spLocks noChangeArrowheads="1"/>
          </p:cNvSpPr>
          <p:nvPr/>
        </p:nvSpPr>
        <p:spPr bwMode="auto">
          <a:xfrm>
            <a:off x="2424113"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2" name="Oval 66"/>
          <p:cNvSpPr>
            <a:spLocks noChangeArrowheads="1"/>
          </p:cNvSpPr>
          <p:nvPr/>
        </p:nvSpPr>
        <p:spPr bwMode="auto">
          <a:xfrm>
            <a:off x="2016125" y="35750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3" name="Oval 67"/>
          <p:cNvSpPr>
            <a:spLocks noChangeArrowheads="1"/>
          </p:cNvSpPr>
          <p:nvPr/>
        </p:nvSpPr>
        <p:spPr bwMode="auto">
          <a:xfrm>
            <a:off x="2125663" y="37941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4" name="Oval 68"/>
          <p:cNvSpPr>
            <a:spLocks noChangeArrowheads="1"/>
          </p:cNvSpPr>
          <p:nvPr/>
        </p:nvSpPr>
        <p:spPr bwMode="auto">
          <a:xfrm>
            <a:off x="2198688"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5" name="Oval 69"/>
          <p:cNvSpPr>
            <a:spLocks noChangeArrowheads="1"/>
          </p:cNvSpPr>
          <p:nvPr/>
        </p:nvSpPr>
        <p:spPr bwMode="auto">
          <a:xfrm>
            <a:off x="2168525"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6" name="Oval 70"/>
          <p:cNvSpPr>
            <a:spLocks noChangeArrowheads="1"/>
          </p:cNvSpPr>
          <p:nvPr/>
        </p:nvSpPr>
        <p:spPr bwMode="auto">
          <a:xfrm>
            <a:off x="2278063" y="38671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7" name="Oval 71"/>
          <p:cNvSpPr>
            <a:spLocks noChangeArrowheads="1"/>
          </p:cNvSpPr>
          <p:nvPr/>
        </p:nvSpPr>
        <p:spPr bwMode="auto">
          <a:xfrm>
            <a:off x="2351088" y="37211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8" name="TextBox 72"/>
          <p:cNvSpPr txBox="1">
            <a:spLocks noChangeArrowheads="1"/>
          </p:cNvSpPr>
          <p:nvPr/>
        </p:nvSpPr>
        <p:spPr bwMode="auto">
          <a:xfrm>
            <a:off x="1395413" y="5645150"/>
            <a:ext cx="189865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small gradient in both directions</a:t>
            </a:r>
          </a:p>
        </p:txBody>
      </p:sp>
      <p:sp>
        <p:nvSpPr>
          <p:cNvPr id="76869" name="Oval 73"/>
          <p:cNvSpPr>
            <a:spLocks noChangeArrowheads="1"/>
          </p:cNvSpPr>
          <p:nvPr/>
        </p:nvSpPr>
        <p:spPr bwMode="auto">
          <a:xfrm>
            <a:off x="1358900" y="3392488"/>
            <a:ext cx="1716088" cy="1387475"/>
          </a:xfrm>
          <a:prstGeom prst="ellipse">
            <a:avLst/>
          </a:prstGeom>
          <a:noFill/>
          <a:ln w="9525" algn="ctr">
            <a:solidFill>
              <a:srgbClr val="C00000"/>
            </a:solidFill>
            <a:prstDash val="sys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0" name="Straight Arrow Connector 75"/>
          <p:cNvCxnSpPr>
            <a:cxnSpLocks noChangeShapeType="1"/>
            <a:endCxn id="76869" idx="4"/>
          </p:cNvCxnSpPr>
          <p:nvPr/>
        </p:nvCxnSpPr>
        <p:spPr bwMode="auto">
          <a:xfrm rot="16200000" flipV="1">
            <a:off x="1769269" y="5226844"/>
            <a:ext cx="912812" cy="19050"/>
          </a:xfrm>
          <a:prstGeom prst="straightConnector1">
            <a:avLst/>
          </a:prstGeom>
          <a:noFill/>
          <a:ln w="9525" algn="ctr">
            <a:solidFill>
              <a:schemeClr val="tx1"/>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nvGrpSpPr>
          <p:cNvPr id="3" name="Group 86"/>
          <p:cNvGrpSpPr>
            <a:grpSpLocks/>
          </p:cNvGrpSpPr>
          <p:nvPr/>
        </p:nvGrpSpPr>
        <p:grpSpPr bwMode="auto">
          <a:xfrm>
            <a:off x="3074988" y="3392488"/>
            <a:ext cx="2300287" cy="3187700"/>
            <a:chOff x="3074967" y="3392487"/>
            <a:chExt cx="2300319" cy="3187136"/>
          </a:xfrm>
        </p:grpSpPr>
        <p:sp>
          <p:nvSpPr>
            <p:cNvPr id="76881" name="Oval 78"/>
            <p:cNvSpPr>
              <a:spLocks noChangeArrowheads="1"/>
            </p:cNvSpPr>
            <p:nvPr/>
          </p:nvSpPr>
          <p:spPr bwMode="auto">
            <a:xfrm>
              <a:off x="3074967" y="3392487"/>
              <a:ext cx="1716111" cy="1387494"/>
            </a:xfrm>
            <a:prstGeom prst="ellipse">
              <a:avLst/>
            </a:prstGeom>
            <a:noFill/>
            <a:ln w="9525" algn="ctr">
              <a:solidFill>
                <a:srgbClr val="C00000"/>
              </a:solidFill>
              <a:prstDash val="sys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76882" name="TextBox 79"/>
            <p:cNvSpPr txBox="1">
              <a:spLocks noChangeArrowheads="1"/>
            </p:cNvSpPr>
            <p:nvPr/>
          </p:nvSpPr>
          <p:spPr bwMode="auto">
            <a:xfrm>
              <a:off x="3476610" y="5656293"/>
              <a:ext cx="1898676"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vertical edges</a:t>
              </a:r>
            </a:p>
          </p:txBody>
        </p:sp>
        <p:cxnSp>
          <p:nvCxnSpPr>
            <p:cNvPr id="76883" name="Straight Arrow Connector 80"/>
            <p:cNvCxnSpPr>
              <a:cxnSpLocks noChangeShapeType="1"/>
            </p:cNvCxnSpPr>
            <p:nvPr/>
          </p:nvCxnSpPr>
          <p:spPr bwMode="auto">
            <a:xfrm rot="16200000" flipV="1">
              <a:off x="3668303" y="5263779"/>
              <a:ext cx="912825" cy="18256"/>
            </a:xfrm>
            <a:prstGeom prst="straightConnector1">
              <a:avLst/>
            </a:prstGeom>
            <a:noFill/>
            <a:ln w="9525" algn="ctr">
              <a:solidFill>
                <a:schemeClr val="tx1"/>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grpSp>
        <p:nvGrpSpPr>
          <p:cNvPr id="4" name="Group 90"/>
          <p:cNvGrpSpPr>
            <a:grpSpLocks/>
          </p:cNvGrpSpPr>
          <p:nvPr/>
        </p:nvGrpSpPr>
        <p:grpSpPr bwMode="auto">
          <a:xfrm>
            <a:off x="0" y="909638"/>
            <a:ext cx="3148013" cy="2190750"/>
            <a:chOff x="0" y="909603"/>
            <a:chExt cx="3147993" cy="2190780"/>
          </a:xfrm>
        </p:grpSpPr>
        <p:sp>
          <p:nvSpPr>
            <p:cNvPr id="76877" name="Oval 82"/>
            <p:cNvSpPr>
              <a:spLocks noChangeArrowheads="1"/>
            </p:cNvSpPr>
            <p:nvPr/>
          </p:nvSpPr>
          <p:spPr bwMode="auto">
            <a:xfrm>
              <a:off x="1431882" y="1712889"/>
              <a:ext cx="1716111" cy="1387494"/>
            </a:xfrm>
            <a:prstGeom prst="ellipse">
              <a:avLst/>
            </a:prstGeom>
            <a:noFill/>
            <a:ln w="9525" algn="ctr">
              <a:solidFill>
                <a:srgbClr val="C00000"/>
              </a:solidFill>
              <a:prstDash val="sys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 name="Group 85"/>
            <p:cNvGrpSpPr>
              <a:grpSpLocks/>
            </p:cNvGrpSpPr>
            <p:nvPr/>
          </p:nvGrpSpPr>
          <p:grpSpPr bwMode="auto">
            <a:xfrm>
              <a:off x="0" y="909603"/>
              <a:ext cx="2162142" cy="1006480"/>
              <a:chOff x="0" y="909603"/>
              <a:chExt cx="2162142" cy="1006480"/>
            </a:xfrm>
          </p:grpSpPr>
          <p:sp>
            <p:nvSpPr>
              <p:cNvPr id="76879" name="TextBox 81"/>
              <p:cNvSpPr txBox="1">
                <a:spLocks noChangeArrowheads="1"/>
              </p:cNvSpPr>
              <p:nvPr/>
            </p:nvSpPr>
            <p:spPr bwMode="auto">
              <a:xfrm>
                <a:off x="0" y="909603"/>
                <a:ext cx="2162142"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horizontal edges</a:t>
                </a:r>
              </a:p>
            </p:txBody>
          </p:sp>
          <p:cxnSp>
            <p:nvCxnSpPr>
              <p:cNvPr id="76880" name="Straight Arrow Connector 84"/>
              <p:cNvCxnSpPr>
                <a:cxnSpLocks noChangeShapeType="1"/>
                <a:endCxn id="76877" idx="1"/>
              </p:cNvCxnSpPr>
              <p:nvPr/>
            </p:nvCxnSpPr>
            <p:spPr bwMode="auto">
              <a:xfrm>
                <a:off x="1212804" y="1530324"/>
                <a:ext cx="470397" cy="385759"/>
              </a:xfrm>
              <a:prstGeom prst="straightConnector1">
                <a:avLst/>
              </a:prstGeom>
              <a:noFill/>
              <a:ln w="9525" algn="ctr">
                <a:solidFill>
                  <a:schemeClr val="tx1"/>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grpSp>
      <p:grpSp>
        <p:nvGrpSpPr>
          <p:cNvPr id="6" name="Group 89"/>
          <p:cNvGrpSpPr>
            <a:grpSpLocks/>
          </p:cNvGrpSpPr>
          <p:nvPr/>
        </p:nvGrpSpPr>
        <p:grpSpPr bwMode="auto">
          <a:xfrm>
            <a:off x="3001963" y="1201738"/>
            <a:ext cx="2884487" cy="1862137"/>
            <a:chOff x="3001941" y="1201707"/>
            <a:chExt cx="2884527" cy="1862163"/>
          </a:xfrm>
        </p:grpSpPr>
        <p:sp>
          <p:nvSpPr>
            <p:cNvPr id="76874" name="TextBox 76"/>
            <p:cNvSpPr txBox="1">
              <a:spLocks noChangeArrowheads="1"/>
            </p:cNvSpPr>
            <p:nvPr/>
          </p:nvSpPr>
          <p:spPr bwMode="auto">
            <a:xfrm>
              <a:off x="3987792" y="1201707"/>
              <a:ext cx="189867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Both</a:t>
              </a:r>
            </a:p>
          </p:txBody>
        </p:sp>
        <p:sp>
          <p:nvSpPr>
            <p:cNvPr id="76875" name="Oval 77"/>
            <p:cNvSpPr>
              <a:spLocks noChangeArrowheads="1"/>
            </p:cNvSpPr>
            <p:nvPr/>
          </p:nvSpPr>
          <p:spPr bwMode="auto">
            <a:xfrm>
              <a:off x="3001941" y="1676376"/>
              <a:ext cx="1716111" cy="1387494"/>
            </a:xfrm>
            <a:prstGeom prst="ellipse">
              <a:avLst/>
            </a:prstGeom>
            <a:noFill/>
            <a:ln w="9525" algn="ctr">
              <a:solidFill>
                <a:srgbClr val="C00000"/>
              </a:solidFill>
              <a:prstDash val="sys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6" name="Straight Arrow Connector 88"/>
            <p:cNvCxnSpPr>
              <a:cxnSpLocks noChangeShapeType="1"/>
            </p:cNvCxnSpPr>
            <p:nvPr/>
          </p:nvCxnSpPr>
          <p:spPr bwMode="auto">
            <a:xfrm rot="5400000">
              <a:off x="4243384" y="1603350"/>
              <a:ext cx="182565" cy="109539"/>
            </a:xfrm>
            <a:prstGeom prst="straightConnector1">
              <a:avLst/>
            </a:prstGeom>
            <a:noFill/>
            <a:ln w="9525" algn="ctr">
              <a:solidFill>
                <a:schemeClr val="tx1"/>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sp>
        <p:nvSpPr>
          <p:cNvPr id="62" name="TextBox 6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3" name="Slide Number Placeholder 62"/>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4634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smtClean="0"/>
              <a:t>Issues:</a:t>
            </a:r>
          </a:p>
          <a:p>
            <a:pPr eaLnBrk="1" hangingPunct="1"/>
            <a:r>
              <a:rPr lang="en-US" sz="2400" smtClean="0"/>
              <a:t>Sampling strategy: where to extract features?</a:t>
            </a:r>
          </a:p>
          <a:p>
            <a:pPr eaLnBrk="1" hangingPunct="1"/>
            <a:r>
              <a:rPr lang="en-US" sz="2400" smtClean="0"/>
              <a:t>Clustering / quantization algorithm</a:t>
            </a:r>
          </a:p>
          <a:p>
            <a:pPr eaLnBrk="1" hangingPunct="1"/>
            <a:r>
              <a:rPr lang="en-US" sz="2400" smtClean="0"/>
              <a:t>Unsupervised vs. supervised</a:t>
            </a:r>
          </a:p>
          <a:p>
            <a:pPr eaLnBrk="1" hangingPunct="1"/>
            <a:r>
              <a:rPr lang="en-US" sz="2400" smtClean="0"/>
              <a:t>What corpus provides features (universal vocabulary?)</a:t>
            </a:r>
          </a:p>
          <a:p>
            <a:pPr eaLnBrk="1" hangingPunct="1"/>
            <a:r>
              <a:rPr lang="en-US" sz="2400" smtClean="0"/>
              <a:t>Vocabulary size, number of words</a:t>
            </a:r>
          </a:p>
          <a:p>
            <a:pPr eaLnBrk="1" hangingPunct="1"/>
            <a:endParaRPr lang="en-US" sz="2400" smtClean="0"/>
          </a:p>
          <a:p>
            <a:endParaRPr lang="en-US" sz="240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780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2891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114300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309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endParaRPr lang="en-US" smtClean="0"/>
          </a:p>
        </p:txBody>
      </p:sp>
      <p:sp>
        <p:nvSpPr>
          <p:cNvPr id="79875" name="Content Placeholder 4"/>
          <p:cNvSpPr>
            <a:spLocks noGrp="1"/>
          </p:cNvSpPr>
          <p:nvPr>
            <p:ph idx="1"/>
          </p:nvPr>
        </p:nvSpPr>
        <p:spPr/>
        <p:txBody>
          <a:bodyPr/>
          <a:lstStyle/>
          <a:p>
            <a:pPr eaLnBrk="1" hangingPunct="1"/>
            <a:r>
              <a:rPr lang="en-US" smtClean="0"/>
              <a:t>If a local image region is a visual word, how can we summarize an image (the document)?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1957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normAutofit fontScale="90000"/>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8" y="1824"/>
              <a:ext cx="918" cy="12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000099"/>
                  </a:solidFill>
                </a:rPr>
                <a:t>sensory, brain, </a:t>
              </a:r>
            </a:p>
            <a:p>
              <a:pPr algn="ctr" eaLnBrk="0" fontAlgn="base" hangingPunct="0">
                <a:spcBef>
                  <a:spcPct val="0"/>
                </a:spcBef>
                <a:spcAft>
                  <a:spcPct val="0"/>
                </a:spcAft>
              </a:pPr>
              <a:r>
                <a:rPr lang="en-US" sz="2000" b="1" smtClean="0">
                  <a:solidFill>
                    <a:srgbClr val="000099"/>
                  </a:solidFill>
                </a:rPr>
                <a:t>visual, perception, </a:t>
              </a:r>
            </a:p>
            <a:p>
              <a:pPr algn="ctr" eaLnBrk="0" fontAlgn="base" hangingPunct="0">
                <a:spcBef>
                  <a:spcPct val="0"/>
                </a:spcBef>
                <a:spcAft>
                  <a:spcPct val="0"/>
                </a:spcAft>
              </a:pPr>
              <a:r>
                <a:rPr lang="en-US" sz="2000" b="1" smtClean="0">
                  <a:solidFill>
                    <a:srgbClr val="000099"/>
                  </a:solidFill>
                </a:rPr>
                <a:t>retinal, cerebral cortex,</a:t>
              </a:r>
            </a:p>
            <a:p>
              <a:pPr algn="ctr" eaLnBrk="0" fontAlgn="base" hangingPunct="0">
                <a:spcBef>
                  <a:spcPct val="0"/>
                </a:spcBef>
                <a:spcAft>
                  <a:spcPct val="0"/>
                </a:spcAft>
              </a:pPr>
              <a:r>
                <a:rPr lang="en-US" sz="2000" b="1" smtClean="0">
                  <a:solidFill>
                    <a:srgbClr val="000099"/>
                  </a:solidFill>
                </a:rPr>
                <a:t>eye, cell, optical </a:t>
              </a:r>
            </a:p>
            <a:p>
              <a:pPr algn="ctr" eaLnBrk="0" fontAlgn="base" hangingPunct="0">
                <a:spcBef>
                  <a:spcPct val="0"/>
                </a:spcBef>
                <a:spcAft>
                  <a:spcPct val="0"/>
                </a:spcAft>
              </a:pPr>
              <a:r>
                <a:rPr lang="en-US" sz="2000" b="1" smtClean="0">
                  <a:solidFill>
                    <a:srgbClr val="000099"/>
                  </a:solidFill>
                </a:rPr>
                <a:t>nerve, image</a:t>
              </a:r>
            </a:p>
            <a:p>
              <a:pPr algn="ctr" eaLnBrk="0" fontAlgn="base" hangingPunct="0">
                <a:spcBef>
                  <a:spcPct val="0"/>
                </a:spcBef>
                <a:spcAft>
                  <a:spcPct val="0"/>
                </a:spcAft>
              </a:pPr>
              <a:r>
                <a:rPr lang="en-US" sz="2000" b="1" smtClean="0">
                  <a:solidFill>
                    <a:srgbClr val="000099"/>
                  </a:solidFill>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8" y="1824"/>
                <a:ext cx="918" cy="12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FF0000"/>
                    </a:solidFill>
                  </a:rPr>
                  <a:t>China, trade, </a:t>
                </a:r>
              </a:p>
              <a:p>
                <a:pPr algn="ctr" eaLnBrk="0" fontAlgn="base" hangingPunct="0">
                  <a:spcBef>
                    <a:spcPct val="0"/>
                  </a:spcBef>
                  <a:spcAft>
                    <a:spcPct val="0"/>
                  </a:spcAft>
                </a:pPr>
                <a:r>
                  <a:rPr lang="en-US" sz="2000" b="1" smtClean="0">
                    <a:solidFill>
                      <a:srgbClr val="FF0000"/>
                    </a:solidFill>
                  </a:rPr>
                  <a:t>surplus, commerce, </a:t>
                </a:r>
              </a:p>
              <a:p>
                <a:pPr algn="ctr" eaLnBrk="0" fontAlgn="base" hangingPunct="0">
                  <a:spcBef>
                    <a:spcPct val="0"/>
                  </a:spcBef>
                  <a:spcAft>
                    <a:spcPct val="0"/>
                  </a:spcAft>
                </a:pPr>
                <a:r>
                  <a:rPr lang="en-US" sz="2000" b="1" smtClean="0">
                    <a:solidFill>
                      <a:srgbClr val="FF0000"/>
                    </a:solidFill>
                  </a:rPr>
                  <a:t>exports, imports, US, </a:t>
                </a:r>
              </a:p>
              <a:p>
                <a:pPr algn="ctr" eaLnBrk="0" fontAlgn="base" hangingPunct="0">
                  <a:spcBef>
                    <a:spcPct val="0"/>
                  </a:spcBef>
                  <a:spcAft>
                    <a:spcPct val="0"/>
                  </a:spcAft>
                </a:pPr>
                <a:r>
                  <a:rPr lang="en-US" sz="2000" b="1" smtClean="0">
                    <a:solidFill>
                      <a:srgbClr val="FF0000"/>
                    </a:solidFill>
                  </a:rPr>
                  <a:t>yuan, bank, domestic, </a:t>
                </a:r>
              </a:p>
              <a:p>
                <a:pPr algn="ctr" eaLnBrk="0" fontAlgn="base" hangingPunct="0">
                  <a:spcBef>
                    <a:spcPct val="0"/>
                  </a:spcBef>
                  <a:spcAft>
                    <a:spcPct val="0"/>
                  </a:spcAft>
                </a:pPr>
                <a:r>
                  <a:rPr lang="en-US" sz="2000" b="1" smtClean="0">
                    <a:solidFill>
                      <a:srgbClr val="FF0000"/>
                    </a:solidFill>
                  </a:rPr>
                  <a:t>foreign, increase, </a:t>
                </a:r>
              </a:p>
              <a:p>
                <a:pPr algn="ctr" eaLnBrk="0" fontAlgn="base" hangingPunct="0">
                  <a:spcBef>
                    <a:spcPct val="0"/>
                  </a:spcBef>
                  <a:spcAft>
                    <a:spcPct val="0"/>
                  </a:spcAft>
                </a:pPr>
                <a:r>
                  <a:rPr lang="en-US" sz="2000" b="1" smtClean="0">
                    <a:solidFill>
                      <a:srgbClr val="FF0000"/>
                    </a:solidFill>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smtClean="0">
                <a:solidFill>
                  <a:srgbClr val="000000"/>
                </a:solidFill>
              </a:rPr>
              <a:t>ICCV 2005 short course, L. Fei-Fei</a:t>
            </a:r>
          </a:p>
        </p:txBody>
      </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532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8" y="2736"/>
              <a:ext cx="1179" cy="146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4" y="2976"/>
              <a:ext cx="1920" cy="11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301100">
              <a:off x="4512" y="2496"/>
              <a:ext cx="764" cy="18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7500" t="75458"/>
            <a:stretch>
              <a:fillRect/>
            </a:stretch>
          </p:blipFill>
          <p:spPr bwMode="auto">
            <a:xfrm>
              <a:off x="1104" y="672"/>
              <a:ext cx="432" cy="1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3188" r="60001"/>
            <a:stretch>
              <a:fillRect/>
            </a:stretch>
          </p:blipFill>
          <p:spPr bwMode="auto">
            <a:xfrm>
              <a:off x="2160" y="242"/>
              <a:ext cx="384" cy="3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6286" b="52684"/>
            <a:stretch>
              <a:fillRect/>
            </a:stretch>
          </p:blipFill>
          <p:spPr bwMode="auto">
            <a:xfrm>
              <a:off x="4080" y="288"/>
              <a:ext cx="528" cy="4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50055" b="26286"/>
            <a:stretch>
              <a:fillRect/>
            </a:stretch>
          </p:blipFill>
          <p:spPr bwMode="auto">
            <a:xfrm>
              <a:off x="1584" y="384"/>
              <a:ext cx="576" cy="3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2400" y="672"/>
              <a:ext cx="624" cy="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1544" b="47426"/>
            <a:stretch>
              <a:fillRect/>
            </a:stretch>
          </p:blipFill>
          <p:spPr bwMode="auto">
            <a:xfrm>
              <a:off x="4896" y="190"/>
              <a:ext cx="672" cy="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864" y="2976"/>
              <a:ext cx="336" cy="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2832" y="2976"/>
              <a:ext cx="336" cy="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4848" y="2976"/>
              <a:ext cx="336" cy="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57" name="Slide Number Placeholder 56"/>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688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7500" t="75458"/>
            <a:stretch>
              <a:fillRect/>
            </a:stretch>
          </p:blipFill>
          <p:spPr bwMode="auto">
            <a:xfrm>
              <a:off x="1104" y="672"/>
              <a:ext cx="432" cy="1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3188" r="60001"/>
            <a:stretch>
              <a:fillRect/>
            </a:stretch>
          </p:blipFill>
          <p:spPr bwMode="auto">
            <a:xfrm>
              <a:off x="2160" y="242"/>
              <a:ext cx="384" cy="3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6286" b="52684"/>
            <a:stretch>
              <a:fillRect/>
            </a:stretch>
          </p:blipFill>
          <p:spPr bwMode="auto">
            <a:xfrm>
              <a:off x="4080" y="288"/>
              <a:ext cx="528" cy="4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50055" b="26286"/>
            <a:stretch>
              <a:fillRect/>
            </a:stretch>
          </p:blipFill>
          <p:spPr bwMode="auto">
            <a:xfrm>
              <a:off x="1584" y="384"/>
              <a:ext cx="576" cy="3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2400" y="672"/>
              <a:ext cx="624" cy="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1544" b="47426"/>
            <a:stretch>
              <a:fillRect/>
            </a:stretch>
          </p:blipFill>
          <p:spPr bwMode="auto">
            <a:xfrm>
              <a:off x="4896" y="190"/>
              <a:ext cx="672" cy="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1665" y="1246701"/>
              <a:ext cx="429694" cy="53183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83803" y="1292488"/>
              <a:ext cx="732593" cy="436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1237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smtClean="0"/>
              <a:t>Rank frames by normalized scalar product between their (possibly weighted)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864" y="2976"/>
                <a:ext cx="336" cy="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p:oleObj spid="_x0000_s396290" name="Equation" r:id="rId11" imgW="177480" imgH="266400" progId="Equation.3">
              <p:embed/>
            </p:oleObj>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p:oleObj spid="_x0000_s396291" name="Equation" r:id="rId12" imgW="126720" imgH="203040" progId="Equation.3">
              <p:embed/>
            </p:oleObj>
          </a:graphicData>
        </a:graphic>
      </p:graphicFrame>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𝑠𝑖𝑚</m:t>
                      </m:r>
                      <m:d>
                        <m:dPr>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𝑑</m:t>
                              </m:r>
                            </m:e>
                            <m:sub>
                              <m:r>
                                <a:rPr lang="en-US" sz="2400" b="0" i="1" smtClean="0">
                                  <a:latin typeface="Cambria Math"/>
                                </a:rPr>
                                <m:t>𝑗</m:t>
                              </m:r>
                            </m:sub>
                          </m:sSub>
                          <m:r>
                            <a:rPr lang="en-US" sz="2400" b="0" i="1" smtClean="0">
                              <a:latin typeface="Cambria Math"/>
                            </a:rPr>
                            <m:t>,</m:t>
                          </m:r>
                          <m:r>
                            <a:rPr lang="en-US" sz="2400" b="0" i="1" smtClean="0">
                              <a:latin typeface="Cambria Math"/>
                            </a:rPr>
                            <m:t>𝑞</m:t>
                          </m:r>
                        </m:e>
                      </m:d>
                      <m:r>
                        <a:rPr lang="en-US" sz="2400" b="0" i="1" smtClean="0">
                          <a:latin typeface="Cambria Math"/>
                        </a:rPr>
                        <m:t>=</m:t>
                      </m:r>
                      <m:f>
                        <m:fPr>
                          <m:ctrlPr>
                            <a:rPr lang="en-US" sz="2400" b="0" i="1" smtClean="0">
                              <a:latin typeface="Cambria Math"/>
                            </a:rPr>
                          </m:ctrlPr>
                        </m:fPr>
                        <m:num>
                          <m:d>
                            <m:dPr>
                              <m:begChr m:val="⟨"/>
                              <m:endChr m:val="⟩"/>
                              <m:ctrlPr>
                                <a:rPr lang="en-US" sz="2400" b="0" i="1" smtClean="0">
                                  <a:latin typeface="Cambria Math"/>
                                </a:rPr>
                              </m:ctrlPr>
                            </m:d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b="0" i="1" smtClean="0">
                                  <a:latin typeface="Cambria Math"/>
                                </a:rPr>
                              </m:ctrlPr>
                            </m:dPr>
                            <m:e>
                              <m:sSub>
                                <m:sSubPr>
                                  <m:ctrlPr>
                                    <a:rPr lang="en-US" sz="2400" b="0" i="1" smtClean="0">
                                      <a:latin typeface="Cambria Math"/>
                                    </a:rPr>
                                  </m:ctrlPr>
                                </m:sSubPr>
                                <m:e>
                                  <m:r>
                                    <a:rPr lang="en-US" sz="2400" b="0" i="1" smtClean="0">
                                      <a:latin typeface="Cambria Math"/>
                                    </a:rPr>
                                    <m:t>𝑑</m:t>
                                  </m:r>
                                </m:e>
                                <m:sub>
                                  <m:r>
                                    <a:rPr lang="en-US" sz="2400" b="0" i="1" smtClean="0">
                                      <a:latin typeface="Cambria Math"/>
                                    </a:rPr>
                                    <m:t>𝑗</m:t>
                                  </m:r>
                                </m:sub>
                              </m:sSub>
                            </m:e>
                          </m:d>
                          <m:d>
                            <m:dPr>
                              <m:begChr m:val="‖"/>
                              <m:endChr m:val="‖"/>
                              <m:ctrlPr>
                                <a:rPr lang="en-US" sz="2400" b="0" i="1" smtClean="0">
                                  <a:latin typeface="Cambria Math"/>
                                </a:rPr>
                              </m:ctrlPr>
                            </m:dPr>
                            <m:e>
                              <m:r>
                                <a:rPr lang="en-US" sz="2400" b="0" i="1" smtClean="0">
                                  <a:latin typeface="Cambria Math"/>
                                </a:rPr>
                                <m:t>𝑞</m:t>
                              </m:r>
                            </m:e>
                          </m:d>
                        </m:den>
                      </m:f>
                    </m:oMath>
                  </m:oMathPara>
                </a14:m>
                <a:endParaRPr lang="en-US" sz="2400" dirty="0"/>
              </a:p>
            </p:txBody>
          </p:sp>
        </mc:Choice>
        <mc:Fallback>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3"/>
                <a:stretch>
                  <a:fillRect/>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f>
                        <m:fPr>
                          <m:ctrlPr>
                            <a:rPr lang="en-US" sz="2400" b="0" i="1" smtClean="0">
                              <a:latin typeface="Cambria Math"/>
                            </a:rPr>
                          </m:ctrlPr>
                        </m:fPr>
                        <m:num>
                          <m:nary>
                            <m:naryPr>
                              <m:chr m:val="∑"/>
                              <m:limLoc m:val="subSup"/>
                              <m:ctrlPr>
                                <a:rPr lang="en-US" sz="2400" b="0" i="1" smtClean="0">
                                  <a:latin typeface="Cambria Math"/>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b>
                                <m:sSubPr>
                                  <m:ctrlPr>
                                    <a:rPr lang="en-US" sz="2400" b="0" i="1" smtClean="0">
                                      <a:latin typeface="Cambria Math"/>
                                    </a:rPr>
                                  </m:ctrlPr>
                                </m:sSubPr>
                                <m:e>
                                  <m:r>
                                    <a:rPr lang="en-US" sz="2400" b="0" i="1" smtClean="0">
                                      <a:latin typeface="Cambria Math"/>
                                    </a:rPr>
                                    <m:t>𝑑</m:t>
                                  </m:r>
                                </m:e>
                                <m:sub>
                                  <m:r>
                                    <a:rPr lang="en-US" sz="2400" b="0" i="1" smtClean="0">
                                      <a:latin typeface="Cambria Math"/>
                                    </a:rPr>
                                    <m:t>𝑗</m:t>
                                  </m:r>
                                </m:sub>
                              </m:sSub>
                              <m:d>
                                <m:dPr>
                                  <m:ctrlPr>
                                    <a:rPr lang="en-US" sz="2400" b="0" i="1" smtClean="0">
                                      <a:latin typeface="Cambria Math"/>
                                    </a:rPr>
                                  </m:ctrlPr>
                                </m:dPr>
                                <m:e>
                                  <m:r>
                                    <a:rPr lang="en-US" sz="2400" b="0" i="1" smtClean="0">
                                      <a:latin typeface="Cambria Math"/>
                                    </a:rPr>
                                    <m:t>𝑖</m:t>
                                  </m:r>
                                </m:e>
                              </m:d>
                              <m:r>
                                <a:rPr lang="en-US" sz="2400" b="0" i="1" smtClean="0">
                                  <a:latin typeface="Cambria Math"/>
                                </a:rPr>
                                <m:t>∗</m:t>
                              </m:r>
                              <m:r>
                                <a:rPr lang="en-US" sz="2400" b="0" i="1" smtClean="0">
                                  <a:latin typeface="Cambria Math"/>
                                </a:rPr>
                                <m:t>𝑞</m:t>
                              </m:r>
                              <m:r>
                                <a:rPr lang="en-US" sz="2400" b="0" i="1" smtClean="0">
                                  <a:latin typeface="Cambria Math"/>
                                </a:rPr>
                                <m:t>(</m:t>
                              </m:r>
                              <m:r>
                                <a:rPr lang="en-US" sz="2400" b="0" i="1" smtClean="0">
                                  <a:latin typeface="Cambria Math"/>
                                </a:rPr>
                                <m:t>𝑖</m:t>
                              </m:r>
                              <m:r>
                                <a:rPr lang="en-US" sz="2400" b="0" i="1" smtClean="0">
                                  <a:latin typeface="Cambria Math"/>
                                </a:rPr>
                                <m:t>)</m:t>
                              </m:r>
                            </m:e>
                          </m:nary>
                        </m:num>
                        <m:den>
                          <m:rad>
                            <m:radPr>
                              <m:degHide m:val="on"/>
                              <m:ctrlPr>
                                <a:rPr lang="en-US" sz="2400" b="0" i="1" smtClean="0">
                                  <a:latin typeface="Cambria Math"/>
                                </a:rPr>
                              </m:ctrlPr>
                            </m:radPr>
                            <m:deg/>
                            <m:e>
                              <m:nary>
                                <m:naryPr>
                                  <m:chr m:val="∑"/>
                                  <m:limLoc m:val="subSup"/>
                                  <m:ctrlPr>
                                    <a:rPr lang="en-US" sz="2400" b="0" i="1" smtClean="0">
                                      <a:latin typeface="Cambria Math"/>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p>
                                    <m:sSupPr>
                                      <m:ctrlPr>
                                        <a:rPr lang="en-US" sz="2400" b="0" i="1" smtClean="0">
                                          <a:latin typeface="Cambria Math"/>
                                        </a:rPr>
                                      </m:ctrlPr>
                                    </m:sSupPr>
                                    <m:e>
                                      <m:sSub>
                                        <m:sSubPr>
                                          <m:ctrlPr>
                                            <a:rPr lang="en-US" sz="2400" i="1">
                                              <a:latin typeface="Cambria Math"/>
                                            </a:rPr>
                                          </m:ctrlPr>
                                        </m:sSubPr>
                                        <m:e>
                                          <m:r>
                                            <a:rPr lang="en-US" sz="2400" i="1">
                                              <a:latin typeface="Cambria Math"/>
                                            </a:rPr>
                                            <m:t>𝑑</m:t>
                                          </m:r>
                                        </m:e>
                                        <m:sub>
                                          <m:r>
                                            <a:rPr lang="en-US" sz="2400" i="1">
                                              <a:latin typeface="Cambria Math"/>
                                            </a:rPr>
                                            <m:t>𝑗</m:t>
                                          </m:r>
                                        </m:sub>
                                      </m:sSub>
                                      <m:r>
                                        <a:rPr lang="en-US" sz="2400" b="0" i="1" smtClean="0">
                                          <a:latin typeface="Cambria Math"/>
                                        </a:rPr>
                                        <m:t>(</m:t>
                                      </m:r>
                                      <m:r>
                                        <a:rPr lang="en-US" sz="2400" b="0" i="1" smtClean="0">
                                          <a:latin typeface="Cambria Math"/>
                                        </a:rPr>
                                        <m:t>𝑖</m:t>
                                      </m:r>
                                      <m:r>
                                        <a:rPr lang="en-US" sz="2400" b="0" i="1" smtClean="0">
                                          <a:latin typeface="Cambria Math"/>
                                        </a:rPr>
                                        <m:t>)</m:t>
                                      </m:r>
                                    </m:e>
                                    <m:sup>
                                      <m:r>
                                        <a:rPr lang="en-US" sz="2400" b="0" i="1" smtClean="0">
                                          <a:latin typeface="Cambria Math"/>
                                        </a:rPr>
                                        <m:t>2</m:t>
                                      </m:r>
                                    </m:sup>
                                  </m:sSup>
                                </m:e>
                              </m:nary>
                            </m:e>
                          </m:rad>
                          <m:r>
                            <a:rPr lang="en-US" sz="2400" b="0" i="1" smtClean="0">
                              <a:latin typeface="Cambria Math"/>
                            </a:rPr>
                            <m:t>∗</m:t>
                          </m:r>
                          <m:rad>
                            <m:radPr>
                              <m:degHide m:val="on"/>
                              <m:ctrlPr>
                                <a:rPr lang="en-US" sz="2400" b="0" i="1" smtClean="0">
                                  <a:latin typeface="Cambria Math"/>
                                </a:rPr>
                              </m:ctrlPr>
                            </m:radPr>
                            <m:deg/>
                            <m:e>
                              <m:nary>
                                <m:naryPr>
                                  <m:chr m:val="∑"/>
                                  <m:limLoc m:val="subSup"/>
                                  <m:ctrlPr>
                                    <a:rPr lang="en-US" sz="2400" i="1">
                                      <a:latin typeface="Cambria Math"/>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a:rPr>
                                      </m:ctrlPr>
                                    </m:sSupPr>
                                    <m:e>
                                      <m:r>
                                        <a:rPr lang="en-US" sz="2400" b="0" i="1" smtClean="0">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4"/>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216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1203" name="Content Placeholder 3" descr="building2.jpg"/>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0" y="1325563"/>
            <a:ext cx="4064000" cy="3048000"/>
          </a:xfrm>
        </p:spPr>
      </p:pic>
      <p:pic>
        <p:nvPicPr>
          <p:cNvPr id="51204" name="Picture 4" descr="building1.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249363"/>
            <a:ext cx="4105275" cy="3079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extBox 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15832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850" t="36501" r="12880" b="7695"/>
          <a:stretch>
            <a:fillRect/>
          </a:stretch>
        </p:blipFill>
        <p:spPr bwMode="auto">
          <a:xfrm>
            <a:off x="-14288" y="1828800"/>
            <a:ext cx="9310688" cy="4518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6019"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6" name="Title 3"/>
          <p:cNvSpPr txBox="1">
            <a:spLocks/>
          </p:cNvSpPr>
          <p:nvPr/>
        </p:nvSpPr>
        <p:spPr bwMode="auto">
          <a:xfrm>
            <a:off x="457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8367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974" t="9972" r="12456" b="1695"/>
          <a:stretch>
            <a:fillRect/>
          </a:stretch>
        </p:blipFill>
        <p:spPr bwMode="auto">
          <a:xfrm>
            <a:off x="336550" y="69850"/>
            <a:ext cx="8478838" cy="6667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7043"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894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2997"/>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smtClean="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smtClean="0">
                <a:latin typeface="Arial" pitchFamily="34" charset="0"/>
                <a:cs typeface="Arial" pitchFamily="34" charset="0"/>
              </a:rPr>
              <a:t>Scoring retrieval quality</a:t>
            </a:r>
            <a:endParaRPr lang="en-US" sz="3800" dirty="0">
              <a:latin typeface="Arial" pitchFamily="34" charset="0"/>
              <a:cs typeface="Arial" pitchFamily="34" charset="0"/>
            </a:endParaRPr>
          </a:p>
        </p:txBody>
      </p:sp>
      <p:sp>
        <p:nvSpPr>
          <p:cNvPr id="6" name="Rectangle 6"/>
          <p:cNvSpPr>
            <a:spLocks noChangeArrowheads="1"/>
          </p:cNvSpPr>
          <p:nvPr/>
        </p:nvSpPr>
        <p:spPr bwMode="auto">
          <a:xfrm>
            <a:off x="666750" y="3482997"/>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3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8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3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2"/>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2997"/>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85"/>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3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3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0" y="617698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37" y="617698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2" y="60896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0" y="563723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37" y="563723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0" y="5099072"/>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37" y="5099072"/>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7"/>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0" y="45545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37" y="45545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0" y="40211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37" y="40211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0" y="3482997"/>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37" y="3482997"/>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2" y="33972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2" y="6348435"/>
            <a:ext cx="487363"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47625" y="4664097"/>
            <a:ext cx="781050" cy="2238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48"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2006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2006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2687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3371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363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3371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14"/>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2" y="1883832"/>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2"/>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0"/>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2" y="3741220"/>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0"/>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4"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0" y="3369040"/>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0"/>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4"/>
            <a:ext cx="857256" cy="1281878"/>
          </a:xfrm>
          <a:prstGeom prst="rect">
            <a:avLst/>
          </a:prstGeom>
          <a:noFill/>
          <a:ln w="9525">
            <a:noFill/>
            <a:miter lim="800000"/>
            <a:headEnd/>
            <a:tailEnd/>
          </a:ln>
          <a:effectLst/>
        </p:spPr>
      </p:pic>
      <p:sp>
        <p:nvSpPr>
          <p:cNvPr id="97" name="TextBox 96"/>
          <p:cNvSpPr txBox="1"/>
          <p:nvPr/>
        </p:nvSpPr>
        <p:spPr>
          <a:xfrm>
            <a:off x="308637" y="1988098"/>
            <a:ext cx="762901" cy="369332"/>
          </a:xfrm>
          <a:prstGeom prst="rect">
            <a:avLst/>
          </a:prstGeom>
          <a:noFill/>
        </p:spPr>
        <p:txBody>
          <a:bodyPr wrap="none"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3" y="1711099"/>
            <a:ext cx="2622769" cy="646331"/>
          </a:xfrm>
          <a:prstGeom prst="rect">
            <a:avLst/>
          </a:prstGeom>
          <a:noFill/>
        </p:spPr>
        <p:txBody>
          <a:bodyPr wrap="none"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14" y="1357298"/>
            <a:ext cx="1859227" cy="369332"/>
          </a:xfrm>
          <a:prstGeom prst="rect">
            <a:avLst/>
          </a:prstGeom>
          <a:noFill/>
        </p:spPr>
        <p:txBody>
          <a:bodyPr wrap="none"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3" name="TextBox 2"/>
          <p:cNvSpPr txBox="1"/>
          <p:nvPr/>
        </p:nvSpPr>
        <p:spPr>
          <a:xfrm>
            <a:off x="6591795" y="6553200"/>
            <a:ext cx="2628405" cy="369332"/>
          </a:xfrm>
          <a:prstGeom prst="rect">
            <a:avLst/>
          </a:prstGeom>
          <a:noFill/>
        </p:spPr>
        <p:txBody>
          <a:bodyPr wrap="square" rtlCol="0">
            <a:spAutoFit/>
          </a:bodyPr>
          <a:lstStyle/>
          <a:p>
            <a:r>
              <a:rPr lang="en-US" dirty="0" smtClean="0"/>
              <a:t>Slide credit: </a:t>
            </a:r>
            <a:r>
              <a:rPr lang="en-US" dirty="0" err="1" smtClean="0"/>
              <a:t>Ondrej</a:t>
            </a:r>
            <a:r>
              <a:rPr lang="en-US" dirty="0" smtClean="0"/>
              <a:t> Chum</a:t>
            </a:r>
            <a:endParaRPr lang="en-US" dirty="0"/>
          </a:p>
        </p:txBody>
      </p:sp>
      <p:sp>
        <p:nvSpPr>
          <p:cNvPr id="91" name="Slide Number Placeholder 90"/>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07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98" grpId="0"/>
      <p:bldP spid="99" grpId="0"/>
      <p:bldP spid="100"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457200" y="592138"/>
            <a:ext cx="8686800" cy="609600"/>
          </a:xfrm>
        </p:spPr>
        <p:txBody>
          <a:bodyPr>
            <a:normAutofit fontScale="90000"/>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2" name="Group 67"/>
          <p:cNvGrpSpPr>
            <a:grpSpLocks/>
          </p:cNvGrpSpPr>
          <p:nvPr/>
        </p:nvGrpSpPr>
        <p:grpSpPr bwMode="auto">
          <a:xfrm>
            <a:off x="2767013" y="2370138"/>
            <a:ext cx="4213225" cy="3605212"/>
            <a:chOff x="1196" y="554"/>
            <a:chExt cx="3545" cy="3032"/>
          </a:xfrm>
        </p:grpSpPr>
        <p:grpSp>
          <p:nvGrpSpPr>
            <p:cNvPr id="3" name="Group 68"/>
            <p:cNvGrpSpPr>
              <a:grpSpLocks/>
            </p:cNvGrpSpPr>
            <p:nvPr/>
          </p:nvGrpSpPr>
          <p:grpSpPr bwMode="auto">
            <a:xfrm>
              <a:off x="1761" y="1222"/>
              <a:ext cx="2055" cy="1491"/>
              <a:chOff x="1761" y="1222"/>
              <a:chExt cx="2055" cy="1491"/>
            </a:xfrm>
          </p:grpSpPr>
          <p:sp>
            <p:nvSpPr>
              <p:cNvPr id="97458" name="Line 69"/>
              <p:cNvSpPr>
                <a:spLocks noChangeAspect="1" noChangeShapeType="1"/>
              </p:cNvSpPr>
              <p:nvPr/>
            </p:nvSpPr>
            <p:spPr bwMode="auto">
              <a:xfrm flipH="1" flipV="1">
                <a:off x="1761" y="1222"/>
                <a:ext cx="976" cy="720"/>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9" name="Line 70"/>
              <p:cNvSpPr>
                <a:spLocks noChangeAspect="1" noChangeShapeType="1"/>
              </p:cNvSpPr>
              <p:nvPr/>
            </p:nvSpPr>
            <p:spPr bwMode="auto">
              <a:xfrm flipV="1">
                <a:off x="2737" y="1274"/>
                <a:ext cx="1079" cy="668"/>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60" name="Line 71"/>
              <p:cNvSpPr>
                <a:spLocks noChangeAspect="1" noChangeShapeType="1"/>
              </p:cNvSpPr>
              <p:nvPr/>
            </p:nvSpPr>
            <p:spPr bwMode="auto">
              <a:xfrm>
                <a:off x="2737" y="1942"/>
                <a:ext cx="154" cy="771"/>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4" name="Group 72"/>
            <p:cNvGrpSpPr>
              <a:grpSpLocks/>
            </p:cNvGrpSpPr>
            <p:nvPr/>
          </p:nvGrpSpPr>
          <p:grpSpPr bwMode="auto">
            <a:xfrm>
              <a:off x="1196" y="657"/>
              <a:ext cx="1181" cy="1336"/>
              <a:chOff x="1196" y="657"/>
              <a:chExt cx="1181" cy="1336"/>
            </a:xfrm>
          </p:grpSpPr>
          <p:sp>
            <p:nvSpPr>
              <p:cNvPr id="97455" name="Line 73"/>
              <p:cNvSpPr>
                <a:spLocks noChangeAspect="1" noChangeShapeType="1"/>
              </p:cNvSpPr>
              <p:nvPr/>
            </p:nvSpPr>
            <p:spPr bwMode="auto">
              <a:xfrm>
                <a:off x="1812" y="1274"/>
                <a:ext cx="565" cy="154"/>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6" name="Line 74"/>
              <p:cNvSpPr>
                <a:spLocks noChangeAspect="1" noChangeShapeType="1"/>
              </p:cNvSpPr>
              <p:nvPr/>
            </p:nvSpPr>
            <p:spPr bwMode="auto">
              <a:xfrm>
                <a:off x="1196" y="657"/>
                <a:ext cx="616" cy="617"/>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7" name="Line 75"/>
              <p:cNvSpPr>
                <a:spLocks noChangeAspect="1" noChangeShapeType="1"/>
              </p:cNvSpPr>
              <p:nvPr/>
            </p:nvSpPr>
            <p:spPr bwMode="auto">
              <a:xfrm flipH="1">
                <a:off x="1555" y="1274"/>
                <a:ext cx="257" cy="719"/>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5" name="Group 76"/>
            <p:cNvGrpSpPr>
              <a:grpSpLocks/>
            </p:cNvGrpSpPr>
            <p:nvPr/>
          </p:nvGrpSpPr>
          <p:grpSpPr bwMode="auto">
            <a:xfrm>
              <a:off x="3405" y="554"/>
              <a:ext cx="1336" cy="1182"/>
              <a:chOff x="3405" y="554"/>
              <a:chExt cx="1336" cy="1182"/>
            </a:xfrm>
          </p:grpSpPr>
          <p:sp>
            <p:nvSpPr>
              <p:cNvPr id="97452" name="Line 77"/>
              <p:cNvSpPr>
                <a:spLocks noChangeAspect="1" noChangeShapeType="1"/>
              </p:cNvSpPr>
              <p:nvPr/>
            </p:nvSpPr>
            <p:spPr bwMode="auto">
              <a:xfrm>
                <a:off x="3405" y="554"/>
                <a:ext cx="411" cy="720"/>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3" name="Line 78"/>
              <p:cNvSpPr>
                <a:spLocks noChangeAspect="1" noChangeShapeType="1"/>
              </p:cNvSpPr>
              <p:nvPr/>
            </p:nvSpPr>
            <p:spPr bwMode="auto">
              <a:xfrm>
                <a:off x="3816" y="1274"/>
                <a:ext cx="925" cy="205"/>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4" name="Line 79"/>
              <p:cNvSpPr>
                <a:spLocks noChangeAspect="1" noChangeShapeType="1"/>
              </p:cNvSpPr>
              <p:nvPr/>
            </p:nvSpPr>
            <p:spPr bwMode="auto">
              <a:xfrm flipV="1">
                <a:off x="3508" y="1274"/>
                <a:ext cx="308" cy="462"/>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6" name="Group 80"/>
            <p:cNvGrpSpPr>
              <a:grpSpLocks/>
            </p:cNvGrpSpPr>
            <p:nvPr/>
          </p:nvGrpSpPr>
          <p:grpSpPr bwMode="auto">
            <a:xfrm>
              <a:off x="2429" y="2456"/>
              <a:ext cx="1336" cy="1130"/>
              <a:chOff x="2429" y="2456"/>
              <a:chExt cx="1336" cy="1130"/>
            </a:xfrm>
          </p:grpSpPr>
          <p:sp>
            <p:nvSpPr>
              <p:cNvPr id="97449" name="Line 81"/>
              <p:cNvSpPr>
                <a:spLocks noChangeAspect="1" noChangeShapeType="1"/>
              </p:cNvSpPr>
              <p:nvPr/>
            </p:nvSpPr>
            <p:spPr bwMode="auto">
              <a:xfrm flipH="1" flipV="1">
                <a:off x="2891" y="2764"/>
                <a:ext cx="874" cy="103"/>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0" name="Line 82"/>
              <p:cNvSpPr>
                <a:spLocks noChangeAspect="1" noChangeShapeType="1"/>
              </p:cNvSpPr>
              <p:nvPr/>
            </p:nvSpPr>
            <p:spPr bwMode="auto">
              <a:xfrm flipV="1">
                <a:off x="2429" y="2764"/>
                <a:ext cx="462" cy="822"/>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51" name="Line 83"/>
              <p:cNvSpPr>
                <a:spLocks noChangeAspect="1" noChangeShapeType="1"/>
              </p:cNvSpPr>
              <p:nvPr/>
            </p:nvSpPr>
            <p:spPr bwMode="auto">
              <a:xfrm>
                <a:off x="2583" y="2456"/>
                <a:ext cx="308" cy="308"/>
              </a:xfrm>
              <a:prstGeom prst="line">
                <a:avLst/>
              </a:prstGeom>
              <a:noFill/>
              <a:ln w="38100">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grpSp>
        <p:nvGrpSpPr>
          <p:cNvPr id="7" name="Group 84"/>
          <p:cNvGrpSpPr>
            <a:grpSpLocks/>
          </p:cNvGrpSpPr>
          <p:nvPr/>
        </p:nvGrpSpPr>
        <p:grpSpPr bwMode="auto">
          <a:xfrm>
            <a:off x="3438525" y="3163888"/>
            <a:ext cx="2443163" cy="1773237"/>
            <a:chOff x="1761" y="1222"/>
            <a:chExt cx="2055" cy="1491"/>
          </a:xfrm>
        </p:grpSpPr>
        <p:sp>
          <p:nvSpPr>
            <p:cNvPr id="97442" name="Line 85"/>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3" name="Line 86"/>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4" name="Line 87"/>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8" name="Group 88"/>
          <p:cNvGrpSpPr>
            <a:grpSpLocks/>
          </p:cNvGrpSpPr>
          <p:nvPr/>
        </p:nvGrpSpPr>
        <p:grpSpPr bwMode="auto">
          <a:xfrm>
            <a:off x="2767013" y="2492375"/>
            <a:ext cx="1403350" cy="1589088"/>
            <a:chOff x="1196" y="657"/>
            <a:chExt cx="1181" cy="1336"/>
          </a:xfrm>
        </p:grpSpPr>
        <p:sp>
          <p:nvSpPr>
            <p:cNvPr id="97439" name="Line 89"/>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0" name="Line 90"/>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41" name="Line 91"/>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9" name="Group 92"/>
          <p:cNvGrpSpPr>
            <a:grpSpLocks/>
          </p:cNvGrpSpPr>
          <p:nvPr/>
        </p:nvGrpSpPr>
        <p:grpSpPr bwMode="auto">
          <a:xfrm>
            <a:off x="5392738" y="2370138"/>
            <a:ext cx="1587500" cy="1404937"/>
            <a:chOff x="3405" y="554"/>
            <a:chExt cx="1336" cy="1182"/>
          </a:xfrm>
        </p:grpSpPr>
        <p:sp>
          <p:nvSpPr>
            <p:cNvPr id="97436" name="Line 93"/>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7" name="Line 94"/>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8" name="Line 95"/>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0" name="Group 96"/>
          <p:cNvGrpSpPr>
            <a:grpSpLocks/>
          </p:cNvGrpSpPr>
          <p:nvPr/>
        </p:nvGrpSpPr>
        <p:grpSpPr bwMode="auto">
          <a:xfrm>
            <a:off x="4232275" y="4630738"/>
            <a:ext cx="1587500" cy="1344612"/>
            <a:chOff x="2429" y="2456"/>
            <a:chExt cx="1336" cy="1130"/>
          </a:xfrm>
        </p:grpSpPr>
        <p:sp>
          <p:nvSpPr>
            <p:cNvPr id="97433" name="Line 9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4" name="Line 9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435" name="Line 9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1" name="Group 100"/>
          <p:cNvGrpSpPr>
            <a:grpSpLocks noChangeAspect="1"/>
          </p:cNvGrpSpPr>
          <p:nvPr/>
        </p:nvGrpSpPr>
        <p:grpSpPr bwMode="auto">
          <a:xfrm>
            <a:off x="2276475" y="1881188"/>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25"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09" name="AutoShape 217"/>
          <p:cNvSpPr>
            <a:spLocks noChangeAspect="1" noChangeArrowheads="1"/>
          </p:cNvSpPr>
          <p:nvPr/>
        </p:nvSpPr>
        <p:spPr bwMode="auto">
          <a:xfrm>
            <a:off x="5724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0" name="AutoShape 218"/>
          <p:cNvSpPr>
            <a:spLocks noChangeAspect="1" noChangeArrowheads="1"/>
          </p:cNvSpPr>
          <p:nvPr/>
        </p:nvSpPr>
        <p:spPr bwMode="auto">
          <a:xfrm>
            <a:off x="4211638" y="5842000"/>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1" name="AutoShape 219"/>
          <p:cNvSpPr>
            <a:spLocks noChangeAspect="1" noChangeArrowheads="1"/>
          </p:cNvSpPr>
          <p:nvPr/>
        </p:nvSpPr>
        <p:spPr bwMode="auto">
          <a:xfrm>
            <a:off x="5327650" y="36099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2" name="AutoShape 220"/>
          <p:cNvSpPr>
            <a:spLocks noChangeAspect="1" noChangeArrowheads="1"/>
          </p:cNvSpPr>
          <p:nvPr/>
        </p:nvSpPr>
        <p:spPr bwMode="auto">
          <a:xfrm>
            <a:off x="6840538" y="3394075"/>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3" name="AutoShape 221"/>
          <p:cNvSpPr>
            <a:spLocks noChangeAspect="1" noChangeArrowheads="1"/>
          </p:cNvSpPr>
          <p:nvPr/>
        </p:nvSpPr>
        <p:spPr bwMode="auto">
          <a:xfrm>
            <a:off x="5327650" y="23145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4" name="AutoShape 222"/>
          <p:cNvSpPr>
            <a:spLocks noChangeAspect="1" noChangeArrowheads="1"/>
          </p:cNvSpPr>
          <p:nvPr/>
        </p:nvSpPr>
        <p:spPr bwMode="auto">
          <a:xfrm>
            <a:off x="3095625"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6" name="AutoShape 224"/>
          <p:cNvSpPr>
            <a:spLocks noChangeAspect="1" noChangeArrowheads="1"/>
          </p:cNvSpPr>
          <p:nvPr/>
        </p:nvSpPr>
        <p:spPr bwMode="auto">
          <a:xfrm>
            <a:off x="2590800" y="2422525"/>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228"/>
          <p:cNvGrpSpPr>
            <a:grpSpLocks/>
          </p:cNvGrpSpPr>
          <p:nvPr/>
        </p:nvGrpSpPr>
        <p:grpSpPr bwMode="auto">
          <a:xfrm>
            <a:off x="1727200" y="2003425"/>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25"/>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7" name="AutoShape 240"/>
          <p:cNvSpPr>
            <a:spLocks noChangeAspect="1" noChangeArrowheads="1"/>
          </p:cNvSpPr>
          <p:nvPr/>
        </p:nvSpPr>
        <p:spPr bwMode="auto">
          <a:xfrm>
            <a:off x="4389438" y="3775075"/>
            <a:ext cx="427037" cy="428625"/>
          </a:xfrm>
          <a:prstGeom prst="diamond">
            <a:avLst/>
          </a:prstGeom>
          <a:solidFill>
            <a:schemeClr val="tx1"/>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08" name="Text Box 241"/>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80" name="Slide Number Placeholder 179"/>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309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98308"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0"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1"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2"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1"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2"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4"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32" name="Slide Number Placeholder 31"/>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76990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99332"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4"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5"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6"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5"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6"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8"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3775"/>
            <a:ext cx="914400" cy="687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7"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68" name="Slide Number Placeholder 67"/>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9171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309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309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3092"/>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5"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100356"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100363"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3"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4"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5"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4"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5"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7"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3775"/>
            <a:ext cx="914400" cy="687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65"/>
          <p:cNvGrpSpPr>
            <a:grpSpLocks/>
          </p:cNvGrpSpPr>
          <p:nvPr/>
        </p:nvGrpSpPr>
        <p:grpSpPr bwMode="auto">
          <a:xfrm>
            <a:off x="4197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8" name="Group 68"/>
          <p:cNvGrpSpPr>
            <a:grpSpLocks/>
          </p:cNvGrpSpPr>
          <p:nvPr/>
        </p:nvGrpSpPr>
        <p:grpSpPr bwMode="auto">
          <a:xfrm>
            <a:off x="4818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0150"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9550"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0" name="Oval 77"/>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0" y="2185988"/>
            <a:ext cx="390525" cy="6096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8" name="Line 86"/>
          <p:cNvSpPr>
            <a:spLocks noChangeShapeType="1"/>
          </p:cNvSpPr>
          <p:nvPr/>
        </p:nvSpPr>
        <p:spPr bwMode="auto">
          <a:xfrm flipV="1">
            <a:off x="3171825" y="1317625"/>
            <a:ext cx="3143250" cy="20034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3"/>
            <a:ext cx="252412" cy="11588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202" name="Line 90"/>
          <p:cNvSpPr>
            <a:spLocks noChangeShapeType="1"/>
          </p:cNvSpPr>
          <p:nvPr/>
        </p:nvSpPr>
        <p:spPr bwMode="auto">
          <a:xfrm flipV="1">
            <a:off x="3233738" y="1298575"/>
            <a:ext cx="3189287" cy="2014538"/>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5"/>
            <a:ext cx="25400" cy="18034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6" name="Text Box 93"/>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81" name="Slide Number Placeholder 80"/>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8952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9"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101380"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101387"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8"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9"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0"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1"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2"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3"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4"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5"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6"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7"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8"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9"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0"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1"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2"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3"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4"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5"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6"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7"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8"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9"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0"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1"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3775"/>
            <a:ext cx="914400" cy="687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1413"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4"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5"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6"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7"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0150"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9550"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1423"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4"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5"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6"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7"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8" name="Oval 69"/>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9" name="Oval 70"/>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0" name="Oval 74"/>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78"/>
          <p:cNvGrpSpPr>
            <a:grpSpLocks/>
          </p:cNvGrpSpPr>
          <p:nvPr/>
        </p:nvGrpSpPr>
        <p:grpSpPr bwMode="auto">
          <a:xfrm>
            <a:off x="4398963" y="4521200"/>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4" y="307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1" name="Group 81"/>
          <p:cNvGrpSpPr>
            <a:grpSpLocks/>
          </p:cNvGrpSpPr>
          <p:nvPr/>
        </p:nvGrpSpPr>
        <p:grpSpPr bwMode="auto">
          <a:xfrm>
            <a:off x="4052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4" y="307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2" name="Group 84"/>
          <p:cNvGrpSpPr>
            <a:grpSpLocks/>
          </p:cNvGrpSpPr>
          <p:nvPr/>
        </p:nvGrpSpPr>
        <p:grpSpPr bwMode="auto">
          <a:xfrm>
            <a:off x="3062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 y="2544"/>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8088"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7488"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6888" y="36337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1437" name="Oval 90"/>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8" name="Oval 91"/>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9" name="Oval 92"/>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0" name="Oval 93"/>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1" name="Oval 94"/>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2" name="Oval 95"/>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3" name="Oval 96"/>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3" name="Line 97"/>
          <p:cNvSpPr>
            <a:spLocks noChangeShapeType="1"/>
          </p:cNvSpPr>
          <p:nvPr/>
        </p:nvSpPr>
        <p:spPr bwMode="auto">
          <a:xfrm flipH="1">
            <a:off x="5597525" y="1352550"/>
            <a:ext cx="669925" cy="865188"/>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4" name="Line 98"/>
          <p:cNvSpPr>
            <a:spLocks noChangeShapeType="1"/>
          </p:cNvSpPr>
          <p:nvPr/>
        </p:nvSpPr>
        <p:spPr bwMode="auto">
          <a:xfrm>
            <a:off x="5565775" y="2201863"/>
            <a:ext cx="252413" cy="11588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46" name="Oval 99"/>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6" name="Line 100"/>
          <p:cNvSpPr>
            <a:spLocks noChangeShapeType="1"/>
          </p:cNvSpPr>
          <p:nvPr/>
        </p:nvSpPr>
        <p:spPr bwMode="auto">
          <a:xfrm flipV="1">
            <a:off x="2147888" y="1347788"/>
            <a:ext cx="4119562" cy="2547937"/>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7" name="Oval 101"/>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8" name="Line 102"/>
          <p:cNvSpPr>
            <a:spLocks noChangeShapeType="1"/>
          </p:cNvSpPr>
          <p:nvPr/>
        </p:nvSpPr>
        <p:spPr bwMode="auto">
          <a:xfrm flipH="1">
            <a:off x="4394200" y="3332163"/>
            <a:ext cx="1414463" cy="10509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9" name="Oval 103"/>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0" name="Line 104"/>
          <p:cNvSpPr>
            <a:spLocks noChangeShapeType="1"/>
          </p:cNvSpPr>
          <p:nvPr/>
        </p:nvSpPr>
        <p:spPr bwMode="auto">
          <a:xfrm flipV="1">
            <a:off x="2300288" y="1282700"/>
            <a:ext cx="4143375" cy="28448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1" name="Line 105"/>
          <p:cNvSpPr>
            <a:spLocks noChangeShapeType="1"/>
          </p:cNvSpPr>
          <p:nvPr/>
        </p:nvSpPr>
        <p:spPr bwMode="auto">
          <a:xfrm flipH="1">
            <a:off x="6413500" y="1276350"/>
            <a:ext cx="6350" cy="18478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2" name="Line 106"/>
          <p:cNvSpPr>
            <a:spLocks noChangeShapeType="1"/>
          </p:cNvSpPr>
          <p:nvPr/>
        </p:nvSpPr>
        <p:spPr bwMode="auto">
          <a:xfrm>
            <a:off x="6426200" y="3062288"/>
            <a:ext cx="311150" cy="11938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3" name="Oval 107"/>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4" name="Line 108"/>
          <p:cNvSpPr>
            <a:spLocks noChangeShapeType="1"/>
          </p:cNvSpPr>
          <p:nvPr/>
        </p:nvSpPr>
        <p:spPr bwMode="auto">
          <a:xfrm flipV="1">
            <a:off x="2384425" y="1263650"/>
            <a:ext cx="4098925" cy="25939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5" name="Line 109"/>
          <p:cNvSpPr>
            <a:spLocks noChangeShapeType="1"/>
          </p:cNvSpPr>
          <p:nvPr/>
        </p:nvSpPr>
        <p:spPr bwMode="auto">
          <a:xfrm>
            <a:off x="6491288" y="1268413"/>
            <a:ext cx="898525" cy="27162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6" name="Line 110"/>
          <p:cNvSpPr>
            <a:spLocks noChangeShapeType="1"/>
          </p:cNvSpPr>
          <p:nvPr/>
        </p:nvSpPr>
        <p:spPr bwMode="auto">
          <a:xfrm flipH="1">
            <a:off x="7061200" y="3944938"/>
            <a:ext cx="328613" cy="5445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58" name="Text Box 111"/>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1459" name="Text Box 112"/>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05" name="Slide Number Placeholder 104"/>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367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4"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102405"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102412"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3"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4"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5"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6"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7"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8"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9"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0"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1"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2"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3"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4"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5"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6"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7"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8"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9"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0"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1"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2"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3"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4"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5"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6"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3775"/>
            <a:ext cx="914400" cy="687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2438"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9"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0"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1"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2"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0150"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9550"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2448"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9"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0"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1"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2"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3"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4"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5"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4" y="307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4" y="307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 y="2544"/>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8088"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7488"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6888" y="36337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2462"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3"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4"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5"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6"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7"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8"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9" name="Oval 90"/>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0" name="Oval 92"/>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1" name="Oval 94"/>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2" name="Oval 98"/>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2125" y="36337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2474" name="Oval 10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5" name="Oval 10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6" name="Oval 10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106"/>
          <p:cNvGrpSpPr>
            <a:grpSpLocks/>
          </p:cNvGrpSpPr>
          <p:nvPr/>
        </p:nvGrpSpPr>
        <p:grpSpPr bwMode="auto">
          <a:xfrm>
            <a:off x="1612900" y="3881438"/>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0" y="2621"/>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4" name="Group 109"/>
          <p:cNvGrpSpPr>
            <a:grpSpLocks/>
          </p:cNvGrpSpPr>
          <p:nvPr/>
        </p:nvGrpSpPr>
        <p:grpSpPr bwMode="auto">
          <a:xfrm>
            <a:off x="3362325" y="6300788"/>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 y="355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5" name="Group 112"/>
          <p:cNvGrpSpPr>
            <a:grpSpLocks/>
          </p:cNvGrpSpPr>
          <p:nvPr/>
        </p:nvGrpSpPr>
        <p:grpSpPr bwMode="auto">
          <a:xfrm>
            <a:off x="1838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2" y="2784"/>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2725"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1525" y="43195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2483" name="Oval 11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4" name="Oval 11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5" name="Oval 12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6" name="Oval 12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7" name="Oval 12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8" name="Oval 12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9" name="Oval 12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5" name="Line 125"/>
          <p:cNvSpPr>
            <a:spLocks noChangeShapeType="1"/>
          </p:cNvSpPr>
          <p:nvPr/>
        </p:nvSpPr>
        <p:spPr bwMode="auto">
          <a:xfrm flipH="1">
            <a:off x="5592763" y="1352550"/>
            <a:ext cx="669925" cy="865188"/>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6" name="Line 126"/>
          <p:cNvSpPr>
            <a:spLocks noChangeShapeType="1"/>
          </p:cNvSpPr>
          <p:nvPr/>
        </p:nvSpPr>
        <p:spPr bwMode="auto">
          <a:xfrm flipH="1">
            <a:off x="5194300" y="2166938"/>
            <a:ext cx="390525" cy="6127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92" name="Oval 12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8" name="Line 128"/>
          <p:cNvSpPr>
            <a:spLocks noChangeShapeType="1"/>
          </p:cNvSpPr>
          <p:nvPr/>
        </p:nvSpPr>
        <p:spPr bwMode="auto">
          <a:xfrm flipV="1">
            <a:off x="1247775" y="1347788"/>
            <a:ext cx="5014913" cy="331946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9" name="Oval 12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0" name="Line 130"/>
          <p:cNvSpPr>
            <a:spLocks noChangeShapeType="1"/>
          </p:cNvSpPr>
          <p:nvPr/>
        </p:nvSpPr>
        <p:spPr bwMode="auto">
          <a:xfrm flipH="1">
            <a:off x="3779838" y="2798763"/>
            <a:ext cx="1414462" cy="10509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1" name="Oval 13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2" name="Line 132"/>
          <p:cNvSpPr>
            <a:spLocks noChangeShapeType="1"/>
          </p:cNvSpPr>
          <p:nvPr/>
        </p:nvSpPr>
        <p:spPr bwMode="auto">
          <a:xfrm flipV="1">
            <a:off x="1047750" y="1366838"/>
            <a:ext cx="5241925" cy="33893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3" name="Line 133"/>
          <p:cNvSpPr>
            <a:spLocks noChangeShapeType="1"/>
          </p:cNvSpPr>
          <p:nvPr/>
        </p:nvSpPr>
        <p:spPr bwMode="auto">
          <a:xfrm flipH="1">
            <a:off x="5532438" y="1368425"/>
            <a:ext cx="735012" cy="8890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4" name="Line 134"/>
          <p:cNvSpPr>
            <a:spLocks noChangeShapeType="1"/>
          </p:cNvSpPr>
          <p:nvPr/>
        </p:nvSpPr>
        <p:spPr bwMode="auto">
          <a:xfrm flipH="1">
            <a:off x="5532438" y="2205038"/>
            <a:ext cx="3175" cy="86995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5" name="Oval 13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6" name="Line 136"/>
          <p:cNvSpPr>
            <a:spLocks noChangeShapeType="1"/>
          </p:cNvSpPr>
          <p:nvPr/>
        </p:nvSpPr>
        <p:spPr bwMode="auto">
          <a:xfrm flipV="1">
            <a:off x="1084263" y="1263650"/>
            <a:ext cx="5394325" cy="33178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7" name="Line 137"/>
          <p:cNvSpPr>
            <a:spLocks noChangeShapeType="1"/>
          </p:cNvSpPr>
          <p:nvPr/>
        </p:nvSpPr>
        <p:spPr bwMode="auto">
          <a:xfrm>
            <a:off x="6486525" y="1268413"/>
            <a:ext cx="898525" cy="27162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8" name="Line 138"/>
          <p:cNvSpPr>
            <a:spLocks noChangeShapeType="1"/>
          </p:cNvSpPr>
          <p:nvPr/>
        </p:nvSpPr>
        <p:spPr bwMode="auto">
          <a:xfrm flipH="1">
            <a:off x="7056438" y="3944938"/>
            <a:ext cx="328612" cy="5445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9" name="Line 139"/>
          <p:cNvSpPr>
            <a:spLocks noChangeShapeType="1"/>
          </p:cNvSpPr>
          <p:nvPr/>
        </p:nvSpPr>
        <p:spPr bwMode="auto">
          <a:xfrm flipH="1">
            <a:off x="4581525" y="4471988"/>
            <a:ext cx="2514600" cy="18399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505" name="Text Box 140"/>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2506" name="Text Box 141"/>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34" name="Slide Number Placeholder 133"/>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9593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buFontTx/>
              <a:buNone/>
            </a:pPr>
            <a:r>
              <a:rPr lang="en-US" sz="2800" smtClean="0">
                <a:latin typeface="Arial" pitchFamily="34" charset="0"/>
              </a:rPr>
              <a:t>What is the computational advantage of the hierarchical representation bag of words, vs. a flat vocabulary?</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9412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2227" name="Content Placeholder 3" descr="building2.jp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0" y="1325563"/>
            <a:ext cx="4064000" cy="3048000"/>
          </a:xfrm>
        </p:spPr>
      </p:pic>
      <p:pic>
        <p:nvPicPr>
          <p:cNvPr id="52228" name="Picture 4" descr="building1.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249363"/>
            <a:ext cx="4105275" cy="3079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2229" name="Picture 5" descr="building2_siftpatches.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5734" r="10223" b="8244"/>
          <a:stretch>
            <a:fillRect/>
          </a:stretch>
        </p:blipFill>
        <p:spPr bwMode="auto">
          <a:xfrm>
            <a:off x="4800600" y="1344613"/>
            <a:ext cx="4038600" cy="3028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2230" name="Picture 6" descr="building1_siftpatches.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3943" r="10223" b="8601"/>
          <a:stretch>
            <a:fillRect/>
          </a:stretch>
        </p:blipFill>
        <p:spPr bwMode="auto">
          <a:xfrm>
            <a:off x="457200" y="1325563"/>
            <a:ext cx="4038600" cy="3079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21" name="TextBox 20"/>
          <p:cNvSpPr txBox="1">
            <a:spLocks noChangeArrowheads="1"/>
          </p:cNvSpPr>
          <p:nvPr/>
        </p:nvSpPr>
        <p:spPr bwMode="auto">
          <a:xfrm>
            <a:off x="3733800" y="1684338"/>
            <a:ext cx="914400" cy="708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4000" b="1" smtClean="0">
                <a:solidFill>
                  <a:srgbClr val="000000"/>
                </a:solidFill>
              </a:rPr>
              <a:t>?</a:t>
            </a:r>
          </a:p>
        </p:txBody>
      </p:sp>
      <p:sp>
        <p:nvSpPr>
          <p:cNvPr id="22" name="TextBox 21"/>
          <p:cNvSpPr txBox="1">
            <a:spLocks noChangeArrowheads="1"/>
          </p:cNvSpPr>
          <p:nvPr/>
        </p:nvSpPr>
        <p:spPr bwMode="auto">
          <a:xfrm>
            <a:off x="685800" y="4754563"/>
            <a:ext cx="8001000" cy="16462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smtClean="0">
                <a:solidFill>
                  <a:srgbClr val="000000"/>
                </a:solidFill>
              </a:rPr>
              <a:t>To generate </a:t>
            </a:r>
            <a:r>
              <a:rPr lang="en-US" sz="2400" b="1" smtClean="0">
                <a:solidFill>
                  <a:srgbClr val="000000"/>
                </a:solidFill>
              </a:rPr>
              <a:t>candidate matches</a:t>
            </a:r>
            <a:r>
              <a:rPr lang="en-US" sz="2400" smtClean="0">
                <a:solidFill>
                  <a:srgbClr val="000000"/>
                </a:solidFill>
              </a:rPr>
              <a:t>, find patches that have the most similar appearance (e.g., lowest SSD)</a:t>
            </a:r>
          </a:p>
          <a:p>
            <a:pPr eaLnBrk="0" fontAlgn="base" hangingPunct="0">
              <a:spcBef>
                <a:spcPct val="0"/>
              </a:spcBef>
              <a:spcAft>
                <a:spcPts val="600"/>
              </a:spcAft>
            </a:pPr>
            <a:r>
              <a:rPr lang="en-US" sz="2400" smtClean="0">
                <a:solidFill>
                  <a:srgbClr val="000000"/>
                </a:solidFill>
              </a:rPr>
              <a:t>Simplest approach: compare them all, take the closest (or closest k, or within a thresholded distance)</a:t>
            </a:r>
          </a:p>
        </p:txBody>
      </p:sp>
      <p:sp>
        <p:nvSpPr>
          <p:cNvPr id="52237" name="TextBox 22"/>
          <p:cNvSpPr txBox="1">
            <a:spLocks noChangeArrowheads="1"/>
          </p:cNvSpPr>
          <p:nvPr/>
        </p:nvSpPr>
        <p:spPr bwMode="auto">
          <a:xfrm>
            <a:off x="1981200" y="4384675"/>
            <a:ext cx="15240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1</a:t>
            </a:r>
          </a:p>
        </p:txBody>
      </p:sp>
      <p:sp>
        <p:nvSpPr>
          <p:cNvPr id="52238" name="TextBox 23"/>
          <p:cNvSpPr txBox="1">
            <a:spLocks noChangeArrowheads="1"/>
          </p:cNvSpPr>
          <p:nvPr/>
        </p:nvSpPr>
        <p:spPr bwMode="auto">
          <a:xfrm>
            <a:off x="6400800" y="4373563"/>
            <a:ext cx="152400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2</a:t>
            </a:r>
          </a:p>
        </p:txBody>
      </p:sp>
      <p:sp>
        <p:nvSpPr>
          <p:cNvPr id="17" name="TextBox 16"/>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9903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2"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4" y="1776"/>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104460"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0"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1"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2"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1"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2"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4"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3775"/>
            <a:ext cx="914400" cy="687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8"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56" y="1728"/>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0150"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9550"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7"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1"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3"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4" y="307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4" y="307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 y="2544"/>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8088"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7488"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6888" y="36337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4"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5"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0" name="Oval 91"/>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2125" y="36337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96"/>
          <p:cNvGrpSpPr>
            <a:grpSpLocks/>
          </p:cNvGrpSpPr>
          <p:nvPr/>
        </p:nvGrpSpPr>
        <p:grpSpPr bwMode="auto">
          <a:xfrm>
            <a:off x="1612900" y="3881438"/>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0" y="2621"/>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4" name="Group 99"/>
          <p:cNvGrpSpPr>
            <a:grpSpLocks/>
          </p:cNvGrpSpPr>
          <p:nvPr/>
        </p:nvGrpSpPr>
        <p:grpSpPr bwMode="auto">
          <a:xfrm>
            <a:off x="3362325" y="6300788"/>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0" y="3552"/>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15"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2" y="2784"/>
              <a:ext cx="240" cy="1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62188"/>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2725" y="29479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1525" y="4319588"/>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6" name="Oval 11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1" name="Oval 12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2125" y="3624263"/>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543" name="Oval 131"/>
          <p:cNvSpPr>
            <a:spLocks noChangeArrowheads="1"/>
          </p:cNvSpPr>
          <p:nvPr/>
        </p:nvSpPr>
        <p:spPr bwMode="auto">
          <a:xfrm>
            <a:off x="2066925" y="3776663"/>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4" name="Oval 132"/>
          <p:cNvSpPr>
            <a:spLocks noChangeArrowheads="1"/>
          </p:cNvSpPr>
          <p:nvPr/>
        </p:nvSpPr>
        <p:spPr bwMode="auto">
          <a:xfrm>
            <a:off x="2254250" y="3997325"/>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3325" y="2252663"/>
            <a:ext cx="914400" cy="687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52725" y="2938463"/>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1525" y="4310063"/>
            <a:ext cx="9144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1" name="Oval 139"/>
          <p:cNvSpPr>
            <a:spLocks noChangeArrowheads="1"/>
          </p:cNvSpPr>
          <p:nvPr/>
        </p:nvSpPr>
        <p:spPr bwMode="auto">
          <a:xfrm>
            <a:off x="3919538" y="2600325"/>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5" name="Oval 143"/>
          <p:cNvSpPr>
            <a:spLocks noChangeArrowheads="1"/>
          </p:cNvSpPr>
          <p:nvPr/>
        </p:nvSpPr>
        <p:spPr bwMode="auto">
          <a:xfrm>
            <a:off x="3125788" y="3198813"/>
            <a:ext cx="152400" cy="1524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7" name="Oval 145"/>
          <p:cNvSpPr>
            <a:spLocks noChangeArrowheads="1"/>
          </p:cNvSpPr>
          <p:nvPr/>
        </p:nvSpPr>
        <p:spPr bwMode="auto">
          <a:xfrm>
            <a:off x="1200150" y="4510088"/>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8" name="Oval 146"/>
          <p:cNvSpPr>
            <a:spLocks noChangeArrowheads="1"/>
          </p:cNvSpPr>
          <p:nvPr/>
        </p:nvSpPr>
        <p:spPr bwMode="auto">
          <a:xfrm>
            <a:off x="1016000" y="4625975"/>
            <a:ext cx="152400" cy="228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72325" y="1109663"/>
            <a:ext cx="1752600" cy="1314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909333" name="Oval 149"/>
          <p:cNvSpPr>
            <a:spLocks noChangeArrowheads="1"/>
          </p:cNvSpPr>
          <p:nvPr/>
        </p:nvSpPr>
        <p:spPr bwMode="auto">
          <a:xfrm>
            <a:off x="8086725" y="1490663"/>
            <a:ext cx="685800" cy="609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4" name="Oval 150"/>
          <p:cNvSpPr>
            <a:spLocks noChangeArrowheads="1"/>
          </p:cNvSpPr>
          <p:nvPr/>
        </p:nvSpPr>
        <p:spPr bwMode="auto">
          <a:xfrm>
            <a:off x="7400925" y="1262063"/>
            <a:ext cx="1447800" cy="10668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5" name="Oval 151"/>
          <p:cNvSpPr>
            <a:spLocks noChangeArrowheads="1"/>
          </p:cNvSpPr>
          <p:nvPr/>
        </p:nvSpPr>
        <p:spPr bwMode="auto">
          <a:xfrm>
            <a:off x="7400925" y="1490663"/>
            <a:ext cx="685800" cy="609600"/>
          </a:xfrm>
          <a:prstGeom prst="ellipse">
            <a:avLst/>
          </a:prstGeom>
          <a:noFill/>
          <a:ln w="25400">
            <a:solidFill>
              <a:schemeClr val="bg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6" name="Line 152"/>
          <p:cNvSpPr>
            <a:spLocks noChangeShapeType="1"/>
          </p:cNvSpPr>
          <p:nvPr/>
        </p:nvSpPr>
        <p:spPr bwMode="auto">
          <a:xfrm flipH="1" flipV="1">
            <a:off x="6284913" y="1270000"/>
            <a:ext cx="2149475" cy="5365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88" y="1258888"/>
            <a:ext cx="754062" cy="9810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0" y="2166938"/>
            <a:ext cx="239713" cy="11287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3"/>
            <a:ext cx="990600" cy="12954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8"/>
            <a:ext cx="990600" cy="12954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5" y="1414463"/>
            <a:ext cx="23813" cy="161131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25" y="3006725"/>
            <a:ext cx="11113" cy="9493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3"/>
            <a:ext cx="1485900" cy="1074737"/>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0" y="3140075"/>
            <a:ext cx="1736725" cy="1827213"/>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2" name="Line 168"/>
          <p:cNvSpPr>
            <a:spLocks noChangeShapeType="1"/>
          </p:cNvSpPr>
          <p:nvPr/>
        </p:nvSpPr>
        <p:spPr bwMode="auto">
          <a:xfrm flipH="1" flipV="1">
            <a:off x="6334125" y="1262063"/>
            <a:ext cx="1828800" cy="5334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38" y="2176463"/>
            <a:ext cx="369887" cy="55562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0" y="2768600"/>
            <a:ext cx="3419475" cy="2489200"/>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75" y="4530725"/>
            <a:ext cx="568325" cy="701675"/>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75" y="3144838"/>
            <a:ext cx="514350" cy="655637"/>
          </a:xfrm>
          <a:prstGeom prst="line">
            <a:avLst/>
          </a:prstGeom>
          <a:noFill/>
          <a:ln w="381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60" name="Oval 176"/>
          <p:cNvSpPr>
            <a:spLocks noChangeArrowheads="1"/>
          </p:cNvSpPr>
          <p:nvPr/>
        </p:nvSpPr>
        <p:spPr bwMode="auto">
          <a:xfrm>
            <a:off x="2752725" y="1338263"/>
            <a:ext cx="838200" cy="1676400"/>
          </a:xfrm>
          <a:prstGeom prst="ellipse">
            <a:avLst/>
          </a:prstGeom>
          <a:noFill/>
          <a:ln w="50800">
            <a:solidFill>
              <a:srgbClr val="00FF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89" name="Text Box 177"/>
          <p:cNvSpPr txBox="1">
            <a:spLocks noChangeArrowheads="1"/>
          </p:cNvSpPr>
          <p:nvPr/>
        </p:nvSpPr>
        <p:spPr bwMode="auto">
          <a:xfrm>
            <a:off x="6624638" y="6553200"/>
            <a:ext cx="2176462"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6211888" y="6057900"/>
            <a:ext cx="29686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2909363" name="Text Box 179"/>
          <p:cNvSpPr txBox="1">
            <a:spLocks noChangeArrowheads="1"/>
          </p:cNvSpPr>
          <p:nvPr/>
        </p:nvSpPr>
        <p:spPr bwMode="auto">
          <a:xfrm>
            <a:off x="684213" y="2133600"/>
            <a:ext cx="1487487" cy="701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FF00"/>
                </a:solidFill>
                <a:latin typeface="Trebuchet MS" pitchFamily="34" charset="0"/>
              </a:rPr>
              <a:t>RANSAC</a:t>
            </a:r>
            <a:br>
              <a:rPr lang="en-US" sz="2000" smtClean="0">
                <a:solidFill>
                  <a:srgbClr val="00FF00"/>
                </a:solidFill>
                <a:latin typeface="Trebuchet MS" pitchFamily="34" charset="0"/>
              </a:rPr>
            </a:br>
            <a:r>
              <a:rPr lang="en-US" sz="2000" smtClean="0">
                <a:solidFill>
                  <a:srgbClr val="00FF00"/>
                </a:solidFill>
                <a:latin typeface="Trebuchet MS" pitchFamily="34" charset="0"/>
              </a:rPr>
              <a:t>verification</a:t>
            </a:r>
          </a:p>
        </p:txBody>
      </p:sp>
      <p:sp>
        <p:nvSpPr>
          <p:cNvPr id="2909364" name="Line 180"/>
          <p:cNvSpPr>
            <a:spLocks noChangeShapeType="1"/>
          </p:cNvSpPr>
          <p:nvPr/>
        </p:nvSpPr>
        <p:spPr bwMode="auto">
          <a:xfrm flipH="1">
            <a:off x="1908175" y="2168525"/>
            <a:ext cx="827088" cy="252413"/>
          </a:xfrm>
          <a:prstGeom prst="line">
            <a:avLst/>
          </a:prstGeom>
          <a:noFill/>
          <a:ln w="50800" cap="sq">
            <a:solidFill>
              <a:srgbClr val="00FF00"/>
            </a:solidFill>
            <a:round/>
            <a:headEnd type="none" w="sm" len="sm"/>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70" name="Slide Number Placeholder 169"/>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432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9333"/>
                                        </p:tgtEl>
                                        <p:attrNameLst>
                                          <p:attrName>style.visibility</p:attrName>
                                        </p:attrNameLst>
                                      </p:cBhvr>
                                      <p:to>
                                        <p:strVal val="visible"/>
                                      </p:to>
                                    </p:set>
                                    <p:animEffect transition="in" filter="dissolve">
                                      <p:cBhvr>
                                        <p:cTn id="11" dur="500"/>
                                        <p:tgtEl>
                                          <p:spTgt spid="2909333"/>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909336"/>
                                        </p:tgtEl>
                                        <p:attrNameLst>
                                          <p:attrName>style.visibility</p:attrName>
                                        </p:attrNameLst>
                                      </p:cBhvr>
                                      <p:to>
                                        <p:strVal val="visible"/>
                                      </p:to>
                                    </p:set>
                                    <p:animEffect transition="in" filter="wipe(right)">
                                      <p:cBhvr>
                                        <p:cTn id="15" dur="500"/>
                                        <p:tgtEl>
                                          <p:spTgt spid="2909336"/>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09337"/>
                                        </p:tgtEl>
                                        <p:attrNameLst>
                                          <p:attrName>style.visibility</p:attrName>
                                        </p:attrNameLst>
                                      </p:cBhvr>
                                      <p:to>
                                        <p:strVal val="visible"/>
                                      </p:to>
                                    </p:set>
                                    <p:animEffect transition="in" filter="wipe(right)">
                                      <p:cBhvr>
                                        <p:cTn id="19" dur="500"/>
                                        <p:tgtEl>
                                          <p:spTgt spid="2909337"/>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9338"/>
                                        </p:tgtEl>
                                        <p:attrNameLst>
                                          <p:attrName>style.visibility</p:attrName>
                                        </p:attrNameLst>
                                      </p:cBhvr>
                                      <p:to>
                                        <p:strVal val="visible"/>
                                      </p:to>
                                    </p:set>
                                    <p:animEffect transition="in" filter="wipe(up)">
                                      <p:cBhvr>
                                        <p:cTn id="23" dur="500"/>
                                        <p:tgtEl>
                                          <p:spTgt spid="2909338"/>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909339"/>
                                        </p:tgtEl>
                                        <p:attrNameLst>
                                          <p:attrName>style.visibility</p:attrName>
                                        </p:attrNameLst>
                                      </p:cBhvr>
                                      <p:to>
                                        <p:strVal val="visible"/>
                                      </p:to>
                                    </p:set>
                                    <p:animEffect transition="in" filter="wipe(right)">
                                      <p:cBhvr>
                                        <p:cTn id="27" dur="500"/>
                                        <p:tgtEl>
                                          <p:spTgt spid="2909339"/>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2909340"/>
                                        </p:tgtEl>
                                        <p:attrNameLst>
                                          <p:attrName>style.visibility</p:attrName>
                                        </p:attrNameLst>
                                      </p:cBhvr>
                                      <p:to>
                                        <p:strVal val="visible"/>
                                      </p:to>
                                    </p:set>
                                    <p:animEffect transition="in" filter="wipe(right)">
                                      <p:cBhvr>
                                        <p:cTn id="31" dur="500"/>
                                        <p:tgtEl>
                                          <p:spTgt spid="290934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909341"/>
                                        </p:tgtEl>
                                        <p:attrNameLst>
                                          <p:attrName>style.visibility</p:attrName>
                                        </p:attrNameLst>
                                      </p:cBhvr>
                                      <p:to>
                                        <p:strVal val="visible"/>
                                      </p:to>
                                    </p:set>
                                    <p:animEffect transition="in" filter="wipe(right)">
                                      <p:cBhvr>
                                        <p:cTn id="34" dur="500"/>
                                        <p:tgtEl>
                                          <p:spTgt spid="2909341"/>
                                        </p:tgtEl>
                                      </p:cBhvr>
                                    </p:animEffect>
                                  </p:childTnLst>
                                </p:cTn>
                              </p:par>
                            </p:childTnLst>
                          </p:cTn>
                        </p:par>
                        <p:par>
                          <p:cTn id="35" fill="hold" nodeType="afterGroup">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2909342"/>
                                        </p:tgtEl>
                                        <p:attrNameLst>
                                          <p:attrName>style.visibility</p:attrName>
                                        </p:attrNameLst>
                                      </p:cBhvr>
                                      <p:to>
                                        <p:strVal val="visible"/>
                                      </p:to>
                                    </p:set>
                                    <p:animEffect transition="in" filter="wipe(down)">
                                      <p:cBhvr>
                                        <p:cTn id="38" dur="500"/>
                                        <p:tgtEl>
                                          <p:spTgt spid="29093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09343"/>
                                        </p:tgtEl>
                                        <p:attrNameLst>
                                          <p:attrName>style.visibility</p:attrName>
                                        </p:attrNameLst>
                                      </p:cBhvr>
                                      <p:to>
                                        <p:strVal val="visible"/>
                                      </p:to>
                                    </p:set>
                                    <p:animEffect transition="in" filter="wipe(down)">
                                      <p:cBhvr>
                                        <p:cTn id="41" dur="500"/>
                                        <p:tgtEl>
                                          <p:spTgt spid="2909343"/>
                                        </p:tgtEl>
                                      </p:cBhvr>
                                    </p:animEffect>
                                  </p:childTnLst>
                                </p:cTn>
                              </p:par>
                            </p:childTnLst>
                          </p:cTn>
                        </p:par>
                        <p:par>
                          <p:cTn id="42" fill="hold" nodeType="afterGroup">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290934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90934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0933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90933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9093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909336"/>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909335"/>
                                        </p:tgtEl>
                                        <p:attrNameLst>
                                          <p:attrName>style.visibility</p:attrName>
                                        </p:attrNameLst>
                                      </p:cBhvr>
                                      <p:to>
                                        <p:strVal val="visible"/>
                                      </p:to>
                                    </p:set>
                                    <p:animEffect transition="in" filter="dissolve">
                                      <p:cBhvr>
                                        <p:cTn id="59" dur="500"/>
                                        <p:tgtEl>
                                          <p:spTgt spid="2909335"/>
                                        </p:tgtEl>
                                      </p:cBhvr>
                                    </p:animEffect>
                                  </p:childTnLst>
                                </p:cTn>
                              </p:par>
                            </p:childTnLst>
                          </p:cTn>
                        </p:par>
                        <p:par>
                          <p:cTn id="60" fill="hold" nodeType="afterGroup">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2909344"/>
                                        </p:tgtEl>
                                        <p:attrNameLst>
                                          <p:attrName>style.visibility</p:attrName>
                                        </p:attrNameLst>
                                      </p:cBhvr>
                                      <p:to>
                                        <p:strVal val="visible"/>
                                      </p:to>
                                    </p:set>
                                    <p:animEffect transition="in" filter="wipe(right)">
                                      <p:cBhvr>
                                        <p:cTn id="63" dur="500"/>
                                        <p:tgtEl>
                                          <p:spTgt spid="2909344"/>
                                        </p:tgtEl>
                                      </p:cBhvr>
                                    </p:animEffect>
                                  </p:childTnLst>
                                </p:cTn>
                              </p:par>
                            </p:childTnLst>
                          </p:cTn>
                        </p:par>
                        <p:par>
                          <p:cTn id="64" fill="hold" nodeType="afterGroup">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2909345"/>
                                        </p:tgtEl>
                                        <p:attrNameLst>
                                          <p:attrName>style.visibility</p:attrName>
                                        </p:attrNameLst>
                                      </p:cBhvr>
                                      <p:to>
                                        <p:strVal val="visible"/>
                                      </p:to>
                                    </p:set>
                                    <p:animEffect transition="in" filter="wipe(up)">
                                      <p:cBhvr>
                                        <p:cTn id="67" dur="500"/>
                                        <p:tgtEl>
                                          <p:spTgt spid="2909345"/>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2909346"/>
                                        </p:tgtEl>
                                        <p:attrNameLst>
                                          <p:attrName>style.visibility</p:attrName>
                                        </p:attrNameLst>
                                      </p:cBhvr>
                                      <p:to>
                                        <p:strVal val="visible"/>
                                      </p:to>
                                    </p:set>
                                    <p:animEffect transition="in" filter="wipe(up)">
                                      <p:cBhvr>
                                        <p:cTn id="71" dur="500"/>
                                        <p:tgtEl>
                                          <p:spTgt spid="2909346"/>
                                        </p:tgtEl>
                                      </p:cBhvr>
                                    </p:animEffect>
                                  </p:childTnLst>
                                </p:cTn>
                              </p:par>
                            </p:childTnLst>
                          </p:cTn>
                        </p:par>
                        <p:par>
                          <p:cTn id="72" fill="hold" nodeType="afterGroup">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2909347"/>
                                        </p:tgtEl>
                                        <p:attrNameLst>
                                          <p:attrName>style.visibility</p:attrName>
                                        </p:attrNameLst>
                                      </p:cBhvr>
                                      <p:to>
                                        <p:strVal val="visible"/>
                                      </p:to>
                                    </p:set>
                                    <p:animEffect transition="in" filter="wipe(right)">
                                      <p:cBhvr>
                                        <p:cTn id="75" dur="500"/>
                                        <p:tgtEl>
                                          <p:spTgt spid="2909347"/>
                                        </p:tgtEl>
                                      </p:cBhvr>
                                    </p:animEffect>
                                  </p:childTnLst>
                                </p:cTn>
                              </p:par>
                            </p:childTnLst>
                          </p:cTn>
                        </p:par>
                        <p:par>
                          <p:cTn id="76" fill="hold" nodeType="afterGroup">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2909348"/>
                                        </p:tgtEl>
                                        <p:attrNameLst>
                                          <p:attrName>style.visibility</p:attrName>
                                        </p:attrNameLst>
                                      </p:cBhvr>
                                      <p:to>
                                        <p:strVal val="visible"/>
                                      </p:to>
                                    </p:set>
                                    <p:animEffect transition="in" filter="wipe(down)">
                                      <p:cBhvr>
                                        <p:cTn id="79" dur="500"/>
                                        <p:tgtEl>
                                          <p:spTgt spid="290934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2909349"/>
                                        </p:tgtEl>
                                        <p:attrNameLst>
                                          <p:attrName>style.visibility</p:attrName>
                                        </p:attrNameLst>
                                      </p:cBhvr>
                                      <p:to>
                                        <p:strVal val="visible"/>
                                      </p:to>
                                    </p:set>
                                    <p:animEffect transition="in" filter="wipe(down)">
                                      <p:cBhvr>
                                        <p:cTn id="82" dur="500"/>
                                        <p:tgtEl>
                                          <p:spTgt spid="2909349"/>
                                        </p:tgtEl>
                                      </p:cBhvr>
                                    </p:animEffect>
                                  </p:childTnLst>
                                </p:cTn>
                              </p:par>
                            </p:childTnLst>
                          </p:cTn>
                        </p:par>
                        <p:par>
                          <p:cTn id="83" fill="hold" nodeType="afterGroup">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2909344"/>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90934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909345"/>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909347"/>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90934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09349"/>
                                        </p:tgtEl>
                                        <p:attrNameLst>
                                          <p:attrName>style.visibility</p:attrName>
                                        </p:attrNameLst>
                                      </p:cBhvr>
                                      <p:to>
                                        <p:strVal val="hidden"/>
                                      </p:to>
                                    </p:set>
                                  </p:childTnLst>
                                </p:cTn>
                              </p:par>
                            </p:childTnLst>
                          </p:cTn>
                        </p:par>
                        <p:par>
                          <p:cTn id="96" fill="hold" nodeType="afterGroup">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2909350"/>
                                        </p:tgtEl>
                                        <p:attrNameLst>
                                          <p:attrName>style.visibility</p:attrName>
                                        </p:attrNameLst>
                                      </p:cBhvr>
                                      <p:to>
                                        <p:strVal val="visible"/>
                                      </p:to>
                                    </p:set>
                                    <p:animEffect transition="in" filter="wipe(down)">
                                      <p:cBhvr>
                                        <p:cTn id="99" dur="500"/>
                                        <p:tgtEl>
                                          <p:spTgt spid="290935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909351"/>
                                        </p:tgtEl>
                                        <p:attrNameLst>
                                          <p:attrName>style.visibility</p:attrName>
                                        </p:attrNameLst>
                                      </p:cBhvr>
                                      <p:to>
                                        <p:strVal val="visible"/>
                                      </p:to>
                                    </p:set>
                                    <p:animEffect transition="in" filter="wipe(down)">
                                      <p:cBhvr>
                                        <p:cTn id="102" dur="500"/>
                                        <p:tgtEl>
                                          <p:spTgt spid="290935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2909334"/>
                                        </p:tgtEl>
                                        <p:attrNameLst>
                                          <p:attrName>style.visibility</p:attrName>
                                        </p:attrNameLst>
                                      </p:cBhvr>
                                      <p:to>
                                        <p:strVal val="visible"/>
                                      </p:to>
                                    </p:set>
                                    <p:animEffect transition="in" filter="dissolve">
                                      <p:cBhvr>
                                        <p:cTn id="107" dur="500"/>
                                        <p:tgtEl>
                                          <p:spTgt spid="2909334"/>
                                        </p:tgtEl>
                                      </p:cBhvr>
                                    </p:animEffect>
                                  </p:childTnLst>
                                </p:cTn>
                              </p:par>
                            </p:childTnLst>
                          </p:cTn>
                        </p:par>
                        <p:par>
                          <p:cTn id="108" fill="hold" nodeType="afterGroup">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2909352"/>
                                        </p:tgtEl>
                                        <p:attrNameLst>
                                          <p:attrName>style.visibility</p:attrName>
                                        </p:attrNameLst>
                                      </p:cBhvr>
                                      <p:to>
                                        <p:strVal val="visible"/>
                                      </p:to>
                                    </p:set>
                                    <p:animEffect transition="in" filter="wipe(right)">
                                      <p:cBhvr>
                                        <p:cTn id="111" dur="500"/>
                                        <p:tgtEl>
                                          <p:spTgt spid="2909352"/>
                                        </p:tgtEl>
                                      </p:cBhvr>
                                    </p:animEffect>
                                  </p:childTnLst>
                                </p:cTn>
                              </p:par>
                            </p:childTnLst>
                          </p:cTn>
                        </p:par>
                        <p:par>
                          <p:cTn id="112" fill="hold" nodeType="afterGroup">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2909353"/>
                                        </p:tgtEl>
                                        <p:attrNameLst>
                                          <p:attrName>style.visibility</p:attrName>
                                        </p:attrNameLst>
                                      </p:cBhvr>
                                      <p:to>
                                        <p:strVal val="visible"/>
                                      </p:to>
                                    </p:set>
                                    <p:animEffect transition="in" filter="wipe(right)">
                                      <p:cBhvr>
                                        <p:cTn id="115" dur="500"/>
                                        <p:tgtEl>
                                          <p:spTgt spid="2909353"/>
                                        </p:tgtEl>
                                      </p:cBhvr>
                                    </p:animEffect>
                                  </p:childTnLst>
                                </p:cTn>
                              </p:par>
                            </p:childTnLst>
                          </p:cTn>
                        </p:par>
                        <p:par>
                          <p:cTn id="116" fill="hold" nodeType="afterGroup">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2909354"/>
                                        </p:tgtEl>
                                        <p:attrNameLst>
                                          <p:attrName>style.visibility</p:attrName>
                                        </p:attrNameLst>
                                      </p:cBhvr>
                                      <p:to>
                                        <p:strVal val="visible"/>
                                      </p:to>
                                    </p:set>
                                    <p:animEffect transition="in" filter="wipe(up)">
                                      <p:cBhvr>
                                        <p:cTn id="119" dur="500"/>
                                        <p:tgtEl>
                                          <p:spTgt spid="2909354"/>
                                        </p:tgtEl>
                                      </p:cBhvr>
                                    </p:animEffect>
                                  </p:childTnLst>
                                </p:cTn>
                              </p:par>
                            </p:childTnLst>
                          </p:cTn>
                        </p:par>
                        <p:par>
                          <p:cTn id="120" fill="hold" nodeType="afterGroup">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2909355"/>
                                        </p:tgtEl>
                                        <p:attrNameLst>
                                          <p:attrName>style.visibility</p:attrName>
                                        </p:attrNameLst>
                                      </p:cBhvr>
                                      <p:to>
                                        <p:strVal val="visible"/>
                                      </p:to>
                                    </p:set>
                                    <p:animEffect transition="in" filter="wipe(right)">
                                      <p:cBhvr>
                                        <p:cTn id="123" dur="500"/>
                                        <p:tgtEl>
                                          <p:spTgt spid="2909355"/>
                                        </p:tgtEl>
                                      </p:cBhvr>
                                    </p:animEffect>
                                  </p:childTnLst>
                                </p:cTn>
                              </p:par>
                            </p:childTnLst>
                          </p:cTn>
                        </p:par>
                        <p:par>
                          <p:cTn id="124" fill="hold" nodeType="afterGroup">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2909356"/>
                                        </p:tgtEl>
                                        <p:attrNameLst>
                                          <p:attrName>style.visibility</p:attrName>
                                        </p:attrNameLst>
                                      </p:cBhvr>
                                      <p:to>
                                        <p:strVal val="visible"/>
                                      </p:to>
                                    </p:set>
                                    <p:animEffect transition="in" filter="wipe(right)">
                                      <p:cBhvr>
                                        <p:cTn id="127" dur="500"/>
                                        <p:tgtEl>
                                          <p:spTgt spid="2909356"/>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2909357"/>
                                        </p:tgtEl>
                                        <p:attrNameLst>
                                          <p:attrName>style.visibility</p:attrName>
                                        </p:attrNameLst>
                                      </p:cBhvr>
                                      <p:to>
                                        <p:strVal val="visible"/>
                                      </p:to>
                                    </p:set>
                                    <p:animEffect transition="in" filter="wipe(right)">
                                      <p:cBhvr>
                                        <p:cTn id="130" dur="500"/>
                                        <p:tgtEl>
                                          <p:spTgt spid="2909357"/>
                                        </p:tgtEl>
                                      </p:cBhvr>
                                    </p:animEffect>
                                  </p:childTnLst>
                                </p:cTn>
                              </p:par>
                            </p:childTnLst>
                          </p:cTn>
                        </p:par>
                        <p:par>
                          <p:cTn id="131" fill="hold" nodeType="afterGroup">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2909358"/>
                                        </p:tgtEl>
                                        <p:attrNameLst>
                                          <p:attrName>style.visibility</p:attrName>
                                        </p:attrNameLst>
                                      </p:cBhvr>
                                      <p:to>
                                        <p:strVal val="visible"/>
                                      </p:to>
                                    </p:set>
                                    <p:animEffect transition="in" filter="wipe(down)">
                                      <p:cBhvr>
                                        <p:cTn id="134" dur="500"/>
                                        <p:tgtEl>
                                          <p:spTgt spid="290935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909359"/>
                                        </p:tgtEl>
                                        <p:attrNameLst>
                                          <p:attrName>style.visibility</p:attrName>
                                        </p:attrNameLst>
                                      </p:cBhvr>
                                      <p:to>
                                        <p:strVal val="visible"/>
                                      </p:to>
                                    </p:set>
                                    <p:animEffect transition="in" filter="wipe(down)">
                                      <p:cBhvr>
                                        <p:cTn id="137" dur="500"/>
                                        <p:tgtEl>
                                          <p:spTgt spid="2909359"/>
                                        </p:tgtEl>
                                      </p:cBhvr>
                                    </p:animEffect>
                                  </p:childTnLst>
                                </p:cTn>
                              </p:par>
                            </p:childTnLst>
                          </p:cTn>
                        </p:par>
                        <p:par>
                          <p:cTn id="138" fill="hold" nodeType="afterGroup">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2909352"/>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90935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9354"/>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909355"/>
                                        </p:tgtEl>
                                        <p:attrNameLst>
                                          <p:attrName>style.visibility</p:attrName>
                                        </p:attrNameLst>
                                      </p:cBhvr>
                                      <p:to>
                                        <p:strVal val="hidden"/>
                                      </p:to>
                                    </p:set>
                                  </p:childTnLst>
                                </p:cTn>
                              </p:par>
                            </p:childTnLst>
                          </p:cTn>
                        </p:par>
                        <p:par>
                          <p:cTn id="147" fill="hold" nodeType="afterGroup">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2909356"/>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2909357"/>
                                        </p:tgtEl>
                                        <p:attrNameLst>
                                          <p:attrName>style.visibility</p:attrName>
                                        </p:attrNameLst>
                                      </p:cBhvr>
                                      <p:to>
                                        <p:strVal val="hidden"/>
                                      </p:to>
                                    </p:set>
                                  </p:childTnLst>
                                </p:cTn>
                              </p:par>
                            </p:childTnLst>
                          </p:cTn>
                        </p:par>
                        <p:par>
                          <p:cTn id="152" fill="hold" nodeType="afterGroup">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2909360"/>
                                        </p:tgtEl>
                                        <p:attrNameLst>
                                          <p:attrName>style.visibility</p:attrName>
                                        </p:attrNameLst>
                                      </p:cBhvr>
                                      <p:to>
                                        <p:strVal val="visible"/>
                                      </p:to>
                                    </p:set>
                                    <p:animEffect transition="in" filter="wedge">
                                      <p:cBhvr>
                                        <p:cTn id="155" dur="500"/>
                                        <p:tgtEl>
                                          <p:spTgt spid="2909360"/>
                                        </p:tgtEl>
                                      </p:cBhvr>
                                    </p:animEffect>
                                  </p:childTnLst>
                                </p:cTn>
                              </p:par>
                            </p:childTnLst>
                          </p:cTn>
                        </p:par>
                        <p:par>
                          <p:cTn id="156" fill="hold" nodeType="afterGroup">
                            <p:stCondLst>
                              <p:cond delay="4000"/>
                            </p:stCondLst>
                            <p:childTnLst>
                              <p:par>
                                <p:cTn id="157" presetID="22" presetClass="entr" presetSubtype="2" fill="hold" grpId="0" nodeType="afterEffect">
                                  <p:stCondLst>
                                    <p:cond delay="0"/>
                                  </p:stCondLst>
                                  <p:childTnLst>
                                    <p:set>
                                      <p:cBhvr>
                                        <p:cTn id="158" dur="1" fill="hold">
                                          <p:stCondLst>
                                            <p:cond delay="0"/>
                                          </p:stCondLst>
                                        </p:cTn>
                                        <p:tgtEl>
                                          <p:spTgt spid="2909364"/>
                                        </p:tgtEl>
                                        <p:attrNameLst>
                                          <p:attrName>style.visibility</p:attrName>
                                        </p:attrNameLst>
                                      </p:cBhvr>
                                      <p:to>
                                        <p:strVal val="visible"/>
                                      </p:to>
                                    </p:set>
                                    <p:animEffect transition="in" filter="wipe(right)">
                                      <p:cBhvr>
                                        <p:cTn id="159" dur="500"/>
                                        <p:tgtEl>
                                          <p:spTgt spid="2909364"/>
                                        </p:tgtEl>
                                      </p:cBhvr>
                                    </p:animEffect>
                                  </p:childTnLst>
                                </p:cTn>
                              </p:par>
                            </p:childTnLst>
                          </p:cTn>
                        </p:par>
                        <p:par>
                          <p:cTn id="160" fill="hold" nodeType="afterGroup">
                            <p:stCondLst>
                              <p:cond delay="4500"/>
                            </p:stCondLst>
                            <p:childTnLst>
                              <p:par>
                                <p:cTn id="161" presetID="1" presetClass="entr" presetSubtype="0" fill="hold" grpId="0" nodeType="afterEffect">
                                  <p:stCondLst>
                                    <p:cond delay="0"/>
                                  </p:stCondLst>
                                  <p:childTnLst>
                                    <p:set>
                                      <p:cBhvr>
                                        <p:cTn id="162" dur="1" fill="hold">
                                          <p:stCondLst>
                                            <p:cond delay="0"/>
                                          </p:stCondLst>
                                        </p:cTn>
                                        <p:tgtEl>
                                          <p:spTgt spid="2909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P spid="2909360" grpId="0" animBg="1"/>
      <p:bldP spid="2909363" grpId="0"/>
      <p:bldP spid="2909364"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smtClean="0"/>
              <a:t>Bags of words: pros and cons</a:t>
            </a:r>
          </a:p>
        </p:txBody>
      </p:sp>
      <p:sp>
        <p:nvSpPr>
          <p:cNvPr id="7" name="Content Placeholder 6"/>
          <p:cNvSpPr>
            <a:spLocks noGrp="1"/>
          </p:cNvSpPr>
          <p:nvPr>
            <p:ph idx="1"/>
          </p:nvPr>
        </p:nvSpPr>
        <p:spPr>
          <a:xfrm>
            <a:off x="446088" y="1311275"/>
            <a:ext cx="8229600" cy="4525963"/>
          </a:xfrm>
        </p:spPr>
        <p:txBody>
          <a:bodyPr>
            <a:normAutofit fontScale="92500" lnSpcReduction="10000"/>
          </a:bodyPr>
          <a:lstStyle/>
          <a:p>
            <a:pPr eaLnBrk="1" hangingPunct="1">
              <a:buFontTx/>
              <a:buNone/>
            </a:pPr>
            <a:r>
              <a:rPr lang="en-US" sz="2800" dirty="0" smtClean="0"/>
              <a:t>+  flexible to geometry / deformations / viewpoint</a:t>
            </a:r>
          </a:p>
          <a:p>
            <a:pPr eaLnBrk="1" hangingPunct="1">
              <a:buFontTx/>
              <a:buNone/>
            </a:pPr>
            <a:r>
              <a:rPr lang="en-US" sz="2800" dirty="0" smtClean="0"/>
              <a:t>+  compact summary of image content</a:t>
            </a:r>
          </a:p>
          <a:p>
            <a:pPr eaLnBrk="1" hangingPunct="1">
              <a:buFontTx/>
              <a:buNone/>
            </a:pPr>
            <a:r>
              <a:rPr lang="en-US" sz="2800" dirty="0" smtClean="0"/>
              <a:t>+  provides vector representation for sets</a:t>
            </a:r>
          </a:p>
          <a:p>
            <a:pPr eaLnBrk="1" hangingPunct="1">
              <a:buFontTx/>
              <a:buNone/>
            </a:pPr>
            <a:r>
              <a:rPr lang="en-US" sz="2800" dirty="0" smtClean="0"/>
              <a:t>+ </a:t>
            </a:r>
            <a:r>
              <a:rPr lang="en-US" sz="2800" dirty="0"/>
              <a:t> </a:t>
            </a:r>
            <a:r>
              <a:rPr lang="en-US" sz="2800" dirty="0" smtClean="0"/>
              <a:t>very good results in practice</a:t>
            </a:r>
          </a:p>
          <a:p>
            <a:pPr eaLnBrk="1" hangingPunct="1">
              <a:buFontTx/>
              <a:buNone/>
            </a:pPr>
            <a:endParaRPr lang="en-US" sz="2800" dirty="0" smtClean="0"/>
          </a:p>
          <a:p>
            <a:pPr eaLnBrk="1" hangingPunct="1">
              <a:buFontTx/>
              <a:buChar char="-"/>
            </a:pPr>
            <a:r>
              <a:rPr lang="en-US" sz="2800" dirty="0" smtClean="0"/>
              <a:t>basic model ignores geometry – must verify afterwards, or encode via features</a:t>
            </a:r>
          </a:p>
          <a:p>
            <a:pPr eaLnBrk="1" hangingPunct="1">
              <a:buFontTx/>
              <a:buChar char="-"/>
            </a:pPr>
            <a:r>
              <a:rPr lang="en-US" sz="2800" dirty="0" smtClean="0"/>
              <a:t>background and foreground mixed when bag covers whole image</a:t>
            </a:r>
          </a:p>
          <a:p>
            <a:pPr eaLnBrk="1" hangingPunct="1">
              <a:buFontTx/>
              <a:buChar char="-"/>
            </a:pPr>
            <a:r>
              <a:rPr lang="en-US" sz="2800" dirty="0" smtClean="0"/>
              <a:t>optimal vocabulary formation remains unclear</a:t>
            </a:r>
          </a:p>
          <a:p>
            <a:pPr eaLnBrk="1" hangingPunct="1">
              <a:buFontTx/>
              <a:buNone/>
            </a:pPr>
            <a:endParaRPr lang="en-US" sz="2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84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Summary So Far</a:t>
            </a:r>
            <a:endParaRPr lang="en-US" dirty="0" smtClean="0"/>
          </a:p>
        </p:txBody>
      </p:sp>
      <p:sp>
        <p:nvSpPr>
          <p:cNvPr id="690179" name="Rectangle 3"/>
          <p:cNvSpPr>
            <a:spLocks noGrp="1" noChangeArrowheads="1"/>
          </p:cNvSpPr>
          <p:nvPr>
            <p:ph type="body" idx="4294967295"/>
          </p:nvPr>
        </p:nvSpPr>
        <p:spPr>
          <a:xfrm>
            <a:off x="457200" y="1493837"/>
            <a:ext cx="8229600" cy="4830763"/>
          </a:xfrm>
        </p:spPr>
        <p:txBody>
          <a:bodyPr/>
          <a:lstStyle/>
          <a:p>
            <a:pPr eaLnBrk="1" hangingPunct="1">
              <a:lnSpc>
                <a:spcPct val="90000"/>
              </a:lnSpc>
              <a:spcBef>
                <a:spcPct val="45000"/>
              </a:spcBef>
              <a:spcAft>
                <a:spcPts val="600"/>
              </a:spcAft>
            </a:pPr>
            <a:r>
              <a:rPr lang="en-US" sz="2400" b="1" dirty="0" smtClean="0"/>
              <a:t>Matching local invariant features</a:t>
            </a:r>
            <a:r>
              <a:rPr lang="en-US" sz="2400" dirty="0" smtClean="0"/>
              <a:t>: useful not only to provide matches for multi-view geometry, but also to find objects and scenes.</a:t>
            </a:r>
          </a:p>
          <a:p>
            <a:pPr eaLnBrk="1" hangingPunct="1">
              <a:lnSpc>
                <a:spcPct val="90000"/>
              </a:lnSpc>
              <a:spcBef>
                <a:spcPct val="45000"/>
              </a:spcBef>
              <a:spcAft>
                <a:spcPts val="600"/>
              </a:spcAft>
            </a:pPr>
            <a:r>
              <a:rPr lang="en-US" sz="2400" b="1" dirty="0" smtClean="0"/>
              <a:t>Bag of words </a:t>
            </a:r>
            <a:r>
              <a:rPr lang="en-US" sz="2400" dirty="0" smtClean="0"/>
              <a:t>representation: quantize feature space to make discrete set of visual words</a:t>
            </a:r>
          </a:p>
          <a:p>
            <a:pPr lvl="1" eaLnBrk="1" hangingPunct="1">
              <a:lnSpc>
                <a:spcPct val="90000"/>
              </a:lnSpc>
              <a:spcBef>
                <a:spcPct val="45000"/>
              </a:spcBef>
            </a:pPr>
            <a:r>
              <a:rPr lang="en-US" sz="2400" dirty="0" smtClean="0"/>
              <a:t>Summarize image by distribution of words</a:t>
            </a:r>
          </a:p>
          <a:p>
            <a:pPr lvl="1" eaLnBrk="1" hangingPunct="1">
              <a:lnSpc>
                <a:spcPct val="90000"/>
              </a:lnSpc>
              <a:spcBef>
                <a:spcPct val="45000"/>
              </a:spcBef>
            </a:pPr>
            <a:r>
              <a:rPr lang="en-US" sz="2400" dirty="0" smtClean="0"/>
              <a:t>Index individual words</a:t>
            </a:r>
          </a:p>
          <a:p>
            <a:pPr eaLnBrk="1" hangingPunct="1">
              <a:lnSpc>
                <a:spcPct val="90000"/>
              </a:lnSpc>
              <a:spcBef>
                <a:spcPct val="45000"/>
              </a:spcBef>
              <a:spcAft>
                <a:spcPts val="600"/>
              </a:spcAft>
            </a:pPr>
            <a:r>
              <a:rPr lang="en-US" sz="2400" b="1" dirty="0" smtClean="0"/>
              <a:t>Inverted index</a:t>
            </a:r>
            <a:r>
              <a:rPr lang="en-US" sz="2400" dirty="0" smtClean="0"/>
              <a:t>: pre-compute index to enable faster search at query time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48242" y="118520"/>
            <a:ext cx="8226720" cy="1143480"/>
          </a:xfrm>
        </p:spPr>
        <p:txBody>
          <a:bodyPr/>
          <a:lstStyle/>
          <a:p>
            <a:r>
              <a:rPr lang="en-US" dirty="0" smtClean="0"/>
              <a:t>Multi-view matching</a:t>
            </a:r>
            <a:endParaRPr lang="en-US" dirty="0"/>
          </a:p>
        </p:txBody>
      </p:sp>
      <p:sp>
        <p:nvSpPr>
          <p:cNvPr id="8" name="TextBox 7"/>
          <p:cNvSpPr txBox="1"/>
          <p:nvPr/>
        </p:nvSpPr>
        <p:spPr>
          <a:xfrm>
            <a:off x="4038600" y="2649025"/>
            <a:ext cx="990600" cy="584775"/>
          </a:xfrm>
          <a:prstGeom prst="rect">
            <a:avLst/>
          </a:prstGeom>
          <a:noFill/>
        </p:spPr>
        <p:txBody>
          <a:bodyPr wrap="square" rtlCol="0">
            <a:spAutoFit/>
          </a:bodyPr>
          <a:lstStyle/>
          <a:p>
            <a:r>
              <a:rPr lang="en-US" sz="3200" b="1" dirty="0" err="1" smtClean="0"/>
              <a:t>vs</a:t>
            </a:r>
            <a:endParaRPr lang="en-US" sz="3200" b="1" dirty="0"/>
          </a:p>
        </p:txBody>
      </p:sp>
      <p:pic>
        <p:nvPicPr>
          <p:cNvPr id="9" name="Picture 8" descr="building2_siftpatches.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5734" r="10223" b="8244"/>
          <a:stretch>
            <a:fillRect/>
          </a:stretch>
        </p:blipFill>
        <p:spPr bwMode="auto">
          <a:xfrm>
            <a:off x="4953000" y="2406019"/>
            <a:ext cx="1814908" cy="13611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10" name="Group 9"/>
          <p:cNvGrpSpPr>
            <a:grpSpLocks noChangeAspect="1"/>
          </p:cNvGrpSpPr>
          <p:nvPr/>
        </p:nvGrpSpPr>
        <p:grpSpPr>
          <a:xfrm>
            <a:off x="7301559" y="3890340"/>
            <a:ext cx="1736536" cy="1279234"/>
            <a:chOff x="512763" y="1600200"/>
            <a:chExt cx="3103203" cy="2286000"/>
          </a:xfrm>
        </p:grpSpPr>
        <p:pic>
          <p:nvPicPr>
            <p:cNvPr id="11" name="Picture 10"/>
            <p:cNvPicPr>
              <a:picLocks noChangeAspect="1"/>
            </p:cNvPicPr>
            <p:nvPr/>
          </p:nvPicPr>
          <p:blipFill>
            <a:blip r:embed="rId3" cstate="print">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2763" y="1600200"/>
              <a:ext cx="3048000" cy="2286000"/>
            </a:xfrm>
            <a:prstGeom prst="rect">
              <a:avLst/>
            </a:prstGeom>
            <a:ln>
              <a:solidFill>
                <a:schemeClr val="bg2"/>
              </a:solidFill>
            </a:ln>
          </p:spPr>
        </p:pic>
        <p:sp>
          <p:nvSpPr>
            <p:cNvPr id="12" name="Rectangle 11"/>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3" name="Rectangle 1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4" name="Rectangle 1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5" name="Rectangle 1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6" name="Rectangle 1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7" name="Rectangle 1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8" name="Rectangle 1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19" name="Rectangle 1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0" name="Rectangle 1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1" name="Rectangle 2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pic>
        <p:nvPicPr>
          <p:cNvPr id="22" name="Picture 6" descr="building1_siftpatches.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3943" r="10223" b="8601"/>
          <a:stretch>
            <a:fillRect/>
          </a:stretch>
        </p:blipFill>
        <p:spPr bwMode="auto">
          <a:xfrm>
            <a:off x="7258608" y="2466933"/>
            <a:ext cx="1699919" cy="129632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3" name="Group 22"/>
          <p:cNvGrpSpPr>
            <a:grpSpLocks noChangeAspect="1"/>
          </p:cNvGrpSpPr>
          <p:nvPr/>
        </p:nvGrpSpPr>
        <p:grpSpPr>
          <a:xfrm>
            <a:off x="7215213" y="1083912"/>
            <a:ext cx="1832365" cy="1227685"/>
            <a:chOff x="612502" y="-546594"/>
            <a:chExt cx="2936100" cy="1967187"/>
          </a:xfrm>
        </p:grpSpPr>
        <p:pic>
          <p:nvPicPr>
            <p:cNvPr id="24" name="Picture 23"/>
            <p:cNvPicPr>
              <a:picLocks noChangeAspect="1"/>
            </p:cNvPicPr>
            <p:nvPr/>
          </p:nvPicPr>
          <p:blipFill>
            <a:blip r:embed="rId5" cstate="print">
              <a:duotone>
                <a:schemeClr val="bg2">
                  <a:shade val="45000"/>
                  <a:satMod val="135000"/>
                </a:schemeClr>
                <a:prstClr val="white"/>
              </a:duotone>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rightnessContrast bright="20000" contrast="2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2502" y="-546594"/>
              <a:ext cx="2936100" cy="1967187"/>
            </a:xfrm>
            <a:prstGeom prst="rect">
              <a:avLst/>
            </a:prstGeom>
          </p:spPr>
        </p:pic>
        <p:sp>
          <p:nvSpPr>
            <p:cNvPr id="25" name="Rectangle 24"/>
            <p:cNvSpPr/>
            <p:nvPr/>
          </p:nvSpPr>
          <p:spPr bwMode="auto">
            <a:xfrm rot="360849">
              <a:off x="1514956" y="190716"/>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6" name="Rectangle 25"/>
            <p:cNvSpPr/>
            <p:nvPr/>
          </p:nvSpPr>
          <p:spPr bwMode="auto">
            <a:xfrm rot="19794519">
              <a:off x="1690651" y="-100334"/>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7" name="Rectangle 26"/>
            <p:cNvSpPr/>
            <p:nvPr/>
          </p:nvSpPr>
          <p:spPr bwMode="auto">
            <a:xfrm rot="21022288">
              <a:off x="2552550" y="593140"/>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sp>
          <p:nvSpPr>
            <p:cNvPr id="28" name="Rectangle 27"/>
            <p:cNvSpPr/>
            <p:nvPr/>
          </p:nvSpPr>
          <p:spPr bwMode="auto">
            <a:xfrm rot="1573310">
              <a:off x="1023224" y="511291"/>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Arial" pitchFamily="34" charset="0"/>
              </a:endParaRPr>
            </a:p>
          </p:txBody>
        </p:sp>
      </p:grpSp>
      <p:sp>
        <p:nvSpPr>
          <p:cNvPr id="29" name="TextBox 28"/>
          <p:cNvSpPr txBox="1"/>
          <p:nvPr/>
        </p:nvSpPr>
        <p:spPr>
          <a:xfrm rot="5400000">
            <a:off x="7791340" y="5232113"/>
            <a:ext cx="990600" cy="584775"/>
          </a:xfrm>
          <a:prstGeom prst="rect">
            <a:avLst/>
          </a:prstGeom>
          <a:noFill/>
        </p:spPr>
        <p:txBody>
          <a:bodyPr wrap="square" rtlCol="0">
            <a:spAutoFit/>
          </a:bodyPr>
          <a:lstStyle/>
          <a:p>
            <a:r>
              <a:rPr lang="en-US" sz="3200" b="1" dirty="0" smtClean="0"/>
              <a:t>…</a:t>
            </a:r>
            <a:endParaRPr lang="en-US" sz="3200" b="1" dirty="0"/>
          </a:p>
        </p:txBody>
      </p:sp>
      <p:cxnSp>
        <p:nvCxnSpPr>
          <p:cNvPr id="32" name="Straight Arrow Connector 31"/>
          <p:cNvCxnSpPr>
            <a:cxnSpLocks noChangeShapeType="1"/>
          </p:cNvCxnSpPr>
          <p:nvPr/>
        </p:nvCxnSpPr>
        <p:spPr bwMode="auto">
          <a:xfrm flipV="1">
            <a:off x="5994197" y="1520204"/>
            <a:ext cx="1842364" cy="1526786"/>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4" name="Straight Arrow Connector 33"/>
          <p:cNvCxnSpPr>
            <a:cxnSpLocks noChangeShapeType="1"/>
          </p:cNvCxnSpPr>
          <p:nvPr/>
        </p:nvCxnSpPr>
        <p:spPr bwMode="auto">
          <a:xfrm flipV="1">
            <a:off x="5994197" y="2869382"/>
            <a:ext cx="2137198" cy="330008"/>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7" name="Straight Arrow Connector 36"/>
          <p:cNvCxnSpPr>
            <a:cxnSpLocks noChangeShapeType="1"/>
          </p:cNvCxnSpPr>
          <p:nvPr/>
        </p:nvCxnSpPr>
        <p:spPr bwMode="auto">
          <a:xfrm>
            <a:off x="5933300" y="3434740"/>
            <a:ext cx="2175267" cy="1164766"/>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nvGrpSpPr>
          <p:cNvPr id="45" name="Group 44"/>
          <p:cNvGrpSpPr/>
          <p:nvPr/>
        </p:nvGrpSpPr>
        <p:grpSpPr>
          <a:xfrm>
            <a:off x="105345" y="1827745"/>
            <a:ext cx="3476055" cy="3006255"/>
            <a:chOff x="52673" y="1686187"/>
            <a:chExt cx="3476055" cy="3006255"/>
          </a:xfrm>
        </p:grpSpPr>
        <p:pic>
          <p:nvPicPr>
            <p:cNvPr id="5" name="Picture 3"/>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8684" y="1686187"/>
              <a:ext cx="2900522" cy="16069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descr="building2_siftpatches.jpg"/>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5734" r="10223" b="8244"/>
            <a:stretch>
              <a:fillRect/>
            </a:stretch>
          </p:blipFill>
          <p:spPr bwMode="auto">
            <a:xfrm>
              <a:off x="1981200" y="3531796"/>
              <a:ext cx="1547528" cy="11606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building1_siftpatches.jpg"/>
            <p:cNvPicPr>
              <a:picLocks noChangeAspect="1"/>
            </p:cNvPicPr>
            <p:nvPr/>
          </p:nvPicPr>
          <p:blipFill>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3943" r="10223" b="8601"/>
            <a:stretch>
              <a:fillRect/>
            </a:stretch>
          </p:blipFill>
          <p:spPr bwMode="auto">
            <a:xfrm>
              <a:off x="52673" y="3512331"/>
              <a:ext cx="1547527" cy="11801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30" name="Straight Arrow Connector 29"/>
            <p:cNvCxnSpPr>
              <a:cxnSpLocks noChangeShapeType="1"/>
            </p:cNvCxnSpPr>
            <p:nvPr/>
          </p:nvCxnSpPr>
          <p:spPr bwMode="auto">
            <a:xfrm flipV="1">
              <a:off x="1111624" y="4369856"/>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0" name="Straight Arrow Connector 39"/>
            <p:cNvCxnSpPr>
              <a:cxnSpLocks noChangeShapeType="1"/>
            </p:cNvCxnSpPr>
            <p:nvPr/>
          </p:nvCxnSpPr>
          <p:spPr bwMode="auto">
            <a:xfrm flipV="1">
              <a:off x="848848" y="4234293"/>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1" name="Straight Arrow Connector 40"/>
            <p:cNvCxnSpPr>
              <a:cxnSpLocks noChangeShapeType="1"/>
            </p:cNvCxnSpPr>
            <p:nvPr/>
          </p:nvCxnSpPr>
          <p:spPr bwMode="auto">
            <a:xfrm flipV="1">
              <a:off x="1111624" y="4063124"/>
              <a:ext cx="1783976" cy="97989"/>
            </a:xfrm>
            <a:prstGeom prst="straightConnector1">
              <a:avLst/>
            </a:prstGeom>
            <a:noFill/>
            <a:ln w="38100" algn="ctr">
              <a:solidFill>
                <a:srgbClr val="FF0000"/>
              </a:solidFill>
              <a:round/>
              <a:headEnd type="arrow" w="med" len="me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sp>
        <p:nvSpPr>
          <p:cNvPr id="42" name="TextBox 41"/>
          <p:cNvSpPr txBox="1"/>
          <p:nvPr/>
        </p:nvSpPr>
        <p:spPr>
          <a:xfrm>
            <a:off x="6648221" y="2167000"/>
            <a:ext cx="1962379" cy="1107996"/>
          </a:xfrm>
          <a:prstGeom prst="rect">
            <a:avLst/>
          </a:prstGeom>
          <a:noFill/>
        </p:spPr>
        <p:txBody>
          <a:bodyPr wrap="square" rtlCol="0">
            <a:spAutoFit/>
          </a:bodyPr>
          <a:lstStyle/>
          <a:p>
            <a:r>
              <a:rPr lang="en-US" sz="6600" b="1" dirty="0" smtClean="0"/>
              <a:t>?</a:t>
            </a:r>
            <a:endParaRPr lang="en-US" sz="6600" b="1" dirty="0"/>
          </a:p>
        </p:txBody>
      </p:sp>
      <p:sp>
        <p:nvSpPr>
          <p:cNvPr id="43" name="TextBox 42"/>
          <p:cNvSpPr txBox="1"/>
          <p:nvPr/>
        </p:nvSpPr>
        <p:spPr>
          <a:xfrm>
            <a:off x="347357" y="5427585"/>
            <a:ext cx="3003176" cy="830997"/>
          </a:xfrm>
          <a:prstGeom prst="rect">
            <a:avLst/>
          </a:prstGeom>
          <a:noFill/>
        </p:spPr>
        <p:txBody>
          <a:bodyPr wrap="square" rtlCol="0">
            <a:spAutoFit/>
          </a:bodyPr>
          <a:lstStyle/>
          <a:p>
            <a:pPr algn="ctr"/>
            <a:r>
              <a:rPr lang="en-US" sz="2400" dirty="0" smtClean="0"/>
              <a:t>Matching two given views for depth </a:t>
            </a:r>
            <a:endParaRPr lang="en-US" sz="2400" dirty="0"/>
          </a:p>
        </p:txBody>
      </p:sp>
      <p:sp>
        <p:nvSpPr>
          <p:cNvPr id="44" name="TextBox 43"/>
          <p:cNvSpPr txBox="1"/>
          <p:nvPr/>
        </p:nvSpPr>
        <p:spPr>
          <a:xfrm>
            <a:off x="5121236" y="5433982"/>
            <a:ext cx="3709705" cy="830997"/>
          </a:xfrm>
          <a:prstGeom prst="rect">
            <a:avLst/>
          </a:prstGeom>
          <a:noFill/>
        </p:spPr>
        <p:txBody>
          <a:bodyPr wrap="square" rtlCol="0">
            <a:spAutoFit/>
          </a:bodyPr>
          <a:lstStyle/>
          <a:p>
            <a:pPr algn="ctr"/>
            <a:r>
              <a:rPr lang="en-US" sz="2400" dirty="0" smtClean="0"/>
              <a:t>Search for a matching view for recognition</a:t>
            </a:r>
            <a:endParaRPr lang="en-US" sz="2400" dirty="0"/>
          </a:p>
        </p:txBody>
      </p:sp>
      <p:sp>
        <p:nvSpPr>
          <p:cNvPr id="2" name="TextBox 1"/>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9" name="Slide Number Placeholder 38"/>
          <p:cNvSpPr>
            <a:spLocks noGrp="1"/>
          </p:cNvSpPr>
          <p:nvPr>
            <p:ph type="sldNum" idx="12"/>
          </p:nvPr>
        </p:nvSpPr>
        <p:spPr/>
        <p:txBody>
          <a:bodyPr/>
          <a:lstStyle/>
          <a:p>
            <a:fld id="{7BFE9BAD-1C6F-4B66-BDAA-F736BFD45A66}"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42160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Motivation – visual search</a:t>
            </a:r>
          </a:p>
          <a:p>
            <a:pPr marL="457200" indent="-457200">
              <a:buFont typeface="Arial" pitchFamily="34" charset="0"/>
              <a:buChar char="•"/>
            </a:pPr>
            <a:r>
              <a:rPr lang="en-US" dirty="0" smtClean="0">
                <a:solidFill>
                  <a:schemeClr val="accent6"/>
                </a:solidFill>
              </a:rPr>
              <a:t>Visual words</a:t>
            </a:r>
          </a:p>
          <a:p>
            <a:pPr marL="820085" lvl="1" indent="-457200">
              <a:buFont typeface="Arial" pitchFamily="34" charset="0"/>
              <a:buChar char="•"/>
            </a:pPr>
            <a:r>
              <a:rPr lang="en-US" dirty="0" smtClean="0"/>
              <a:t>quantization, index, bags of words</a:t>
            </a:r>
          </a:p>
          <a:p>
            <a:pPr marL="457200" indent="-457200">
              <a:buFont typeface="Arial" pitchFamily="34" charset="0"/>
              <a:buChar char="•"/>
            </a:pPr>
            <a:r>
              <a:rPr lang="en-US" dirty="0" smtClean="0">
                <a:solidFill>
                  <a:schemeClr val="accent6"/>
                </a:solidFill>
              </a:rPr>
              <a:t>Spatial verification</a:t>
            </a:r>
          </a:p>
          <a:p>
            <a:pPr marL="820085" lvl="1" indent="-457200">
              <a:buFont typeface="Arial" pitchFamily="34" charset="0"/>
              <a:buChar char="•"/>
            </a:pPr>
            <a:r>
              <a:rPr lang="en-US" dirty="0" smtClean="0"/>
              <a:t>affine; RANSAC, Hough</a:t>
            </a:r>
          </a:p>
          <a:p>
            <a:pPr marL="457200" indent="-457200">
              <a:buFont typeface="Arial" pitchFamily="34" charset="0"/>
              <a:buChar char="•"/>
            </a:pPr>
            <a:r>
              <a:rPr lang="en-US" dirty="0" smtClean="0">
                <a:solidFill>
                  <a:schemeClr val="accent6"/>
                </a:solidFill>
              </a:rPr>
              <a:t>Other text retrieval tools</a:t>
            </a:r>
          </a:p>
          <a:p>
            <a:pPr marL="820085" lvl="1" indent="-457200">
              <a:buFont typeface="Arial" pitchFamily="34" charset="0"/>
              <a:buChar char="•"/>
            </a:pPr>
            <a:r>
              <a:rPr lang="en-US" dirty="0" err="1" smtClean="0"/>
              <a:t>tf-idf</a:t>
            </a:r>
            <a:r>
              <a:rPr lang="en-US" dirty="0" smtClean="0"/>
              <a:t>, query expansion </a:t>
            </a:r>
          </a:p>
          <a:p>
            <a:pPr marL="457200" indent="-457200">
              <a:buFont typeface="Arial" pitchFamily="34" charset="0"/>
              <a:buChar char="•"/>
            </a:pPr>
            <a:r>
              <a:rPr lang="en-US" dirty="0" smtClean="0">
                <a:solidFill>
                  <a:schemeClr val="accent6"/>
                </a:solidFill>
              </a:rPr>
              <a:t>Example applications</a:t>
            </a:r>
            <a:endParaRPr lang="en-US" dirty="0">
              <a:solidFill>
                <a:schemeClr val="accent6"/>
              </a:solidFill>
            </a:endParaRPr>
          </a:p>
        </p:txBody>
      </p:sp>
      <p:sp>
        <p:nvSpPr>
          <p:cNvPr id="4" name="Slide Number Placeholder 3"/>
          <p:cNvSpPr>
            <a:spLocks noGrp="1"/>
          </p:cNvSpPr>
          <p:nvPr>
            <p:ph type="sldNum" idx="12"/>
          </p:nvPr>
        </p:nvSpPr>
        <p:spPr/>
        <p:txBody>
          <a:bodyPr/>
          <a:lstStyle/>
          <a:p>
            <a:fld id="{D58F9E31-BAEE-4B2A-AF01-5F5E8A6439DF}" type="slidenum">
              <a:rPr lang="en-US" smtClean="0"/>
              <a:pPr/>
              <a:t>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388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45</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6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solidFill>
                  <a:schemeClr val="bg2"/>
                </a:solidFill>
              </a:rPr>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solidFill>
                  <a:schemeClr val="bg2"/>
                </a:solidFill>
              </a:rPr>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46</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6014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solidFill>
                  <a:schemeClr val="accent2"/>
                </a:solidFill>
              </a:rPr>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47</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6645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2" name="TextBox 1"/>
          <p:cNvSpPr txBox="1"/>
          <p:nvPr/>
        </p:nvSpPr>
        <p:spPr>
          <a:xfrm>
            <a:off x="304800" y="6248400"/>
            <a:ext cx="5257800" cy="461665"/>
          </a:xfrm>
          <a:prstGeom prst="rect">
            <a:avLst/>
          </a:prstGeom>
          <a:noFill/>
        </p:spPr>
        <p:txBody>
          <a:bodyPr wrap="square" rtlCol="0">
            <a:spAutoFit/>
          </a:bodyPr>
          <a:lstStyle/>
          <a:p>
            <a:r>
              <a:rPr lang="en-US" sz="2400" i="1" dirty="0" smtClean="0">
                <a:latin typeface="Arial" pitchFamily="34" charset="0"/>
                <a:cs typeface="Arial" pitchFamily="34" charset="0"/>
              </a:rPr>
              <a:t>Influence on performance, </a:t>
            </a:r>
            <a:r>
              <a:rPr lang="en-US" sz="2400" i="1" dirty="0" err="1" smtClean="0">
                <a:latin typeface="Arial" pitchFamily="34" charset="0"/>
                <a:cs typeface="Arial" pitchFamily="34" charset="0"/>
              </a:rPr>
              <a:t>sparsity</a:t>
            </a:r>
            <a:endParaRPr lang="en-US" sz="2400" i="1" dirty="0">
              <a:latin typeface="Arial" pitchFamily="34" charset="0"/>
              <a:cs typeface="Arial" pitchFamily="34" charset="0"/>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a:r>
              <a:rPr lang="en-US" sz="1400" b="1" dirty="0" smtClean="0">
                <a:latin typeface="Arial" pitchFamily="34" charset="0"/>
                <a:cs typeface="Arial" pitchFamily="34" charset="0"/>
              </a:rPr>
              <a:t>Branching factors</a:t>
            </a:r>
            <a:endParaRPr lang="en-US" sz="1400" b="1" dirty="0">
              <a:latin typeface="Arial" pitchFamily="34" charset="0"/>
              <a:cs typeface="Arial" pitchFamily="34" charset="0"/>
            </a:endParaRPr>
          </a:p>
        </p:txBody>
      </p:sp>
      <p:sp>
        <p:nvSpPr>
          <p:cNvPr id="10" name="TextBox 9"/>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a:xfrm>
            <a:off x="7086600" y="6096000"/>
            <a:ext cx="1905000" cy="457200"/>
          </a:xfrm>
        </p:spPr>
        <p:txBody>
          <a:bodyPr/>
          <a:lstStyle/>
          <a:p>
            <a:pPr>
              <a:defRPr/>
            </a:pPr>
            <a:fld id="{E98F7C6C-D9A0-4880-B452-A02C25D3381B}" type="slidenum">
              <a:rPr lang="en-US" smtClean="0">
                <a:solidFill>
                  <a:srgbClr val="000000"/>
                </a:solidFill>
              </a:rPr>
              <a:pPr>
                <a:defRPr/>
              </a:pPr>
              <a:t>48</a:t>
            </a:fld>
            <a:endParaRPr lang="en-US"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80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49</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326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76200"/>
            <a:ext cx="8229600" cy="1143000"/>
          </a:xfrm>
        </p:spPr>
        <p:txBody>
          <a:bodyPr/>
          <a:lstStyle/>
          <a:p>
            <a:r>
              <a:rPr lang="en-US" dirty="0" smtClean="0">
                <a:latin typeface="Arial" pitchFamily="34" charset="0"/>
                <a:cs typeface="Arial" pitchFamily="34" charset="0"/>
              </a:rPr>
              <a:t>Matching local features</a:t>
            </a:r>
          </a:p>
        </p:txBody>
      </p:sp>
      <p:pic>
        <p:nvPicPr>
          <p:cNvPr id="53251" name="Content Placeholder 3" descr="building2.jp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0" y="1325563"/>
            <a:ext cx="4064000" cy="3048000"/>
          </a:xfrm>
        </p:spPr>
      </p:pic>
      <p:pic>
        <p:nvPicPr>
          <p:cNvPr id="53252" name="Picture 4" descr="building1.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249363"/>
            <a:ext cx="4105275" cy="3079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3253" name="Picture 5" descr="building2_siftpatches.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5734" r="10223" b="8244"/>
          <a:stretch>
            <a:fillRect/>
          </a:stretch>
        </p:blipFill>
        <p:spPr bwMode="auto">
          <a:xfrm>
            <a:off x="4800600" y="1344613"/>
            <a:ext cx="4038600" cy="3028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3254" name="Picture 6" descr="building1_siftpatches.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3943" r="10223" b="8601"/>
          <a:stretch>
            <a:fillRect/>
          </a:stretch>
        </p:blipFill>
        <p:spPr bwMode="auto">
          <a:xfrm>
            <a:off x="457200" y="1325563"/>
            <a:ext cx="4038600" cy="3079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53255"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53256" name="TextBox 21"/>
          <p:cNvSpPr txBox="1">
            <a:spLocks noChangeArrowheads="1"/>
          </p:cNvSpPr>
          <p:nvPr/>
        </p:nvSpPr>
        <p:spPr bwMode="auto">
          <a:xfrm>
            <a:off x="685800" y="4754563"/>
            <a:ext cx="8001000" cy="12779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smtClean="0">
                <a:solidFill>
                  <a:srgbClr val="000000"/>
                </a:solidFill>
              </a:rPr>
              <a:t>In stereo case, may constrain by proximity if we make assumptions on max disparities.</a:t>
            </a:r>
          </a:p>
          <a:p>
            <a:pPr eaLnBrk="0" fontAlgn="base" hangingPunct="0">
              <a:spcBef>
                <a:spcPct val="0"/>
              </a:spcBef>
              <a:spcAft>
                <a:spcPts val="600"/>
              </a:spcAft>
            </a:pPr>
            <a:endParaRPr lang="en-US" sz="2400" smtClean="0">
              <a:solidFill>
                <a:srgbClr val="000000"/>
              </a:solidFill>
            </a:endParaRPr>
          </a:p>
        </p:txBody>
      </p:sp>
      <p:sp>
        <p:nvSpPr>
          <p:cNvPr id="53257" name="TextBox 22"/>
          <p:cNvSpPr txBox="1">
            <a:spLocks noChangeArrowheads="1"/>
          </p:cNvSpPr>
          <p:nvPr/>
        </p:nvSpPr>
        <p:spPr bwMode="auto">
          <a:xfrm>
            <a:off x="1981200" y="4384675"/>
            <a:ext cx="15240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1</a:t>
            </a:r>
          </a:p>
        </p:txBody>
      </p:sp>
      <p:sp>
        <p:nvSpPr>
          <p:cNvPr id="53258" name="TextBox 23"/>
          <p:cNvSpPr txBox="1">
            <a:spLocks noChangeArrowheads="1"/>
          </p:cNvSpPr>
          <p:nvPr/>
        </p:nvSpPr>
        <p:spPr bwMode="auto">
          <a:xfrm>
            <a:off x="6400800" y="4373563"/>
            <a:ext cx="152400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2</a:t>
            </a:r>
          </a:p>
        </p:txBody>
      </p:sp>
      <p:sp>
        <p:nvSpPr>
          <p:cNvPr id="53259" name="Rectangle 16"/>
          <p:cNvSpPr>
            <a:spLocks noChangeArrowheads="1"/>
          </p:cNvSpPr>
          <p:nvPr/>
        </p:nvSpPr>
        <p:spPr bwMode="auto">
          <a:xfrm>
            <a:off x="5638800" y="2011363"/>
            <a:ext cx="1524000" cy="1447800"/>
          </a:xfrm>
          <a:prstGeom prst="rect">
            <a:avLst/>
          </a:prstGeom>
          <a:noFill/>
          <a:ln w="38100" algn="ctr">
            <a:solidFill>
              <a:srgbClr val="C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12" name="TextBox 1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751252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35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86583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49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88003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6073160"/>
              </p:ext>
            </p:extLst>
          </p:nvPr>
        </p:nvGraphicFramePr>
        <p:xfrm>
          <a:off x="3906836" y="2103440"/>
          <a:ext cx="730250" cy="365125"/>
        </p:xfrm>
        <a:graphic>
          <a:graphicData uri="http://schemas.openxmlformats.org/presentationml/2006/ole">
            <p:oleObj spid="_x0000_s15398" name="Equation" r:id="rId4" imgW="457200" imgH="228600" progId="Equation.3">
              <p:embed/>
            </p:oleObj>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4121299"/>
              </p:ext>
            </p:extLst>
          </p:nvPr>
        </p:nvGraphicFramePr>
        <p:xfrm>
          <a:off x="804862" y="1709740"/>
          <a:ext cx="730250" cy="365125"/>
        </p:xfrm>
        <a:graphic>
          <a:graphicData uri="http://schemas.openxmlformats.org/presentationml/2006/ole">
            <p:oleObj spid="_x0000_s15399" name="Equation" r:id="rId5" imgW="457200" imgH="228600" progId="Equation.3">
              <p:embed/>
            </p:oleObj>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p:oleObj spid="_x0000_s15400" name="Equation" r:id="rId6" imgW="1701720" imgH="482400" progId="Equation.3">
              <p:embed/>
            </p:oleObj>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p:oleObj spid="_x0000_s15401" name="Equation" r:id="rId7" imgW="2260440" imgH="1396800" progId="Equation.3">
              <p:embed/>
            </p:oleObj>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4285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8617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07063" y="333375"/>
            <a:ext cx="2073275" cy="16573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4290" y="5202238"/>
            <a:ext cx="17145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81813" y="2344738"/>
            <a:ext cx="17145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9525" y="2349503"/>
            <a:ext cx="17145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94290" y="3762378"/>
            <a:ext cx="17145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81813" y="5216527"/>
            <a:ext cx="17145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81813" y="3756025"/>
            <a:ext cx="17145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717713" y="2432053"/>
            <a:ext cx="1905000" cy="2768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258925" y="2728913"/>
            <a:ext cx="1905000" cy="218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152563" y="1778000"/>
            <a:ext cx="1905000" cy="2540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56</a:t>
            </a:fld>
            <a:endParaRPr lang="de-DE"/>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6896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P spid="29" grpId="0" animBg="1"/>
      <p:bldP spid="30" grpId="0"/>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a:solidFill>
                  <a:srgbClr val="000000"/>
                </a:solidFill>
                <a:cs typeface="Arial" charset="0"/>
              </a:rPr>
              <a:t>Mobile tourist guide</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Self-localization</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Object/building recognition</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57</a:t>
            </a:fld>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3487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58</a:t>
            </a:fld>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98111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pPr eaLnBrk="1" hangingPunct="1"/>
            <a:r>
              <a:rPr lang="en-US" smtClean="0"/>
              <a:t>Web Demo: Movie Poster Recognition</a:t>
            </a:r>
            <a:endParaRPr lang="de-CH" smtClean="0"/>
          </a:p>
        </p:txBody>
      </p:sp>
      <p:grpSp>
        <p:nvGrpSpPr>
          <p:cNvPr id="2" name="Group 10"/>
          <p:cNvGrpSpPr>
            <a:grpSpLocks/>
          </p:cNvGrpSpPr>
          <p:nvPr/>
        </p:nvGrpSpPr>
        <p:grpSpPr bwMode="auto">
          <a:xfrm>
            <a:off x="2286000" y="1092200"/>
            <a:ext cx="6265863" cy="5403850"/>
            <a:chOff x="1760499" y="1092168"/>
            <a:chExt cx="6265918" cy="5403924"/>
          </a:xfrm>
        </p:grpSpPr>
        <p:sp>
          <p:nvSpPr>
            <p:cNvPr id="30728" name="Rectangle 7"/>
            <p:cNvSpPr>
              <a:spLocks noChangeArrowheads="1"/>
            </p:cNvSpPr>
            <p:nvPr/>
          </p:nvSpPr>
          <p:spPr bwMode="auto">
            <a:xfrm>
              <a:off x="1760499" y="6126760"/>
              <a:ext cx="6265918" cy="369332"/>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de-CH" u="sng">
                  <a:solidFill>
                    <a:srgbClr val="000099"/>
                  </a:solidFill>
                  <a:cs typeface="Arial" charset="0"/>
                </a:rPr>
                <a:t>http://www.kooaba.com/en/products_engine.html#</a:t>
              </a:r>
            </a:p>
          </p:txBody>
        </p:sp>
        <p:pic>
          <p:nvPicPr>
            <p:cNvPr id="30729" name="Picture 2"/>
            <p:cNvPicPr>
              <a:picLocks noChangeAspect="1" noChangeArrowheads="1"/>
            </p:cNvPicPr>
            <p:nvPr/>
          </p:nvPicPr>
          <p:blipFill>
            <a:blip r:embed="rId2"/>
            <a:srcRect/>
            <a:stretch>
              <a:fillRect/>
            </a:stretch>
          </p:blipFill>
          <p:spPr bwMode="auto">
            <a:xfrm>
              <a:off x="2083962" y="1092168"/>
              <a:ext cx="5618992" cy="4962626"/>
            </a:xfrm>
            <a:prstGeom prst="rect">
              <a:avLst/>
            </a:prstGeom>
            <a:noFill/>
            <a:ln w="12700" cap="sq">
              <a:noFill/>
              <a:miter lim="800000"/>
              <a:headEnd type="none" w="sm" len="sm"/>
              <a:tailEnd type="none" w="sm" len="sm"/>
            </a:ln>
          </p:spPr>
        </p:pic>
      </p:grpSp>
      <p:sp>
        <p:nvSpPr>
          <p:cNvPr id="30726" name="Rectangle 9"/>
          <p:cNvSpPr>
            <a:spLocks noChangeArrowheads="1"/>
          </p:cNvSpPr>
          <p:nvPr/>
        </p:nvSpPr>
        <p:spPr bwMode="auto">
          <a:xfrm>
            <a:off x="373063" y="4013200"/>
            <a:ext cx="1816100" cy="6461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50’000 movie</a:t>
            </a:r>
            <a:br>
              <a:rPr lang="en-US">
                <a:solidFill>
                  <a:srgbClr val="000000"/>
                </a:solidFill>
                <a:cs typeface="Arial" charset="0"/>
              </a:rPr>
            </a:br>
            <a:r>
              <a:rPr lang="en-US">
                <a:solidFill>
                  <a:srgbClr val="000000"/>
                </a:solidFill>
                <a:cs typeface="Arial" charset="0"/>
              </a:rPr>
              <a:t>posters indexed</a:t>
            </a:r>
            <a:endParaRPr lang="de-CH">
              <a:solidFill>
                <a:srgbClr val="FFFFFF"/>
              </a:solidFill>
              <a:cs typeface="Arial" charset="0"/>
            </a:endParaRPr>
          </a:p>
        </p:txBody>
      </p:sp>
      <p:sp>
        <p:nvSpPr>
          <p:cNvPr id="30727" name="Rectangle 11"/>
          <p:cNvSpPr>
            <a:spLocks noChangeArrowheads="1"/>
          </p:cNvSpPr>
          <p:nvPr/>
        </p:nvSpPr>
        <p:spPr bwMode="auto">
          <a:xfrm>
            <a:off x="373063" y="4889500"/>
            <a:ext cx="2298700" cy="12001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Query-by-image</a:t>
            </a:r>
            <a:br>
              <a:rPr lang="en-US">
                <a:solidFill>
                  <a:srgbClr val="000000"/>
                </a:solidFill>
                <a:cs typeface="Arial" charset="0"/>
              </a:rPr>
            </a:br>
            <a:r>
              <a:rPr lang="en-US">
                <a:solidFill>
                  <a:srgbClr val="000000"/>
                </a:solidFill>
                <a:cs typeface="Arial" charset="0"/>
              </a:rPr>
              <a:t>from mobile phone</a:t>
            </a:r>
            <a:br>
              <a:rPr lang="en-US">
                <a:solidFill>
                  <a:srgbClr val="000000"/>
                </a:solidFill>
                <a:cs typeface="Arial" charset="0"/>
              </a:rPr>
            </a:br>
            <a:r>
              <a:rPr lang="en-US">
                <a:solidFill>
                  <a:srgbClr val="000000"/>
                </a:solidFill>
                <a:cs typeface="Arial" charset="0"/>
              </a:rPr>
              <a:t>available in Switzer-</a:t>
            </a:r>
            <a:br>
              <a:rPr lang="en-US">
                <a:solidFill>
                  <a:srgbClr val="000000"/>
                </a:solidFill>
                <a:cs typeface="Arial" charset="0"/>
              </a:rPr>
            </a:br>
            <a:r>
              <a:rPr lang="en-US">
                <a:solidFill>
                  <a:srgbClr val="000000"/>
                </a:solidFill>
                <a:cs typeface="Arial" charset="0"/>
              </a:rPr>
              <a:t>land</a:t>
            </a:r>
            <a:endParaRPr lang="de-CH">
              <a:solidFill>
                <a:srgbClr val="FFFFFF"/>
              </a:solidFill>
              <a:cs typeface="Arial" charset="0"/>
            </a:endParaRPr>
          </a:p>
        </p:txBody>
      </p:sp>
      <p:sp>
        <p:nvSpPr>
          <p:cNvPr id="8" name="Slide Number Placeholder 7"/>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59</a:t>
            </a:fld>
            <a:endParaRPr lang="de-DE">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671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44" name="TextBox 4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5158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853" t="24025" r="17500" b="22972"/>
          <a:stretch/>
        </p:blipFill>
        <p:spPr bwMode="auto">
          <a:xfrm>
            <a:off x="257735" y="-84044"/>
            <a:ext cx="8476129" cy="367184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470" t="34211" r="27648" b="8204"/>
          <a:stretch/>
        </p:blipFill>
        <p:spPr bwMode="auto">
          <a:xfrm>
            <a:off x="990600" y="3200400"/>
            <a:ext cx="7010400" cy="393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Slide Number Placeholder 5"/>
          <p:cNvSpPr>
            <a:spLocks noGrp="1"/>
          </p:cNvSpPr>
          <p:nvPr>
            <p:ph type="sldNum" idx="12"/>
          </p:nvPr>
        </p:nvSpPr>
        <p:spPr/>
        <p:txBody>
          <a:bodyPr/>
          <a:lstStyle/>
          <a:p>
            <a:fld id="{D58F9E31-BAEE-4B2A-AF01-5F5E8A6439DF}" type="slidenum">
              <a:rPr lang="en-US" smtClean="0"/>
              <a:pPr/>
              <a:t>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10534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solidFill>
                  <a:srgbClr val="0070C0"/>
                </a:solidFill>
                <a:latin typeface="Arial" pitchFamily="34" charset="0"/>
                <a:cs typeface="Arial" pitchFamily="34" charset="0"/>
              </a:rPr>
              <a:t>Generalized Hough Transform</a:t>
            </a:r>
          </a:p>
          <a:p>
            <a:pPr lvl="1"/>
            <a:r>
              <a:rPr lang="en-US" sz="2400" dirty="0" smtClean="0">
                <a:solidFill>
                  <a:srgbClr val="0070C0"/>
                </a:solidFill>
                <a:latin typeface="Arial" pitchFamily="34" charset="0"/>
                <a:cs typeface="Arial" pitchFamily="34" charset="0"/>
              </a:rPr>
              <a:t>Let each matched feature cast a vote on location, scale, orientation of the model object </a:t>
            </a:r>
          </a:p>
          <a:p>
            <a:pPr lvl="1"/>
            <a:r>
              <a:rPr lang="en-US" sz="2400" dirty="0" smtClean="0">
                <a:solidFill>
                  <a:srgbClr val="0070C0"/>
                </a:solidFill>
                <a:latin typeface="Arial" pitchFamily="34" charset="0"/>
                <a:cs typeface="Arial" pitchFamily="34" charset="0"/>
              </a:rPr>
              <a:t>Verify parameters with enough votes</a:t>
            </a:r>
            <a:endParaRPr lang="en-US" sz="2400" dirty="0">
              <a:solidFill>
                <a:srgbClr val="0070C0"/>
              </a:solidFill>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20896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62</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77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63</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17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800" y="1066800"/>
            <a:ext cx="7772400" cy="5257800"/>
          </a:xfrm>
        </p:spPr>
        <p:txBody>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228600" y="6140450"/>
            <a:ext cx="8686800" cy="641350"/>
          </a:xfrm>
          <a:prstGeom prst="rect">
            <a:avLst/>
          </a:prstGeom>
          <a:noFill/>
          <a:ln w="9525">
            <a:noFill/>
            <a:miter lim="800000"/>
            <a:headEnd/>
            <a:tailEnd/>
          </a:ln>
        </p:spPr>
        <p:txBody>
          <a:bodyPr anchor="ctr">
            <a:spAutoFit/>
          </a:bodyPr>
          <a:lstStyle/>
          <a:p>
            <a:pPr defTabSz="914400"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Slide credit: Lana </a:t>
            </a:r>
            <a:r>
              <a:rPr lang="en-US" sz="1300" dirty="0" err="1" smtClean="0">
                <a:solidFill>
                  <a:srgbClr val="000000"/>
                </a:solidFill>
              </a:rPr>
              <a:t>Lazebnik</a:t>
            </a:r>
            <a:endParaRPr lang="en-US" sz="1300" dirty="0">
              <a:solidFill>
                <a:srgbClr val="000000"/>
              </a:solidFill>
            </a:endParaRPr>
          </a:p>
        </p:txBody>
      </p:sp>
      <p:sp>
        <p:nvSpPr>
          <p:cNvPr id="6" name="Slide Number Placeholder 5"/>
          <p:cNvSpPr>
            <a:spLocks noGrp="1"/>
          </p:cNvSpPr>
          <p:nvPr>
            <p:ph type="sldNum" sz="quarter" idx="12"/>
          </p:nvPr>
        </p:nvSpPr>
        <p:spPr>
          <a:xfrm>
            <a:off x="7162800" y="6324600"/>
            <a:ext cx="1905000" cy="457200"/>
          </a:xfrm>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64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70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7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7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1" build="p" bldLvl="2"/>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rPr>
              <a:t>[Lowe]</a:t>
            </a:r>
          </a:p>
        </p:txBody>
      </p:sp>
      <p:sp>
        <p:nvSpPr>
          <p:cNvPr id="11" name="Slide Number Placeholder 10"/>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65</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00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2"/>
          <p:cNvSpPr>
            <a:spLocks noGrp="1"/>
          </p:cNvSpPr>
          <p:nvPr>
            <p:ph type="title"/>
          </p:nvPr>
        </p:nvSpPr>
        <p:spPr>
          <a:xfrm>
            <a:off x="701675" y="152400"/>
            <a:ext cx="7772400" cy="1143000"/>
          </a:xfrm>
        </p:spPr>
        <p:txBody>
          <a:bodyPr/>
          <a:lstStyle/>
          <a:p>
            <a:r>
              <a:rPr lang="en-US" sz="4000" dirty="0" smtClean="0">
                <a:latin typeface="Arial" pitchFamily="34" charset="0"/>
              </a:rPr>
              <a:t>Recall: difficulties of voting</a:t>
            </a:r>
          </a:p>
        </p:txBody>
      </p:sp>
      <p:sp>
        <p:nvSpPr>
          <p:cNvPr id="21507" name="Content Placeholder 3"/>
          <p:cNvSpPr>
            <a:spLocks noGrp="1"/>
          </p:cNvSpPr>
          <p:nvPr>
            <p:ph idx="1"/>
          </p:nvPr>
        </p:nvSpPr>
        <p:spPr>
          <a:xfrm>
            <a:off x="701675" y="1600200"/>
            <a:ext cx="7772400" cy="4114800"/>
          </a:xfrm>
        </p:spPr>
        <p:txBody>
          <a:bodyPr/>
          <a:lstStyle/>
          <a:p>
            <a:r>
              <a:rPr lang="en-US" sz="2800" dirty="0" smtClean="0">
                <a:latin typeface="Arial" pitchFamily="34" charset="0"/>
              </a:rPr>
              <a:t>Noise/clutter can lead to as many votes as true target</a:t>
            </a:r>
          </a:p>
          <a:p>
            <a:r>
              <a:rPr lang="en-US" sz="2800" dirty="0" smtClean="0">
                <a:latin typeface="Arial" pitchFamily="34" charset="0"/>
              </a:rPr>
              <a:t>Bin size for the accumulator array must be chosen carefully</a:t>
            </a:r>
          </a:p>
          <a:p>
            <a:endParaRPr lang="en-US" sz="2800" dirty="0" smtClean="0">
              <a:latin typeface="Arial" pitchFamily="34" charset="0"/>
            </a:endParaRPr>
          </a:p>
          <a:p>
            <a:r>
              <a:rPr lang="en-US" sz="2800" dirty="0" smtClean="0">
                <a:latin typeface="Arial" pitchFamily="34" charset="0"/>
              </a:rPr>
              <a:t>In practice, good idea to make broad bins and spread votes to nearby bins, since verification stage can prune bad vote peaks.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B940109-A4C9-4416-A7E2-5D1D0AAB7784}" type="slidenum">
              <a:rPr lang="en-US" smtClean="0">
                <a:solidFill>
                  <a:srgbClr val="000000"/>
                </a:solidFill>
              </a:rPr>
              <a:pPr fontAlgn="base">
                <a:spcBef>
                  <a:spcPct val="0"/>
                </a:spcBef>
                <a:spcAft>
                  <a:spcPct val="0"/>
                </a:spcAft>
                <a:defRPr/>
              </a:pPr>
              <a:t>66</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14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2"/>
          <p:cNvSpPr txBox="1">
            <a:spLocks/>
          </p:cNvSpPr>
          <p:nvPr/>
        </p:nvSpPr>
        <p:spPr bwMode="auto">
          <a:xfrm>
            <a:off x="701675" y="15240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smtClean="0">
                <a:latin typeface="Arial" pitchFamily="34" charset="0"/>
              </a:rPr>
              <a:t>Gen Hough </a:t>
            </a:r>
            <a:r>
              <a:rPr lang="en-US" sz="4000" dirty="0" err="1" smtClean="0">
                <a:latin typeface="Arial" pitchFamily="34" charset="0"/>
              </a:rPr>
              <a:t>vs</a:t>
            </a:r>
            <a:r>
              <a:rPr lang="en-US" sz="4000" dirty="0" smtClean="0">
                <a:latin typeface="Arial" pitchFamily="34" charset="0"/>
              </a:rPr>
              <a:t> RANSAC</a:t>
            </a:r>
          </a:p>
        </p:txBody>
      </p:sp>
      <p:sp>
        <p:nvSpPr>
          <p:cNvPr id="8" name="Content Placeholder 3"/>
          <p:cNvSpPr txBox="1">
            <a:spLocks/>
          </p:cNvSpPr>
          <p:nvPr/>
        </p:nvSpPr>
        <p:spPr bwMode="auto">
          <a:xfrm>
            <a:off x="156119" y="1406435"/>
            <a:ext cx="4568281"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GHT</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S</a:t>
            </a:r>
            <a:r>
              <a:rPr lang="en-US" sz="2400" dirty="0" smtClean="0">
                <a:latin typeface="Arial" pitchFamily="34" charset="0"/>
              </a:rPr>
              <a:t>ingle correspondence -&gt; vote for all consistent parameters</a:t>
            </a:r>
          </a:p>
          <a:p>
            <a:pPr marL="342900" indent="-342900" algn="l">
              <a:buFont typeface="Arial" pitchFamily="34" charset="0"/>
              <a:buChar char="•"/>
            </a:pPr>
            <a:r>
              <a:rPr lang="en-US" sz="2400" dirty="0">
                <a:latin typeface="Arial" pitchFamily="34" charset="0"/>
              </a:rPr>
              <a:t>R</a:t>
            </a:r>
            <a:r>
              <a:rPr lang="en-US" sz="2400" dirty="0" smtClean="0">
                <a:latin typeface="Arial" pitchFamily="34" charset="0"/>
              </a:rPr>
              <a:t>epresents uncertainty in the model parameter space</a:t>
            </a:r>
          </a:p>
          <a:p>
            <a:pPr marL="342900" indent="-342900" algn="l">
              <a:buFont typeface="Arial" pitchFamily="34" charset="0"/>
              <a:buChar char="•"/>
            </a:pPr>
            <a:r>
              <a:rPr lang="en-US" sz="2400" dirty="0" smtClean="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400" dirty="0" smtClean="0">
                <a:latin typeface="Arial" pitchFamily="34" charset="0"/>
              </a:rPr>
              <a:t>Can handle high outlier ratio</a:t>
            </a:r>
          </a:p>
        </p:txBody>
      </p:sp>
      <p:sp>
        <p:nvSpPr>
          <p:cNvPr id="9" name="Content Placeholder 3"/>
          <p:cNvSpPr txBox="1">
            <a:spLocks/>
          </p:cNvSpPr>
          <p:nvPr/>
        </p:nvSpPr>
        <p:spPr bwMode="auto">
          <a:xfrm>
            <a:off x="5176020" y="1454331"/>
            <a:ext cx="3967979" cy="43368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RANSAC</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M</a:t>
            </a:r>
            <a:r>
              <a:rPr lang="en-US" sz="2400" dirty="0" smtClean="0">
                <a:latin typeface="Arial" pitchFamily="34" charset="0"/>
              </a:rPr>
              <a:t>inimal subset of correspondences to estimate model -&gt; count inliers</a:t>
            </a:r>
          </a:p>
          <a:p>
            <a:pPr marL="342900" indent="-342900" algn="l">
              <a:buFont typeface="Arial" pitchFamily="34" charset="0"/>
              <a:buChar char="•"/>
            </a:pPr>
            <a:r>
              <a:rPr lang="en-US" sz="2400" dirty="0" smtClean="0">
                <a:latin typeface="Arial" pitchFamily="34" charset="0"/>
              </a:rPr>
              <a:t>Represents uncertainty in image space</a:t>
            </a:r>
          </a:p>
          <a:p>
            <a:pPr marL="342900" indent="-342900" algn="l">
              <a:buFont typeface="Arial" pitchFamily="34" charset="0"/>
              <a:buChar char="•"/>
            </a:pPr>
            <a:r>
              <a:rPr lang="en-US" sz="2400" dirty="0" smtClean="0">
                <a:latin typeface="Arial" pitchFamily="34" charset="0"/>
              </a:rPr>
              <a:t>Must search all data points to check for inliers each iteration</a:t>
            </a:r>
          </a:p>
          <a:p>
            <a:pPr marL="342900" indent="-342900" algn="l">
              <a:buFont typeface="Arial" pitchFamily="34" charset="0"/>
              <a:buChar char="•"/>
            </a:pPr>
            <a:r>
              <a:rPr lang="en-US" sz="2400" dirty="0" smtClean="0">
                <a:latin typeface="Arial" pitchFamily="34" charset="0"/>
              </a:rPr>
              <a:t>Scales better to high-d parameter spaces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defRPr/>
            </a:pPr>
            <a:fld id="{5841CA08-44A4-494B-B620-99C08F8F3DB9}" type="slidenum">
              <a:rPr lang="en-US" smtClean="0"/>
              <a:pPr>
                <a:defRPr/>
              </a:pPr>
              <a:t>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72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7"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8" y="1824"/>
                <a:ext cx="918" cy="12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657" y="1676400"/>
            <a:ext cx="4953000" cy="72485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14776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495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a:solidFill>
                  <a:srgbClr val="000000"/>
                </a:solidFill>
                <a:latin typeface="Arial" pitchFamily="34" charset="0"/>
              </a:rPr>
              <a:t>Indexing local features</a:t>
            </a:r>
            <a:endParaRPr lang="en-US" sz="4400" kern="0" dirty="0">
              <a:solidFill>
                <a:srgbClr val="000000"/>
              </a:solidFill>
              <a:latin typeface="Arial" pitchFamily="34" charset="0"/>
            </a:endParaRPr>
          </a:p>
        </p:txBody>
      </p:sp>
      <p:sp>
        <p:nvSpPr>
          <p:cNvPr id="60421" name="Content Placeholder 4"/>
          <p:cNvSpPr>
            <a:spLocks noGrp="1"/>
          </p:cNvSpPr>
          <p:nvPr>
            <p:ph idx="4294967295"/>
          </p:nvPr>
        </p:nvSpPr>
        <p:spPr>
          <a:xfrm>
            <a:off x="457200" y="1274763"/>
            <a:ext cx="8229600" cy="1312862"/>
          </a:xfrm>
        </p:spPr>
        <p:txBody>
          <a:bodyPr>
            <a:normAutofit lnSpcReduction="10000"/>
          </a:bodyPr>
          <a:lstStyle/>
          <a:p>
            <a:pPr eaLnBrk="1" hangingPunct="1"/>
            <a:r>
              <a:rPr lang="en-US" sz="2800" dirty="0" smtClean="0">
                <a:latin typeface="Arial" pitchFamily="34" charset="0"/>
                <a:cs typeface="Arial" pitchFamily="34" charset="0"/>
              </a:rPr>
              <a:t>Each patch / region has a descriptor, which is a point in some high-dimensional feature space (e.g., SIFT)</a:t>
            </a:r>
          </a:p>
          <a:p>
            <a:pPr eaLnBrk="1" hangingPunct="1"/>
            <a:endParaRPr lang="en-US" sz="2800" dirty="0" smtClean="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4" name="Slide Number Placeholder 43"/>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92769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91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52"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18"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30" name="Group 29"/>
          <p:cNvGrpSpPr/>
          <p:nvPr/>
        </p:nvGrpSpPr>
        <p:grpSpPr>
          <a:xfrm>
            <a:off x="142844" y="4539223"/>
            <a:ext cx="2095506" cy="1675865"/>
            <a:chOff x="357158" y="4214818"/>
            <a:chExt cx="2095506" cy="1675865"/>
          </a:xfrm>
        </p:grpSpPr>
        <p:grpSp>
          <p:nvGrpSpPr>
            <p:cNvPr id="29"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32"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44"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34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smtClean="0"/>
              <a:t>Recognition via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Scaling </a:t>
            </a:r>
            <a:r>
              <a:rPr lang="en-US" dirty="0"/>
              <a:t>with number of </a:t>
            </a:r>
            <a:r>
              <a:rPr lang="en-US" dirty="0" smtClean="0"/>
              <a:t>models</a:t>
            </a:r>
          </a:p>
          <a:p>
            <a:pPr lvl="2"/>
            <a:r>
              <a:rPr lang="en-US" dirty="0" smtClean="0"/>
              <a:t>Spatial verification as post-processing – not seamless, expensive for large-scale problems</a:t>
            </a:r>
          </a:p>
          <a:p>
            <a:pPr lvl="2"/>
            <a:r>
              <a:rPr lang="en-US" dirty="0" smtClean="0"/>
              <a:t> Not </a:t>
            </a:r>
            <a:r>
              <a:rPr lang="en-US" dirty="0"/>
              <a:t>suited for category recognition.</a:t>
            </a:r>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06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smtClean="0"/>
              <a:t>Summary</a:t>
            </a:r>
          </a:p>
        </p:txBody>
      </p:sp>
      <p:sp>
        <p:nvSpPr>
          <p:cNvPr id="690179" name="Rectangle 3"/>
          <p:cNvSpPr>
            <a:spLocks noGrp="1" noChangeArrowheads="1"/>
          </p:cNvSpPr>
          <p:nvPr>
            <p:ph type="body" idx="4294967295"/>
          </p:nvPr>
        </p:nvSpPr>
        <p:spPr>
          <a:xfrm>
            <a:off x="381000" y="1295400"/>
            <a:ext cx="8229600" cy="4830763"/>
          </a:xfrm>
        </p:spPr>
        <p:txBody>
          <a:bodyPr/>
          <a:lstStyle/>
          <a:p>
            <a:pPr eaLnBrk="1" hangingPunct="1">
              <a:lnSpc>
                <a:spcPct val="90000"/>
              </a:lnSpc>
              <a:spcBef>
                <a:spcPct val="45000"/>
              </a:spcBef>
              <a:spcAft>
                <a:spcPts val="600"/>
              </a:spcAft>
            </a:pPr>
            <a:r>
              <a:rPr lang="en-US" sz="2400" b="1" dirty="0"/>
              <a:t>Matching local invariant </a:t>
            </a:r>
            <a:r>
              <a:rPr lang="en-US" sz="2400" b="1" dirty="0" smtClean="0"/>
              <a:t>features</a:t>
            </a:r>
            <a:endParaRPr lang="en-US" sz="2400" dirty="0"/>
          </a:p>
          <a:p>
            <a:pPr lvl="1" eaLnBrk="1" hangingPunct="1">
              <a:lnSpc>
                <a:spcPct val="90000"/>
              </a:lnSpc>
              <a:spcBef>
                <a:spcPct val="45000"/>
              </a:spcBef>
              <a:spcAft>
                <a:spcPts val="600"/>
              </a:spcAft>
            </a:pPr>
            <a:r>
              <a:rPr lang="en-US" sz="2400" dirty="0"/>
              <a:t>U</a:t>
            </a:r>
            <a:r>
              <a:rPr lang="en-US" sz="2400" dirty="0" smtClean="0"/>
              <a:t>seful </a:t>
            </a:r>
            <a:r>
              <a:rPr lang="en-US" sz="2400" dirty="0"/>
              <a:t>not only to provide matches for multi-view geometry, but also to find objects and scenes.</a:t>
            </a:r>
          </a:p>
          <a:p>
            <a:pPr eaLnBrk="1" hangingPunct="1">
              <a:lnSpc>
                <a:spcPct val="90000"/>
              </a:lnSpc>
              <a:spcBef>
                <a:spcPct val="45000"/>
              </a:spcBef>
              <a:spcAft>
                <a:spcPts val="600"/>
              </a:spcAft>
            </a:pPr>
            <a:r>
              <a:rPr lang="en-US" sz="2400" b="1" dirty="0"/>
              <a:t>Bag of words </a:t>
            </a:r>
            <a:r>
              <a:rPr lang="en-US" sz="2400" dirty="0"/>
              <a:t>representation: quantize feature space to make discrete set of visual words</a:t>
            </a:r>
          </a:p>
          <a:p>
            <a:pPr lvl="1" eaLnBrk="1" hangingPunct="1">
              <a:lnSpc>
                <a:spcPct val="90000"/>
              </a:lnSpc>
              <a:spcBef>
                <a:spcPts val="0"/>
              </a:spcBef>
            </a:pPr>
            <a:r>
              <a:rPr lang="en-US" sz="2400" dirty="0"/>
              <a:t>Summarize image by distribution of words</a:t>
            </a:r>
          </a:p>
          <a:p>
            <a:pPr lvl="1" eaLnBrk="1" hangingPunct="1">
              <a:lnSpc>
                <a:spcPct val="90000"/>
              </a:lnSpc>
              <a:spcBef>
                <a:spcPts val="0"/>
              </a:spcBef>
            </a:pPr>
            <a:r>
              <a:rPr lang="en-US" sz="2400" dirty="0"/>
              <a:t>Index individual words</a:t>
            </a:r>
          </a:p>
          <a:p>
            <a:pPr eaLnBrk="1" hangingPunct="1">
              <a:lnSpc>
                <a:spcPct val="90000"/>
              </a:lnSpc>
              <a:spcBef>
                <a:spcPct val="45000"/>
              </a:spcBef>
              <a:spcAft>
                <a:spcPts val="600"/>
              </a:spcAft>
            </a:pPr>
            <a:r>
              <a:rPr lang="en-US" sz="2400" b="1" dirty="0"/>
              <a:t>Inverted index</a:t>
            </a:r>
            <a:r>
              <a:rPr lang="en-US" sz="2400" dirty="0"/>
              <a:t>: pre-compute index to enable faster search at query </a:t>
            </a:r>
            <a:r>
              <a:rPr lang="en-US" sz="2400" dirty="0" smtClean="0"/>
              <a:t>time</a:t>
            </a:r>
          </a:p>
          <a:p>
            <a:r>
              <a:rPr lang="en-US" sz="2400" b="1" dirty="0" smtClean="0"/>
              <a:t>Recognition </a:t>
            </a:r>
            <a:r>
              <a:rPr lang="en-US" sz="2400" b="1" dirty="0"/>
              <a:t>of instances via </a:t>
            </a:r>
            <a:r>
              <a:rPr lang="en-US" sz="2400" b="1" dirty="0" smtClean="0"/>
              <a:t>alignment:</a:t>
            </a:r>
            <a:r>
              <a:rPr lang="en-US" sz="2400" dirty="0" smtClean="0"/>
              <a:t> matching local features followed by spatial verification</a:t>
            </a:r>
          </a:p>
          <a:p>
            <a:pPr lvl="1"/>
            <a:r>
              <a:rPr lang="en-US" sz="2400" dirty="0" smtClean="0"/>
              <a:t>Robust fitting : RANSAC, GHT</a:t>
            </a:r>
            <a:endParaRPr lang="en-US" sz="24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73</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57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457200" y="1412875"/>
            <a:ext cx="8077200" cy="2057400"/>
          </a:xfrm>
        </p:spPr>
        <p:txBody>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
        <p:nvSpPr>
          <p:cNvPr id="8" name="Slide Number Placeholder 6"/>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3832" rtl="0" eaLnBrk="1" fontAlgn="base" latinLnBrk="0" hangingPunct="1">
              <a:lnSpc>
                <a:spcPct val="100000"/>
              </a:lnSpc>
              <a:spcBef>
                <a:spcPct val="0"/>
              </a:spcBef>
              <a:spcAft>
                <a:spcPct val="0"/>
              </a:spcAft>
              <a:buClrTx/>
              <a:buSzTx/>
              <a:buFontTx/>
              <a:buNone/>
              <a:tabLst/>
              <a:defRPr/>
            </a:pPr>
            <a:fld id="{1F34A630-7836-44C0-87E9-BEDADC6A2027}" type="slidenum">
              <a:rPr kumimoji="0" lang="en-US" sz="14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3832" rtl="0" eaLnBrk="1" fontAlgn="base" latinLnBrk="0" hangingPunct="1">
                <a:lnSpc>
                  <a:spcPct val="100000"/>
                </a:lnSpc>
                <a:spcBef>
                  <a:spcPct val="0"/>
                </a:spcBef>
                <a:spcAft>
                  <a:spcPct val="0"/>
                </a:spcAft>
                <a:buClrTx/>
                <a:buSzTx/>
                <a:buFontTx/>
                <a:buNone/>
                <a:tabLst/>
                <a:defRPr/>
              </a:pPr>
              <a:t>74</a:t>
            </a:fld>
            <a:endParaRPr kumimoji="0" lang="en-US" sz="14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79947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75</a:t>
            </a:fld>
            <a:endParaRPr lang="en-US"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69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76</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85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beautiful image of Bode's nebula (c.2007) by Peter Bresseler, from </a:t>
            </a:r>
            <a:r>
              <a:rPr lang="en-US" sz="1200">
                <a:solidFill>
                  <a:srgbClr val="000000"/>
                </a:solidFill>
                <a:hlinkClick r:id="rId3"/>
              </a:rPr>
              <a:t>starlightfriend.de </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4"/>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77</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54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Thursday!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78</a:t>
            </a:fld>
            <a:endParaRPr lang="en-US" sz="1400" kern="1200" dirty="0">
              <a:solidFill>
                <a:srgbClr val="000000"/>
              </a:solidFill>
              <a:latin typeface="Arial" charset="0"/>
              <a:ea typeface="+mn-ea"/>
              <a:cs typeface="+mn-cs"/>
            </a:endParaRPr>
          </a:p>
        </p:txBody>
      </p:sp>
      <p:sp>
        <p:nvSpPr>
          <p:cNvPr id="6" name="TextBox 5"/>
          <p:cNvSpPr txBox="1"/>
          <p:nvPr/>
        </p:nvSpPr>
        <p:spPr>
          <a:xfrm>
            <a:off x="0" y="6550223"/>
            <a:ext cx="2844316" cy="307777"/>
          </a:xfrm>
          <a:prstGeom prst="rect">
            <a:avLst/>
          </a:prstGeom>
          <a:noFill/>
        </p:spPr>
        <p:txBody>
          <a:bodyPr wrap="square" rtlCol="0">
            <a:spAutoFit/>
          </a:bodyPr>
          <a:lstStyle/>
          <a:p>
            <a:r>
              <a:rPr lang="en-US" sz="1400" dirty="0" smtClean="0"/>
              <a:t>Slide credit: Devi Parikh</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smtClean="0"/>
              <a:t>Indexing local features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smtClean="0"/>
              <a:t>When we see close points in feature space, we have similar descriptors, which indicates similar local content.</a:t>
            </a: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algn="ctr"/>
            <a:r>
              <a:rPr lang="en-US" sz="2400" dirty="0" smtClean="0"/>
              <a:t>Database images</a:t>
            </a:r>
            <a:endParaRPr lang="en-US" sz="2400" dirty="0"/>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algn="ctr"/>
            <a:r>
              <a:rPr lang="en-US" sz="2400" dirty="0" smtClean="0"/>
              <a:t>Query image</a:t>
            </a:r>
            <a:endParaRPr lang="en-US" sz="2400" dirty="0"/>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5" name="TextBox 4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1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5"/>
          <p:cNvSpPr>
            <a:spLocks noGrp="1"/>
          </p:cNvSpPr>
          <p:nvPr>
            <p:ph type="title"/>
          </p:nvPr>
        </p:nvSpPr>
        <p:spPr>
          <a:xfrm>
            <a:off x="431800" y="58738"/>
            <a:ext cx="8229600" cy="1143000"/>
          </a:xfrm>
        </p:spPr>
        <p:txBody>
          <a:bodyPr/>
          <a:lstStyle/>
          <a:p>
            <a:pPr eaLnBrk="1" hangingPunct="1"/>
            <a:r>
              <a:rPr lang="en-US" smtClean="0"/>
              <a:t>Indexing local features</a:t>
            </a:r>
          </a:p>
        </p:txBody>
      </p:sp>
      <p:sp>
        <p:nvSpPr>
          <p:cNvPr id="63491" name="Content Placeholder 6"/>
          <p:cNvSpPr>
            <a:spLocks noGrp="1"/>
          </p:cNvSpPr>
          <p:nvPr>
            <p:ph idx="1"/>
          </p:nvPr>
        </p:nvSpPr>
        <p:spPr>
          <a:xfrm>
            <a:off x="446088" y="1420813"/>
            <a:ext cx="8229600" cy="4525962"/>
          </a:xfrm>
        </p:spPr>
        <p:txBody>
          <a:bodyPr/>
          <a:lstStyle/>
          <a:p>
            <a:pPr eaLnBrk="1" hangingPunct="1"/>
            <a:r>
              <a:rPr lang="en-US" sz="2800" smtClean="0"/>
              <a:t>With potentially thousands of features per image, and hundreds to millions of images to search, how to efficiently find those that are relevant to a new image?</a:t>
            </a:r>
          </a:p>
          <a:p>
            <a:pPr eaLnBrk="1" hangingPunct="1"/>
            <a:endParaRPr lang="en-US" smtClean="0"/>
          </a:p>
          <a:p>
            <a:pPr lvl="2" eaLnBrk="1" hangingPunct="1"/>
            <a:endParaRPr lang="en-US" sz="2800" smtClean="0"/>
          </a:p>
          <a:p>
            <a:pPr lvl="2" eaLnBrk="1" hangingPunct="1"/>
            <a:endParaRPr lang="en-US" sz="2800" smtClean="0"/>
          </a:p>
          <a:p>
            <a:pPr lvl="2" eaLnBrk="1" hangingPunct="1"/>
            <a:endParaRPr lang="en-US" sz="2800" smtClean="0"/>
          </a:p>
          <a:p>
            <a:pPr lvl="2" eaLnBrk="1" hangingPunct="1"/>
            <a:endParaRPr lang="en-US" sz="2800" smtClean="0"/>
          </a:p>
          <a:p>
            <a:pPr lvl="2" eaLnBrk="1" hangingPunct="1"/>
            <a:endParaRPr lang="en-US" sz="2800" smtClean="0"/>
          </a:p>
          <a:p>
            <a:pPr lvl="3" eaLnBrk="1" hangingPunct="1"/>
            <a:endParaRPr lang="en-US" sz="280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6763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
      <a:dk1>
        <a:srgbClr val="808080"/>
      </a:dk1>
      <a:lt1>
        <a:srgbClr val="66CCFF"/>
      </a:lt1>
      <a:dk2>
        <a:srgbClr val="000000"/>
      </a:dk2>
      <a:lt2>
        <a:srgbClr val="CCECFF"/>
      </a:lt2>
      <a:accent1>
        <a:srgbClr val="00CC99"/>
      </a:accent1>
      <a:accent2>
        <a:srgbClr val="99FFCC"/>
      </a:accent2>
      <a:accent3>
        <a:srgbClr val="AAAAAA"/>
      </a:accent3>
      <a:accent4>
        <a:srgbClr val="56AEDA"/>
      </a:accent4>
      <a:accent5>
        <a:srgbClr val="AAE2CA"/>
      </a:accent5>
      <a:accent6>
        <a:srgbClr val="8AE7B9"/>
      </a:accent6>
      <a:hlink>
        <a:srgbClr val="66FFCC"/>
      </a:hlink>
      <a:folHlink>
        <a:srgbClr val="B2B2B2"/>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4056</TotalTime>
  <Words>3714</Words>
  <Application>Microsoft Macintosh PowerPoint</Application>
  <PresentationFormat>On-screen Show (4:3)</PresentationFormat>
  <Paragraphs>622</Paragraphs>
  <Slides>78</Slides>
  <Notes>50</Notes>
  <HiddenSlides>0</HiddenSlides>
  <MMClips>0</MMClips>
  <ScaleCrop>false</ScaleCrop>
  <HeadingPairs>
    <vt:vector size="6" baseType="variant">
      <vt:variant>
        <vt:lpstr>Design Template</vt:lpstr>
      </vt:variant>
      <vt:variant>
        <vt:i4>18</vt:i4>
      </vt:variant>
      <vt:variant>
        <vt:lpstr>Embedded OLE Servers</vt:lpstr>
      </vt:variant>
      <vt:variant>
        <vt:i4>1</vt:i4>
      </vt:variant>
      <vt:variant>
        <vt:lpstr>Slide Titles</vt:lpstr>
      </vt:variant>
      <vt:variant>
        <vt:i4>78</vt:i4>
      </vt:variant>
    </vt:vector>
  </HeadingPairs>
  <TitlesOfParts>
    <vt:vector size="97" baseType="lpstr">
      <vt:lpstr>18_Default Design</vt:lpstr>
      <vt:lpstr>Default Design</vt:lpstr>
      <vt:lpstr>5_Default Design</vt:lpstr>
      <vt:lpstr>2_bernt</vt:lpstr>
      <vt:lpstr>1_Default Design</vt:lpstr>
      <vt:lpstr>2_Office Theme</vt:lpstr>
      <vt:lpstr>3_Office Theme</vt:lpstr>
      <vt:lpstr>4_Office Theme</vt:lpstr>
      <vt:lpstr>8_Default Design</vt:lpstr>
      <vt:lpstr>Office Theme</vt:lpstr>
      <vt:lpstr>7_Office Theme</vt:lpstr>
      <vt:lpstr>6_Default Design</vt:lpstr>
      <vt:lpstr>1_Blank Presentation</vt:lpstr>
      <vt:lpstr>3_Blank Presentation</vt:lpstr>
      <vt:lpstr>3_bernt</vt:lpstr>
      <vt:lpstr>4_bernt</vt:lpstr>
      <vt:lpstr>10_Default Design</vt:lpstr>
      <vt:lpstr>11_Default Design</vt:lpstr>
      <vt:lpstr>Equation</vt:lpstr>
      <vt:lpstr>Indexing local features and instance recognition</vt:lpstr>
      <vt:lpstr>Announcements</vt:lpstr>
      <vt:lpstr>Matching local features</vt:lpstr>
      <vt:lpstr>Matching local features</vt:lpstr>
      <vt:lpstr>Matching local features</vt:lpstr>
      <vt:lpstr>Indexing local features</vt:lpstr>
      <vt:lpstr>Slide 7</vt:lpstr>
      <vt:lpstr>Indexing local features</vt:lpstr>
      <vt:lpstr>Indexing local features</vt:lpstr>
      <vt:lpstr>Indexing local features:  inverted file index</vt:lpstr>
      <vt:lpstr>Text retrieval vs. image search</vt:lpstr>
      <vt:lpstr>Visual words: main idea</vt:lpstr>
      <vt:lpstr>Slide 13</vt:lpstr>
      <vt:lpstr>Slide 14</vt:lpstr>
      <vt:lpstr>Slide 15</vt:lpstr>
      <vt:lpstr>Slide 16</vt:lpstr>
      <vt:lpstr>Slide 17</vt:lpstr>
      <vt:lpstr>Visual words</vt:lpstr>
      <vt:lpstr>Visual words</vt:lpstr>
      <vt:lpstr>Slide 20</vt:lpstr>
      <vt:lpstr>Recall: Texture representation example</vt:lpstr>
      <vt:lpstr>Visual vocabulary formation</vt:lpstr>
      <vt:lpstr>Inverted file index</vt:lpstr>
      <vt:lpstr>Slide 24</vt:lpstr>
      <vt:lpstr>Slide 25</vt:lpstr>
      <vt:lpstr>Analogy to documents</vt:lpstr>
      <vt:lpstr>Slide 27</vt:lpstr>
      <vt:lpstr>Bags of visual words</vt:lpstr>
      <vt:lpstr>Comparing bags of words</vt:lpstr>
      <vt:lpstr>Slide 30</vt:lpstr>
      <vt:lpstr>Slide 31</vt:lpstr>
      <vt:lpstr>Scoring retrieval quality</vt:lpstr>
      <vt:lpstr>Vocabulary Trees: hierarchical clustering for large vocabularies</vt:lpstr>
      <vt:lpstr>Vocabulary Tree</vt:lpstr>
      <vt:lpstr>Vocabulary Tree</vt:lpstr>
      <vt:lpstr>Vocabulary Tree</vt:lpstr>
      <vt:lpstr>Vocabulary Tree</vt:lpstr>
      <vt:lpstr>Vocabulary Tree</vt:lpstr>
      <vt:lpstr>Slide 39</vt:lpstr>
      <vt:lpstr>Vocabulary Tree</vt:lpstr>
      <vt:lpstr>Bags of words: pros and cons</vt:lpstr>
      <vt:lpstr>Summary So Far</vt:lpstr>
      <vt:lpstr>Multi-view matching</vt:lpstr>
      <vt:lpstr>Instance recognition</vt:lpstr>
      <vt:lpstr>Instance recognition: remaining issues</vt:lpstr>
      <vt:lpstr>Instance recognition: remaining issues</vt:lpstr>
      <vt:lpstr>Instance recognition: remaining issues</vt:lpstr>
      <vt:lpstr>Vocabulary size</vt:lpstr>
      <vt:lpstr>Instance recognition: remaining issues</vt:lpstr>
      <vt:lpstr>Spatial Verification</vt:lpstr>
      <vt:lpstr>Slide 51</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Slide 60</vt:lpstr>
      <vt:lpstr>Spatial Verification: two basic strategies</vt:lpstr>
      <vt:lpstr>Voting: Generalized Hough Transform</vt:lpstr>
      <vt:lpstr>Voting: Generalized Hough Transform</vt:lpstr>
      <vt:lpstr>Gen Hough Transform details (Lowe’s system)</vt:lpstr>
      <vt:lpstr>Slide 65</vt:lpstr>
      <vt:lpstr>Recall: difficulties of voting</vt:lpstr>
      <vt:lpstr>Slide 67</vt:lpstr>
      <vt:lpstr>What else can we borrow from text retrieval?</vt:lpstr>
      <vt:lpstr>tf-idf weighting</vt:lpstr>
      <vt:lpstr>Query expansion</vt:lpstr>
      <vt:lpstr>Query Expansion</vt:lpstr>
      <vt:lpstr>Recognition via alignment</vt:lpstr>
      <vt:lpstr>Summary</vt:lpstr>
      <vt:lpstr>Making the Sky Searchable:  Fast Geometric Hashing for Automated Astrometry</vt:lpstr>
      <vt:lpstr>Example</vt:lpstr>
      <vt:lpstr>Slide 76</vt:lpstr>
      <vt:lpstr>Slide 77</vt:lpstr>
      <vt:lpstr>Questions?</vt:lpstr>
    </vt:vector>
  </TitlesOfParts>
  <Company>UT-Austin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Grauman</dc:creator>
  <cp:lastModifiedBy>Devi Parikh</cp:lastModifiedBy>
  <cp:revision>24</cp:revision>
  <dcterms:created xsi:type="dcterms:W3CDTF">2013-10-22T13:07:09Z</dcterms:created>
  <dcterms:modified xsi:type="dcterms:W3CDTF">2013-10-22T21:59:14Z</dcterms:modified>
</cp:coreProperties>
</file>