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embeddings/Microsoft_Equation3.bin" ContentType="application/vnd.openxmlformats-officedocument.oleObject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embeddings/Microsoft_Equation10.bin" ContentType="application/vnd.openxmlformats-officedocument.oleObject"/>
  <Override PartName="/ppt/notesSlides/notesSlide45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55.xml" ContentType="application/vnd.openxmlformats-officedocument.presentationml.notesSlide+xml"/>
  <Override PartName="/ppt/embeddings/Microsoft_Equation20.bin" ContentType="application/vnd.openxmlformats-officedocument.oleObject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Default Extension="vml" ContentType="application/vnd.openxmlformats-officedocument.vmlDrawing"/>
  <Override PartName="/ppt/embeddings/Microsoft_Equation9.bin" ContentType="application/vnd.openxmlformats-officedocument.oleObject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embeddings/Microsoft_Equation16.bin" ContentType="application/vnd.openxmlformats-officedocument.oleObject"/>
  <Override PartName="/ppt/embeddings/oleObject1.bin" ContentType="application/vnd.openxmlformats-officedocument.oleObject"/>
  <Override PartName="/ppt/embeddings/oleObject13.bin" ContentType="application/vnd.openxmlformats-officedocument.oleObject"/>
  <Override PartName="/ppt/embeddings/Microsoft_Equation35.bin" ContentType="application/vnd.openxmlformats-officedocument.oleObject"/>
  <Default Extension="jpeg" ContentType="image/jpeg"/>
  <Override PartName="/ppt/notesSlides/notesSlide11.xml" ContentType="application/vnd.openxmlformats-officedocument.presentationml.notesSlide+xml"/>
  <Override PartName="/ppt/embeddings/Microsoft_Equation45.bin" ContentType="application/vnd.openxmlformats-officedocument.oleObject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oleObject7.bin" ContentType="application/vnd.openxmlformats-officedocument.oleObject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notesSlides/notesSlide4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embeddings/Microsoft_Equation4.bin" ContentType="application/vnd.openxmlformats-officedocument.oleObject"/>
  <Override PartName="/ppt/slides/slide29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notesSlides/notesSlide46.xml" ContentType="application/vnd.openxmlformats-officedocument.presentationml.notesSlide+xml"/>
  <Override PartName="/ppt/embeddings/Microsoft_Equation11.bin" ContentType="application/vnd.openxmlformats-officedocument.oleObject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notesSlides/notesSlide56.xml" ContentType="application/vnd.openxmlformats-officedocument.presentationml.notesSlide+xml"/>
  <Override PartName="/ppt/embeddings/Microsoft_Equation21.bin" ContentType="application/vnd.openxmlformats-officedocument.oleObject"/>
  <Override PartName="/ppt/slides/slide57.xml" ContentType="application/vnd.openxmlformats-officedocument.presentationml.slide+xml"/>
  <Override PartName="/ppt/tags/tag2.xml" ContentType="application/vnd.openxmlformats-officedocument.presentationml.tags+xml"/>
  <Override PartName="/ppt/embeddings/Microsoft_Equation30.bin" ContentType="application/vnd.openxmlformats-officedocument.oleObject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Override PartName="/ppt/embeddings/Microsoft_Equation40.bin" ContentType="application/vnd.openxmlformats-officedocument.oleObject"/>
  <Override PartName="/ppt/embeddings/Microsoft_Equation17.bin" ContentType="application/vnd.openxmlformats-officedocument.oleObject"/>
  <Override PartName="/ppt/embeddings/oleObject2.bin" ContentType="application/vnd.openxmlformats-officedocument.oleObject"/>
  <Override PartName="/ppt/embeddings/Microsoft_Equation26.bin" ContentType="application/vnd.openxmlformats-officedocument.oleObject"/>
  <Override PartName="/ppt/embeddings/Microsoft_Equation36.bin" ContentType="application/vnd.openxmlformats-officedocument.oleObject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Microsoft_Equation46.bin" ContentType="application/vnd.openxmlformats-officedocument.oleObject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embeddings/oleObject8.bin" ContentType="application/vnd.openxmlformats-officedocument.oleObject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Layouts/slideLayout6.xml" ContentType="application/vnd.openxmlformats-officedocument.presentationml.slideLayout+xml"/>
  <Override PartName="/ppt/tableStyles.xml" ContentType="application/vnd.openxmlformats-officedocument.presentationml.tableStyles+xml"/>
  <Override PartName="/ppt/slides/slide43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embeddings/Microsoft_Equation5.bin" ContentType="application/vnd.openxmlformats-officedocument.oleObject"/>
  <Override PartName="/ppt/slides/slide6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37.xml" ContentType="application/vnd.openxmlformats-officedocument.presentationml.notes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notesSlides/notesSlide47.xml" ContentType="application/vnd.openxmlformats-officedocument.presentationml.notesSlide+xml"/>
  <Override PartName="/ppt/embeddings/Microsoft_Equation12.bin" ContentType="application/vnd.openxmlformats-officedocument.oleObject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embeddings/oleObject10.bin" ContentType="application/vnd.openxmlformats-officedocument.oleObject"/>
  <Override PartName="/ppt/embeddings/Microsoft_Equation22.bin" ContentType="application/vnd.openxmlformats-officedocument.oleObject"/>
  <Override PartName="/ppt/slides/slide58.xml" ContentType="application/vnd.openxmlformats-officedocument.presentationml.slide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embeddings/Microsoft_Equation31.bin" ContentType="application/vnd.openxmlformats-officedocument.oleObject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embeddings/Microsoft_Equation41.bin" ContentType="application/vnd.openxmlformats-officedocument.oleObject"/>
  <Override PartName="/ppt/embeddings/Microsoft_Equation18.bin" ContentType="application/vnd.openxmlformats-officedocument.oleObject"/>
  <Override PartName="/ppt/embeddings/oleObject3.bin" ContentType="application/vnd.openxmlformats-officedocument.oleObject"/>
  <Override PartName="/ppt/embeddings/Microsoft_Equation27.bin" ContentType="application/vnd.openxmlformats-officedocument.oleObject"/>
  <Override PartName="/ppt/embeddings/Microsoft_Equation37.bin" ContentType="application/vnd.openxmlformats-officedocument.oleObject"/>
  <Override PartName="/ppt/slideLayouts/slideLayout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Microsoft_Equation47.bin" ContentType="application/vnd.openxmlformats-officedocument.oleObject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embeddings/oleObject9.bin" ContentType="application/vnd.openxmlformats-officedocument.oleObject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29.xml" ContentType="application/vnd.openxmlformats-officedocument.presentationml.notesSlide+xml"/>
  <Override PartName="/ppt/embeddings/Microsoft_Equation6.bin" ContentType="application/vnd.openxmlformats-officedocument.oleObject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72.xml" ContentType="application/vnd.openxmlformats-officedocument.presentationml.slide+xml"/>
  <Override PartName="/ppt/notesSlides/notesSlide48.xml" ContentType="application/vnd.openxmlformats-officedocument.presentationml.notesSlide+xml"/>
  <Override PartName="/ppt/embeddings/Microsoft_Equation13.bin" ContentType="application/vnd.openxmlformats-officedocument.oleObject"/>
  <Override PartName="/ppt/embeddings/oleObject11.bin" ContentType="application/vnd.openxmlformats-officedocument.oleObject"/>
  <Override PartName="/ppt/embeddings/Microsoft_Equation23.bin" ContentType="application/vnd.openxmlformats-officedocument.oleObject"/>
  <Override PartName="/ppt/slides/slide59.xml" ContentType="application/vnd.openxmlformats-officedocument.presentationml.slide+xml"/>
  <Override PartName="/ppt/tags/tag4.xml" ContentType="application/vnd.openxmlformats-officedocument.presentationml.tags+xml"/>
  <Override PartName="/ppt/embeddings/Microsoft_Equation32.bin" ContentType="application/vnd.openxmlformats-officedocument.oleObject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embeddings/Microsoft_Equation42.bin" ContentType="application/vnd.openxmlformats-officedocument.oleObject"/>
  <Override PartName="/ppt/slides/slide10.xml" ContentType="application/vnd.openxmlformats-officedocument.presentationml.slide+xml"/>
  <Override PartName="/ppt/embeddings/Microsoft_Equation19.bin" ContentType="application/vnd.openxmlformats-officedocument.oleObject"/>
  <Override PartName="/ppt/embeddings/oleObject4.bin" ContentType="application/vnd.openxmlformats-officedocument.oleObject"/>
  <Override PartName="/ppt/slides/slide20.xml" ContentType="application/vnd.openxmlformats-officedocument.presentationml.slide+xml"/>
  <Override PartName="/ppt/embeddings/Microsoft_Equation28.bin" ContentType="application/vnd.openxmlformats-officedocument.oleObject"/>
  <Override PartName="/ppt/slides/slide1.xml" ContentType="application/vnd.openxmlformats-officedocument.presentationml.slide+xml"/>
  <Override PartName="/ppt/embeddings/Microsoft_Equation38.bin" ContentType="application/vnd.openxmlformats-officedocument.oleObject"/>
  <Override PartName="/ppt/slideLayouts/slideLayout2.xml" ContentType="application/vnd.openxmlformats-officedocument.presentationml.slideLayout+xml"/>
  <Override PartName="/ppt/notesSlides/notesSlide14.xml" ContentType="application/vnd.openxmlformats-officedocument.presentationml.notesSlide+xml"/>
  <Override PartName="/ppt/embeddings/Microsoft_Equation48.bin" ContentType="application/vnd.openxmlformats-officedocument.oleObject"/>
  <Override PartName="/ppt/slides/slide16.xml" ContentType="application/vnd.openxmlformats-officedocument.presentationml.slide+xml"/>
  <Override PartName="/ppt/notesSlides/notesSlide24.xml" ContentType="application/vnd.openxmlformats-officedocument.presentationml.notesSlide+xml"/>
  <Override PartName="/ppt/viewProps.xml" ContentType="application/vnd.openxmlformats-officedocument.presentationml.viewProps+xml"/>
  <Override PartName="/ppt/embeddings/Microsoft_Equation1.bin" ContentType="application/vnd.openxmlformats-officedocument.oleObject"/>
  <Override PartName="/ppt/slides/slide26.xml" ContentType="application/vnd.openxmlformats-officedocument.presentationml.slide+xml"/>
  <Default Extension="rels" ContentType="application/vnd.openxmlformats-package.relationships+xml"/>
  <Override PartName="/ppt/notesSlides/notesSlide34.xml" ContentType="application/vnd.openxmlformats-officedocument.presentationml.notesSlide+xml"/>
  <Default Extension="wmf" ContentType="image/x-wmf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43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54.xml" ContentType="application/vnd.openxmlformats-officedocument.presentationml.slide+xml"/>
  <Override PartName="/ppt/embeddings/Microsoft_Equation7.bin" ContentType="application/vnd.openxmlformats-officedocument.oleObject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embeddings/Microsoft_Equation14.bin" ContentType="application/vnd.openxmlformats-officedocument.oleObject"/>
  <Override PartName="/ppt/notesSlides/notesSlide49.xml" ContentType="application/vnd.openxmlformats-officedocument.presentationml.notesSlide+xml"/>
  <Override PartName="/ppt/embeddings/oleObject12.bin" ContentType="application/vnd.openxmlformats-officedocument.oleObject"/>
  <Override PartName="/ppt/embeddings/Microsoft_Equation24.bin" ContentType="application/vnd.openxmlformats-officedocument.oleObject"/>
  <Override PartName="/ppt/embeddings/Microsoft_Equation33.bin" ContentType="application/vnd.openxmlformats-officedocument.oleObject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embeddings/Microsoft_Equation43.bin" ContentType="application/vnd.openxmlformats-officedocument.oleObject"/>
  <Override PartName="/ppt/embeddings/oleObject5.bin" ContentType="application/vnd.openxmlformats-officedocument.oleObject"/>
  <Override PartName="/ppt/slides/slide21.xml" ContentType="application/vnd.openxmlformats-officedocument.presentationml.slide+xml"/>
  <Override PartName="/ppt/embeddings/Microsoft_Equation29.bin" ContentType="application/vnd.openxmlformats-officedocument.oleObject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embeddings/Microsoft_Equation39.bin" ContentType="application/vnd.openxmlformats-officedocument.oleObject"/>
  <Override PartName="/ppt/handoutMasters/handoutMaster1.xml" ContentType="application/vnd.openxmlformats-officedocument.presentationml.handoutMaster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embeddings/Microsoft_Equation49.bin" ContentType="application/vnd.openxmlformats-officedocument.oleObject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embeddings/Microsoft_Equation2.bin" ContentType="application/vnd.openxmlformats-officedocument.oleObject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notesSlides/notesSlide4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notesSlides/notesSlide54.xml" ContentType="application/vnd.openxmlformats-officedocument.presentationml.notesSlide+xml"/>
  <Override PartName="/ppt/slides/slide55.xml" ContentType="application/vnd.openxmlformats-officedocument.presentationml.slide+xml"/>
  <Override PartName="/ppt/embeddings/Microsoft_Equation8.bin" ContentType="application/vnd.openxmlformats-officedocument.oleObject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embeddings/Microsoft_Equation15.bin" ContentType="application/vnd.openxmlformats-officedocument.oleObject"/>
  <Override PartName="/ppt/embeddings/Microsoft_Equation25.bin" ContentType="application/vnd.openxmlformats-officedocument.oleObject"/>
  <Override PartName="/ppt/embeddings/Microsoft_Equation34.bin" ContentType="application/vnd.openxmlformats-officedocument.oleObject"/>
  <Override PartName="/ppt/notesSlides/notesSlide7.xml" ContentType="application/vnd.openxmlformats-officedocument.presentationml.notesSlide+xml"/>
  <Override PartName="/ppt/embeddings/Microsoft_Equation44.bin" ContentType="application/vnd.openxmlformats-officedocument.oleObject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embeddings/oleObject6.bin" ContentType="application/vnd.openxmlformats-officedocument.oleObject"/>
  <Override PartName="/ppt/slides/slide2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425" r:id="rId2"/>
    <p:sldId id="776" r:id="rId3"/>
    <p:sldId id="784" r:id="rId4"/>
    <p:sldId id="837" r:id="rId5"/>
    <p:sldId id="842" r:id="rId6"/>
    <p:sldId id="843" r:id="rId7"/>
    <p:sldId id="785" r:id="rId8"/>
    <p:sldId id="786" r:id="rId9"/>
    <p:sldId id="787" r:id="rId10"/>
    <p:sldId id="732" r:id="rId11"/>
    <p:sldId id="733" r:id="rId12"/>
    <p:sldId id="734" r:id="rId13"/>
    <p:sldId id="735" r:id="rId14"/>
    <p:sldId id="737" r:id="rId15"/>
    <p:sldId id="738" r:id="rId16"/>
    <p:sldId id="739" r:id="rId17"/>
    <p:sldId id="740" r:id="rId18"/>
    <p:sldId id="741" r:id="rId19"/>
    <p:sldId id="742" r:id="rId20"/>
    <p:sldId id="743" r:id="rId21"/>
    <p:sldId id="744" r:id="rId22"/>
    <p:sldId id="745" r:id="rId23"/>
    <p:sldId id="747" r:id="rId24"/>
    <p:sldId id="746" r:id="rId25"/>
    <p:sldId id="748" r:id="rId26"/>
    <p:sldId id="749" r:id="rId27"/>
    <p:sldId id="751" r:id="rId28"/>
    <p:sldId id="752" r:id="rId29"/>
    <p:sldId id="753" r:id="rId30"/>
    <p:sldId id="754" r:id="rId31"/>
    <p:sldId id="846" r:id="rId32"/>
    <p:sldId id="755" r:id="rId33"/>
    <p:sldId id="757" r:id="rId34"/>
    <p:sldId id="847" r:id="rId35"/>
    <p:sldId id="863" r:id="rId36"/>
    <p:sldId id="856" r:id="rId37"/>
    <p:sldId id="867" r:id="rId38"/>
    <p:sldId id="857" r:id="rId39"/>
    <p:sldId id="858" r:id="rId40"/>
    <p:sldId id="859" r:id="rId41"/>
    <p:sldId id="860" r:id="rId42"/>
    <p:sldId id="861" r:id="rId43"/>
    <p:sldId id="869" r:id="rId44"/>
    <p:sldId id="862" r:id="rId45"/>
    <p:sldId id="868" r:id="rId46"/>
    <p:sldId id="774" r:id="rId47"/>
    <p:sldId id="789" r:id="rId48"/>
    <p:sldId id="795" r:id="rId49"/>
    <p:sldId id="796" r:id="rId50"/>
    <p:sldId id="797" r:id="rId51"/>
    <p:sldId id="798" r:id="rId52"/>
    <p:sldId id="799" r:id="rId53"/>
    <p:sldId id="800" r:id="rId54"/>
    <p:sldId id="805" r:id="rId55"/>
    <p:sldId id="809" r:id="rId56"/>
    <p:sldId id="810" r:id="rId57"/>
    <p:sldId id="811" r:id="rId58"/>
    <p:sldId id="813" r:id="rId59"/>
    <p:sldId id="816" r:id="rId60"/>
    <p:sldId id="818" r:id="rId61"/>
    <p:sldId id="819" r:id="rId62"/>
    <p:sldId id="820" r:id="rId63"/>
    <p:sldId id="821" r:id="rId64"/>
    <p:sldId id="822" r:id="rId65"/>
    <p:sldId id="823" r:id="rId66"/>
    <p:sldId id="824" r:id="rId67"/>
    <p:sldId id="825" r:id="rId68"/>
    <p:sldId id="826" r:id="rId69"/>
    <p:sldId id="870" r:id="rId70"/>
    <p:sldId id="877" r:id="rId71"/>
    <p:sldId id="878" r:id="rId72"/>
    <p:sldId id="879" r:id="rId73"/>
    <p:sldId id="880" r:id="rId74"/>
    <p:sldId id="871" r:id="rId75"/>
    <p:sldId id="872" r:id="rId76"/>
    <p:sldId id="873" r:id="rId77"/>
    <p:sldId id="874" r:id="rId78"/>
    <p:sldId id="875" r:id="rId79"/>
    <p:sldId id="876" r:id="rId80"/>
    <p:sldId id="836" r:id="rId81"/>
    <p:sldId id="783" r:id="rId82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rgbClr val="FF0000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842" autoAdjust="0"/>
    <p:restoredTop sz="86792" autoAdjust="0"/>
  </p:normalViewPr>
  <p:slideViewPr>
    <p:cSldViewPr>
      <p:cViewPr varScale="1">
        <p:scale>
          <a:sx n="94" d="100"/>
          <a:sy n="94" d="100"/>
        </p:scale>
        <p:origin x="-4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notesViewPr>
    <p:cSldViewPr>
      <p:cViewPr varScale="1">
        <p:scale>
          <a:sx n="47" d="100"/>
          <a:sy n="47" d="100"/>
        </p:scale>
        <p:origin x="-1717" y="-98"/>
      </p:cViewPr>
      <p:guideLst>
        <p:guide orient="horz" pos="2904"/>
        <p:guide pos="218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6.xml"/><Relationship Id="rId4" Type="http://schemas.openxmlformats.org/officeDocument/2006/relationships/slide" Target="slides/slide17.xml"/><Relationship Id="rId5" Type="http://schemas.openxmlformats.org/officeDocument/2006/relationships/slide" Target="slides/slide19.xml"/><Relationship Id="rId6" Type="http://schemas.openxmlformats.org/officeDocument/2006/relationships/slide" Target="slides/slide23.xml"/><Relationship Id="rId1" Type="http://schemas.openxmlformats.org/officeDocument/2006/relationships/slide" Target="slides/slide11.xml"/><Relationship Id="rId2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Relationship Id="rId2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Relationship Id="rId2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Relationship Id="rId2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4" Type="http://schemas.openxmlformats.org/officeDocument/2006/relationships/image" Target="../media/image70.wmf"/><Relationship Id="rId1" Type="http://schemas.openxmlformats.org/officeDocument/2006/relationships/image" Target="../media/image67.wmf"/><Relationship Id="rId2" Type="http://schemas.openxmlformats.org/officeDocument/2006/relationships/image" Target="../media/image6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4" Type="http://schemas.openxmlformats.org/officeDocument/2006/relationships/image" Target="../media/image70.wmf"/><Relationship Id="rId5" Type="http://schemas.openxmlformats.org/officeDocument/2006/relationships/image" Target="../media/image75.wmf"/><Relationship Id="rId1" Type="http://schemas.openxmlformats.org/officeDocument/2006/relationships/image" Target="../media/image72.wmf"/><Relationship Id="rId2" Type="http://schemas.openxmlformats.org/officeDocument/2006/relationships/image" Target="../media/image7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wmf"/><Relationship Id="rId1" Type="http://schemas.openxmlformats.org/officeDocument/2006/relationships/image" Target="../media/image13.wmf"/><Relationship Id="rId2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wmf"/><Relationship Id="rId3" Type="http://schemas.openxmlformats.org/officeDocument/2006/relationships/image" Target="../media/image97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4" Type="http://schemas.openxmlformats.org/officeDocument/2006/relationships/image" Target="../media/image97.wmf"/><Relationship Id="rId1" Type="http://schemas.openxmlformats.org/officeDocument/2006/relationships/image" Target="../media/image98.png"/><Relationship Id="rId2" Type="http://schemas.openxmlformats.org/officeDocument/2006/relationships/image" Target="../media/image99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4" Type="http://schemas.openxmlformats.org/officeDocument/2006/relationships/image" Target="../media/image103.wmf"/><Relationship Id="rId1" Type="http://schemas.openxmlformats.org/officeDocument/2006/relationships/image" Target="../media/image100.wmf"/><Relationship Id="rId2" Type="http://schemas.openxmlformats.org/officeDocument/2006/relationships/image" Target="../media/image10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image" Target="../media/image19.wmf"/><Relationship Id="rId3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Relationship Id="rId2" Type="http://schemas.openxmlformats.org/officeDocument/2006/relationships/image" Target="../media/image26.wmf"/><Relationship Id="rId3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Relationship Id="rId2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image" Target="../media/image51.wmf"/><Relationship Id="rId3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8A9EF-8FCD-4D1E-A248-EC9709367834}" type="datetimeFigureOut">
              <a:rPr lang="en-US" smtClean="0"/>
              <a:pPr/>
              <a:t>10/16/13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6506-27FE-4FB3-8A80-88747C394F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10198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EFF6AE-02E3-40BB-A094-82F236F4F909}" type="datetimeFigureOut">
              <a:rPr lang="en-US"/>
              <a:pPr>
                <a:defRPr/>
              </a:pPr>
              <a:t>10/16/13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CD2BCC9-46BE-4B1E-A65D-31834D5B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5708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A57EF-541D-443D-B041-B5555686C3FA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347DA-7389-4F3D-B887-FF3C647DC3E0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lIns="103441" tIns="51720" rIns="103441" bIns="51720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257075-AE7F-485D-AA6B-C3293D4558C9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856102-7C12-44E3-9B61-5EDD0A3DEB10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6E719-FAB0-4528-BEF2-099CB32EC1F6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868715-75F9-4227-8E7E-91CF5E6A8677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smaller window:  more detail, more noise</a:t>
            </a:r>
          </a:p>
          <a:p>
            <a:r>
              <a:rPr lang="en-US" smtClean="0"/>
              <a:t>bigger window:  less noise, more detail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53480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2E4856-1E29-4EE0-9D64-315D56FDDF9E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E4633C-E05B-48B7-BF44-4E11D64B3FEB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7019-7353-4427-AD4A-0D21B44098A5}" type="slidenum">
              <a:rPr lang="en-US" smtClean="0"/>
              <a:pPr>
                <a:defRPr/>
              </a:pPr>
              <a:t>28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689E0-DD9B-408E-BB2C-E2AA0A58B9DF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05645-044F-4B4A-94E2-55817AD5F8EA}" type="slidenum">
              <a:rPr lang="en-US" smtClean="0"/>
              <a:pPr>
                <a:defRPr/>
              </a:pPr>
              <a:t>30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6EB6513B-9F64-9F4C-9E51-ECAEB7468E81}" type="slidenum">
              <a:rPr lang="en-US" sz="1100">
                <a:solidFill>
                  <a:srgbClr val="000000"/>
                </a:solidFill>
                <a:latin typeface="Arial" charset="0"/>
              </a:rPr>
              <a:pPr eaLnBrk="0" hangingPunct="0"/>
              <a:t>31</a:t>
            </a:fld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D43889-E5EC-4016-BBD0-F3DEE460E67D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317DDC2-56D4-423B-A426-B41418C15EB6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BD92B4B2-B9BF-2141-9112-BC49B54BB61D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34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6CADE682-D4A1-E442-B2A0-D869D1A04E6B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1" name="Rectangle 7"/>
          <p:cNvSpPr txBox="1">
            <a:spLocks noGrp="1" noChangeArrowheads="1"/>
          </p:cNvSpPr>
          <p:nvPr/>
        </p:nvSpPr>
        <p:spPr bwMode="auto">
          <a:xfrm>
            <a:off x="3934768" y="8758276"/>
            <a:ext cx="3010625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>
            <a:prstTxWarp prst="textNoShape">
              <a:avLst/>
            </a:prstTxWarp>
          </a:bodyPr>
          <a:lstStyle/>
          <a:p>
            <a:pPr algn="r"/>
            <a:fld id="{448C8A28-BCBB-D44A-92AA-55AA4E7C0731}" type="slidenum">
              <a:rPr lang="en-US" sz="1200">
                <a:solidFill>
                  <a:srgbClr val="000000"/>
                </a:solidFill>
              </a:rPr>
              <a:pPr algn="r"/>
              <a:t>4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98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17568B41-C6E0-BD4F-95D8-E36DB3FD911A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35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2040-9DA8-C342-B0A4-28D721460070}" type="slidenum">
              <a:rPr lang="en-US"/>
              <a:pPr/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7BC032-4CA1-45BE-BEA7-7D5C155B0C3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3E3EEA-A503-4842-AD9D-99BBBCC1BCED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CF168C-B95A-46CA-AA2A-EA975E4ECB07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E56BFA-11C4-4A39-9450-69EE9CC5DD10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131CF1-5FE5-4EB6-8F1B-5AB9ABB090F2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F7C7B0-8B11-4484-9354-E1D8ACC628A7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3818"/>
            <a:r>
              <a:rPr lang="en-US" dirty="0"/>
              <a:t>The measurement matrix</a:t>
            </a:r>
            <a:r>
              <a:rPr lang="en-US" b="1" dirty="0">
                <a:latin typeface="Times New Roman" pitchFamily="18" charset="0"/>
              </a:rPr>
              <a:t> D = MS </a:t>
            </a:r>
            <a:r>
              <a:rPr lang="en-US" dirty="0"/>
              <a:t>must have rank 3!</a:t>
            </a:r>
            <a:endParaRPr lang="en-US" b="1" dirty="0">
              <a:latin typeface="Times New Roman" pitchFamily="18" charset="0"/>
            </a:endParaRP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E742AD5-9CF2-2740-82B6-6F903C53066C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1859" name="Rectangle 7"/>
          <p:cNvSpPr txBox="1">
            <a:spLocks noGrp="1" noChangeArrowheads="1"/>
          </p:cNvSpPr>
          <p:nvPr/>
        </p:nvSpPr>
        <p:spPr bwMode="auto">
          <a:xfrm>
            <a:off x="3934768" y="8758276"/>
            <a:ext cx="3010625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>
            <a:prstTxWarp prst="textNoShape">
              <a:avLst/>
            </a:prstTxWarp>
          </a:bodyPr>
          <a:lstStyle/>
          <a:p>
            <a:pPr algn="r"/>
            <a:fld id="{037CC41C-2675-3642-BED5-F8FA997FB721}" type="slidenum">
              <a:rPr lang="en-US" sz="1200">
                <a:solidFill>
                  <a:srgbClr val="000000"/>
                </a:solidFill>
              </a:rPr>
              <a:pPr algn="r"/>
              <a:t>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55AB3-7286-4FB9-92DC-86FF79A974ED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E505B9-C156-42B8-82CC-8482E9A340F4}" type="slidenum">
              <a:rPr lang="en-US" smtClean="0"/>
              <a:pPr>
                <a:defRPr/>
              </a:pPr>
              <a:t>61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66E167-EF6C-4931-85EF-DC6C57859395}" type="slidenum">
              <a:rPr lang="en-US" smtClean="0"/>
              <a:pPr>
                <a:defRPr/>
              </a:pPr>
              <a:t>62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33C4CD-B378-4135-89B9-4487F7898EFD}" type="slidenum">
              <a:rPr lang="en-US" smtClean="0"/>
              <a:pPr>
                <a:defRPr/>
              </a:pPr>
              <a:t>63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C108DA-F0F6-4336-9ACA-767BB80A24DF}" type="slidenum">
              <a:rPr lang="en-US" smtClean="0"/>
              <a:pPr>
                <a:defRPr/>
              </a:pPr>
              <a:t>64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F636D3-17E9-4240-B4EA-777E6022FD3E}" type="slidenum">
              <a:rPr lang="en-US" smtClean="0"/>
              <a:pPr>
                <a:defRPr/>
              </a:pPr>
              <a:t>65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6162C5-BA2A-4D2F-8B1A-0353673803F4}" type="slidenum">
              <a:rPr lang="en-US" smtClean="0"/>
              <a:pPr>
                <a:defRPr/>
              </a:pPr>
              <a:t>66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8B50AF-E9B7-4133-B7AA-E1DD9E47330C}" type="slidenum">
              <a:rPr lang="en-US" smtClean="0"/>
              <a:pPr>
                <a:defRPr/>
              </a:pPr>
              <a:t>68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C2040-9DA8-C342-B0A4-28D721460070}" type="slidenum">
              <a:rPr lang="en-US"/>
              <a:pPr/>
              <a:t>69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CB93041-8037-4F08-ACAF-609C31AA6283}" type="slidenum">
              <a:rPr lang="en-US"/>
              <a:pPr>
                <a:defRPr/>
              </a:pPr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FBBEF38-FF96-4348-8562-6E10C9008B3D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3" name="Rectangle 7"/>
          <p:cNvSpPr txBox="1">
            <a:spLocks noGrp="1" noChangeArrowheads="1"/>
          </p:cNvSpPr>
          <p:nvPr/>
        </p:nvSpPr>
        <p:spPr bwMode="auto">
          <a:xfrm>
            <a:off x="3934768" y="8758276"/>
            <a:ext cx="3010625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>
            <a:prstTxWarp prst="textNoShape">
              <a:avLst/>
            </a:prstTxWarp>
          </a:bodyPr>
          <a:lstStyle/>
          <a:p>
            <a:pPr algn="r"/>
            <a:fld id="{216C7C09-3FBB-0448-8402-DE5E8D5C7C7C}" type="slidenum">
              <a:rPr lang="en-US" sz="1200">
                <a:solidFill>
                  <a:srgbClr val="000000"/>
                </a:solidFill>
              </a:rPr>
              <a:pPr algn="r"/>
              <a:t>6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="1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DEEFC55-92D4-0E48-86AE-2236ABFD31FB}" type="slidenum">
              <a:rPr lang="en-US">
                <a:solidFill>
                  <a:srgbClr val="000000"/>
                </a:solidFill>
              </a:rPr>
              <a:pPr/>
              <a:t>72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635BE406-34C9-B248-8A82-867F3DE0AE4A}" type="slidenum">
              <a:rPr lang="en-US">
                <a:solidFill>
                  <a:srgbClr val="000000"/>
                </a:solidFill>
              </a:rPr>
              <a:pPr/>
              <a:t>73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1F82A4BC-561E-3E4E-B3A9-A0AC4130F670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75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55" name="Rectangle 7"/>
          <p:cNvSpPr txBox="1">
            <a:spLocks noGrp="1" noChangeArrowheads="1"/>
          </p:cNvSpPr>
          <p:nvPr/>
        </p:nvSpPr>
        <p:spPr bwMode="auto">
          <a:xfrm>
            <a:off x="3934768" y="8758276"/>
            <a:ext cx="3010625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>
            <a:prstTxWarp prst="textNoShape">
              <a:avLst/>
            </a:prstTxWarp>
          </a:bodyPr>
          <a:lstStyle/>
          <a:p>
            <a:pPr algn="r" eaLnBrk="0" hangingPunct="0"/>
            <a:fld id="{FB4B8DB5-B4D0-6E4C-8F5C-549321A426AF}" type="slidenum">
              <a:rPr lang="en-US" sz="1200">
                <a:solidFill>
                  <a:srgbClr val="000000"/>
                </a:solidFill>
              </a:rPr>
              <a:pPr algn="r" eaLnBrk="0" hangingPunct="0"/>
              <a:t>75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1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CDF7F4F7-EC48-DA4D-A3B7-CDC05C02B7C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76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75E94D03-5C63-6249-9D23-3561E47F1328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77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b="1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C2D33183-0E5F-294F-984A-EFE74D45063B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78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0" hangingPunct="0"/>
            <a:fld id="{99375B63-BAEF-064D-94CA-38685B8D3E76}" type="slidenum">
              <a:rPr lang="en-US">
                <a:solidFill>
                  <a:srgbClr val="000000"/>
                </a:solidFill>
                <a:latin typeface="Arial" charset="0"/>
              </a:rPr>
              <a:pPr eaLnBrk="0" hangingPunct="0"/>
              <a:t>79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fr-FR"/>
              <a:t>CS 376 Lecture 17 Stereo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AE3FED-7E50-470B-BE2C-C84DAC8992C1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5290BF-5343-4E93-B6C1-9443D70F7A58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BE2F93-44B5-430B-8CF5-E84D5DA74343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8400" y="692150"/>
            <a:ext cx="4611688" cy="34575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6254" y="4379595"/>
            <a:ext cx="5094393" cy="414909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8F7CA-101F-4949-9492-58280E9602D0}" type="datetime1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1B5A1-9926-B34D-B962-C42789526B7F}" type="datetime1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77E04-7CCA-BA4D-8B9B-D858D8229574}" type="datetime1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DF722-0451-1A40-A7F9-D9CF5110D820}" type="datetime1">
              <a:rPr lang="en-US" smtClean="0"/>
              <a:t>10/17/13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7D39D-5D6E-BE49-B0BB-D7009BADD401}" type="datetime1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2F3A-3329-5440-BE6D-EFDB2418A8F6}" type="datetime1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CBF40-2668-FE47-A393-9E6E65C18B43}" type="datetime1">
              <a:rPr lang="en-US" smtClean="0"/>
              <a:t>10/17/13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93FAE-04A8-4C42-BA53-705486C81C22}" type="datetime1">
              <a:rPr lang="en-US" smtClean="0"/>
              <a:t>10/17/13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2316F-F564-7440-AB33-F13D12AA0ED8}" type="datetime1">
              <a:rPr lang="en-US" smtClean="0"/>
              <a:t>10/17/13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2EA03-2F3E-5E47-815C-4DA567E5916F}" type="datetime1">
              <a:rPr lang="en-US" smtClean="0"/>
              <a:t>10/17/13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7B7FE-AF6C-D644-B8D9-57A6DEF06ABB}" type="datetime1">
              <a:rPr lang="en-US" smtClean="0"/>
              <a:t>10/17/13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227BB-5EEA-834A-8B63-CB0343BDF2AC}" type="datetime1">
              <a:rPr lang="en-US" smtClean="0"/>
              <a:t>10/17/13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D78E42-D2B0-BC43-A6D6-3936C5F0A473}" type="datetime1">
              <a:rPr lang="en-US" smtClean="0"/>
              <a:t>10/17/13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67AEE91-7B51-4C74-A56A-2DC8D0930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Microsoft_Equation11.bin"/><Relationship Id="rId5" Type="http://schemas.openxmlformats.org/officeDocument/2006/relationships/oleObject" Target="../embeddings/Microsoft_Equation12.bin"/><Relationship Id="rId6" Type="http://schemas.openxmlformats.org/officeDocument/2006/relationships/oleObject" Target="../embeddings/Microsoft_Equation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Microsoft_Equation14.bin"/><Relationship Id="rId5" Type="http://schemas.openxmlformats.org/officeDocument/2006/relationships/oleObject" Target="../embeddings/Microsoft_Equation1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research.microsoft.com/~zhang/Papers/TR99-21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45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3.png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4.bin"/><Relationship Id="rId6" Type="http://schemas.openxmlformats.org/officeDocument/2006/relationships/image" Target="../media/image4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36.png"/><Relationship Id="rId5" Type="http://schemas.openxmlformats.org/officeDocument/2006/relationships/image" Target="../media/image53.png"/><Relationship Id="rId6" Type="http://schemas.openxmlformats.org/officeDocument/2006/relationships/hyperlink" Target="http://www.csd.uwo.ca/~yuri/Papers/pami01.pdf" TargetMode="External"/><Relationship Id="rId7" Type="http://schemas.openxmlformats.org/officeDocument/2006/relationships/oleObject" Target="../embeddings/Microsoft_Equation16.bin"/><Relationship Id="rId8" Type="http://schemas.openxmlformats.org/officeDocument/2006/relationships/oleObject" Target="../embeddings/Microsoft_Equation17.bin"/><Relationship Id="rId9" Type="http://schemas.openxmlformats.org/officeDocument/2006/relationships/oleObject" Target="../embeddings/Microsoft_Equation18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54.png"/><Relationship Id="rId6" Type="http://schemas.openxmlformats.org/officeDocument/2006/relationships/hyperlink" Target="http://www.middlebury.edu/stereo/" TargetMode="External"/><Relationship Id="rId7" Type="http://schemas.openxmlformats.org/officeDocument/2006/relationships/hyperlink" Target="http://www.csd.uwo.ca/~yuri/Papers/pami01.pdf" TargetMode="External"/><Relationship Id="rId8" Type="http://schemas.openxmlformats.org/officeDocument/2006/relationships/oleObject" Target="../embeddings/oleObject6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Microsoft_Equation19.bin"/><Relationship Id="rId5" Type="http://schemas.openxmlformats.org/officeDocument/2006/relationships/oleObject" Target="../embeddings/Microsoft_Equation20.bin"/><Relationship Id="rId1" Type="http://schemas.openxmlformats.org/officeDocument/2006/relationships/vmlDrawing" Target="../drawings/vmlDrawing10.vml"/><Relationship Id="rId2" Type="http://schemas.openxmlformats.org/officeDocument/2006/relationships/tags" Target="../tags/tag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6" Type="http://schemas.openxmlformats.org/officeDocument/2006/relationships/oleObject" Target="../embeddings/Microsoft_Equation21.bin"/><Relationship Id="rId1" Type="http://schemas.openxmlformats.org/officeDocument/2006/relationships/vmlDrawing" Target="../drawings/vmlDrawing11.vml"/><Relationship Id="rId2" Type="http://schemas.openxmlformats.org/officeDocument/2006/relationships/tags" Target="../tags/tag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Microsoft_Equation22.bin"/><Relationship Id="rId5" Type="http://schemas.openxmlformats.org/officeDocument/2006/relationships/oleObject" Target="../embeddings/Microsoft_Equation23.bin"/><Relationship Id="rId1" Type="http://schemas.openxmlformats.org/officeDocument/2006/relationships/vmlDrawing" Target="../drawings/vmlDrawing12.vml"/><Relationship Id="rId2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Microsoft_Equation24.bin"/><Relationship Id="rId5" Type="http://schemas.openxmlformats.org/officeDocument/2006/relationships/oleObject" Target="../embeddings/Microsoft_Equation25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Microsoft_Equation26.bin"/><Relationship Id="rId5" Type="http://schemas.openxmlformats.org/officeDocument/2006/relationships/oleObject" Target="../embeddings/Microsoft_Equation27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8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71.png"/><Relationship Id="rId5" Type="http://schemas.openxmlformats.org/officeDocument/2006/relationships/oleObject" Target="../embeddings/Microsoft_Equation29.bin"/><Relationship Id="rId6" Type="http://schemas.openxmlformats.org/officeDocument/2006/relationships/oleObject" Target="../embeddings/Microsoft_Equation30.bin"/><Relationship Id="rId7" Type="http://schemas.openxmlformats.org/officeDocument/2006/relationships/oleObject" Target="../embeddings/Microsoft_Equation31.bin"/><Relationship Id="rId8" Type="http://schemas.openxmlformats.org/officeDocument/2006/relationships/oleObject" Target="../embeddings/Microsoft_Equation32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3.bin"/><Relationship Id="rId4" Type="http://schemas.openxmlformats.org/officeDocument/2006/relationships/oleObject" Target="../embeddings/Microsoft_Equation34.bin"/><Relationship Id="rId5" Type="http://schemas.openxmlformats.org/officeDocument/2006/relationships/oleObject" Target="../embeddings/Microsoft_Equation35.bin"/><Relationship Id="rId6" Type="http://schemas.openxmlformats.org/officeDocument/2006/relationships/oleObject" Target="../embeddings/Microsoft_Equation36.bin"/><Relationship Id="rId7" Type="http://schemas.openxmlformats.org/officeDocument/2006/relationships/oleObject" Target="../embeddings/Microsoft_Equation37.bin"/><Relationship Id="rId8" Type="http://schemas.openxmlformats.org/officeDocument/2006/relationships/hyperlink" Target="http://www.robots.ox.ac.uk/~vgg/hzbook/code/vgg_multiview/vgg_X_from_xP_lin.m" TargetMode="External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hyperlink" Target="http://www.eecs.berkeley.edu/~yang/courses/cs294-6/papers/TomasiC_Shape%20and%20motion%20from%20image%20streams%20under%20orthography.pdf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Microsoft_Equation38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9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oleObject" Target="../embeddings/Microsoft_Equation40.bin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8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9.bin"/><Relationship Id="rId1" Type="http://schemas.openxmlformats.org/officeDocument/2006/relationships/vmlDrawing" Target="../drawings/vmlDrawing23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oleObject" Target="../embeddings/oleObject10.bin"/><Relationship Id="rId1" Type="http://schemas.openxmlformats.org/officeDocument/2006/relationships/vmlDrawing" Target="../drawings/vmlDrawing24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11.bin"/><Relationship Id="rId1" Type="http://schemas.openxmlformats.org/officeDocument/2006/relationships/vmlDrawing" Target="../drawings/vmlDrawing25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4" Type="http://schemas.openxmlformats.org/officeDocument/2006/relationships/oleObject" Target="../embeddings/oleObject12.bin"/><Relationship Id="rId5" Type="http://schemas.openxmlformats.org/officeDocument/2006/relationships/oleObject" Target="../embeddings/Microsoft_Equation41.bin"/><Relationship Id="rId6" Type="http://schemas.openxmlformats.org/officeDocument/2006/relationships/oleObject" Target="../embeddings/Microsoft_Equation42.bin"/><Relationship Id="rId1" Type="http://schemas.openxmlformats.org/officeDocument/2006/relationships/vmlDrawing" Target="../drawings/vmlDrawing26.vml"/><Relationship Id="rId2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13.bin"/><Relationship Id="rId5" Type="http://schemas.openxmlformats.org/officeDocument/2006/relationships/oleObject" Target="../embeddings/Microsoft_Equation43.bin"/><Relationship Id="rId6" Type="http://schemas.openxmlformats.org/officeDocument/2006/relationships/oleObject" Target="../embeddings/Microsoft_Equation44.bin"/><Relationship Id="rId7" Type="http://schemas.openxmlformats.org/officeDocument/2006/relationships/oleObject" Target="../embeddings/Microsoft_Equation45.bin"/><Relationship Id="rId1" Type="http://schemas.openxmlformats.org/officeDocument/2006/relationships/vmlDrawing" Target="../drawings/vmlDrawing27.vml"/><Relationship Id="rId2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46.bin"/><Relationship Id="rId4" Type="http://schemas.openxmlformats.org/officeDocument/2006/relationships/oleObject" Target="../embeddings/Microsoft_Equation47.bin"/><Relationship Id="rId5" Type="http://schemas.openxmlformats.org/officeDocument/2006/relationships/oleObject" Target="../embeddings/Microsoft_Equation48.bin"/><Relationship Id="rId6" Type="http://schemas.openxmlformats.org/officeDocument/2006/relationships/oleObject" Target="../embeddings/Microsoft_Equation49.bin"/><Relationship Id="rId1" Type="http://schemas.openxmlformats.org/officeDocument/2006/relationships/vmlDrawing" Target="../drawings/vmlDrawing28.vml"/><Relationship Id="rId2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hototour.cs.washington.edu/Photo_Tourism.pdf" TargetMode="External"/><Relationship Id="rId4" Type="http://schemas.openxmlformats.org/officeDocument/2006/relationships/hyperlink" Target="http://photosynth.net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105.png"/><Relationship Id="rId1" Type="http://schemas.openxmlformats.org/officeDocument/2006/relationships/video" Target="file://localhost/Users/dparikh/Documents/work/non_research/Talks/STEP2013/The%20Old%20City%20of%20Dubrovnik.mp4" TargetMode="Externa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iacs.umd.edu/~ramani" TargetMode="External"/><Relationship Id="rId4" Type="http://schemas.openxmlformats.org/officeDocument/2006/relationships/hyperlink" Target="http://www.videogeometry.com/" TargetMode="External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1.w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113.png"/><Relationship Id="rId1" Type="http://schemas.openxmlformats.org/officeDocument/2006/relationships/video" Target="file://localhost/Users/dparikh/Desktop/turn-around.m1v" TargetMode="External"/><Relationship Id="rId2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wmf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117.png"/><Relationship Id="rId1" Type="http://schemas.openxmlformats.org/officeDocument/2006/relationships/video" Target="file://localhost/Users/dparikh/Documents/work/non_research/Teaching/F13ECE5554/MassiveArabesque.mov" TargetMode="Externa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oleObject" Target="../embeddings/Microsoft_Equation4.bin"/><Relationship Id="rId5" Type="http://schemas.openxmlformats.org/officeDocument/2006/relationships/oleObject" Target="../embeddings/Microsoft_Equation5.bin"/><Relationship Id="rId6" Type="http://schemas.openxmlformats.org/officeDocument/2006/relationships/oleObject" Target="../embeddings/Microsoft_Equation6.bin"/><Relationship Id="rId7" Type="http://schemas.openxmlformats.org/officeDocument/2006/relationships/oleObject" Target="../embeddings/Microsoft_Equation7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bots.ox.ac.uk/~vgg/hzbook/code/" TargetMode="External"/><Relationship Id="rId4" Type="http://schemas.openxmlformats.org/officeDocument/2006/relationships/oleObject" Target="../embeddings/Microsoft_Equation8.bin"/><Relationship Id="rId5" Type="http://schemas.openxmlformats.org/officeDocument/2006/relationships/oleObject" Target="../embeddings/Microsoft_Equation9.bin"/><Relationship Id="rId6" Type="http://schemas.openxmlformats.org/officeDocument/2006/relationships/oleObject" Target="../embeddings/Microsoft_Equation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1600200" y="1600200"/>
            <a:ext cx="64008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Stereo Vision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Structure from Motion</a:t>
            </a:r>
            <a:endParaRPr lang="en-US" dirty="0" smtClean="0"/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ECE 5554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Virginia Tech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Devi Parikh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31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10/17/13</a:t>
            </a:r>
            <a:endParaRPr lang="en-US" dirty="0"/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76201" y="6324600"/>
            <a:ext cx="906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These slides have been borrowed from Derek </a:t>
            </a:r>
            <a:r>
              <a:rPr lang="en-US" sz="1400" dirty="0" err="1" smtClean="0"/>
              <a:t>Hoiem</a:t>
            </a:r>
            <a:r>
              <a:rPr lang="en-US" sz="1400" dirty="0" smtClean="0"/>
              <a:t>, who </a:t>
            </a:r>
            <a:r>
              <a:rPr lang="en-US" sz="1400" dirty="0" smtClean="0"/>
              <a:t>adapted many of them from </a:t>
            </a:r>
            <a:r>
              <a:rPr lang="en-US" sz="1400" dirty="0"/>
              <a:t>Lana Lazebnik, Silvio </a:t>
            </a:r>
            <a:r>
              <a:rPr lang="en-US" sz="1400" dirty="0" err="1"/>
              <a:t>Saverese</a:t>
            </a:r>
            <a:r>
              <a:rPr lang="en-US" sz="1400" dirty="0"/>
              <a:t>, Steve </a:t>
            </a:r>
            <a:r>
              <a:rPr lang="en-US" sz="1400" dirty="0" smtClean="0"/>
              <a:t>Seitz</a:t>
            </a:r>
            <a:r>
              <a:rPr lang="en-US" sz="1400" dirty="0" smtClean="0"/>
              <a:t>, and took </a:t>
            </a:r>
            <a:r>
              <a:rPr lang="en-US" sz="1400" dirty="0" smtClean="0"/>
              <a:t>many figures </a:t>
            </a:r>
            <a:r>
              <a:rPr lang="en-US" sz="1400" dirty="0" smtClean="0"/>
              <a:t>from </a:t>
            </a:r>
            <a:r>
              <a:rPr lang="en-US" sz="1400" dirty="0" smtClean="0"/>
              <a:t>Hartley &amp; Zisserman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DC09D64-D82D-4133-8121-C3CD6CE329C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1</a:t>
            </a:r>
            <a:endParaRPr lang="en-GB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39939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5270" name="Line 6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39952" name="Oval 9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3" name="Rectangle 16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39950" name="Oval 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630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For each pixel in the first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line in the right image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Search along </a:t>
            </a:r>
            <a:r>
              <a:rPr lang="en-US" dirty="0" err="1" smtClean="0"/>
              <a:t>epipolar</a:t>
            </a:r>
            <a:r>
              <a:rPr lang="en-US" dirty="0" smtClean="0"/>
              <a:t> line and pick the best match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Triangulate the matches to get depth information</a:t>
            </a:r>
            <a:br>
              <a:rPr lang="en-US" dirty="0" smtClean="0"/>
            </a:b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  <a:defRPr/>
            </a:pPr>
            <a:r>
              <a:rPr lang="en-US" dirty="0" smtClean="0"/>
              <a:t>Simplest case: </a:t>
            </a:r>
            <a:r>
              <a:rPr lang="en-US" dirty="0" err="1" smtClean="0"/>
              <a:t>epipolar</a:t>
            </a:r>
            <a:r>
              <a:rPr lang="en-US" dirty="0" smtClean="0"/>
              <a:t> lines are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When does this happen?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39948" name="Oval 17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9" name="Rectangle 18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39946" name="Oval 20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47" name="Rectangle 21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30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270" grpId="0" animBg="1"/>
      <p:bldP spid="396301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Simplest Case: Parallel images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dirty="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dirty="0" smtClean="0"/>
              <a:t>Focal lengths are the same</a:t>
            </a:r>
          </a:p>
          <a:p>
            <a:endParaRPr lang="en-US" sz="2000" dirty="0" smtClean="0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3481388" y="957263"/>
            <a:ext cx="1220787" cy="839787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890588" y="4310063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9"/>
          <p:cNvSpPr>
            <a:spLocks/>
          </p:cNvSpPr>
          <p:nvPr/>
        </p:nvSpPr>
        <p:spPr bwMode="auto">
          <a:xfrm>
            <a:off x="1533525" y="1219200"/>
            <a:ext cx="2471738" cy="2462213"/>
          </a:xfrm>
          <a:custGeom>
            <a:avLst/>
            <a:gdLst>
              <a:gd name="T0" fmla="*/ 0 w 1557"/>
              <a:gd name="T1" fmla="*/ 2147483647 h 1551"/>
              <a:gd name="T2" fmla="*/ 2147483647 w 1557"/>
              <a:gd name="T3" fmla="*/ 0 h 1551"/>
              <a:gd name="T4" fmla="*/ 0 60000 65536"/>
              <a:gd name="T5" fmla="*/ 0 60000 65536"/>
              <a:gd name="T6" fmla="*/ 0 w 1557"/>
              <a:gd name="T7" fmla="*/ 0 h 1551"/>
              <a:gd name="T8" fmla="*/ 1557 w 1557"/>
              <a:gd name="T9" fmla="*/ 1551 h 15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557" h="1551">
                <a:moveTo>
                  <a:pt x="0" y="1551"/>
                </a:moveTo>
                <a:lnTo>
                  <a:pt x="1557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Freeform 10"/>
          <p:cNvSpPr>
            <a:spLocks/>
          </p:cNvSpPr>
          <p:nvPr/>
        </p:nvSpPr>
        <p:spPr bwMode="auto">
          <a:xfrm>
            <a:off x="687388" y="2490788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8" name="Freeform 12"/>
          <p:cNvSpPr>
            <a:spLocks/>
          </p:cNvSpPr>
          <p:nvPr/>
        </p:nvSpPr>
        <p:spPr bwMode="auto">
          <a:xfrm>
            <a:off x="3990975" y="1219200"/>
            <a:ext cx="117475" cy="3910013"/>
          </a:xfrm>
          <a:custGeom>
            <a:avLst/>
            <a:gdLst>
              <a:gd name="T0" fmla="*/ 2147483647 w 74"/>
              <a:gd name="T1" fmla="*/ 2147483647 h 2463"/>
              <a:gd name="T2" fmla="*/ 0 w 74"/>
              <a:gd name="T3" fmla="*/ 0 h 2463"/>
              <a:gd name="T4" fmla="*/ 0 60000 65536"/>
              <a:gd name="T5" fmla="*/ 0 60000 65536"/>
              <a:gd name="T6" fmla="*/ 0 w 74"/>
              <a:gd name="T7" fmla="*/ 0 h 2463"/>
              <a:gd name="T8" fmla="*/ 74 w 74"/>
              <a:gd name="T9" fmla="*/ 2463 h 24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2463">
                <a:moveTo>
                  <a:pt x="74" y="2463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Freeform 13"/>
          <p:cNvSpPr>
            <a:spLocks/>
          </p:cNvSpPr>
          <p:nvPr/>
        </p:nvSpPr>
        <p:spPr bwMode="auto">
          <a:xfrm>
            <a:off x="3803650" y="4208463"/>
            <a:ext cx="1220788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0" name="Line 14"/>
          <p:cNvSpPr>
            <a:spLocks noChangeShapeType="1"/>
          </p:cNvSpPr>
          <p:nvPr/>
        </p:nvSpPr>
        <p:spPr bwMode="auto">
          <a:xfrm flipV="1">
            <a:off x="890588" y="3681413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5"/>
          <p:cNvSpPr>
            <a:spLocks noChangeShapeType="1"/>
          </p:cNvSpPr>
          <p:nvPr/>
        </p:nvSpPr>
        <p:spPr bwMode="auto">
          <a:xfrm flipH="1" flipV="1">
            <a:off x="4108450" y="5129213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Freeform 18"/>
          <p:cNvSpPr>
            <a:spLocks/>
          </p:cNvSpPr>
          <p:nvPr/>
        </p:nvSpPr>
        <p:spPr bwMode="auto">
          <a:xfrm>
            <a:off x="533400" y="4260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3" name="Arc 19"/>
          <p:cNvSpPr>
            <a:spLocks/>
          </p:cNvSpPr>
          <p:nvPr/>
        </p:nvSpPr>
        <p:spPr bwMode="auto">
          <a:xfrm rot="720000">
            <a:off x="733425" y="4276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4" name="Line 20"/>
          <p:cNvSpPr>
            <a:spLocks noChangeShapeType="1"/>
          </p:cNvSpPr>
          <p:nvPr/>
        </p:nvSpPr>
        <p:spPr bwMode="auto">
          <a:xfrm flipH="1">
            <a:off x="533400" y="40957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Oval 21"/>
          <p:cNvSpPr>
            <a:spLocks noChangeArrowheads="1"/>
          </p:cNvSpPr>
          <p:nvPr/>
        </p:nvSpPr>
        <p:spPr bwMode="auto">
          <a:xfrm rot="-1860000">
            <a:off x="811213" y="42814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22"/>
          <p:cNvSpPr>
            <a:spLocks noChangeShapeType="1"/>
          </p:cNvSpPr>
          <p:nvPr/>
        </p:nvSpPr>
        <p:spPr bwMode="auto">
          <a:xfrm flipV="1">
            <a:off x="533400" y="45021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Freeform 23"/>
          <p:cNvSpPr>
            <a:spLocks/>
          </p:cNvSpPr>
          <p:nvPr/>
        </p:nvSpPr>
        <p:spPr bwMode="auto">
          <a:xfrm>
            <a:off x="3784600" y="60896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78" name="Arc 24"/>
          <p:cNvSpPr>
            <a:spLocks/>
          </p:cNvSpPr>
          <p:nvPr/>
        </p:nvSpPr>
        <p:spPr bwMode="auto">
          <a:xfrm rot="720000">
            <a:off x="3984625" y="61055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25"/>
          <p:cNvSpPr>
            <a:spLocks noChangeShapeType="1"/>
          </p:cNvSpPr>
          <p:nvPr/>
        </p:nvSpPr>
        <p:spPr bwMode="auto">
          <a:xfrm flipH="1">
            <a:off x="3784600" y="5924550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Oval 26"/>
          <p:cNvSpPr>
            <a:spLocks noChangeArrowheads="1"/>
          </p:cNvSpPr>
          <p:nvPr/>
        </p:nvSpPr>
        <p:spPr bwMode="auto">
          <a:xfrm rot="-1860000">
            <a:off x="4062413" y="6110288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27"/>
          <p:cNvSpPr>
            <a:spLocks noChangeShapeType="1"/>
          </p:cNvSpPr>
          <p:nvPr/>
        </p:nvSpPr>
        <p:spPr bwMode="auto">
          <a:xfrm flipV="1">
            <a:off x="3784600" y="6330950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Oval 33"/>
          <p:cNvSpPr>
            <a:spLocks noChangeArrowheads="1"/>
          </p:cNvSpPr>
          <p:nvPr/>
        </p:nvSpPr>
        <p:spPr bwMode="auto">
          <a:xfrm>
            <a:off x="4079875" y="5081588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34"/>
          <p:cNvSpPr>
            <a:spLocks noChangeArrowheads="1"/>
          </p:cNvSpPr>
          <p:nvPr/>
        </p:nvSpPr>
        <p:spPr bwMode="auto">
          <a:xfrm>
            <a:off x="1504950" y="3649663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914400"/>
            <a:ext cx="3810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smtClean="0"/>
              <a:t>Image planes of cameras are parallel to each other and to the baseline</a:t>
            </a:r>
          </a:p>
          <a:p>
            <a:pPr>
              <a:buFontTx/>
              <a:buChar char="•"/>
            </a:pPr>
            <a:r>
              <a:rPr lang="en-US" sz="2000" smtClean="0"/>
              <a:t>Camera centers are at same height</a:t>
            </a:r>
          </a:p>
          <a:p>
            <a:pPr>
              <a:buFontTx/>
              <a:buChar char="•"/>
            </a:pPr>
            <a:r>
              <a:rPr lang="en-US" sz="2000" smtClean="0"/>
              <a:t>Focal lengths are the same</a:t>
            </a:r>
          </a:p>
          <a:p>
            <a:pPr>
              <a:buFontTx/>
              <a:buChar char="•"/>
            </a:pPr>
            <a:r>
              <a:rPr lang="en-US" sz="2000" smtClean="0"/>
              <a:t>Then, epipolar lines fall along the horizontal scan lines of the images</a:t>
            </a:r>
          </a:p>
          <a:p>
            <a:pPr>
              <a:buFontTx/>
              <a:buChar char="•"/>
            </a:pPr>
            <a:endParaRPr lang="en-US" sz="2000" smtClean="0"/>
          </a:p>
        </p:txBody>
      </p:sp>
      <p:grpSp>
        <p:nvGrpSpPr>
          <p:cNvPr id="41988" name="Group 29"/>
          <p:cNvGrpSpPr>
            <a:grpSpLocks/>
          </p:cNvGrpSpPr>
          <p:nvPr/>
        </p:nvGrpSpPr>
        <p:grpSpPr bwMode="auto">
          <a:xfrm>
            <a:off x="533400" y="957263"/>
            <a:ext cx="4495800" cy="5519737"/>
            <a:chOff x="336" y="603"/>
            <a:chExt cx="2832" cy="3477"/>
          </a:xfrm>
        </p:grpSpPr>
        <p:sp>
          <p:nvSpPr>
            <p:cNvPr id="41989" name="Freeform 4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0" name="Line 5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1" name="Freeform 6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2" name="Freeform 7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3" name="Freeform 8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4" name="Freeform 9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5" name="Line 10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6" name="Line 11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7" name="Freeform 12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98" name="Arc 13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9" name="Line 14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0" name="Oval 15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1" name="Line 16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2" name="Freeform 17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Arc 18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4" name="Line 19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5" name="Oval 20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6" name="Line 21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7" name="Line 22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8" name="Line 23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09" name="Line 24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0" name="Line 25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1" name="Line 26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2" name="Oval 27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3" name="Oval 28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Simplest Case: Parallel images</a:t>
            </a:r>
          </a:p>
        </p:txBody>
      </p:sp>
      <p:graphicFrame>
        <p:nvGraphicFramePr>
          <p:cNvPr id="12290" name="Object 34"/>
          <p:cNvGraphicFramePr>
            <a:graphicFrameLocks noGrp="1" noChangeAspect="1"/>
          </p:cNvGraphicFramePr>
          <p:nvPr>
            <p:ph sz="half" idx="1"/>
          </p:nvPr>
        </p:nvGraphicFramePr>
        <p:xfrm>
          <a:off x="4438650" y="1438275"/>
          <a:ext cx="3257550" cy="542925"/>
        </p:xfrm>
        <a:graphic>
          <a:graphicData uri="http://schemas.openxmlformats.org/presentationml/2006/ole">
            <p:oleObj spid="_x0000_s12311" name="Equation" r:id="rId4" imgW="1371600" imgH="228600" progId="Equation.3">
              <p:embed/>
            </p:oleObj>
          </a:graphicData>
        </a:graphic>
      </p:graphicFrame>
      <p:graphicFrame>
        <p:nvGraphicFramePr>
          <p:cNvPr id="12291" name="Object 31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60875" y="3219450"/>
          <a:ext cx="3270250" cy="1498600"/>
        </p:xfrm>
        <a:graphic>
          <a:graphicData uri="http://schemas.openxmlformats.org/presentationml/2006/ole">
            <p:oleObj spid="_x0000_s12312" name="Equation" r:id="rId5" imgW="1523880" imgH="698400" progId="Equation.3">
              <p:embed/>
            </p:oleObj>
          </a:graphicData>
        </a:graphic>
      </p:graphicFrame>
      <p:sp>
        <p:nvSpPr>
          <p:cNvPr id="12294" name="Text Box 33"/>
          <p:cNvSpPr txBox="1">
            <a:spLocks noChangeArrowheads="1"/>
          </p:cNvSpPr>
          <p:nvPr/>
        </p:nvSpPr>
        <p:spPr bwMode="auto">
          <a:xfrm>
            <a:off x="4595813" y="989013"/>
            <a:ext cx="2795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Epipolar constraint:</a:t>
            </a:r>
          </a:p>
        </p:txBody>
      </p:sp>
      <p:graphicFrame>
        <p:nvGraphicFramePr>
          <p:cNvPr id="616484" name="Object 3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4800" y="4953000"/>
          <a:ext cx="8153400" cy="1409700"/>
        </p:xfrm>
        <a:graphic>
          <a:graphicData uri="http://schemas.openxmlformats.org/presentationml/2006/ole">
            <p:oleObj spid="_x0000_s12313" name="Equation" r:id="rId6" imgW="4114800" imgH="711000" progId="Equation.3">
              <p:embed/>
            </p:oleObj>
          </a:graphicData>
        </a:graphic>
      </p:graphicFrame>
      <p:sp>
        <p:nvSpPr>
          <p:cNvPr id="12295" name="Text Box 38"/>
          <p:cNvSpPr txBox="1">
            <a:spLocks noChangeArrowheads="1"/>
          </p:cNvSpPr>
          <p:nvPr/>
        </p:nvSpPr>
        <p:spPr bwMode="auto">
          <a:xfrm>
            <a:off x="4953000" y="2286000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R = I	    t</a:t>
            </a:r>
            <a:r>
              <a:rPr lang="en-US">
                <a:latin typeface="Times New Roman" pitchFamily="18" charset="0"/>
              </a:rPr>
              <a:t> = (</a:t>
            </a:r>
            <a:r>
              <a:rPr lang="en-US" i="1">
                <a:latin typeface="Times New Roman" pitchFamily="18" charset="0"/>
              </a:rPr>
              <a:t>T</a:t>
            </a:r>
            <a:r>
              <a:rPr lang="en-US">
                <a:latin typeface="Times New Roman" pitchFamily="18" charset="0"/>
              </a:rPr>
              <a:t>, 0, 0)</a:t>
            </a:r>
          </a:p>
        </p:txBody>
      </p:sp>
      <p:sp>
        <p:nvSpPr>
          <p:cNvPr id="616489" name="Text Box 41"/>
          <p:cNvSpPr txBox="1">
            <a:spLocks noChangeArrowheads="1"/>
          </p:cNvSpPr>
          <p:nvPr/>
        </p:nvSpPr>
        <p:spPr bwMode="auto">
          <a:xfrm>
            <a:off x="685800" y="6364288"/>
            <a:ext cx="59041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y-coordinates of corresponding points are the </a:t>
            </a:r>
            <a:r>
              <a:rPr lang="en-US" dirty="0" smtClean="0"/>
              <a:t>same</a:t>
            </a:r>
            <a:endParaRPr lang="en-US" dirty="0"/>
          </a:p>
        </p:txBody>
      </p:sp>
      <p:grpSp>
        <p:nvGrpSpPr>
          <p:cNvPr id="12297" name="Group 42"/>
          <p:cNvGrpSpPr>
            <a:grpSpLocks/>
          </p:cNvGrpSpPr>
          <p:nvPr/>
        </p:nvGrpSpPr>
        <p:grpSpPr bwMode="auto">
          <a:xfrm>
            <a:off x="533400" y="1033463"/>
            <a:ext cx="3124200" cy="3690937"/>
            <a:chOff x="336" y="603"/>
            <a:chExt cx="2832" cy="3477"/>
          </a:xfrm>
        </p:grpSpPr>
        <p:sp>
          <p:nvSpPr>
            <p:cNvPr id="12302" name="Freeform 43"/>
            <p:cNvSpPr>
              <a:spLocks/>
            </p:cNvSpPr>
            <p:nvPr/>
          </p:nvSpPr>
          <p:spPr bwMode="auto">
            <a:xfrm>
              <a:off x="2193" y="603"/>
              <a:ext cx="769" cy="529"/>
            </a:xfrm>
            <a:custGeom>
              <a:avLst/>
              <a:gdLst>
                <a:gd name="T0" fmla="*/ 42 w 865"/>
                <a:gd name="T1" fmla="*/ 0 h 529"/>
                <a:gd name="T2" fmla="*/ 36 w 865"/>
                <a:gd name="T3" fmla="*/ 24 h 529"/>
                <a:gd name="T4" fmla="*/ 36 w 865"/>
                <a:gd name="T5" fmla="*/ 48 h 529"/>
                <a:gd name="T6" fmla="*/ 24 w 865"/>
                <a:gd name="T7" fmla="*/ 72 h 529"/>
                <a:gd name="T8" fmla="*/ 18 w 865"/>
                <a:gd name="T9" fmla="*/ 96 h 529"/>
                <a:gd name="T10" fmla="*/ 18 w 865"/>
                <a:gd name="T11" fmla="*/ 120 h 529"/>
                <a:gd name="T12" fmla="*/ 18 w 865"/>
                <a:gd name="T13" fmla="*/ 144 h 529"/>
                <a:gd name="T14" fmla="*/ 12 w 865"/>
                <a:gd name="T15" fmla="*/ 168 h 529"/>
                <a:gd name="T16" fmla="*/ 6 w 865"/>
                <a:gd name="T17" fmla="*/ 192 h 529"/>
                <a:gd name="T18" fmla="*/ 0 w 865"/>
                <a:gd name="T19" fmla="*/ 216 h 529"/>
                <a:gd name="T20" fmla="*/ 0 w 865"/>
                <a:gd name="T21" fmla="*/ 240 h 529"/>
                <a:gd name="T22" fmla="*/ 0 w 865"/>
                <a:gd name="T23" fmla="*/ 264 h 529"/>
                <a:gd name="T24" fmla="*/ 6 w 865"/>
                <a:gd name="T25" fmla="*/ 288 h 529"/>
                <a:gd name="T26" fmla="*/ 6 w 865"/>
                <a:gd name="T27" fmla="*/ 312 h 529"/>
                <a:gd name="T28" fmla="*/ 12 w 865"/>
                <a:gd name="T29" fmla="*/ 336 h 529"/>
                <a:gd name="T30" fmla="*/ 12 w 865"/>
                <a:gd name="T31" fmla="*/ 360 h 529"/>
                <a:gd name="T32" fmla="*/ 18 w 865"/>
                <a:gd name="T33" fmla="*/ 384 h 529"/>
                <a:gd name="T34" fmla="*/ 18 w 865"/>
                <a:gd name="T35" fmla="*/ 408 h 529"/>
                <a:gd name="T36" fmla="*/ 24 w 865"/>
                <a:gd name="T37" fmla="*/ 432 h 529"/>
                <a:gd name="T38" fmla="*/ 29 w 865"/>
                <a:gd name="T39" fmla="*/ 456 h 529"/>
                <a:gd name="T40" fmla="*/ 421 w 865"/>
                <a:gd name="T41" fmla="*/ 528 h 529"/>
                <a:gd name="T42" fmla="*/ 397 w 865"/>
                <a:gd name="T43" fmla="*/ 480 h 529"/>
                <a:gd name="T44" fmla="*/ 391 w 865"/>
                <a:gd name="T45" fmla="*/ 456 h 529"/>
                <a:gd name="T46" fmla="*/ 385 w 865"/>
                <a:gd name="T47" fmla="*/ 420 h 529"/>
                <a:gd name="T48" fmla="*/ 380 w 865"/>
                <a:gd name="T49" fmla="*/ 396 h 529"/>
                <a:gd name="T50" fmla="*/ 373 w 865"/>
                <a:gd name="T51" fmla="*/ 372 h 529"/>
                <a:gd name="T52" fmla="*/ 367 w 865"/>
                <a:gd name="T53" fmla="*/ 348 h 529"/>
                <a:gd name="T54" fmla="*/ 367 w 865"/>
                <a:gd name="T55" fmla="*/ 324 h 529"/>
                <a:gd name="T56" fmla="*/ 367 w 865"/>
                <a:gd name="T57" fmla="*/ 288 h 529"/>
                <a:gd name="T58" fmla="*/ 367 w 865"/>
                <a:gd name="T59" fmla="*/ 264 h 529"/>
                <a:gd name="T60" fmla="*/ 367 w 865"/>
                <a:gd name="T61" fmla="*/ 240 h 529"/>
                <a:gd name="T62" fmla="*/ 380 w 865"/>
                <a:gd name="T63" fmla="*/ 216 h 529"/>
                <a:gd name="T64" fmla="*/ 380 w 865"/>
                <a:gd name="T65" fmla="*/ 192 h 529"/>
                <a:gd name="T66" fmla="*/ 385 w 865"/>
                <a:gd name="T67" fmla="*/ 168 h 529"/>
                <a:gd name="T68" fmla="*/ 397 w 865"/>
                <a:gd name="T69" fmla="*/ 156 h 529"/>
                <a:gd name="T70" fmla="*/ 397 w 865"/>
                <a:gd name="T71" fmla="*/ 132 h 529"/>
                <a:gd name="T72" fmla="*/ 409 w 865"/>
                <a:gd name="T73" fmla="*/ 108 h 529"/>
                <a:gd name="T74" fmla="*/ 421 w 865"/>
                <a:gd name="T75" fmla="*/ 96 h 529"/>
                <a:gd name="T76" fmla="*/ 427 w 865"/>
                <a:gd name="T77" fmla="*/ 72 h 529"/>
                <a:gd name="T78" fmla="*/ 42 w 865"/>
                <a:gd name="T79" fmla="*/ 0 h 52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65"/>
                <a:gd name="T121" fmla="*/ 0 h 529"/>
                <a:gd name="T122" fmla="*/ 865 w 865"/>
                <a:gd name="T123" fmla="*/ 529 h 52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65" h="529">
                  <a:moveTo>
                    <a:pt x="84" y="0"/>
                  </a:moveTo>
                  <a:lnTo>
                    <a:pt x="72" y="24"/>
                  </a:lnTo>
                  <a:lnTo>
                    <a:pt x="72" y="48"/>
                  </a:lnTo>
                  <a:lnTo>
                    <a:pt x="48" y="72"/>
                  </a:lnTo>
                  <a:lnTo>
                    <a:pt x="36" y="96"/>
                  </a:lnTo>
                  <a:lnTo>
                    <a:pt x="36" y="120"/>
                  </a:lnTo>
                  <a:lnTo>
                    <a:pt x="36" y="144"/>
                  </a:lnTo>
                  <a:lnTo>
                    <a:pt x="24" y="168"/>
                  </a:lnTo>
                  <a:lnTo>
                    <a:pt x="12" y="192"/>
                  </a:lnTo>
                  <a:lnTo>
                    <a:pt x="0" y="216"/>
                  </a:lnTo>
                  <a:lnTo>
                    <a:pt x="0" y="240"/>
                  </a:lnTo>
                  <a:lnTo>
                    <a:pt x="0" y="264"/>
                  </a:lnTo>
                  <a:lnTo>
                    <a:pt x="12" y="288"/>
                  </a:lnTo>
                  <a:lnTo>
                    <a:pt x="12" y="312"/>
                  </a:lnTo>
                  <a:lnTo>
                    <a:pt x="24" y="336"/>
                  </a:lnTo>
                  <a:lnTo>
                    <a:pt x="24" y="360"/>
                  </a:lnTo>
                  <a:lnTo>
                    <a:pt x="36" y="384"/>
                  </a:lnTo>
                  <a:lnTo>
                    <a:pt x="36" y="408"/>
                  </a:lnTo>
                  <a:lnTo>
                    <a:pt x="48" y="432"/>
                  </a:lnTo>
                  <a:lnTo>
                    <a:pt x="60" y="456"/>
                  </a:lnTo>
                  <a:lnTo>
                    <a:pt x="852" y="528"/>
                  </a:lnTo>
                  <a:lnTo>
                    <a:pt x="804" y="480"/>
                  </a:lnTo>
                  <a:lnTo>
                    <a:pt x="792" y="456"/>
                  </a:lnTo>
                  <a:lnTo>
                    <a:pt x="780" y="420"/>
                  </a:lnTo>
                  <a:lnTo>
                    <a:pt x="768" y="396"/>
                  </a:lnTo>
                  <a:lnTo>
                    <a:pt x="756" y="372"/>
                  </a:lnTo>
                  <a:lnTo>
                    <a:pt x="744" y="348"/>
                  </a:lnTo>
                  <a:lnTo>
                    <a:pt x="744" y="324"/>
                  </a:lnTo>
                  <a:lnTo>
                    <a:pt x="744" y="288"/>
                  </a:lnTo>
                  <a:lnTo>
                    <a:pt x="744" y="264"/>
                  </a:lnTo>
                  <a:lnTo>
                    <a:pt x="744" y="240"/>
                  </a:lnTo>
                  <a:lnTo>
                    <a:pt x="768" y="216"/>
                  </a:lnTo>
                  <a:lnTo>
                    <a:pt x="768" y="192"/>
                  </a:lnTo>
                  <a:lnTo>
                    <a:pt x="780" y="168"/>
                  </a:lnTo>
                  <a:lnTo>
                    <a:pt x="804" y="156"/>
                  </a:lnTo>
                  <a:lnTo>
                    <a:pt x="804" y="132"/>
                  </a:lnTo>
                  <a:lnTo>
                    <a:pt x="828" y="108"/>
                  </a:lnTo>
                  <a:lnTo>
                    <a:pt x="852" y="96"/>
                  </a:lnTo>
                  <a:lnTo>
                    <a:pt x="864" y="72"/>
                  </a:lnTo>
                  <a:lnTo>
                    <a:pt x="84" y="0"/>
                  </a:lnTo>
                </a:path>
              </a:pathLst>
            </a:custGeom>
            <a:gradFill rotWithShape="0">
              <a:gsLst>
                <a:gs pos="0">
                  <a:srgbClr val="012501"/>
                </a:gs>
                <a:gs pos="100000">
                  <a:srgbClr val="037C03"/>
                </a:gs>
              </a:gsLst>
              <a:lin ang="18900000" scaled="1"/>
            </a:gra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Line 44"/>
            <p:cNvSpPr>
              <a:spLocks noChangeShapeType="1"/>
            </p:cNvSpPr>
            <p:nvPr/>
          </p:nvSpPr>
          <p:spPr bwMode="auto">
            <a:xfrm>
              <a:off x="561" y="2715"/>
              <a:ext cx="2048" cy="1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4" name="Freeform 45"/>
            <p:cNvSpPr>
              <a:spLocks/>
            </p:cNvSpPr>
            <p:nvPr/>
          </p:nvSpPr>
          <p:spPr bwMode="auto">
            <a:xfrm>
              <a:off x="966" y="768"/>
              <a:ext cx="1557" cy="1551"/>
            </a:xfrm>
            <a:custGeom>
              <a:avLst/>
              <a:gdLst>
                <a:gd name="T0" fmla="*/ 0 w 1557"/>
                <a:gd name="T1" fmla="*/ 1551 h 1551"/>
                <a:gd name="T2" fmla="*/ 1557 w 1557"/>
                <a:gd name="T3" fmla="*/ 0 h 1551"/>
                <a:gd name="T4" fmla="*/ 0 60000 65536"/>
                <a:gd name="T5" fmla="*/ 0 60000 65536"/>
                <a:gd name="T6" fmla="*/ 0 w 1557"/>
                <a:gd name="T7" fmla="*/ 0 h 1551"/>
                <a:gd name="T8" fmla="*/ 1557 w 1557"/>
                <a:gd name="T9" fmla="*/ 1551 h 15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557" h="1551">
                  <a:moveTo>
                    <a:pt x="0" y="1551"/>
                  </a:moveTo>
                  <a:lnTo>
                    <a:pt x="1557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Freeform 46"/>
            <p:cNvSpPr>
              <a:spLocks/>
            </p:cNvSpPr>
            <p:nvPr/>
          </p:nvSpPr>
          <p:spPr bwMode="auto">
            <a:xfrm>
              <a:off x="433" y="1569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47"/>
            <p:cNvSpPr>
              <a:spLocks/>
            </p:cNvSpPr>
            <p:nvPr/>
          </p:nvSpPr>
          <p:spPr bwMode="auto">
            <a:xfrm>
              <a:off x="2514" y="768"/>
              <a:ext cx="74" cy="2463"/>
            </a:xfrm>
            <a:custGeom>
              <a:avLst/>
              <a:gdLst>
                <a:gd name="T0" fmla="*/ 74 w 74"/>
                <a:gd name="T1" fmla="*/ 2463 h 2463"/>
                <a:gd name="T2" fmla="*/ 0 w 74"/>
                <a:gd name="T3" fmla="*/ 0 h 2463"/>
                <a:gd name="T4" fmla="*/ 0 60000 65536"/>
                <a:gd name="T5" fmla="*/ 0 60000 65536"/>
                <a:gd name="T6" fmla="*/ 0 w 74"/>
                <a:gd name="T7" fmla="*/ 0 h 2463"/>
                <a:gd name="T8" fmla="*/ 74 w 74"/>
                <a:gd name="T9" fmla="*/ 2463 h 246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" h="2463">
                  <a:moveTo>
                    <a:pt x="74" y="2463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Freeform 48"/>
            <p:cNvSpPr>
              <a:spLocks/>
            </p:cNvSpPr>
            <p:nvPr/>
          </p:nvSpPr>
          <p:spPr bwMode="auto">
            <a:xfrm>
              <a:off x="2396" y="2651"/>
              <a:ext cx="769" cy="1261"/>
            </a:xfrm>
            <a:custGeom>
              <a:avLst/>
              <a:gdLst>
                <a:gd name="T0" fmla="*/ 0 w 865"/>
                <a:gd name="T1" fmla="*/ 828 h 1261"/>
                <a:gd name="T2" fmla="*/ 427 w 865"/>
                <a:gd name="T3" fmla="*/ 1260 h 1261"/>
                <a:gd name="T4" fmla="*/ 427 w 865"/>
                <a:gd name="T5" fmla="*/ 414 h 1261"/>
                <a:gd name="T6" fmla="*/ 0 w 865"/>
                <a:gd name="T7" fmla="*/ 0 h 1261"/>
                <a:gd name="T8" fmla="*/ 0 w 865"/>
                <a:gd name="T9" fmla="*/ 828 h 12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5"/>
                <a:gd name="T16" fmla="*/ 0 h 1261"/>
                <a:gd name="T17" fmla="*/ 865 w 865"/>
                <a:gd name="T18" fmla="*/ 1261 h 12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5" h="1261">
                  <a:moveTo>
                    <a:pt x="0" y="828"/>
                  </a:moveTo>
                  <a:lnTo>
                    <a:pt x="864" y="1260"/>
                  </a:lnTo>
                  <a:lnTo>
                    <a:pt x="864" y="414"/>
                  </a:lnTo>
                  <a:lnTo>
                    <a:pt x="0" y="0"/>
                  </a:lnTo>
                  <a:lnTo>
                    <a:pt x="0" y="828"/>
                  </a:lnTo>
                </a:path>
              </a:pathLst>
            </a:custGeom>
            <a:solidFill>
              <a:srgbClr val="FEBF02"/>
            </a:soli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Line 49"/>
            <p:cNvSpPr>
              <a:spLocks noChangeShapeType="1"/>
            </p:cNvSpPr>
            <p:nvPr/>
          </p:nvSpPr>
          <p:spPr bwMode="auto">
            <a:xfrm flipV="1">
              <a:off x="561" y="2319"/>
              <a:ext cx="405" cy="3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Line 50"/>
            <p:cNvSpPr>
              <a:spLocks noChangeShapeType="1"/>
            </p:cNvSpPr>
            <p:nvPr/>
          </p:nvSpPr>
          <p:spPr bwMode="auto">
            <a:xfrm flipH="1" flipV="1">
              <a:off x="2588" y="3231"/>
              <a:ext cx="21" cy="6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0" name="Freeform 51"/>
            <p:cNvSpPr>
              <a:spLocks/>
            </p:cNvSpPr>
            <p:nvPr/>
          </p:nvSpPr>
          <p:spPr bwMode="auto">
            <a:xfrm>
              <a:off x="336" y="2684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rc 52"/>
            <p:cNvSpPr>
              <a:spLocks/>
            </p:cNvSpPr>
            <p:nvPr/>
          </p:nvSpPr>
          <p:spPr bwMode="auto">
            <a:xfrm rot="720000">
              <a:off x="462" y="2694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2" name="Line 53"/>
            <p:cNvSpPr>
              <a:spLocks noChangeShapeType="1"/>
            </p:cNvSpPr>
            <p:nvPr/>
          </p:nvSpPr>
          <p:spPr bwMode="auto">
            <a:xfrm flipH="1">
              <a:off x="336" y="2580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3" name="Oval 54"/>
            <p:cNvSpPr>
              <a:spLocks noChangeArrowheads="1"/>
            </p:cNvSpPr>
            <p:nvPr/>
          </p:nvSpPr>
          <p:spPr bwMode="auto">
            <a:xfrm rot="-1860000">
              <a:off x="511" y="2697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4" name="Line 55"/>
            <p:cNvSpPr>
              <a:spLocks noChangeShapeType="1"/>
            </p:cNvSpPr>
            <p:nvPr/>
          </p:nvSpPr>
          <p:spPr bwMode="auto">
            <a:xfrm flipV="1">
              <a:off x="336" y="2836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5" name="Freeform 56"/>
            <p:cNvSpPr>
              <a:spLocks/>
            </p:cNvSpPr>
            <p:nvPr/>
          </p:nvSpPr>
          <p:spPr bwMode="auto">
            <a:xfrm>
              <a:off x="2384" y="3836"/>
              <a:ext cx="248" cy="244"/>
            </a:xfrm>
            <a:custGeom>
              <a:avLst/>
              <a:gdLst>
                <a:gd name="T0" fmla="*/ 0 w 279"/>
                <a:gd name="T1" fmla="*/ 243 h 244"/>
                <a:gd name="T2" fmla="*/ 73 w 279"/>
                <a:gd name="T3" fmla="*/ 1 h 244"/>
                <a:gd name="T4" fmla="*/ 79 w 279"/>
                <a:gd name="T5" fmla="*/ 0 h 244"/>
                <a:gd name="T6" fmla="*/ 82 w 279"/>
                <a:gd name="T7" fmla="*/ 3 h 244"/>
                <a:gd name="T8" fmla="*/ 82 w 279"/>
                <a:gd name="T9" fmla="*/ 6 h 244"/>
                <a:gd name="T10" fmla="*/ 85 w 279"/>
                <a:gd name="T11" fmla="*/ 5 h 244"/>
                <a:gd name="T12" fmla="*/ 87 w 279"/>
                <a:gd name="T13" fmla="*/ 9 h 244"/>
                <a:gd name="T14" fmla="*/ 90 w 279"/>
                <a:gd name="T15" fmla="*/ 7 h 244"/>
                <a:gd name="T16" fmla="*/ 92 w 279"/>
                <a:gd name="T17" fmla="*/ 12 h 244"/>
                <a:gd name="T18" fmla="*/ 93 w 279"/>
                <a:gd name="T19" fmla="*/ 13 h 244"/>
                <a:gd name="T20" fmla="*/ 97 w 279"/>
                <a:gd name="T21" fmla="*/ 14 h 244"/>
                <a:gd name="T22" fmla="*/ 99 w 279"/>
                <a:gd name="T23" fmla="*/ 15 h 244"/>
                <a:gd name="T24" fmla="*/ 101 w 279"/>
                <a:gd name="T25" fmla="*/ 19 h 244"/>
                <a:gd name="T26" fmla="*/ 104 w 279"/>
                <a:gd name="T27" fmla="*/ 20 h 244"/>
                <a:gd name="T28" fmla="*/ 106 w 279"/>
                <a:gd name="T29" fmla="*/ 23 h 244"/>
                <a:gd name="T30" fmla="*/ 110 w 279"/>
                <a:gd name="T31" fmla="*/ 25 h 244"/>
                <a:gd name="T32" fmla="*/ 111 w 279"/>
                <a:gd name="T33" fmla="*/ 29 h 244"/>
                <a:gd name="T34" fmla="*/ 113 w 279"/>
                <a:gd name="T35" fmla="*/ 32 h 244"/>
                <a:gd name="T36" fmla="*/ 114 w 279"/>
                <a:gd name="T37" fmla="*/ 36 h 244"/>
                <a:gd name="T38" fmla="*/ 116 w 279"/>
                <a:gd name="T39" fmla="*/ 39 h 244"/>
                <a:gd name="T40" fmla="*/ 117 w 279"/>
                <a:gd name="T41" fmla="*/ 45 h 244"/>
                <a:gd name="T42" fmla="*/ 119 w 279"/>
                <a:gd name="T43" fmla="*/ 46 h 244"/>
                <a:gd name="T44" fmla="*/ 123 w 279"/>
                <a:gd name="T45" fmla="*/ 55 h 244"/>
                <a:gd name="T46" fmla="*/ 123 w 279"/>
                <a:gd name="T47" fmla="*/ 58 h 244"/>
                <a:gd name="T48" fmla="*/ 126 w 279"/>
                <a:gd name="T49" fmla="*/ 63 h 244"/>
                <a:gd name="T50" fmla="*/ 126 w 279"/>
                <a:gd name="T51" fmla="*/ 67 h 244"/>
                <a:gd name="T52" fmla="*/ 129 w 279"/>
                <a:gd name="T53" fmla="*/ 71 h 244"/>
                <a:gd name="T54" fmla="*/ 129 w 279"/>
                <a:gd name="T55" fmla="*/ 75 h 244"/>
                <a:gd name="T56" fmla="*/ 131 w 279"/>
                <a:gd name="T57" fmla="*/ 81 h 244"/>
                <a:gd name="T58" fmla="*/ 131 w 279"/>
                <a:gd name="T59" fmla="*/ 86 h 244"/>
                <a:gd name="T60" fmla="*/ 132 w 279"/>
                <a:gd name="T61" fmla="*/ 90 h 244"/>
                <a:gd name="T62" fmla="*/ 132 w 279"/>
                <a:gd name="T63" fmla="*/ 95 h 244"/>
                <a:gd name="T64" fmla="*/ 132 w 279"/>
                <a:gd name="T65" fmla="*/ 99 h 244"/>
                <a:gd name="T66" fmla="*/ 132 w 279"/>
                <a:gd name="T67" fmla="*/ 103 h 244"/>
                <a:gd name="T68" fmla="*/ 132 w 279"/>
                <a:gd name="T69" fmla="*/ 109 h 244"/>
                <a:gd name="T70" fmla="*/ 132 w 279"/>
                <a:gd name="T71" fmla="*/ 113 h 244"/>
                <a:gd name="T72" fmla="*/ 135 w 279"/>
                <a:gd name="T73" fmla="*/ 119 h 244"/>
                <a:gd name="T74" fmla="*/ 136 w 279"/>
                <a:gd name="T75" fmla="*/ 124 h 244"/>
                <a:gd name="T76" fmla="*/ 136 w 279"/>
                <a:gd name="T77" fmla="*/ 128 h 244"/>
                <a:gd name="T78" fmla="*/ 136 w 279"/>
                <a:gd name="T79" fmla="*/ 134 h 244"/>
                <a:gd name="T80" fmla="*/ 137 w 279"/>
                <a:gd name="T81" fmla="*/ 138 h 244"/>
                <a:gd name="T82" fmla="*/ 137 w 279"/>
                <a:gd name="T83" fmla="*/ 143 h 244"/>
                <a:gd name="T84" fmla="*/ 137 w 279"/>
                <a:gd name="T85" fmla="*/ 147 h 244"/>
                <a:gd name="T86" fmla="*/ 136 w 279"/>
                <a:gd name="T87" fmla="*/ 153 h 244"/>
                <a:gd name="T88" fmla="*/ 136 w 279"/>
                <a:gd name="T89" fmla="*/ 156 h 244"/>
                <a:gd name="T90" fmla="*/ 137 w 279"/>
                <a:gd name="T91" fmla="*/ 162 h 244"/>
                <a:gd name="T92" fmla="*/ 138 w 279"/>
                <a:gd name="T93" fmla="*/ 167 h 244"/>
                <a:gd name="T94" fmla="*/ 136 w 279"/>
                <a:gd name="T95" fmla="*/ 172 h 244"/>
                <a:gd name="T96" fmla="*/ 133 w 279"/>
                <a:gd name="T97" fmla="*/ 181 h 244"/>
                <a:gd name="T98" fmla="*/ 0 w 279"/>
                <a:gd name="T99" fmla="*/ 243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Arc 57"/>
            <p:cNvSpPr>
              <a:spLocks/>
            </p:cNvSpPr>
            <p:nvPr/>
          </p:nvSpPr>
          <p:spPr bwMode="auto">
            <a:xfrm rot="720000">
              <a:off x="2510" y="3846"/>
              <a:ext cx="133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7" name="Line 58"/>
            <p:cNvSpPr>
              <a:spLocks noChangeShapeType="1"/>
            </p:cNvSpPr>
            <p:nvPr/>
          </p:nvSpPr>
          <p:spPr bwMode="auto">
            <a:xfrm flipH="1">
              <a:off x="2384" y="3732"/>
              <a:ext cx="191" cy="34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8" name="Oval 59"/>
            <p:cNvSpPr>
              <a:spLocks noChangeArrowheads="1"/>
            </p:cNvSpPr>
            <p:nvPr/>
          </p:nvSpPr>
          <p:spPr bwMode="auto">
            <a:xfrm rot="-1860000">
              <a:off x="2559" y="3849"/>
              <a:ext cx="63" cy="12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19" name="Line 60"/>
            <p:cNvSpPr>
              <a:spLocks noChangeShapeType="1"/>
            </p:cNvSpPr>
            <p:nvPr/>
          </p:nvSpPr>
          <p:spPr bwMode="auto">
            <a:xfrm flipV="1">
              <a:off x="2384" y="3988"/>
              <a:ext cx="350" cy="9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0" name="Line 61"/>
            <p:cNvSpPr>
              <a:spLocks noChangeShapeType="1"/>
            </p:cNvSpPr>
            <p:nvPr/>
          </p:nvSpPr>
          <p:spPr bwMode="auto">
            <a:xfrm>
              <a:off x="1207" y="1989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Line 62"/>
            <p:cNvSpPr>
              <a:spLocks noChangeShapeType="1"/>
            </p:cNvSpPr>
            <p:nvPr/>
          </p:nvSpPr>
          <p:spPr bwMode="auto">
            <a:xfrm>
              <a:off x="1202" y="2827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63"/>
            <p:cNvSpPr>
              <a:spLocks noChangeShapeType="1"/>
            </p:cNvSpPr>
            <p:nvPr/>
          </p:nvSpPr>
          <p:spPr bwMode="auto">
            <a:xfrm>
              <a:off x="433" y="20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Line 64"/>
            <p:cNvSpPr>
              <a:spLocks noChangeShapeType="1"/>
            </p:cNvSpPr>
            <p:nvPr/>
          </p:nvSpPr>
          <p:spPr bwMode="auto">
            <a:xfrm>
              <a:off x="2406" y="3121"/>
              <a:ext cx="762" cy="4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Line 65"/>
            <p:cNvSpPr>
              <a:spLocks noChangeShapeType="1"/>
            </p:cNvSpPr>
            <p:nvPr/>
          </p:nvSpPr>
          <p:spPr bwMode="auto">
            <a:xfrm>
              <a:off x="1207" y="2453"/>
              <a:ext cx="1193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Oval 66"/>
            <p:cNvSpPr>
              <a:spLocks noChangeArrowheads="1"/>
            </p:cNvSpPr>
            <p:nvPr/>
          </p:nvSpPr>
          <p:spPr bwMode="auto">
            <a:xfrm>
              <a:off x="2570" y="3201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26" name="Oval 67"/>
            <p:cNvSpPr>
              <a:spLocks noChangeArrowheads="1"/>
            </p:cNvSpPr>
            <p:nvPr/>
          </p:nvSpPr>
          <p:spPr bwMode="auto">
            <a:xfrm>
              <a:off x="948" y="2299"/>
              <a:ext cx="36" cy="40"/>
            </a:xfrm>
            <a:prstGeom prst="ellipse">
              <a:avLst/>
            </a:prstGeom>
            <a:solidFill>
              <a:srgbClr val="037C03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98" name="Line 68"/>
          <p:cNvSpPr>
            <a:spLocks noChangeShapeType="1"/>
          </p:cNvSpPr>
          <p:nvPr/>
        </p:nvSpPr>
        <p:spPr bwMode="auto">
          <a:xfrm flipH="1" flipV="1">
            <a:off x="1371600" y="3886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Text Box 69"/>
          <p:cNvSpPr txBox="1">
            <a:spLocks noChangeArrowheads="1"/>
          </p:cNvSpPr>
          <p:nvPr/>
        </p:nvSpPr>
        <p:spPr bwMode="auto">
          <a:xfrm>
            <a:off x="1431925" y="4076700"/>
            <a:ext cx="247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t</a:t>
            </a:r>
          </a:p>
        </p:txBody>
      </p:sp>
      <p:sp>
        <p:nvSpPr>
          <p:cNvPr id="12300" name="Text Box 70"/>
          <p:cNvSpPr txBox="1">
            <a:spLocks noChangeArrowheads="1"/>
          </p:cNvSpPr>
          <p:nvPr/>
        </p:nvSpPr>
        <p:spPr bwMode="auto">
          <a:xfrm>
            <a:off x="1143000" y="2514600"/>
            <a:ext cx="285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</a:t>
            </a:r>
          </a:p>
        </p:txBody>
      </p:sp>
      <p:sp>
        <p:nvSpPr>
          <p:cNvPr id="12301" name="Text Box 71"/>
          <p:cNvSpPr txBox="1">
            <a:spLocks noChangeArrowheads="1"/>
          </p:cNvSpPr>
          <p:nvPr/>
        </p:nvSpPr>
        <p:spPr bwMode="auto">
          <a:xfrm>
            <a:off x="2990850" y="3505200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x’</a:t>
            </a: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4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p:oleObj spid="_x0000_s13330" name="Equation" r:id="rId4" imgW="1536480" imgH="393480" progId="Equation.3">
              <p:embed/>
            </p:oleObj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2478390" y="6096000"/>
            <a:ext cx="45320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Disparity is inversely proportional to </a:t>
            </a:r>
            <a:r>
              <a:rPr lang="en-US" dirty="0" smtClean="0"/>
              <a:t>depth.</a:t>
            </a:r>
            <a:endParaRPr lang="en-US" dirty="0"/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p:oleObj spid="_x0000_s13331" name="Equation" r:id="rId5" imgW="761760" imgH="393480" progId="Equation.3">
              <p:embed/>
            </p:oleObj>
          </a:graphicData>
        </a:graphic>
      </p:graphicFrame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4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Freeform 8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Line 11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Freeform 14"/>
          <p:cNvSpPr>
            <a:spLocks/>
          </p:cNvSpPr>
          <p:nvPr/>
        </p:nvSpPr>
        <p:spPr bwMode="auto">
          <a:xfrm rot="-1766867">
            <a:off x="7032625" y="58547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1" name="Arc 15"/>
          <p:cNvSpPr>
            <a:spLocks/>
          </p:cNvSpPr>
          <p:nvPr/>
        </p:nvSpPr>
        <p:spPr bwMode="auto">
          <a:xfrm rot="-3146867">
            <a:off x="6995319" y="5838031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rot="-1766867">
            <a:off x="7002463" y="5768975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3" name="Oval 17"/>
          <p:cNvSpPr>
            <a:spLocks noChangeArrowheads="1"/>
          </p:cNvSpPr>
          <p:nvPr/>
        </p:nvSpPr>
        <p:spPr bwMode="auto">
          <a:xfrm rot="-5726867">
            <a:off x="7038976" y="5840412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4" name="Line 18"/>
          <p:cNvSpPr>
            <a:spLocks noChangeShapeType="1"/>
          </p:cNvSpPr>
          <p:nvPr/>
        </p:nvSpPr>
        <p:spPr bwMode="auto">
          <a:xfrm rot="19833133" flipV="1">
            <a:off x="7048500" y="582771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5" name="Freeform 19"/>
          <p:cNvSpPr>
            <a:spLocks/>
          </p:cNvSpPr>
          <p:nvPr/>
        </p:nvSpPr>
        <p:spPr bwMode="auto">
          <a:xfrm rot="1112195">
            <a:off x="3565525" y="4025900"/>
            <a:ext cx="285750" cy="485775"/>
          </a:xfrm>
          <a:custGeom>
            <a:avLst/>
            <a:gdLst>
              <a:gd name="T0" fmla="*/ 2147483647 w 202"/>
              <a:gd name="T1" fmla="*/ 2147483647 h 306"/>
              <a:gd name="T2" fmla="*/ 0 w 202"/>
              <a:gd name="T3" fmla="*/ 2147483647 h 306"/>
              <a:gd name="T4" fmla="*/ 2147483647 w 202"/>
              <a:gd name="T5" fmla="*/ 2147483647 h 306"/>
              <a:gd name="T6" fmla="*/ 2147483647 w 202"/>
              <a:gd name="T7" fmla="*/ 2147483647 h 306"/>
              <a:gd name="T8" fmla="*/ 2147483647 w 202"/>
              <a:gd name="T9" fmla="*/ 2147483647 h 306"/>
              <a:gd name="T10" fmla="*/ 2147483647 w 202"/>
              <a:gd name="T11" fmla="*/ 2147483647 h 306"/>
              <a:gd name="T12" fmla="*/ 2147483647 w 202"/>
              <a:gd name="T13" fmla="*/ 2147483647 h 306"/>
              <a:gd name="T14" fmla="*/ 2147483647 w 202"/>
              <a:gd name="T15" fmla="*/ 2147483647 h 306"/>
              <a:gd name="T16" fmla="*/ 2147483647 w 202"/>
              <a:gd name="T17" fmla="*/ 2147483647 h 306"/>
              <a:gd name="T18" fmla="*/ 2147483647 w 202"/>
              <a:gd name="T19" fmla="*/ 2147483647 h 306"/>
              <a:gd name="T20" fmla="*/ 2147483647 w 202"/>
              <a:gd name="T21" fmla="*/ 2147483647 h 306"/>
              <a:gd name="T22" fmla="*/ 2147483647 w 202"/>
              <a:gd name="T23" fmla="*/ 2147483647 h 306"/>
              <a:gd name="T24" fmla="*/ 2147483647 w 202"/>
              <a:gd name="T25" fmla="*/ 2147483647 h 306"/>
              <a:gd name="T26" fmla="*/ 2147483647 w 202"/>
              <a:gd name="T27" fmla="*/ 2147483647 h 306"/>
              <a:gd name="T28" fmla="*/ 2147483647 w 202"/>
              <a:gd name="T29" fmla="*/ 0 h 306"/>
              <a:gd name="T30" fmla="*/ 2147483647 w 202"/>
              <a:gd name="T31" fmla="*/ 0 h 306"/>
              <a:gd name="T32" fmla="*/ 2147483647 w 202"/>
              <a:gd name="T33" fmla="*/ 2147483647 h 306"/>
              <a:gd name="T34" fmla="*/ 2147483647 w 202"/>
              <a:gd name="T35" fmla="*/ 2147483647 h 306"/>
              <a:gd name="T36" fmla="*/ 2147483647 w 202"/>
              <a:gd name="T37" fmla="*/ 2147483647 h 306"/>
              <a:gd name="T38" fmla="*/ 2147483647 w 202"/>
              <a:gd name="T39" fmla="*/ 2147483647 h 306"/>
              <a:gd name="T40" fmla="*/ 2147483647 w 202"/>
              <a:gd name="T41" fmla="*/ 2147483647 h 306"/>
              <a:gd name="T42" fmla="*/ 2147483647 w 202"/>
              <a:gd name="T43" fmla="*/ 2147483647 h 306"/>
              <a:gd name="T44" fmla="*/ 2147483647 w 202"/>
              <a:gd name="T45" fmla="*/ 2147483647 h 306"/>
              <a:gd name="T46" fmla="*/ 2147483647 w 202"/>
              <a:gd name="T47" fmla="*/ 2147483647 h 306"/>
              <a:gd name="T48" fmla="*/ 2147483647 w 202"/>
              <a:gd name="T49" fmla="*/ 2147483647 h 306"/>
              <a:gd name="T50" fmla="*/ 2147483647 w 202"/>
              <a:gd name="T51" fmla="*/ 2147483647 h 306"/>
              <a:gd name="T52" fmla="*/ 2147483647 w 202"/>
              <a:gd name="T53" fmla="*/ 2147483647 h 306"/>
              <a:gd name="T54" fmla="*/ 2147483647 w 202"/>
              <a:gd name="T55" fmla="*/ 2147483647 h 306"/>
              <a:gd name="T56" fmla="*/ 2147483647 w 202"/>
              <a:gd name="T57" fmla="*/ 2147483647 h 306"/>
              <a:gd name="T58" fmla="*/ 2147483647 w 202"/>
              <a:gd name="T59" fmla="*/ 2147483647 h 306"/>
              <a:gd name="T60" fmla="*/ 2147483647 w 202"/>
              <a:gd name="T61" fmla="*/ 2147483647 h 306"/>
              <a:gd name="T62" fmla="*/ 2147483647 w 202"/>
              <a:gd name="T63" fmla="*/ 2147483647 h 306"/>
              <a:gd name="T64" fmla="*/ 2147483647 w 202"/>
              <a:gd name="T65" fmla="*/ 2147483647 h 306"/>
              <a:gd name="T66" fmla="*/ 2147483647 w 202"/>
              <a:gd name="T67" fmla="*/ 2147483647 h 306"/>
              <a:gd name="T68" fmla="*/ 2147483647 w 202"/>
              <a:gd name="T69" fmla="*/ 2147483647 h 306"/>
              <a:gd name="T70" fmla="*/ 2147483647 w 202"/>
              <a:gd name="T71" fmla="*/ 2147483647 h 306"/>
              <a:gd name="T72" fmla="*/ 2147483647 w 202"/>
              <a:gd name="T73" fmla="*/ 2147483647 h 306"/>
              <a:gd name="T74" fmla="*/ 2147483647 w 202"/>
              <a:gd name="T75" fmla="*/ 2147483647 h 306"/>
              <a:gd name="T76" fmla="*/ 2147483647 w 202"/>
              <a:gd name="T77" fmla="*/ 2147483647 h 306"/>
              <a:gd name="T78" fmla="*/ 2147483647 w 202"/>
              <a:gd name="T79" fmla="*/ 2147483647 h 306"/>
              <a:gd name="T80" fmla="*/ 2147483647 w 202"/>
              <a:gd name="T81" fmla="*/ 2147483647 h 306"/>
              <a:gd name="T82" fmla="*/ 2147483647 w 202"/>
              <a:gd name="T83" fmla="*/ 2147483647 h 306"/>
              <a:gd name="T84" fmla="*/ 2147483647 w 202"/>
              <a:gd name="T85" fmla="*/ 2147483647 h 306"/>
              <a:gd name="T86" fmla="*/ 2147483647 w 202"/>
              <a:gd name="T87" fmla="*/ 2147483647 h 306"/>
              <a:gd name="T88" fmla="*/ 2147483647 w 202"/>
              <a:gd name="T89" fmla="*/ 2147483647 h 306"/>
              <a:gd name="T90" fmla="*/ 2147483647 w 202"/>
              <a:gd name="T91" fmla="*/ 2147483647 h 306"/>
              <a:gd name="T92" fmla="*/ 2147483647 w 202"/>
              <a:gd name="T93" fmla="*/ 2147483647 h 306"/>
              <a:gd name="T94" fmla="*/ 2147483647 w 202"/>
              <a:gd name="T95" fmla="*/ 2147483647 h 306"/>
              <a:gd name="T96" fmla="*/ 2147483647 w 202"/>
              <a:gd name="T97" fmla="*/ 2147483647 h 306"/>
              <a:gd name="T98" fmla="*/ 2147483647 w 202"/>
              <a:gd name="T99" fmla="*/ 2147483647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noFill/>
          <a:ln w="9525" cap="rnd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6" name="Arc 20"/>
          <p:cNvSpPr>
            <a:spLocks/>
          </p:cNvSpPr>
          <p:nvPr/>
        </p:nvSpPr>
        <p:spPr bwMode="auto">
          <a:xfrm rot="-267806">
            <a:off x="3659188" y="3998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1879311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21"/>
          <p:cNvSpPr>
            <a:spLocks noChangeShapeType="1"/>
          </p:cNvSpPr>
          <p:nvPr/>
        </p:nvSpPr>
        <p:spPr bwMode="auto">
          <a:xfrm rot="1112195">
            <a:off x="3590925" y="382428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Oval 22"/>
          <p:cNvSpPr>
            <a:spLocks noChangeArrowheads="1"/>
          </p:cNvSpPr>
          <p:nvPr/>
        </p:nvSpPr>
        <p:spPr bwMode="auto">
          <a:xfrm rot="-2847806">
            <a:off x="3724276" y="4008437"/>
            <a:ext cx="112712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3"/>
          <p:cNvSpPr>
            <a:spLocks noChangeShapeType="1"/>
          </p:cNvSpPr>
          <p:nvPr/>
        </p:nvSpPr>
        <p:spPr bwMode="auto">
          <a:xfrm rot="1112195" flipV="1">
            <a:off x="3584575" y="40560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0" name="Rectangle 2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3031" name="Oval 12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Oval 13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 smtClean="0"/>
              <a:t>Reproject</a:t>
            </a:r>
            <a:r>
              <a:rPr lang="en-US" sz="2800" dirty="0" smtClean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 smtClean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smtClean="0"/>
              <a:t>Two </a:t>
            </a:r>
            <a:r>
              <a:rPr lang="en-US" sz="2800" dirty="0" err="1" smtClean="0"/>
              <a:t>homographies</a:t>
            </a:r>
            <a:r>
              <a:rPr lang="en-US" sz="2800" dirty="0" smtClean="0"/>
              <a:t> (3x3 transform), one for each input image </a:t>
            </a:r>
            <a:r>
              <a:rPr lang="en-US" sz="2800" dirty="0" err="1" smtClean="0"/>
              <a:t>reprojection</a:t>
            </a:r>
            <a:endParaRPr lang="en-US" sz="28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 smtClean="0"/>
              <a:t>C. Loop and Z. Zhang. </a:t>
            </a:r>
            <a:r>
              <a:rPr lang="en-US" sz="2000" dirty="0" smtClean="0">
                <a:hlinkClick r:id="rId3"/>
              </a:rPr>
              <a:t>Computing Rectifying </a:t>
            </a:r>
            <a:r>
              <a:rPr lang="en-US" sz="2000" dirty="0" err="1" smtClean="0">
                <a:hlinkClick r:id="rId3"/>
              </a:rPr>
              <a:t>Homographies</a:t>
            </a:r>
            <a:r>
              <a:rPr lang="en-US" sz="2000" dirty="0" smtClean="0">
                <a:hlinkClick r:id="rId3"/>
              </a:rPr>
              <a:t> for Stereo Vision</a:t>
            </a:r>
            <a:r>
              <a:rPr lang="en-US" sz="2000" dirty="0" smtClean="0"/>
              <a:t>. IEEE Conf. Computer Vision and Pattern Recognition, 1999</a:t>
            </a:r>
            <a:r>
              <a:rPr lang="en-US" sz="2400" dirty="0" smtClean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Rectification example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5060" name="Picture 5" descr="Rectification3"/>
          <p:cNvPicPr>
            <a:picLocks noChangeAspect="1" noChangeArrowheads="1"/>
          </p:cNvPicPr>
          <p:nvPr/>
        </p:nvPicPr>
        <p:blipFill>
          <a:blip r:embed="rId3" cstate="print"/>
          <a:srcRect r="26967" b="55083"/>
          <a:stretch>
            <a:fillRect/>
          </a:stretch>
        </p:blipFill>
        <p:spPr bwMode="auto">
          <a:xfrm>
            <a:off x="1600200" y="1143000"/>
            <a:ext cx="5715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Rectification4"/>
          <p:cNvPicPr>
            <a:picLocks noChangeAspect="1" noChangeArrowheads="1"/>
          </p:cNvPicPr>
          <p:nvPr/>
        </p:nvPicPr>
        <p:blipFill>
          <a:blip r:embed="rId4" cstate="print"/>
          <a:srcRect t="48813" r="22858"/>
          <a:stretch>
            <a:fillRect/>
          </a:stretch>
        </p:blipFill>
        <p:spPr bwMode="auto">
          <a:xfrm>
            <a:off x="1447800" y="3560763"/>
            <a:ext cx="6248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Basic stereo matching algorithm</a:t>
            </a:r>
          </a:p>
        </p:txBody>
      </p:sp>
      <p:pic>
        <p:nvPicPr>
          <p:cNvPr id="46083" name="Picture 3" descr="lincoln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066800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1140" name="Line 4"/>
          <p:cNvSpPr>
            <a:spLocks noChangeShapeType="1"/>
          </p:cNvSpPr>
          <p:nvPr/>
        </p:nvSpPr>
        <p:spPr bwMode="auto">
          <a:xfrm>
            <a:off x="4572000" y="3124200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971800"/>
            <a:ext cx="304800" cy="304800"/>
            <a:chOff x="2112" y="1872"/>
            <a:chExt cx="192" cy="192"/>
          </a:xfrm>
        </p:grpSpPr>
        <p:sp>
          <p:nvSpPr>
            <p:cNvPr id="46096" name="Oval 6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Rectangle 7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257800" y="2971800"/>
            <a:ext cx="304800" cy="304800"/>
            <a:chOff x="3600" y="1872"/>
            <a:chExt cx="192" cy="192"/>
          </a:xfrm>
        </p:grpSpPr>
        <p:sp>
          <p:nvSpPr>
            <p:cNvPr id="46094" name="Oval 9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5" name="Rectangle 10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114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04800" y="4114800"/>
            <a:ext cx="8686800" cy="24384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If necessary, rectify the two stereo images to transform </a:t>
            </a:r>
            <a:r>
              <a:rPr lang="en-US" dirty="0" err="1" smtClean="0"/>
              <a:t>epipolar</a:t>
            </a:r>
            <a:r>
              <a:rPr lang="en-US" dirty="0" smtClean="0"/>
              <a:t> lines into </a:t>
            </a:r>
            <a:r>
              <a:rPr lang="en-US" dirty="0" err="1" smtClean="0"/>
              <a:t>scanlines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pixel x in the first image</a:t>
            </a:r>
          </a:p>
          <a:p>
            <a:pPr lvl="1">
              <a:defRPr/>
            </a:pPr>
            <a:r>
              <a:rPr lang="en-US" dirty="0" smtClean="0"/>
              <a:t>Find corresponding </a:t>
            </a:r>
            <a:r>
              <a:rPr lang="en-US" dirty="0" err="1" smtClean="0"/>
              <a:t>epipolar</a:t>
            </a:r>
            <a:r>
              <a:rPr lang="en-US" dirty="0" smtClean="0"/>
              <a:t> </a:t>
            </a:r>
            <a:r>
              <a:rPr lang="en-US" dirty="0" err="1" smtClean="0"/>
              <a:t>scanline</a:t>
            </a:r>
            <a:r>
              <a:rPr lang="en-US" dirty="0" smtClean="0"/>
              <a:t> in the right image</a:t>
            </a:r>
          </a:p>
          <a:p>
            <a:pPr lvl="1">
              <a:defRPr/>
            </a:pPr>
            <a:r>
              <a:rPr lang="en-US" dirty="0" smtClean="0"/>
              <a:t>Search the </a:t>
            </a:r>
            <a:r>
              <a:rPr lang="en-US" dirty="0" err="1" smtClean="0"/>
              <a:t>scanline</a:t>
            </a:r>
            <a:r>
              <a:rPr lang="en-US" dirty="0" smtClean="0"/>
              <a:t> and pick the best match x’</a:t>
            </a:r>
          </a:p>
          <a:p>
            <a:pPr lvl="1">
              <a:defRPr/>
            </a:pPr>
            <a:r>
              <a:rPr lang="en-US" dirty="0" smtClean="0"/>
              <a:t>Compute disparity x-x’ and set depth(x) = </a:t>
            </a:r>
            <a:r>
              <a:rPr lang="en-US" dirty="0" err="1" smtClean="0"/>
              <a:t>fB</a:t>
            </a:r>
            <a:r>
              <a:rPr lang="en-US" dirty="0" smtClean="0"/>
              <a:t>/(x-x’)</a:t>
            </a:r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800600" y="2971800"/>
            <a:ext cx="304800" cy="304800"/>
            <a:chOff x="3600" y="1872"/>
            <a:chExt cx="192" cy="192"/>
          </a:xfrm>
        </p:grpSpPr>
        <p:sp>
          <p:nvSpPr>
            <p:cNvPr id="46092" name="Oval 13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3" name="Rectangle 14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715000" y="2971800"/>
            <a:ext cx="304800" cy="304800"/>
            <a:chOff x="3600" y="1872"/>
            <a:chExt cx="192" cy="192"/>
          </a:xfrm>
        </p:grpSpPr>
        <p:sp>
          <p:nvSpPr>
            <p:cNvPr id="46090" name="Oval 16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1" name="Rectangle 17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1140" grpId="0" uiExpand="1" animBg="1"/>
      <p:bldP spid="731147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</a:t>
            </a:r>
            <a:r>
              <a:rPr lang="en-US" dirty="0" smtClean="0"/>
              <a:t>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Last time: </a:t>
            </a:r>
            <a:r>
              <a:rPr lang="en-US" dirty="0" err="1" smtClean="0"/>
              <a:t>Epipolar</a:t>
            </a:r>
            <a:r>
              <a:rPr lang="en-US" dirty="0" smtClean="0"/>
              <a:t> geometry</a:t>
            </a:r>
          </a:p>
          <a:p>
            <a:pPr lvl="1">
              <a:defRPr/>
            </a:pPr>
            <a:r>
              <a:rPr lang="en-US" dirty="0" smtClean="0"/>
              <a:t>Relates cameras from two positions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Stereo </a:t>
            </a:r>
            <a:r>
              <a:rPr lang="en-US" dirty="0" smtClean="0"/>
              <a:t>depth estimation</a:t>
            </a:r>
          </a:p>
          <a:p>
            <a:pPr lvl="1">
              <a:defRPr/>
            </a:pPr>
            <a:r>
              <a:rPr lang="en-US" dirty="0" smtClean="0"/>
              <a:t>Recover depth from two images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Structure </a:t>
            </a:r>
            <a:r>
              <a:rPr lang="en-US" dirty="0" smtClean="0"/>
              <a:t>from </a:t>
            </a:r>
            <a:r>
              <a:rPr lang="en-US" dirty="0" smtClean="0"/>
              <a:t>motion</a:t>
            </a:r>
          </a:p>
          <a:p>
            <a:pPr lvl="1">
              <a:defRPr/>
            </a:pPr>
            <a:r>
              <a:rPr lang="en-US" dirty="0" smtClean="0"/>
              <a:t>Multiple views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Matching cost: SSD or normalized correlation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Line 10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33" name="Rectangle 11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Text Box 18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8135" name="Text Box 19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8136" name="Text Box 21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8137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pic>
        <p:nvPicPr>
          <p:cNvPr id="48138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6488" y="3733800"/>
            <a:ext cx="320040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9" name="Text Box 26"/>
          <p:cNvSpPr txBox="1">
            <a:spLocks noChangeArrowheads="1"/>
          </p:cNvSpPr>
          <p:nvPr/>
        </p:nvSpPr>
        <p:spPr bwMode="auto">
          <a:xfrm>
            <a:off x="6127750" y="6262688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SSD</a:t>
            </a:r>
          </a:p>
        </p:txBody>
      </p:sp>
      <p:sp>
        <p:nvSpPr>
          <p:cNvPr id="48140" name="Freeform 27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 smtClean="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window size</a:t>
            </a:r>
          </a:p>
        </p:txBody>
      </p:sp>
      <p:pic>
        <p:nvPicPr>
          <p:cNvPr id="50180" name="Picture 5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57275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SSDWindowSiz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012825"/>
            <a:ext cx="5562600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191000" y="3505200"/>
            <a:ext cx="947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3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6977063" y="3505200"/>
            <a:ext cx="1100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W = 20</a:t>
            </a:r>
          </a:p>
        </p:txBody>
      </p:sp>
      <p:pic>
        <p:nvPicPr>
          <p:cNvPr id="50184" name="Picture 9" descr="sri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09675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28600" y="3886200"/>
            <a:ext cx="8229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Smaller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More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noise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Larger window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	Smoother disparity maps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Less detail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sz="2000" dirty="0" smtClean="0">
                <a:latin typeface="+mn-lt"/>
              </a:rPr>
              <a:t>Fails near boundaries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Failures of correspondence search</a:t>
            </a:r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74738"/>
            <a:ext cx="37338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4191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838200" y="3276600"/>
            <a:ext cx="299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Textureless surfaces</a:t>
            </a:r>
          </a:p>
        </p:txBody>
      </p:sp>
      <p:sp>
        <p:nvSpPr>
          <p:cNvPr id="624647" name="Text Box 7"/>
          <p:cNvSpPr txBox="1">
            <a:spLocks noChangeArrowheads="1"/>
          </p:cNvSpPr>
          <p:nvPr/>
        </p:nvSpPr>
        <p:spPr bwMode="auto">
          <a:xfrm>
            <a:off x="4953000" y="3198813"/>
            <a:ext cx="3100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Occlusions, repetition</a:t>
            </a:r>
          </a:p>
        </p:txBody>
      </p:sp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1763713" y="6248400"/>
            <a:ext cx="5475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Non-Lambertian surfaces, specularities</a:t>
            </a:r>
          </a:p>
        </p:txBody>
      </p:sp>
      <p:pic>
        <p:nvPicPr>
          <p:cNvPr id="62465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3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3886200"/>
            <a:ext cx="2268538" cy="241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3886200"/>
            <a:ext cx="2257425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46" grpId="0"/>
      <p:bldP spid="624647" grpId="0"/>
      <p:bldP spid="6246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p:oleObj spid="_x0000_s14352" name="Image" r:id="rId4" imgW="4422167" imgH="3202259" progId="">
              <p:embed/>
            </p:oleObj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p:oleObj spid="_x0000_s14353" name="Image" r:id="rId5" imgW="4422167" imgH="3202259" progId="">
              <p:embed/>
            </p:oleObj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BDB054-AEF1-411E-B2CA-1AE40C8955C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How can we improve window-based matching?</a:t>
            </a:r>
            <a:endParaRPr lang="en-US" dirty="0"/>
          </a:p>
        </p:txBody>
      </p:sp>
      <p:sp>
        <p:nvSpPr>
          <p:cNvPr id="5222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So far, matches are independent for each point</a:t>
            </a:r>
          </a:p>
          <a:p>
            <a:endParaRPr lang="en-US" dirty="0" smtClean="0"/>
          </a:p>
          <a:p>
            <a:r>
              <a:rPr lang="en-US" dirty="0" smtClean="0"/>
              <a:t>What constraints or priors can we add?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3716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49475"/>
            <a:ext cx="624840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</p:txBody>
      </p:sp>
      <p:pic>
        <p:nvPicPr>
          <p:cNvPr id="70144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Rectangle 8"/>
          <p:cNvSpPr>
            <a:spLocks noChangeArrowheads="1"/>
          </p:cNvSpPr>
          <p:nvPr/>
        </p:nvSpPr>
        <p:spPr bwMode="auto">
          <a:xfrm>
            <a:off x="4724400" y="2895600"/>
            <a:ext cx="4038600" cy="3810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Stereo constraints/priors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2362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Uniqueness </a:t>
            </a:r>
          </a:p>
          <a:p>
            <a:pPr lvl="1">
              <a:defRPr/>
            </a:pPr>
            <a:r>
              <a:rPr lang="en-US" dirty="0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Ordering</a:t>
            </a:r>
          </a:p>
          <a:p>
            <a:pPr lvl="1">
              <a:defRPr/>
            </a:pPr>
            <a:r>
              <a:rPr lang="en-US" dirty="0" smtClean="0"/>
              <a:t>Corresponding points should be in the same order in both views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352800"/>
            <a:ext cx="7772400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4953000" y="640080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Ordering constraint doesn’t hold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</a:t>
            </a:r>
            <a:r>
              <a:rPr lang="en-US" dirty="0" err="1" smtClean="0"/>
              <a:t>Epipoles</a:t>
            </a:r>
            <a:endParaRPr lang="en-US" dirty="0" smtClean="0"/>
          </a:p>
        </p:txBody>
      </p:sp>
      <p:graphicFrame>
        <p:nvGraphicFramePr>
          <p:cNvPr id="1026" name="Content Placeholder 5"/>
          <p:cNvGraphicFramePr>
            <a:graphicFrameLocks noGrp="1" noChangeAspect="1"/>
          </p:cNvGraphicFramePr>
          <p:nvPr>
            <p:ph idx="1"/>
          </p:nvPr>
        </p:nvGraphicFramePr>
        <p:xfrm>
          <a:off x="4476750" y="4202113"/>
          <a:ext cx="190500" cy="177800"/>
        </p:xfrm>
        <a:graphic>
          <a:graphicData uri="http://schemas.openxmlformats.org/presentationml/2006/ole">
            <p:oleObj spid="_x0000_s415746" name="Equation" r:id="rId4" imgW="190440" imgH="177480" progId="Equation.3">
              <p:embed/>
            </p:oleObj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00200" y="2562225"/>
            <a:ext cx="5600700" cy="4067175"/>
            <a:chOff x="1600200" y="1828800"/>
            <a:chExt cx="5600700" cy="4067175"/>
          </a:xfrm>
        </p:grpSpPr>
        <p:pic>
          <p:nvPicPr>
            <p:cNvPr id="1031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00200" y="1828800"/>
              <a:ext cx="5600700" cy="406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TextBox 4"/>
            <p:cNvSpPr txBox="1">
              <a:spLocks noChangeArrowheads="1"/>
            </p:cNvSpPr>
            <p:nvPr/>
          </p:nvSpPr>
          <p:spPr bwMode="auto">
            <a:xfrm>
              <a:off x="6400800" y="4724400"/>
              <a:ext cx="685800" cy="6463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 sz="3600"/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</a:rPr>
              <a:t>Point x in left image corresponds to </a:t>
            </a:r>
            <a:r>
              <a:rPr lang="en-US" sz="2400" b="1" dirty="0" err="1">
                <a:latin typeface="+mn-lt"/>
              </a:rPr>
              <a:t>epipolar</a:t>
            </a:r>
            <a:r>
              <a:rPr lang="en-US" sz="2400" b="1" dirty="0">
                <a:latin typeface="+mn-lt"/>
              </a:rPr>
              <a:t> line</a:t>
            </a:r>
            <a:r>
              <a:rPr lang="en-US" sz="2400" dirty="0">
                <a:latin typeface="+mn-lt"/>
              </a:rPr>
              <a:t> l’ in right image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 err="1">
                <a:latin typeface="+mn-lt"/>
              </a:rPr>
              <a:t>Epipolar</a:t>
            </a:r>
            <a:r>
              <a:rPr lang="en-US" sz="2400" dirty="0">
                <a:latin typeface="+mn-lt"/>
              </a:rPr>
              <a:t> line passes through the </a:t>
            </a:r>
            <a:r>
              <a:rPr lang="en-US" sz="2400" dirty="0" err="1">
                <a:latin typeface="+mn-lt"/>
              </a:rPr>
              <a:t>epipole</a:t>
            </a:r>
            <a:r>
              <a:rPr lang="en-US" sz="2400" dirty="0">
                <a:latin typeface="+mn-lt"/>
              </a:rPr>
              <a:t> (the intersection of the cameras’ baseline with the image plane</a:t>
            </a:r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324600" y="5686425"/>
          <a:ext cx="465138" cy="434975"/>
        </p:xfrm>
        <a:graphic>
          <a:graphicData uri="http://schemas.openxmlformats.org/presentationml/2006/ole">
            <p:oleObj spid="_x0000_s415747" name="Equation" r:id="rId6" imgW="190440" imgH="177480" progId="Equation.3">
              <p:embed/>
            </p:oleObj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438400" y="2971800"/>
            <a:ext cx="1905000" cy="2743200"/>
            <a:chOff x="2438400" y="2971800"/>
            <a:chExt cx="1905000" cy="2743200"/>
          </a:xfrm>
        </p:grpSpPr>
        <p:cxnSp>
          <p:nvCxnSpPr>
            <p:cNvPr id="10" name="Straight Connector 9"/>
            <p:cNvCxnSpPr/>
            <p:nvPr/>
          </p:nvCxnSpPr>
          <p:spPr>
            <a:xfrm rot="5400000" flipH="1" flipV="1">
              <a:off x="2324100" y="5143500"/>
              <a:ext cx="685800" cy="457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 flipH="1" flipV="1">
              <a:off x="3009900" y="3238500"/>
              <a:ext cx="1600200" cy="1066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/>
          <p:nvPr/>
        </p:nvCxnSpPr>
        <p:spPr>
          <a:xfrm rot="5400000" flipH="1" flipV="1">
            <a:off x="4610100" y="4713320"/>
            <a:ext cx="2209800" cy="1066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Priors and constraints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3505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Uniqueness </a:t>
            </a:r>
          </a:p>
          <a:p>
            <a:pPr lvl="1">
              <a:defRPr/>
            </a:pPr>
            <a:r>
              <a:rPr lang="en-US" smtClean="0"/>
              <a:t>For any point in one image, there should be at most one matching point in the other image</a:t>
            </a:r>
          </a:p>
          <a:p>
            <a:pPr>
              <a:buFontTx/>
              <a:buChar char="•"/>
              <a:defRPr/>
            </a:pPr>
            <a:r>
              <a:rPr lang="en-US" smtClean="0"/>
              <a:t>Ordering</a:t>
            </a:r>
          </a:p>
          <a:p>
            <a:pPr lvl="1">
              <a:defRPr/>
            </a:pPr>
            <a:r>
              <a:rPr lang="en-US" smtClean="0"/>
              <a:t>Corresponding points should be in the same order in both views</a:t>
            </a:r>
          </a:p>
          <a:p>
            <a:pPr>
              <a:buFontTx/>
              <a:buChar char="•"/>
              <a:defRPr/>
            </a:pPr>
            <a:r>
              <a:rPr lang="en-US" smtClean="0"/>
              <a:t>Smoothness</a:t>
            </a:r>
          </a:p>
          <a:p>
            <a:pPr lvl="1">
              <a:defRPr/>
            </a:pPr>
            <a:r>
              <a:rPr lang="en-US" smtClean="0"/>
              <a:t>We expect disparity values to change slowly (for the most part)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153400" cy="838200"/>
          </a:xfrm>
        </p:spPr>
        <p:txBody>
          <a:bodyPr/>
          <a:lstStyle/>
          <a:p>
            <a:r>
              <a:rPr lang="en-US"/>
              <a:t>Scanline stereo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Try to coherently match pixels on the entire </a:t>
            </a:r>
            <a:r>
              <a:rPr lang="en-US" sz="2400" dirty="0" err="1"/>
              <a:t>scanline</a:t>
            </a: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Different </a:t>
            </a:r>
            <a:r>
              <a:rPr lang="en-US" sz="2400" dirty="0" err="1"/>
              <a:t>scanlines</a:t>
            </a:r>
            <a:r>
              <a:rPr lang="en-US" sz="2400" dirty="0"/>
              <a:t> are still optimized independently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85800" y="1828800"/>
            <a:ext cx="3668713" cy="2514600"/>
            <a:chOff x="520" y="1783"/>
            <a:chExt cx="1872" cy="1401"/>
          </a:xfrm>
        </p:grpSpPr>
        <p:graphicFrame>
          <p:nvGraphicFramePr>
            <p:cNvPr id="77836" name="Object 3"/>
            <p:cNvGraphicFramePr>
              <a:graphicFrameLocks noChangeAspect="1"/>
            </p:cNvGraphicFramePr>
            <p:nvPr/>
          </p:nvGraphicFramePr>
          <p:xfrm>
            <a:off x="520" y="1783"/>
            <a:ext cx="1872" cy="1401"/>
          </p:xfrm>
          <a:graphic>
            <a:graphicData uri="http://schemas.openxmlformats.org/presentationml/2006/ole">
              <p:oleObj spid="_x0000_s568323" name="Image File" r:id="rId4" imgW="3562350" imgH="2667000" progId="">
                <p:embed/>
              </p:oleObj>
            </a:graphicData>
          </a:graphic>
        </p:graphicFrame>
        <p:sp>
          <p:nvSpPr>
            <p:cNvPr id="77837" name="Text Box 7"/>
            <p:cNvSpPr txBox="1">
              <a:spLocks noChangeArrowheads="1"/>
            </p:cNvSpPr>
            <p:nvPr/>
          </p:nvSpPr>
          <p:spPr bwMode="auto">
            <a:xfrm>
              <a:off x="1110" y="1858"/>
              <a:ext cx="5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Tahoma" charset="0"/>
                </a:rPr>
                <a:t>Left image</a:t>
              </a:r>
            </a:p>
          </p:txBody>
        </p:sp>
      </p:grpSp>
      <p:sp>
        <p:nvSpPr>
          <p:cNvPr id="77829" name="Line 8"/>
          <p:cNvSpPr>
            <a:spLocks noChangeShapeType="1"/>
          </p:cNvSpPr>
          <p:nvPr/>
        </p:nvSpPr>
        <p:spPr bwMode="auto">
          <a:xfrm>
            <a:off x="866775" y="3478213"/>
            <a:ext cx="3340100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495800" y="1828800"/>
            <a:ext cx="3668713" cy="2514600"/>
            <a:chOff x="3056" y="1783"/>
            <a:chExt cx="1872" cy="1401"/>
          </a:xfrm>
        </p:grpSpPr>
        <p:graphicFrame>
          <p:nvGraphicFramePr>
            <p:cNvPr id="77834" name="Object 2"/>
            <p:cNvGraphicFramePr>
              <a:graphicFrameLocks noChangeAspect="1"/>
            </p:cNvGraphicFramePr>
            <p:nvPr/>
          </p:nvGraphicFramePr>
          <p:xfrm>
            <a:off x="3056" y="1783"/>
            <a:ext cx="1872" cy="1401"/>
          </p:xfrm>
          <a:graphic>
            <a:graphicData uri="http://schemas.openxmlformats.org/presentationml/2006/ole">
              <p:oleObj spid="_x0000_s568322" name="Image File" r:id="rId5" imgW="3562350" imgH="2667000" progId="">
                <p:embed/>
              </p:oleObj>
            </a:graphicData>
          </a:graphic>
        </p:graphicFrame>
        <p:sp>
          <p:nvSpPr>
            <p:cNvPr id="77835" name="Text Box 12"/>
            <p:cNvSpPr txBox="1">
              <a:spLocks noChangeArrowheads="1"/>
            </p:cNvSpPr>
            <p:nvPr/>
          </p:nvSpPr>
          <p:spPr bwMode="auto">
            <a:xfrm>
              <a:off x="3653" y="1858"/>
              <a:ext cx="641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>
                  <a:solidFill>
                    <a:srgbClr val="FFFFFF"/>
                  </a:solidFill>
                  <a:latin typeface="Tahoma" charset="0"/>
                </a:rPr>
                <a:t>Right image</a:t>
              </a:r>
            </a:p>
          </p:txBody>
        </p:sp>
      </p:grpSp>
      <p:sp>
        <p:nvSpPr>
          <p:cNvPr id="77831" name="Line 13"/>
          <p:cNvSpPr>
            <a:spLocks noChangeShapeType="1"/>
          </p:cNvSpPr>
          <p:nvPr/>
        </p:nvSpPr>
        <p:spPr bwMode="auto">
          <a:xfrm>
            <a:off x="4660900" y="3482975"/>
            <a:ext cx="3341688" cy="0"/>
          </a:xfrm>
          <a:prstGeom prst="line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32" name="Picture 2"/>
          <p:cNvPicPr>
            <a:picLocks noChangeAspect="1" noChangeArrowheads="1"/>
          </p:cNvPicPr>
          <p:nvPr/>
        </p:nvPicPr>
        <p:blipFill>
          <a:blip r:embed="rId6"/>
          <a:srcRect l="10800" t="59453" r="10280" b="7458"/>
          <a:stretch>
            <a:fillRect/>
          </a:stretch>
        </p:blipFill>
        <p:spPr bwMode="auto">
          <a:xfrm>
            <a:off x="533400" y="4419600"/>
            <a:ext cx="723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3" name="TextBox 12"/>
          <p:cNvSpPr txBox="1">
            <a:spLocks noChangeArrowheads="1"/>
          </p:cNvSpPr>
          <p:nvPr/>
        </p:nvSpPr>
        <p:spPr bwMode="auto">
          <a:xfrm rot="-5400000">
            <a:off x="5557" y="4882356"/>
            <a:ext cx="1752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intensity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Stereo matching as energy minimization</a:t>
            </a:r>
          </a:p>
        </p:txBody>
      </p:sp>
      <p:pic>
        <p:nvPicPr>
          <p:cNvPr id="15366" name="Picture 6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054100"/>
            <a:ext cx="2522538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SSDWindowSize"/>
          <p:cNvPicPr>
            <a:picLocks noChangeAspect="1" noChangeArrowheads="1"/>
          </p:cNvPicPr>
          <p:nvPr/>
        </p:nvPicPr>
        <p:blipFill>
          <a:blip r:embed="rId5" cstate="print"/>
          <a:srcRect r="51778"/>
          <a:stretch>
            <a:fillRect/>
          </a:stretch>
        </p:blipFill>
        <p:spPr bwMode="auto">
          <a:xfrm>
            <a:off x="6003925" y="911225"/>
            <a:ext cx="2682875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8" descr="sri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54100"/>
            <a:ext cx="2522538" cy="2295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276600" y="2511425"/>
            <a:ext cx="2514600" cy="0"/>
          </a:xfrm>
          <a:prstGeom prst="lin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2057400" y="2359025"/>
            <a:ext cx="304800" cy="304800"/>
            <a:chOff x="2112" y="1872"/>
            <a:chExt cx="192" cy="192"/>
          </a:xfrm>
        </p:grpSpPr>
        <p:sp>
          <p:nvSpPr>
            <p:cNvPr id="15385" name="Oval 11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6" name="Rectangle 12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1" name="Group 13"/>
          <p:cNvGrpSpPr>
            <a:grpSpLocks/>
          </p:cNvGrpSpPr>
          <p:nvPr/>
        </p:nvGrpSpPr>
        <p:grpSpPr bwMode="auto">
          <a:xfrm>
            <a:off x="4800600" y="2359025"/>
            <a:ext cx="304800" cy="304800"/>
            <a:chOff x="3600" y="1872"/>
            <a:chExt cx="192" cy="192"/>
          </a:xfrm>
        </p:grpSpPr>
        <p:sp>
          <p:nvSpPr>
            <p:cNvPr id="15383" name="Oval 14"/>
            <p:cNvSpPr>
              <a:spLocks noChangeArrowheads="1"/>
            </p:cNvSpPr>
            <p:nvPr/>
          </p:nvSpPr>
          <p:spPr bwMode="auto">
            <a:xfrm>
              <a:off x="3675" y="1947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Rectangle 15"/>
            <p:cNvSpPr>
              <a:spLocks noChangeArrowheads="1"/>
            </p:cNvSpPr>
            <p:nvPr/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72" name="Group 16"/>
          <p:cNvGrpSpPr>
            <a:grpSpLocks/>
          </p:cNvGrpSpPr>
          <p:nvPr/>
        </p:nvGrpSpPr>
        <p:grpSpPr bwMode="auto">
          <a:xfrm>
            <a:off x="7543800" y="2359025"/>
            <a:ext cx="304800" cy="304800"/>
            <a:chOff x="2112" y="1872"/>
            <a:chExt cx="192" cy="192"/>
          </a:xfrm>
        </p:grpSpPr>
        <p:sp>
          <p:nvSpPr>
            <p:cNvPr id="15381" name="Oval 17"/>
            <p:cNvSpPr>
              <a:spLocks noChangeArrowheads="1"/>
            </p:cNvSpPr>
            <p:nvPr/>
          </p:nvSpPr>
          <p:spPr bwMode="auto">
            <a:xfrm>
              <a:off x="2174" y="1941"/>
              <a:ext cx="48" cy="48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2" name="Rectangle 18"/>
            <p:cNvSpPr>
              <a:spLocks noChangeArrowheads="1"/>
            </p:cNvSpPr>
            <p:nvPr/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3" name="Text Box 19"/>
          <p:cNvSpPr txBox="1">
            <a:spLocks noChangeArrowheads="1"/>
          </p:cNvSpPr>
          <p:nvPr/>
        </p:nvSpPr>
        <p:spPr bwMode="auto">
          <a:xfrm>
            <a:off x="593725" y="10795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5374" name="Text Box 20"/>
          <p:cNvSpPr txBox="1">
            <a:spLocks noChangeArrowheads="1"/>
          </p:cNvSpPr>
          <p:nvPr/>
        </p:nvSpPr>
        <p:spPr bwMode="auto">
          <a:xfrm>
            <a:off x="327025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5375" name="Text Box 21"/>
          <p:cNvSpPr txBox="1">
            <a:spLocks noChangeArrowheads="1"/>
          </p:cNvSpPr>
          <p:nvPr/>
        </p:nvSpPr>
        <p:spPr bwMode="auto">
          <a:xfrm>
            <a:off x="6096000" y="103822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0387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04800" y="5181600"/>
            <a:ext cx="8001000" cy="8382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smtClean="0"/>
              <a:t>Energy functions of this form can be minimized using </a:t>
            </a:r>
            <a:r>
              <a:rPr lang="en-US" i="1" smtClean="0"/>
              <a:t>graph cuts</a:t>
            </a:r>
          </a:p>
        </p:txBody>
      </p:sp>
      <p:sp>
        <p:nvSpPr>
          <p:cNvPr id="803871" name="Text Box 31"/>
          <p:cNvSpPr txBox="1">
            <a:spLocks noChangeArrowheads="1"/>
          </p:cNvSpPr>
          <p:nvPr/>
        </p:nvSpPr>
        <p:spPr bwMode="auto">
          <a:xfrm>
            <a:off x="76200" y="6194425"/>
            <a:ext cx="84582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spcBef>
                <a:spcPct val="20000"/>
              </a:spcBef>
            </a:pPr>
            <a:r>
              <a:rPr lang="en-US">
                <a:sym typeface="Symbol" pitchFamily="18" charset="2"/>
              </a:rPr>
              <a:t>Y. Boykov, O. Veksler, and R. Zabih, </a:t>
            </a:r>
            <a:r>
              <a:rPr lang="en-US">
                <a:sym typeface="Symbol" pitchFamily="18" charset="2"/>
                <a:hlinkClick r:id="rId6"/>
              </a:rPr>
              <a:t>Fast Approximate Energy Minimization via Graph Cuts</a:t>
            </a:r>
            <a:r>
              <a:rPr lang="en-US">
                <a:sym typeface="Symbol" pitchFamily="18" charset="2"/>
              </a:rPr>
              <a:t>,  PAMI 2001</a:t>
            </a:r>
          </a:p>
        </p:txBody>
      </p:sp>
      <p:sp>
        <p:nvSpPr>
          <p:cNvPr id="15378" name="Text Box 32"/>
          <p:cNvSpPr txBox="1">
            <a:spLocks noChangeArrowheads="1"/>
          </p:cNvSpPr>
          <p:nvPr/>
        </p:nvSpPr>
        <p:spPr bwMode="auto">
          <a:xfrm>
            <a:off x="1752600" y="1841500"/>
            <a:ext cx="869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 dirty="0">
                <a:solidFill>
                  <a:schemeClr val="bg1"/>
                </a:solidFill>
                <a:latin typeface="Times New Roman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 dirty="0" err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79" name="Text Box 33"/>
          <p:cNvSpPr txBox="1">
            <a:spLocks noChangeArrowheads="1"/>
          </p:cNvSpPr>
          <p:nvPr/>
        </p:nvSpPr>
        <p:spPr bwMode="auto">
          <a:xfrm>
            <a:off x="4191000" y="18415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W</a:t>
            </a:r>
            <a:r>
              <a:rPr lang="en-US" b="1" baseline="-25000">
                <a:solidFill>
                  <a:schemeClr val="bg1"/>
                </a:solidFill>
                <a:latin typeface="Times New Roman" pitchFamily="18" charset="0"/>
              </a:rPr>
              <a:t>2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i+D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80" name="Rectangle 34"/>
          <p:cNvSpPr>
            <a:spLocks noChangeArrowheads="1"/>
          </p:cNvSpPr>
          <p:nvPr/>
        </p:nvSpPr>
        <p:spPr bwMode="auto">
          <a:xfrm>
            <a:off x="7359650" y="1917700"/>
            <a:ext cx="71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D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en-US" b="1" i="1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800" b="1" i="1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)</a:t>
            </a:r>
            <a:endParaRPr lang="en-US" b="1" baseline="-2500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15362" name="Object 40"/>
          <p:cNvGraphicFramePr>
            <a:graphicFrameLocks noChangeAspect="1"/>
          </p:cNvGraphicFramePr>
          <p:nvPr/>
        </p:nvGraphicFramePr>
        <p:xfrm>
          <a:off x="1981200" y="3581400"/>
          <a:ext cx="4957763" cy="558800"/>
        </p:xfrm>
        <a:graphic>
          <a:graphicData uri="http://schemas.openxmlformats.org/presentationml/2006/ole">
            <p:oleObj spid="_x0000_s15383" name="Equation" r:id="rId7" imgW="2031840" imgH="228600" progId="Equation.3">
              <p:embed/>
            </p:oleObj>
          </a:graphicData>
        </a:graphic>
      </p:graphicFrame>
      <p:graphicFrame>
        <p:nvGraphicFramePr>
          <p:cNvPr id="15363" name="Object 41"/>
          <p:cNvGraphicFramePr>
            <a:graphicFrameLocks noChangeAspect="1"/>
          </p:cNvGraphicFramePr>
          <p:nvPr/>
        </p:nvGraphicFramePr>
        <p:xfrm>
          <a:off x="4986338" y="4319588"/>
          <a:ext cx="3871912" cy="863600"/>
        </p:xfrm>
        <a:graphic>
          <a:graphicData uri="http://schemas.openxmlformats.org/presentationml/2006/ole">
            <p:oleObj spid="_x0000_s15384" name="Equation" r:id="rId8" imgW="1765080" imgH="393480" progId="Equation.3">
              <p:embed/>
            </p:oleObj>
          </a:graphicData>
        </a:graphic>
      </p:graphicFrame>
      <p:graphicFrame>
        <p:nvGraphicFramePr>
          <p:cNvPr id="15364" name="Object 42"/>
          <p:cNvGraphicFramePr>
            <a:graphicFrameLocks noChangeAspect="1"/>
          </p:cNvGraphicFramePr>
          <p:nvPr/>
        </p:nvGraphicFramePr>
        <p:xfrm>
          <a:off x="209550" y="4343400"/>
          <a:ext cx="4330700" cy="804863"/>
        </p:xfrm>
        <a:graphic>
          <a:graphicData uri="http://schemas.openxmlformats.org/presentationml/2006/ole">
            <p:oleObj spid="_x0000_s15385" name="Equation" r:id="rId9" imgW="1981080" imgH="368280" progId="Equation.3">
              <p:embed/>
            </p:oleObj>
          </a:graphicData>
        </a:graphic>
      </p:graphicFrame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3870" grpId="0" build="p"/>
      <p:bldP spid="80387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smtClean="0"/>
              <a:t>Many of these constraints can be encoded in an energy function and solved using graph cuts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492625" y="2133600"/>
          <a:ext cx="4422775" cy="3201988"/>
        </p:xfrm>
        <a:graphic>
          <a:graphicData uri="http://schemas.openxmlformats.org/presentationml/2006/ole">
            <p:oleObj spid="_x0000_s17424" name="Image" r:id="rId4" imgW="4422167" imgH="3202259" progId="">
              <p:embed/>
            </p:oleObj>
          </a:graphicData>
        </a:graphic>
      </p:graphicFrame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81000" y="5291472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Graph cuts</a:t>
            </a:r>
            <a:endParaRPr lang="en-US" sz="1400" dirty="0">
              <a:sym typeface="Symbol" pitchFamily="18" charset="2"/>
            </a:endParaRP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5876925" y="5289885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Ground truth</a:t>
            </a:r>
          </a:p>
        </p:txBody>
      </p:sp>
      <p:pic>
        <p:nvPicPr>
          <p:cNvPr id="1741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4800" y="2133600"/>
            <a:ext cx="4114800" cy="3194050"/>
          </a:xfrm>
          <a:noFill/>
        </p:spPr>
      </p:pic>
      <p:sp>
        <p:nvSpPr>
          <p:cNvPr id="17415" name="Rectangle 10"/>
          <p:cNvSpPr>
            <a:spLocks noChangeArrowheads="1"/>
          </p:cNvSpPr>
          <p:nvPr/>
        </p:nvSpPr>
        <p:spPr bwMode="auto">
          <a:xfrm>
            <a:off x="347663" y="6332538"/>
            <a:ext cx="8172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2">
              <a:spcBef>
                <a:spcPct val="20000"/>
              </a:spcBef>
            </a:pPr>
            <a:r>
              <a:rPr lang="en-US" sz="2000">
                <a:ea typeface="Arial Unicode MS" pitchFamily="34" charset="-128"/>
                <a:cs typeface="Arial Unicode MS" pitchFamily="34" charset="-128"/>
              </a:rPr>
              <a:t>For the latest and greatest:  </a:t>
            </a:r>
            <a:r>
              <a:rPr lang="en-US" sz="2000">
                <a:ea typeface="Arial Unicode MS" pitchFamily="34" charset="-128"/>
                <a:cs typeface="Arial Unicode MS" pitchFamily="34" charset="-128"/>
                <a:hlinkClick r:id="rId6"/>
              </a:rPr>
              <a:t>http://www.middlebury.edu/stereo/</a:t>
            </a:r>
            <a:r>
              <a:rPr lang="en-US" sz="2000"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228600" y="5596272"/>
            <a:ext cx="8458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000">
                <a:sym typeface="Symbol" pitchFamily="18" charset="2"/>
              </a:rPr>
              <a:t>Y. Boykov, O. Veksler, and R. Zabih, </a:t>
            </a:r>
            <a:r>
              <a:rPr lang="en-US" sz="2000">
                <a:sym typeface="Symbol" pitchFamily="18" charset="2"/>
                <a:hlinkClick r:id="rId7"/>
              </a:rPr>
              <a:t>Fast Approximate Energy Minimization via Graph Cuts</a:t>
            </a:r>
            <a:r>
              <a:rPr lang="en-US" sz="2000">
                <a:sym typeface="Symbol" pitchFamily="18" charset="2"/>
              </a:rPr>
              <a:t>,  PAMI 2001</a:t>
            </a:r>
          </a:p>
        </p:txBody>
      </p:sp>
      <p:graphicFrame>
        <p:nvGraphicFramePr>
          <p:cNvPr id="2" name="Object 5"/>
          <p:cNvGraphicFramePr>
            <a:graphicFrameLocks noChangeAspect="1"/>
          </p:cNvGraphicFramePr>
          <p:nvPr/>
        </p:nvGraphicFramePr>
        <p:xfrm>
          <a:off x="2667000" y="990600"/>
          <a:ext cx="1788432" cy="1295400"/>
        </p:xfrm>
        <a:graphic>
          <a:graphicData uri="http://schemas.openxmlformats.org/presentationml/2006/ole">
            <p:oleObj spid="_x0000_s17425" name="Image" r:id="rId8" imgW="4422167" imgH="3202259" progId="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764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/>
              <a:t>Recap: stereo with calibrated cameras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93838"/>
            <a:ext cx="4953000" cy="4525962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800"/>
              <a:t>Given image pair, </a:t>
            </a:r>
            <a:r>
              <a:rPr lang="en-US" sz="2800" b="1"/>
              <a:t>R, T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/>
              <a:t>Detect some features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/>
              <a:t>Compute essential matrix </a:t>
            </a:r>
            <a:r>
              <a:rPr lang="en-US" sz="2800" b="1"/>
              <a:t>E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/>
              <a:t>Match features using the epipolar and other constraints 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/>
              <a:t>Triangulate for 3d structure</a:t>
            </a:r>
          </a:p>
          <a:p>
            <a:pPr eaLnBrk="1" hangingPunct="1">
              <a:spcBef>
                <a:spcPts val="1200"/>
              </a:spcBef>
            </a:pPr>
            <a:endParaRPr lang="en-US" sz="2800"/>
          </a:p>
          <a:p>
            <a:pPr eaLnBrk="1" hangingPunct="1">
              <a:spcBef>
                <a:spcPts val="1200"/>
              </a:spcBef>
            </a:pPr>
            <a:endParaRPr lang="en-US" sz="2800"/>
          </a:p>
          <a:p>
            <a:pPr eaLnBrk="1" hangingPunct="1">
              <a:spcBef>
                <a:spcPts val="1200"/>
              </a:spcBef>
            </a:pPr>
            <a:endParaRPr lang="en-US" sz="2800"/>
          </a:p>
        </p:txBody>
      </p:sp>
      <p:pic>
        <p:nvPicPr>
          <p:cNvPr id="155652" name="Picture 2"/>
          <p:cNvPicPr>
            <a:picLocks noChangeAspect="1" noChangeArrowheads="1"/>
          </p:cNvPicPr>
          <p:nvPr/>
        </p:nvPicPr>
        <p:blipFill>
          <a:blip r:embed="rId3"/>
          <a:srcRect l="57004" t="37566" r="16437" b="52696"/>
          <a:stretch>
            <a:fillRect/>
          </a:stretch>
        </p:blipFill>
        <p:spPr bwMode="auto">
          <a:xfrm>
            <a:off x="5638800" y="1447800"/>
            <a:ext cx="3124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Picture 3"/>
          <p:cNvPicPr>
            <a:picLocks noChangeAspect="1" noChangeArrowheads="1"/>
          </p:cNvPicPr>
          <p:nvPr/>
        </p:nvPicPr>
        <p:blipFill>
          <a:blip r:embed="rId4"/>
          <a:srcRect l="40932" t="64609" r="31215" b="25652"/>
          <a:stretch>
            <a:fillRect/>
          </a:stretch>
        </p:blipFill>
        <p:spPr bwMode="auto">
          <a:xfrm>
            <a:off x="5562600" y="3276600"/>
            <a:ext cx="327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4876800"/>
            <a:ext cx="24384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Uncalibrated case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if we don’t know the camera parameters?</a:t>
            </a:r>
            <a:endParaRPr lang="en-US" sz="2800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p:oleObj spid="_x0000_s587778" name="Equation" r:id="rId4" imgW="1612800" imgH="927000" progId="Equation.3">
              <p:embed/>
            </p:oleObj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p:oleObj spid="_x0000_s587779" name="Equation" r:id="rId5" imgW="939600" imgH="215640" progId="Equation.3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</a:t>
            </a:r>
            <a:r>
              <a:rPr lang="en-US" dirty="0" smtClean="0"/>
              <a:t> 3: Weak calibration</a:t>
            </a:r>
          </a:p>
          <a:p>
            <a:pPr lvl="1"/>
            <a:r>
              <a:rPr lang="en-US" dirty="0" smtClean="0"/>
              <a:t>Using corresponding points between two images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p:oleObj spid="_x0000_s588802" name="Equation" r:id="rId6" imgW="2209800" imgH="927100" progId="Equation.3">
              <p:embed/>
            </p:oleObj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using linear least squares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6317258"/>
              </p:ext>
            </p:extLst>
          </p:nvPr>
        </p:nvGraphicFramePr>
        <p:xfrm>
          <a:off x="304800" y="3581400"/>
          <a:ext cx="6027140" cy="3276600"/>
        </p:xfrm>
        <a:graphic>
          <a:graphicData uri="http://schemas.openxmlformats.org/presentationml/2006/ole">
            <p:oleObj spid="_x0000_s589826" name="Equation" r:id="rId4" imgW="5092560" imgH="27684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0" y="47244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0</a:t>
            </a:r>
            <a:r>
              <a:rPr lang="en-US" dirty="0" smtClean="0"/>
              <a:t> form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4446025"/>
              </p:ext>
            </p:extLst>
          </p:nvPr>
        </p:nvGraphicFramePr>
        <p:xfrm>
          <a:off x="609600" y="1676400"/>
          <a:ext cx="4370387" cy="1831975"/>
        </p:xfrm>
        <a:graphic>
          <a:graphicData uri="http://schemas.openxmlformats.org/presentationml/2006/ole">
            <p:oleObj spid="_x0000_s589827" name="Equation" r:id="rId5" imgW="2209800" imgH="927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163" y="1457325"/>
            <a:ext cx="7696200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9460" name="Line 4"/>
          <p:cNvSpPr>
            <a:spLocks noChangeShapeType="1"/>
          </p:cNvSpPr>
          <p:nvPr/>
        </p:nvSpPr>
        <p:spPr bwMode="auto">
          <a:xfrm flipV="1">
            <a:off x="900113" y="4321175"/>
            <a:ext cx="2098675" cy="127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61" name="Line 5"/>
          <p:cNvSpPr>
            <a:spLocks noChangeShapeType="1"/>
          </p:cNvSpPr>
          <p:nvPr/>
        </p:nvSpPr>
        <p:spPr bwMode="auto">
          <a:xfrm>
            <a:off x="3351213" y="4327525"/>
            <a:ext cx="23114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62" name="Line 6"/>
          <p:cNvSpPr>
            <a:spLocks noChangeShapeType="1"/>
          </p:cNvSpPr>
          <p:nvPr/>
        </p:nvSpPr>
        <p:spPr bwMode="auto">
          <a:xfrm>
            <a:off x="6037263" y="4327525"/>
            <a:ext cx="20955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63" name="Line 7"/>
          <p:cNvSpPr>
            <a:spLocks noChangeShapeType="1"/>
          </p:cNvSpPr>
          <p:nvPr/>
        </p:nvSpPr>
        <p:spPr bwMode="auto">
          <a:xfrm>
            <a:off x="6246813" y="3032125"/>
            <a:ext cx="1885950" cy="12890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464" name="Line 8"/>
          <p:cNvSpPr>
            <a:spLocks noChangeShapeType="1"/>
          </p:cNvSpPr>
          <p:nvPr/>
        </p:nvSpPr>
        <p:spPr bwMode="auto">
          <a:xfrm>
            <a:off x="4551363" y="1863725"/>
            <a:ext cx="1466850" cy="10033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465" name="Line 9"/>
          <p:cNvSpPr>
            <a:spLocks noChangeShapeType="1"/>
          </p:cNvSpPr>
          <p:nvPr/>
        </p:nvSpPr>
        <p:spPr bwMode="auto">
          <a:xfrm flipV="1">
            <a:off x="3014663" y="1851025"/>
            <a:ext cx="1473200" cy="100965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466" name="Line 10"/>
          <p:cNvSpPr>
            <a:spLocks noChangeShapeType="1"/>
          </p:cNvSpPr>
          <p:nvPr/>
        </p:nvSpPr>
        <p:spPr bwMode="auto">
          <a:xfrm flipV="1">
            <a:off x="887413" y="3025775"/>
            <a:ext cx="1892300" cy="1282700"/>
          </a:xfrm>
          <a:prstGeom prst="line">
            <a:avLst/>
          </a:prstGeom>
          <a:noFill/>
          <a:ln w="38100">
            <a:solidFill>
              <a:schemeClr val="accent6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467" name="Text Box 11"/>
          <p:cNvSpPr txBox="1">
            <a:spLocks noChangeArrowheads="1"/>
          </p:cNvSpPr>
          <p:nvPr/>
        </p:nvSpPr>
        <p:spPr bwMode="auto">
          <a:xfrm>
            <a:off x="3705225" y="2954338"/>
            <a:ext cx="1828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>
              <a:buFontTx/>
              <a:buChar char="•"/>
            </a:pPr>
            <a:r>
              <a:rPr lang="en-US">
                <a:solidFill>
                  <a:srgbClr val="002060"/>
                </a:solidFill>
              </a:rPr>
              <a:t> Epipolar Plane</a:t>
            </a:r>
          </a:p>
        </p:txBody>
      </p:sp>
      <p:sp>
        <p:nvSpPr>
          <p:cNvPr id="659468" name="Oval 12"/>
          <p:cNvSpPr>
            <a:spLocks noChangeArrowheads="1"/>
          </p:cNvSpPr>
          <p:nvPr/>
        </p:nvSpPr>
        <p:spPr bwMode="auto">
          <a:xfrm>
            <a:off x="2932113" y="423862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59469" name="Oval 13"/>
          <p:cNvSpPr>
            <a:spLocks noChangeArrowheads="1"/>
          </p:cNvSpPr>
          <p:nvPr/>
        </p:nvSpPr>
        <p:spPr bwMode="auto">
          <a:xfrm>
            <a:off x="5929313" y="4270375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0" name="Text Box 14"/>
          <p:cNvSpPr txBox="1">
            <a:spLocks noChangeArrowheads="1"/>
          </p:cNvSpPr>
          <p:nvPr/>
        </p:nvSpPr>
        <p:spPr bwMode="auto">
          <a:xfrm>
            <a:off x="1989138" y="4633913"/>
            <a:ext cx="95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00B0F0"/>
                </a:solidFill>
              </a:rPr>
              <a:t>Epipole</a:t>
            </a:r>
          </a:p>
        </p:txBody>
      </p:sp>
      <p:sp>
        <p:nvSpPr>
          <p:cNvPr id="659471" name="Line 15"/>
          <p:cNvSpPr>
            <a:spLocks noChangeShapeType="1"/>
          </p:cNvSpPr>
          <p:nvPr/>
        </p:nvSpPr>
        <p:spPr bwMode="auto">
          <a:xfrm flipH="1" flipV="1">
            <a:off x="2779713" y="2879725"/>
            <a:ext cx="260350" cy="15811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72" name="Line 16"/>
          <p:cNvSpPr>
            <a:spLocks noChangeShapeType="1"/>
          </p:cNvSpPr>
          <p:nvPr/>
        </p:nvSpPr>
        <p:spPr bwMode="auto">
          <a:xfrm flipV="1">
            <a:off x="5986463" y="2892425"/>
            <a:ext cx="254000" cy="158750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73" name="Text Box 17"/>
          <p:cNvSpPr txBox="1">
            <a:spLocks noChangeArrowheads="1"/>
          </p:cNvSpPr>
          <p:nvPr/>
        </p:nvSpPr>
        <p:spPr bwMode="auto">
          <a:xfrm>
            <a:off x="7296150" y="2808288"/>
            <a:ext cx="1530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CC3300"/>
                </a:solidFill>
              </a:rPr>
              <a:t>Epipolar Line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59474" name="Text Box 18"/>
          <p:cNvSpPr txBox="1">
            <a:spLocks noChangeArrowheads="1"/>
          </p:cNvSpPr>
          <p:nvPr/>
        </p:nvSpPr>
        <p:spPr bwMode="auto">
          <a:xfrm>
            <a:off x="4033838" y="45974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FF3399"/>
                </a:solidFill>
              </a:rPr>
              <a:t>Baseline</a:t>
            </a:r>
          </a:p>
        </p:txBody>
      </p:sp>
      <p:sp>
        <p:nvSpPr>
          <p:cNvPr id="659475" name="Line 19"/>
          <p:cNvSpPr>
            <a:spLocks noChangeShapeType="1"/>
          </p:cNvSpPr>
          <p:nvPr/>
        </p:nvSpPr>
        <p:spPr bwMode="auto">
          <a:xfrm>
            <a:off x="893763" y="4352925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76" name="Line 20"/>
          <p:cNvSpPr>
            <a:spLocks noChangeShapeType="1"/>
          </p:cNvSpPr>
          <p:nvPr/>
        </p:nvSpPr>
        <p:spPr bwMode="auto">
          <a:xfrm>
            <a:off x="3332163" y="4352925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9477" name="Line 21"/>
          <p:cNvSpPr>
            <a:spLocks noChangeShapeType="1"/>
          </p:cNvSpPr>
          <p:nvPr/>
        </p:nvSpPr>
        <p:spPr bwMode="auto">
          <a:xfrm>
            <a:off x="6075363" y="4352925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Recap: </a:t>
            </a:r>
            <a:r>
              <a:rPr lang="en-US" sz="4000" dirty="0" err="1" smtClean="0">
                <a:solidFill>
                  <a:srgbClr val="000000"/>
                </a:solidFill>
              </a:rPr>
              <a:t>Epipolar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</a:rPr>
              <a:t>geometry</a:t>
            </a:r>
          </a:p>
          <a:p>
            <a:pPr algn="ctr"/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5884863" y="4633913"/>
            <a:ext cx="95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00B0F0"/>
                </a:solidFill>
              </a:rPr>
              <a:t>Epipole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60" grpId="0" animBg="1"/>
      <p:bldP spid="659461" grpId="0" animBg="1"/>
      <p:bldP spid="659462" grpId="0" animBg="1"/>
      <p:bldP spid="659467" grpId="0" autoUpdateAnimBg="0"/>
      <p:bldP spid="659468" grpId="0" animBg="1"/>
      <p:bldP spid="659469" grpId="0" animBg="1"/>
      <p:bldP spid="659470" grpId="0" autoUpdateAnimBg="0"/>
      <p:bldP spid="659471" grpId="0" animBg="1"/>
      <p:bldP spid="659472" grpId="0" animBg="1"/>
      <p:bldP spid="659473" grpId="0" autoUpdateAnimBg="0"/>
      <p:bldP spid="659474" grpId="0" autoUpdateAnimBg="0"/>
      <p:bldP spid="659475" grpId="0" animBg="1"/>
      <p:bldP spid="659476" grpId="0" animBg="1"/>
      <p:bldP spid="659477" grpId="0" animBg="1"/>
      <p:bldP spid="26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Advantages: easy to formulate and solve</a:t>
            </a:r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Doesn’t tell you camera parameters</a:t>
            </a:r>
          </a:p>
          <a:p>
            <a:pPr lvl="1"/>
            <a:r>
              <a:rPr lang="en-US" dirty="0" smtClean="0"/>
              <a:t>Doesn’t model radial distortion</a:t>
            </a:r>
          </a:p>
          <a:p>
            <a:pPr lvl="1"/>
            <a:r>
              <a:rPr lang="en-US" dirty="0" smtClean="0"/>
              <a:t>Can’t impose constraints, such as known focal length</a:t>
            </a:r>
          </a:p>
          <a:p>
            <a:pPr lvl="1"/>
            <a:r>
              <a:rPr lang="en-US" dirty="0" smtClean="0"/>
              <a:t>Doesn’t minimize projection error</a:t>
            </a:r>
          </a:p>
          <a:p>
            <a:endParaRPr lang="en-US" dirty="0" smtClean="0"/>
          </a:p>
          <a:p>
            <a:r>
              <a:rPr lang="en-US" dirty="0" smtClean="0"/>
              <a:t>Non-linear methods are preferred</a:t>
            </a:r>
          </a:p>
          <a:p>
            <a:pPr lvl="1"/>
            <a:r>
              <a:rPr lang="en-US" dirty="0" smtClean="0"/>
              <a:t>Define error as difference between projected points and measured points</a:t>
            </a:r>
          </a:p>
          <a:p>
            <a:pPr lvl="1"/>
            <a:r>
              <a:rPr lang="en-US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p:oleObj spid="_x0000_s591874" name="Photo Editor Photo" r:id="rId3" imgW="9752381" imgH="7314286" progId="">
              <p:embed/>
            </p:oleObj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by orthogonal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895600"/>
          <a:ext cx="2607733" cy="838200"/>
        </p:xfrm>
        <a:graphic>
          <a:graphicData uri="http://schemas.openxmlformats.org/presentationml/2006/ole">
            <p:oleObj spid="_x0000_s592898" name="Equation" r:id="rId4" imgW="711000" imgH="228600" progId="Equation.3">
              <p:embed/>
            </p:oleObj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4983163" y="2971800"/>
          <a:ext cx="2560637" cy="977900"/>
        </p:xfrm>
        <a:graphic>
          <a:graphicData uri="http://schemas.openxmlformats.org/presentationml/2006/ole">
            <p:oleObj spid="_x0000_s592899" name="Equation" r:id="rId5" imgW="698400" imgH="2664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800" y="2590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by orthogonal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895600"/>
          <a:ext cx="2607733" cy="838200"/>
        </p:xfrm>
        <a:graphic>
          <a:graphicData uri="http://schemas.openxmlformats.org/presentationml/2006/ole">
            <p:oleObj spid="_x0000_s623618" name="Equation" r:id="rId4" imgW="711000" imgH="228600" progId="Equation.3">
              <p:embed/>
            </p:oleObj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4983163" y="2971800"/>
          <a:ext cx="2560637" cy="977900"/>
        </p:xfrm>
        <a:graphic>
          <a:graphicData uri="http://schemas.openxmlformats.org/presentationml/2006/ole">
            <p:oleObj spid="_x0000_s623619" name="Equation" r:id="rId5" imgW="698400" imgH="2664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800" y="2590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48000" y="1524000"/>
          <a:ext cx="2607733" cy="838200"/>
        </p:xfrm>
        <a:graphic>
          <a:graphicData uri="http://schemas.openxmlformats.org/presentationml/2006/ole">
            <p:oleObj spid="_x0000_s594946" name="Equation" r:id="rId3" imgW="711000" imgH="22860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8397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r>
              <a:rPr lang="en-US" dirty="0"/>
              <a:t>Recap: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  <a:p>
            <a:pPr lvl="1" eaLnBrk="1" hangingPunct="1"/>
            <a:r>
              <a:rPr lang="en-US" dirty="0"/>
              <a:t>Stereo image rectification </a:t>
            </a:r>
          </a:p>
          <a:p>
            <a:pPr lvl="1" eaLnBrk="1" hangingPunct="1"/>
            <a:r>
              <a:rPr lang="en-US" dirty="0"/>
              <a:t>Stereo solutions</a:t>
            </a:r>
          </a:p>
          <a:p>
            <a:pPr lvl="2" eaLnBrk="1" hangingPunct="1"/>
            <a:r>
              <a:rPr lang="en-US" dirty="0"/>
              <a:t>Computing correspondences</a:t>
            </a:r>
          </a:p>
          <a:p>
            <a:pPr lvl="2" eaLnBrk="1" hangingPunct="1"/>
            <a:r>
              <a:rPr lang="en-US" dirty="0"/>
              <a:t>Non-geometric stereo constraints</a:t>
            </a:r>
          </a:p>
          <a:p>
            <a:pPr lvl="1" eaLnBrk="1" hangingPunct="1"/>
            <a:r>
              <a:rPr lang="en-US" dirty="0"/>
              <a:t>Calibration</a:t>
            </a:r>
            <a:endParaRPr lang="en-US" dirty="0" smtClean="0"/>
          </a:p>
          <a:p>
            <a:pPr lvl="1" eaLnBrk="1" hangingPunct="1"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dirty="0" smtClean="0">
                <a:solidFill>
                  <a:schemeClr val="accent2"/>
                </a:solidFill>
              </a:rPr>
              <a:t>Structure from Motion</a:t>
            </a:r>
          </a:p>
          <a:p>
            <a:pPr lvl="1" eaLnBrk="1" hangingPunct="1"/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</a:rPr>
              <a:t>Example stereo and </a:t>
            </a:r>
            <a:r>
              <a:rPr lang="en-US" dirty="0" err="1" smtClean="0">
                <a:solidFill>
                  <a:srgbClr val="000000"/>
                </a:solidFill>
              </a:rPr>
              <a:t>SfM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applications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</a:t>
            </a:r>
            <a:r>
              <a:rPr lang="en-US" dirty="0" smtClean="0"/>
              <a:t>from motion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96204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</a:t>
            </a:r>
            <a:r>
              <a:rPr lang="en-US" dirty="0" smtClean="0"/>
              <a:t>from motion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Projective structure from motion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Affine structure from motion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3505200" cy="5638800"/>
          </a:xfrm>
        </p:spPr>
        <p:txBody>
          <a:bodyPr/>
          <a:lstStyle/>
          <a:p>
            <a:endParaRPr lang="en-US" sz="2400" smtClean="0"/>
          </a:p>
          <a:p>
            <a:r>
              <a:rPr lang="en-US" sz="2400" smtClean="0"/>
              <a:t>Generally, rays C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 and C’</a:t>
            </a:r>
            <a:r>
              <a:rPr lang="en-US" sz="2400" smtClean="0">
                <a:sym typeface="Wingdings" pitchFamily="2" charset="2"/>
              </a:rPr>
              <a:t></a:t>
            </a:r>
            <a:r>
              <a:rPr lang="en-US" sz="2400" smtClean="0"/>
              <a:t>x’ will not exactly intersect</a:t>
            </a:r>
          </a:p>
          <a:p>
            <a:r>
              <a:rPr lang="en-US" sz="2400" smtClean="0"/>
              <a:t>Can solve via SVD, finding a least squares solution to a system of equations</a:t>
            </a:r>
          </a:p>
          <a:p>
            <a:endParaRPr lang="en-US" sz="2400" smtClean="0"/>
          </a:p>
          <a:p>
            <a:endParaRPr lang="en-US" sz="2400" smtClean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686175" y="762000"/>
            <a:ext cx="5457825" cy="3162300"/>
            <a:chOff x="1676400" y="762000"/>
            <a:chExt cx="5457825" cy="3162300"/>
          </a:xfrm>
        </p:grpSpPr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5133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4" name="TextBox 4"/>
              <p:cNvSpPr txBox="1">
                <a:spLocks noChangeArrowheads="1"/>
              </p:cNvSpPr>
              <p:nvPr/>
            </p:nvSpPr>
            <p:spPr bwMode="auto">
              <a:xfrm>
                <a:off x="4597052" y="951978"/>
                <a:ext cx="338554" cy="3693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/>
                  <a:t>X</a:t>
                </a: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137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0"/>
                <a:ext cx="28725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</a:t>
                </a:r>
              </a:p>
            </p:txBody>
          </p:sp>
          <p:sp>
            <p:nvSpPr>
              <p:cNvPr id="5138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0"/>
                <a:ext cx="32573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/>
                  <a:t>x'</a:t>
                </a:r>
              </a:p>
            </p:txBody>
          </p:sp>
        </p:grpSp>
        <p:sp>
          <p:nvSpPr>
            <p:cNvPr id="14" name="Rounded Rectangle 13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aphicFrame>
        <p:nvGraphicFramePr>
          <p:cNvPr id="829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42299922"/>
              </p:ext>
            </p:extLst>
          </p:nvPr>
        </p:nvGraphicFramePr>
        <p:xfrm>
          <a:off x="7121525" y="4162425"/>
          <a:ext cx="1058863" cy="312738"/>
        </p:xfrm>
        <a:graphic>
          <a:graphicData uri="http://schemas.openxmlformats.org/presentationml/2006/ole">
            <p:oleObj spid="_x0000_s452610" name="Equation" r:id="rId5" imgW="558720" imgH="164880" progId="Equation.3">
              <p:embed/>
            </p:oleObj>
          </a:graphicData>
        </a:graphic>
      </p:graphicFrame>
      <p:graphicFrame>
        <p:nvGraphicFramePr>
          <p:cNvPr id="8294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20682270"/>
              </p:ext>
            </p:extLst>
          </p:nvPr>
        </p:nvGraphicFramePr>
        <p:xfrm>
          <a:off x="4773613" y="4162425"/>
          <a:ext cx="912812" cy="312738"/>
        </p:xfrm>
        <a:graphic>
          <a:graphicData uri="http://schemas.openxmlformats.org/presentationml/2006/ole">
            <p:oleObj spid="_x0000_s452611" name="Equation" r:id="rId6" imgW="482400" imgH="164880" progId="Equation.3">
              <p:embed/>
            </p:oleObj>
          </a:graphicData>
        </a:graphic>
      </p:graphicFrame>
      <p:graphicFrame>
        <p:nvGraphicFramePr>
          <p:cNvPr id="82949" name="Object 3"/>
          <p:cNvGraphicFramePr>
            <a:graphicFrameLocks noChangeAspect="1"/>
          </p:cNvGraphicFramePr>
          <p:nvPr/>
        </p:nvGraphicFramePr>
        <p:xfrm>
          <a:off x="5105400" y="5486400"/>
          <a:ext cx="963613" cy="338138"/>
        </p:xfrm>
        <a:graphic>
          <a:graphicData uri="http://schemas.openxmlformats.org/presentationml/2006/ole">
            <p:oleObj spid="_x0000_s452612" name="Equation" r:id="rId7" imgW="507960" imgH="177480" progId="Equation.3">
              <p:embed/>
            </p:oleObj>
          </a:graphicData>
        </a:graphic>
      </p:graphicFrame>
      <p:graphicFrame>
        <p:nvGraphicFramePr>
          <p:cNvPr id="82950" name="Object 3"/>
          <p:cNvGraphicFramePr>
            <a:graphicFrameLocks noChangeAspect="1"/>
          </p:cNvGraphicFramePr>
          <p:nvPr/>
        </p:nvGraphicFramePr>
        <p:xfrm>
          <a:off x="6242050" y="4800600"/>
          <a:ext cx="2047875" cy="1787525"/>
        </p:xfrm>
        <a:graphic>
          <a:graphicData uri="http://schemas.openxmlformats.org/presentationml/2006/ole">
            <p:oleObj spid="_x0000_s452613" name="Equation" r:id="rId8" imgW="1079280" imgH="939600" progId="Equation.3">
              <p:embed/>
            </p:oleObj>
          </a:graphicData>
        </a:graphic>
      </p:graphicFrame>
      <p:sp>
        <p:nvSpPr>
          <p:cNvPr id="20" name="Down Arrow 19"/>
          <p:cNvSpPr/>
          <p:nvPr/>
        </p:nvSpPr>
        <p:spPr>
          <a:xfrm>
            <a:off x="6172200" y="4495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0" y="6488113"/>
            <a:ext cx="342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Further reading: HZ p. 312-313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400800" cy="51355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Arial" charset="0"/>
              <a:buNone/>
              <a:defRPr/>
            </a:pPr>
            <a:r>
              <a:rPr lang="en-US" sz="3600" dirty="0" smtClean="0"/>
              <a:t>Given </a:t>
            </a:r>
            <a:r>
              <a:rPr lang="en-US" sz="3600" b="1" dirty="0" smtClean="0"/>
              <a:t>P</a:t>
            </a:r>
            <a:r>
              <a:rPr lang="en-US" sz="3600" dirty="0" smtClean="0"/>
              <a:t>, </a:t>
            </a:r>
            <a:r>
              <a:rPr lang="en-US" sz="3600" b="1" dirty="0" smtClean="0"/>
              <a:t>P</a:t>
            </a:r>
            <a:r>
              <a:rPr lang="en-US" sz="3600" dirty="0" smtClean="0"/>
              <a:t>’, </a:t>
            </a:r>
            <a:r>
              <a:rPr lang="en-US" sz="3600" b="1" dirty="0" smtClean="0"/>
              <a:t>x</a:t>
            </a:r>
            <a:r>
              <a:rPr lang="en-US" sz="3600" dirty="0" smtClean="0"/>
              <a:t>, </a:t>
            </a:r>
            <a:r>
              <a:rPr lang="en-US" sz="3600" b="1" dirty="0" smtClean="0"/>
              <a:t>x</a:t>
            </a:r>
            <a:r>
              <a:rPr lang="en-US" sz="3600" dirty="0" smtClean="0"/>
              <a:t>’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Precondition points and projection matrices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Create matrix </a:t>
            </a:r>
            <a:r>
              <a:rPr lang="en-US" b="1" dirty="0" smtClean="0"/>
              <a:t>A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[U, S, V] = </a:t>
            </a:r>
            <a:r>
              <a:rPr lang="en-US" dirty="0" err="1" smtClean="0"/>
              <a:t>svd</a:t>
            </a:r>
            <a:r>
              <a:rPr lang="en-US" dirty="0" smtClean="0"/>
              <a:t>(A)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/>
              <a:t> </a:t>
            </a:r>
            <a:r>
              <a:rPr lang="en-US" b="1" dirty="0" smtClean="0"/>
              <a:t>X</a:t>
            </a:r>
            <a:r>
              <a:rPr lang="en-US" dirty="0" smtClean="0"/>
              <a:t> = V(:, end)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  <a:p>
            <a:pPr marL="514350" indent="-514350">
              <a:buFont typeface="Arial" charset="0"/>
              <a:buNone/>
              <a:defRPr/>
            </a:pPr>
            <a:r>
              <a:rPr lang="en-US" dirty="0" smtClean="0"/>
              <a:t>Pros and Cons</a:t>
            </a:r>
          </a:p>
          <a:p>
            <a:pPr marL="514350" indent="-514350">
              <a:defRPr/>
            </a:pPr>
            <a:r>
              <a:rPr lang="en-US" dirty="0" smtClean="0"/>
              <a:t>Works for any number of corresponding images</a:t>
            </a:r>
          </a:p>
          <a:p>
            <a:pPr marL="514350" indent="-514350">
              <a:defRPr/>
            </a:pPr>
            <a:r>
              <a:rPr lang="en-US" dirty="0" smtClean="0"/>
              <a:t>Not </a:t>
            </a:r>
            <a:r>
              <a:rPr lang="en-US" dirty="0" err="1" smtClean="0"/>
              <a:t>projectively</a:t>
            </a:r>
            <a:r>
              <a:rPr lang="en-US" dirty="0" smtClean="0"/>
              <a:t> invariant 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dirty="0" smtClean="0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5513197"/>
              </p:ext>
            </p:extLst>
          </p:nvPr>
        </p:nvGraphicFramePr>
        <p:xfrm>
          <a:off x="6525638" y="457200"/>
          <a:ext cx="1133475" cy="1328738"/>
        </p:xfrm>
        <a:graphic>
          <a:graphicData uri="http://schemas.openxmlformats.org/presentationml/2006/ole">
            <p:oleObj spid="_x0000_s454658" name="Equation" r:id="rId3" imgW="596880" imgH="698400" progId="Equation.3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9502376"/>
              </p:ext>
            </p:extLst>
          </p:nvPr>
        </p:nvGraphicFramePr>
        <p:xfrm>
          <a:off x="7894063" y="457200"/>
          <a:ext cx="1274762" cy="1328738"/>
        </p:xfrm>
        <a:graphic>
          <a:graphicData uri="http://schemas.openxmlformats.org/presentationml/2006/ole">
            <p:oleObj spid="_x0000_s454659" name="Equation" r:id="rId4" imgW="672840" imgH="698400" progId="Equation.3">
              <p:embed/>
            </p:oleObj>
          </a:graphicData>
        </a:graphic>
      </p:graphicFrame>
      <p:graphicFrame>
        <p:nvGraphicFramePr>
          <p:cNvPr id="6148" name="Object 3"/>
          <p:cNvGraphicFramePr>
            <a:graphicFrameLocks noChangeAspect="1"/>
          </p:cNvGraphicFramePr>
          <p:nvPr/>
        </p:nvGraphicFramePr>
        <p:xfrm>
          <a:off x="6477000" y="2209800"/>
          <a:ext cx="1108075" cy="1401763"/>
        </p:xfrm>
        <a:graphic>
          <a:graphicData uri="http://schemas.openxmlformats.org/presentationml/2006/ole">
            <p:oleObj spid="_x0000_s454660" name="Equation" r:id="rId5" imgW="583920" imgH="736560" progId="Equation.3">
              <p:embed/>
            </p:oleObj>
          </a:graphicData>
        </a:graphic>
      </p:graphicFrame>
      <p:graphicFrame>
        <p:nvGraphicFramePr>
          <p:cNvPr id="6149" name="Object 3"/>
          <p:cNvGraphicFramePr>
            <a:graphicFrameLocks noChangeAspect="1"/>
          </p:cNvGraphicFramePr>
          <p:nvPr/>
        </p:nvGraphicFramePr>
        <p:xfrm>
          <a:off x="6019800" y="3810000"/>
          <a:ext cx="2047875" cy="1787525"/>
        </p:xfrm>
        <a:graphic>
          <a:graphicData uri="http://schemas.openxmlformats.org/presentationml/2006/ole">
            <p:oleObj spid="_x0000_s454661" name="Equation" r:id="rId6" imgW="1079280" imgH="939600" progId="Equation.3">
              <p:embed/>
            </p:oleObj>
          </a:graphicData>
        </a:graphic>
      </p:graphicFrame>
      <p:graphicFrame>
        <p:nvGraphicFramePr>
          <p:cNvPr id="615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35856885"/>
              </p:ext>
            </p:extLst>
          </p:nvPr>
        </p:nvGraphicFramePr>
        <p:xfrm>
          <a:off x="7772400" y="2286000"/>
          <a:ext cx="1227137" cy="1401763"/>
        </p:xfrm>
        <a:graphic>
          <a:graphicData uri="http://schemas.openxmlformats.org/presentationml/2006/ole">
            <p:oleObj spid="_x0000_s454662" name="Equation" r:id="rId7" imgW="647640" imgH="736560" progId="Equation.3">
              <p:embed/>
            </p:oleObj>
          </a:graphicData>
        </a:graphic>
      </p:graphicFrame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0" y="6488113"/>
            <a:ext cx="9334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Code: </a:t>
            </a:r>
            <a:r>
              <a:rPr lang="en-US">
                <a:hlinkClick r:id="rId8"/>
              </a:rPr>
              <a:t>http://www.robots.ox.ac.uk/~vgg/hzbook/code/vgg_multiview/vgg_X_from_xP_lin.m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fig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47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5" name="Picture 3" descr="fig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7725" y="3003550"/>
            <a:ext cx="3525838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fig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3350" y="690563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760538" y="142875"/>
            <a:ext cx="7262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</a:rPr>
              <a:t>Example: converging cameras</a:t>
            </a:r>
          </a:p>
        </p:txBody>
      </p:sp>
      <p:sp>
        <p:nvSpPr>
          <p:cNvPr id="47110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/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14903"/>
          <a:stretch/>
        </p:blipFill>
        <p:spPr bwMode="auto">
          <a:xfrm>
            <a:off x="1066800" y="2971800"/>
            <a:ext cx="6209336" cy="343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24938" y="6615098"/>
            <a:ext cx="6996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source: Robertson and </a:t>
            </a:r>
            <a:r>
              <a:rPr lang="en-US" sz="1200" dirty="0" err="1" smtClean="0"/>
              <a:t>Cipolla</a:t>
            </a:r>
            <a:r>
              <a:rPr lang="en-US" sz="1200" dirty="0" smtClean="0"/>
              <a:t> (</a:t>
            </a:r>
            <a:r>
              <a:rPr lang="en-US" sz="1200" dirty="0" err="1" smtClean="0"/>
              <a:t>Chpt</a:t>
            </a:r>
            <a:r>
              <a:rPr lang="en-US" sz="1200" dirty="0" smtClean="0"/>
              <a:t> 13 of Practical Image Processing and Computer Vision) </a:t>
            </a:r>
            <a:endParaRPr lang="en-US" sz="1200" dirty="0"/>
          </a:p>
        </p:txBody>
      </p:sp>
      <p:sp>
        <p:nvSpPr>
          <p:cNvPr id="6" name="Freeform 5"/>
          <p:cNvSpPr/>
          <p:nvPr/>
        </p:nvSpPr>
        <p:spPr>
          <a:xfrm>
            <a:off x="5469775" y="4957156"/>
            <a:ext cx="415636" cy="482139"/>
          </a:xfrm>
          <a:custGeom>
            <a:avLst/>
            <a:gdLst>
              <a:gd name="connsiteX0" fmla="*/ 415636 w 415636"/>
              <a:gd name="connsiteY0" fmla="*/ 232757 h 482139"/>
              <a:gd name="connsiteX1" fmla="*/ 99753 w 415636"/>
              <a:gd name="connsiteY1" fmla="*/ 0 h 482139"/>
              <a:gd name="connsiteX2" fmla="*/ 0 w 415636"/>
              <a:gd name="connsiteY2" fmla="*/ 182880 h 482139"/>
              <a:gd name="connsiteX3" fmla="*/ 116378 w 415636"/>
              <a:gd name="connsiteY3" fmla="*/ 482139 h 482139"/>
              <a:gd name="connsiteX4" fmla="*/ 399011 w 415636"/>
              <a:gd name="connsiteY4" fmla="*/ 315884 h 482139"/>
              <a:gd name="connsiteX5" fmla="*/ 415636 w 415636"/>
              <a:gd name="connsiteY5" fmla="*/ 232757 h 482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5636" h="482139">
                <a:moveTo>
                  <a:pt x="415636" y="232757"/>
                </a:moveTo>
                <a:lnTo>
                  <a:pt x="99753" y="0"/>
                </a:lnTo>
                <a:lnTo>
                  <a:pt x="0" y="182880"/>
                </a:lnTo>
                <a:lnTo>
                  <a:pt x="116378" y="482139"/>
                </a:lnTo>
                <a:lnTo>
                  <a:pt x="399011" y="315884"/>
                </a:lnTo>
                <a:lnTo>
                  <a:pt x="415636" y="2327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" name="TextBox 4"/>
              <p:cNvSpPr txBox="1"/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</m:e>
                          </m:acc>
                        </m:e>
                        <m:sup>
                          <m:r>
                            <a:rPr lang="en-US" b="1" i="1" smtClean="0">
                              <a:latin typeface="Cambria Math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13" y="4996934"/>
                <a:ext cx="443823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5000" r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6"/>
          <p:cNvSpPr/>
          <p:nvPr/>
        </p:nvSpPr>
        <p:spPr>
          <a:xfrm>
            <a:off x="5669280" y="4391891"/>
            <a:ext cx="432262" cy="432262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2262" h="432262">
                <a:moveTo>
                  <a:pt x="33251" y="0"/>
                </a:moveTo>
                <a:lnTo>
                  <a:pt x="0" y="382385"/>
                </a:lnTo>
                <a:lnTo>
                  <a:pt x="249382" y="299258"/>
                </a:lnTo>
                <a:lnTo>
                  <a:pt x="266007" y="432262"/>
                </a:lnTo>
                <a:lnTo>
                  <a:pt x="415636" y="432262"/>
                </a:lnTo>
                <a:lnTo>
                  <a:pt x="432262" y="216131"/>
                </a:lnTo>
                <a:lnTo>
                  <a:pt x="66502" y="49876"/>
                </a:lnTo>
                <a:lnTo>
                  <a:pt x="66502" y="49876"/>
                </a:lnTo>
                <a:lnTo>
                  <a:pt x="33251" y="66502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5" name="TextBox 14"/>
              <p:cNvSpPr txBox="1"/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  <m:r>
                        <a:rPr lang="en-US" b="1" i="1" smtClean="0">
                          <a:latin typeface="Cambria Math"/>
                        </a:rPr>
                        <m:t>′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0968" y="4421386"/>
                <a:ext cx="44382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 16"/>
          <p:cNvSpPr/>
          <p:nvPr/>
        </p:nvSpPr>
        <p:spPr>
          <a:xfrm>
            <a:off x="2346958" y="4428677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941187" y="5011610"/>
            <a:ext cx="432262" cy="543061"/>
          </a:xfrm>
          <a:custGeom>
            <a:avLst/>
            <a:gdLst>
              <a:gd name="connsiteX0" fmla="*/ 33251 w 432262"/>
              <a:gd name="connsiteY0" fmla="*/ 0 h 432262"/>
              <a:gd name="connsiteX1" fmla="*/ 0 w 432262"/>
              <a:gd name="connsiteY1" fmla="*/ 382385 h 432262"/>
              <a:gd name="connsiteX2" fmla="*/ 249382 w 432262"/>
              <a:gd name="connsiteY2" fmla="*/ 299258 h 432262"/>
              <a:gd name="connsiteX3" fmla="*/ 266007 w 432262"/>
              <a:gd name="connsiteY3" fmla="*/ 432262 h 432262"/>
              <a:gd name="connsiteX4" fmla="*/ 415636 w 432262"/>
              <a:gd name="connsiteY4" fmla="*/ 432262 h 432262"/>
              <a:gd name="connsiteX5" fmla="*/ 432262 w 432262"/>
              <a:gd name="connsiteY5" fmla="*/ 216131 h 432262"/>
              <a:gd name="connsiteX6" fmla="*/ 66502 w 432262"/>
              <a:gd name="connsiteY6" fmla="*/ 49876 h 432262"/>
              <a:gd name="connsiteX7" fmla="*/ 66502 w 432262"/>
              <a:gd name="connsiteY7" fmla="*/ 49876 h 432262"/>
              <a:gd name="connsiteX8" fmla="*/ 33251 w 432262"/>
              <a:gd name="connsiteY8" fmla="*/ 66502 h 432262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415636 w 432262"/>
              <a:gd name="connsiteY4" fmla="*/ 432262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0 h 440433"/>
              <a:gd name="connsiteX1" fmla="*/ 0 w 432262"/>
              <a:gd name="connsiteY1" fmla="*/ 382385 h 440433"/>
              <a:gd name="connsiteX2" fmla="*/ 133004 w 432262"/>
              <a:gd name="connsiteY2" fmla="*/ 440433 h 440433"/>
              <a:gd name="connsiteX3" fmla="*/ 266007 w 432262"/>
              <a:gd name="connsiteY3" fmla="*/ 432262 h 440433"/>
              <a:gd name="connsiteX4" fmla="*/ 349134 w 432262"/>
              <a:gd name="connsiteY4" fmla="*/ 404027 h 440433"/>
              <a:gd name="connsiteX5" fmla="*/ 432262 w 432262"/>
              <a:gd name="connsiteY5" fmla="*/ 216131 h 440433"/>
              <a:gd name="connsiteX6" fmla="*/ 66502 w 432262"/>
              <a:gd name="connsiteY6" fmla="*/ 49876 h 440433"/>
              <a:gd name="connsiteX7" fmla="*/ 66502 w 432262"/>
              <a:gd name="connsiteY7" fmla="*/ 49876 h 440433"/>
              <a:gd name="connsiteX8" fmla="*/ 33251 w 432262"/>
              <a:gd name="connsiteY8" fmla="*/ 66502 h 440433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66502 w 432262"/>
              <a:gd name="connsiteY6" fmla="*/ 70588 h 461145"/>
              <a:gd name="connsiteX7" fmla="*/ 166254 w 432262"/>
              <a:gd name="connsiteY7" fmla="*/ 0 h 461145"/>
              <a:gd name="connsiteX8" fmla="*/ 33251 w 432262"/>
              <a:gd name="connsiteY8" fmla="*/ 87214 h 461145"/>
              <a:gd name="connsiteX0" fmla="*/ 33251 w 432262"/>
              <a:gd name="connsiteY0" fmla="*/ 20712 h 461145"/>
              <a:gd name="connsiteX1" fmla="*/ 0 w 432262"/>
              <a:gd name="connsiteY1" fmla="*/ 403097 h 461145"/>
              <a:gd name="connsiteX2" fmla="*/ 133004 w 432262"/>
              <a:gd name="connsiteY2" fmla="*/ 461145 h 461145"/>
              <a:gd name="connsiteX3" fmla="*/ 266007 w 432262"/>
              <a:gd name="connsiteY3" fmla="*/ 452974 h 461145"/>
              <a:gd name="connsiteX4" fmla="*/ 349134 w 432262"/>
              <a:gd name="connsiteY4" fmla="*/ 424739 h 461145"/>
              <a:gd name="connsiteX5" fmla="*/ 432262 w 432262"/>
              <a:gd name="connsiteY5" fmla="*/ 236843 h 461145"/>
              <a:gd name="connsiteX6" fmla="*/ 263239 w 432262"/>
              <a:gd name="connsiteY6" fmla="*/ 81705 h 461145"/>
              <a:gd name="connsiteX7" fmla="*/ 66502 w 432262"/>
              <a:gd name="connsiteY7" fmla="*/ 70588 h 461145"/>
              <a:gd name="connsiteX8" fmla="*/ 166254 w 432262"/>
              <a:gd name="connsiteY8" fmla="*/ 0 h 461145"/>
              <a:gd name="connsiteX9" fmla="*/ 33251 w 432262"/>
              <a:gd name="connsiteY9" fmla="*/ 87214 h 461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2262" h="461145">
                <a:moveTo>
                  <a:pt x="33251" y="20712"/>
                </a:moveTo>
                <a:lnTo>
                  <a:pt x="0" y="403097"/>
                </a:lnTo>
                <a:lnTo>
                  <a:pt x="133004" y="461145"/>
                </a:lnTo>
                <a:lnTo>
                  <a:pt x="266007" y="452974"/>
                </a:lnTo>
                <a:lnTo>
                  <a:pt x="349134" y="424739"/>
                </a:lnTo>
                <a:lnTo>
                  <a:pt x="432262" y="236843"/>
                </a:lnTo>
                <a:cubicBezTo>
                  <a:pt x="395779" y="179671"/>
                  <a:pt x="324199" y="109414"/>
                  <a:pt x="263239" y="81705"/>
                </a:cubicBezTo>
                <a:cubicBezTo>
                  <a:pt x="202279" y="53996"/>
                  <a:pt x="82666" y="84206"/>
                  <a:pt x="66502" y="70588"/>
                </a:cubicBezTo>
                <a:cubicBezTo>
                  <a:pt x="50338" y="56971"/>
                  <a:pt x="133003" y="23529"/>
                  <a:pt x="166254" y="0"/>
                </a:cubicBezTo>
                <a:lnTo>
                  <a:pt x="33251" y="87214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9" name="TextBox 8"/>
              <p:cNvSpPr txBox="1"/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37" y="4963684"/>
                <a:ext cx="37920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0" name="TextBox 19"/>
              <p:cNvSpPr txBox="1"/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668906"/>
                <a:ext cx="381835" cy="369332"/>
              </a:xfrm>
              <a:prstGeom prst="rect">
                <a:avLst/>
              </a:prstGeom>
              <a:blipFill rotWithShape="1">
                <a:blip r:embed="rId6"/>
                <a:stretch>
                  <a:fillRect t="-5000" r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2" name="TextBox 11"/>
              <p:cNvSpPr txBox="1"/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102" y="2008062"/>
                <a:ext cx="5064270" cy="461665"/>
              </a:xfrm>
              <a:prstGeom prst="rect">
                <a:avLst/>
              </a:prstGeom>
              <a:blipFill rotWithShape="1">
                <a:blip r:embed="rId7"/>
                <a:stretch>
                  <a:fillRect t="-3947" r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24" name="TextBox 23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8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Triangulation: Non-linear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73440"/>
            <a:ext cx="8229600" cy="5135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Minimize projected error while satisfying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Solution is a 6-degree polynomial of </a:t>
            </a:r>
            <a:r>
              <a:rPr lang="en-US" i="1" dirty="0"/>
              <a:t>t</a:t>
            </a:r>
            <a:r>
              <a:rPr lang="en-US" dirty="0"/>
              <a:t>, minimizing </a:t>
            </a:r>
            <a:endParaRPr lang="en-US" i="1" dirty="0"/>
          </a:p>
          <a:p>
            <a:endParaRPr lang="en-US" dirty="0" smtClean="0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5943600"/>
            <a:ext cx="2903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Further reading: HZ p. 318</a:t>
            </a:r>
          </a:p>
        </p:txBody>
      </p:sp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1" name="TextBox 10"/>
              <p:cNvSpPr txBox="1"/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800" b="1" i="1" smtClean="0">
                                    <a:latin typeface="Cambria Math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en-US" sz="2800" b="1" i="1" smtClean="0">
                        <a:latin typeface="Cambria Math"/>
                      </a:rPr>
                      <m:t>𝑭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=0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65" y="1449186"/>
                <a:ext cx="1499962" cy="577209"/>
              </a:xfrm>
              <a:prstGeom prst="rect">
                <a:avLst/>
              </a:prstGeom>
              <a:blipFill rotWithShape="1">
                <a:blip r:embed="rId2"/>
                <a:stretch>
                  <a:fillRect t="-1064" r="-7317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12" name="TextBox 11"/>
              <p:cNvSpPr txBox="1"/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𝑐𝑜𝑠𝑡</m:t>
                      </m:r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/>
                            </a:rPr>
                            <m:t>𝑿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smtClean="0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i="1">
                          <a:latin typeface="Cambria Math"/>
                        </a:rPr>
                        <m:t>𝑑𝑖𝑠𝑡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>
                                      <a:latin typeface="Cambria Math"/>
                                    </a:rPr>
                                    <m:t>𝒙</m:t>
                                  </m:r>
                                </m:e>
                              </m:acc>
                              <m:r>
                                <a:rPr lang="en-US" sz="2400" b="0" i="1" smtClean="0">
                                  <a:latin typeface="Cambria Math"/>
                                </a:rPr>
                                <m:t>′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927" y="2018097"/>
                <a:ext cx="5064270" cy="461665"/>
              </a:xfrm>
              <a:prstGeom prst="rect">
                <a:avLst/>
              </a:prstGeom>
              <a:blipFill rotWithShape="1">
                <a:blip r:embed="rId3"/>
                <a:stretch>
                  <a:fillRect t="-3947" r="-2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448" y="2790826"/>
            <a:ext cx="61817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09875" y="5181600"/>
            <a:ext cx="3133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71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1752600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algn="ctr"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2D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defRPr/>
            </a:pPr>
            <a:endParaRPr lang="en-US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7400" y="2895600"/>
            <a:ext cx="5060950" cy="3927475"/>
            <a:chOff x="1296" y="1824"/>
            <a:chExt cx="3188" cy="2474"/>
          </a:xfrm>
        </p:grpSpPr>
        <p:sp>
          <p:nvSpPr>
            <p:cNvPr id="29702" name="Line 5"/>
            <p:cNvSpPr>
              <a:spLocks noChangeShapeType="1"/>
            </p:cNvSpPr>
            <p:nvPr/>
          </p:nvSpPr>
          <p:spPr bwMode="auto">
            <a:xfrm flipH="1" flipV="1">
              <a:off x="2814" y="2886"/>
              <a:ext cx="1341" cy="9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ine 6"/>
            <p:cNvSpPr>
              <a:spLocks noChangeShapeType="1"/>
            </p:cNvSpPr>
            <p:nvPr/>
          </p:nvSpPr>
          <p:spPr bwMode="auto">
            <a:xfrm flipV="1">
              <a:off x="2765" y="2886"/>
              <a:ext cx="57" cy="1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ine 7"/>
            <p:cNvSpPr>
              <a:spLocks noChangeShapeType="1"/>
            </p:cNvSpPr>
            <p:nvPr/>
          </p:nvSpPr>
          <p:spPr bwMode="auto">
            <a:xfrm flipV="1">
              <a:off x="1473" y="2877"/>
              <a:ext cx="1333" cy="6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Line 8"/>
            <p:cNvSpPr>
              <a:spLocks noChangeShapeType="1"/>
            </p:cNvSpPr>
            <p:nvPr/>
          </p:nvSpPr>
          <p:spPr bwMode="auto">
            <a:xfrm flipV="1">
              <a:off x="1481" y="2096"/>
              <a:ext cx="1079" cy="1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6" name="Line 9"/>
            <p:cNvSpPr>
              <a:spLocks noChangeShapeType="1"/>
            </p:cNvSpPr>
            <p:nvPr/>
          </p:nvSpPr>
          <p:spPr bwMode="auto">
            <a:xfrm flipV="1">
              <a:off x="1481" y="2508"/>
              <a:ext cx="1079" cy="10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Line 10"/>
            <p:cNvSpPr>
              <a:spLocks noChangeShapeType="1"/>
            </p:cNvSpPr>
            <p:nvPr/>
          </p:nvSpPr>
          <p:spPr bwMode="auto">
            <a:xfrm flipV="1">
              <a:off x="1481" y="2199"/>
              <a:ext cx="1668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1481" y="2611"/>
              <a:ext cx="1472" cy="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Line 12"/>
            <p:cNvSpPr>
              <a:spLocks noChangeShapeType="1"/>
            </p:cNvSpPr>
            <p:nvPr/>
          </p:nvSpPr>
          <p:spPr bwMode="auto">
            <a:xfrm flipV="1">
              <a:off x="1481" y="3126"/>
              <a:ext cx="1668" cy="4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0" name="Line 13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97" cy="1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14"/>
            <p:cNvSpPr>
              <a:spLocks noChangeShapeType="1"/>
            </p:cNvSpPr>
            <p:nvPr/>
          </p:nvSpPr>
          <p:spPr bwMode="auto">
            <a:xfrm flipV="1">
              <a:off x="2757" y="2199"/>
              <a:ext cx="392" cy="19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15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97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3" name="Line 16"/>
            <p:cNvSpPr>
              <a:spLocks noChangeShapeType="1"/>
            </p:cNvSpPr>
            <p:nvPr/>
          </p:nvSpPr>
          <p:spPr bwMode="auto">
            <a:xfrm flipV="1">
              <a:off x="2757" y="2611"/>
              <a:ext cx="196" cy="1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7"/>
            <p:cNvSpPr>
              <a:spLocks noChangeShapeType="1"/>
            </p:cNvSpPr>
            <p:nvPr/>
          </p:nvSpPr>
          <p:spPr bwMode="auto">
            <a:xfrm flipV="1">
              <a:off x="2757" y="3126"/>
              <a:ext cx="392" cy="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18"/>
            <p:cNvSpPr>
              <a:spLocks noChangeShapeType="1"/>
            </p:cNvSpPr>
            <p:nvPr/>
          </p:nvSpPr>
          <p:spPr bwMode="auto">
            <a:xfrm flipH="1" flipV="1">
              <a:off x="2560" y="2508"/>
              <a:ext cx="1570" cy="1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Line 19"/>
            <p:cNvSpPr>
              <a:spLocks noChangeShapeType="1"/>
            </p:cNvSpPr>
            <p:nvPr/>
          </p:nvSpPr>
          <p:spPr bwMode="auto">
            <a:xfrm flipH="1" flipV="1">
              <a:off x="2560" y="2096"/>
              <a:ext cx="1570" cy="1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Line 20"/>
            <p:cNvSpPr>
              <a:spLocks noChangeShapeType="1"/>
            </p:cNvSpPr>
            <p:nvPr/>
          </p:nvSpPr>
          <p:spPr bwMode="auto">
            <a:xfrm flipH="1" flipV="1">
              <a:off x="3149" y="2199"/>
              <a:ext cx="981" cy="16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Line 21"/>
            <p:cNvSpPr>
              <a:spLocks noChangeShapeType="1"/>
            </p:cNvSpPr>
            <p:nvPr/>
          </p:nvSpPr>
          <p:spPr bwMode="auto">
            <a:xfrm flipH="1" flipV="1">
              <a:off x="2953" y="2611"/>
              <a:ext cx="1177" cy="1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Line 22"/>
            <p:cNvSpPr>
              <a:spLocks noChangeShapeType="1"/>
            </p:cNvSpPr>
            <p:nvPr/>
          </p:nvSpPr>
          <p:spPr bwMode="auto">
            <a:xfrm flipH="1" flipV="1">
              <a:off x="3149" y="3126"/>
              <a:ext cx="981" cy="7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Rectangle 23"/>
            <p:cNvSpPr>
              <a:spLocks noChangeArrowheads="1"/>
            </p:cNvSpPr>
            <p:nvPr/>
          </p:nvSpPr>
          <p:spPr bwMode="auto">
            <a:xfrm>
              <a:off x="2400" y="3435"/>
              <a:ext cx="720" cy="50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1" name="AutoShape 24"/>
            <p:cNvSpPr>
              <a:spLocks noChangeArrowheads="1"/>
            </p:cNvSpPr>
            <p:nvPr/>
          </p:nvSpPr>
          <p:spPr bwMode="auto">
            <a:xfrm rot="-5400000">
              <a:off x="1466" y="2935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2" name="AutoShape 25"/>
            <p:cNvSpPr>
              <a:spLocks noChangeArrowheads="1"/>
            </p:cNvSpPr>
            <p:nvPr/>
          </p:nvSpPr>
          <p:spPr bwMode="auto">
            <a:xfrm rot="5400000" flipH="1">
              <a:off x="3428" y="3141"/>
              <a:ext cx="619" cy="589"/>
            </a:xfrm>
            <a:prstGeom prst="parallelogram">
              <a:avLst>
                <a:gd name="adj" fmla="val 26273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3" name="Oval 26"/>
            <p:cNvSpPr>
              <a:spLocks noChangeAspect="1" noChangeArrowheads="1"/>
            </p:cNvSpPr>
            <p:nvPr/>
          </p:nvSpPr>
          <p:spPr bwMode="auto">
            <a:xfrm>
              <a:off x="1465" y="3515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4" name="Oval 27"/>
            <p:cNvSpPr>
              <a:spLocks noChangeAspect="1" noChangeArrowheads="1"/>
            </p:cNvSpPr>
            <p:nvPr/>
          </p:nvSpPr>
          <p:spPr bwMode="auto">
            <a:xfrm>
              <a:off x="2740" y="4082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5" name="Oval 28"/>
            <p:cNvSpPr>
              <a:spLocks noChangeAspect="1" noChangeArrowheads="1"/>
            </p:cNvSpPr>
            <p:nvPr/>
          </p:nvSpPr>
          <p:spPr bwMode="auto">
            <a:xfrm>
              <a:off x="4122" y="3833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6" name="Oval 29"/>
            <p:cNvSpPr>
              <a:spLocks noChangeAspect="1" noChangeArrowheads="1"/>
            </p:cNvSpPr>
            <p:nvPr/>
          </p:nvSpPr>
          <p:spPr bwMode="auto">
            <a:xfrm>
              <a:off x="2528" y="2098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7" name="Oval 30"/>
            <p:cNvSpPr>
              <a:spLocks noChangeAspect="1" noChangeArrowheads="1"/>
            </p:cNvSpPr>
            <p:nvPr/>
          </p:nvSpPr>
          <p:spPr bwMode="auto">
            <a:xfrm>
              <a:off x="3133" y="2184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8" name="Oval 31"/>
            <p:cNvSpPr>
              <a:spLocks noChangeAspect="1" noChangeArrowheads="1"/>
            </p:cNvSpPr>
            <p:nvPr/>
          </p:nvSpPr>
          <p:spPr bwMode="auto">
            <a:xfrm>
              <a:off x="2544" y="2476"/>
              <a:ext cx="47" cy="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29" name="Oval 32"/>
            <p:cNvSpPr>
              <a:spLocks noChangeAspect="1" noChangeArrowheads="1"/>
            </p:cNvSpPr>
            <p:nvPr/>
          </p:nvSpPr>
          <p:spPr bwMode="auto">
            <a:xfrm>
              <a:off x="2928" y="2596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0" name="Oval 33"/>
            <p:cNvSpPr>
              <a:spLocks noChangeAspect="1" noChangeArrowheads="1"/>
            </p:cNvSpPr>
            <p:nvPr/>
          </p:nvSpPr>
          <p:spPr bwMode="auto">
            <a:xfrm>
              <a:off x="3133" y="3111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1" name="Oval 34"/>
            <p:cNvSpPr>
              <a:spLocks noChangeAspect="1" noChangeArrowheads="1"/>
            </p:cNvSpPr>
            <p:nvPr/>
          </p:nvSpPr>
          <p:spPr bwMode="auto">
            <a:xfrm>
              <a:off x="2798" y="2845"/>
              <a:ext cx="47" cy="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2" name="Oval 35"/>
            <p:cNvSpPr>
              <a:spLocks noChangeAspect="1" noChangeArrowheads="1"/>
            </p:cNvSpPr>
            <p:nvPr/>
          </p:nvSpPr>
          <p:spPr bwMode="auto">
            <a:xfrm>
              <a:off x="1718" y="3163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3" name="Oval 36"/>
            <p:cNvSpPr>
              <a:spLocks noChangeAspect="1" noChangeArrowheads="1"/>
            </p:cNvSpPr>
            <p:nvPr/>
          </p:nvSpPr>
          <p:spPr bwMode="auto">
            <a:xfrm>
              <a:off x="1849" y="313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4" name="Oval 37"/>
            <p:cNvSpPr>
              <a:spLocks noChangeAspect="1" noChangeArrowheads="1"/>
            </p:cNvSpPr>
            <p:nvPr/>
          </p:nvSpPr>
          <p:spPr bwMode="auto">
            <a:xfrm>
              <a:off x="1808" y="3274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5" name="Oval 38"/>
            <p:cNvSpPr>
              <a:spLocks noChangeAspect="1" noChangeArrowheads="1"/>
            </p:cNvSpPr>
            <p:nvPr/>
          </p:nvSpPr>
          <p:spPr bwMode="auto">
            <a:xfrm>
              <a:off x="1906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6" name="Oval 39"/>
            <p:cNvSpPr>
              <a:spLocks noChangeAspect="1" noChangeArrowheads="1"/>
            </p:cNvSpPr>
            <p:nvPr/>
          </p:nvSpPr>
          <p:spPr bwMode="auto">
            <a:xfrm>
              <a:off x="1956" y="3403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7" name="Oval 40"/>
            <p:cNvSpPr>
              <a:spLocks noChangeAspect="1" noChangeArrowheads="1"/>
            </p:cNvSpPr>
            <p:nvPr/>
          </p:nvSpPr>
          <p:spPr bwMode="auto">
            <a:xfrm>
              <a:off x="173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Oval 41"/>
            <p:cNvSpPr>
              <a:spLocks noChangeAspect="1" noChangeArrowheads="1"/>
            </p:cNvSpPr>
            <p:nvPr/>
          </p:nvSpPr>
          <p:spPr bwMode="auto">
            <a:xfrm>
              <a:off x="2659" y="351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9" name="Oval 42"/>
            <p:cNvSpPr>
              <a:spLocks noChangeAspect="1" noChangeArrowheads="1"/>
            </p:cNvSpPr>
            <p:nvPr/>
          </p:nvSpPr>
          <p:spPr bwMode="auto">
            <a:xfrm>
              <a:off x="2749" y="367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Oval 43"/>
            <p:cNvSpPr>
              <a:spLocks noChangeAspect="1" noChangeArrowheads="1"/>
            </p:cNvSpPr>
            <p:nvPr/>
          </p:nvSpPr>
          <p:spPr bwMode="auto">
            <a:xfrm>
              <a:off x="2847" y="350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1" name="Oval 44"/>
            <p:cNvSpPr>
              <a:spLocks noChangeAspect="1" noChangeArrowheads="1"/>
            </p:cNvSpPr>
            <p:nvPr/>
          </p:nvSpPr>
          <p:spPr bwMode="auto">
            <a:xfrm>
              <a:off x="2798" y="362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Oval 45"/>
            <p:cNvSpPr>
              <a:spLocks noChangeAspect="1" noChangeArrowheads="1"/>
            </p:cNvSpPr>
            <p:nvPr/>
          </p:nvSpPr>
          <p:spPr bwMode="auto">
            <a:xfrm>
              <a:off x="2879" y="3738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3" name="Oval 46"/>
            <p:cNvSpPr>
              <a:spLocks noChangeAspect="1" noChangeArrowheads="1"/>
            </p:cNvSpPr>
            <p:nvPr/>
          </p:nvSpPr>
          <p:spPr bwMode="auto">
            <a:xfrm>
              <a:off x="2691" y="3687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4" name="Oval 47"/>
            <p:cNvSpPr>
              <a:spLocks noChangeAspect="1" noChangeArrowheads="1"/>
            </p:cNvSpPr>
            <p:nvPr/>
          </p:nvSpPr>
          <p:spPr bwMode="auto">
            <a:xfrm>
              <a:off x="3664" y="3326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5" name="Oval 48"/>
            <p:cNvSpPr>
              <a:spLocks noChangeAspect="1" noChangeArrowheads="1"/>
            </p:cNvSpPr>
            <p:nvPr/>
          </p:nvSpPr>
          <p:spPr bwMode="auto">
            <a:xfrm>
              <a:off x="3795" y="3292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6" name="Oval 49"/>
            <p:cNvSpPr>
              <a:spLocks noChangeAspect="1" noChangeArrowheads="1"/>
            </p:cNvSpPr>
            <p:nvPr/>
          </p:nvSpPr>
          <p:spPr bwMode="auto">
            <a:xfrm>
              <a:off x="3738" y="3438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7" name="Oval 50"/>
            <p:cNvSpPr>
              <a:spLocks noChangeAspect="1" noChangeArrowheads="1"/>
            </p:cNvSpPr>
            <p:nvPr/>
          </p:nvSpPr>
          <p:spPr bwMode="auto">
            <a:xfrm>
              <a:off x="3681" y="345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8" name="Oval 51"/>
            <p:cNvSpPr>
              <a:spLocks noChangeAspect="1" noChangeArrowheads="1"/>
            </p:cNvSpPr>
            <p:nvPr/>
          </p:nvSpPr>
          <p:spPr bwMode="auto">
            <a:xfrm>
              <a:off x="3754" y="3575"/>
              <a:ext cx="47" cy="49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9" name="Oval 52"/>
            <p:cNvSpPr>
              <a:spLocks noChangeAspect="1" noChangeArrowheads="1"/>
            </p:cNvSpPr>
            <p:nvPr/>
          </p:nvSpPr>
          <p:spPr bwMode="auto">
            <a:xfrm>
              <a:off x="3599" y="3446"/>
              <a:ext cx="47" cy="50"/>
            </a:xfrm>
            <a:prstGeom prst="ellipse">
              <a:avLst/>
            </a:prstGeom>
            <a:solidFill>
              <a:srgbClr val="2175D9"/>
            </a:solidFill>
            <a:ln w="9525">
              <a:solidFill>
                <a:srgbClr val="2175D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50" name="Rectangle 53"/>
            <p:cNvSpPr>
              <a:spLocks noChangeArrowheads="1"/>
            </p:cNvSpPr>
            <p:nvPr/>
          </p:nvSpPr>
          <p:spPr bwMode="auto">
            <a:xfrm>
              <a:off x="1440" y="2951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1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1" name="Rectangle 54"/>
            <p:cNvSpPr>
              <a:spLocks noChangeArrowheads="1"/>
            </p:cNvSpPr>
            <p:nvPr/>
          </p:nvSpPr>
          <p:spPr bwMode="auto">
            <a:xfrm>
              <a:off x="2377" y="3439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2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2" name="Rectangle 55"/>
            <p:cNvSpPr>
              <a:spLocks noChangeArrowheads="1"/>
            </p:cNvSpPr>
            <p:nvPr/>
          </p:nvSpPr>
          <p:spPr bwMode="auto">
            <a:xfrm>
              <a:off x="4107" y="3236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3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3" name="Rectangle 56"/>
            <p:cNvSpPr>
              <a:spLocks noChangeArrowheads="1"/>
            </p:cNvSpPr>
            <p:nvPr/>
          </p:nvSpPr>
          <p:spPr bwMode="auto">
            <a:xfrm>
              <a:off x="2511" y="1824"/>
              <a:ext cx="2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X</a:t>
              </a:r>
              <a:r>
                <a:rPr lang="en-US" i="1" baseline="-25000"/>
                <a:t>j</a:t>
              </a:r>
            </a:p>
          </p:txBody>
        </p:sp>
        <p:sp>
          <p:nvSpPr>
            <p:cNvPr id="29754" name="Rectangle 57"/>
            <p:cNvSpPr>
              <a:spLocks noChangeArrowheads="1"/>
            </p:cNvSpPr>
            <p:nvPr/>
          </p:nvSpPr>
          <p:spPr bwMode="auto">
            <a:xfrm>
              <a:off x="1296" y="3562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1</a:t>
              </a:r>
              <a:endParaRPr lang="en-US" i="1" baseline="-25000"/>
            </a:p>
          </p:txBody>
        </p:sp>
        <p:sp>
          <p:nvSpPr>
            <p:cNvPr id="29755" name="Rectangle 58"/>
            <p:cNvSpPr>
              <a:spLocks noChangeArrowheads="1"/>
            </p:cNvSpPr>
            <p:nvPr/>
          </p:nvSpPr>
          <p:spPr bwMode="auto">
            <a:xfrm>
              <a:off x="2793" y="4009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2</a:t>
              </a:r>
              <a:endParaRPr lang="en-US" i="1" baseline="-25000"/>
            </a:p>
          </p:txBody>
        </p:sp>
        <p:sp>
          <p:nvSpPr>
            <p:cNvPr id="29756" name="Rectangle 59"/>
            <p:cNvSpPr>
              <a:spLocks noChangeArrowheads="1"/>
            </p:cNvSpPr>
            <p:nvPr/>
          </p:nvSpPr>
          <p:spPr bwMode="auto">
            <a:xfrm>
              <a:off x="4169" y="3765"/>
              <a:ext cx="315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/>
                <a:t>P</a:t>
              </a:r>
              <a:r>
                <a:rPr lang="en-US" baseline="-25000"/>
                <a:t>3</a:t>
              </a:r>
              <a:endParaRPr lang="en-US" i="1" baseline="-25000"/>
            </a:p>
          </p:txBody>
        </p:sp>
        <p:sp>
          <p:nvSpPr>
            <p:cNvPr id="29757" name="Line 60"/>
            <p:cNvSpPr>
              <a:spLocks noChangeShapeType="1"/>
            </p:cNvSpPr>
            <p:nvPr/>
          </p:nvSpPr>
          <p:spPr bwMode="auto">
            <a:xfrm flipH="1" flipV="1">
              <a:off x="3726" y="3354"/>
              <a:ext cx="405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Box 60"/>
          <p:cNvSpPr txBox="1">
            <a:spLocks noChangeArrowheads="1"/>
          </p:cNvSpPr>
          <p:nvPr/>
        </p:nvSpPr>
        <p:spPr bwMode="auto">
          <a:xfrm>
            <a:off x="0" y="6488113"/>
            <a:ext cx="3810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Slides from Lana Lazebnik </a:t>
            </a: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Projective structure from motion</a:t>
            </a:r>
          </a:p>
        </p:txBody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</a:t>
            </a:r>
            <a:r>
              <a:rPr lang="en-US" dirty="0" smtClean="0"/>
              <a:t> images of </a:t>
            </a:r>
            <a:r>
              <a:rPr lang="en-US" i="1" dirty="0" smtClean="0"/>
              <a:t>n</a:t>
            </a:r>
            <a:r>
              <a:rPr lang="en-US" dirty="0" smtClean="0"/>
              <a:t> fixed 3D points </a:t>
            </a:r>
            <a:br>
              <a:rPr lang="en-US" dirty="0" smtClean="0"/>
            </a:br>
            <a:endParaRPr lang="en-US" sz="800" dirty="0" smtClean="0"/>
          </a:p>
          <a:p>
            <a:pPr algn="ctr">
              <a:defRPr/>
            </a:pP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ij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i="1" baseline="-25000" dirty="0" smtClean="0">
                <a:latin typeface="Times New Roman" pitchFamily="18" charset="0"/>
              </a:rPr>
              <a:t>i </a:t>
            </a:r>
            <a:r>
              <a:rPr lang="en-US" b="1" dirty="0" err="1" smtClean="0">
                <a:latin typeface="Times New Roman" pitchFamily="18" charset="0"/>
              </a:rPr>
              <a:t>X</a:t>
            </a:r>
            <a:r>
              <a:rPr lang="en-US" i="1" baseline="-25000" dirty="0" err="1" smtClean="0">
                <a:latin typeface="Times New Roman" pitchFamily="18" charset="0"/>
              </a:rPr>
              <a:t>j</a:t>
            </a:r>
            <a:r>
              <a:rPr lang="en-US" i="1" baseline="-25000" dirty="0" smtClean="0">
                <a:latin typeface="Times New Roman" pitchFamily="18" charset="0"/>
              </a:rPr>
              <a:t> </a:t>
            </a:r>
            <a:r>
              <a:rPr lang="en-US" i="1" dirty="0" smtClean="0">
                <a:latin typeface="Times New Roman" pitchFamily="18" charset="0"/>
              </a:rPr>
              <a:t>, 	</a:t>
            </a:r>
            <a:r>
              <a:rPr lang="en-US" i="1" dirty="0" err="1" smtClean="0">
                <a:latin typeface="Times New Roman" pitchFamily="18" charset="0"/>
              </a:rPr>
              <a:t>i</a:t>
            </a:r>
            <a:r>
              <a:rPr lang="en-US" i="1" dirty="0" smtClean="0">
                <a:latin typeface="Times New Roman" pitchFamily="18" charset="0"/>
              </a:rPr>
              <a:t>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,… , m,    j = </a:t>
            </a:r>
            <a:r>
              <a:rPr lang="en-US" dirty="0" smtClean="0">
                <a:latin typeface="Times New Roman" pitchFamily="18" charset="0"/>
              </a:rPr>
              <a:t>1</a:t>
            </a:r>
            <a:r>
              <a:rPr lang="en-US" i="1" dirty="0" smtClean="0">
                <a:latin typeface="Times New Roman" pitchFamily="18" charset="0"/>
              </a:rPr>
              <a:t>, … , n</a:t>
            </a:r>
            <a:r>
              <a:rPr lang="en-US" i="1" dirty="0" smtClean="0"/>
              <a:t>  </a:t>
            </a:r>
          </a:p>
          <a:p>
            <a:pPr>
              <a:buFontTx/>
              <a:buChar char="•"/>
              <a:defRPr/>
            </a:pPr>
            <a:endParaRPr lang="en-US" sz="8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Problem: estimate </a:t>
            </a:r>
            <a:r>
              <a:rPr lang="en-US" i="1" dirty="0" smtClean="0"/>
              <a:t>m</a:t>
            </a:r>
            <a:r>
              <a:rPr lang="en-US" dirty="0" smtClean="0"/>
              <a:t> projection matrices </a:t>
            </a:r>
            <a:r>
              <a:rPr lang="en-US" b="1" dirty="0" smtClean="0"/>
              <a:t>P</a:t>
            </a:r>
            <a:r>
              <a:rPr lang="en-US" i="1" baseline="-25000" dirty="0" smtClean="0"/>
              <a:t>i</a:t>
            </a:r>
            <a:r>
              <a:rPr lang="en-US" dirty="0" smtClean="0"/>
              <a:t> and </a:t>
            </a:r>
            <a:r>
              <a:rPr lang="en-US" i="1" dirty="0" smtClean="0"/>
              <a:t>n</a:t>
            </a:r>
            <a:r>
              <a:rPr lang="en-US" dirty="0" smtClean="0"/>
              <a:t> 3D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j</a:t>
            </a:r>
            <a:r>
              <a:rPr lang="en-US" dirty="0" smtClean="0"/>
              <a:t> from the </a:t>
            </a:r>
            <a:r>
              <a:rPr lang="en-US" i="1" dirty="0" err="1" smtClean="0"/>
              <a:t>mn</a:t>
            </a:r>
            <a:r>
              <a:rPr lang="en-US" dirty="0" smtClean="0"/>
              <a:t> corresponding points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With no calibration info, cameras and points can only be recovered up to a 4x4 projective transformation </a:t>
            </a:r>
            <a:r>
              <a:rPr lang="en-US" b="1" dirty="0" smtClean="0"/>
              <a:t>Q</a:t>
            </a:r>
            <a:r>
              <a:rPr lang="en-US" dirty="0" smtClean="0"/>
              <a:t>:</a:t>
            </a:r>
          </a:p>
          <a:p>
            <a:pPr algn="ctr">
              <a:defRPr/>
            </a:pPr>
            <a:r>
              <a:rPr lang="en-US" b="1" dirty="0" smtClean="0"/>
              <a:t>X </a:t>
            </a:r>
            <a:r>
              <a:rPr lang="en-US" b="1" dirty="0" smtClean="0">
                <a:cs typeface="Arial" pitchFamily="34" charset="0"/>
              </a:rPr>
              <a:t>→ QX, P → PQ</a:t>
            </a:r>
            <a:r>
              <a:rPr lang="en-US" b="1" baseline="30000" dirty="0" smtClean="0">
                <a:cs typeface="Arial" pitchFamily="34" charset="0"/>
              </a:rPr>
              <a:t>-1</a:t>
            </a:r>
            <a:endParaRPr lang="en-US" b="1" dirty="0" smtClean="0"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 smtClean="0"/>
              <a:t>We can solve for structure and motion when </a:t>
            </a:r>
          </a:p>
          <a:p>
            <a:pPr algn="ctr">
              <a:defRPr/>
            </a:pPr>
            <a:r>
              <a:rPr lang="en-US" dirty="0" smtClean="0"/>
              <a:t>2</a:t>
            </a:r>
            <a:r>
              <a:rPr lang="en-US" i="1" dirty="0" smtClean="0"/>
              <a:t>mn </a:t>
            </a:r>
            <a:r>
              <a:rPr lang="en-US" dirty="0" smtClean="0"/>
              <a:t>&gt;= 11</a:t>
            </a:r>
            <a:r>
              <a:rPr lang="en-US" i="1" dirty="0" smtClean="0"/>
              <a:t>m </a:t>
            </a:r>
            <a:r>
              <a:rPr lang="en-US" dirty="0" smtClean="0"/>
              <a:t>+3</a:t>
            </a:r>
            <a:r>
              <a:rPr lang="en-US" i="1" dirty="0" smtClean="0"/>
              <a:t>n </a:t>
            </a:r>
            <a:r>
              <a:rPr lang="en-US" dirty="0" smtClean="0"/>
              <a:t>– 15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For two cameras, at least 7 points are needed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05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Auto-calibration</a:t>
            </a:r>
          </a:p>
        </p:txBody>
      </p:sp>
      <p:sp>
        <p:nvSpPr>
          <p:cNvPr id="105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Auto-calibration: determining intrinsic camera parameters directly from </a:t>
            </a:r>
            <a:r>
              <a:rPr lang="en-US" dirty="0" err="1" smtClean="0"/>
              <a:t>uncalibrated</a:t>
            </a:r>
            <a:r>
              <a:rPr lang="en-US" dirty="0" smtClean="0"/>
              <a:t> images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example, we can use the constraint that a moving camera has a fixed intrinsic matrix</a:t>
            </a:r>
          </a:p>
          <a:p>
            <a:pPr lvl="1">
              <a:defRPr/>
            </a:pPr>
            <a:r>
              <a:rPr lang="en-US" dirty="0" smtClean="0"/>
              <a:t>Compute initial projective reconstruction and find 3D projective transformation matrix </a:t>
            </a:r>
            <a:r>
              <a:rPr lang="en-US" b="1" dirty="0" smtClean="0"/>
              <a:t>Q</a:t>
            </a:r>
            <a:r>
              <a:rPr lang="en-US" dirty="0" smtClean="0"/>
              <a:t> such that all camera matrices are in the form </a:t>
            </a:r>
            <a:r>
              <a:rPr lang="en-US" b="1" dirty="0" smtClean="0">
                <a:latin typeface="Times New Roman" pitchFamily="18" charset="0"/>
              </a:rPr>
              <a:t>P</a:t>
            </a:r>
            <a:r>
              <a:rPr lang="en-US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 = </a:t>
            </a:r>
            <a:r>
              <a:rPr lang="en-US" b="1" dirty="0" smtClean="0">
                <a:latin typeface="Times New Roman" pitchFamily="18" charset="0"/>
              </a:rPr>
              <a:t>K</a:t>
            </a:r>
            <a:r>
              <a:rPr lang="en-US" dirty="0" smtClean="0">
                <a:latin typeface="Times New Roman" pitchFamily="18" charset="0"/>
              </a:rPr>
              <a:t> [</a:t>
            </a:r>
            <a:r>
              <a:rPr lang="en-US" b="1" dirty="0" err="1" smtClean="0">
                <a:latin typeface="Times New Roman" pitchFamily="18" charset="0"/>
              </a:rPr>
              <a:t>R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baseline="-25000" dirty="0" smtClean="0">
                <a:latin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</a:rPr>
              <a:t>| </a:t>
            </a:r>
            <a:r>
              <a:rPr lang="en-US" b="1" dirty="0" err="1" smtClean="0">
                <a:latin typeface="Times New Roman" pitchFamily="18" charset="0"/>
              </a:rPr>
              <a:t>t</a:t>
            </a:r>
            <a:r>
              <a:rPr lang="en-US" baseline="-25000" dirty="0" err="1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]</a:t>
            </a:r>
          </a:p>
          <a:p>
            <a:pPr>
              <a:buFontTx/>
              <a:buChar char="•"/>
              <a:defRPr/>
            </a:pP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Can use constraints on the form of the calibration matrix, such as zero skew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779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smtClean="0"/>
              <a:t>Structure from motion under orthographic projection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893445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38250" y="4114800"/>
            <a:ext cx="59801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+mj-lt"/>
              </a:rPr>
              <a:t>3D Reconstruction of a Rotating Ping-Pong Ball</a:t>
            </a:r>
          </a:p>
        </p:txBody>
      </p:sp>
      <p:sp>
        <p:nvSpPr>
          <p:cNvPr id="23557" name="Rectangle 11"/>
          <p:cNvSpPr>
            <a:spLocks noChangeArrowheads="1"/>
          </p:cNvSpPr>
          <p:nvPr/>
        </p:nvSpPr>
        <p:spPr bwMode="auto">
          <a:xfrm>
            <a:off x="76200" y="6140450"/>
            <a:ext cx="9067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C. Tomasi and T. Kanade. </a:t>
            </a:r>
            <a:r>
              <a:rPr lang="en-US">
                <a:hlinkClick r:id="rId3"/>
              </a:rPr>
              <a:t>Shape and motion from image streams under orthography: </a:t>
            </a:r>
            <a:br>
              <a:rPr lang="en-US">
                <a:hlinkClick r:id="rId3"/>
              </a:rPr>
            </a:br>
            <a:r>
              <a:rPr lang="en-US">
                <a:hlinkClick r:id="rId3"/>
              </a:rPr>
              <a:t>A factorization method.</a:t>
            </a:r>
            <a:r>
              <a:rPr lang="en-US"/>
              <a:t> </a:t>
            </a:r>
            <a:r>
              <a:rPr lang="en-US" i="1"/>
              <a:t>IJCV</a:t>
            </a:r>
            <a:r>
              <a:rPr lang="en-US"/>
              <a:t>, 9(2):137-154, November 1992.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663" y="4724400"/>
            <a:ext cx="8618537" cy="1354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400" dirty="0">
                <a:latin typeface="+mn-lt"/>
              </a:rPr>
              <a:t>Reasonable choice when 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Change in depth of points in scene is much smaller than distance to camera</a:t>
            </a:r>
          </a:p>
          <a:p>
            <a:pPr lvl="1">
              <a:buFontTx/>
              <a:buChar char="•"/>
              <a:defRPr/>
            </a:pPr>
            <a:r>
              <a:rPr lang="en-US" sz="2000" dirty="0">
                <a:latin typeface="+mn-lt"/>
              </a:rPr>
              <a:t>Cameras do not move towards or away from the scene  </a:t>
            </a:r>
          </a:p>
          <a:p>
            <a:pPr>
              <a:defRPr/>
            </a:pPr>
            <a:endParaRPr lang="en-US" sz="1600" dirty="0"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Orthographic projection for rotated/translated camera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269105"/>
            <a:ext cx="218122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50042"/>
            <a:ext cx="38004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588318"/>
            <a:ext cx="18859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329236"/>
            <a:ext cx="2409825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22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Affine structure from motion</a:t>
            </a:r>
          </a:p>
        </p:txBody>
      </p:sp>
      <p:sp>
        <p:nvSpPr>
          <p:cNvPr id="1028" name="Rectangle 41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6172200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Affine projection is a linear mapping + translation in inhomogeneous coordinates</a:t>
            </a:r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/>
          </a:p>
          <a:p>
            <a:pPr>
              <a:buFontTx/>
              <a:buChar char="•"/>
            </a:pPr>
            <a:endParaRPr lang="en-US" sz="2800" dirty="0" smtClean="0"/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are given corresponding 2D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in several frames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We want to estimate the 3D points (</a:t>
            </a:r>
            <a:r>
              <a:rPr lang="en-US" sz="2400" b="1" dirty="0" smtClean="0"/>
              <a:t>X</a:t>
            </a:r>
            <a:r>
              <a:rPr lang="en-US" sz="2400" dirty="0" smtClean="0"/>
              <a:t>) and the affine parameters of each camera (</a:t>
            </a:r>
            <a:r>
              <a:rPr lang="en-US" sz="2400" b="1" dirty="0" smtClean="0"/>
              <a:t>A</a:t>
            </a:r>
            <a:r>
              <a:rPr lang="en-US" sz="2400" dirty="0" smtClean="0"/>
              <a:t>)</a:t>
            </a:r>
            <a:endParaRPr lang="en-US" sz="24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If assume world origin is at </a:t>
            </a:r>
            <a:r>
              <a:rPr lang="en-US" sz="2800" dirty="0" err="1" smtClean="0"/>
              <a:t>centroid</a:t>
            </a:r>
            <a:r>
              <a:rPr lang="en-US" sz="2800" dirty="0" smtClean="0"/>
              <a:t> of 3D points, can eliminate </a:t>
            </a:r>
            <a:r>
              <a:rPr lang="en-US" sz="2800" dirty="0" err="1" smtClean="0"/>
              <a:t>t</a:t>
            </a: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  <a:p>
            <a:pPr>
              <a:buFontTx/>
              <a:buChar char="•"/>
            </a:pPr>
            <a:endParaRPr lang="en-US" sz="2800" dirty="0" smtClean="0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404813" y="2239963"/>
            <a:ext cx="3557587" cy="1835150"/>
            <a:chOff x="303" y="3068"/>
            <a:chExt cx="2241" cy="1156"/>
          </a:xfrm>
        </p:grpSpPr>
        <p:sp>
          <p:nvSpPr>
            <p:cNvPr id="1033" name="Freeform 8"/>
            <p:cNvSpPr>
              <a:spLocks/>
            </p:cNvSpPr>
            <p:nvPr/>
          </p:nvSpPr>
          <p:spPr bwMode="auto">
            <a:xfrm>
              <a:off x="546" y="3068"/>
              <a:ext cx="940" cy="965"/>
            </a:xfrm>
            <a:custGeom>
              <a:avLst/>
              <a:gdLst>
                <a:gd name="T0" fmla="*/ 0 w 1842"/>
                <a:gd name="T1" fmla="*/ 7 h 1847"/>
                <a:gd name="T2" fmla="*/ 17 w 1842"/>
                <a:gd name="T3" fmla="*/ 0 h 1847"/>
                <a:gd name="T4" fmla="*/ 17 w 1842"/>
                <a:gd name="T5" fmla="*/ 13 h 1847"/>
                <a:gd name="T6" fmla="*/ 0 w 1842"/>
                <a:gd name="T7" fmla="*/ 20 h 1847"/>
                <a:gd name="T8" fmla="*/ 0 w 1842"/>
                <a:gd name="T9" fmla="*/ 7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Line 17"/>
            <p:cNvSpPr>
              <a:spLocks noChangeShapeType="1"/>
            </p:cNvSpPr>
            <p:nvPr/>
          </p:nvSpPr>
          <p:spPr bwMode="auto">
            <a:xfrm>
              <a:off x="853" y="3625"/>
              <a:ext cx="1452" cy="4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0"/>
            <p:cNvSpPr>
              <a:spLocks/>
            </p:cNvSpPr>
            <p:nvPr/>
          </p:nvSpPr>
          <p:spPr bwMode="auto">
            <a:xfrm>
              <a:off x="545" y="3616"/>
              <a:ext cx="1" cy="417"/>
            </a:xfrm>
            <a:custGeom>
              <a:avLst/>
              <a:gdLst>
                <a:gd name="T0" fmla="*/ 0 w 1"/>
                <a:gd name="T1" fmla="*/ 18 h 702"/>
                <a:gd name="T2" fmla="*/ 0 w 1"/>
                <a:gd name="T3" fmla="*/ 0 h 702"/>
                <a:gd name="T4" fmla="*/ 0 60000 65536"/>
                <a:gd name="T5" fmla="*/ 0 60000 65536"/>
                <a:gd name="T6" fmla="*/ 0 w 1"/>
                <a:gd name="T7" fmla="*/ 0 h 702"/>
                <a:gd name="T8" fmla="*/ 1 w 1"/>
                <a:gd name="T9" fmla="*/ 702 h 70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702">
                  <a:moveTo>
                    <a:pt x="0" y="702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2"/>
            <p:cNvSpPr>
              <a:spLocks/>
            </p:cNvSpPr>
            <p:nvPr/>
          </p:nvSpPr>
          <p:spPr bwMode="auto">
            <a:xfrm>
              <a:off x="546" y="3874"/>
              <a:ext cx="430" cy="157"/>
            </a:xfrm>
            <a:custGeom>
              <a:avLst/>
              <a:gdLst>
                <a:gd name="T0" fmla="*/ 0 w 768"/>
                <a:gd name="T1" fmla="*/ 7 h 264"/>
                <a:gd name="T2" fmla="*/ 13 w 768"/>
                <a:gd name="T3" fmla="*/ 0 h 264"/>
                <a:gd name="T4" fmla="*/ 0 60000 65536"/>
                <a:gd name="T5" fmla="*/ 0 60000 65536"/>
                <a:gd name="T6" fmla="*/ 0 w 768"/>
                <a:gd name="T7" fmla="*/ 0 h 264"/>
                <a:gd name="T8" fmla="*/ 768 w 768"/>
                <a:gd name="T9" fmla="*/ 264 h 26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8" h="264">
                  <a:moveTo>
                    <a:pt x="0" y="264"/>
                  </a:moveTo>
                  <a:lnTo>
                    <a:pt x="768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Oval 26"/>
            <p:cNvSpPr>
              <a:spLocks noChangeArrowheads="1"/>
            </p:cNvSpPr>
            <p:nvPr/>
          </p:nvSpPr>
          <p:spPr bwMode="auto">
            <a:xfrm>
              <a:off x="2279" y="4025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" name="Oval 27"/>
            <p:cNvSpPr>
              <a:spLocks noChangeArrowheads="1"/>
            </p:cNvSpPr>
            <p:nvPr/>
          </p:nvSpPr>
          <p:spPr bwMode="auto">
            <a:xfrm>
              <a:off x="826" y="3596"/>
              <a:ext cx="42" cy="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" name="Text Box 31"/>
            <p:cNvSpPr txBox="1">
              <a:spLocks noChangeArrowheads="1"/>
            </p:cNvSpPr>
            <p:nvPr/>
          </p:nvSpPr>
          <p:spPr bwMode="auto">
            <a:xfrm>
              <a:off x="812" y="3369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0" name="Text Box 32"/>
            <p:cNvSpPr txBox="1">
              <a:spLocks noChangeArrowheads="1"/>
            </p:cNvSpPr>
            <p:nvPr/>
          </p:nvSpPr>
          <p:spPr bwMode="auto">
            <a:xfrm>
              <a:off x="2332" y="3923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X</a:t>
              </a:r>
            </a:p>
          </p:txBody>
        </p:sp>
        <p:sp>
          <p:nvSpPr>
            <p:cNvPr id="1041" name="Text Box 33"/>
            <p:cNvSpPr txBox="1">
              <a:spLocks noChangeArrowheads="1"/>
            </p:cNvSpPr>
            <p:nvPr/>
          </p:nvSpPr>
          <p:spPr bwMode="auto">
            <a:xfrm>
              <a:off x="717" y="3993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1042" name="Text Box 34"/>
            <p:cNvSpPr txBox="1">
              <a:spLocks noChangeArrowheads="1"/>
            </p:cNvSpPr>
            <p:nvPr/>
          </p:nvSpPr>
          <p:spPr bwMode="auto">
            <a:xfrm>
              <a:off x="303" y="3750"/>
              <a:ext cx="2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a</a:t>
              </a:r>
              <a:r>
                <a:rPr lang="en-US" baseline="-25000"/>
                <a:t>2</a:t>
              </a:r>
            </a:p>
          </p:txBody>
        </p:sp>
      </p:grpSp>
      <p:graphicFrame>
        <p:nvGraphicFramePr>
          <p:cNvPr id="1030181" name="Object 37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46889615"/>
              </p:ext>
            </p:extLst>
          </p:nvPr>
        </p:nvGraphicFramePr>
        <p:xfrm>
          <a:off x="3363913" y="2298700"/>
          <a:ext cx="4778375" cy="1152525"/>
        </p:xfrm>
        <a:graphic>
          <a:graphicData uri="http://schemas.openxmlformats.org/presentationml/2006/ole">
            <p:oleObj spid="_x0000_s479234" name="Equation" r:id="rId4" imgW="2895480" imgH="698400" progId="Equation.3">
              <p:embed/>
            </p:oleObj>
          </a:graphicData>
        </a:graphic>
      </p:graphicFrame>
      <p:sp>
        <p:nvSpPr>
          <p:cNvPr id="1030" name="Line 45"/>
          <p:cNvSpPr>
            <a:spLocks noChangeShapeType="1"/>
          </p:cNvSpPr>
          <p:nvPr/>
        </p:nvSpPr>
        <p:spPr bwMode="auto">
          <a:xfrm flipV="1">
            <a:off x="7696200" y="30083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31" name="Text Box 46"/>
          <p:cNvSpPr txBox="1">
            <a:spLocks noChangeArrowheads="1"/>
          </p:cNvSpPr>
          <p:nvPr/>
        </p:nvSpPr>
        <p:spPr bwMode="auto">
          <a:xfrm>
            <a:off x="7004050" y="3502025"/>
            <a:ext cx="145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Projection of</a:t>
            </a:r>
            <a:br>
              <a:rPr lang="en-US"/>
            </a:br>
            <a:r>
              <a:rPr lang="en-US"/>
              <a:t>world origin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Suppose we know 3D points and affine camera parameters …</a:t>
            </a:r>
            <a:endParaRPr lang="en-US" dirty="0"/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3600" smtClean="0"/>
              <a:t>	then, we can compute the observed 2d positions of each point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579438" y="2590800"/>
          <a:ext cx="7980362" cy="2490788"/>
        </p:xfrm>
        <a:graphic>
          <a:graphicData uri="http://schemas.openxmlformats.org/presentationml/2006/ole">
            <p:oleObj spid="_x0000_s483330" name="Equation" r:id="rId3" imgW="3009600" imgH="939600" progId="Equation.3">
              <p:embed/>
            </p:oleObj>
          </a:graphicData>
        </a:graphic>
      </p:graphicFrame>
      <p:sp>
        <p:nvSpPr>
          <p:cNvPr id="3077" name="TextBox 4"/>
          <p:cNvSpPr txBox="1">
            <a:spLocks noChangeArrowheads="1"/>
          </p:cNvSpPr>
          <p:nvPr/>
        </p:nvSpPr>
        <p:spPr bwMode="auto">
          <a:xfrm>
            <a:off x="76200" y="5562600"/>
            <a:ext cx="403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Camera Parameters (2mx3)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839788" y="5334000"/>
            <a:ext cx="4556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3124201" y="4419600"/>
            <a:ext cx="4572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2189163" y="4648200"/>
            <a:ext cx="2306637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3D Points (3xn)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5105400" y="5562600"/>
            <a:ext cx="3581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2D Image Points (2mxn)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743701" y="5219700"/>
            <a:ext cx="533400" cy="31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48200" y="2438400"/>
            <a:ext cx="4191000" cy="381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What if we instead observe corresponding 2d image points?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en-US" sz="1600" dirty="0" smtClean="0"/>
          </a:p>
          <a:p>
            <a:pPr marL="0">
              <a:buFont typeface="Arial" charset="0"/>
              <a:buNone/>
              <a:defRPr/>
            </a:pPr>
            <a:r>
              <a:rPr lang="en-US" dirty="0" smtClean="0"/>
              <a:t>Can we recover the camera parameters and 3d points?</a:t>
            </a:r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4405313" y="2743200"/>
            <a:ext cx="0" cy="2743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466975" y="2514600"/>
            <a:ext cx="2405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cameras (2</a:t>
            </a:r>
            <a:r>
              <a:rPr lang="en-US" sz="800">
                <a:solidFill>
                  <a:srgbClr val="FF0000"/>
                </a:solidFill>
              </a:rPr>
              <a:t> </a:t>
            </a:r>
            <a:r>
              <a:rPr lang="en-US" i="1">
                <a:solidFill>
                  <a:srgbClr val="FF0000"/>
                </a:solidFill>
              </a:rPr>
              <a:t>m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1100138" y="5486400"/>
            <a:ext cx="31242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1897063" y="5486400"/>
            <a:ext cx="145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points (</a:t>
            </a:r>
            <a:r>
              <a:rPr lang="en-US" i="1">
                <a:solidFill>
                  <a:srgbClr val="FF0000"/>
                </a:solidFill>
              </a:rPr>
              <a:t>n</a:t>
            </a:r>
            <a:r>
              <a:rPr lang="en-US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625475" y="2924175"/>
          <a:ext cx="8137525" cy="2325688"/>
        </p:xfrm>
        <a:graphic>
          <a:graphicData uri="http://schemas.openxmlformats.org/presentationml/2006/ole">
            <p:oleObj spid="_x0000_s488450" name="Equation" r:id="rId4" imgW="3288960" imgH="9396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0" y="6172200"/>
            <a:ext cx="64023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+mn-lt"/>
              </a:rPr>
              <a:t>What rank is the matrix of 2D points?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fig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1201738"/>
            <a:ext cx="63404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Slide Number Placeholder 1"/>
          <p:cNvSpPr txBox="1">
            <a:spLocks noGrp="1"/>
          </p:cNvSpPr>
          <p:nvPr/>
        </p:nvSpPr>
        <p:spPr bwMode="auto">
          <a:xfrm>
            <a:off x="0" y="6553200"/>
            <a:ext cx="3962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0000"/>
                </a:solidFill>
              </a:rPr>
              <a:t>Figure from Hartley &amp; Zisserman</a:t>
            </a:r>
          </a:p>
        </p:txBody>
      </p:sp>
      <p:sp>
        <p:nvSpPr>
          <p:cNvPr id="48132" name="Text Box 5"/>
          <p:cNvSpPr txBox="1">
            <a:spLocks noChangeArrowheads="1"/>
          </p:cNvSpPr>
          <p:nvPr/>
        </p:nvSpPr>
        <p:spPr bwMode="auto">
          <a:xfrm>
            <a:off x="1760538" y="142875"/>
            <a:ext cx="7262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3200">
                <a:solidFill>
                  <a:srgbClr val="000000"/>
                </a:solidFill>
              </a:rPr>
              <a:t>Example: parallel cameras</a:t>
            </a:r>
          </a:p>
        </p:txBody>
      </p:sp>
      <p:pic>
        <p:nvPicPr>
          <p:cNvPr id="48133" name="Picture 1"/>
          <p:cNvPicPr>
            <a:picLocks noChangeAspect="1" noChangeArrowheads="1"/>
          </p:cNvPicPr>
          <p:nvPr/>
        </p:nvPicPr>
        <p:blipFill>
          <a:blip r:embed="rId4"/>
          <a:srcRect l="8691" t="36635" r="9700" b="30817"/>
          <a:stretch>
            <a:fillRect/>
          </a:stretch>
        </p:blipFill>
        <p:spPr bwMode="auto">
          <a:xfrm>
            <a:off x="446088" y="3209925"/>
            <a:ext cx="795972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18338" y="909638"/>
            <a:ext cx="1387475" cy="19716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55625" y="873125"/>
            <a:ext cx="1387475" cy="197167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819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1238250"/>
          <a:ext cx="7772400" cy="5086350"/>
        </p:xfrm>
        <a:graphic>
          <a:graphicData uri="http://schemas.openxmlformats.org/presentationml/2006/ole">
            <p:oleObj spid="_x0000_s492546" name="Image" r:id="rId4" imgW="11949206" imgH="7911111" progId="">
              <p:embed/>
            </p:oleObj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6705600" y="5105400"/>
            <a:ext cx="8509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AX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p:oleObj spid="_x0000_s494594" name="Image" r:id="rId4" imgW="10311111" imgH="7555556" progId="">
              <p:embed/>
            </p:oleObj>
          </a:graphicData>
        </a:graphic>
      </p:graphicFrame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5334000" y="3505200"/>
            <a:ext cx="3200400" cy="1316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0242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054100" y="1371600"/>
          <a:ext cx="7175500" cy="5257800"/>
        </p:xfrm>
        <a:graphic>
          <a:graphicData uri="http://schemas.openxmlformats.org/presentationml/2006/ole">
            <p:oleObj spid="_x0000_s496642" name="Image" r:id="rId4" imgW="10311111" imgH="7555556" progId="">
              <p:embed/>
            </p:oleObj>
          </a:graphicData>
        </a:graphic>
      </p:graphicFrame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7648575" y="6583362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M. Hebert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914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smtClean="0"/>
              <a:t>Singular value decomposition of D: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p:oleObj spid="_x0000_s498690" name="Image" r:id="rId4" imgW="11250794" imgH="7961905" progId="">
              <p:embed/>
            </p:oleObj>
          </a:graphicData>
        </a:graphic>
      </p:graphicFrame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4114800" y="3124200"/>
            <a:ext cx="4038600" cy="11890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Rectangle 10"/>
          <p:cNvSpPr>
            <a:spLocks noChangeArrowheads="1"/>
          </p:cNvSpPr>
          <p:nvPr/>
        </p:nvSpPr>
        <p:spPr bwMode="auto">
          <a:xfrm>
            <a:off x="762000" y="4191000"/>
            <a:ext cx="68580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smtClean="0"/>
              <a:t>Obtaining a factorization from SVD: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Factorizing the measurement matrix</a:t>
            </a:r>
          </a:p>
        </p:txBody>
      </p:sp>
      <p:graphicFrame>
        <p:nvGraphicFramePr>
          <p:cNvPr id="1229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685800" y="1371600"/>
          <a:ext cx="7086600" cy="5014913"/>
        </p:xfrm>
        <a:graphic>
          <a:graphicData uri="http://schemas.openxmlformats.org/presentationml/2006/ole">
            <p:oleObj spid="_x0000_s500738" name="Image" r:id="rId4" imgW="11250794" imgH="7961905" progId="">
              <p:embed/>
            </p:oleObj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7648575" y="6583363"/>
            <a:ext cx="14192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122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Char char="•"/>
            </a:pPr>
            <a:r>
              <a:rPr lang="en-US" sz="2800" smtClean="0"/>
              <a:t>Obtaining a factorization from SVD: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994150" y="5029200"/>
          <a:ext cx="419100" cy="381000"/>
        </p:xfrm>
        <a:graphic>
          <a:graphicData uri="http://schemas.openxmlformats.org/presentationml/2006/ole">
            <p:oleObj spid="_x0000_s500739" name="Equation" r:id="rId5" imgW="164880" imgH="203040" progId="Equation.3">
              <p:embed/>
            </p:oleObj>
          </a:graphicData>
        </a:graphic>
      </p:graphicFrame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6216650" y="5013325"/>
          <a:ext cx="417513" cy="381000"/>
        </p:xfrm>
        <a:graphic>
          <a:graphicData uri="http://schemas.openxmlformats.org/presentationml/2006/ole">
            <p:oleObj spid="_x0000_s500740" name="Equation" r:id="rId6" imgW="164880" imgH="203040" progId="Equation.3">
              <p:embed/>
            </p:oleObj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ambiguity</a:t>
            </a:r>
          </a:p>
        </p:txBody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657600"/>
            <a:ext cx="7924800" cy="2971800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The decomposition is not unique. We get the same </a:t>
            </a:r>
            <a:r>
              <a:rPr lang="en-US" b="1" dirty="0" smtClean="0"/>
              <a:t>D </a:t>
            </a:r>
            <a:r>
              <a:rPr lang="en-US" dirty="0" smtClean="0"/>
              <a:t>by using any 3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3 matrix </a:t>
            </a:r>
            <a:r>
              <a:rPr lang="en-US" b="1" dirty="0" smtClean="0"/>
              <a:t>C </a:t>
            </a:r>
            <a:r>
              <a:rPr lang="en-US" dirty="0" smtClean="0"/>
              <a:t>and applying the transformations </a:t>
            </a:r>
            <a:r>
              <a:rPr lang="en-US" b="1" dirty="0" smtClean="0"/>
              <a:t>A </a:t>
            </a:r>
            <a:r>
              <a:rPr lang="en-US" b="1" dirty="0" smtClean="0">
                <a:cs typeface="Arial" pitchFamily="34" charset="0"/>
              </a:rPr>
              <a:t>→ </a:t>
            </a:r>
            <a:r>
              <a:rPr lang="en-US" b="1" dirty="0" smtClean="0"/>
              <a:t>AC, X </a:t>
            </a:r>
            <a:r>
              <a:rPr lang="en-US" b="1" dirty="0" smtClean="0">
                <a:cs typeface="Arial" pitchFamily="34" charset="0"/>
              </a:rPr>
              <a:t>→</a:t>
            </a:r>
            <a:r>
              <a:rPr lang="en-US" b="1" dirty="0" smtClean="0"/>
              <a:t>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That is because we have only an affine transformation and we have not enforced any Euclidean constraints (like forcing the image axes to be perpendicular, for example)</a:t>
            </a:r>
          </a:p>
        </p:txBody>
      </p:sp>
      <p:graphicFrame>
        <p:nvGraphicFramePr>
          <p:cNvPr id="13314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143000" y="990600"/>
          <a:ext cx="6858000" cy="2617788"/>
        </p:xfrm>
        <a:graphic>
          <a:graphicData uri="http://schemas.openxmlformats.org/presentationml/2006/ole">
            <p:oleObj spid="_x0000_s502786" name="Image" r:id="rId4" imgW="11746032" imgH="4482540" progId="">
              <p:embed/>
            </p:oleObj>
          </a:graphicData>
        </a:graphic>
      </p:graphicFrame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graphicFrame>
        <p:nvGraphicFramePr>
          <p:cNvPr id="13315" name="Object 4"/>
          <p:cNvGraphicFramePr>
            <a:graphicFrameLocks noChangeAspect="1"/>
          </p:cNvGraphicFramePr>
          <p:nvPr/>
        </p:nvGraphicFramePr>
        <p:xfrm>
          <a:off x="6842125" y="2046288"/>
          <a:ext cx="354013" cy="404812"/>
        </p:xfrm>
        <a:graphic>
          <a:graphicData uri="http://schemas.openxmlformats.org/presentationml/2006/ole">
            <p:oleObj spid="_x0000_s502787" name="Equation" r:id="rId5" imgW="139680" imgH="215640" progId="Equation.3">
              <p:embed/>
            </p:oleObj>
          </a:graphicData>
        </a:graphic>
      </p:graphicFrame>
      <p:graphicFrame>
        <p:nvGraphicFramePr>
          <p:cNvPr id="13316" name="Object 5"/>
          <p:cNvGraphicFramePr>
            <a:graphicFrameLocks noChangeAspect="1"/>
          </p:cNvGraphicFramePr>
          <p:nvPr/>
        </p:nvGraphicFramePr>
        <p:xfrm>
          <a:off x="4240213" y="2057400"/>
          <a:ext cx="419100" cy="381000"/>
        </p:xfrm>
        <a:graphic>
          <a:graphicData uri="http://schemas.openxmlformats.org/presentationml/2006/ole">
            <p:oleObj spid="_x0000_s502788" name="Equation" r:id="rId6" imgW="164880" imgH="203040" progId="Equation.3">
              <p:embed/>
            </p:oleObj>
          </a:graphicData>
        </a:graphic>
      </p:graphicFrame>
      <p:graphicFrame>
        <p:nvGraphicFramePr>
          <p:cNvPr id="13317" name="Object 6"/>
          <p:cNvGraphicFramePr>
            <a:graphicFrameLocks noChangeAspect="1"/>
          </p:cNvGraphicFramePr>
          <p:nvPr/>
        </p:nvGraphicFramePr>
        <p:xfrm>
          <a:off x="6781800" y="2057400"/>
          <a:ext cx="417513" cy="381000"/>
        </p:xfrm>
        <a:graphic>
          <a:graphicData uri="http://schemas.openxmlformats.org/presentationml/2006/ole">
            <p:oleObj spid="_x0000_s502789" name="Equation" r:id="rId7" imgW="164880" imgH="203040" progId="Equation.3">
              <p:embed/>
            </p:oleObj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1955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mtClean="0"/>
              <a:t>Orthographic: image axes are perpendicular and of unit length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Eliminating the affine ambiguity</a:t>
            </a:r>
          </a:p>
        </p:txBody>
      </p:sp>
      <p:sp>
        <p:nvSpPr>
          <p:cNvPr id="24580" name="Freeform 5"/>
          <p:cNvSpPr>
            <a:spLocks/>
          </p:cNvSpPr>
          <p:nvPr/>
        </p:nvSpPr>
        <p:spPr bwMode="auto">
          <a:xfrm>
            <a:off x="2068513" y="3352800"/>
            <a:ext cx="2079625" cy="21304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>
            <a:off x="2747963" y="4581525"/>
            <a:ext cx="3214687" cy="9445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066925" y="4560888"/>
            <a:ext cx="1588" cy="922337"/>
          </a:xfrm>
          <a:custGeom>
            <a:avLst/>
            <a:gdLst>
              <a:gd name="T0" fmla="*/ 0 w 1"/>
              <a:gd name="T1" fmla="*/ 2147483647 h 702"/>
              <a:gd name="T2" fmla="*/ 0 w 1"/>
              <a:gd name="T3" fmla="*/ 0 h 702"/>
              <a:gd name="T4" fmla="*/ 0 60000 65536"/>
              <a:gd name="T5" fmla="*/ 0 60000 65536"/>
              <a:gd name="T6" fmla="*/ 0 w 1"/>
              <a:gd name="T7" fmla="*/ 0 h 702"/>
              <a:gd name="T8" fmla="*/ 1 w 1"/>
              <a:gd name="T9" fmla="*/ 702 h 70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702">
                <a:moveTo>
                  <a:pt x="0" y="702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Freeform 8"/>
          <p:cNvSpPr>
            <a:spLocks/>
          </p:cNvSpPr>
          <p:nvPr/>
        </p:nvSpPr>
        <p:spPr bwMode="auto">
          <a:xfrm>
            <a:off x="2068513" y="5200650"/>
            <a:ext cx="769937" cy="279400"/>
          </a:xfrm>
          <a:custGeom>
            <a:avLst/>
            <a:gdLst>
              <a:gd name="T0" fmla="*/ 0 w 485"/>
              <a:gd name="T1" fmla="*/ 2147483647 h 176"/>
              <a:gd name="T2" fmla="*/ 2147483647 w 485"/>
              <a:gd name="T3" fmla="*/ 0 h 176"/>
              <a:gd name="T4" fmla="*/ 0 60000 65536"/>
              <a:gd name="T5" fmla="*/ 0 60000 65536"/>
              <a:gd name="T6" fmla="*/ 0 w 485"/>
              <a:gd name="T7" fmla="*/ 0 h 176"/>
              <a:gd name="T8" fmla="*/ 485 w 485"/>
              <a:gd name="T9" fmla="*/ 176 h 1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85" h="176">
                <a:moveTo>
                  <a:pt x="0" y="176"/>
                </a:moveTo>
                <a:lnTo>
                  <a:pt x="485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 type="stealth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Oval 9"/>
          <p:cNvSpPr>
            <a:spLocks noChangeArrowheads="1"/>
          </p:cNvSpPr>
          <p:nvPr/>
        </p:nvSpPr>
        <p:spPr bwMode="auto">
          <a:xfrm>
            <a:off x="5902325" y="5464175"/>
            <a:ext cx="93663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2687638" y="4518025"/>
            <a:ext cx="93662" cy="984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Text Box 11"/>
          <p:cNvSpPr txBox="1">
            <a:spLocks noChangeArrowheads="1"/>
          </p:cNvSpPr>
          <p:nvPr/>
        </p:nvSpPr>
        <p:spPr bwMode="auto">
          <a:xfrm>
            <a:off x="2628900" y="41402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7" name="Text Box 12"/>
          <p:cNvSpPr txBox="1">
            <a:spLocks noChangeArrowheads="1"/>
          </p:cNvSpPr>
          <p:nvPr/>
        </p:nvSpPr>
        <p:spPr bwMode="auto">
          <a:xfrm>
            <a:off x="6021388" y="51482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</a:p>
        </p:txBody>
      </p:sp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2362200" y="52578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1</a:t>
            </a:r>
          </a:p>
        </p:txBody>
      </p:sp>
      <p:sp>
        <p:nvSpPr>
          <p:cNvPr id="24589" name="Text Box 14"/>
          <p:cNvSpPr txBox="1">
            <a:spLocks noChangeArrowheads="1"/>
          </p:cNvSpPr>
          <p:nvPr/>
        </p:nvSpPr>
        <p:spPr bwMode="auto">
          <a:xfrm>
            <a:off x="1590675" y="4724400"/>
            <a:ext cx="46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a</a:t>
            </a:r>
            <a:r>
              <a:rPr lang="en-US" baseline="-25000"/>
              <a:t>2</a:t>
            </a:r>
          </a:p>
        </p:txBody>
      </p:sp>
      <p:sp>
        <p:nvSpPr>
          <p:cNvPr id="24590" name="Text Box 15"/>
          <p:cNvSpPr txBox="1">
            <a:spLocks noChangeArrowheads="1"/>
          </p:cNvSpPr>
          <p:nvPr/>
        </p:nvSpPr>
        <p:spPr bwMode="auto">
          <a:xfrm>
            <a:off x="5943600" y="3429000"/>
            <a:ext cx="1463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a</a:t>
            </a:r>
            <a:r>
              <a:rPr lang="en-US" baseline="-25000"/>
              <a:t>1 </a:t>
            </a:r>
            <a:r>
              <a:rPr lang="en-US">
                <a:cs typeface="Arial" charset="0"/>
              </a:rPr>
              <a:t>· </a:t>
            </a:r>
            <a:r>
              <a:rPr lang="en-US" b="1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 </a:t>
            </a:r>
            <a:r>
              <a:rPr lang="en-US">
                <a:cs typeface="Arial" charset="0"/>
              </a:rPr>
              <a:t>= 0</a:t>
            </a:r>
          </a:p>
        </p:txBody>
      </p:sp>
      <p:sp>
        <p:nvSpPr>
          <p:cNvPr id="24591" name="Text Box 16"/>
          <p:cNvSpPr txBox="1">
            <a:spLocks noChangeArrowheads="1"/>
          </p:cNvSpPr>
          <p:nvPr/>
        </p:nvSpPr>
        <p:spPr bwMode="auto">
          <a:xfrm>
            <a:off x="5867400" y="4191000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|</a:t>
            </a:r>
            <a:r>
              <a:rPr lang="en-US" b="1"/>
              <a:t>a</a:t>
            </a:r>
            <a:r>
              <a:rPr lang="en-US" baseline="-25000"/>
              <a:t>1</a:t>
            </a:r>
            <a:r>
              <a:rPr lang="en-US">
                <a:cs typeface="Arial" charset="0"/>
              </a:rPr>
              <a:t>|</a:t>
            </a:r>
            <a:r>
              <a:rPr lang="en-US" baseline="30000">
                <a:cs typeface="Arial" charset="0"/>
              </a:rPr>
              <a:t>2</a:t>
            </a:r>
            <a:r>
              <a:rPr lang="en-US">
                <a:cs typeface="Arial" charset="0"/>
              </a:rPr>
              <a:t> = |</a:t>
            </a:r>
            <a:r>
              <a:rPr lang="en-US" b="1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</a:t>
            </a:r>
            <a:r>
              <a:rPr lang="en-US"/>
              <a:t>|</a:t>
            </a:r>
            <a:r>
              <a:rPr lang="en-US" baseline="30000"/>
              <a:t>2</a:t>
            </a:r>
            <a:r>
              <a:rPr lang="en-US" baseline="-25000">
                <a:cs typeface="Arial" charset="0"/>
              </a:rPr>
              <a:t> </a:t>
            </a:r>
            <a:r>
              <a:rPr lang="en-US">
                <a:cs typeface="Arial" charset="0"/>
              </a:rPr>
              <a:t>= 1</a:t>
            </a:r>
          </a:p>
        </p:txBody>
      </p:sp>
      <p:sp>
        <p:nvSpPr>
          <p:cNvPr id="24592" name="Text Box 17"/>
          <p:cNvSpPr txBox="1">
            <a:spLocks noChangeArrowheads="1"/>
          </p:cNvSpPr>
          <p:nvPr/>
        </p:nvSpPr>
        <p:spPr bwMode="auto">
          <a:xfrm>
            <a:off x="7648575" y="6470650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M. Hebert</a:t>
            </a:r>
          </a:p>
        </p:txBody>
      </p:sp>
      <p:sp>
        <p:nvSpPr>
          <p:cNvPr id="24593" name="Freeform 18"/>
          <p:cNvSpPr>
            <a:spLocks/>
          </p:cNvSpPr>
          <p:nvPr/>
        </p:nvSpPr>
        <p:spPr bwMode="auto">
          <a:xfrm>
            <a:off x="2057400" y="5181600"/>
            <a:ext cx="228600" cy="209550"/>
          </a:xfrm>
          <a:custGeom>
            <a:avLst/>
            <a:gdLst>
              <a:gd name="T0" fmla="*/ 0 w 144"/>
              <a:gd name="T1" fmla="*/ 2147483647 h 132"/>
              <a:gd name="T2" fmla="*/ 2147483647 w 144"/>
              <a:gd name="T3" fmla="*/ 0 h 132"/>
              <a:gd name="T4" fmla="*/ 2147483647 w 144"/>
              <a:gd name="T5" fmla="*/ 2147483647 h 132"/>
              <a:gd name="T6" fmla="*/ 0 60000 65536"/>
              <a:gd name="T7" fmla="*/ 0 60000 65536"/>
              <a:gd name="T8" fmla="*/ 0 60000 65536"/>
              <a:gd name="T9" fmla="*/ 0 w 144"/>
              <a:gd name="T10" fmla="*/ 0 h 132"/>
              <a:gd name="T11" fmla="*/ 144 w 144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32">
                <a:moveTo>
                  <a:pt x="0" y="48"/>
                </a:moveTo>
                <a:lnTo>
                  <a:pt x="144" y="0"/>
                </a:lnTo>
                <a:lnTo>
                  <a:pt x="144" y="132"/>
                </a:ln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Solve for orthographic constraints</a:t>
            </a:r>
          </a:p>
        </p:txBody>
      </p:sp>
      <p:sp>
        <p:nvSpPr>
          <p:cNvPr id="14343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Solve for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  <a:endParaRPr lang="en-US" baseline="30000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Recover </a:t>
            </a:r>
            <a:r>
              <a:rPr lang="en-US" b="1" dirty="0" smtClean="0"/>
              <a:t>C</a:t>
            </a:r>
            <a:r>
              <a:rPr lang="en-US" dirty="0" smtClean="0"/>
              <a:t> from </a:t>
            </a:r>
            <a:r>
              <a:rPr lang="en-US" b="1" dirty="0" smtClean="0"/>
              <a:t>L</a:t>
            </a:r>
            <a:r>
              <a:rPr lang="en-US" dirty="0" smtClean="0"/>
              <a:t> by </a:t>
            </a:r>
            <a:r>
              <a:rPr lang="en-US" dirty="0" err="1" smtClean="0"/>
              <a:t>Cholesky</a:t>
            </a:r>
            <a:r>
              <a:rPr lang="en-US" dirty="0" smtClean="0"/>
              <a:t> decomposition: </a:t>
            </a:r>
            <a:r>
              <a:rPr lang="en-US" b="1" dirty="0" smtClean="0"/>
              <a:t>L = CC</a:t>
            </a:r>
            <a:r>
              <a:rPr lang="en-US" b="1" baseline="30000" dirty="0" smtClean="0"/>
              <a:t>T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Update </a:t>
            </a:r>
            <a:r>
              <a:rPr lang="en-US" b="1" dirty="0" smtClean="0"/>
              <a:t>A</a:t>
            </a:r>
            <a:r>
              <a:rPr lang="en-US" dirty="0" smtClean="0"/>
              <a:t> and </a:t>
            </a:r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b="1" dirty="0" smtClean="0"/>
              <a:t> A = AC, X = C</a:t>
            </a:r>
            <a:r>
              <a:rPr lang="en-US" b="1" baseline="30000" dirty="0" smtClean="0"/>
              <a:t>-1</a:t>
            </a:r>
            <a:r>
              <a:rPr lang="en-US" b="1" dirty="0" smtClean="0"/>
              <a:t>X</a:t>
            </a:r>
          </a:p>
          <a:p>
            <a:endParaRPr lang="en-US" baseline="30000" dirty="0" smtClean="0"/>
          </a:p>
          <a:p>
            <a:endParaRPr lang="en-US" dirty="0" smtClean="0"/>
          </a:p>
        </p:txBody>
      </p:sp>
      <p:graphicFrame>
        <p:nvGraphicFramePr>
          <p:cNvPr id="14338" name="Object 4"/>
          <p:cNvGraphicFramePr>
            <a:graphicFrameLocks noChangeAspect="1"/>
          </p:cNvGraphicFramePr>
          <p:nvPr/>
        </p:nvGraphicFramePr>
        <p:xfrm>
          <a:off x="5638800" y="2057400"/>
          <a:ext cx="1751013" cy="1277938"/>
        </p:xfrm>
        <a:graphic>
          <a:graphicData uri="http://schemas.openxmlformats.org/presentationml/2006/ole">
            <p:oleObj spid="_x0000_s506882" name="Equation" r:id="rId3" imgW="660240" imgH="482400" progId="Equation.3">
              <p:embed/>
            </p:oleObj>
          </a:graphicData>
        </a:graphic>
      </p:graphicFrame>
      <p:sp>
        <p:nvSpPr>
          <p:cNvPr id="14344" name="TextBox 7"/>
          <p:cNvSpPr txBox="1">
            <a:spLocks noChangeArrowheads="1"/>
          </p:cNvSpPr>
          <p:nvPr/>
        </p:nvSpPr>
        <p:spPr bwMode="auto">
          <a:xfrm>
            <a:off x="4495800" y="2514600"/>
            <a:ext cx="1023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where</a:t>
            </a:r>
            <a:endParaRPr lang="en-US"/>
          </a:p>
        </p:txBody>
      </p:sp>
      <p:graphicFrame>
        <p:nvGraphicFramePr>
          <p:cNvPr id="1433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8812737"/>
              </p:ext>
            </p:extLst>
          </p:nvPr>
        </p:nvGraphicFramePr>
        <p:xfrm>
          <a:off x="1952625" y="1862138"/>
          <a:ext cx="2324100" cy="639762"/>
        </p:xfrm>
        <a:graphic>
          <a:graphicData uri="http://schemas.openxmlformats.org/presentationml/2006/ole">
            <p:oleObj spid="_x0000_s506883" name="Equation" r:id="rId4" imgW="876240" imgH="241200" progId="Equation.3">
              <p:embed/>
            </p:oleObj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60970516"/>
              </p:ext>
            </p:extLst>
          </p:nvPr>
        </p:nvGraphicFramePr>
        <p:xfrm>
          <a:off x="1947863" y="2438400"/>
          <a:ext cx="2355850" cy="639763"/>
        </p:xfrm>
        <a:graphic>
          <a:graphicData uri="http://schemas.openxmlformats.org/presentationml/2006/ole">
            <p:oleObj spid="_x0000_s506884" name="Equation" r:id="rId5" imgW="888840" imgH="241200" progId="Equation.3">
              <p:embed/>
            </p:oleObj>
          </a:graphicData>
        </a:graphic>
      </p:graphicFrame>
      <p:graphicFrame>
        <p:nvGraphicFramePr>
          <p:cNvPr id="143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4392243"/>
              </p:ext>
            </p:extLst>
          </p:nvPr>
        </p:nvGraphicFramePr>
        <p:xfrm>
          <a:off x="1947863" y="2971800"/>
          <a:ext cx="2425700" cy="639763"/>
        </p:xfrm>
        <a:graphic>
          <a:graphicData uri="http://schemas.openxmlformats.org/presentationml/2006/ole">
            <p:oleObj spid="_x0000_s506885" name="Equation" r:id="rId6" imgW="914400" imgH="241200" progId="Equation.3">
              <p:embed/>
            </p:oleObj>
          </a:graphicData>
        </a:graphic>
      </p:graphicFrame>
      <p:sp>
        <p:nvSpPr>
          <p:cNvPr id="14345" name="TextBox 30"/>
          <p:cNvSpPr txBox="1">
            <a:spLocks noChangeArrowheads="1"/>
          </p:cNvSpPr>
          <p:nvPr/>
        </p:nvSpPr>
        <p:spPr bwMode="auto">
          <a:xfrm>
            <a:off x="4343400" y="5367338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~</a:t>
            </a:r>
          </a:p>
        </p:txBody>
      </p:sp>
      <p:sp>
        <p:nvSpPr>
          <p:cNvPr id="14346" name="TextBox 31"/>
          <p:cNvSpPr txBox="1">
            <a:spLocks noChangeArrowheads="1"/>
          </p:cNvSpPr>
          <p:nvPr/>
        </p:nvSpPr>
        <p:spPr bwMode="auto">
          <a:xfrm>
            <a:off x="6038850" y="5383213"/>
            <a:ext cx="3190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~</a:t>
            </a:r>
          </a:p>
        </p:txBody>
      </p:sp>
      <p:sp>
        <p:nvSpPr>
          <p:cNvPr id="14347" name="TextBox 32"/>
          <p:cNvSpPr txBox="1">
            <a:spLocks noChangeArrowheads="1"/>
          </p:cNvSpPr>
          <p:nvPr/>
        </p:nvSpPr>
        <p:spPr bwMode="auto">
          <a:xfrm>
            <a:off x="1066800" y="1066800"/>
            <a:ext cx="4687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Three equations for each image i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Algorithm summary</a:t>
            </a: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Given: </a:t>
            </a:r>
            <a:r>
              <a:rPr lang="en-US" i="1" dirty="0" smtClean="0"/>
              <a:t>m </a:t>
            </a:r>
            <a:r>
              <a:rPr lang="en-US" dirty="0" smtClean="0"/>
              <a:t>images and </a:t>
            </a:r>
            <a:r>
              <a:rPr lang="en-US" i="1" dirty="0" smtClean="0"/>
              <a:t>n </a:t>
            </a:r>
            <a:r>
              <a:rPr lang="en-US" dirty="0" smtClean="0"/>
              <a:t>tracked features </a:t>
            </a:r>
            <a:r>
              <a:rPr lang="en-US" b="1" dirty="0" err="1" smtClean="0"/>
              <a:t>x</a:t>
            </a:r>
            <a:r>
              <a:rPr lang="en-US" i="1" baseline="-25000" dirty="0" err="1" smtClean="0"/>
              <a:t>ij</a:t>
            </a:r>
            <a:endParaRPr lang="en-US" i="1" baseline="-25000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For each image </a:t>
            </a:r>
            <a:r>
              <a:rPr lang="en-US" i="1" dirty="0" err="1" smtClean="0"/>
              <a:t>i</a:t>
            </a:r>
            <a:r>
              <a:rPr lang="en-US" i="1" dirty="0" smtClean="0"/>
              <a:t>, c</a:t>
            </a:r>
            <a:r>
              <a:rPr lang="en-US" dirty="0" smtClean="0"/>
              <a:t>enter the feature coordinates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Construct a 2</a:t>
            </a:r>
            <a:r>
              <a:rPr lang="en-US" i="1" dirty="0" smtClean="0"/>
              <a:t>m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</a:t>
            </a:r>
            <a:r>
              <a:rPr lang="en-US" i="1" dirty="0" smtClean="0"/>
              <a:t>n </a:t>
            </a:r>
            <a:r>
              <a:rPr lang="en-US" dirty="0" smtClean="0"/>
              <a:t>measurement matrix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Column </a:t>
            </a:r>
            <a:r>
              <a:rPr lang="en-US" i="1" dirty="0" smtClean="0"/>
              <a:t>j </a:t>
            </a:r>
            <a:r>
              <a:rPr lang="en-US" dirty="0" smtClean="0"/>
              <a:t>contains the projection of point </a:t>
            </a:r>
            <a:r>
              <a:rPr lang="en-US" i="1" dirty="0" smtClean="0"/>
              <a:t>j </a:t>
            </a:r>
            <a:r>
              <a:rPr lang="en-US" dirty="0" smtClean="0"/>
              <a:t>in all views</a:t>
            </a:r>
          </a:p>
          <a:p>
            <a:pPr lvl="1">
              <a:defRPr/>
            </a:pPr>
            <a:r>
              <a:rPr lang="en-US" dirty="0" smtClean="0"/>
              <a:t>Row </a:t>
            </a:r>
            <a:r>
              <a:rPr lang="en-US" i="1" dirty="0" err="1" smtClean="0"/>
              <a:t>i</a:t>
            </a:r>
            <a:r>
              <a:rPr lang="en-US" i="1" dirty="0" smtClean="0"/>
              <a:t> </a:t>
            </a:r>
            <a:r>
              <a:rPr lang="en-US" dirty="0" smtClean="0"/>
              <a:t>contains one coordinate of the projections of all the </a:t>
            </a:r>
            <a:r>
              <a:rPr lang="en-US" i="1" dirty="0" smtClean="0"/>
              <a:t>n </a:t>
            </a:r>
            <a:r>
              <a:rPr lang="en-US" dirty="0" smtClean="0"/>
              <a:t>points in image </a:t>
            </a:r>
            <a:r>
              <a:rPr lang="en-US" i="1" dirty="0" err="1" smtClean="0"/>
              <a:t>i</a:t>
            </a:r>
            <a:endParaRPr lang="en-US" i="1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Factorize </a:t>
            </a:r>
            <a:r>
              <a:rPr lang="en-US" b="1" dirty="0" smtClean="0"/>
              <a:t>D</a:t>
            </a:r>
            <a:r>
              <a:rPr lang="en-US" dirty="0" smtClean="0"/>
              <a:t>:</a:t>
            </a:r>
          </a:p>
          <a:p>
            <a:pPr lvl="1">
              <a:defRPr/>
            </a:pPr>
            <a:r>
              <a:rPr lang="en-US" dirty="0" smtClean="0"/>
              <a:t>Compute SVD: </a:t>
            </a:r>
            <a:r>
              <a:rPr lang="en-US" b="1" dirty="0" smtClean="0"/>
              <a:t>D </a:t>
            </a:r>
            <a:r>
              <a:rPr lang="en-US" dirty="0" smtClean="0"/>
              <a:t>=</a:t>
            </a:r>
            <a:r>
              <a:rPr lang="en-US" b="1" dirty="0" smtClean="0"/>
              <a:t> U W V</a:t>
            </a:r>
            <a:r>
              <a:rPr lang="en-US" b="1" baseline="30000" dirty="0" smtClean="0"/>
              <a:t>T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U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dirty="0" smtClean="0"/>
              <a:t> by taking the first 3 columns of </a:t>
            </a:r>
            <a:r>
              <a:rPr lang="en-US" b="1" dirty="0" smtClean="0"/>
              <a:t>V</a:t>
            </a:r>
          </a:p>
          <a:p>
            <a:pPr lvl="1">
              <a:defRPr/>
            </a:pPr>
            <a:r>
              <a:rPr lang="en-US" dirty="0" smtClean="0"/>
              <a:t>Create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dirty="0" smtClean="0"/>
              <a:t> by taking the upper left 3 </a:t>
            </a:r>
            <a:r>
              <a:rPr lang="en-US" dirty="0" smtClean="0">
                <a:cs typeface="Arial" pitchFamily="34" charset="0"/>
              </a:rPr>
              <a:t>×</a:t>
            </a:r>
            <a:r>
              <a:rPr lang="en-US" dirty="0" smtClean="0"/>
              <a:t> 3 block of</a:t>
            </a:r>
            <a:r>
              <a:rPr lang="en-US" i="1" dirty="0" smtClean="0"/>
              <a:t> </a:t>
            </a:r>
            <a:r>
              <a:rPr lang="en-US" b="1" dirty="0" smtClean="0"/>
              <a:t>W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Create the motion</a:t>
            </a:r>
            <a:r>
              <a:rPr lang="en-US" dirty="0"/>
              <a:t> </a:t>
            </a:r>
            <a:r>
              <a:rPr lang="en-US" dirty="0" smtClean="0"/>
              <a:t>(affine) and shape (3D) matrices:</a:t>
            </a:r>
          </a:p>
          <a:p>
            <a:pPr marL="457200" lvl="1" indent="0">
              <a:buNone/>
              <a:defRPr/>
            </a:pPr>
            <a:r>
              <a:rPr lang="en-US" b="1" dirty="0" smtClean="0"/>
              <a:t>	A</a:t>
            </a:r>
            <a:r>
              <a:rPr lang="en-US" dirty="0" smtClean="0"/>
              <a:t> = </a:t>
            </a:r>
            <a:r>
              <a:rPr lang="en-US" b="1" dirty="0" smtClean="0"/>
              <a:t>U</a:t>
            </a:r>
            <a:r>
              <a:rPr lang="en-US" baseline="-25000" dirty="0" smtClean="0"/>
              <a:t>3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  </a:t>
            </a:r>
            <a:r>
              <a:rPr lang="en-US" dirty="0" smtClean="0"/>
              <a:t>and </a:t>
            </a:r>
            <a:r>
              <a:rPr lang="en-US" b="1" dirty="0" smtClean="0"/>
              <a:t>X</a:t>
            </a:r>
            <a:r>
              <a:rPr lang="en-US" dirty="0" smtClean="0"/>
              <a:t> = </a:t>
            </a:r>
            <a:r>
              <a:rPr lang="en-US" b="1" dirty="0" smtClean="0"/>
              <a:t>W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½</a:t>
            </a:r>
            <a:r>
              <a:rPr lang="en-US" dirty="0" smtClean="0"/>
              <a:t> </a:t>
            </a:r>
            <a:r>
              <a:rPr lang="en-US" b="1" dirty="0" smtClean="0"/>
              <a:t>V</a:t>
            </a:r>
            <a:r>
              <a:rPr lang="en-US" baseline="-25000" dirty="0" smtClean="0"/>
              <a:t>3</a:t>
            </a:r>
            <a:r>
              <a:rPr lang="en-US" baseline="30000" dirty="0" smtClean="0"/>
              <a:t>T</a:t>
            </a:r>
            <a:endParaRPr lang="en-US" dirty="0" smtClean="0"/>
          </a:p>
          <a:p>
            <a:pPr>
              <a:buFontTx/>
              <a:buChar char="•"/>
              <a:defRPr/>
            </a:pPr>
            <a:r>
              <a:rPr lang="en-US" dirty="0" smtClean="0"/>
              <a:t>Eliminate affine ambiguity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648575" y="6583362"/>
            <a:ext cx="14192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M. Hebert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7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83971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/>
            <a:r>
              <a:rPr lang="en-US" dirty="0"/>
              <a:t>Recap: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  <a:p>
            <a:pPr lvl="1" eaLnBrk="1" hangingPunct="1"/>
            <a:r>
              <a:rPr lang="en-US" dirty="0"/>
              <a:t>Stereo image rectification </a:t>
            </a:r>
          </a:p>
          <a:p>
            <a:pPr lvl="1" eaLnBrk="1" hangingPunct="1"/>
            <a:r>
              <a:rPr lang="en-US" dirty="0"/>
              <a:t>Stereo solutions</a:t>
            </a:r>
          </a:p>
          <a:p>
            <a:pPr lvl="2" eaLnBrk="1" hangingPunct="1"/>
            <a:r>
              <a:rPr lang="en-US" dirty="0"/>
              <a:t>Computing correspondences</a:t>
            </a:r>
          </a:p>
          <a:p>
            <a:pPr lvl="2" eaLnBrk="1" hangingPunct="1"/>
            <a:r>
              <a:rPr lang="en-US" dirty="0"/>
              <a:t>Non-geometric stereo constraints</a:t>
            </a:r>
          </a:p>
          <a:p>
            <a:pPr lvl="1" eaLnBrk="1" hangingPunct="1"/>
            <a:r>
              <a:rPr lang="en-US" dirty="0"/>
              <a:t>Calibration</a:t>
            </a:r>
            <a:endParaRPr lang="en-US" dirty="0" smtClean="0"/>
          </a:p>
          <a:p>
            <a:pPr lvl="1" eaLnBrk="1" hangingPunct="1">
              <a:buNone/>
            </a:pPr>
            <a:endParaRPr lang="en-US" dirty="0" smtClean="0">
              <a:solidFill>
                <a:schemeClr val="accent2"/>
              </a:solidFill>
            </a:endParaRPr>
          </a:p>
          <a:p>
            <a:pPr lvl="1" eaLnBrk="1" hangingPunct="1"/>
            <a:r>
              <a:rPr lang="en-US" dirty="0" smtClean="0"/>
              <a:t>Structure from Motion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r>
              <a:rPr lang="en-US" dirty="0" smtClean="0">
                <a:solidFill>
                  <a:schemeClr val="accent2"/>
                </a:solidFill>
              </a:rPr>
              <a:t>Example stereo and </a:t>
            </a:r>
            <a:r>
              <a:rPr lang="en-US" dirty="0" err="1" smtClean="0">
                <a:solidFill>
                  <a:schemeClr val="accent2"/>
                </a:solidFill>
              </a:rPr>
              <a:t>SfM</a:t>
            </a:r>
            <a:r>
              <a:rPr lang="en-US" dirty="0" smtClean="0">
                <a:solidFill>
                  <a:schemeClr val="accent2"/>
                </a:solidFill>
              </a:rPr>
              <a:t> applications</a:t>
            </a:r>
          </a:p>
          <a:p>
            <a:pPr lvl="1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Recap: Fundamental Matrix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Fundamental matrix maps from a point in one image to a line in the other</a:t>
            </a:r>
          </a:p>
          <a:p>
            <a:endParaRPr lang="en-US" smtClean="0"/>
          </a:p>
          <a:p>
            <a:r>
              <a:rPr lang="en-US" smtClean="0"/>
              <a:t>If x and x’ correspond to the same 3d point X: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057400"/>
            <a:ext cx="1181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981200"/>
            <a:ext cx="14382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200400"/>
            <a:ext cx="16097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3429000" y="228600"/>
            <a:ext cx="2863850" cy="7016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/>
              <a:t>Photo synth</a:t>
            </a: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2" cstate="print"/>
          <a:srcRect t="29593" r="33333" b="7275"/>
          <a:stretch>
            <a:fillRect/>
          </a:stretch>
        </p:blipFill>
        <p:spPr bwMode="auto">
          <a:xfrm>
            <a:off x="304800" y="2362200"/>
            <a:ext cx="8458200" cy="33829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304800" y="1308100"/>
            <a:ext cx="7772400" cy="647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/>
              <a:t>Noah Snavely, Steven M. Seitz, Richard Szeliski, "</a:t>
            </a:r>
            <a:r>
              <a:rPr lang="en-US">
                <a:hlinkClick r:id="rId3"/>
              </a:rPr>
              <a:t>Photo tourism: Exploring photo collections in 3D</a:t>
            </a:r>
            <a:r>
              <a:rPr lang="en-US"/>
              <a:t>," SIGGRAPH 2006</a:t>
            </a:r>
          </a:p>
        </p:txBody>
      </p:sp>
      <p:sp>
        <p:nvSpPr>
          <p:cNvPr id="34821" name="TextBox 4"/>
          <p:cNvSpPr txBox="1">
            <a:spLocks noChangeArrowheads="1"/>
          </p:cNvSpPr>
          <p:nvPr/>
        </p:nvSpPr>
        <p:spPr bwMode="auto">
          <a:xfrm>
            <a:off x="3429000" y="6019800"/>
            <a:ext cx="233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http://photosynth.net/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3D from multiple images</a:t>
            </a:r>
          </a:p>
        </p:txBody>
      </p:sp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4394200" y="6488113"/>
            <a:ext cx="474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Building Rome in a Day: Agarwal et al. 2009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e Old City of Dubrovnik.mp4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2148681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/>
              <a:t>An audio camera &amp; epipolar geometry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/>
            <a:endParaRPr lang="en-US" sz="2000" dirty="0"/>
          </a:p>
          <a:p>
            <a:pPr eaLnBrk="1" hangingPunct="1">
              <a:buFontTx/>
              <a:buNone/>
            </a:pPr>
            <a:r>
              <a:rPr lang="en-US" sz="2000" dirty="0" smtClean="0"/>
              <a:t>	</a:t>
            </a:r>
          </a:p>
          <a:p>
            <a:pPr eaLnBrk="1" hangingPunct="1">
              <a:buFontTx/>
              <a:buNone/>
            </a:pPr>
            <a:r>
              <a:rPr lang="en-US" sz="2000" dirty="0" smtClean="0"/>
              <a:t>	</a:t>
            </a:r>
          </a:p>
          <a:p>
            <a:pPr eaLnBrk="1" hangingPunct="1">
              <a:buFontTx/>
              <a:buNone/>
            </a:pPr>
            <a:endParaRPr lang="en-US" sz="2000" dirty="0" smtClean="0"/>
          </a:p>
          <a:p>
            <a:pPr eaLnBrk="1" hangingPunct="1">
              <a:buFontTx/>
              <a:buNone/>
            </a:pPr>
            <a:r>
              <a:rPr lang="en-US" sz="2000" dirty="0" smtClean="0"/>
              <a:t>Adam </a:t>
            </a:r>
            <a:r>
              <a:rPr lang="en-US" sz="2000" dirty="0"/>
              <a:t>O' Donovan, </a:t>
            </a:r>
            <a:r>
              <a:rPr lang="en-US" sz="2000" dirty="0">
                <a:hlinkClick r:id="rId3"/>
              </a:rPr>
              <a:t>Ramani Duraiswami</a:t>
            </a:r>
            <a:r>
              <a:rPr lang="en-US" sz="2000" dirty="0"/>
              <a:t> and </a:t>
            </a:r>
            <a:r>
              <a:rPr lang="en-US" sz="2000" dirty="0">
                <a:hlinkClick r:id="rId4"/>
              </a:rPr>
              <a:t>Jan Neumann</a:t>
            </a:r>
            <a:r>
              <a:rPr lang="en-US" sz="2000" dirty="0"/>
              <a:t> Microphone Arrays as Generalized Cameras for Integrated Audio Visual Processing, IEEE Conference on Computer Vision and Pattern Recognition (CVPR), Minneapolis, </a:t>
            </a:r>
            <a:r>
              <a:rPr lang="en-US" sz="2000" dirty="0" smtClean="0"/>
              <a:t>2007</a:t>
            </a:r>
            <a:endParaRPr lang="en-US" sz="2000" dirty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5"/>
          <a:srcRect l="11719" t="29111" r="17188" b="6200"/>
          <a:stretch>
            <a:fillRect/>
          </a:stretch>
        </p:blipFill>
        <p:spPr bwMode="auto">
          <a:xfrm>
            <a:off x="381000" y="1600200"/>
            <a:ext cx="42767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6"/>
          <a:srcRect l="64844" t="51752" r="6250" b="10512"/>
          <a:stretch>
            <a:fillRect/>
          </a:stretch>
        </p:blipFill>
        <p:spPr bwMode="auto">
          <a:xfrm>
            <a:off x="5486400" y="1676400"/>
            <a:ext cx="2819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5257800" y="4419600"/>
            <a:ext cx="342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Spherical microphone array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800"/>
              <a:t>An audio camera &amp; epipolar geometry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/>
            <a:endParaRPr lang="en-US" sz="2000"/>
          </a:p>
          <a:p>
            <a:pPr eaLnBrk="1" hangingPunct="1">
              <a:buFontTx/>
              <a:buNone/>
            </a:pPr>
            <a:r>
              <a:rPr lang="en-US" sz="2000"/>
              <a:t>	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/>
          <a:srcRect l="17969" t="17252" r="36719" b="45013"/>
          <a:stretch>
            <a:fillRect/>
          </a:stretch>
        </p:blipFill>
        <p:spPr bwMode="auto">
          <a:xfrm>
            <a:off x="0" y="1219200"/>
            <a:ext cx="4419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/>
          <a:srcRect l="17969" t="53909" r="36719" b="2965"/>
          <a:stretch>
            <a:fillRect/>
          </a:stretch>
        </p:blipFill>
        <p:spPr bwMode="auto">
          <a:xfrm>
            <a:off x="4419600" y="990600"/>
            <a:ext cx="4419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3"/>
          <p:cNvPicPr>
            <a:picLocks noChangeAspect="1" noChangeArrowheads="1"/>
          </p:cNvPicPr>
          <p:nvPr/>
        </p:nvPicPr>
        <p:blipFill>
          <a:blip r:embed="rId4"/>
          <a:srcRect l="10156" t="70485" r="35156" b="6873"/>
          <a:stretch>
            <a:fillRect/>
          </a:stretch>
        </p:blipFill>
        <p:spPr bwMode="auto">
          <a:xfrm>
            <a:off x="1905000" y="4114800"/>
            <a:ext cx="533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4996" name="Picture 1"/>
          <p:cNvPicPr>
            <a:picLocks noChangeAspect="1" noChangeArrowheads="1"/>
          </p:cNvPicPr>
          <p:nvPr/>
        </p:nvPicPr>
        <p:blipFill>
          <a:blip r:embed="rId2"/>
          <a:srcRect l="10938" t="20485" r="15625" b="2965"/>
          <a:stretch>
            <a:fillRect/>
          </a:stretch>
        </p:blipFill>
        <p:spPr bwMode="auto">
          <a:xfrm>
            <a:off x="762000" y="533400"/>
            <a:ext cx="7162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/>
              <a:t>Stereo in machine vision systems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" y="1371600"/>
            <a:ext cx="7237413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990600" y="4876800"/>
            <a:ext cx="7239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Left : The Stanford cart sports a single camera moving in discrete increments along a straight line and providing multiple snapshots of outdoor scenes</a:t>
            </a:r>
          </a:p>
          <a:p>
            <a:pPr eaLnBrk="0" hangingPunct="0"/>
            <a:endParaRPr lang="en-US">
              <a:solidFill>
                <a:srgbClr val="000000"/>
              </a:solidFill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</a:rPr>
              <a:t>Right : The INRIA mobile robot uses three cameras to map its environment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76200" y="6583363"/>
            <a:ext cx="2819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>
                <a:solidFill>
                  <a:srgbClr val="000000"/>
                </a:solidFill>
              </a:rPr>
              <a:t>Forsyth &amp; Ponce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Depth for segmentation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/>
          <a:srcRect l="31702" t="25752" r="30304" b="12422"/>
          <a:stretch>
            <a:fillRect/>
          </a:stretch>
        </p:blipFill>
        <p:spPr bwMode="auto">
          <a:xfrm>
            <a:off x="2051050" y="1412875"/>
            <a:ext cx="5040313" cy="501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863600" y="6467475"/>
            <a:ext cx="8677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>
                <a:solidFill>
                  <a:srgbClr val="000000"/>
                </a:solidFill>
              </a:rPr>
              <a:t>Danijela Markovic and Margrit Gelautz, Interactive Media Systems Group, Vienna University of Technology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6840538" y="4149725"/>
            <a:ext cx="2484437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Edges in disparity in conjunction with image edges enhances contours found</a:t>
            </a:r>
          </a:p>
        </p:txBody>
      </p:sp>
      <p:sp>
        <p:nvSpPr>
          <p:cNvPr id="87047" name="Line 7"/>
          <p:cNvSpPr>
            <a:spLocks noChangeShapeType="1"/>
          </p:cNvSpPr>
          <p:nvPr/>
        </p:nvSpPr>
        <p:spPr bwMode="auto">
          <a:xfrm flipH="1">
            <a:off x="6551613" y="4760913"/>
            <a:ext cx="360362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30B83-042A-4BF5-9BA9-B078421092F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Model-based body tracking,</a:t>
            </a:r>
            <a:br>
              <a:rPr lang="en-US" sz="4000"/>
            </a:br>
            <a:r>
              <a:rPr lang="en-US" sz="4000"/>
              <a:t>stereo input</a:t>
            </a:r>
          </a:p>
        </p:txBody>
      </p:sp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1982788" y="6172200"/>
            <a:ext cx="5256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David Demirdjian, MIT Vision Interface Group</a:t>
            </a:r>
          </a:p>
        </p:txBody>
      </p:sp>
      <p:sp>
        <p:nvSpPr>
          <p:cNvPr id="89092" name="TextBox 5"/>
          <p:cNvSpPr txBox="1">
            <a:spLocks noChangeArrowheads="1"/>
          </p:cNvSpPr>
          <p:nvPr/>
        </p:nvSpPr>
        <p:spPr bwMode="auto">
          <a:xfrm>
            <a:off x="990600" y="6477000"/>
            <a:ext cx="7391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http://people.csail.mit.edu/demirdji/movie/artic-tracker/turn-around.m1v</a:t>
            </a:r>
          </a:p>
        </p:txBody>
      </p:sp>
      <p:pic>
        <p:nvPicPr>
          <p:cNvPr id="8" name="turn-around.m1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524000" y="1295400"/>
            <a:ext cx="6096000" cy="4572000"/>
          </a:xfrm>
          <a:noFill/>
          <a:ln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/>
          <a:srcRect l="3906" t="34502" b="33154"/>
          <a:stretch>
            <a:fillRect/>
          </a:stretch>
        </p:blipFill>
        <p:spPr bwMode="auto">
          <a:xfrm>
            <a:off x="-76200" y="3124200"/>
            <a:ext cx="9372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Virtual viewpoint video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250825" y="5997575"/>
            <a:ext cx="910907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C. </a:t>
            </a:r>
            <a:r>
              <a:rPr lang="en-US" dirty="0" err="1">
                <a:solidFill>
                  <a:srgbClr val="000000"/>
                </a:solidFill>
              </a:rPr>
              <a:t>Zitnick</a:t>
            </a:r>
            <a:r>
              <a:rPr lang="en-US" dirty="0">
                <a:solidFill>
                  <a:srgbClr val="000000"/>
                </a:solidFill>
              </a:rPr>
              <a:t> et al, High-quality video view interpolation using a layered representation, SIGGRAPH 2004.</a:t>
            </a:r>
          </a:p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35263" y="1557338"/>
            <a:ext cx="37433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6"/>
          <p:cNvPicPr>
            <a:picLocks noChangeAspect="1" noChangeArrowheads="1"/>
          </p:cNvPicPr>
          <p:nvPr/>
        </p:nvPicPr>
        <p:blipFill>
          <a:blip r:embed="rId5"/>
          <a:srcRect l="5373" t="50000" r="3848" b="19839"/>
          <a:stretch>
            <a:fillRect/>
          </a:stretch>
        </p:blipFill>
        <p:spPr bwMode="auto">
          <a:xfrm>
            <a:off x="142875" y="3200400"/>
            <a:ext cx="900112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34938"/>
            <a:ext cx="8229600" cy="1143001"/>
          </a:xfrm>
        </p:spPr>
        <p:txBody>
          <a:bodyPr/>
          <a:lstStyle/>
          <a:p>
            <a:pPr eaLnBrk="1" hangingPunct="1"/>
            <a:r>
              <a:rPr lang="en-US"/>
              <a:t>Virtual viewpoint video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2482850" y="6308725"/>
            <a:ext cx="50053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http://</a:t>
            </a:r>
            <a:r>
              <a:rPr lang="en-US" dirty="0" err="1">
                <a:solidFill>
                  <a:srgbClr val="000000"/>
                </a:solidFill>
              </a:rPr>
              <a:t>research.microsoft.com</a:t>
            </a:r>
            <a:r>
              <a:rPr lang="en-US" dirty="0">
                <a:solidFill>
                  <a:srgbClr val="000000"/>
                </a:solidFill>
              </a:rPr>
              <a:t>/IVM/VVV/</a:t>
            </a:r>
          </a:p>
        </p:txBody>
      </p:sp>
      <p:pic>
        <p:nvPicPr>
          <p:cNvPr id="2" name="MassiveArabesque.wmv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Automatic Estimation of F</a:t>
            </a:r>
          </a:p>
        </p:txBody>
      </p:sp>
      <p:sp>
        <p:nvSpPr>
          <p:cNvPr id="3085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1716575" y="1600200"/>
            <a:ext cx="4953000" cy="639763"/>
          </a:xfrm>
        </p:spPr>
        <p:txBody>
          <a:bodyPr anchor="ctr"/>
          <a:lstStyle/>
          <a:p>
            <a:r>
              <a:rPr lang="en-US" dirty="0" smtClean="0"/>
              <a:t>8-Point Algorithm for Recovering F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1981200" y="2074922"/>
            <a:ext cx="5562600" cy="39512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Correspondence Relation</a:t>
            </a:r>
          </a:p>
          <a:p>
            <a:pPr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Normalize image coordinates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RANSAC with 8 points</a:t>
            </a:r>
          </a:p>
          <a:p>
            <a:pPr marL="857250" lvl="1" indent="-457200">
              <a:defRPr/>
            </a:pPr>
            <a:r>
              <a:rPr lang="en-US" dirty="0" smtClean="0"/>
              <a:t>Randomly sample 8 points</a:t>
            </a:r>
          </a:p>
          <a:p>
            <a:pPr marL="857250" lvl="1" indent="-457200">
              <a:defRPr/>
            </a:pPr>
            <a:r>
              <a:rPr lang="en-US" dirty="0" smtClean="0"/>
              <a:t>Compute F via least squares</a:t>
            </a:r>
          </a:p>
          <a:p>
            <a:pPr marL="857250" lvl="1" indent="-457200">
              <a:defRPr/>
            </a:pPr>
            <a:r>
              <a:rPr lang="en-US" dirty="0" smtClean="0"/>
              <a:t>Enforce 		  by SVD</a:t>
            </a:r>
          </a:p>
          <a:p>
            <a:pPr marL="857250" lvl="1" indent="-457200">
              <a:defRPr/>
            </a:pPr>
            <a:r>
              <a:rPr lang="en-US" dirty="0" smtClean="0"/>
              <a:t>Repeat and choose F with most inliers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dirty="0" smtClean="0"/>
              <a:t>De-normalize: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3088" name="TextBox 8"/>
          <p:cNvSpPr txBox="1">
            <a:spLocks noChangeArrowheads="1"/>
          </p:cNvSpPr>
          <p:nvPr/>
        </p:nvSpPr>
        <p:spPr bwMode="auto">
          <a:xfrm>
            <a:off x="990600" y="990600"/>
            <a:ext cx="711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Assume we have matched points x   x’ with outliers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5824450" y="1226125"/>
            <a:ext cx="152400" cy="76200"/>
          </a:xfrm>
          <a:prstGeom prst="leftRight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07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9254377"/>
              </p:ext>
            </p:extLst>
          </p:nvPr>
        </p:nvGraphicFramePr>
        <p:xfrm>
          <a:off x="3352800" y="3429000"/>
          <a:ext cx="914400" cy="312737"/>
        </p:xfrm>
        <a:graphic>
          <a:graphicData uri="http://schemas.openxmlformats.org/presentationml/2006/ole">
            <p:oleObj spid="_x0000_s418818" name="Equation" r:id="rId3" imgW="482400" imgH="164880" progId="Equation.3">
              <p:embed/>
            </p:oleObj>
          </a:graphicData>
        </a:graphic>
      </p:graphicFrame>
      <p:graphicFrame>
        <p:nvGraphicFramePr>
          <p:cNvPr id="307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07774993"/>
              </p:ext>
            </p:extLst>
          </p:nvPr>
        </p:nvGraphicFramePr>
        <p:xfrm>
          <a:off x="4354512" y="3411537"/>
          <a:ext cx="1031875" cy="327025"/>
        </p:xfrm>
        <a:graphic>
          <a:graphicData uri="http://schemas.openxmlformats.org/presentationml/2006/ole">
            <p:oleObj spid="_x0000_s418819" name="Equation" r:id="rId4" imgW="583920" imgH="164880" progId="Equation.3">
              <p:embed/>
            </p:oleObj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42237009"/>
              </p:ext>
            </p:extLst>
          </p:nvPr>
        </p:nvGraphicFramePr>
        <p:xfrm>
          <a:off x="4289425" y="5757863"/>
          <a:ext cx="1263650" cy="366712"/>
        </p:xfrm>
        <a:graphic>
          <a:graphicData uri="http://schemas.openxmlformats.org/presentationml/2006/ole">
            <p:oleObj spid="_x0000_s418820" name="Equation" r:id="rId5" imgW="698400" imgH="203040" progId="Equation.3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9180005"/>
              </p:ext>
            </p:extLst>
          </p:nvPr>
        </p:nvGraphicFramePr>
        <p:xfrm>
          <a:off x="3793375" y="4969625"/>
          <a:ext cx="1147762" cy="434975"/>
        </p:xfrm>
        <a:graphic>
          <a:graphicData uri="http://schemas.openxmlformats.org/presentationml/2006/ole">
            <p:oleObj spid="_x0000_s418821" name="Equation" r:id="rId6" imgW="634680" imgH="241200" progId="Equation.3">
              <p:embed/>
            </p:oleObj>
          </a:graphicData>
        </a:graphic>
      </p:graphicFrame>
      <p:graphicFrame>
        <p:nvGraphicFramePr>
          <p:cNvPr id="308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9447995"/>
              </p:ext>
            </p:extLst>
          </p:nvPr>
        </p:nvGraphicFramePr>
        <p:xfrm>
          <a:off x="3505200" y="2438400"/>
          <a:ext cx="1203325" cy="385763"/>
        </p:xfrm>
        <a:graphic>
          <a:graphicData uri="http://schemas.openxmlformats.org/presentationml/2006/ole">
            <p:oleObj spid="_x0000_s418822" name="Equation" r:id="rId7" imgW="634680" imgH="203040" progId="Equation.3">
              <p:embed/>
            </p:oleObj>
          </a:graphicData>
        </a:graphic>
      </p:graphicFrame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59CC1-4E22-4869-8ED3-339AEEDC507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Next </a:t>
            </a:r>
            <a:r>
              <a:rPr lang="en-US" dirty="0" smtClean="0"/>
              <a:t>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Recognition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6040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See you Tuesday!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50223"/>
            <a:ext cx="2844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Devi Parikh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We can get projection matrices P and P’ up to a projective </a:t>
            </a:r>
            <a:r>
              <a:rPr lang="en-US" dirty="0"/>
              <a:t>ambiguity </a:t>
            </a:r>
            <a:r>
              <a:rPr lang="en-US" dirty="0" smtClean="0"/>
              <a:t>(see </a:t>
            </a:r>
            <a:r>
              <a:rPr lang="en-US" dirty="0"/>
              <a:t>HZ p. </a:t>
            </a:r>
            <a:r>
              <a:rPr lang="en-US" dirty="0" smtClean="0"/>
              <a:t>255-256)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hlinkClick r:id="rId3"/>
              </a:rPr>
              <a:t>Code</a:t>
            </a:r>
            <a:r>
              <a:rPr lang="en-US" dirty="0" smtClean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/>
              <a:t>	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 smtClean="0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 smtClean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914400" y="2514600"/>
          <a:ext cx="1635125" cy="588963"/>
        </p:xfrm>
        <a:graphic>
          <a:graphicData uri="http://schemas.openxmlformats.org/presentationml/2006/ole">
            <p:oleObj spid="_x0000_s419842" name="Equation" r:id="rId4" imgW="596880" imgH="215640" progId="Equation.3">
              <p:embed/>
            </p:oleObj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2895600" y="2514600"/>
          <a:ext cx="2625725" cy="617538"/>
        </p:xfrm>
        <a:graphic>
          <a:graphicData uri="http://schemas.openxmlformats.org/presentationml/2006/ole">
            <p:oleObj spid="_x0000_s419843" name="Equation" r:id="rId5" imgW="914400" imgH="215640" progId="Equation.3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5791200" y="2514600"/>
          <a:ext cx="1447800" cy="549275"/>
        </p:xfrm>
        <a:graphic>
          <a:graphicData uri="http://schemas.openxmlformats.org/presentationml/2006/ole">
            <p:oleObj spid="_x0000_s419844" name="Equation" r:id="rId6" imgW="533160" imgH="203040" progId="Equation.3">
              <p:embed/>
            </p:oleObj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2362200" y="3200400"/>
            <a:ext cx="2786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See HZ p. 255-256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303D6-51E3-4B9F-923F-68E35A122F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63883</TotalTime>
  <Words>3030</Words>
  <Application>Microsoft Macintosh PowerPoint</Application>
  <PresentationFormat>On-screen Show (4:3)</PresentationFormat>
  <Paragraphs>702</Paragraphs>
  <Slides>81</Slides>
  <Notes>56</Notes>
  <HiddenSlides>1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Office Theme</vt:lpstr>
      <vt:lpstr>Equation</vt:lpstr>
      <vt:lpstr>Microsoft Equation</vt:lpstr>
      <vt:lpstr>Image</vt:lpstr>
      <vt:lpstr>Image File</vt:lpstr>
      <vt:lpstr>Photo Editor Photo</vt:lpstr>
      <vt:lpstr>Stereo Vision and Structure from Motion</vt:lpstr>
      <vt:lpstr>Multi-View Geometry</vt:lpstr>
      <vt:lpstr>Recap: Epipoles</vt:lpstr>
      <vt:lpstr>Slide 4</vt:lpstr>
      <vt:lpstr>Slide 5</vt:lpstr>
      <vt:lpstr>Slide 6</vt:lpstr>
      <vt:lpstr>Recap: Fundamental Matrix</vt:lpstr>
      <vt:lpstr>Recap: Automatic Estimation of F</vt:lpstr>
      <vt:lpstr>Recap</vt:lpstr>
      <vt:lpstr>Moving on to stereo…</vt:lpstr>
      <vt:lpstr>Basic stereo matching algorithm</vt:lpstr>
      <vt:lpstr>Simplest Case: Parallel images</vt:lpstr>
      <vt:lpstr>Simplest Case: Parallel images</vt:lpstr>
      <vt:lpstr>Simplest Case: Parallel images</vt:lpstr>
      <vt:lpstr>Depth from disparity</vt:lpstr>
      <vt:lpstr>Stereo image rectification</vt:lpstr>
      <vt:lpstr>Stereo image rectification</vt:lpstr>
      <vt:lpstr>Rectification example</vt:lpstr>
      <vt:lpstr>Basic stereo matching algorithm</vt:lpstr>
      <vt:lpstr>Correspondence search</vt:lpstr>
      <vt:lpstr>Correspondence search</vt:lpstr>
      <vt:lpstr>Correspondence search</vt:lpstr>
      <vt:lpstr>Effect of window size</vt:lpstr>
      <vt:lpstr>Failures of correspondence search</vt:lpstr>
      <vt:lpstr>Results with window search</vt:lpstr>
      <vt:lpstr>How can we improve window-based matching?</vt:lpstr>
      <vt:lpstr>Stereo constraints/priors</vt:lpstr>
      <vt:lpstr>Stereo constraints/priors</vt:lpstr>
      <vt:lpstr>Stereo constraints/priors</vt:lpstr>
      <vt:lpstr>Priors and constraints</vt:lpstr>
      <vt:lpstr>Scanline stereo</vt:lpstr>
      <vt:lpstr>Stereo matching as energy minimization</vt:lpstr>
      <vt:lpstr>Many of these constraints can be encoded in an energy function and solved using graph cuts</vt:lpstr>
      <vt:lpstr>Recap: stereo with calibrated cameras</vt:lpstr>
      <vt:lpstr>Uncalibrated case</vt:lpstr>
      <vt:lpstr>How to calibrate the camera?</vt:lpstr>
      <vt:lpstr>Calibrating the Camera</vt:lpstr>
      <vt:lpstr>Calibrating the Camera</vt:lpstr>
      <vt:lpstr>Linear method</vt:lpstr>
      <vt:lpstr>Calibration with linear method</vt:lpstr>
      <vt:lpstr>Calibrating the Camera</vt:lpstr>
      <vt:lpstr>Calibration by orthogonal vanishing points</vt:lpstr>
      <vt:lpstr>Calibration by orthogonal vanishing points</vt:lpstr>
      <vt:lpstr>Calibration by vanishing points</vt:lpstr>
      <vt:lpstr>Today</vt:lpstr>
      <vt:lpstr>Structure from motion</vt:lpstr>
      <vt:lpstr>Structure from motion</vt:lpstr>
      <vt:lpstr>Triangulation: Linear Solution</vt:lpstr>
      <vt:lpstr>Triangulation: Linear Solution</vt:lpstr>
      <vt:lpstr>Triangulation: Non-linear Solution</vt:lpstr>
      <vt:lpstr>Triangulation: Non-linear Solution</vt:lpstr>
      <vt:lpstr>Projective structure from motion</vt:lpstr>
      <vt:lpstr>Projective structure from motion</vt:lpstr>
      <vt:lpstr>Auto-calibration</vt:lpstr>
      <vt:lpstr>Structure from motion under orthographic projection</vt:lpstr>
      <vt:lpstr>Orthographic projection for rotated/translated camera</vt:lpstr>
      <vt:lpstr>Affine structure from motion</vt:lpstr>
      <vt:lpstr>Suppose we know 3D points and affine camera parameters …</vt:lpstr>
      <vt:lpstr>What if we instead observe corresponding 2d image points?</vt:lpstr>
      <vt:lpstr>Factorizing the measurement matrix</vt:lpstr>
      <vt:lpstr>Factorizing the measurement matrix</vt:lpstr>
      <vt:lpstr>Factorizing the measurement matrix</vt:lpstr>
      <vt:lpstr>Factorizing the measurement matrix</vt:lpstr>
      <vt:lpstr>Factorizing the measurement matrix</vt:lpstr>
      <vt:lpstr>Affine ambiguity</vt:lpstr>
      <vt:lpstr>Eliminating the affine ambiguity</vt:lpstr>
      <vt:lpstr>Solve for orthographic constraints</vt:lpstr>
      <vt:lpstr>Algorithm summary</vt:lpstr>
      <vt:lpstr>Today</vt:lpstr>
      <vt:lpstr>Slide 70</vt:lpstr>
      <vt:lpstr>3D from multiple images</vt:lpstr>
      <vt:lpstr>An audio camera &amp; epipolar geometry</vt:lpstr>
      <vt:lpstr>An audio camera &amp; epipolar geometry</vt:lpstr>
      <vt:lpstr>Slide 74</vt:lpstr>
      <vt:lpstr>Stereo in machine vision systems</vt:lpstr>
      <vt:lpstr>Depth for segmentation</vt:lpstr>
      <vt:lpstr>Model-based body tracking, stereo input</vt:lpstr>
      <vt:lpstr>Virtual viewpoint video</vt:lpstr>
      <vt:lpstr>Virtual viewpoint video</vt:lpstr>
      <vt:lpstr>From Next class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Devi Parikh</cp:lastModifiedBy>
  <cp:revision>206</cp:revision>
  <cp:lastPrinted>2012-03-01T18:43:45Z</cp:lastPrinted>
  <dcterms:created xsi:type="dcterms:W3CDTF">2013-10-17T00:18:15Z</dcterms:created>
  <dcterms:modified xsi:type="dcterms:W3CDTF">2013-10-17T21:04:46Z</dcterms:modified>
</cp:coreProperties>
</file>