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embeddings/Microsoft_Equation3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embeddings/Microsoft_Equation10.bin" ContentType="application/vnd.openxmlformats-officedocument.oleObject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embeddings/Microsoft_Equation20.bin" ContentType="application/vnd.openxmlformats-officedocument.oleObject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embeddings/Microsoft_Equation9.bin" ContentType="application/vnd.openxmlformats-officedocument.oleObject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embeddings/Microsoft_Equation16.bin" ContentType="application/vnd.openxmlformats-officedocument.oleObject"/>
  <Override PartName="/ppt/slides/slide85.xml" ContentType="application/vnd.openxmlformats-officedocument.presentationml.slide+xml"/>
  <Override PartName="/ppt/embeddings/oleObject1.bin" ContentType="application/vnd.openxmlformats-officedocument.oleObject"/>
  <Override PartName="/ppt/slides/slide95.xml" ContentType="application/vnd.openxmlformats-officedocument.presentationml.slide+xml"/>
  <Override PartName="/ppt/embeddings/Microsoft_Equation35.bin" ContentType="application/vnd.openxmlformats-officedocument.oleObject"/>
  <Override PartName="/ppt/tags/tag7.xml" ContentType="application/vnd.openxmlformats-officedocument.presentationml.tags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embeddings/Microsoft_Equation4.bin" ContentType="application/vnd.openxmlformats-officedocument.oleObject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embeddings/Microsoft_Equation11.bin" ContentType="application/vnd.openxmlformats-officedocument.oleObject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embeddings/Microsoft_Equation21.bin" ContentType="application/vnd.openxmlformats-officedocument.oleObject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tags/tag2.xml" ContentType="application/vnd.openxmlformats-officedocument.presentationml.tags+xml"/>
  <Override PartName="/ppt/embeddings/Microsoft_Equation30.bin" ContentType="application/vnd.openxmlformats-officedocument.oleObject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embeddings/Microsoft_Equation40.bin" ContentType="application/vnd.openxmlformats-officedocument.oleObject"/>
  <Default Extension="emf" ContentType="image/x-emf"/>
  <Override PartName="/ppt/embeddings/Microsoft_Equation17.bin" ContentType="application/vnd.openxmlformats-officedocument.oleObject"/>
  <Override PartName="/ppt/slides/slide86.xml" ContentType="application/vnd.openxmlformats-officedocument.presentationml.slide+xml"/>
  <Override PartName="/ppt/embeddings/oleObject2.bin" ContentType="application/vnd.openxmlformats-officedocument.oleObject"/>
  <Override PartName="/ppt/embeddings/Microsoft_Equation26.bin" ContentType="application/vnd.openxmlformats-officedocument.oleObject"/>
  <Override PartName="/ppt/embeddings/Microsoft_Equation36.bin" ContentType="application/vnd.openxmlformats-officedocument.oleObject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embeddings/Microsoft_Equation5.bin" ContentType="application/vnd.openxmlformats-officedocument.oleObject"/>
  <Override PartName="/ppt/slides/slide6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embeddings/Microsoft_Equation12.bin" ContentType="application/vnd.openxmlformats-officedocument.oleObject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embeddings/Microsoft_Equation22.bin" ContentType="application/vnd.openxmlformats-officedocument.oleObject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embeddings/Microsoft_Equation31.bin" ContentType="application/vnd.openxmlformats-officedocument.oleObject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embeddings/Microsoft_Equation41.bin" ContentType="application/vnd.openxmlformats-officedocument.oleObject"/>
  <Override PartName="/ppt/embeddings/Microsoft_Equation18.bin" ContentType="application/vnd.openxmlformats-officedocument.oleObject"/>
  <Override PartName="/ppt/slides/slide87.xml" ContentType="application/vnd.openxmlformats-officedocument.presentationml.slide+xml"/>
  <Override PartName="/ppt/embeddings/oleObject3.bin" ContentType="application/vnd.openxmlformats-officedocument.oleObject"/>
  <Override PartName="/ppt/embeddings/Microsoft_Equation27.bin" ContentType="application/vnd.openxmlformats-officedocument.oleObject"/>
  <Override PartName="/ppt/embeddings/Microsoft_Equation37.bin" ContentType="application/vnd.openxmlformats-officedocument.oleObject"/>
  <Override PartName="/ppt/slideLayouts/slideLayout1.xml" ContentType="application/vnd.openxmlformats-officedocument.presentationml.slideLayout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embeddings/Microsoft_Equation6.bin" ContentType="application/vnd.openxmlformats-officedocument.oleObject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embeddings/Microsoft_Equation13.bin" ContentType="application/vnd.openxmlformats-officedocument.oleObject"/>
  <Override PartName="/ppt/slides/slide82.xml" ContentType="application/vnd.openxmlformats-officedocument.presentationml.slide+xml"/>
  <Override PartName="/ppt/embeddings/Microsoft_Equation23.bin" ContentType="application/vnd.openxmlformats-officedocument.oleObject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tags/tag4.xml" ContentType="application/vnd.openxmlformats-officedocument.presentationml.tags+xml"/>
  <Override PartName="/ppt/embeddings/Microsoft_Equation32.bin" ContentType="application/vnd.openxmlformats-officedocument.oleObject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embeddings/Microsoft_Equation42.bin" ContentType="application/vnd.openxmlformats-officedocument.oleObject"/>
  <Override PartName="/ppt/slides/slide10.xml" ContentType="application/vnd.openxmlformats-officedocument.presentationml.slide+xml"/>
  <Override PartName="/ppt/embeddings/Microsoft_Equation19.bin" ContentType="application/vnd.openxmlformats-officedocument.oleObject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embeddings/Microsoft_Equation28.bin" ContentType="application/vnd.openxmlformats-officedocument.oleObject"/>
  <Override PartName="/ppt/slides/slide1.xml" ContentType="application/vnd.openxmlformats-officedocument.presentationml.slide+xml"/>
  <Override PartName="/ppt/embeddings/Microsoft_Equation38.bin" ContentType="application/vnd.openxmlformats-officedocument.oleObject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Override PartName="/ppt/slides/slide26.xml" ContentType="application/vnd.openxmlformats-officedocument.presentationml.slide+xml"/>
  <Default Extension="pict" ContentType="image/pict"/>
  <Override PartName="/ppt/notesSlides/notesSlide34.xml" ContentType="application/vnd.openxmlformats-officedocument.presentationml.notesSlide+xml"/>
  <Default Extension="rels" ContentType="application/vnd.openxmlformats-package.relationships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embeddings/Microsoft_Equation7.bin" ContentType="application/vnd.openxmlformats-officedocument.oleObject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embeddings/Microsoft_Equation14.bin" ContentType="application/vnd.openxmlformats-officedocument.oleObject"/>
  <Override PartName="/ppt/slides/slide83.xml" ContentType="application/vnd.openxmlformats-officedocument.presentationml.slide+xml"/>
  <Override PartName="/ppt/notesSlides/notesSlide49.xml" ContentType="application/vnd.openxmlformats-officedocument.presentationml.notesSlide+xml"/>
  <Override PartName="/ppt/embeddings/Microsoft_Equation24.bin" ContentType="application/vnd.openxmlformats-officedocument.oleObject"/>
  <Override PartName="/ppt/slides/slide93.xml" ContentType="application/vnd.openxmlformats-officedocument.presentationml.slide+xml"/>
  <Override PartName="/ppt/tags/tag5.xml" ContentType="application/vnd.openxmlformats-officedocument.presentationml.tags+xml"/>
  <Override PartName="/ppt/embeddings/Microsoft_Equation33.bin" ContentType="application/vnd.openxmlformats-officedocument.oleObject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embeddings/Microsoft_Equation29.bin" ContentType="application/vnd.openxmlformats-officedocument.oleObject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embeddings/Microsoft_Equation39.bin" ContentType="application/vnd.openxmlformats-officedocument.oleObject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embeddings/Microsoft_Equation8.bin" ContentType="application/vnd.openxmlformats-officedocument.oleObject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Default Extension="mov" ContentType="video/unknown"/>
  <Override PartName="/ppt/embeddings/Microsoft_Equation15.bin" ContentType="application/vnd.openxmlformats-officedocument.oleObject"/>
  <Override PartName="/ppt/slides/slide84.xml" ContentType="application/vnd.openxmlformats-officedocument.presentationml.slide+xml"/>
  <Override PartName="/ppt/embeddings/Microsoft_Equation25.bin" ContentType="application/vnd.openxmlformats-officedocument.oleObject"/>
  <Override PartName="/ppt/slides/slide94.xml" ContentType="application/vnd.openxmlformats-officedocument.presentationml.slide+xml"/>
  <Override PartName="/ppt/embeddings/Microsoft_Equation34.bin" ContentType="application/vnd.openxmlformats-officedocument.oleObject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474" r:id="rId2"/>
    <p:sldId id="475" r:id="rId3"/>
    <p:sldId id="476" r:id="rId4"/>
    <p:sldId id="477" r:id="rId5"/>
    <p:sldId id="478" r:id="rId6"/>
    <p:sldId id="479" r:id="rId7"/>
    <p:sldId id="480" r:id="rId8"/>
    <p:sldId id="536" r:id="rId9"/>
    <p:sldId id="481" r:id="rId10"/>
    <p:sldId id="482" r:id="rId11"/>
    <p:sldId id="483" r:id="rId12"/>
    <p:sldId id="484" r:id="rId13"/>
    <p:sldId id="485" r:id="rId14"/>
    <p:sldId id="486" r:id="rId15"/>
    <p:sldId id="487" r:id="rId16"/>
    <p:sldId id="488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505" r:id="rId34"/>
    <p:sldId id="506" r:id="rId35"/>
    <p:sldId id="507" r:id="rId36"/>
    <p:sldId id="508" r:id="rId37"/>
    <p:sldId id="509" r:id="rId38"/>
    <p:sldId id="510" r:id="rId39"/>
    <p:sldId id="511" r:id="rId40"/>
    <p:sldId id="512" r:id="rId41"/>
    <p:sldId id="378" r:id="rId42"/>
    <p:sldId id="379" r:id="rId43"/>
    <p:sldId id="380" r:id="rId44"/>
    <p:sldId id="381" r:id="rId45"/>
    <p:sldId id="382" r:id="rId46"/>
    <p:sldId id="383" r:id="rId47"/>
    <p:sldId id="466" r:id="rId48"/>
    <p:sldId id="531" r:id="rId49"/>
    <p:sldId id="384" r:id="rId50"/>
    <p:sldId id="386" r:id="rId51"/>
    <p:sldId id="387" r:id="rId52"/>
    <p:sldId id="388" r:id="rId53"/>
    <p:sldId id="389" r:id="rId54"/>
    <p:sldId id="390" r:id="rId55"/>
    <p:sldId id="391" r:id="rId56"/>
    <p:sldId id="393" r:id="rId57"/>
    <p:sldId id="394" r:id="rId58"/>
    <p:sldId id="395" r:id="rId59"/>
    <p:sldId id="396" r:id="rId60"/>
    <p:sldId id="397" r:id="rId61"/>
    <p:sldId id="398" r:id="rId62"/>
    <p:sldId id="400" r:id="rId63"/>
    <p:sldId id="402" r:id="rId64"/>
    <p:sldId id="403" r:id="rId65"/>
    <p:sldId id="404" r:id="rId66"/>
    <p:sldId id="405" r:id="rId67"/>
    <p:sldId id="406" r:id="rId68"/>
    <p:sldId id="407" r:id="rId69"/>
    <p:sldId id="408" r:id="rId70"/>
    <p:sldId id="409" r:id="rId71"/>
    <p:sldId id="410" r:id="rId72"/>
    <p:sldId id="411" r:id="rId73"/>
    <p:sldId id="412" r:id="rId74"/>
    <p:sldId id="413" r:id="rId75"/>
    <p:sldId id="472" r:id="rId76"/>
    <p:sldId id="473" r:id="rId77"/>
    <p:sldId id="414" r:id="rId78"/>
    <p:sldId id="415" r:id="rId79"/>
    <p:sldId id="416" r:id="rId80"/>
    <p:sldId id="417" r:id="rId81"/>
    <p:sldId id="418" r:id="rId82"/>
    <p:sldId id="419" r:id="rId83"/>
    <p:sldId id="420" r:id="rId84"/>
    <p:sldId id="421" r:id="rId85"/>
    <p:sldId id="422" r:id="rId86"/>
    <p:sldId id="423" r:id="rId87"/>
    <p:sldId id="424" r:id="rId88"/>
    <p:sldId id="425" r:id="rId89"/>
    <p:sldId id="534" r:id="rId90"/>
    <p:sldId id="426" r:id="rId91"/>
    <p:sldId id="427" r:id="rId92"/>
    <p:sldId id="428" r:id="rId93"/>
    <p:sldId id="441" r:id="rId94"/>
    <p:sldId id="533" r:id="rId95"/>
    <p:sldId id="535" r:id="rId9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00" autoAdjust="0"/>
    <p:restoredTop sz="84895" autoAdjust="0"/>
  </p:normalViewPr>
  <p:slideViewPr>
    <p:cSldViewPr>
      <p:cViewPr varScale="1">
        <p:scale>
          <a:sx n="155" d="100"/>
          <a:sy n="155" d="100"/>
        </p:scale>
        <p:origin x="-9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handoutMaster" Target="handoutMasters/handout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4" Type="http://schemas.openxmlformats.org/officeDocument/2006/relationships/image" Target="../media/image100.wmf"/><Relationship Id="rId1" Type="http://schemas.openxmlformats.org/officeDocument/2006/relationships/image" Target="../media/image97.wmf"/><Relationship Id="rId2" Type="http://schemas.openxmlformats.org/officeDocument/2006/relationships/image" Target="../media/image9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Relationship Id="rId2" Type="http://schemas.openxmlformats.org/officeDocument/2006/relationships/image" Target="../media/image11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Relationship Id="rId2" Type="http://schemas.openxmlformats.org/officeDocument/2006/relationships/image" Target="../media/image11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Relationship Id="rId2" Type="http://schemas.openxmlformats.org/officeDocument/2006/relationships/image" Target="../media/image11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Relationship Id="rId2" Type="http://schemas.openxmlformats.org/officeDocument/2006/relationships/image" Target="../media/image11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Relationship Id="rId2" Type="http://schemas.openxmlformats.org/officeDocument/2006/relationships/image" Target="../media/image11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Relationship Id="rId2" Type="http://schemas.openxmlformats.org/officeDocument/2006/relationships/image" Target="../media/image1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Relationship Id="rId2" Type="http://schemas.openxmlformats.org/officeDocument/2006/relationships/image" Target="../media/image122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4" Type="http://schemas.openxmlformats.org/officeDocument/2006/relationships/image" Target="../media/image126.wmf"/><Relationship Id="rId1" Type="http://schemas.openxmlformats.org/officeDocument/2006/relationships/image" Target="../media/image123.wmf"/><Relationship Id="rId2" Type="http://schemas.openxmlformats.org/officeDocument/2006/relationships/image" Target="../media/image12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1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ict"/><Relationship Id="rId4" Type="http://schemas.openxmlformats.org/officeDocument/2006/relationships/image" Target="../media/image89.pict"/><Relationship Id="rId5" Type="http://schemas.openxmlformats.org/officeDocument/2006/relationships/image" Target="../media/image90.pict"/><Relationship Id="rId6" Type="http://schemas.openxmlformats.org/officeDocument/2006/relationships/image" Target="../media/image91.pict"/><Relationship Id="rId1" Type="http://schemas.openxmlformats.org/officeDocument/2006/relationships/image" Target="../media/image86.wmf"/><Relationship Id="rId2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D4A90-A5E7-1147-A24E-8CF58241B816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DBADF-7AB2-3F4C-9243-5E6F0ABD78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10/10/13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7135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002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2625"/>
            <a:ext cx="4554537" cy="34163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3" y="4324049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2625"/>
            <a:ext cx="4554537" cy="34163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3" y="4324049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6300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1"/>
            <a:ext cx="5048250" cy="4170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63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1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50506-35C8-47A8-A804-481DCF32AAAA}" type="slidenum">
              <a:rPr lang="en-US" sz="1000">
                <a:solidFill>
                  <a:prstClr val="black"/>
                </a:solidFill>
              </a:rPr>
              <a:pPr/>
              <a:t>2</a:t>
            </a:fld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0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0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0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0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0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0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1B615C-B6E7-40A3-B4D3-06D8C7FEAC79}" type="slidenum">
              <a:rPr lang="en-US" sz="1000">
                <a:solidFill>
                  <a:prstClr val="black"/>
                </a:solidFill>
              </a:rPr>
              <a:pPr/>
              <a:t>3</a:t>
            </a:fld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32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640" indent="-270246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0987" indent="-216197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380" indent="-216197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5776" indent="-216197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169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0565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2960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354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A7E95A-33C7-4434-9D50-2DB54BF4B5B5}" type="slidenum">
              <a:rPr lang="en-US">
                <a:solidFill>
                  <a:prstClr val="black"/>
                </a:solidFill>
              </a:rPr>
              <a:pPr eaLnBrk="1" hangingPunct="1"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32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640" indent="-270246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0987" indent="-216197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380" indent="-216197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5776" indent="-216197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169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0565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2960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354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BCFF0D-5486-413E-9CB3-162919B429BB}" type="slidenum">
              <a:rPr lang="en-US">
                <a:solidFill>
                  <a:prstClr val="black"/>
                </a:solidFill>
              </a:rPr>
              <a:pPr eaLnBrk="1" hangingPunct="1"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FD7F7-1920-4805-BDF5-F51AE1E0D4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Q: How does this transform the image?  A: It gets inverted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 smtClean="0"/>
              <a:t> Parallel</a:t>
            </a:r>
            <a:r>
              <a:rPr lang="en-US" baseline="0" dirty="0" smtClean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4DC27-2856-445E-8712-13565CACB260}" type="slidenum">
              <a:rPr lang="en-US" sz="1000">
                <a:solidFill>
                  <a:prstClr val="black"/>
                </a:solidFill>
              </a:rPr>
              <a:pPr/>
              <a:t>4</a:t>
            </a:fld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Where are</a:t>
            </a:r>
            <a:r>
              <a:rPr lang="en-US" baseline="0" dirty="0" smtClean="0"/>
              <a:t> the vanishing points?  </a:t>
            </a:r>
            <a:r>
              <a:rPr lang="en-US" dirty="0" smtClean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B7921-4F14-45E1-B6B7-A174312026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use homogeneous coordinates to write camera matrix in linear form.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85BA8-9F1F-4674-99F0-23342E482285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32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640" indent="-270246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0987" indent="-216197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380" indent="-216197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5776" indent="-216197" defTabSz="90532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169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0565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2960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354" indent="-216197" defTabSz="905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A8B87F-2591-4FCC-8866-F5024FC40258}" type="slidenum">
              <a:rPr lang="en-US">
                <a:solidFill>
                  <a:prstClr val="black"/>
                </a:solidFill>
              </a:rPr>
              <a:pPr eaLnBrk="1" hangingPunct="1"/>
              <a:t>89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2423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2625"/>
            <a:ext cx="4548187" cy="341312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3" y="4324049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72CE1-B783-BD42-AA5B-F019756332F6}" type="datetime1">
              <a:rPr lang="en-US" smtClean="0"/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4D9A7-D920-EC46-A88C-F7A511A2B3B5}" type="datetime1">
              <a:rPr lang="en-US" smtClean="0"/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137F9-F647-AF46-A6D1-5CB8DB79ADED}" type="datetime1">
              <a:rPr lang="en-US" smtClean="0"/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EEE1F-924D-434B-92F9-B38107BB19AB}" type="datetime1">
              <a:rPr lang="en-US" smtClean="0"/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B6CBB-071C-644C-9672-057AED3D9B66}" type="datetime1">
              <a:rPr lang="en-US" smtClean="0"/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FE3B1-43A2-064B-A7E2-DE9B336FADA3}" type="datetime1">
              <a:rPr lang="en-US" smtClean="0"/>
              <a:t>10/10/13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3F35E-34CE-3F47-AF47-4F3048BDC7FD}" type="datetime1">
              <a:rPr lang="en-US" smtClean="0"/>
              <a:t>10/10/13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4845C-B905-E848-86DE-942210EDB4AB}" type="datetime1">
              <a:rPr lang="en-US" smtClean="0"/>
              <a:t>10/10/13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9B1D0-3392-7141-A19A-2C1E2E18B309}" type="datetime1">
              <a:rPr lang="en-US" smtClean="0"/>
              <a:t>10/10/13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D9308-BC98-2E41-8E77-C7B799C8F689}" type="datetime1">
              <a:rPr lang="en-US" smtClean="0"/>
              <a:t>10/10/13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852F6-2B02-0042-854C-4B62C4BFBEEB}" type="datetime1">
              <a:rPr lang="en-US" smtClean="0"/>
              <a:t>10/10/13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0108F8-E17D-7744-88C0-6EDA6E42B850}" type="datetime1">
              <a:rPr lang="en-US" smtClean="0"/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Microsoft_Equation4.bin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Microsoft_Equation5.bin"/><Relationship Id="rId5" Type="http://schemas.openxmlformats.org/officeDocument/2006/relationships/image" Target="../media/image33.jpeg"/><Relationship Id="rId6" Type="http://schemas.openxmlformats.org/officeDocument/2006/relationships/image" Target="../media/image35.pn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39.jpeg"/><Relationship Id="rId11" Type="http://schemas.openxmlformats.org/officeDocument/2006/relationships/image" Target="../media/image40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0.jpeg"/><Relationship Id="rId5" Type="http://schemas.openxmlformats.org/officeDocument/2006/relationships/oleObject" Target="../embeddings/Microsoft_Equation6.bin"/><Relationship Id="rId6" Type="http://schemas.openxmlformats.org/officeDocument/2006/relationships/oleObject" Target="../embeddings/Microsoft_Equation7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wmf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hyperlink" Target="http://www.cs.ubc.ca/~mbrown/autostitch/autostitch.html" TargetMode="External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8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wmf"/><Relationship Id="rId3" Type="http://schemas.openxmlformats.org/officeDocument/2006/relationships/image" Target="../media/image7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hyperlink" Target="http://www.youtube.com/watch?v=3SNYtd0Ayt0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8.bin"/><Relationship Id="rId4" Type="http://schemas.openxmlformats.org/officeDocument/2006/relationships/oleObject" Target="../embeddings/Microsoft_Equation9.bin"/><Relationship Id="rId5" Type="http://schemas.openxmlformats.org/officeDocument/2006/relationships/oleObject" Target="../embeddings/Microsoft_Equation10.bin"/><Relationship Id="rId6" Type="http://schemas.openxmlformats.org/officeDocument/2006/relationships/oleObject" Target="../embeddings/Microsoft_Equation11.bin"/><Relationship Id="rId7" Type="http://schemas.openxmlformats.org/officeDocument/2006/relationships/oleObject" Target="../embeddings/Microsoft_Equation12.bin"/><Relationship Id="rId8" Type="http://schemas.openxmlformats.org/officeDocument/2006/relationships/oleObject" Target="../embeddings/Microsoft_Equation13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3.xml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Microsoft_Equation14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5.bin"/><Relationship Id="rId4" Type="http://schemas.openxmlformats.org/officeDocument/2006/relationships/oleObject" Target="../embeddings/Microsoft_Equation16.bin"/><Relationship Id="rId5" Type="http://schemas.openxmlformats.org/officeDocument/2006/relationships/oleObject" Target="../embeddings/Microsoft_Equation17.bin"/><Relationship Id="rId6" Type="http://schemas.openxmlformats.org/officeDocument/2006/relationships/oleObject" Target="../embeddings/Microsoft_Equation18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oleObject" Target="../embeddings/Microsoft_Equation19.bin"/><Relationship Id="rId5" Type="http://schemas.openxmlformats.org/officeDocument/2006/relationships/image" Target="../media/image102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0.jpeg"/><Relationship Id="rId5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meo.com/28962540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4" Type="http://schemas.openxmlformats.org/officeDocument/2006/relationships/image" Target="../media/image109.png"/><Relationship Id="rId1" Type="http://schemas.openxmlformats.org/officeDocument/2006/relationships/video" Target="../media/media1.mov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0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oleObject" Target="../embeddings/Microsoft_Equation21.bin"/><Relationship Id="rId5" Type="http://schemas.openxmlformats.org/officeDocument/2006/relationships/oleObject" Target="../embeddings/Microsoft_Equation22.bin"/><Relationship Id="rId6" Type="http://schemas.openxmlformats.org/officeDocument/2006/relationships/image" Target="../media/image102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3.bin"/><Relationship Id="rId4" Type="http://schemas.openxmlformats.org/officeDocument/2006/relationships/oleObject" Target="../embeddings/Microsoft_Equation24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5.bin"/><Relationship Id="rId4" Type="http://schemas.openxmlformats.org/officeDocument/2006/relationships/oleObject" Target="../embeddings/Microsoft_Equation26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7.bin"/><Relationship Id="rId4" Type="http://schemas.openxmlformats.org/officeDocument/2006/relationships/oleObject" Target="../embeddings/Microsoft_Equation28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9.bin"/><Relationship Id="rId4" Type="http://schemas.openxmlformats.org/officeDocument/2006/relationships/oleObject" Target="../embeddings/Microsoft_Equation30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31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2.bin"/><Relationship Id="rId4" Type="http://schemas.openxmlformats.org/officeDocument/2006/relationships/oleObject" Target="../embeddings/Microsoft_Equation33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oleObject" Target="../embeddings/Microsoft_Equation34.bin"/><Relationship Id="rId5" Type="http://schemas.openxmlformats.org/officeDocument/2006/relationships/oleObject" Target="../embeddings/Microsoft_Equation35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6.bin"/><Relationship Id="rId4" Type="http://schemas.openxmlformats.org/officeDocument/2006/relationships/oleObject" Target="../embeddings/Microsoft_Equation37.bin"/><Relationship Id="rId5" Type="http://schemas.openxmlformats.org/officeDocument/2006/relationships/oleObject" Target="../embeddings/Microsoft_Equation38.bin"/><Relationship Id="rId6" Type="http://schemas.openxmlformats.org/officeDocument/2006/relationships/oleObject" Target="../embeddings/Microsoft_Equation39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40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0.xml"/><Relationship Id="rId6" Type="http://schemas.openxmlformats.org/officeDocument/2006/relationships/image" Target="../media/image128.wmf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0" Type="http://schemas.openxmlformats.org/officeDocument/2006/relationships/image" Target="../media/image132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41.bin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69.png"/><Relationship Id="rId6" Type="http://schemas.openxmlformats.org/officeDocument/2006/relationships/oleObject" Target="../embeddings/Microsoft_Equation42.bin"/><Relationship Id="rId7" Type="http://schemas.openxmlformats.org/officeDocument/2006/relationships/image" Target="../media/image92.png"/><Relationship Id="rId1" Type="http://schemas.openxmlformats.org/officeDocument/2006/relationships/vmlDrawing" Target="../drawings/vmlDrawing24.vml"/><Relationship Id="rId2" Type="http://schemas.openxmlformats.org/officeDocument/2006/relationships/tags" Target="../tags/tag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Thursday October 10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2013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Devi Parikh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Virginia Tech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85800" y="2078019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Image formation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943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Disclaimer: Most slides have been borrowed from 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 and Dere</a:t>
            </a:r>
            <a:r>
              <a:rPr lang="en-US" sz="1200" dirty="0" smtClean="0"/>
              <a:t>k </a:t>
            </a:r>
            <a:r>
              <a:rPr lang="en-US" sz="1200" dirty="0" err="1" smtClean="0"/>
              <a:t>Hoiem</a:t>
            </a:r>
            <a:r>
              <a:rPr lang="en-US" sz="1200" dirty="0" smtClean="0"/>
              <a:t>, </a:t>
            </a:r>
            <a:r>
              <a:rPr lang="en-US" sz="1200" dirty="0" smtClean="0"/>
              <a:t>who may have borrowed some of them from others. Any time a slide did not already have a credit on it, I have credited it to </a:t>
            </a:r>
            <a:r>
              <a:rPr lang="en-US" sz="1200" dirty="0" smtClean="0"/>
              <a:t>Kristen or Derek. </a:t>
            </a:r>
            <a:r>
              <a:rPr lang="en-US" sz="1200" dirty="0" smtClean="0"/>
              <a:t>So there is a chance some of these credits are inaccurate.</a:t>
            </a:r>
            <a:endParaRPr lang="en-US" sz="1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4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p:oleObj spid="_x0000_s159746" name="Equation" r:id="rId4" imgW="1104840" imgH="444240" progId="Equation.3">
              <p:embed/>
            </p:oleObj>
          </a:graphicData>
        </a:graphic>
      </p:graphicFrame>
      <p:grpSp>
        <p:nvGrpSpPr>
          <p:cNvPr id="6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5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5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5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7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1" name="Picture 5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37893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8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p:oleObj spid="_x0000_s164866" name="Equation" r:id="rId4" imgW="990360" imgH="241200" progId="Equation.3">
                <p:embed/>
              </p:oleObj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62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Scale-space blob detector: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33634" name="Picture 2"/>
          <p:cNvPicPr>
            <a:picLocks noChangeAspect="1" noChangeArrowheads="1"/>
          </p:cNvPicPr>
          <p:nvPr/>
        </p:nvPicPr>
        <p:blipFill>
          <a:blip r:embed="rId3" cstate="print"/>
          <a:srcRect l="3824" t="24236" r="1838" b="2965"/>
          <a:stretch>
            <a:fillRect/>
          </a:stretch>
        </p:blipFill>
        <p:spPr bwMode="auto">
          <a:xfrm>
            <a:off x="-57276" y="1095390"/>
            <a:ext cx="9201276" cy="514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3005" y="6107668"/>
            <a:ext cx="832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T. </a:t>
            </a:r>
            <a:r>
              <a:rPr lang="en-US" dirty="0" err="1" smtClean="0">
                <a:solidFill>
                  <a:srgbClr val="000000"/>
                </a:solidFill>
              </a:rPr>
              <a:t>Lindeberg</a:t>
            </a:r>
            <a:r>
              <a:rPr lang="en-US" dirty="0" smtClean="0">
                <a:solidFill>
                  <a:srgbClr val="000000"/>
                </a:solidFill>
              </a:rPr>
              <a:t>.  Feature detection with automatic scale selection.  IJCV 1998.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9833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p:oleObj spid="_x0000_s168962" name="Equation" r:id="rId5" imgW="1066800" imgH="241300" progId="Equation.3">
                <p:embed/>
              </p:oleObj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p:oleObj spid="_x0000_s168963" name="Equation" r:id="rId6" imgW="1117600" imgH="241300" progId="Equation.3">
                  <p:embed/>
                </p:oleObj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5250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Recap: Features and filters</a:t>
            </a:r>
          </a:p>
        </p:txBody>
      </p:sp>
      <p:pic>
        <p:nvPicPr>
          <p:cNvPr id="45059" name="Picture 4" descr="ed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141663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le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1233488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0088" y="1196975"/>
            <a:ext cx="273685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7" descr="fip18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3963" y="26368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8" descr="fip18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3963" y="13414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9" descr="fip18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23963" y="393858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0" descr="texture-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3575" y="3719513"/>
            <a:ext cx="22161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2" descr="stone_texture_for_tutoria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98875" y="4167188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honeycomb-textur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11650" y="4906963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8" name="Text Box 13"/>
          <p:cNvSpPr txBox="1">
            <a:spLocks noChangeArrowheads="1"/>
          </p:cNvSpPr>
          <p:nvPr/>
        </p:nvSpPr>
        <p:spPr bwMode="auto">
          <a:xfrm>
            <a:off x="323850" y="5265738"/>
            <a:ext cx="3852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Transforming and describing images; textures, colors, edges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0" y="65532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90859-7C5E-4F93-AFF7-B806826F36A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4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5486400" y="2447946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SIFT properties</a:t>
            </a: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k, or within a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thresholded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648200"/>
            <a:ext cx="8001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At what SSD value do we have a good match?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add robustness to matching, can consider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: 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allAtOnce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Derek </a:t>
            </a:r>
            <a:r>
              <a:rPr lang="en-US" sz="1400" dirty="0" err="1" smtClean="0"/>
              <a:t>Hoiem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FC4B6-3D62-4C3B-8343-9D40AF968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572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Recap: Grouping &amp; fitting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9838"/>
            <a:ext cx="8229600" cy="4525962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46084" name="Picture 5" descr="imageRes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7788" y="1052513"/>
            <a:ext cx="4854575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6840538" y="4681538"/>
            <a:ext cx="2160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[fig from Shi et al]</a:t>
            </a:r>
          </a:p>
        </p:txBody>
      </p:sp>
      <p:pic>
        <p:nvPicPr>
          <p:cNvPr id="46086" name="Picture 7"/>
          <p:cNvPicPr>
            <a:picLocks noChangeAspect="1" noChangeArrowheads="1"/>
          </p:cNvPicPr>
          <p:nvPr/>
        </p:nvPicPr>
        <p:blipFill>
          <a:blip r:embed="rId4"/>
          <a:srcRect t="23639" r="64423" b="38239"/>
          <a:stretch>
            <a:fillRect/>
          </a:stretch>
        </p:blipFill>
        <p:spPr bwMode="auto">
          <a:xfrm>
            <a:off x="7127875" y="5049838"/>
            <a:ext cx="14763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9"/>
          <p:cNvPicPr>
            <a:picLocks noChangeAspect="1" noChangeArrowheads="1"/>
          </p:cNvPicPr>
          <p:nvPr/>
        </p:nvPicPr>
        <p:blipFill>
          <a:blip r:embed="rId5"/>
          <a:srcRect l="37680" t="29282" r="33452" b="7729"/>
          <a:stretch>
            <a:fillRect/>
          </a:stretch>
        </p:blipFill>
        <p:spPr bwMode="auto">
          <a:xfrm>
            <a:off x="323850" y="908050"/>
            <a:ext cx="27241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6"/>
          <a:srcRect l="38663" t="32614" r="20302" b="36258"/>
          <a:stretch>
            <a:fillRect/>
          </a:stretch>
        </p:blipFill>
        <p:spPr bwMode="auto">
          <a:xfrm>
            <a:off x="3203575" y="4400550"/>
            <a:ext cx="35639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287338" y="4797425"/>
            <a:ext cx="3060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Clustering, segmentation, fitting; what parts belong together?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65502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90859-7C5E-4F93-AFF7-B806826F36A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959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532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p:oleObj spid="_x0000_s201730" name="Bitmap Image" r:id="rId4" imgW="11447619" imgH="4123810" progId="">
                <p:embed/>
              </p:oleObj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7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019800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[Image from T. </a:t>
            </a:r>
            <a:r>
              <a:rPr lang="en-US" sz="1400" dirty="0" err="1">
                <a:solidFill>
                  <a:srgbClr val="000000"/>
                </a:solidFill>
              </a:rPr>
              <a:t>Tuytelaars</a:t>
            </a:r>
            <a:r>
              <a:rPr lang="en-US" sz="1400" dirty="0">
                <a:solidFill>
                  <a:srgbClr val="000000"/>
                </a:solidFill>
              </a:rPr>
              <a:t> ECCV 2006 tutorial]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32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264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r>
              <a:rPr lang="en-US" sz="2800" dirty="0" smtClean="0"/>
              <a:t>Today:</a:t>
            </a:r>
          </a:p>
          <a:p>
            <a:pPr lvl="1"/>
            <a:r>
              <a:rPr lang="en-US" dirty="0" smtClean="0"/>
              <a:t>Local feature matching </a:t>
            </a:r>
            <a:r>
              <a:rPr lang="en-US" dirty="0" err="1" smtClean="0"/>
              <a:t>btwn</a:t>
            </a:r>
            <a:r>
              <a:rPr lang="en-US" dirty="0" smtClean="0"/>
              <a:t> views (wrap-up)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Image formation, geometry of a single view</a:t>
            </a:r>
          </a:p>
          <a:p>
            <a:endParaRPr lang="en-US" dirty="0" smtClean="0"/>
          </a:p>
          <a:p>
            <a:r>
              <a:rPr lang="en-US" sz="2800" dirty="0" smtClean="0"/>
              <a:t>Tuesday: </a:t>
            </a:r>
            <a:r>
              <a:rPr lang="en-US" sz="2800" dirty="0" smtClean="0"/>
              <a:t>Multiple views and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geometry</a:t>
            </a:r>
            <a:endParaRPr lang="en-US" sz="2800" dirty="0" smtClean="0"/>
          </a:p>
          <a:p>
            <a:r>
              <a:rPr lang="en-US" sz="2800" dirty="0" smtClean="0"/>
              <a:t>Thursday: </a:t>
            </a:r>
            <a:r>
              <a:rPr lang="en-US" sz="2800" dirty="0" smtClean="0"/>
              <a:t>Approaches for stereo correspondence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90859-7C5E-4F93-AFF7-B806826F36A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532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22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Image formation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are objects in the world captured in an image?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ABA45-62F7-4098-882C-90C4AE9CD9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532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19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Multiple views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/>
          <a:srcRect l="23732" t="24101" r="21704" b="13644"/>
          <a:stretch>
            <a:fillRect/>
          </a:stretch>
        </p:blipFill>
        <p:spPr bwMode="auto">
          <a:xfrm>
            <a:off x="153988" y="1255713"/>
            <a:ext cx="40894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153988" y="4213225"/>
            <a:ext cx="18716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Hartley and Zisserman</a:t>
            </a:r>
          </a:p>
        </p:txBody>
      </p:sp>
      <p:pic>
        <p:nvPicPr>
          <p:cNvPr id="47109" name="Picture 6" descr="smallex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00613" y="2349500"/>
            <a:ext cx="3171825" cy="1590675"/>
          </a:xfrm>
          <a:noFill/>
        </p:spPr>
      </p:pic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7356475" y="3646488"/>
            <a:ext cx="18716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</a:rPr>
              <a:t>Lowe</a:t>
            </a:r>
          </a:p>
        </p:txBody>
      </p:sp>
      <p:sp>
        <p:nvSpPr>
          <p:cNvPr id="47111" name="Text Box 16"/>
          <p:cNvSpPr txBox="1">
            <a:spLocks noChangeArrowheads="1"/>
          </p:cNvSpPr>
          <p:nvPr/>
        </p:nvSpPr>
        <p:spPr bwMode="auto">
          <a:xfrm>
            <a:off x="4754563" y="985838"/>
            <a:ext cx="41624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Multi-view geometry, matching, invariant features, stereo vision</a:t>
            </a:r>
          </a:p>
        </p:txBody>
      </p:sp>
      <p:pic>
        <p:nvPicPr>
          <p:cNvPr id="47112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2988" y="4049713"/>
            <a:ext cx="3771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4" descr="bf_middlebury.jpg"/>
          <p:cNvPicPr>
            <a:picLocks noChangeAspect="1"/>
          </p:cNvPicPr>
          <p:nvPr/>
        </p:nvPicPr>
        <p:blipFill>
          <a:blip r:embed="rId6"/>
          <a:srcRect r="30928" b="49648"/>
          <a:stretch>
            <a:fillRect/>
          </a:stretch>
        </p:blipFill>
        <p:spPr bwMode="auto">
          <a:xfrm>
            <a:off x="665163" y="4852988"/>
            <a:ext cx="324961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0" y="65502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90859-7C5E-4F93-AFF7-B806826F36A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41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 smtClean="0"/>
              <a:t>Physical parameters of image formation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Geometric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Type of projection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Camera pose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Optical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Sensor’s lens type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focal length, field of view, aperture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Photometric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Type, direction, intensity of light reaching sensor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Surfaces’ reflectance properties</a:t>
            </a:r>
          </a:p>
          <a:p>
            <a:pPr lvl="1" eaLnBrk="1" hangingPunct="1">
              <a:lnSpc>
                <a:spcPct val="90000"/>
              </a:lnSpc>
            </a:pPr>
            <a:endParaRPr lang="en-US" sz="2400" smtClean="0"/>
          </a:p>
          <a:p>
            <a:pPr lvl="1" eaLnBrk="1" hangingPunct="1">
              <a:lnSpc>
                <a:spcPct val="90000"/>
              </a:lnSpc>
            </a:pPr>
            <a:endParaRPr lang="en-US" sz="24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ABA45-62F7-4098-882C-90C4AE9CD9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532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828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Single</a:t>
            </a:r>
            <a:r>
              <a:rPr lang="en-US" dirty="0" smtClean="0"/>
              <a:t>-view Geometry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focal length of the camera?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class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 smtClean="0"/>
              <a:t>Pinhole camera model</a:t>
            </a:r>
          </a:p>
          <a:p>
            <a:pPr lvl="1" eaLnBrk="1" hangingPunct="1">
              <a:defRPr/>
            </a:pPr>
            <a:r>
              <a:rPr lang="en-US" dirty="0" smtClean="0"/>
              <a:t>Projective geometry</a:t>
            </a:r>
          </a:p>
          <a:p>
            <a:pPr lvl="2" eaLnBrk="1" hangingPunct="1">
              <a:defRPr/>
            </a:pPr>
            <a:r>
              <a:rPr lang="en-US" dirty="0" smtClean="0"/>
              <a:t>Vanishing points and lines</a:t>
            </a:r>
          </a:p>
          <a:p>
            <a:pPr lvl="1" eaLnBrk="1" hangingPunct="1">
              <a:defRPr/>
            </a:pPr>
            <a:r>
              <a:rPr lang="en-US" dirty="0" smtClean="0"/>
              <a:t>Projection matrix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bldLvl="3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Do we get a reasonable image?</a:t>
            </a:r>
          </a:p>
        </p:txBody>
      </p:sp>
      <p:pic>
        <p:nvPicPr>
          <p:cNvPr id="23556" name="Picture 4" descr="image-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 smtClean="0"/>
              <a:t>This reduces blurring</a:t>
            </a:r>
          </a:p>
          <a:p>
            <a:pPr lvl="1" eaLnBrk="1" hangingPunct="1">
              <a:defRPr/>
            </a:pPr>
            <a:r>
              <a:rPr lang="en-US" dirty="0" smtClean="0"/>
              <a:t>The opening known as the </a:t>
            </a:r>
            <a:r>
              <a:rPr lang="en-US" b="1" dirty="0" smtClean="0"/>
              <a:t>aperture</a:t>
            </a:r>
          </a:p>
        </p:txBody>
      </p:sp>
      <p:pic>
        <p:nvPicPr>
          <p:cNvPr id="24580" name="Picture 18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87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3" name="Oval 31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584" name="Oval 32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365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First idea: Mo-Ti, China (470BC to 390BC)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First built: Alhacen,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00375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791200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7912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25111-6A06-441B-B171-D84CCC4D9F1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Camera obscura at home</a:t>
            </a:r>
          </a:p>
        </p:txBody>
      </p:sp>
      <p:pic>
        <p:nvPicPr>
          <p:cNvPr id="20483" name="Picture 4" descr="sky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93863"/>
            <a:ext cx="33337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0" y="6281738"/>
            <a:ext cx="74882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Sketch from http://www.funsci.com/fun3_en/sky/sky.htm</a:t>
            </a:r>
          </a:p>
        </p:txBody>
      </p:sp>
      <p:pic>
        <p:nvPicPr>
          <p:cNvPr id="77829" name="Picture 6" descr="lens1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65300"/>
            <a:ext cx="3810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860925" y="6172200"/>
            <a:ext cx="4067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http://blog.makezine.com/archive/2006/02/how_to_room_sized_camera_obscu.html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ABA45-62F7-4098-882C-90C4AE9CD9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16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 smtClean="0"/>
              <a:t>	Oldest surviving photograph</a:t>
            </a:r>
          </a:p>
          <a:p>
            <a:pPr lvl="1" eaLnBrk="1" hangingPunct="1"/>
            <a:r>
              <a:rPr lang="en-US" sz="2000" dirty="0" smtClean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Niepce</a:t>
            </a:r>
            <a:r>
              <a:rPr lang="en-US" dirty="0" smtClean="0"/>
              <a:t> later teamed up with Daguerre, who eventually created </a:t>
            </a:r>
            <a:r>
              <a:rPr lang="en-US" dirty="0" err="1" smtClean="0"/>
              <a:t>Daguerrotypes</a:t>
            </a:r>
            <a:endParaRPr lang="en-US" dirty="0"/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r>
              <a:rPr lang="en-US" sz="2800" dirty="0" smtClean="0"/>
              <a:t>Today:</a:t>
            </a:r>
          </a:p>
          <a:p>
            <a:pPr lvl="1"/>
            <a:r>
              <a:rPr lang="en-US" dirty="0" smtClean="0"/>
              <a:t>Local feature matching </a:t>
            </a:r>
            <a:r>
              <a:rPr lang="en-US" dirty="0" err="1" smtClean="0"/>
              <a:t>btwn</a:t>
            </a:r>
            <a:r>
              <a:rPr lang="en-US" dirty="0" smtClean="0"/>
              <a:t> views (recap)</a:t>
            </a:r>
          </a:p>
          <a:p>
            <a:pPr lvl="1"/>
            <a:r>
              <a:rPr lang="en-US" dirty="0" smtClean="0"/>
              <a:t>Image formation, geometry of a single view</a:t>
            </a:r>
          </a:p>
          <a:p>
            <a:endParaRPr lang="en-US" dirty="0" smtClean="0"/>
          </a:p>
          <a:p>
            <a:r>
              <a:rPr lang="en-US" sz="2800" dirty="0" smtClean="0"/>
              <a:t>Tuesday: Multiple views and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geometry</a:t>
            </a:r>
          </a:p>
          <a:p>
            <a:r>
              <a:rPr lang="en-US" sz="2800" dirty="0" smtClean="0"/>
              <a:t>Thursday: Approaches for stereo correspondence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90859-7C5E-4F93-AFF7-B806826F36A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65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smtClean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25111-6A06-441B-B171-D84CCC4D9F1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999" y="6248400"/>
            <a:ext cx="853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Making of 3D sidewalk art: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://www.youtube.com/watch?v=3SNYtd0Ayt0</a:t>
            </a:r>
            <a:endParaRPr lang="en-US" dirty="0"/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38481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25111-6A06-441B-B171-D84CCC4D9F1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  <a:p>
            <a:pPr eaLnBrk="1" hangingPunct="1"/>
            <a:r>
              <a:rPr lang="en-US" smtClean="0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preserved?</a:t>
            </a:r>
          </a:p>
          <a:p>
            <a:pPr eaLnBrk="1" hangingPunct="1"/>
            <a:r>
              <a:rPr lang="en-US" smtClean="0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smtClean="0"/>
              <a:t>	Parallel lines in the world intersect in the image at a “vanishing point”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2052638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0" y="6550025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68562" y="1917794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416362" y="2603594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749862" y="2794094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442012" y="1612994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025962" y="1547907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578162" y="1917794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35362" y="1917794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415275" y="1598707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531162" y="1460594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892362" y="1917794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1" y="4826675"/>
            <a:ext cx="800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projections of parallel 3D lines intersect at a </a:t>
            </a:r>
            <a:r>
              <a:rPr lang="en-US" b="1" dirty="0" smtClean="0"/>
              <a:t>vanishing point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 of parallel 3D planes intersect at a </a:t>
            </a:r>
            <a:r>
              <a:rPr lang="en-US" b="1" dirty="0" smtClean="0"/>
              <a:t>vanishing line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If a set of parallel 3D lines are also parallel to a particular plane, their vanishing point will lie on the vanishing line of the plane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Not all lines that intersect are parallel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point </a:t>
            </a:r>
            <a:r>
              <a:rPr lang="en-US" dirty="0" smtClean="0">
                <a:sym typeface="Wingdings" pitchFamily="2" charset="2"/>
              </a:rPr>
              <a:t>&lt;-&gt; </a:t>
            </a:r>
            <a:r>
              <a:rPr lang="en-US" dirty="0" smtClean="0"/>
              <a:t>3D direction of a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line &lt;-&gt; 3D orientation of a surface</a:t>
            </a: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p:oleObj spid="_x0000_s92168" name="Photo Editor Photo" r:id="rId4" imgW="9752381" imgH="7314286" progId="">
              <p:embed/>
            </p:oleObj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3800" dirty="0" smtClean="0"/>
              <a:t>Previously</a:t>
            </a:r>
            <a:endParaRPr lang="en-US" sz="3800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200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L</a:t>
            </a:r>
            <a:r>
              <a:rPr lang="en-US" sz="2800" dirty="0" smtClean="0"/>
              <a:t>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accent2"/>
                </a:solidFill>
              </a:rPr>
              <a:t>Detection of interest points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Harris corner detection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accent2"/>
                </a:solidFill>
              </a:rPr>
              <a:t>Description of local patches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SIFT : Histograms of oriented gradients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accent2"/>
                </a:solidFill>
              </a:rPr>
              <a:t>Matching descriptors</a:t>
            </a:r>
          </a:p>
          <a:p>
            <a:pPr lvl="1"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 and lines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Note on estimating vanishing points</a:t>
            </a:r>
          </a:p>
        </p:txBody>
      </p:sp>
      <p:grpSp>
        <p:nvGrpSpPr>
          <p:cNvPr id="2" name="Group 29"/>
          <p:cNvGrpSpPr>
            <a:grpSpLocks noChangeAspect="1"/>
          </p:cNvGrpSpPr>
          <p:nvPr/>
        </p:nvGrpSpPr>
        <p:grpSpPr bwMode="auto">
          <a:xfrm>
            <a:off x="1905000" y="1143000"/>
            <a:ext cx="5486400" cy="4075113"/>
            <a:chOff x="1143000" y="1143000"/>
            <a:chExt cx="7239000" cy="5376863"/>
          </a:xfrm>
        </p:grpSpPr>
        <p:pic>
          <p:nvPicPr>
            <p:cNvPr id="409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143000"/>
              <a:ext cx="6934200" cy="537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734043" y="1980844"/>
              <a:ext cx="4647957" cy="37346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970565" y="1676070"/>
              <a:ext cx="5106658" cy="41913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2209161" y="4724782"/>
              <a:ext cx="5867025" cy="11436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 flipV="1">
              <a:off x="2896196" y="4037750"/>
              <a:ext cx="5257491" cy="16002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38200" y="5334000"/>
            <a:ext cx="7699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Use multiple lines for better accuracy</a:t>
            </a:r>
          </a:p>
          <a:p>
            <a:r>
              <a:rPr lang="en-US"/>
              <a:t>	… but lines will not intersect at exactly the same point in practice</a:t>
            </a:r>
          </a:p>
          <a:p>
            <a:r>
              <a:rPr lang="en-US"/>
              <a:t>One solution: take mean of intersecting pairs</a:t>
            </a:r>
          </a:p>
          <a:p>
            <a:r>
              <a:rPr lang="en-US"/>
              <a:t>	… bad idea!</a:t>
            </a:r>
          </a:p>
          <a:p>
            <a:r>
              <a:rPr lang="en-US"/>
              <a:t>Instead, minimize angular differences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objects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smtClean="0"/>
              <a:t>Projection: world coordinates</a:t>
            </a:r>
            <a:r>
              <a:rPr lang="en-US" sz="3200" smtClean="0">
                <a:sym typeface="Wingdings" pitchFamily="2" charset="2"/>
              </a:rPr>
              <a:t>image coordinates</a:t>
            </a:r>
            <a:endParaRPr lang="en-US" sz="3200" smtClean="0"/>
          </a:p>
        </p:txBody>
      </p:sp>
      <p:grpSp>
        <p:nvGrpSpPr>
          <p:cNvPr id="2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p:oleObj spid="_x0000_s93198" name="Equation" r:id="rId3" imgW="558720" imgH="698400" progId="Equation.3">
                <p:embed/>
              </p:oleObj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p:oleObj spid="_x0000_s93199" name="Equation" r:id="rId4" imgW="495000" imgH="469800" progId="Equation.3">
                <p:embed/>
              </p:oleObj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0" y="6550223"/>
            <a:ext cx="422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</a:t>
            </a:r>
            <a:r>
              <a:rPr lang="en-US" sz="1400" dirty="0" smtClean="0">
                <a:latin typeface="Calibri" pitchFamily="34" charset="0"/>
              </a:rPr>
              <a:t>Adapted by Devi Parikh from </a:t>
            </a:r>
            <a:r>
              <a:rPr lang="en-US" sz="1400" dirty="0" smtClean="0">
                <a:latin typeface="Calibri" pitchFamily="34" charset="0"/>
              </a:rPr>
              <a:t>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graphicFrame>
        <p:nvGraphicFramePr>
          <p:cNvPr id="93202" name="Object 18"/>
          <p:cNvGraphicFramePr>
            <a:graphicFrameLocks noChangeAspect="1"/>
          </p:cNvGraphicFramePr>
          <p:nvPr/>
        </p:nvGraphicFramePr>
        <p:xfrm>
          <a:off x="7380288" y="5951538"/>
          <a:ext cx="1665287" cy="754062"/>
        </p:xfrm>
        <a:graphic>
          <a:graphicData uri="http://schemas.openxmlformats.org/presentationml/2006/ole">
            <p:oleObj spid="_x0000_s93202" name="Equation" r:id="rId5" imgW="787400" imgH="355600" progId="Equation.3">
              <p:embed/>
            </p:oleObj>
          </a:graphicData>
        </a:graphic>
      </p:graphicFrame>
      <p:graphicFrame>
        <p:nvGraphicFramePr>
          <p:cNvPr id="93203" name="Object 19"/>
          <p:cNvGraphicFramePr>
            <a:graphicFrameLocks noChangeAspect="1"/>
          </p:cNvGraphicFramePr>
          <p:nvPr/>
        </p:nvGraphicFramePr>
        <p:xfrm>
          <a:off x="5337175" y="5951538"/>
          <a:ext cx="1612900" cy="754062"/>
        </p:xfrm>
        <a:graphic>
          <a:graphicData uri="http://schemas.openxmlformats.org/presentationml/2006/ole">
            <p:oleObj spid="_x0000_s93203" name="Equation" r:id="rId6" imgW="762000" imgH="355600" progId="Equation.3">
              <p:embed/>
            </p:oleObj>
          </a:graphicData>
        </a:graphic>
      </p:graphicFrame>
      <p:graphicFrame>
        <p:nvGraphicFramePr>
          <p:cNvPr id="93204" name="Object 20"/>
          <p:cNvGraphicFramePr>
            <a:graphicFrameLocks noChangeAspect="1"/>
          </p:cNvGraphicFramePr>
          <p:nvPr/>
        </p:nvGraphicFramePr>
        <p:xfrm>
          <a:off x="7808913" y="5419725"/>
          <a:ext cx="696912" cy="295275"/>
        </p:xfrm>
        <a:graphic>
          <a:graphicData uri="http://schemas.openxmlformats.org/presentationml/2006/ole">
            <p:oleObj spid="_x0000_s93204" name="Equation" r:id="rId7" imgW="330200" imgH="139700" progId="Equation.3">
              <p:embed/>
            </p:oleObj>
          </a:graphicData>
        </a:graphic>
      </p:graphicFrame>
      <p:graphicFrame>
        <p:nvGraphicFramePr>
          <p:cNvPr id="93205" name="Object 21"/>
          <p:cNvGraphicFramePr>
            <a:graphicFrameLocks noChangeAspect="1"/>
          </p:cNvGraphicFramePr>
          <p:nvPr/>
        </p:nvGraphicFramePr>
        <p:xfrm>
          <a:off x="5749925" y="5419725"/>
          <a:ext cx="673100" cy="295275"/>
        </p:xfrm>
        <a:graphic>
          <a:graphicData uri="http://schemas.openxmlformats.org/presentationml/2006/ole">
            <p:oleObj spid="_x0000_s93205" name="Equation" r:id="rId8" imgW="317500" imgH="139700" progId="Equation.3">
              <p:embed/>
            </p:oleObj>
          </a:graphicData>
        </a:graphic>
      </p:graphicFrame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 smtClean="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447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524000" y="3717925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05400" y="3706813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371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52355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0175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81200" y="2286000"/>
          <a:ext cx="4217988" cy="1803400"/>
        </p:xfrm>
        <a:graphic>
          <a:graphicData uri="http://schemas.openxmlformats.org/presentationml/2006/ole">
            <p:oleObj spid="_x0000_s94216" name="Equation" r:id="rId4" imgW="1663560" imgH="711000" progId="Equation.3">
              <p:embed/>
            </p:oleObj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447800" y="4038600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267200" y="40386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Cartesian </a:t>
            </a:r>
            <a:r>
              <a:rPr lang="en-US" sz="2400" dirty="0">
                <a:latin typeface="Calibri" pitchFamily="34" charset="0"/>
              </a:rPr>
              <a:t>Coordinates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 smtClean="0"/>
              <a:t>Line equation:  ax + by + c = 0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Append 1 to pixel coordinate to get homogeneous coordinate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Line given by cross product of two points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Intersection of two lines given by cross product of the lines</a:t>
            </a:r>
          </a:p>
          <a:p>
            <a:pPr eaLnBrk="1" hangingPunct="1"/>
            <a:endParaRPr lang="en-US" b="1" smtClean="0"/>
          </a:p>
          <a:p>
            <a:pPr eaLnBrk="1" hangingPunct="1"/>
            <a:endParaRPr lang="en-US" b="1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010400" y="2689225"/>
          <a:ext cx="1341438" cy="1633538"/>
        </p:xfrm>
        <a:graphic>
          <a:graphicData uri="http://schemas.openxmlformats.org/presentationml/2006/ole">
            <p:oleObj spid="_x0000_s95258" name="Equation" r:id="rId3" imgW="583920" imgH="711000" progId="Equation.3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629400" y="4856163"/>
          <a:ext cx="2070100" cy="533400"/>
        </p:xfrm>
        <a:graphic>
          <a:graphicData uri="http://schemas.openxmlformats.org/presentationml/2006/ole">
            <p:oleObj spid="_x0000_s95259" name="Equation" r:id="rId4" imgW="901440" imgH="241200" progId="Equation.3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324600" y="6151563"/>
          <a:ext cx="2303463" cy="554037"/>
        </p:xfrm>
        <a:graphic>
          <a:graphicData uri="http://schemas.openxmlformats.org/presentationml/2006/ole">
            <p:oleObj spid="_x0000_s95260" name="Equation" r:id="rId5" imgW="1002960" imgH="241200" progId="Equation.3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707188" y="1046163"/>
          <a:ext cx="1631950" cy="1633537"/>
        </p:xfrm>
        <a:graphic>
          <a:graphicData uri="http://schemas.openxmlformats.org/presentationml/2006/ole">
            <p:oleObj spid="_x0000_s95261" name="Equation" r:id="rId6" imgW="711000" imgH="711000" progId="Equation.3">
              <p:embed/>
            </p:oleObj>
          </a:graphicData>
        </a:graphic>
      </p:graphicFrame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00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05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2743200" y="22098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7600" cy="12192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5791200" y="21336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122363" y="4267200"/>
          <a:ext cx="2976562" cy="674688"/>
        </p:xfrm>
        <a:graphic>
          <a:graphicData uri="http://schemas.openxmlformats.org/presentationml/2006/ole">
            <p:oleObj spid="_x0000_s96264" name="Equation" r:id="rId4" imgW="952200" imgH="215640" progId="Equation.3">
              <p:embed/>
            </p:oleObj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419600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dirty="0"/>
              <a:t>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 smtClean="0"/>
              <a:t>X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2954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696200" y="1219200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62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696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696200" y="26670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20000" y="24987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34200" y="2971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01000" y="20574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72400" y="11430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67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81600" y="990600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R,T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1757-1FD2-48B8-B968-D0A4939D860A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Interlude: </a:t>
            </a:r>
            <a:r>
              <a:rPr lang="en-US" dirty="0" smtClean="0"/>
              <a:t>where has Derek </a:t>
            </a:r>
            <a:r>
              <a:rPr lang="en-US" dirty="0" smtClean="0"/>
              <a:t>used this stuff?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p:oleObj spid="_x0000_s149506" name="Equation" r:id="rId5" imgW="1066800" imgH="241300" progId="Equation.3">
                <p:embed/>
              </p:oleObj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1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p:oleObj spid="_x0000_s149507" name="Equation" r:id="rId6" imgW="1117600" imgH="241300" progId="Equation.3">
                  <p:embed/>
                </p:oleObj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7620000" y="65502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08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dirty="0" smtClean="0"/>
              <a:t>has Derek </a:t>
            </a:r>
            <a:r>
              <a:rPr lang="en-US" dirty="0" smtClean="0"/>
              <a:t>used this stuff?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Object Recognition (CVPR 2006)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dirty="0" smtClean="0"/>
              <a:t>has Derek </a:t>
            </a:r>
            <a:r>
              <a:rPr lang="en-US" dirty="0" smtClean="0"/>
              <a:t>used this stuff?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09800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dirty="0" smtClean="0"/>
              <a:t>has Derek </a:t>
            </a:r>
            <a:r>
              <a:rPr lang="en-US" dirty="0" smtClean="0"/>
              <a:t>used this stuff?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dirty="0" smtClean="0"/>
              <a:t>has Derek </a:t>
            </a:r>
            <a:r>
              <a:rPr lang="en-US" dirty="0" smtClean="0"/>
              <a:t>used this stuff?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Inserting photographed objects into images (SIGGRAPH 2007)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1981200" y="54102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Original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6019800" y="54102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Created</a:t>
            </a: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dirty="0" smtClean="0"/>
              <a:t>has Derek </a:t>
            </a:r>
            <a:r>
              <a:rPr lang="en-US" dirty="0" smtClean="0"/>
              <a:t>used this stuff?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" y="990600"/>
            <a:ext cx="9143999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400" dirty="0" smtClean="0"/>
              <a:t>Inserting synthetic objects into images: </a:t>
            </a:r>
            <a:r>
              <a:rPr lang="en-US" sz="2400" dirty="0" smtClean="0">
                <a:hlinkClick r:id="rId2"/>
              </a:rPr>
              <a:t>http://vimeo.com/28962540</a:t>
            </a:r>
            <a:endParaRPr lang="en-US" sz="2400" dirty="0" smtClean="0"/>
          </a:p>
          <a:p>
            <a:pPr>
              <a:buFont typeface="Arial" charset="0"/>
              <a:buNone/>
            </a:pPr>
            <a:endParaRPr lang="en-US" sz="2400" dirty="0" smtClean="0"/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ig.ba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Slide source: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Derek </a:t>
            </a: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Hoiem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84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oltable-long.mo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alibri" pitchFamily="34" charset="0"/>
              </a:rPr>
              <a:t>Slide source:</a:t>
            </a:r>
            <a:r>
              <a:rPr lang="en-US" sz="1400" dirty="0" smtClean="0">
                <a:solidFill>
                  <a:srgbClr val="FFFFFF"/>
                </a:solidFill>
                <a:latin typeface="Calibri" pitchFamily="34" charset="0"/>
              </a:rPr>
              <a:t> Derek </a:t>
            </a:r>
            <a:r>
              <a:rPr lang="en-US" sz="1400" dirty="0" err="1" smtClean="0">
                <a:solidFill>
                  <a:srgbClr val="FFFFFF"/>
                </a:solidFill>
                <a:latin typeface="Calibri" pitchFamily="34" charset="0"/>
              </a:rPr>
              <a:t>Hoiem</a:t>
            </a:r>
            <a:endParaRPr lang="en-US" sz="14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78007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</a:t>
            </a:r>
            <a:endParaRPr lang="en-US" dirty="0"/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1219200" y="5456237"/>
          <a:ext cx="2936875" cy="674688"/>
        </p:xfrm>
        <a:graphic>
          <a:graphicData uri="http://schemas.openxmlformats.org/presentationml/2006/ole">
            <p:oleObj spid="_x0000_s97288" name="Equation" r:id="rId3" imgW="939600" imgH="215640" progId="Equation.3">
              <p:embed/>
            </p:oleObj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495800" y="5380037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x</a:t>
            </a:r>
            <a:r>
              <a:rPr lang="en-US" dirty="0"/>
              <a:t>: 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/>
              <a:t>X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World Coordinates: (X,Y,Z,1)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066800" y="5410200"/>
          <a:ext cx="2817813" cy="674688"/>
        </p:xfrm>
        <a:graphic>
          <a:graphicData uri="http://schemas.openxmlformats.org/presentationml/2006/ole">
            <p:oleObj spid="_x0000_s98318" name="Equation" r:id="rId4" imgW="901440" imgH="215640" progId="Equation.3">
              <p:embed/>
            </p:oleObj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500563" y="4711700"/>
          <a:ext cx="3516312" cy="1976438"/>
        </p:xfrm>
        <a:graphic>
          <a:graphicData uri="http://schemas.openxmlformats.org/presentationml/2006/ole">
            <p:oleObj spid="_x0000_s98319" name="Equation" r:id="rId5" imgW="1650960" imgH="927000" progId="Equation.3">
              <p:embed/>
            </p:oleObj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12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0" y="32766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1757-1FD2-48B8-B968-D0A4939D860A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known optical center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p:oleObj spid="_x0000_s99342" name="Equation" r:id="rId3" imgW="901440" imgH="215640" progId="Equation.3">
              <p:embed/>
            </p:oleObj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4645025" y="3111500"/>
          <a:ext cx="3654425" cy="1976438"/>
        </p:xfrm>
        <a:graphic>
          <a:graphicData uri="http://schemas.openxmlformats.org/presentationml/2006/ole">
            <p:oleObj spid="_x0000_s99343" name="Equation" r:id="rId4" imgW="1714320" imgH="927000" progId="Equation.3">
              <p:embed/>
            </p:oleObj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07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114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Box 17"/>
          <p:cNvSpPr txBox="1">
            <a:spLocks noChangeArrowheads="1"/>
          </p:cNvSpPr>
          <p:nvPr/>
        </p:nvSpPr>
        <p:spPr bwMode="auto">
          <a:xfrm>
            <a:off x="0" y="6550025"/>
            <a:ext cx="19632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Devi Parikh</a:t>
            </a:r>
            <a:endParaRPr lang="en-US" sz="1400" dirty="0">
              <a:latin typeface="Calibri" pitchFamily="34" charset="0"/>
            </a:endParaRPr>
          </a:p>
        </p:txBody>
      </p:sp>
      <p:graphicFrame>
        <p:nvGraphicFramePr>
          <p:cNvPr id="286723" name="Object 3"/>
          <p:cNvGraphicFramePr>
            <a:graphicFrameLocks noChangeAspect="1"/>
          </p:cNvGraphicFramePr>
          <p:nvPr/>
        </p:nvGraphicFramePr>
        <p:xfrm>
          <a:off x="1752600" y="2057400"/>
          <a:ext cx="5549900" cy="1498600"/>
        </p:xfrm>
        <a:graphic>
          <a:graphicData uri="http://schemas.openxmlformats.org/presentationml/2006/ole">
            <p:oleObj spid="_x0000_s286723" name="Equation" r:id="rId4" imgW="1790700" imgH="4826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86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p:oleObj spid="_x0000_s100366" name="Equation" r:id="rId3" imgW="901440" imgH="215640" progId="Equation.3">
              <p:embed/>
            </p:oleObj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4618038" y="3073400"/>
          <a:ext cx="3652837" cy="1976438"/>
        </p:xfrm>
        <a:graphic>
          <a:graphicData uri="http://schemas.openxmlformats.org/presentationml/2006/ole">
            <p:oleObj spid="_x0000_s100367" name="Equation" r:id="rId4" imgW="1714320" imgH="927000" progId="Equation.3">
              <p:embed/>
            </p:oleObj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48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038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non-skewed pixels</a:t>
            </a:r>
            <a:endParaRPr 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p:oleObj spid="_x0000_s101390" name="Equation" r:id="rId3" imgW="901440" imgH="215640" progId="Equation.3">
              <p:embed/>
            </p:oleObj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4643438" y="3111500"/>
          <a:ext cx="3654425" cy="1976438"/>
        </p:xfrm>
        <a:graphic>
          <a:graphicData uri="http://schemas.openxmlformats.org/presentationml/2006/ole">
            <p:oleObj spid="_x0000_s101391" name="Equation" r:id="rId4" imgW="1714320" imgH="927000" progId="Equation.3">
              <p:embed/>
            </p:oleObj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8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27137" y="6248400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Note: different books use different notation for parameters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4800" y="3810000"/>
          <a:ext cx="2778125" cy="674688"/>
        </p:xfrm>
        <a:graphic>
          <a:graphicData uri="http://schemas.openxmlformats.org/presentationml/2006/ole">
            <p:oleObj spid="_x0000_s102414" name="Equation" r:id="rId3" imgW="888840" imgH="215640" progId="Equation.3">
              <p:embed/>
            </p:oleObj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930650" y="3111500"/>
          <a:ext cx="5084763" cy="1976438"/>
        </p:xfrm>
        <a:graphic>
          <a:graphicData uri="http://schemas.openxmlformats.org/presentationml/2006/ole">
            <p:oleObj spid="_x0000_s102415" name="Equation" r:id="rId4" imgW="2387520" imgH="927000" progId="Equation.3">
              <p:embed/>
            </p:oleObj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276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33400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4038600" y="2276475"/>
          <a:ext cx="3470275" cy="4048125"/>
        </p:xfrm>
        <a:graphic>
          <a:graphicData uri="http://schemas.openxmlformats.org/presentationml/2006/ole">
            <p:oleObj spid="_x0000_s103432" name="Equation" r:id="rId3" imgW="58521600" imgH="68275200" progId="Equation.3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8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2590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330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441325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p:oleObj spid="_x0000_s104462" name="Equation" r:id="rId3" imgW="939600" imgH="215640" progId="Equation.3">
              <p:embed/>
            </p:oleObj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747838" y="3568700"/>
          <a:ext cx="5518150" cy="1976438"/>
        </p:xfrm>
        <a:graphic>
          <a:graphicData uri="http://schemas.openxmlformats.org/presentationml/2006/ole">
            <p:oleObj spid="_x0000_s104463" name="Equation" r:id="rId4" imgW="2590560" imgH="927000" progId="Equation.3">
              <p:embed/>
            </p:oleObj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p:oleObj spid="_x0000_s105486" name="Equation" r:id="rId4" imgW="939600" imgH="215640" progId="Equation.3">
              <p:embed/>
            </p:oleObj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3568700"/>
          <a:ext cx="5516563" cy="1976438"/>
        </p:xfrm>
        <a:graphic>
          <a:graphicData uri="http://schemas.openxmlformats.org/presentationml/2006/ole">
            <p:oleObj spid="_x0000_s105487" name="Equation" r:id="rId5" imgW="2590560" imgH="927000" progId="Equation.3">
              <p:embed/>
            </p:oleObj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276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257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Vanishing Point = Projection from Infinity</a:t>
            </a:r>
            <a:endParaRPr lang="en-US" dirty="0"/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685800" y="1143000"/>
          <a:ext cx="8001000" cy="2607469"/>
        </p:xfrm>
        <a:graphic>
          <a:graphicData uri="http://schemas.openxmlformats.org/presentationml/2006/ole">
            <p:oleObj spid="_x0000_s106522" name="Equation" r:id="rId3" imgW="2844720" imgH="927000" progId="Equation.3">
              <p:embed/>
            </p:oleObj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1855788" y="4419600"/>
          <a:ext cx="3730625" cy="1489075"/>
        </p:xfrm>
        <a:graphic>
          <a:graphicData uri="http://schemas.openxmlformats.org/presentationml/2006/ole">
            <p:oleObj spid="_x0000_s106523" name="Equation" r:id="rId4" imgW="1752480" imgH="698400" progId="Equation.3">
              <p:embed/>
            </p:oleObj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5943600" y="4191000"/>
          <a:ext cx="1649412" cy="920750"/>
        </p:xfrm>
        <a:graphic>
          <a:graphicData uri="http://schemas.openxmlformats.org/presentationml/2006/ole">
            <p:oleObj spid="_x0000_s106524" name="Equation" r:id="rId5" imgW="774360" imgH="431640" progId="Equation.3">
              <p:embed/>
            </p:oleObj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5943600" y="5334000"/>
          <a:ext cx="1622425" cy="920750"/>
        </p:xfrm>
        <a:graphic>
          <a:graphicData uri="http://schemas.openxmlformats.org/presentationml/2006/ole">
            <p:oleObj spid="_x0000_s106525" name="Equation" r:id="rId6" imgW="761760" imgH="431640" progId="Equation.3">
              <p:embed/>
            </p:oleObj>
          </a:graphicData>
        </a:graphic>
      </p:graphicFrame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Distance from the COP to the image plane is infinite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“parallel projection”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02250" y="4406900"/>
          <a:ext cx="3379788" cy="1976438"/>
        </p:xfrm>
        <a:graphic>
          <a:graphicData uri="http://schemas.openxmlformats.org/presentationml/2006/ole">
            <p:oleObj spid="_x0000_s107528" name="Equation" r:id="rId3" imgW="1587240" imgH="927000" progId="Equation.3">
              <p:embed/>
            </p:oleObj>
          </a:graphicData>
        </a:graphic>
      </p:graphicFrame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Orthographic projection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Given camera at </a:t>
            </a:r>
            <a:r>
              <a:rPr lang="en-US" sz="2800" b="1" smtClean="0"/>
              <a:t>constant</a:t>
            </a:r>
            <a:r>
              <a:rPr lang="en-US" sz="2800" smtClean="0"/>
              <a:t> distance from scene</a:t>
            </a:r>
          </a:p>
          <a:p>
            <a:pPr eaLnBrk="1" hangingPunct="1"/>
            <a:r>
              <a:rPr lang="en-US" sz="2800" smtClean="0"/>
              <a:t>World points projected along rays parallel to optical access</a:t>
            </a: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5550" y="2844800"/>
            <a:ext cx="427037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orth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1400" y="3384550"/>
            <a:ext cx="8636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860925"/>
            <a:ext cx="25701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992688"/>
            <a:ext cx="992188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9325" y="5383213"/>
            <a:ext cx="107791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ABA45-62F7-4098-882C-90C4AE9CD9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6781800" y="6550223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1117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86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Object dimensions are small compared to distance to camera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“weak perspective”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233988" y="4406900"/>
          <a:ext cx="3516312" cy="1976438"/>
        </p:xfrm>
        <a:graphic>
          <a:graphicData uri="http://schemas.openxmlformats.org/presentationml/2006/ole">
            <p:oleObj spid="_x0000_s108552" name="Equation" r:id="rId3" imgW="1650960" imgH="927000" progId="Equation.3">
              <p:embed/>
            </p:oleObj>
          </a:graphicData>
        </a:graphic>
      </p:graphicFrame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114690" name="Picture 2" descr="http://www.cringel.com/files/images/adin-2007-10-13-DSC-8393-cars-street-small-houses-hills-backdrop-christchurch-new-zealand-cringel.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2794" y="1143000"/>
            <a:ext cx="8309073" cy="51054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476" y="6292334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field: object appearance changes as objects translate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33600" y="5943600"/>
            <a:ext cx="0" cy="3487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294626" y="5105400"/>
            <a:ext cx="1743974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7737" y="773668"/>
            <a:ext cx="6724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 field: object appearance doesn’t change as objects translate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78630" y="1143000"/>
            <a:ext cx="871987" cy="2819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78630" y="1143000"/>
            <a:ext cx="1743974" cy="2819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Beyond Pinholes: Radial Distortion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5143500" cy="284734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Common in wide-angle lenses or for special applications (e.g., security)</a:t>
            </a:r>
          </a:p>
          <a:p>
            <a:r>
              <a:rPr lang="en-US" dirty="0" smtClean="0"/>
              <a:t>Creates non-linear terms in projection</a:t>
            </a:r>
          </a:p>
          <a:p>
            <a:r>
              <a:rPr lang="en-US" dirty="0" smtClean="0"/>
              <a:t>Usually handled by through solving for non-linear terms and then correcting image</a:t>
            </a:r>
            <a:endParaRPr lang="en-US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47" y="3837946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1430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</a:t>
            </a:r>
            <a:r>
              <a:rPr lang="en-US" sz="3200" dirty="0" smtClean="0">
                <a:latin typeface="+mn-lt"/>
              </a:rPr>
              <a:t>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>
                <a:latin typeface="+mn-lt"/>
              </a:rPr>
              <a:t>Homogeneous coordinates</a:t>
            </a: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22813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p:oleObj spid="_x0000_s111630" name="Photo Editor Photo" r:id="rId4" imgW="9752381" imgH="7314286" progId="">
                <p:embed/>
              </p:oleObj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5638800" y="4267200"/>
          <a:ext cx="2362200" cy="542925"/>
        </p:xfrm>
        <a:graphic>
          <a:graphicData uri="http://schemas.openxmlformats.org/presentationml/2006/ole">
            <p:oleObj spid="_x0000_s111631" name="Equation" r:id="rId6" imgW="939600" imgH="215640" progId="Equation.3">
              <p:embed/>
            </p:oleObj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17"/>
          <p:cNvSpPr txBox="1">
            <a:spLocks noChangeArrowheads="1"/>
          </p:cNvSpPr>
          <p:nvPr/>
        </p:nvSpPr>
        <p:spPr bwMode="auto">
          <a:xfrm>
            <a:off x="7045098" y="6550223"/>
            <a:ext cx="2098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Derek </a:t>
            </a:r>
            <a:r>
              <a:rPr lang="en-US" sz="1400" dirty="0" err="1" smtClean="0">
                <a:latin typeface="Calibri" pitchFamily="34" charset="0"/>
              </a:rPr>
              <a:t>Hoiem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6499D-3621-477C-B4CA-E43E7D78A0D3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Next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Geometry of two views</a:t>
            </a:r>
            <a:endParaRPr lang="en-US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2605101" y="3229864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5272101" y="3229864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452701" y="4601464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957901" y="4220464"/>
            <a:ext cx="609600" cy="381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205301" y="3229864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3138501" y="3229864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2528901" y="4144264"/>
            <a:ext cx="609600" cy="45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062301" y="414426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957901" y="422046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548451" y="4582414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167201" y="3153664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532201" y="2772664"/>
            <a:ext cx="145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519251" y="4753864"/>
            <a:ext cx="16700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062301" y="4234751"/>
            <a:ext cx="1504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ABA45-62F7-4098-882C-90C4AE9CD9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6775969" y="6550223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546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</a:t>
            </a:r>
            <a:r>
              <a:rPr lang="en-US" dirty="0" smtClean="0"/>
              <a:t>Tuesday!</a:t>
            </a:r>
            <a:endParaRPr lang="en-US" dirty="0" smtClean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21888</TotalTime>
  <Words>3169</Words>
  <Application>Microsoft Macintosh PowerPoint</Application>
  <PresentationFormat>On-screen Show (4:3)</PresentationFormat>
  <Paragraphs>810</Paragraphs>
  <Slides>95</Slides>
  <Notes>51</Notes>
  <HiddenSlides>6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Office Theme</vt:lpstr>
      <vt:lpstr>Equation</vt:lpstr>
      <vt:lpstr>Bitmap Image</vt:lpstr>
      <vt:lpstr>Photo Editor Photo</vt:lpstr>
      <vt:lpstr>Microsoft Equation</vt:lpstr>
      <vt:lpstr>Slide 1</vt:lpstr>
      <vt:lpstr>Recap: Features and filters</vt:lpstr>
      <vt:lpstr>Recap: Grouping &amp; fitting</vt:lpstr>
      <vt:lpstr>Multiple views</vt:lpstr>
      <vt:lpstr>Plan</vt:lpstr>
      <vt:lpstr>Previously</vt:lpstr>
      <vt:lpstr>Local features: main components</vt:lpstr>
      <vt:lpstr>Slide 8</vt:lpstr>
      <vt:lpstr>Slide 9</vt:lpstr>
      <vt:lpstr>Harris Detector: Steps</vt:lpstr>
      <vt:lpstr>Harris Detector: Steps</vt:lpstr>
      <vt:lpstr>Harris Detector: Steps</vt:lpstr>
      <vt:lpstr>Blob detection in 2D: scale selection</vt:lpstr>
      <vt:lpstr>Blob detection in 2D</vt:lpstr>
      <vt:lpstr>Example</vt:lpstr>
      <vt:lpstr>Scale invariant interest points</vt:lpstr>
      <vt:lpstr>Scale-space blob detector: Example</vt:lpstr>
      <vt:lpstr>Local features: main components</vt:lpstr>
      <vt:lpstr>SIFT descriptor [Lowe 2004] </vt:lpstr>
      <vt:lpstr>Making descriptor rotation invariant</vt:lpstr>
      <vt:lpstr>SIFT descriptor [Lowe 2004] </vt:lpstr>
      <vt:lpstr>SIFT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Plan</vt:lpstr>
      <vt:lpstr>Image formation</vt:lpstr>
      <vt:lpstr>Physical parameters of image formation</vt:lpstr>
      <vt:lpstr>Single-view Geometry</vt:lpstr>
      <vt:lpstr>Today’s class</vt:lpstr>
      <vt:lpstr>Image formation</vt:lpstr>
      <vt:lpstr>Pinhole camera</vt:lpstr>
      <vt:lpstr>Pinhole camera</vt:lpstr>
      <vt:lpstr>Camera obscura: the pre-camera</vt:lpstr>
      <vt:lpstr>Camera Obscura used for Tracing</vt:lpstr>
      <vt:lpstr>Camera obscura at home</vt:lpstr>
      <vt:lpstr>First Photograph</vt:lpstr>
      <vt:lpstr>Dimensionality Reduction Machine (3D to 2D)</vt:lpstr>
      <vt:lpstr>Projection can be tricky…</vt:lpstr>
      <vt:lpstr>Projection can be tricky…</vt:lpstr>
      <vt:lpstr>Projective Geometry</vt:lpstr>
      <vt:lpstr>Length is not preserved</vt:lpstr>
      <vt:lpstr>Projective Geometry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Note on estimating vanishing points</vt:lpstr>
      <vt:lpstr>Vanishing objects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Slide 68</vt:lpstr>
      <vt:lpstr>Interlude: where has Derek used this stuff?</vt:lpstr>
      <vt:lpstr>When has Derek used this stuff?</vt:lpstr>
      <vt:lpstr>When has Derek used this stuff?</vt:lpstr>
      <vt:lpstr>When has Derek used this stuff?</vt:lpstr>
      <vt:lpstr>When has Derek used this stuff?</vt:lpstr>
      <vt:lpstr>When has Derek used this stuff?</vt:lpstr>
      <vt:lpstr>Slide 75</vt:lpstr>
      <vt:lpstr>Slide 76</vt:lpstr>
      <vt:lpstr>Pinhole Camera Model</vt:lpstr>
      <vt:lpstr>Slide 78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Orthographic projection</vt:lpstr>
      <vt:lpstr>Scaled Orthographic Projection</vt:lpstr>
      <vt:lpstr>Example</vt:lpstr>
      <vt:lpstr>Beyond Pinholes: Radial Distortion</vt:lpstr>
      <vt:lpstr>Things to remember</vt:lpstr>
      <vt:lpstr> Next time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Devi Parikh</cp:lastModifiedBy>
  <cp:revision>75</cp:revision>
  <dcterms:created xsi:type="dcterms:W3CDTF">2013-10-10T13:12:01Z</dcterms:created>
  <dcterms:modified xsi:type="dcterms:W3CDTF">2013-10-10T19:15:29Z</dcterms:modified>
</cp:coreProperties>
</file>