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embeddings/Microsoft_Equation9.bin" ContentType="application/vnd.openxmlformats-officedocument.oleObject"/>
  <Override PartName="/ppt/slideLayouts/slideLayout35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embeddings/Microsoft_Equation15.bin" ContentType="application/vnd.openxmlformats-officedocument.oleObject"/>
  <Override PartName="/ppt/theme/theme16.xml" ContentType="application/vnd.openxmlformats-officedocument.theme+xml"/>
  <Override PartName="/ppt/slideLayouts/slideLayout16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embeddings/Microsoft_Equation7.bin" ContentType="application/vnd.openxmlformats-officedocument.oleObject"/>
  <Override PartName="/ppt/slideLayouts/slideLayout33.xml" ContentType="application/vnd.openxmlformats-officedocument.presentationml.slideLayout+xml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embeddings/oleObject8.bin" ContentType="application/vnd.openxmlformats-officedocument.oleObject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23.xml" ContentType="application/vnd.openxmlformats-officedocument.presentationml.notesSlide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embeddings/Microsoft_Equation13.bin" ContentType="application/vnd.openxmlformats-officedocument.oleObject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embeddings/Microsoft_Equation5.bin" ContentType="application/vnd.openxmlformats-officedocument.oleObject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62.xml" ContentType="application/vnd.openxmlformats-officedocument.presentationml.slide+xml"/>
  <Override PartName="/ppt/slideMasters/slideMaster5.xml" ContentType="application/vnd.openxmlformats-officedocument.presentationml.slideMaster+xml"/>
  <Override PartName="/ppt/embeddings/oleObject6.bin" ContentType="application/vnd.openxmlformats-officedocument.oleObject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59.xml" ContentType="application/vnd.openxmlformats-officedocument.presentationml.slideLayout+xml"/>
  <Default Extension="jpeg" ContentType="image/jpeg"/>
  <Override PartName="/ppt/slideLayouts/slideLayout51.xml" ContentType="application/vnd.openxmlformats-officedocument.presentationml.slideLayout+xml"/>
  <Override PartName="/ppt/embeddings/Microsoft_Equation11.bin" ContentType="application/vnd.openxmlformats-officedocument.oleObject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embeddings/Microsoft_Equation3.bin" ContentType="application/vnd.openxmlformats-officedocument.oleObject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s/slide60.xml" ContentType="application/vnd.openxmlformats-officedocument.presentationml.slide+xml"/>
  <Override PartName="/ppt/slideMasters/slideMaster3.xml" ContentType="application/vnd.openxmlformats-officedocument.presentationml.slideMaster+xml"/>
  <Override PartName="/ppt/embeddings/oleObject4.bin" ContentType="application/vnd.openxmlformats-officedocument.oleObject"/>
  <Override PartName="/ppt/slideLayouts/slideLayout179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embeddings/Microsoft_Equation1.bin" ContentType="application/vnd.openxmlformats-officedocument.oleObject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7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11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embeddings/oleObject2.bin" ContentType="application/vnd.openxmlformats-officedocument.oleObject"/>
  <Override PartName="/ppt/slideLayouts/slideLayout63.xml" ContentType="application/vnd.openxmlformats-officedocument.presentationml.slideLayout+xml"/>
  <Override PartName="/ppt/embeddings/Microsoft_Equation23.bin" ContentType="application/vnd.openxmlformats-officedocument.oleObject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15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133.xml" ContentType="application/vnd.openxmlformats-officedocument.presentationml.slideLayout+xml"/>
  <Override PartName="/ppt/embeddings/oleObject12.bin" ContentType="application/vnd.openxmlformats-officedocument.oleObject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17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8.xml" ContentType="application/vnd.openxmlformats-officedocument.presentationml.notesSlide+xml"/>
  <Override PartName="/ppt/embeddings/Microsoft_Equation21.bin" ContentType="application/vnd.openxmlformats-officedocument.oleObject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153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Layouts/slideLayout131.xml" ContentType="application/vnd.openxmlformats-officedocument.presentationml.slideLayout+xml"/>
  <Override PartName="/ppt/embeddings/oleObject10.bin" ContentType="application/vnd.openxmlformats-officedocument.oleObject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8.xml" ContentType="application/vnd.openxmlformats-officedocument.presentationml.notesSlide+xml"/>
  <Override PartName="/ppt/theme/theme5.xml" ContentType="application/vnd.openxmlformats-officedocument.theme+xml"/>
  <Override PartName="/ppt/slideLayouts/slideLayout17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1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tags/tag3.xml" ContentType="application/vnd.openxmlformats-officedocument.presentationml.tags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71.xml" ContentType="application/vnd.openxmlformats-officedocument.presentationml.slideLayout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notesSlides/notesSlide14.xml" ContentType="application/vnd.openxmlformats-officedocument.presentationml.notesSlide+xml"/>
  <Override PartName="/ppt/slideLayouts/slideLayout16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tags/tag1.xml" ContentType="application/vnd.openxmlformats-officedocument.presentationml.tags+xml"/>
  <Override PartName="/ppt/embeddings/oleObject15.bin" ContentType="application/vnd.openxmlformats-officedocument.oleObject"/>
  <Override PartName="/ppt/slides/slide11.xml" ContentType="application/vnd.openxmlformats-officedocument.presentationml.slide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embeddings/Microsoft_Equation18.bin" ContentType="application/vnd.openxmlformats-officedocument.oleObject"/>
  <Override PartName="/ppt/slideLayouts/slideLayout1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embeddings/oleObject13.bin" ContentType="application/vnd.openxmlformats-officedocument.oleObject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embeddings/Microsoft_Equation16.bin" ContentType="application/vnd.openxmlformats-officedocument.oleObject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embeddings/Microsoft_Equation8.bin" ContentType="application/vnd.openxmlformats-officedocument.oleObject"/>
  <Override PartName="/ppt/slideLayouts/slideLayout34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embeddings/oleObject9.bin" ContentType="application/vnd.openxmlformats-officedocument.oleObject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43.xml" ContentType="application/vnd.openxmlformats-officedocument.presentationml.slide+xml"/>
  <Override PartName="/ppt/notesSlides/notesSlide24.xml" ContentType="application/vnd.openxmlformats-officedocument.presentationml.notesSlide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embeddings/Microsoft_Equation14.bin" ContentType="application/vnd.openxmlformats-officedocument.oleObject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embeddings/Microsoft_Equation6.bin" ContentType="application/vnd.openxmlformats-officedocument.oleObject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63.xml" ContentType="application/vnd.openxmlformats-officedocument.presentationml.slide+xml"/>
  <Override PartName="/ppt/slideMasters/slideMaster6.xml" ContentType="application/vnd.openxmlformats-officedocument.presentationml.slideMaster+xml"/>
  <Override PartName="/ppt/embeddings/oleObject7.bin" ContentType="application/vnd.openxmlformats-officedocument.oleObject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embeddings/Microsoft_Equation12.bin" ContentType="application/vnd.openxmlformats-officedocument.oleObject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embeddings/Microsoft_Equation4.bin" ContentType="application/vnd.openxmlformats-officedocument.oleObject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s/slide61.xml" ContentType="application/vnd.openxmlformats-officedocument.presentationml.slide+xml"/>
  <Override PartName="/ppt/slideMasters/slideMaster4.xml" ContentType="application/vnd.openxmlformats-officedocument.presentationml.slideMaster+xml"/>
  <Override PartName="/ppt/embeddings/oleObject5.bin" ContentType="application/vnd.openxmlformats-officedocument.oleObject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158.xml" ContentType="application/vnd.openxmlformats-officedocument.presentationml.slideLayout+xml"/>
  <Override PartName="/ppt/slideLayouts/slideLayout50.xml" ContentType="application/vnd.openxmlformats-officedocument.presentationml.slideLayout+xml"/>
  <Override PartName="/ppt/embeddings/Microsoft_Equation10.bin" ContentType="application/vnd.openxmlformats-officedocument.oleObject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embeddings/Microsoft_Equation2.bin" ContentType="application/vnd.openxmlformats-officedocument.oleObject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2.xml" ContentType="application/vnd.openxmlformats-officedocument.presentationml.slideMaster+xml"/>
  <Override PartName="/ppt/embeddings/oleObject3.bin" ContentType="application/vnd.openxmlformats-officedocument.oleObject"/>
  <Override PartName="/ppt/slideLayouts/slideLayout178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29.xml" ContentType="application/vnd.openxmlformats-officedocument.presentationml.slideLayout+xml"/>
  <Default Extension="vml" ContentType="application/vnd.openxmlformats-officedocument.vmlDrawing"/>
  <Override PartName="/ppt/slideLayouts/slideLayout9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Layouts/slideLayout176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12.xml" ContentType="application/vnd.openxmlformats-officedocument.presentationml.slideLayout+xml"/>
  <Override PartName="/ppt/embeddings/oleObject1.bin" ContentType="application/vnd.openxmlformats-officedocument.oleObject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9.xml" ContentType="application/vnd.openxmlformats-officedocument.presentationml.notes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embeddings/Microsoft_Equation22.bin" ContentType="application/vnd.openxmlformats-officedocument.oleObject"/>
  <Override PartName="/ppt/tags/tag6.xml" ContentType="application/vnd.openxmlformats-officedocument.presentationml.tags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4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Layouts/slideLayout132.xml" ContentType="application/vnd.openxmlformats-officedocument.presentationml.slideLayout+xml"/>
  <Override PartName="/ppt/embeddings/oleObject11.bin" ContentType="application/vnd.openxmlformats-officedocument.oleObject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slideLayouts/slideLayout17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7.xml" ContentType="application/vnd.openxmlformats-officedocument.presentationml.notesSlide+xml"/>
  <Override PartName="/ppt/embeddings/Microsoft_Equation20.bin" ContentType="application/vnd.openxmlformats-officedocument.oleObject"/>
  <Override PartName="/ppt/notesSlides/notesSlide30.xml" ContentType="application/vnd.openxmlformats-officedocument.presentationml.notes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slideLayouts/slideLayout17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15.xml" ContentType="application/vnd.openxmlformats-officedocument.presentationml.notesSlide+xml"/>
  <Override PartName="/ppt/slideLayouts/slideLayout16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0.xml" ContentType="application/vnd.openxmlformats-officedocument.presentationml.slideLayout+xml"/>
  <Override PartName="/ppt/slides/slide12.xml" ContentType="application/vnd.openxmlformats-officedocument.presentationml.slide+xml"/>
  <Default Extension="png" ContentType="image/png"/>
  <Default Extension="wmf" ContentType="image/x-wmf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170.xml" ContentType="application/vnd.openxmlformats-officedocument.presentationml.slideLayout+xml"/>
  <Override PartName="/ppt/slides/slide32.xml" ContentType="application/vnd.openxmlformats-officedocument.presentationml.slide+xml"/>
  <Override PartName="/ppt/notesSlides/notesSlide13.xml" ContentType="application/vnd.openxmlformats-officedocument.presentationml.notesSlide+xml"/>
  <Override PartName="/ppt/embeddings/Microsoft_Equation19.bin" ContentType="application/vnd.openxmlformats-officedocument.oleObject"/>
  <Override PartName="/ppt/slideLayouts/slideLayout16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embeddings/oleObject14.bin" ContentType="application/vnd.openxmlformats-officedocument.oleObject"/>
  <Override PartName="/ppt/slides/slide10.xml" ContentType="application/vnd.openxmlformats-officedocument.presentationml.slide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57.xml" ContentType="application/vnd.openxmlformats-officedocument.presentationml.slideLayout+xml"/>
  <Override PartName="/ppt/embeddings/Microsoft_Equation17.bin" ContentType="application/vnd.openxmlformats-officedocument.oleObject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808" r:id="rId6"/>
    <p:sldMasterId id="2147483857" r:id="rId7"/>
    <p:sldMasterId id="2147483934" r:id="rId8"/>
    <p:sldMasterId id="2147483949" r:id="rId9"/>
    <p:sldMasterId id="2147483961" r:id="rId10"/>
    <p:sldMasterId id="2147483973" r:id="rId11"/>
    <p:sldMasterId id="2147483985" r:id="rId12"/>
    <p:sldMasterId id="2147484010" r:id="rId13"/>
    <p:sldMasterId id="2147484022" r:id="rId14"/>
    <p:sldMasterId id="2147484034" r:id="rId15"/>
    <p:sldMasterId id="2147484047" r:id="rId16"/>
  </p:sldMasterIdLst>
  <p:notesMasterIdLst>
    <p:notesMasterId r:id="rId81"/>
  </p:notesMasterIdLst>
  <p:handoutMasterIdLst>
    <p:handoutMasterId r:id="rId82"/>
  </p:handoutMasterIdLst>
  <p:sldIdLst>
    <p:sldId id="256" r:id="rId17"/>
    <p:sldId id="257" r:id="rId18"/>
    <p:sldId id="330" r:id="rId19"/>
    <p:sldId id="382" r:id="rId20"/>
    <p:sldId id="270" r:id="rId21"/>
    <p:sldId id="271" r:id="rId22"/>
    <p:sldId id="272" r:id="rId23"/>
    <p:sldId id="337" r:id="rId24"/>
    <p:sldId id="277" r:id="rId25"/>
    <p:sldId id="278" r:id="rId26"/>
    <p:sldId id="476" r:id="rId27"/>
    <p:sldId id="484" r:id="rId28"/>
    <p:sldId id="485" r:id="rId29"/>
    <p:sldId id="487" r:id="rId30"/>
    <p:sldId id="486" r:id="rId31"/>
    <p:sldId id="314" r:id="rId32"/>
    <p:sldId id="322" r:id="rId33"/>
    <p:sldId id="323" r:id="rId34"/>
    <p:sldId id="324" r:id="rId35"/>
    <p:sldId id="325" r:id="rId36"/>
    <p:sldId id="380" r:id="rId37"/>
    <p:sldId id="467" r:id="rId38"/>
    <p:sldId id="488" r:id="rId39"/>
    <p:sldId id="397" r:id="rId40"/>
    <p:sldId id="404" r:id="rId41"/>
    <p:sldId id="405" r:id="rId42"/>
    <p:sldId id="469" r:id="rId43"/>
    <p:sldId id="472" r:id="rId44"/>
    <p:sldId id="406" r:id="rId45"/>
    <p:sldId id="407" r:id="rId46"/>
    <p:sldId id="408" r:id="rId47"/>
    <p:sldId id="409" r:id="rId48"/>
    <p:sldId id="411" r:id="rId49"/>
    <p:sldId id="412" r:id="rId50"/>
    <p:sldId id="475" r:id="rId51"/>
    <p:sldId id="410" r:id="rId52"/>
    <p:sldId id="468" r:id="rId53"/>
    <p:sldId id="388" r:id="rId54"/>
    <p:sldId id="389" r:id="rId55"/>
    <p:sldId id="390" r:id="rId56"/>
    <p:sldId id="391" r:id="rId57"/>
    <p:sldId id="392" r:id="rId58"/>
    <p:sldId id="393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1" r:id="rId68"/>
    <p:sldId id="422" r:id="rId69"/>
    <p:sldId id="423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45" r:id="rId78"/>
    <p:sldId id="471" r:id="rId79"/>
    <p:sldId id="474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359" autoAdjust="0"/>
  </p:normalViewPr>
  <p:slideViewPr>
    <p:cSldViewPr>
      <p:cViewPr varScale="1">
        <p:scale>
          <a:sx n="156" d="100"/>
          <a:sy n="156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slide" Target="slides/slide56.xml"/><Relationship Id="rId73" Type="http://schemas.openxmlformats.org/officeDocument/2006/relationships/slide" Target="slides/slide57.xml"/><Relationship Id="rId74" Type="http://schemas.openxmlformats.org/officeDocument/2006/relationships/slide" Target="slides/slide58.xml"/><Relationship Id="rId75" Type="http://schemas.openxmlformats.org/officeDocument/2006/relationships/slide" Target="slides/slide59.xml"/><Relationship Id="rId76" Type="http://schemas.openxmlformats.org/officeDocument/2006/relationships/slide" Target="slides/slide60.xml"/><Relationship Id="rId77" Type="http://schemas.openxmlformats.org/officeDocument/2006/relationships/slide" Target="slides/slide61.xml"/><Relationship Id="rId78" Type="http://schemas.openxmlformats.org/officeDocument/2006/relationships/slide" Target="slides/slide62.xml"/><Relationship Id="rId79" Type="http://schemas.openxmlformats.org/officeDocument/2006/relationships/slide" Target="slides/slide6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1" Type="http://schemas.openxmlformats.org/officeDocument/2006/relationships/image" Target="../media/image30.wmf"/><Relationship Id="rId2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2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0FDC7-2FB0-7E42-9483-61AEF0969893}" type="datetimeFigureOut">
              <a:rPr lang="en-US" smtClean="0"/>
              <a:pPr/>
              <a:t>10/8/13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E5366-D040-C04A-8947-2254A1F5A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10/8/13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000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019D3-7ED4-46AA-9A22-239C0186615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FC09DE-5123-491B-9650-83E22EBAB4E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endParaRPr lang="en-US" dirty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7E346B-4179-47AD-9932-969D37903C7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50067-DC6A-487E-A65F-A6BFC945F25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39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693" indent="-270267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067" indent="-216214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494" indent="-216214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5922" indent="-216214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348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0776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202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629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11 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59418CA-5F55-4D1B-9BDD-3D16688ACBD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86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411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3101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1247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629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3799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67147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555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530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775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330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076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4161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8808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6439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6561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735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2212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4764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24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4389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3889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670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51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0558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352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689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529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224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720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6951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4415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30361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915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25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4393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8253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0527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25924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54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65801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3651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9785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435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908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4870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573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3422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1375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972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5454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6580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365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9785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435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9080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4870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573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3422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13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9722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05850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6258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7743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0166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104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07705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76225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3707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721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3542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8098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7269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08121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9581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6973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09183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9567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04156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158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1735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3500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78284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5125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342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04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923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938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306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696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6495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738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2326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972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9727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2006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227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9882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508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301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04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110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41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336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824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311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185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95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818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117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7326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32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767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635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395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6210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7864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8701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64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9679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479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1721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6868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9332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951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7368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9060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8180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25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2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83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.jpe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hyperlink" Target="http://www.youtube.com/watch?v=2RPl5vPEoQk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Microsoft_Equation10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8.jpeg"/><Relationship Id="rId5" Type="http://schemas.openxmlformats.org/officeDocument/2006/relationships/oleObject" Target="../embeddings/Microsoft_Equation11.bin"/><Relationship Id="rId6" Type="http://schemas.openxmlformats.org/officeDocument/2006/relationships/oleObject" Target="../embeddings/Microsoft_Equation12.bin"/><Relationship Id="rId7" Type="http://schemas.openxmlformats.org/officeDocument/2006/relationships/oleObject" Target="../embeddings/Microsoft_Equation13.bin"/><Relationship Id="rId8" Type="http://schemas.openxmlformats.org/officeDocument/2006/relationships/oleObject" Target="../embeddings/Microsoft_Equation14.bin"/><Relationship Id="rId9" Type="http://schemas.openxmlformats.org/officeDocument/2006/relationships/oleObject" Target="../embeddings/Microsoft_Equation15.bin"/><Relationship Id="rId10" Type="http://schemas.openxmlformats.org/officeDocument/2006/relationships/oleObject" Target="../embeddings/Microsoft_Equation1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Microsoft_Equation17.bin"/><Relationship Id="rId5" Type="http://schemas.openxmlformats.org/officeDocument/2006/relationships/oleObject" Target="../embeddings/Microsoft_Equation18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Microsoft_Equation19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Microsoft_Equation20.bin"/><Relationship Id="rId5" Type="http://schemas.openxmlformats.org/officeDocument/2006/relationships/image" Target="../media/image28.jpeg"/><Relationship Id="rId6" Type="http://schemas.openxmlformats.org/officeDocument/2006/relationships/oleObject" Target="../embeddings/Microsoft_Equation21.bin"/><Relationship Id="rId7" Type="http://schemas.openxmlformats.org/officeDocument/2006/relationships/oleObject" Target="../embeddings/Microsoft_Equation22.bin"/><Relationship Id="rId8" Type="http://schemas.openxmlformats.org/officeDocument/2006/relationships/oleObject" Target="../embeddings/Microsoft_Equation2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tags" Target="../tags/tag7.xml"/><Relationship Id="rId6" Type="http://schemas.openxmlformats.org/officeDocument/2006/relationships/tags" Target="../tags/tag8.xml"/><Relationship Id="rId7" Type="http://schemas.openxmlformats.org/officeDocument/2006/relationships/tags" Target="../tags/tag9.xml"/><Relationship Id="rId8" Type="http://schemas.openxmlformats.org/officeDocument/2006/relationships/tags" Target="../tags/tag10.xml"/><Relationship Id="rId9" Type="http://schemas.openxmlformats.org/officeDocument/2006/relationships/slideLayout" Target="../slideLayouts/slideLayout122.xml"/><Relationship Id="rId10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5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6" Type="http://schemas.openxmlformats.org/officeDocument/2006/relationships/oleObject" Target="../embeddings/oleObject10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56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oleObject" Target="../embeddings/oleObject13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59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35.xml"/><Relationship Id="rId3" Type="http://schemas.openxmlformats.org/officeDocument/2006/relationships/oleObject" Target="../embeddings/oleObject15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warping and stitching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733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Tuesday October 1</a:t>
            </a:r>
            <a:r>
              <a:rPr lang="en-US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2013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Devi Parikh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Virginia Tech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" name="Picture 6" descr="C:\DOCUME~1\grauman\LOCALS~1\Temp\_TS832.tmp\_TS22D8.tmp\combo_statue.jpg"/>
          <p:cNvPicPr>
            <a:picLocks noChangeAspect="1" noChangeArrowheads="1"/>
          </p:cNvPicPr>
          <p:nvPr/>
        </p:nvPicPr>
        <p:blipFill>
          <a:blip r:embed="rId2"/>
          <a:srcRect l="23770" t="3613" r="24477" b="5649"/>
          <a:stretch>
            <a:fillRect/>
          </a:stretch>
        </p:blipFill>
        <p:spPr bwMode="auto">
          <a:xfrm>
            <a:off x="-10633" y="3540298"/>
            <a:ext cx="3035595" cy="331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762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8180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1800" y="5715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Disclaimer: Many slides have been borrowed from Kristen </a:t>
            </a:r>
            <a:r>
              <a:rPr lang="en-US" sz="1200" b="0" dirty="0" err="1" smtClean="0"/>
              <a:t>Grauman</a:t>
            </a:r>
            <a:r>
              <a:rPr lang="en-US" sz="1200" b="0" dirty="0" smtClean="0"/>
              <a:t>, who m</a:t>
            </a:r>
            <a:r>
              <a:rPr lang="en-US" sz="1200" b="0" dirty="0" smtClean="0"/>
              <a:t>ay have borrowed some of them from others. Any time a slide did not already have a credit on it, I have credited it to Kristen. So there is a chance some of these credits are inaccurate.</a:t>
            </a:r>
            <a:endParaRPr lang="en-US" sz="1200" b="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 smtClean="0"/>
              <a:t>Transformation T is a coordinate-changing machine: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i="1" dirty="0" err="1" smtClean="0"/>
              <a:t>T</a:t>
            </a:r>
            <a:r>
              <a:rPr lang="en-US" dirty="0" err="1" smtClean="0"/>
              <a:t>(p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 does it mean that </a:t>
            </a:r>
            <a:r>
              <a:rPr lang="en-US" i="1" dirty="0" smtClean="0"/>
              <a:t>T</a:t>
            </a:r>
            <a:r>
              <a:rPr lang="en-US" dirty="0" smtClean="0"/>
              <a:t> is </a:t>
            </a:r>
            <a:r>
              <a:rPr lang="en-US" b="1" dirty="0" smtClean="0"/>
              <a:t>global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the same for any point </a:t>
            </a:r>
            <a:r>
              <a:rPr lang="en-US" dirty="0" err="1" smtClean="0"/>
              <a:t>p</a:t>
            </a:r>
            <a:endParaRPr lang="en-US" dirty="0" smtClean="0"/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r>
              <a:rPr lang="en-US" dirty="0" smtClean="0"/>
              <a:t>Let’s represent </a:t>
            </a:r>
            <a:r>
              <a:rPr lang="en-US" i="1" dirty="0" smtClean="0"/>
              <a:t>T</a:t>
            </a:r>
            <a:r>
              <a:rPr lang="en-US" dirty="0" smtClean="0"/>
              <a:t> as a matrix:</a:t>
            </a:r>
          </a:p>
          <a:p>
            <a:r>
              <a:rPr lang="en-US" dirty="0" smtClean="0"/>
              <a:t>				  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b="1" dirty="0" smtClean="0"/>
              <a:t>M</a:t>
            </a:r>
            <a:r>
              <a:rPr lang="en-US" dirty="0" smtClean="0"/>
              <a:t>p</a:t>
            </a:r>
          </a:p>
          <a:p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038225"/>
            <a:ext cx="5805488" cy="1552575"/>
            <a:chOff x="1524000" y="1038225"/>
            <a:chExt cx="5805488" cy="1552575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352800" y="1352550"/>
              <a:ext cx="1600200" cy="476250"/>
              <a:chOff x="2256" y="2064"/>
              <a:chExt cx="1008" cy="300"/>
            </a:xfrm>
          </p:grpSpPr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336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062" name="Line 8"/>
              <p:cNvSpPr>
                <a:spLocks noChangeShapeType="1"/>
              </p:cNvSpPr>
              <p:nvPr/>
            </p:nvSpPr>
            <p:spPr bwMode="auto">
              <a:xfrm>
                <a:off x="2256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Line 9"/>
              <p:cNvSpPr>
                <a:spLocks noChangeShapeType="1"/>
              </p:cNvSpPr>
              <p:nvPr/>
            </p:nvSpPr>
            <p:spPr bwMode="auto">
              <a:xfrm>
                <a:off x="2928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4" name="Picture 10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1038225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1371600"/>
              <a:ext cx="18430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1524000" y="2133600"/>
              <a:ext cx="1262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(x,y)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748338" y="2133600"/>
              <a:ext cx="15668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(x’,y’)</a:t>
              </a:r>
            </a:p>
          </p:txBody>
        </p:sp>
        <p:sp>
          <p:nvSpPr>
            <p:cNvPr id="2058" name="Oval 17"/>
            <p:cNvSpPr>
              <a:spLocks noChangeAspect="1" noChangeArrowheads="1"/>
            </p:cNvSpPr>
            <p:nvPr/>
          </p:nvSpPr>
          <p:spPr bwMode="auto">
            <a:xfrm>
              <a:off x="6129338" y="1481138"/>
              <a:ext cx="119062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9" name="Oval 18"/>
            <p:cNvSpPr>
              <a:spLocks noChangeAspect="1" noChangeArrowheads="1"/>
            </p:cNvSpPr>
            <p:nvPr/>
          </p:nvSpPr>
          <p:spPr bwMode="auto">
            <a:xfrm>
              <a:off x="2014538" y="1219200"/>
              <a:ext cx="119062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p:oleObj spid="_x0000_s5149" name="Equation" r:id="rId5" imgW="812520" imgH="469800" progId="Equation.3">
              <p:embed/>
            </p:oleObj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16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 smtClean="0"/>
              <a:t>Homogeneous 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Converting </a:t>
            </a:r>
            <a:r>
              <a:rPr lang="en-US" sz="2800" i="1" dirty="0" smtClean="0">
                <a:solidFill>
                  <a:srgbClr val="000000"/>
                </a:solidFill>
              </a:rPr>
              <a:t>from</a:t>
            </a:r>
            <a:r>
              <a:rPr lang="en-US" sz="2800" dirty="0" smtClean="0">
                <a:solidFill>
                  <a:srgbClr val="000000"/>
                </a:solidFill>
              </a:rPr>
              <a:t> homogeneous coordinates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3121139" y="2033588"/>
            <a:ext cx="2830512" cy="1852612"/>
            <a:chOff x="3121139" y="2033588"/>
            <a:chExt cx="2830512" cy="185261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325926" y="3184525"/>
              <a:ext cx="2625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homogeneous image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coordinates</a:t>
              </a:r>
            </a:p>
          </p:txBody>
        </p:sp>
        <p:pic>
          <p:nvPicPr>
            <p:cNvPr id="20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139" y="2033588"/>
              <a:ext cx="1843087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CBBA4-9550-482D-B196-5BA441D3FD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57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3314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p:oleObj spid="_x0000_s400386" name="Equation" r:id="rId4" imgW="457200" imgH="228600" progId="Equation.3">
              <p:embed/>
            </p:oleObj>
          </a:graphicData>
        </a:graphic>
      </p:graphicFrame>
      <p:sp>
        <p:nvSpPr>
          <p:cNvPr id="13319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3327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8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9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0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1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2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1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2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3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4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5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6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p:oleObj spid="_x0000_s400387" name="Equation" r:id="rId5" imgW="457200" imgH="228600" progId="Equation.3">
              <p:embed/>
            </p:oleObj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p:oleObj spid="_x0000_s400388" name="Equation" r:id="rId6" imgW="1701720" imgH="482400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7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 smtClean="0"/>
              <a:t>Affine transformations are combinations of …</a:t>
            </a:r>
          </a:p>
          <a:p>
            <a:pPr lvl="1"/>
            <a:r>
              <a:rPr lang="en-US" sz="2400" dirty="0" smtClean="0"/>
              <a:t>Linear transformations, and</a:t>
            </a:r>
          </a:p>
          <a:p>
            <a:pPr lvl="1"/>
            <a:r>
              <a:rPr lang="en-US" sz="2400" dirty="0" smtClean="0"/>
              <a:t>Translations</a:t>
            </a:r>
          </a:p>
          <a:p>
            <a:endParaRPr lang="en-US" sz="1200" dirty="0" smtClean="0"/>
          </a:p>
          <a:p>
            <a:r>
              <a:rPr lang="en-US" dirty="0" smtClean="0"/>
              <a:t>Parallel lines remain parallel</a:t>
            </a:r>
          </a:p>
          <a:p>
            <a:pPr lvl="1"/>
            <a:endParaRPr lang="en-US" sz="1800" dirty="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p:oleObj spid="_x0000_s402434" name="Equation" r:id="rId4" imgW="1384200" imgH="711000" progId="Equation.3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299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94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dirty="0" smtClean="0"/>
              <a:t>Projective transformations:</a:t>
            </a:r>
          </a:p>
          <a:p>
            <a:pPr lvl="1"/>
            <a:r>
              <a:rPr lang="en-US" sz="2400" dirty="0" smtClean="0"/>
              <a:t>Affine transformations, and</a:t>
            </a:r>
          </a:p>
          <a:p>
            <a:pPr lvl="1"/>
            <a:r>
              <a:rPr lang="en-US" sz="2400" dirty="0" smtClean="0"/>
              <a:t>Projective warps</a:t>
            </a:r>
          </a:p>
          <a:p>
            <a:endParaRPr lang="en-US" sz="1200" dirty="0" smtClean="0"/>
          </a:p>
          <a:p>
            <a:r>
              <a:rPr lang="en-US" dirty="0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p:oleObj spid="_x0000_s406530" name="Equation" r:id="rId4" imgW="1384200" imgH="583920" progId="">
              <p:embed/>
            </p:oleObj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352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90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p:oleObj spid="_x0000_s404482" name="Equation" r:id="rId4" imgW="457200" imgH="228600" progId="Equation.3">
              <p:embed/>
            </p:oleObj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p:oleObj spid="_x0000_s404483" name="Equation" r:id="rId5" imgW="457200" imgH="228600" progId="Equation.3">
              <p:embed/>
            </p:oleObj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p:oleObj spid="_x0000_s404484" name="Equation" r:id="rId6" imgW="1701720" imgH="482400" progId="Equation.3">
              <p:embed/>
            </p:oleObj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p:oleObj spid="_x0000_s404485" name="Equation" r:id="rId7" imgW="2260440" imgH="139680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47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 smtClean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 smtClean="0"/>
              <a:t>RANSAC loop</a:t>
            </a:r>
            <a:r>
              <a:rPr lang="en-US" sz="2400" dirty="0" smtClean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Randomly select a </a:t>
            </a:r>
            <a:r>
              <a:rPr lang="en-US" sz="2400" i="1" dirty="0" smtClean="0"/>
              <a:t>seed group</a:t>
            </a:r>
            <a:r>
              <a:rPr lang="en-US" sz="2400" dirty="0" smtClean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Find </a:t>
            </a:r>
            <a:r>
              <a:rPr lang="en-US" sz="2400" i="1" dirty="0" smtClean="0"/>
              <a:t>inliers </a:t>
            </a:r>
            <a:r>
              <a:rPr lang="en-US" sz="2400" dirty="0" smtClean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If the number of inliers is sufficiently large, re-compute  estimate of transformation on all of the inliers</a:t>
            </a:r>
            <a:br>
              <a:rPr lang="en-US" sz="2400" dirty="0" smtClean="0"/>
            </a:br>
            <a:endParaRPr lang="en-US" sz="2400" dirty="0" smtClean="0"/>
          </a:p>
          <a:p>
            <a:pPr marL="533400" indent="-533400">
              <a:spcAft>
                <a:spcPts val="600"/>
              </a:spcAft>
            </a:pPr>
            <a:r>
              <a:rPr lang="en-US" sz="2400" dirty="0" smtClean="0"/>
              <a:t>Keep the transformation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9005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98308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Putative matches</a:t>
            </a:r>
          </a:p>
        </p:txBody>
      </p:sp>
      <p:sp>
        <p:nvSpPr>
          <p:cNvPr id="98316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34865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988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61488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Autofit/>
          </a:bodyPr>
          <a:lstStyle/>
          <a:p>
            <a:r>
              <a:rPr lang="en-US" sz="3000" dirty="0" smtClean="0"/>
              <a:t>Project proposals due tonight</a:t>
            </a:r>
          </a:p>
          <a:p>
            <a:pPr lvl="1"/>
            <a:r>
              <a:rPr lang="en-US" sz="3000" dirty="0" smtClean="0"/>
              <a:t>Questions?</a:t>
            </a:r>
          </a:p>
          <a:p>
            <a:r>
              <a:rPr lang="en-US" sz="3000" dirty="0" smtClean="0"/>
              <a:t>PS2 due in a week</a:t>
            </a:r>
          </a:p>
          <a:p>
            <a:endParaRPr lang="en-US" sz="3000" dirty="0" smtClean="0"/>
          </a:p>
          <a:p>
            <a:r>
              <a:rPr lang="en-US" sz="3000" dirty="0" smtClean="0"/>
              <a:t>Project report first</a:t>
            </a:r>
          </a:p>
          <a:p>
            <a:r>
              <a:rPr lang="en-US" sz="3000" dirty="0" smtClean="0"/>
              <a:t>Final poster presentation</a:t>
            </a:r>
          </a:p>
          <a:p>
            <a:pPr lvl="1"/>
            <a:r>
              <a:rPr lang="en-US" sz="2600" dirty="0" smtClean="0"/>
              <a:t>Demos highly encouraged</a:t>
            </a:r>
          </a:p>
          <a:p>
            <a:pPr lvl="1"/>
            <a:r>
              <a:rPr lang="en-US" sz="2600" dirty="0" smtClean="0"/>
              <a:t>2 minute </a:t>
            </a:r>
            <a:r>
              <a:rPr lang="en-US" sz="2600" dirty="0" err="1" smtClean="0"/>
              <a:t>schpeels</a:t>
            </a:r>
            <a:endParaRPr lang="en-US" sz="2600" dirty="0" smtClean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56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5759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Lots of parameters to tune</a:t>
            </a:r>
          </a:p>
          <a:p>
            <a:pPr lvl="1"/>
            <a:r>
              <a:rPr lang="en-US" dirty="0" smtClean="0"/>
              <a:t>Doesn’t work well for low </a:t>
            </a:r>
            <a:r>
              <a:rPr lang="en-US" dirty="0" err="1" smtClean="0"/>
              <a:t>inlier</a:t>
            </a:r>
            <a:r>
              <a:rPr lang="en-US" dirty="0" smtClean="0"/>
              <a:t> ratios (too many iterations, </a:t>
            </a:r>
            <a:br>
              <a:rPr lang="en-US" dirty="0" smtClean="0"/>
            </a:br>
            <a:r>
              <a:rPr lang="en-US" dirty="0" smtClean="0"/>
              <a:t>or can fail completely)</a:t>
            </a:r>
          </a:p>
          <a:p>
            <a:pPr lvl="1"/>
            <a:r>
              <a:rPr lang="en-US" dirty="0" smtClean="0"/>
              <a:t>Can’t always get a good initialization </a:t>
            </a:r>
            <a:br>
              <a:rPr lang="en-US" dirty="0" smtClean="0"/>
            </a:br>
            <a:r>
              <a:rPr lang="en-US" dirty="0" smtClean="0"/>
              <a:t>of the model based on the minimum </a:t>
            </a:r>
            <a:br>
              <a:rPr lang="en-US" dirty="0" smtClean="0"/>
            </a:br>
            <a:r>
              <a:rPr lang="en-US" dirty="0" smtClean="0"/>
              <a:t>number of samples</a:t>
            </a:r>
          </a:p>
        </p:txBody>
      </p:sp>
      <p:pic>
        <p:nvPicPr>
          <p:cNvPr id="5" name="Picture 7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91000"/>
            <a:ext cx="3086100" cy="2319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15200" y="6324600"/>
            <a:ext cx="1905000" cy="457200"/>
          </a:xfrm>
        </p:spPr>
        <p:txBody>
          <a:bodyPr/>
          <a:lstStyle/>
          <a:p>
            <a:pPr>
              <a:defRPr/>
            </a:pPr>
            <a:fld id="{173F9778-4E3B-4556-9901-4F979F0CF0D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9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87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frames commercials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2RPl5vPEoQk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7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46088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Recall: fitting an affine transformation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5562600" y="6519863"/>
            <a:ext cx="3581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Lowe, ICCV 1999</a:t>
            </a:r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847725" y="5035550"/>
            <a:ext cx="75580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Affine  model approximates perspective projection of planar objects.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3"/>
          <a:srcRect l="51743" t="23718" r="9700" b="30301"/>
          <a:stretch>
            <a:fillRect/>
          </a:stretch>
        </p:blipFill>
        <p:spPr bwMode="auto">
          <a:xfrm>
            <a:off x="406400" y="1495425"/>
            <a:ext cx="40894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4"/>
          <a:srcRect l="54866" t="29851" r="13689" b="38634"/>
          <a:stretch>
            <a:fillRect/>
          </a:stretch>
        </p:blipFill>
        <p:spPr bwMode="auto">
          <a:xfrm>
            <a:off x="4714875" y="1970087"/>
            <a:ext cx="397192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1358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79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886200" y="6550025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82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as long as it has </a:t>
            </a:r>
            <a:r>
              <a:rPr lang="en-US" sz="2400" b="1">
                <a:solidFill>
                  <a:srgbClr val="000000"/>
                </a:solidFill>
              </a:rPr>
              <a:t>the same center of projection</a:t>
            </a:r>
            <a:r>
              <a:rPr lang="en-US" sz="240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86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Interactive segmentation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Feature-based alignment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2D transformations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Affine fit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RANSAC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8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mosaic PP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4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p:oleObj spid="_x0000_s35852" name="Equation" r:id="rId4" imgW="1485720" imgH="583920" progId="Equation.3">
                <p:embed/>
              </p:oleObj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p:oleObj spid="_x0000_s37950" name="Equation" r:id="rId5" imgW="444240" imgH="215640" progId="Equation.3">
                <p:embed/>
              </p:oleObj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p:oleObj spid="_x0000_s37951" name="Equation" r:id="rId6" imgW="444240" imgH="215640" progId="Equation.3">
                <p:embed/>
              </p:oleObj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p:oleObj spid="_x0000_s37952" name="Equation" r:id="rId7" imgW="469800" imgH="215640" progId="Equation.3">
              <p:embed/>
            </p:oleObj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p:oleObj spid="_x0000_s37953" name="Equation" r:id="rId8" imgW="469800" imgH="215640" progId="Equation.3">
              <p:embed/>
            </p:oleObj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p:oleObj spid="_x0000_s37954" name="Equation" r:id="rId9" imgW="482400" imgH="228600" progId="Equation.3">
              <p:embed/>
            </p:oleObj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p:oleObj spid="_x0000_s37955" name="Equation" r:id="rId10" imgW="482400" imgH="228600" progId="Equation.3">
              <p:embed/>
            </p:oleObj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err="1" smtClean="0"/>
              <a:t>Upto</a:t>
            </a:r>
            <a:r>
              <a:rPr lang="en-US" sz="2000" dirty="0" smtClean="0"/>
              <a:t> a scale factor.</a:t>
            </a:r>
          </a:p>
          <a:p>
            <a:pPr marL="0" indent="0"/>
            <a:r>
              <a:rPr lang="en-US" sz="2000" dirty="0" smtClean="0"/>
              <a:t>Constraint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r>
              <a:rPr lang="en-US" sz="2000" dirty="0" smtClean="0"/>
              <a:t>Need at least 4 correspondences, the more the better</a:t>
            </a:r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 algn="ctr"/>
            <a:r>
              <a:rPr lang="en-US" sz="2000" b="1" dirty="0" err="1" smtClean="0"/>
              <a:t>s.t</a:t>
            </a:r>
            <a:r>
              <a:rPr lang="en-US" sz="2000" b="1" dirty="0" smtClean="0"/>
              <a:t>. ||h||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= 1</a:t>
            </a:r>
          </a:p>
          <a:p>
            <a:pPr marL="0" indent="0"/>
            <a:r>
              <a:rPr lang="en-US" sz="2000" dirty="0" smtClean="0"/>
              <a:t>where vector of unknowns </a:t>
            </a:r>
            <a:r>
              <a:rPr lang="en-US" sz="2000" dirty="0" err="1" smtClean="0"/>
              <a:t>h</a:t>
            </a:r>
            <a:r>
              <a:rPr lang="en-US" sz="2000" dirty="0" smtClean="0"/>
              <a:t> = [</a:t>
            </a:r>
            <a:r>
              <a:rPr lang="en-US" sz="2000" dirty="0" err="1" smtClean="0"/>
              <a:t>a,b,c,d,e,f,g,h,i]</a:t>
            </a:r>
            <a:r>
              <a:rPr lang="en-US" sz="2000" baseline="30000" dirty="0" err="1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p:oleObj spid="_x0000_s38934" name="Equation" r:id="rId4" imgW="1536480" imgH="698400" progId="Equation.3">
              <p:embed/>
            </p:oleObj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886200" y="4267200"/>
          <a:ext cx="1600200" cy="525462"/>
        </p:xfrm>
        <a:graphic>
          <a:graphicData uri="http://schemas.openxmlformats.org/presentationml/2006/ole">
            <p:oleObj spid="_x0000_s38935" name="Equation" r:id="rId5" imgW="812520" imgH="2664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Adapted by Devi Parikh from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04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2133600" cy="36576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/>
            <a:r>
              <a:rPr lang="en-US" sz="2000" dirty="0" smtClean="0"/>
              <a:t>H = [h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] </a:t>
            </a:r>
            <a:endParaRPr lang="en-US" sz="2000" baseline="30000" dirty="0" smtClean="0"/>
          </a:p>
          <a:p>
            <a:pPr marL="0" indent="0"/>
            <a:r>
              <a:rPr lang="en-US" sz="2000" dirty="0" smtClean="0"/>
              <a:t>       [h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]</a:t>
            </a:r>
          </a:p>
          <a:p>
            <a:pPr marL="0" indent="0"/>
            <a:r>
              <a:rPr lang="en-US" sz="2000" dirty="0" smtClean="0"/>
              <a:t>       [h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]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err="1" smtClean="0"/>
              <a:t>x</a:t>
            </a:r>
            <a:r>
              <a:rPr lang="en-US" sz="2000" dirty="0" smtClean="0"/>
              <a:t>’ = h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p/h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</a:t>
            </a:r>
            <a:endParaRPr lang="en-US" sz="2000" baseline="30000" dirty="0" smtClean="0"/>
          </a:p>
          <a:p>
            <a:pPr marL="0" indent="0"/>
            <a:r>
              <a:rPr lang="en-US" sz="2000" dirty="0" err="1" smtClean="0"/>
              <a:t>y</a:t>
            </a:r>
            <a:r>
              <a:rPr lang="en-US" sz="2000" dirty="0" smtClean="0"/>
              <a:t>’ = h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p/h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</a:t>
            </a:r>
            <a:endParaRPr lang="en-US" sz="2000" baseline="30000" dirty="0" smtClean="0"/>
          </a:p>
          <a:p>
            <a:pPr marL="0" indent="0"/>
            <a:endParaRPr lang="en-US" sz="2000" baseline="30000" dirty="0" smtClean="0"/>
          </a:p>
          <a:p>
            <a:pPr marL="0" indent="0"/>
            <a:r>
              <a:rPr lang="en-US" sz="2000" dirty="0" smtClean="0"/>
              <a:t>h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 - x’(h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p)</a:t>
            </a:r>
            <a:r>
              <a:rPr lang="en-US" sz="2000" baseline="30000" dirty="0" smtClean="0"/>
              <a:t> =</a:t>
            </a:r>
            <a:r>
              <a:rPr lang="en-US" sz="2000" dirty="0" smtClean="0"/>
              <a:t> 0</a:t>
            </a:r>
            <a:endParaRPr lang="en-US" sz="2000" baseline="30000" dirty="0" smtClean="0"/>
          </a:p>
          <a:p>
            <a:pPr marL="0" indent="0"/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 - y’(h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p)</a:t>
            </a:r>
            <a:r>
              <a:rPr lang="en-US" sz="2000" baseline="30000" dirty="0" smtClean="0"/>
              <a:t> =</a:t>
            </a:r>
            <a:r>
              <a:rPr lang="en-US" sz="2000" dirty="0" smtClean="0"/>
              <a:t> 0</a:t>
            </a:r>
            <a:endParaRPr lang="en-US" sz="2000" baseline="30000" dirty="0" smtClean="0"/>
          </a:p>
          <a:p>
            <a:pPr marL="0" indent="0"/>
            <a:endParaRPr lang="en-US" sz="2000" baseline="30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p:oleObj spid="_x0000_s359426" name="Equation" r:id="rId4" imgW="1536480" imgH="698400" progId="Equation.3">
              <p:embed/>
            </p:oleObj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971800" y="2895600"/>
            <a:ext cx="27432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/>
              <a:t>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i</a:t>
            </a:r>
            <a:r>
              <a:rPr lang="en-US" sz="2000" dirty="0" err="1" smtClean="0"/>
              <a:t>,p’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/>
              <a:t>h</a:t>
            </a:r>
            <a:r>
              <a:rPr lang="en-US" sz="2000" noProof="0" dirty="0" smtClean="0"/>
              <a:t> = [h1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baseline="30000" dirty="0" smtClean="0"/>
              <a:t> </a:t>
            </a:r>
            <a:r>
              <a:rPr lang="en-US" sz="2000" kern="0" dirty="0" smtClean="0"/>
              <a:t>      h2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h3]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/>
              <a:t>L = [ ………………….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/>
              <a:t>       </a:t>
            </a:r>
            <a:r>
              <a:rPr lang="en-US" sz="2000" kern="0" dirty="0" err="1" smtClean="0"/>
              <a:t>p</a:t>
            </a:r>
            <a:r>
              <a:rPr lang="en-US" sz="2000" kern="0" baseline="-25000" dirty="0" err="1" smtClean="0"/>
              <a:t>i</a:t>
            </a:r>
            <a:r>
              <a:rPr lang="en-US" sz="2000" baseline="30000" dirty="0" err="1" smtClean="0"/>
              <a:t>T</a:t>
            </a:r>
            <a:r>
              <a:rPr lang="en-US" sz="2000" kern="0" dirty="0" smtClean="0"/>
              <a:t>	     0	-</a:t>
            </a:r>
            <a:r>
              <a:rPr lang="en-US" sz="2000" kern="0" dirty="0" err="1" smtClean="0"/>
              <a:t>x</a:t>
            </a:r>
            <a:r>
              <a:rPr lang="en-US" sz="2000" kern="0" baseline="-25000" dirty="0" err="1" smtClean="0"/>
              <a:t>i</a:t>
            </a:r>
            <a:r>
              <a:rPr lang="en-US" sz="2000" kern="0" dirty="0" err="1" smtClean="0"/>
              <a:t>’p</a:t>
            </a:r>
            <a:r>
              <a:rPr lang="en-US" sz="2000" kern="0" baseline="-25000" dirty="0" err="1" smtClean="0"/>
              <a:t>i</a:t>
            </a:r>
            <a:r>
              <a:rPr lang="en-US" sz="2000" baseline="30000" dirty="0" err="1" smtClean="0"/>
              <a:t>T</a:t>
            </a:r>
            <a:endParaRPr lang="en-US" sz="2000" baseline="30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/>
              <a:t>       0	     </a:t>
            </a:r>
            <a:r>
              <a:rPr lang="en-US" sz="2000" kern="0" dirty="0" err="1" smtClean="0"/>
              <a:t>p</a:t>
            </a:r>
            <a:r>
              <a:rPr lang="en-US" sz="2000" kern="0" baseline="-25000" dirty="0" err="1" smtClean="0"/>
              <a:t>i</a:t>
            </a:r>
            <a:r>
              <a:rPr lang="en-US" sz="2000" baseline="30000" dirty="0" err="1" smtClean="0"/>
              <a:t>T</a:t>
            </a:r>
            <a:r>
              <a:rPr lang="en-US" sz="2000" kern="0" dirty="0" smtClean="0"/>
              <a:t>	-</a:t>
            </a:r>
            <a:r>
              <a:rPr lang="en-US" sz="2000" kern="0" dirty="0" err="1" smtClean="0"/>
              <a:t>y</a:t>
            </a:r>
            <a:r>
              <a:rPr lang="en-US" sz="2000" kern="0" baseline="-25000" dirty="0" err="1" smtClean="0"/>
              <a:t>i</a:t>
            </a:r>
            <a:r>
              <a:rPr lang="en-US" sz="2000" kern="0" dirty="0" err="1" smtClean="0"/>
              <a:t>’p</a:t>
            </a:r>
            <a:r>
              <a:rPr lang="en-US" sz="2000" kern="0" baseline="-25000" dirty="0" err="1" smtClean="0"/>
              <a:t>i</a:t>
            </a:r>
            <a:r>
              <a:rPr lang="en-US" sz="2000" baseline="30000" dirty="0" err="1" smtClean="0"/>
              <a:t>T</a:t>
            </a:r>
            <a:endParaRPr lang="en-US" sz="2000" baseline="30000" dirty="0" smtClean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/>
              <a:t>       ………………….]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0" dirty="0" smtClean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err="1" smtClean="0"/>
              <a:t>Lh</a:t>
            </a:r>
            <a:r>
              <a:rPr lang="en-US" sz="2000" kern="0" dirty="0" smtClean="0"/>
              <a:t> = 0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baseline="30000" noProof="0" dirty="0" smtClean="0"/>
              <a:t>            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791200" y="2895600"/>
            <a:ext cx="3352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/>
              <a:t>Min ||Lh||</a:t>
            </a:r>
            <a:r>
              <a:rPr lang="en-US" sz="2000" kern="0" baseline="30000" dirty="0" smtClean="0"/>
              <a:t>2</a:t>
            </a:r>
            <a:endParaRPr lang="en-US" sz="2000" baseline="-25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/>
              <a:t>s.t</a:t>
            </a:r>
            <a:r>
              <a:rPr lang="en-US" sz="2000" dirty="0" smtClean="0"/>
              <a:t>. ||h||</a:t>
            </a:r>
            <a:r>
              <a:rPr lang="en-US" sz="2000" kern="0" baseline="30000" dirty="0" smtClean="0"/>
              <a:t>2</a:t>
            </a:r>
            <a:r>
              <a:rPr lang="en-US" sz="2000" dirty="0" smtClean="0"/>
              <a:t> = 1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baseline="-25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/>
              <a:t>Min </a:t>
            </a:r>
            <a:r>
              <a:rPr lang="en-US" sz="2000" dirty="0" err="1" smtClean="0"/>
              <a:t>h</a:t>
            </a:r>
            <a:r>
              <a:rPr lang="en-US" sz="2000" baseline="30000" dirty="0" err="1" smtClean="0"/>
              <a:t>T</a:t>
            </a:r>
            <a:r>
              <a:rPr lang="en-US" sz="2000" dirty="0" err="1" smtClean="0"/>
              <a:t>L</a:t>
            </a:r>
            <a:r>
              <a:rPr lang="en-US" sz="2000" baseline="30000" dirty="0" err="1" smtClean="0"/>
              <a:t>T</a:t>
            </a:r>
            <a:r>
              <a:rPr lang="en-US" sz="2000" dirty="0" err="1" smtClean="0"/>
              <a:t>Lh</a:t>
            </a:r>
            <a:endParaRPr lang="en-US" sz="2000" baseline="-25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/>
              <a:t>s.t</a:t>
            </a:r>
            <a:r>
              <a:rPr lang="en-US" sz="2000" dirty="0" smtClean="0"/>
              <a:t>. ||h||</a:t>
            </a:r>
            <a:r>
              <a:rPr lang="en-US" sz="2000" kern="0" baseline="30000" dirty="0" smtClean="0"/>
              <a:t>2</a:t>
            </a:r>
            <a:r>
              <a:rPr lang="en-US" sz="2000" dirty="0" smtClean="0"/>
              <a:t> = 1</a:t>
            </a:r>
            <a:endParaRPr lang="en-US" sz="2000" baseline="-25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0" baseline="-25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/>
              <a:t>Min </a:t>
            </a:r>
            <a:r>
              <a:rPr lang="en-US" sz="2000" dirty="0" err="1" smtClean="0"/>
              <a:t>x</a:t>
            </a:r>
            <a:r>
              <a:rPr lang="en-US" sz="2000" baseline="30000" dirty="0" err="1" smtClean="0"/>
              <a:t>T</a:t>
            </a:r>
            <a:r>
              <a:rPr lang="en-US" sz="2000" dirty="0" err="1" smtClean="0"/>
              <a:t>Ax</a:t>
            </a:r>
            <a:r>
              <a:rPr lang="en-US" sz="2000" dirty="0" smtClean="0"/>
              <a:t>      (A = L</a:t>
            </a:r>
            <a:r>
              <a:rPr lang="en-US" sz="2000" baseline="30000" dirty="0" smtClean="0"/>
              <a:t>T</a:t>
            </a:r>
            <a:r>
              <a:rPr lang="en-US" sz="2000" dirty="0" smtClean="0"/>
              <a:t>L, </a:t>
            </a:r>
            <a:r>
              <a:rPr lang="en-US" sz="2000" dirty="0" err="1" smtClean="0"/>
              <a:t>x</a:t>
            </a:r>
            <a:r>
              <a:rPr lang="en-US" sz="2000" dirty="0" smtClean="0"/>
              <a:t> = </a:t>
            </a:r>
            <a:r>
              <a:rPr lang="en-US" sz="2000" dirty="0" err="1" smtClean="0"/>
              <a:t>h</a:t>
            </a:r>
            <a:r>
              <a:rPr lang="en-US" sz="2000" dirty="0" smtClean="0"/>
              <a:t>)</a:t>
            </a:r>
            <a:endParaRPr lang="en-US" sz="2000" baseline="-25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/>
              <a:t>s.t</a:t>
            </a:r>
            <a:r>
              <a:rPr lang="en-US" sz="2000" dirty="0" smtClean="0"/>
              <a:t>. ||x||</a:t>
            </a:r>
            <a:r>
              <a:rPr lang="en-US" sz="2000" kern="0" baseline="30000" dirty="0" smtClean="0"/>
              <a:t>2</a:t>
            </a:r>
            <a:r>
              <a:rPr lang="en-US" sz="2000" dirty="0" smtClean="0"/>
              <a:t> = 1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/>
              <a:t>Sol: </a:t>
            </a:r>
            <a:r>
              <a:rPr lang="en-US" sz="2000" dirty="0" err="1" smtClean="0"/>
              <a:t>eigen</a:t>
            </a:r>
            <a:r>
              <a:rPr lang="en-US" sz="2000" dirty="0" smtClean="0"/>
              <a:t> vector of A corresponding to smallest </a:t>
            </a:r>
            <a:r>
              <a:rPr lang="en-US" sz="2000" dirty="0" err="1" smtClean="0"/>
              <a:t>eigen</a:t>
            </a:r>
            <a:r>
              <a:rPr lang="en-US" sz="2000" dirty="0" smtClean="0"/>
              <a:t> value</a:t>
            </a:r>
            <a:endParaRPr lang="en-US" sz="2000" baseline="-25000" dirty="0" smtClean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0" baseline="-25000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00800" y="838200"/>
            <a:ext cx="21336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/>
              <a:t>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= [a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/>
              <a:t>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/>
              <a:t>        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 </a:t>
            </a:r>
            <a:endParaRPr kumimoji="0" lang="en-US" sz="2000" b="0" i="0" u="none" strike="noStrike" kern="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 animBg="1"/>
      <p:bldP spid="12" grpId="0" build="p" animBg="1"/>
      <p:bldP spid="14" grpId="0" build="p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p:oleObj spid="_x0000_s36906" name="Equation" r:id="rId4" imgW="1485720" imgH="583920" progId="Equation.3">
                <p:embed/>
              </p:oleObj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5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5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p:oleObj spid="_x0000_s36907" name="Equation" r:id="rId6" imgW="914400" imgH="380880" progId="Equation.3">
              <p:embed/>
            </p:oleObj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p:oleObj spid="_x0000_s36908" name="Equation" r:id="rId7" imgW="545760" imgH="215640" progId="Equation.3">
              <p:embed/>
            </p:oleObj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p:oleObj spid="_x0000_s36909" name="Equation" r:id="rId8" imgW="355320" imgH="215640" progId="Equation.3">
              <p:embed/>
            </p:oleObj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apply</a:t>
            </a:r>
            <a:r>
              <a:rPr lang="en-US" sz="2400">
                <a:solidFill>
                  <a:srgbClr val="000000"/>
                </a:solidFill>
              </a:rPr>
              <a:t> a given homography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Compute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= </a:t>
            </a:r>
            <a:r>
              <a:rPr lang="en-US" sz="2000" b="1">
                <a:solidFill>
                  <a:srgbClr val="000000"/>
                </a:solidFill>
              </a:rPr>
              <a:t>Hp   </a:t>
            </a:r>
            <a:r>
              <a:rPr lang="en-US" sz="200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Convert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from homogeneous to  image 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87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1497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Alignment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2924175"/>
          </a:xfrm>
        </p:spPr>
        <p:txBody>
          <a:bodyPr/>
          <a:lstStyle/>
          <a:p>
            <a:pPr lvl="1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400" dirty="0" smtClean="0"/>
              <a:t>In alignment, we will </a:t>
            </a:r>
            <a:r>
              <a:rPr lang="en-US" sz="2400" b="1" dirty="0" smtClean="0"/>
              <a:t>fit the parameters of some transformation</a:t>
            </a:r>
            <a:r>
              <a:rPr lang="en-US" sz="2400" dirty="0" smtClean="0"/>
              <a:t> according to a set of matching feature pairs (“correspondences”).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19338" y="3282950"/>
            <a:ext cx="4370387" cy="2320925"/>
            <a:chOff x="1276" y="2666"/>
            <a:chExt cx="3284" cy="1462"/>
          </a:xfrm>
        </p:grpSpPr>
        <p:sp>
          <p:nvSpPr>
            <p:cNvPr id="74761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2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3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4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5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6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7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8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9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0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1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2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3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632325" y="40243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86100" y="2819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6178550" y="325755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6400800" y="3276600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50223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Adapted by Devi Parikh from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95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2500" y="6386513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42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0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p:oleObj spid="_x0000_s39968" name="Photo Editor Photo" r:id="rId4" imgW="5106113" imgH="5172797" progId="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p:oleObj spid="_x0000_s39969" name="Photo Editor Photo" r:id="rId5" imgW="5106113" imgH="5172797" progId="">
              <p:embed/>
            </p:oleObj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p:oleObj spid="_x0000_s39970" name="Photo Editor Photo" r:id="rId6" imgW="5125165" imgH="5191850" progId="">
                <p:embed/>
              </p:oleObj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p:oleObj spid="_x0000_s40982" name="Photo Editor Photo" r:id="rId4" imgW="5106113" imgH="5172797" progId="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p:oleObj spid="_x0000_s40983" name="Photo Editor Photo" r:id="rId5" imgW="5106113" imgH="5172797" progId="">
              <p:embed/>
            </p:oleObj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84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p:oleObj spid="_x0000_s42016" name="Photo Editor Photo" r:id="rId4" imgW="2819794" imgH="8152381" progId="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p:oleObj spid="_x0000_s42017" name="Photo Editor Photo" r:id="rId5" imgW="8059275" imgH="5723810" progId="">
              <p:embed/>
            </p:oleObj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p:oleObj spid="_x0000_s42018" name="Photo Editor Photo" r:id="rId6" imgW="3809524" imgH="581106" progId="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p:oleObj spid="_x0000_s43020" name="Photo Editor Photo" r:id="rId3" imgW="2819794" imgH="8152381" progId="">
              <p:embed/>
            </p:oleObj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p:oleObj spid="_x0000_s44054" name="Photo Editor Photo" r:id="rId3" imgW="4447619" imgH="4285714" progId="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p:oleObj spid="_x0000_s44055" name="Photo Editor Photo" r:id="rId4" imgW="7811590" imgH="3390476" progId="">
              <p:embed/>
            </p:oleObj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2009148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p:oleObj spid="_x0000_s45068" name="Photo Editor Photo" r:id="rId3" imgW="7811590" imgH="3390476" progId="">
              <p:embed/>
            </p:oleObj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p:oleObj spid="_x0000_s46092" name="Photo Editor Photo" r:id="rId3" imgW="4486901" imgH="3696216" progId="">
              <p:embed/>
            </p:oleObj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8153400" y="22098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442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1976437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324100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2687637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357437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165350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1816100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482725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019300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2644775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441575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078037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1900237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1824037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416175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457200" indent="-457200">
              <a:buFontTx/>
              <a:buChar char="•"/>
            </a:pP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1636712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Recognition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8188" y="2078038"/>
          <a:ext cx="2565400" cy="3048000"/>
        </p:xfrm>
        <a:graphic>
          <a:graphicData uri="http://schemas.openxmlformats.org/presentationml/2006/ole">
            <p:oleObj spid="_x0000_s4125" name="CorelPhotoPaint.Image.8" r:id="rId3" imgW="3796825" imgH="4507937" progId="">
              <p:embed/>
            </p:oleObj>
          </a:graphicData>
        </a:graphic>
      </p:graphicFrame>
      <p:pic>
        <p:nvPicPr>
          <p:cNvPr id="1028" name="Picture 24"/>
          <p:cNvPicPr>
            <a:picLocks noChangeAspect="1" noChangeArrowheads="1"/>
          </p:cNvPicPr>
          <p:nvPr/>
        </p:nvPicPr>
        <p:blipFill>
          <a:blip r:embed="rId4"/>
          <a:srcRect l="13637" t="24706" r="12122" b="11978"/>
          <a:stretch>
            <a:fillRect/>
          </a:stretch>
        </p:blipFill>
        <p:spPr bwMode="auto">
          <a:xfrm>
            <a:off x="3914775" y="2114550"/>
            <a:ext cx="4003675" cy="3022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680200" y="6519863"/>
            <a:ext cx="246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77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33400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Perform </a:t>
            </a:r>
            <a:r>
              <a:rPr lang="en-US" b="1" dirty="0" smtClean="0"/>
              <a:t>image warping </a:t>
            </a:r>
            <a:r>
              <a:rPr lang="en-US" dirty="0" smtClean="0"/>
              <a:t>(forward, inverse)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Next time: 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dirty="0" err="1" smtClean="0"/>
              <a:t>Neelima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9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 l="42339" t="32159" r="23705" b="37714"/>
          <a:stretch>
            <a:fillRect/>
          </a:stretch>
        </p:blipFill>
        <p:spPr bwMode="auto">
          <a:xfrm>
            <a:off x="482600" y="1822450"/>
            <a:ext cx="35687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4"/>
          <a:srcRect l="20801" t="37083" r="33528" b="12286"/>
          <a:stretch>
            <a:fillRect/>
          </a:stretch>
        </p:blipFill>
        <p:spPr bwMode="auto">
          <a:xfrm>
            <a:off x="4689475" y="1968500"/>
            <a:ext cx="4454525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27463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Medical image registration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73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2254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5284</TotalTime>
  <Words>2663</Words>
  <Application>Microsoft Macintosh PowerPoint</Application>
  <PresentationFormat>On-screen Show (4:3)</PresentationFormat>
  <Paragraphs>565</Paragraphs>
  <Slides>64</Slides>
  <Notes>40</Notes>
  <HiddenSlides>1</HiddenSlides>
  <MMClips>0</MMClips>
  <ScaleCrop>false</ScaleCrop>
  <HeadingPairs>
    <vt:vector size="6" baseType="variant">
      <vt:variant>
        <vt:lpstr>Design Template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83" baseType="lpstr">
      <vt:lpstr>Office Theme</vt:lpstr>
      <vt:lpstr>1_Default Design</vt:lpstr>
      <vt:lpstr>5_Default Design</vt:lpstr>
      <vt:lpstr>1_Blank Presentation</vt:lpstr>
      <vt:lpstr>2_Blank Presentation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3_Default Design</vt:lpstr>
      <vt:lpstr>4_Default Design</vt:lpstr>
      <vt:lpstr>CorelPhotoPaint.Image.8</vt:lpstr>
      <vt:lpstr>Equation</vt:lpstr>
      <vt:lpstr>Photo Editor Photo</vt:lpstr>
      <vt:lpstr>Image warping and stitching</vt:lpstr>
      <vt:lpstr>Announcements</vt:lpstr>
      <vt:lpstr>Last time</vt:lpstr>
      <vt:lpstr>Alignment problem</vt:lpstr>
      <vt:lpstr>Main questions</vt:lpstr>
      <vt:lpstr>Motivation for feature-based alignment: Recognition </vt:lpstr>
      <vt:lpstr>Slide 7</vt:lpstr>
      <vt:lpstr>Motivation for feature-based alignment: Image mosaics</vt:lpstr>
      <vt:lpstr>Parametric (global) warping</vt:lpstr>
      <vt:lpstr>Parametric (global) warping</vt:lpstr>
      <vt:lpstr>Homogeneous coordinates</vt:lpstr>
      <vt:lpstr>Fitting an affine transformation</vt:lpstr>
      <vt:lpstr>2D Affine Transformations</vt:lpstr>
      <vt:lpstr>Projective Transformations</vt:lpstr>
      <vt:lpstr>Fitting an affine transformation</vt:lpstr>
      <vt:lpstr>RANSAC: General form</vt:lpstr>
      <vt:lpstr>RANSAC example: Translation</vt:lpstr>
      <vt:lpstr>RANSAC example: Translation</vt:lpstr>
      <vt:lpstr>RANSAC example: Translation</vt:lpstr>
      <vt:lpstr>RANSAC example: Translation</vt:lpstr>
      <vt:lpstr>RANSAC pros and cons</vt:lpstr>
      <vt:lpstr>Today</vt:lpstr>
      <vt:lpstr>HP frames commercials</vt:lpstr>
      <vt:lpstr>Recall: fitting an affine transformation</vt:lpstr>
      <vt:lpstr>Mosaics</vt:lpstr>
      <vt:lpstr>How to stitch together a panorama (a.k.a. mosaic)?</vt:lpstr>
      <vt:lpstr>Pinhole camera</vt:lpstr>
      <vt:lpstr>Mosaics</vt:lpstr>
      <vt:lpstr>Mosaics: generating synthetic views</vt:lpstr>
      <vt:lpstr>Image reprojection</vt:lpstr>
      <vt:lpstr>Image reprojection</vt:lpstr>
      <vt:lpstr>Image reprojection: Homography</vt:lpstr>
      <vt:lpstr>Homography</vt:lpstr>
      <vt:lpstr>Solving for homographies</vt:lpstr>
      <vt:lpstr>Solving for homographies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Slide 54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Next time: which features should we match?</vt:lpstr>
      <vt:lpstr>Questions?</vt:lpstr>
    </vt:vector>
  </TitlesOfParts>
  <Company>UT-Austin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Devi Parikh</cp:lastModifiedBy>
  <cp:revision>36</cp:revision>
  <dcterms:created xsi:type="dcterms:W3CDTF">2013-10-08T22:00:04Z</dcterms:created>
  <dcterms:modified xsi:type="dcterms:W3CDTF">2013-10-08T22:00:44Z</dcterms:modified>
</cp:coreProperties>
</file>