
<file path=[Content_Types].xml><?xml version="1.0" encoding="utf-8"?>
<Types xmlns="http://schemas.openxmlformats.org/package/2006/content-types">
  <Override PartName="/ppt/notesSlides/notesSlide20.xml" ContentType="application/vnd.openxmlformats-officedocument.presentationml.notesSlide+xml"/>
  <Override PartName="/ppt/embeddings/Microsoft_Equation9.bin" ContentType="application/vnd.openxmlformats-officedocument.oleObject"/>
  <Override PartName="/ppt/slideLayouts/slideLayout5.xml" ContentType="application/vnd.openxmlformats-officedocument.presentationml.slideLayout+xml"/>
  <Override PartName="/ppt/embeddings/Microsoft_Equation23.bin" ContentType="application/vnd.openxmlformats-officedocument.oleObject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Layouts/slideLayout139.xml" ContentType="application/vnd.openxmlformats-officedocument.presentationml.slideLayout+xml"/>
  <Override PartName="/ppt/tags/tag2.xml" ContentType="application/vnd.openxmlformats-officedocument.presentationml.tags+xml"/>
  <Override PartName="/ppt/slides/slide45.xml" ContentType="application/vnd.openxmlformats-officedocument.presentationml.slide+xml"/>
  <Override PartName="/ppt/slideLayouts/slideLayout172.xml" ContentType="application/vnd.openxmlformats-officedocument.presentationml.slideLayout+xml"/>
  <Override PartName="/ppt/embeddings/Microsoft_Equation13.bin" ContentType="application/vnd.openxmlformats-officedocument.oleObject"/>
  <Override PartName="/ppt/slides/slide3.xml" ContentType="application/vnd.openxmlformats-officedocument.presentationml.slide+xml"/>
  <Override PartName="/ppt/slideLayouts/slideLayout101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145.xml" ContentType="application/vnd.openxmlformats-officedocument.presentationml.slideLayout+xml"/>
  <Override PartName="/ppt/embeddings/oleObject3.bin" ContentType="application/vnd.openxmlformats-officedocument.oleObject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29.xml" ContentType="application/vnd.openxmlformats-officedocument.presentationml.slideLayout+xml"/>
  <Override PartName="/ppt/slides/slide35.xml" ContentType="application/vnd.openxmlformats-officedocument.presentationml.slide+xml"/>
  <Override PartName="/ppt/embeddings/Microsoft_Equation5.bin" ContentType="application/vnd.openxmlformats-officedocument.oleObject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4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26.xml" ContentType="application/vnd.openxmlformats-officedocument.presentationml.slideLayout+xml"/>
  <Default Extension="xml" ContentType="application/xml"/>
  <Override PartName="/ppt/slides/slide69.xml" ContentType="application/vnd.openxmlformats-officedocument.presentationml.slide+xml"/>
  <Override PartName="/docProps/app.xml" ContentType="application/vnd.openxmlformats-officedocument.extended-properties+xml"/>
  <Override PartName="/ppt/notesSlides/notesSlide50.xml" ContentType="application/vnd.openxmlformats-officedocument.presentationml.notesSlide+xml"/>
  <Override PartName="/ppt/slideLayouts/slideLayout141.xml" ContentType="application/vnd.openxmlformats-officedocument.presentationml.slideLayout+xml"/>
  <Override PartName="/ppt/embeddings/Microsoft_Equation37.bin" ContentType="application/vnd.openxmlformats-officedocument.oleObject"/>
  <Override PartName="/ppt/slideMasters/slideMaster13.xml" ContentType="application/vnd.openxmlformats-officedocument.presentationml.slideMaster+xml"/>
  <Default Extension="png" ContentType="image/png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69.xml" ContentType="application/vnd.openxmlformats-officedocument.presentationml.slideLayout+xml"/>
  <Override PartName="/ppt/embeddings/Microsoft_Equation1.bin" ContentType="application/vnd.openxmlformats-officedocument.oleObject"/>
  <Override PartName="/ppt/slideLayouts/slideLayout93.xml" ContentType="application/vnd.openxmlformats-officedocument.presentationml.slideLayout+xml"/>
  <Override PartName="/ppt/slides/slide59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131.xml" ContentType="application/vnd.openxmlformats-officedocument.presentationml.slideLayout+xml"/>
  <Override PartName="/ppt/embeddings/Microsoft_Equation27.bin" ContentType="application/vnd.openxmlformats-officedocument.oleObject"/>
  <Override PartName="/ppt/slideLayouts/slideLayout22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33.bin" ContentType="application/vnd.openxmlformats-officedocument.oleObject"/>
  <Override PartName="/ppt/slideLayouts/slideLayout1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8.xml" ContentType="application/vnd.openxmlformats-officedocument.theme+xml"/>
  <Override PartName="/ppt/slides/slide55.xml" ContentType="application/vnd.openxmlformats-officedocument.presentationml.slide+xml"/>
  <Override PartName="/ppt/slideMasters/slideMaster9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8.xml" ContentType="application/vnd.openxmlformats-officedocument.presentationml.slide+xml"/>
  <Override PartName="/ppt/slides/slide61.xml" ContentType="application/vnd.openxmlformats-officedocument.presentationml.slide+xml"/>
  <Override PartName="/ppt/slideLayouts/slideLayout46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slideLayouts/slideLayout16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8.xml" ContentType="application/vnd.openxmlformats-officedocument.presentationml.slide+xml"/>
  <Override PartName="/ppt/theme/theme14.xml" ContentType="application/vnd.openxmlformats-officedocument.theme+xml"/>
  <Override PartName="/ppt/slides/slide51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5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notesSlides/notesSlide3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14.xml" ContentType="application/vnd.openxmlformats-officedocument.presentationml.slide+xml"/>
  <Override PartName="/ppt/theme/theme10.xml" ContentType="application/vnd.openxmlformats-officedocument.theme+xml"/>
  <Override PartName="/ppt/slideLayouts/slideLayout76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14.xml" ContentType="application/vnd.openxmlformats-officedocument.presentationml.slideLayout+xml"/>
  <Override PartName="/ppt/slides/slide20.xml" ContentType="application/vnd.openxmlformats-officedocument.presentationml.slide+xml"/>
  <Default Extension="bin" ContentType="application/vnd.openxmlformats-officedocument.presentationml.printerSettings"/>
  <Override PartName="/ppt/slideLayouts/slideLayout82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6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20.xml" ContentType="application/vnd.openxmlformats-officedocument.presentationml.slideLayout+xml"/>
  <Override PartName="/ppt/embeddings/Microsoft_Equation16.bin" ContentType="application/vnd.openxmlformats-officedocument.oleObject"/>
  <Override PartName="/ppt/slideLayouts/slideLayout1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embeddings/oleObject6.bin" ContentType="application/vnd.openxmlformats-officedocument.oleObject"/>
  <Override PartName="/ppt/slideLayouts/slideLayout148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38.xml" ContentType="application/vnd.openxmlformats-officedocument.presentationml.slide+xml"/>
  <Override PartName="/ppt/embeddings/Microsoft_Equation8.bin" ContentType="application/vnd.openxmlformats-officedocument.oleObject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embeddings/Microsoft_Equation22.bin" ContentType="application/vnd.openxmlformats-officedocument.oleObject"/>
  <Override PartName="/ppt/slideLayouts/slideLayout110.xml" ContentType="application/vnd.openxmlformats-officedocument.presentationml.slideLayout+xml"/>
  <Override PartName="/ppt/notesSlides/notesSlide47.xml" ContentType="application/vnd.openxmlformats-officedocument.presentationml.notesSlide+xml"/>
  <Override PartName="/ppt/tags/tag1.xml" ContentType="application/vnd.openxmlformats-officedocument.presentationml.tags+xml"/>
  <Override PartName="/ppt/slideLayouts/slideLayout138.xml" ContentType="application/vnd.openxmlformats-officedocument.presentationml.slideLayout+xml"/>
  <Override PartName="/ppt/slides/slide44.xml" ContentType="application/vnd.openxmlformats-officedocument.presentationml.slide+xml"/>
  <Override PartName="/ppt/slideLayouts/slideLayout1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53.xml" ContentType="application/vnd.openxmlformats-officedocument.presentationml.notesSlide+xml"/>
  <Override PartName="/ppt/embeddings/Microsoft_Equation12.bin" ContentType="application/vnd.openxmlformats-officedocument.oleObject"/>
  <Override PartName="/ppt/slides/slide2.xml" ContentType="application/vnd.openxmlformats-officedocument.presentationml.slide+xml"/>
  <Override PartName="/ppt/slideLayouts/slideLayout100.xml" ContentType="application/vnd.openxmlformats-officedocument.presentationml.slideLayout+xml"/>
  <Override PartName="/ppt/notesSlides/notesSlide37.xml" ContentType="application/vnd.openxmlformats-officedocument.presentationml.notesSlide+xml"/>
  <Override PartName="/ppt/embeddings/oleObject2.bin" ContentType="application/vnd.openxmlformats-officedocument.oleObject"/>
  <Override PartName="/ppt/slideMasters/slideMaster16.xml" ContentType="application/vnd.openxmlformats-officedocument.presentationml.slideMaster+xml"/>
  <Default Extension="vml" ContentType="application/vnd.openxmlformats-officedocument.vmlDrawing"/>
  <Override PartName="/ppt/slideLayouts/slideLayout1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34.xml" ContentType="application/vnd.openxmlformats-officedocument.presentationml.slide+xml"/>
  <Override PartName="/ppt/embeddings/Microsoft_Equation4.bin" ContentType="application/vnd.openxmlformats-officedocument.oleObject"/>
  <Override PartName="/ppt/slideLayouts/slideLayout96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Layouts/slideLayout134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25.xml" ContentType="application/vnd.openxmlformats-officedocument.presentationml.slideLayout+xml"/>
  <Override PartName="/ppt/notesSlides/notesSlide7.xml" ContentType="application/vnd.openxmlformats-officedocument.presentationml.notesSlide+xml"/>
  <Default Extension="jpeg" ContentType="image/jpeg"/>
  <Override PartName="/ppt/slides/slide68.xml" ContentType="application/vnd.openxmlformats-officedocument.presentationml.slide+xml"/>
  <Override PartName="/ppt/slideLayouts/slideLayout140.xml" ContentType="application/vnd.openxmlformats-officedocument.presentationml.slideLayout+xml"/>
  <Override PartName="/ppt/slideMasters/slideMaster12.xml" ContentType="application/vnd.openxmlformats-officedocument.presentationml.slideMaster+xml"/>
  <Override PartName="/ppt/embeddings/Microsoft_Equation36.bin" ContentType="application/vnd.openxmlformats-officedocument.oleObject"/>
  <Override PartName="/ppt/slideLayouts/slideLayout3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6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58.xml" ContentType="application/vnd.openxmlformats-officedocument.presentationml.slide+xml"/>
  <Override PartName="/ppt/slideLayouts/slideLayout130.xml" ContentType="application/vnd.openxmlformats-officedocument.presentationml.slideLayout+xml"/>
  <Override PartName="/ppt/embeddings/Microsoft_Equation26.bin" ContentType="application/vnd.openxmlformats-officedocument.oleObject"/>
  <Override PartName="/ppt/slideLayouts/slideLayout2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6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49.xml" ContentType="application/vnd.openxmlformats-officedocument.presentationml.slideLayout+xml"/>
  <Override PartName="/ppt/embeddings/Microsoft_Equation32.bin" ContentType="application/vnd.openxmlformats-officedocument.oleObject"/>
  <Override PartName="/ppt/slideLayouts/slideLayout1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7.xml" ContentType="application/vnd.openxmlformats-officedocument.theme+xml"/>
  <Override PartName="/ppt/slides/slide54.xml" ContentType="application/vnd.openxmlformats-officedocument.presentationml.slide+xml"/>
  <Override PartName="/ppt/slideMasters/slideMaster8.xml" ContentType="application/vnd.openxmlformats-officedocument.presentationml.slideMaster+xml"/>
  <Override PartName="/ppt/slideLayouts/slideLayout6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154.xml" ContentType="application/vnd.openxmlformats-officedocument.presentationml.slideLayout+xml"/>
  <Override PartName="/ppt/slides/slide60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7.xml" ContentType="application/vnd.openxmlformats-officedocument.presentationml.slide+xml"/>
  <Override PartName="/ppt/slides/slide50.xml" ContentType="application/vnd.openxmlformats-officedocument.presentationml.slide+xml"/>
  <Override PartName="/ppt/theme/theme13.xml" ContentType="application/vnd.openxmlformats-officedocument.theme+xml"/>
  <Override PartName="/ppt/slideLayouts/slideLayout79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8.xml" ContentType="application/vnd.openxmlformats-officedocument.presentationml.slideLayout+xml"/>
  <Override PartName="/ppt/notesSlides/notesSlide32.xml" ContentType="application/vnd.openxmlformats-officedocument.presentationml.notesSlide+xml"/>
  <Override PartName="/ppt/slideLayouts/slideLayout69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6.xml" ContentType="application/vnd.openxmlformats-officedocument.presentationml.notesSlide+xml"/>
  <Override PartName="/ppt/slideLayouts/slideLayout123.xml" ContentType="application/vnd.openxmlformats-officedocument.presentationml.slideLayout+xml"/>
  <Override PartName="/ppt/embeddings/Microsoft_Equation19.bin" ContentType="application/vnd.openxmlformats-officedocument.oleObject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3.xml" ContentType="application/vnd.openxmlformats-officedocument.presentationml.slide+xml"/>
  <Default Extension="rels" ContentType="application/vnd.openxmlformats-package.relationships+xml"/>
  <Override PartName="/ppt/slideLayouts/slideLayout75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7.xml" ContentType="application/vnd.openxmlformats-officedocument.presentationml.slideLayout+xml"/>
  <Override PartName="/ppt/embeddings/Microsoft_Equation25.bin" ContentType="application/vnd.openxmlformats-officedocument.oleObject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tags/tag4.xml" ContentType="application/vnd.openxmlformats-officedocument.presentationml.tags+xml"/>
  <Override PartName="/ppt/slideLayouts/slideLayout81.xml" ContentType="application/vnd.openxmlformats-officedocument.presentationml.slideLayout+xml"/>
  <Override PartName="/ppt/slides/slide47.xml" ContentType="application/vnd.openxmlformats-officedocument.presentationml.slide+xml"/>
  <Override PartName="/ppt/slideLayouts/slideLayout174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2.xml" ContentType="application/vnd.openxmlformats-officedocument.presentationml.notesSlide+xml"/>
  <Override PartName="/ppt/embeddings/Microsoft_Equation15.bin" ContentType="application/vnd.openxmlformats-officedocument.oleObject"/>
  <Override PartName="/ppt/slides/slide5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7.xml" ContentType="application/vnd.openxmlformats-officedocument.presentationml.slideLayout+xml"/>
  <Override PartName="/ppt/embeddings/oleObject5.bin" ContentType="application/vnd.openxmlformats-officedocument.oleObject"/>
  <Override PartName="/ppt/slideLayouts/slideLayout18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37.xml" ContentType="application/vnd.openxmlformats-officedocument.presentationml.slide+xml"/>
  <Override PartName="/ppt/embeddings/Microsoft_Equation7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21.bin" ContentType="application/vnd.openxmlformats-officedocument.oleObject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notesSlides/notesSlide46.xml" ContentType="application/vnd.openxmlformats-officedocument.presentationml.notesSlide+xml"/>
  <Override PartName="/ppt/slideLayouts/slideLayout137.xml" ContentType="application/vnd.openxmlformats-officedocument.presentationml.slideLayout+xml"/>
  <Override PartName="/ppt/slides/slide43.xml" ContentType="application/vnd.openxmlformats-officedocument.presentationml.slide+xml"/>
  <Override PartName="/ppt/slideLayouts/slideLayout170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52.xml" ContentType="application/vnd.openxmlformats-officedocument.presentationml.notesSlide+xml"/>
  <Override PartName="/ppt/embeddings/Microsoft_Equation11.bin" ContentType="application/vnd.openxmlformats-officedocument.oleObject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143.xml" ContentType="application/vnd.openxmlformats-officedocument.presentationml.slideLayout+xml"/>
  <Override PartName="/ppt/slideMasters/slideMaster15.xml" ContentType="application/vnd.openxmlformats-officedocument.presentationml.slideMaster+xml"/>
  <Override PartName="/ppt/embeddings/oleObject1.bin" ContentType="application/vnd.openxmlformats-officedocument.oleObject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33.xml" ContentType="application/vnd.openxmlformats-officedocument.presentationml.slide+xml"/>
  <Override PartName="/ppt/embeddings/Microsoft_Equation3.bin" ContentType="application/vnd.openxmlformats-officedocument.oleObject"/>
  <Override PartName="/ppt/slideLayouts/slideLayout95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Layouts/slideLayout133.xml" ContentType="application/vnd.openxmlformats-officedocument.presentationml.slideLayout+xml"/>
  <Override PartName="/ppt/embeddings/Microsoft_Equation29.bin" ContentType="application/vnd.openxmlformats-officedocument.oleObject"/>
  <Override PartName="/ppt/slideLayouts/slideLayout24.xml" ContentType="application/vnd.openxmlformats-officedocument.presentationml.slideLayout+xml"/>
  <Override PartName="/ppt/slides/slide67.xml" ContentType="application/vnd.openxmlformats-officedocument.presentationml.slide+xml"/>
  <Override PartName="/ppt/notesSlides/notesSlide6.xml" ContentType="application/vnd.openxmlformats-officedocument.presentationml.notesSlide+xml"/>
  <Override PartName="/ppt/embeddings/Microsoft_Equation35.bin" ContentType="application/vnd.openxmlformats-officedocument.oleObject"/>
  <Override PartName="/ppt/slideMasters/slideMaster11.xml" ContentType="application/vnd.openxmlformats-officedocument.presentationml.slideMaster+xml"/>
  <Override PartName="/ppt/slideLayouts/slideLayout3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6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s/slide57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6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48.xml" ContentType="application/vnd.openxmlformats-officedocument.presentationml.slideLayout+xml"/>
  <Override PartName="/ppt/viewProps.xml" ContentType="application/vnd.openxmlformats-officedocument.presentationml.viewProps+xml"/>
  <Override PartName="/ppt/embeddings/Microsoft_Equation31.bin" ContentType="application/vnd.openxmlformats-officedocument.oleObject"/>
  <Override PartName="/ppt/slideLayouts/slideLayout16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6.xml" ContentType="application/vnd.openxmlformats-officedocument.them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Layouts/slideLayout60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88.xml" ContentType="application/vnd.openxmlformats-officedocument.presentationml.slideLayout+xml"/>
  <Default Extension="wmf" ContentType="image/x-wmf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ppt/notesSlides/notesSlide19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16.xml" ContentType="application/vnd.openxmlformats-officedocument.presentationml.slide+xml"/>
  <Override PartName="/ppt/theme/theme12.xml" ContentType="application/vnd.openxmlformats-officedocument.theme+xml"/>
  <Override PartName="/ppt/slideLayouts/slideLayout78.xml" ContentType="application/vnd.openxmlformats-officedocument.presentationml.slideLayout+xml"/>
  <Override PartName="/ppt/notesSlides/notesSlide25.xml" ContentType="application/vnd.openxmlformats-officedocument.presentationml.notesSlide+xml"/>
  <Override PartName="/ppt/theme/theme9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4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notesSlides/notesSlide31.xml" ContentType="application/vnd.openxmlformats-officedocument.presentationml.notesSlide+xml"/>
  <Override PartName="/ppt/slideLayouts/slideLayout6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2.xml" ContentType="application/vnd.openxmlformats-officedocument.presentationml.slideLayout+xml"/>
  <Override PartName="/ppt/embeddings/Microsoft_Equation18.bin" ContentType="application/vnd.openxmlformats-officedocument.oleObject"/>
  <Override PartName="/ppt/slideLayouts/slideLayout1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7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embeddings/Microsoft_Equation24.bin" ContentType="application/vnd.openxmlformats-officedocument.oleObject"/>
  <Override PartName="/ppt/slideLayouts/slideLayout112.xml" ContentType="application/vnd.openxmlformats-officedocument.presentationml.slideLayout+xml"/>
  <Override PartName="/ppt/notesSlides/notesSlide49.xml" ContentType="application/vnd.openxmlformats-officedocument.presentationml.notesSlide+xml"/>
  <Override PartName="/ppt/tags/tag3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46.xml" ContentType="application/vnd.openxmlformats-officedocument.presentationml.slide+xml"/>
  <Override PartName="/ppt/notesSlides/notesSlide11.xml" ContentType="application/vnd.openxmlformats-officedocument.presentationml.notesSlide+xml"/>
  <Override PartName="/ppt/embeddings/Microsoft_Equation14.bin" ContentType="application/vnd.openxmlformats-officedocument.oleObject"/>
  <Override PartName="/ppt/slides/slide4.xml" ContentType="application/vnd.openxmlformats-officedocument.presentationml.slide+xml"/>
  <Override PartName="/ppt/slideLayouts/slideLayout102.xml" ContentType="application/vnd.openxmlformats-officedocument.presentationml.slideLayout+xml"/>
  <Override PartName="/ppt/notesSlides/notesSlide39.xml" ContentType="application/vnd.openxmlformats-officedocument.presentationml.notesSlide+xml"/>
  <Override PartName="/ppt/embeddings/oleObject4.bin" ContentType="application/vnd.openxmlformats-officedocument.oleObject"/>
  <Override PartName="/ppt/slideLayouts/slideLayout14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36.xml" ContentType="application/vnd.openxmlformats-officedocument.presentationml.slide+xml"/>
  <Override PartName="/ppt/embeddings/Microsoft_Equation6.bin" ContentType="application/vnd.openxmlformats-officedocument.oleObject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embeddings/Microsoft_Equation20.bin" ContentType="application/vnd.openxmlformats-officedocument.oleObject"/>
  <Override PartName="/ppt/slideLayouts/slideLayout98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Layouts/slideLayout136.xml" ContentType="application/vnd.openxmlformats-officedocument.presentationml.slideLayout+xml"/>
  <Override PartName="/ppt/slides/slide42.xml" ContentType="application/vnd.openxmlformats-officedocument.presentationml.slide+xml"/>
  <Override PartName="/ppt/slideLayouts/slideLayout27.xml" ContentType="application/vnd.openxmlformats-officedocument.presentationml.slideLayout+xml"/>
  <Override PartName="/ppt/notesSlides/notesSlide51.xml" ContentType="application/vnd.openxmlformats-officedocument.presentationml.notesSlide+xml"/>
  <Override PartName="/ppt/embeddings/Microsoft_Equation10.bin" ContentType="application/vnd.openxmlformats-officedocument.oleObject"/>
  <Override PartName="/ppt/slideLayouts/slideLayout142.xml" ContentType="application/vnd.openxmlformats-officedocument.presentationml.slideLayout+xml"/>
  <Override PartName="/ppt/slideMasters/slideMaster14.xml" ContentType="application/vnd.openxmlformats-officedocument.presentationml.slideMaster+xml"/>
  <Override PartName="/ppt/embeddings/Microsoft_Equation38.bin" ContentType="application/vnd.openxmlformats-officedocument.oleObject"/>
  <Override PartName="/ppt/slideLayouts/slideLayout3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32.xml" ContentType="application/vnd.openxmlformats-officedocument.presentationml.slide+xml"/>
  <Override PartName="/ppt/embeddings/Microsoft_Equation2.bin" ContentType="application/vnd.openxmlformats-officedocument.oleObject"/>
  <Override PartName="/ppt/slideLayouts/slideLayout94.xml" ContentType="application/vnd.openxmlformats-officedocument.presentationml.slideLayout+xml"/>
  <Override PartName="/ppt/notesSlides/notesSlide41.xml" ContentType="application/vnd.openxmlformats-officedocument.presentationml.notesSlide+xml"/>
  <Override PartName="/ppt/slideLayouts/slideLayout132.xml" ContentType="application/vnd.openxmlformats-officedocument.presentationml.slideLayout+xml"/>
  <Override PartName="/ppt/embeddings/Microsoft_Equation28.bin" ContentType="application/vnd.openxmlformats-officedocument.oleObject"/>
  <Override PartName="/ppt/slideLayouts/slideLayout23.xml" ContentType="application/vnd.openxmlformats-officedocument.presentationml.slideLayout+xml"/>
  <Override PartName="/ppt/slides/slide66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0.xml" ContentType="application/vnd.openxmlformats-officedocument.presentationml.slideMaster+xml"/>
  <Override PartName="/ppt/embeddings/Microsoft_Equation34.bin" ContentType="application/vnd.openxmlformats-officedocument.oleObject"/>
  <Override PartName="/ppt/slideLayouts/slideLayout1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s/slide56.xml" ContentType="application/vnd.openxmlformats-officedocument.presentationml.slide+xml"/>
  <Override PartName="/ppt/slideLayouts/slideLayout6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156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7.xml" ContentType="application/vnd.openxmlformats-officedocument.presentationml.slideLayout+xml"/>
  <Override PartName="/ppt/embeddings/Microsoft_Equation30.bin" ContentType="application/vnd.openxmlformats-officedocument.oleObject"/>
  <Override PartName="/ppt/slideLayouts/slideLayout16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53.xml" ContentType="application/vnd.openxmlformats-officedocument.presentationml.slideLayout+xml"/>
  <Override PartName="/ppt/slides/slide19.xml" ContentType="application/vnd.openxmlformats-officedocument.presentationml.slide+xml"/>
  <Override PartName="/ppt/theme/theme15.xml" ContentType="application/vnd.openxmlformats-officedocument.them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15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15.xml" ContentType="application/vnd.openxmlformats-officedocument.presentationml.slide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83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176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6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21.xml" ContentType="application/vnd.openxmlformats-officedocument.presentationml.slideLayout+xml"/>
  <Override PartName="/ppt/embeddings/Microsoft_Equation17.bin" ContentType="application/vnd.openxmlformats-officedocument.oleObject"/>
  <Override PartName="/ppt/slides/slide7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7.bin" ContentType="application/vnd.openxmlformats-officedocument.oleObject"/>
  <Override PartName="/ppt/slideLayouts/slideLayout18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  <p:sldMasterId id="2147483672" r:id="rId3"/>
    <p:sldMasterId id="2147483698" r:id="rId4"/>
    <p:sldMasterId id="2147483722" r:id="rId5"/>
    <p:sldMasterId id="2147483736" r:id="rId6"/>
    <p:sldMasterId id="2147483772" r:id="rId7"/>
    <p:sldMasterId id="2147483784" r:id="rId8"/>
    <p:sldMasterId id="2147483796" r:id="rId9"/>
    <p:sldMasterId id="2147483808" r:id="rId10"/>
    <p:sldMasterId id="2147483845" r:id="rId11"/>
    <p:sldMasterId id="2147483857" r:id="rId12"/>
    <p:sldMasterId id="2147483885" r:id="rId13"/>
    <p:sldMasterId id="2147483897" r:id="rId14"/>
    <p:sldMasterId id="2147483922" r:id="rId15"/>
    <p:sldMasterId id="2147483934" r:id="rId16"/>
  </p:sldMasterIdLst>
  <p:notesMasterIdLst>
    <p:notesMasterId r:id="rId86"/>
  </p:notesMasterIdLst>
  <p:handoutMasterIdLst>
    <p:handoutMasterId r:id="rId87"/>
  </p:handoutMasterIdLst>
  <p:sldIdLst>
    <p:sldId id="256" r:id="rId17"/>
    <p:sldId id="258" r:id="rId18"/>
    <p:sldId id="259" r:id="rId19"/>
    <p:sldId id="260" r:id="rId20"/>
    <p:sldId id="330" r:id="rId21"/>
    <p:sldId id="262" r:id="rId22"/>
    <p:sldId id="263" r:id="rId23"/>
    <p:sldId id="264" r:id="rId24"/>
    <p:sldId id="265" r:id="rId25"/>
    <p:sldId id="266" r:id="rId26"/>
    <p:sldId id="355" r:id="rId27"/>
    <p:sldId id="353" r:id="rId28"/>
    <p:sldId id="354" r:id="rId29"/>
    <p:sldId id="352" r:id="rId30"/>
    <p:sldId id="349" r:id="rId31"/>
    <p:sldId id="348" r:id="rId32"/>
    <p:sldId id="347" r:id="rId33"/>
    <p:sldId id="356" r:id="rId34"/>
    <p:sldId id="357" r:id="rId35"/>
    <p:sldId id="358" r:id="rId36"/>
    <p:sldId id="359" r:id="rId37"/>
    <p:sldId id="344" r:id="rId38"/>
    <p:sldId id="271" r:id="rId39"/>
    <p:sldId id="272" r:id="rId40"/>
    <p:sldId id="337" r:id="rId41"/>
    <p:sldId id="382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84" r:id="rId50"/>
    <p:sldId id="361" r:id="rId51"/>
    <p:sldId id="286" r:id="rId52"/>
    <p:sldId id="287" r:id="rId53"/>
    <p:sldId id="288" r:id="rId54"/>
    <p:sldId id="290" r:id="rId55"/>
    <p:sldId id="362" r:id="rId56"/>
    <p:sldId id="300" r:id="rId57"/>
    <p:sldId id="301" r:id="rId58"/>
    <p:sldId id="303" r:id="rId59"/>
    <p:sldId id="304" r:id="rId60"/>
    <p:sldId id="305" r:id="rId61"/>
    <p:sldId id="306" r:id="rId62"/>
    <p:sldId id="307" r:id="rId63"/>
    <p:sldId id="302" r:id="rId64"/>
    <p:sldId id="363" r:id="rId65"/>
    <p:sldId id="309" r:id="rId66"/>
    <p:sldId id="311" r:id="rId67"/>
    <p:sldId id="312" r:id="rId68"/>
    <p:sldId id="313" r:id="rId69"/>
    <p:sldId id="314" r:id="rId70"/>
    <p:sldId id="364" r:id="rId71"/>
    <p:sldId id="365" r:id="rId72"/>
    <p:sldId id="366" r:id="rId73"/>
    <p:sldId id="367" r:id="rId74"/>
    <p:sldId id="368" r:id="rId75"/>
    <p:sldId id="369" r:id="rId76"/>
    <p:sldId id="370" r:id="rId77"/>
    <p:sldId id="371" r:id="rId78"/>
    <p:sldId id="372" r:id="rId79"/>
    <p:sldId id="373" r:id="rId80"/>
    <p:sldId id="374" r:id="rId81"/>
    <p:sldId id="380" r:id="rId82"/>
    <p:sldId id="381" r:id="rId83"/>
    <p:sldId id="336" r:id="rId84"/>
    <p:sldId id="383" r:id="rId8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2137" autoAdjust="0"/>
  </p:normalViewPr>
  <p:slideViewPr>
    <p:cSldViewPr>
      <p:cViewPr varScale="1">
        <p:scale>
          <a:sx n="152" d="100"/>
          <a:sy n="152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slide" Target="slides/slide61.xml"/><Relationship Id="rId78" Type="http://schemas.openxmlformats.org/officeDocument/2006/relationships/slide" Target="slides/slide62.xml"/><Relationship Id="rId79" Type="http://schemas.openxmlformats.org/officeDocument/2006/relationships/slide" Target="slides/slide63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80" Type="http://schemas.openxmlformats.org/officeDocument/2006/relationships/slide" Target="slides/slide64.xml"/><Relationship Id="rId81" Type="http://schemas.openxmlformats.org/officeDocument/2006/relationships/slide" Target="slides/slide65.xml"/><Relationship Id="rId82" Type="http://schemas.openxmlformats.org/officeDocument/2006/relationships/slide" Target="slides/slide66.xml"/><Relationship Id="rId83" Type="http://schemas.openxmlformats.org/officeDocument/2006/relationships/slide" Target="slides/slide67.xml"/><Relationship Id="rId84" Type="http://schemas.openxmlformats.org/officeDocument/2006/relationships/slide" Target="slides/slide68.xml"/><Relationship Id="rId85" Type="http://schemas.openxmlformats.org/officeDocument/2006/relationships/slide" Target="slides/slide69.xml"/><Relationship Id="rId86" Type="http://schemas.openxmlformats.org/officeDocument/2006/relationships/notesMaster" Target="notesMasters/notesMaster1.xml"/><Relationship Id="rId87" Type="http://schemas.openxmlformats.org/officeDocument/2006/relationships/handoutMaster" Target="handoutMasters/handout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4" Type="http://schemas.openxmlformats.org/officeDocument/2006/relationships/image" Target="../media/image74.wmf"/><Relationship Id="rId1" Type="http://schemas.openxmlformats.org/officeDocument/2006/relationships/image" Target="../media/image71.wmf"/><Relationship Id="rId2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4" Type="http://schemas.openxmlformats.org/officeDocument/2006/relationships/image" Target="../media/image82.wmf"/><Relationship Id="rId1" Type="http://schemas.openxmlformats.org/officeDocument/2006/relationships/image" Target="../media/image79.wmf"/><Relationship Id="rId2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4" Type="http://schemas.openxmlformats.org/officeDocument/2006/relationships/image" Target="../media/image84.wmf"/><Relationship Id="rId1" Type="http://schemas.openxmlformats.org/officeDocument/2006/relationships/image" Target="../media/image76.wmf"/><Relationship Id="rId2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Relationship Id="rId2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4" Type="http://schemas.openxmlformats.org/officeDocument/2006/relationships/image" Target="../media/image63.wmf"/><Relationship Id="rId5" Type="http://schemas.openxmlformats.org/officeDocument/2006/relationships/image" Target="../media/image64.wmf"/><Relationship Id="rId1" Type="http://schemas.openxmlformats.org/officeDocument/2006/relationships/image" Target="../media/image60.wmf"/><Relationship Id="rId2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CC157F-E205-44E5-871F-AACC66BC916F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CS 376 Lecture 11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0F6F8-3B86-4269-9F48-B7E0E1FA7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695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mtClean="0"/>
              <a:t>CS 376 Lecture 11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2713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976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5721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794359-6287-468E-9815-026601D398BE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7DD13B-371E-486D-B188-9FB2DD547C2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975D8E-CFFE-41E0-8501-CB162437617B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4092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7031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5115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6741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6741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497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16D218DD-D17F-4B97-9E67-E1F6B263CEA1}" type="slidenum">
              <a:rPr lang="en-US" sz="1200">
                <a:solidFill>
                  <a:srgbClr val="000000"/>
                </a:solidFill>
              </a:rPr>
              <a:pPr eaLnBrk="0" hangingPunct="0"/>
              <a:t>2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2237"/>
            <a:ext cx="5364480" cy="431887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6155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263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0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5C4C6-11AF-421A-843E-0DC3C463964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1BEE6C-8003-487E-94AB-C8D250478A66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21" tIns="48360" rIns="96721" bIns="4836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3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3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614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0D7CFE28-04B3-4FCC-8C6F-AABFFEAAACF4}" type="slidenum">
              <a:rPr lang="en-US" sz="1200">
                <a:solidFill>
                  <a:srgbClr val="000000"/>
                </a:solidFill>
              </a:rPr>
              <a:pPr eaLnBrk="0" hangingPunct="0"/>
              <a:t>8</a:t>
            </a:fld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1461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AD1436-A6CB-4D91-9AC0-0AC23CB01ED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11 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jpe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CA96-0AB4-124A-9E86-70A7B9076CA8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25F-1FCC-1844-B5FD-A755BD309F64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45F11-DF31-8249-81EC-4FB2B99CAA6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50591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A44E6-B6E2-E141-A1DF-4820A961CAE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8525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DFD33-1F8F-594B-B08C-20AC9F5524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3047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5FD4C-8809-BC48-AC92-CAAECF3BFCB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9382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A3CA2-8C84-DC45-8C45-054C2BDB503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30629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C703C-320C-0549-AB8D-952B6AB968C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69608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096AA-C85B-B640-A9BD-EA0AE02BA52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64955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EBC0A-2B0C-0B4F-93FE-431BE38F32B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7387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DF91A-0AE5-5B44-85D8-9B9C98EB81F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2326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2C01-ACA7-9345-B74B-C184C112CC0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972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35BC-AB2F-D84F-85BC-F08D1B339D98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B9D50-7CEE-C549-A824-3965CD6176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9727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CE6EB-16E7-4A42-8966-399EDB40D3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20068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367F3-2C87-4D4E-BB13-487C82FADCB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2272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F5E88-8009-1E45-83BD-FB27DD9D64A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9882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C23C-C19F-5749-87D0-D3052EE8A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5901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552-7C15-5E44-A1C5-D29F77629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81083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EB3-6DC0-574F-BA0C-D1418DFBD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42393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21D-6399-B248-9A95-E8B8F6443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19770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839A-65D1-8248-AEE8-95E015E5C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390040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0B1-5A83-D746-B8B9-EF2A4B890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021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936A-8242-7E40-B291-605216A0A1B8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8FD3-366C-294B-9930-0D1A83BC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0755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B84-3650-6E45-9A65-F68203985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7678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DB6-31FA-D649-AF96-0EAF79535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853337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95B8-8621-194A-BC86-D5274EED0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7310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F764-DE51-BC47-AC1E-4CBD7AFC2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08733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082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30190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0490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11090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41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A4-2821-FE41-877C-4CA614E9EFD3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33663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82483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31187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18562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799537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81882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FC68E-1771-E74D-B76D-AC0919E03B8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5E759-1B4B-4DAC-938D-A996E249077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73710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6FCB-73ED-464F-A650-A9DCE939140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3F6F23-9A93-4B18-8FAC-D31BE0575D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7460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C7A824-8FAC-654A-8B56-4CDC23DEDBA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11C051-F5C8-4AFF-B780-B789DC0871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58234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7FFCB9-5D4C-EF40-99B4-B453CD0FF8C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ACC239-5C2E-4C73-8078-C86FFB4404D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536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2055-DA12-0B43-9B26-615EBAA7AEED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551C5F-BFEC-2647-B8AA-AFD1CAA10D9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975F85-212E-4F20-9B5D-CE56DB3ED62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52847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9144A-4EBC-9045-94EC-F433AEA4C2D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ACBC1E-00E0-48E7-9C24-75AD7D470AF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80038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B1D27E-C141-E849-8041-0B15F3785DF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98525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71DA9-E802-1D4E-A742-077462B17919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C3185-F2EE-43C4-B765-D39616043A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86234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71A90-245D-3443-8889-1D107E908C62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347BFF-A65D-458A-B9FB-57181EDC7F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3678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F095-EB6B-3943-A3AE-25F55A30274A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B225B-5AB3-4A29-95A2-69D2F2DE26D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07811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AF6A5-00CA-3947-A77D-276FE521639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521116-D7D5-4DDB-8BD4-C6003B30C8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50312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5E53A-15DE-3943-AF35-0BBBC962DB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399D-5C39-4D43-A984-8DF30C5AE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03605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78FD-7B9F-0445-9E1B-E66EA9E64BA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DEA85-888D-47A1-818D-5105BF496B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78570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8623-43C9-E849-89EB-539B2947AA5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9EFD-1AB2-4BE0-8DC9-0E979CF8D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26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838A-1294-604C-ABF2-554952C47620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95408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0DBD9-733C-F54D-975C-5BE5E5A95F0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4C8D-E17B-4F59-ACA9-7F76FE957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18301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934A-AB61-864B-9A80-6C560E456E2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F4F8-E93F-4030-BA80-B2E9BB3D4F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6920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7154-DE17-8044-9638-8033922052D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65FB-36AB-47E1-9725-909A1C9F9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07450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702A0-E9BC-A547-BD6E-C4D76AFBEF5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31072-7EFB-4869-8F4B-C4472C271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13909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D063-B869-E145-AD3E-2D4931104BB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835D6-F02A-4904-9DFA-30525CBEB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25611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36B-3A61-F14F-B1B2-74A4F53D4C3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1C6AF-9BEB-4FF7-9B51-316242910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64558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F37C-2DC7-0F43-AF99-6F8C6872C60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74F79-FB2A-4A79-A8F1-E3F4C19D21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38938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C144C-30E0-0748-84E5-3C3B0AC34C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79F05-6C0D-4441-912E-E023C7D71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09780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8CC7-1617-9446-882F-41D595202B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5114901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9E74-6199-E44F-AF19-210DAD0C5E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8920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D3A0-D016-F144-9EE2-1C0DA8233B4D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36051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11CC-3079-8C4C-9E0F-ACBA84AB44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26738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A5C0-0A3A-7749-9D00-71283B2163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1042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DD3F-6214-D644-AD37-C86CADFDEB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329729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7B11-5376-D94D-A195-98C4B4908D1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40685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F4C3-819F-EA49-B041-C7063DB4CD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496077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9CE-9A11-5849-8950-6171813BD9B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34081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6A68-980B-9741-A5D9-23862C16E6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19080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5E18-8A13-0747-99B4-15587379E58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72206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82FC-6250-7945-83B6-37D55E8D58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145933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613-68D1-6942-BD24-A078D7D9B4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117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3CB9-ACE9-DF46-B994-002F03BE1E8E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913087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4CA-FDCF-B242-B13D-C791C86B72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732697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E7E7-02C4-9444-801C-7DF2E4F542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32851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C187-BAC1-854D-B58A-D84D118C26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7678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1B15-3E12-CA45-9581-26D4FBAE64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76353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7790-44E0-234E-8E79-030DD51160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939530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B4B3-5C87-474E-81AA-CFB1A0BE82C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62108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76EA-BCE2-6B40-BFD0-FE4612FFBC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7864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F89A-E081-EA47-BB16-878DB13C982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87017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D5F3-EA66-0441-B92A-FF6B0C97F4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640426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8163-B570-7343-BD73-44500A987C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967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5B95-FF50-1849-927A-E4E021B05712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3987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022C-2114-CC4E-8190-70250DECF0B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47947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6656-93BB-5B4F-A1AA-A914AF9DC0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1721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05BD-0CD6-2741-B0AD-EACFEB98C60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6868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7520-661E-5048-8A1B-3BC5969D2C4B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21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925E-2A8B-6A44-91AC-98DC4C606BA3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89AE-2176-2440-B12C-98E76888B7B5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FC52-0D04-6B46-9A22-C2D7B55AA710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90B6-345B-B24E-8A93-7E9360DC7426}" type="datetime1">
              <a:rPr lang="en-US" smtClean="0"/>
              <a:pPr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AE22-332E-A749-898F-66887C46105F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A4D7B-2183-4474-AC85-CFE887036050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187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87F5E-7262-9449-BD3C-E4A666CCB985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3D751-AA72-4E66-8CAE-CB9373F7C71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2956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39BD8-AD61-1F4A-910A-B8476C78947E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CEBF-97A1-4438-960C-7E4846D8A15F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1250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B21C7-BBB2-C647-A913-86F64735FFF5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830BF-EB12-477B-BE67-B620E582026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4441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89EA8-9F30-6A4C-9E39-E2B000C9818B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53EB-13AD-466F-ACFE-F600C5095DC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9490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7B91-0410-8642-965D-4F353D74E838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2B17-2529-404C-94E2-5CFDA5836046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393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9D474-E1F8-1046-B0C9-15ABE4679768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C110-41A0-4013-BEE6-5C837F41CB02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332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944D-BF5B-7440-A6C1-FBA555BA901C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ADCA-9986-F64C-82F6-AF3316D3B086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6CF9-A81B-41FD-9FDE-DE1570193C5C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7143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32CA-8424-B744-A587-62E54CB2FF04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FEED-BA70-4E0E-9865-1F195539B6F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888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FE09-DE57-5240-A1A7-2D1E5428EFF3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0D30C-C8B1-4990-984E-274A9093BAC5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738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553F9-0918-AD40-905E-C057CA065D14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1C23-57AA-4B87-9872-2E436EBE668A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36362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F622-4A0B-014E-B96A-1F5ABEA2A5BD}" type="datetime1">
              <a:rPr lang="en-US" b="1" smtClean="0"/>
              <a:pPr>
                <a:defRPr/>
              </a:pPr>
              <a:t>10/8/13</a:t>
            </a:fld>
            <a:endParaRPr lang="en-US" b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1292-6C00-44D6-BA04-CC8E59DC497E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7096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0DC3E-B668-5B4D-8DF3-B1A0C9CE2DD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7462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B24CF-B5AF-3C41-9951-4F0018CD4A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13059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9EAEE-1A9D-494A-804E-363512E34BF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2694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EFEF-B8D9-5A4A-BFF2-10B132EEB95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4587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D3E74-BEB9-3B4C-B349-ECEE1744B02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06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FF18-1DF9-BD4F-B095-5A043644798A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3C89-8AA7-244A-9188-17755473275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609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D2FA-95D5-2E44-8E1A-781067FFC75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2054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0CE1-581B-FB43-A912-707E8DB2AF3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04746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22A24-3284-514D-BE5A-62DCA33EC2A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9234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E147E-A57B-3543-8E81-833F5D9CFD9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78082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55CA8-32A3-7C43-B04D-D6F448D9BB2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39178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49BB1-E381-E94C-B369-28B1E891660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6900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D0443-3DB7-7547-8B73-3F5D2E50837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68384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5020-17A3-E246-90DC-F36BC0B2D58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440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5E08B-C413-824E-BCF9-77A8FCD7A8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675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8044-341E-D049-9105-C99CB6EF9782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98C24-3FA1-A348-9E7E-1E8C1F480F3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3989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47D57-1DDF-AB44-947C-7DA0BF577F9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375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F6D28-7F1E-764E-8283-46B9A5A1956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9058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232B3-D0AA-CA40-8C78-4985BBEEA09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4722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4981-1714-1C45-830A-3D921DD457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3587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A260-44CF-E249-94FA-DFC4EE0424B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1747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2E2D2-6C5F-9841-9675-E6B755AD508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4838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1EB6E-2E4B-404C-8F83-C0109A4818D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41290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C95D0-C0CA-734F-986F-45978CEDAA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95787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507B2-5484-694D-9744-F8269F9F1A6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06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5FEA-7639-0048-A0D8-35DC336AF579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AFE3F-1DCA-6345-B914-C78807E7B0C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0355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04FF1-4E14-F04B-BB83-06B5A5D1D2A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51813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514FE-257E-FB4C-A95C-415FA9F4D9F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8400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7A872-C7A3-F840-B1F9-01BFB6D894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0150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23A7F-0FD5-6B4F-9424-857307724F7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93408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C055F-1300-204E-93F7-88BE4AF3CBE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404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43EC-8DEE-7A43-AA38-54002751402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507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6C358-39A5-1F46-9D79-2C17F53781E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355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9C2C-49B7-E341-929E-B8FE2572498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8782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83B0F-1983-8142-B56E-02E81088270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120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5864-5C70-2F42-A117-589CE3B0095C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DFC29-4F17-FE4F-BA2C-288F74CD13D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67655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A80A3-FEFB-2F4C-8D9A-24747E93FED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09599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49D9C-F369-F542-B202-7FE19AFF4A5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45453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B188D-F4A4-DB4B-BF40-8AB2B3EDDDA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77916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2E84-2F18-1043-A038-9F36341C0DB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29098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21681-6150-684C-8C1F-E40E9FB5491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1231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1FFE9-E48D-4842-BEB6-3C954B57FBB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0477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A9344-2D93-C640-AD47-954AF666C1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5980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09710-15AE-B348-B51C-06EB33015F7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5498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DC81-AF63-2747-B5D4-AA55A31BD14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059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6FC5-4278-B240-8CA9-F362704A44D3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7F6DA-A365-6643-9968-D0C79A982A3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931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91401-C579-F942-945D-BF6FD149F65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3298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4F72F-0B68-AC4D-B355-5D75984364C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53015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364B6-77D4-5942-80E3-FFB5246F7FE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51726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89963-1A9C-194D-8A5F-FC62423C473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417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6402D-201A-1B46-B4EE-BFB9F579B99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5965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0552F-D4B3-DA48-AA69-8CA695AFE1A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138058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87A9-CA72-384B-8D9A-9F3C2195959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88562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5363-7F55-EC49-A1F3-04F9F8E9FDA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38240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36F53-F7A6-C24A-B297-53731B27F2A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86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851E-DAB3-9148-BDAB-F9D21A0184A6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9B2D-184B-0E42-8AF8-D71F87128B4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27315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2CA01-3986-654F-87EC-001EAF08314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63896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226C3-C383-AD47-9458-1C99198089E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79743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1580A-6F92-0E4E-81F5-EB8709A22C9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2385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90A41-1E59-6C44-BB75-71AEA38276A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96832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E0CDE-B174-0847-A05E-C7798D68976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705002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1EB33-30BE-9645-8D37-332CD2A6E21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6180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D490B-8409-514F-A34C-542DC170A00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5368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126E5-B5C7-F843-821C-E4FB24590DF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73104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CE87C-2E27-2943-B011-BBE7A0DBE0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96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3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4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7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3.xml"/><Relationship Id="rId8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56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8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7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0.xml"/><Relationship Id="rId13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2.xml"/><Relationship Id="rId15" Type="http://schemas.openxmlformats.org/officeDocument/2006/relationships/theme" Target="../theme/theme16.xml"/><Relationship Id="rId1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5.xml"/><Relationship Id="rId8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D102-9D92-4046-8D17-28564FBE7E77}" type="datetime1">
              <a:rPr lang="en-US" smtClean="0"/>
              <a:pPr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0E45E-1ECF-9240-B937-537951FDD43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330-2E48-1240-8FC0-769DAC3FA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DB513-FC9B-D944-8DC2-0BA6909FAAB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327A3-A89A-4937-BC7E-D5F66E69E16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442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181636-F73F-D24D-A1AA-4A696662F11B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10A5A9-8285-4246-A683-6A87534CF42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0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420D1-76DA-2245-9FDC-5484BD16787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230201-36E4-EE4E-8717-F2DDB3671B4F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F8DAE-32B6-9F48-B207-5BBED046112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283FB-26C3-F949-B016-9815D647E610}" type="datetime1">
              <a:rPr lang="en-US" b="1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 b="1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118023-76F0-4A65-B5EA-7F49B8BF1369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901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0296B-7481-7A4D-9D69-DB8B28CD03E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7B35-192E-E643-9F9A-97F2734C40F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4A3E2-40A3-684E-B47D-A87A82324D9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67C3E-1BC9-2747-AAF4-C59B23AED64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3B98-5424-CC4C-9614-C5559755832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37B19-0B3E-D744-A156-50A3556015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29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47.jpeg"/><Relationship Id="rId5" Type="http://schemas.openxmlformats.org/officeDocument/2006/relationships/oleObject" Target="../embeddings/Microsoft_Equation3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2.bin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Microsoft_Equation14.bin"/><Relationship Id="rId6" Type="http://schemas.openxmlformats.org/officeDocument/2006/relationships/oleObject" Target="../embeddings/Microsoft_Equation15.bin"/><Relationship Id="rId7" Type="http://schemas.openxmlformats.org/officeDocument/2006/relationships/oleObject" Target="../embeddings/Microsoft_Equation1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Microsoft_Equation1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9.xml"/><Relationship Id="rId4" Type="http://schemas.openxmlformats.org/officeDocument/2006/relationships/notesSlide" Target="../notesSlides/notesSlide26.xml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7.xml"/><Relationship Id="rId3" Type="http://schemas.openxmlformats.org/officeDocument/2006/relationships/oleObject" Target="../embeddings/Microsoft_Equation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6" Type="http://schemas.openxmlformats.org/officeDocument/2006/relationships/oleObject" Target="../embeddings/Microsoft_Equation23.bin"/><Relationship Id="rId7" Type="http://schemas.openxmlformats.org/officeDocument/2006/relationships/oleObject" Target="../embeddings/Microsoft_Equation2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oleObject" Target="../embeddings/Microsoft_Equation26.bin"/><Relationship Id="rId5" Type="http://schemas.openxmlformats.org/officeDocument/2006/relationships/oleObject" Target="../embeddings/Microsoft_Equation27.bin"/><Relationship Id="rId6" Type="http://schemas.openxmlformats.org/officeDocument/2006/relationships/oleObject" Target="../embeddings/Microsoft_Equation2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Microsoft_Equation29.bin"/><Relationship Id="rId5" Type="http://schemas.openxmlformats.org/officeDocument/2006/relationships/oleObject" Target="../embeddings/Microsoft_Equation30.bin"/><Relationship Id="rId6" Type="http://schemas.openxmlformats.org/officeDocument/2006/relationships/image" Target="../media/image83.png"/><Relationship Id="rId7" Type="http://schemas.openxmlformats.org/officeDocument/2006/relationships/oleObject" Target="../embeddings/Microsoft_Equation31.bin"/><Relationship Id="rId8" Type="http://schemas.openxmlformats.org/officeDocument/2006/relationships/oleObject" Target="../embeddings/Microsoft_Equation3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Microsoft_Equation33.bin"/><Relationship Id="rId5" Type="http://schemas.openxmlformats.org/officeDocument/2006/relationships/oleObject" Target="../embeddings/Microsoft_Equation34.bin"/><Relationship Id="rId6" Type="http://schemas.openxmlformats.org/officeDocument/2006/relationships/oleObject" Target="../embeddings/Microsoft_Equation35.bin"/><Relationship Id="rId7" Type="http://schemas.openxmlformats.org/officeDocument/2006/relationships/oleObject" Target="../embeddings/Microsoft_Equation3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Microsoft_Equation37.bin"/><Relationship Id="rId5" Type="http://schemas.openxmlformats.org/officeDocument/2006/relationships/oleObject" Target="../embeddings/Microsoft_Equation38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1" Type="http://schemas.openxmlformats.org/officeDocument/2006/relationships/slideLayout" Target="../slideLayouts/slideLayout175.xml"/><Relationship Id="rId2" Type="http://schemas.openxmlformats.org/officeDocument/2006/relationships/notesSlide" Target="../notesSlides/notesSlide5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100.jpeg"/><Relationship Id="rId3" Type="http://schemas.openxmlformats.org/officeDocument/2006/relationships/image" Target="../media/image10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hyperlink" Target="scissors%5Ctoboggan_scissors.mov" TargetMode="External"/><Relationship Id="rId5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Fitting a transformation: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Thursday, September 26</a:t>
            </a:r>
            <a:r>
              <a:rPr lang="en-US" baseline="30000" dirty="0" smtClean="0"/>
              <a:t>th</a:t>
            </a:r>
            <a:r>
              <a:rPr lang="en-US" dirty="0" smtClean="0"/>
              <a:t> 2013</a:t>
            </a:r>
          </a:p>
          <a:p>
            <a:r>
              <a:rPr lang="en-US" dirty="0" smtClean="0"/>
              <a:t>Devi Parikh</a:t>
            </a:r>
          </a:p>
          <a:p>
            <a:r>
              <a:rPr lang="en-US" dirty="0" smtClean="0"/>
              <a:t>Virginia Tech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 l="54866" t="29851" r="13689" b="38634"/>
          <a:stretch>
            <a:fillRect/>
          </a:stretch>
        </p:blipFill>
        <p:spPr bwMode="auto">
          <a:xfrm>
            <a:off x="-20781" y="0"/>
            <a:ext cx="2992582" cy="21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86400" y="228600"/>
            <a:ext cx="3311436" cy="1687465"/>
            <a:chOff x="1276" y="2666"/>
            <a:chExt cx="3284" cy="1462"/>
          </a:xfrm>
        </p:grpSpPr>
        <p:sp>
          <p:nvSpPr>
            <p:cNvPr id="6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9FFBEE6C-CE65-4638-B199-8501D41A447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019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Disclaimer: Many slides have been borrowed from Kristen </a:t>
            </a:r>
            <a:r>
              <a:rPr lang="en-US" sz="1200" b="0" dirty="0" err="1" smtClean="0"/>
              <a:t>Grauman</a:t>
            </a:r>
            <a:r>
              <a:rPr lang="en-US" sz="1200" b="0" dirty="0" smtClean="0"/>
              <a:t>, who m</a:t>
            </a:r>
            <a:r>
              <a:rPr lang="en-US" sz="1200" b="0" dirty="0" smtClean="0"/>
              <a:t>ay have borrowed some of them from others. Any time a slide did not already have a credit on it, I have credited it to Kristen. So there is a chance some of these credits are inaccurate.</a:t>
            </a:r>
            <a:endParaRPr lang="en-US" sz="12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706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246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863234" name="Picture 2" descr="http://rivit.cs.byu.edu/Eric/cow_cal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979" y="1314396"/>
            <a:ext cx="3600450" cy="2381250"/>
          </a:xfrm>
          <a:prstGeom prst="rect">
            <a:avLst/>
          </a:prstGeom>
          <a:noFill/>
        </p:spPr>
      </p:pic>
      <p:pic>
        <p:nvPicPr>
          <p:cNvPr id="863236" name="Picture 4" descr="http://rivit.cs.byu.edu/Eric/lio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305" y="1314396"/>
            <a:ext cx="3600450" cy="1971676"/>
          </a:xfrm>
          <a:prstGeom prst="rect">
            <a:avLst/>
          </a:prstGeom>
          <a:noFill/>
        </p:spPr>
      </p:pic>
      <p:pic>
        <p:nvPicPr>
          <p:cNvPr id="863238" name="Picture 6" descr="http://rivit.cs.byu.edu/Eric/sheep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492" y="3797280"/>
            <a:ext cx="3600450" cy="2247901"/>
          </a:xfrm>
          <a:prstGeom prst="rect">
            <a:avLst/>
          </a:prstGeom>
          <a:noFill/>
        </p:spPr>
      </p:pic>
      <p:pic>
        <p:nvPicPr>
          <p:cNvPr id="863240" name="Picture 8" descr="http://rivit.cs.byu.edu/Eric/composi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9234" y="3687741"/>
            <a:ext cx="3600450" cy="238125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971800" y="6019800"/>
            <a:ext cx="5715000" cy="46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000000"/>
                </a:solidFill>
              </a:rPr>
              <a:t>http://</a:t>
            </a:r>
            <a:r>
              <a:rPr lang="en-US" sz="1400" kern="0" dirty="0" err="1">
                <a:solidFill>
                  <a:srgbClr val="000000"/>
                </a:solidFill>
              </a:rPr>
              <a:t>rivit.cs.byu.edu/Eric/Eric.html</a:t>
            </a: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9" name="Down Arrow 8"/>
          <p:cNvSpPr/>
          <p:nvPr/>
        </p:nvSpPr>
        <p:spPr bwMode="auto">
          <a:xfrm rot="19553912">
            <a:off x="5103529" y="2706716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8185042">
            <a:off x="4373268" y="3290925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6636040">
            <a:off x="4219844" y="4268388"/>
            <a:ext cx="584208" cy="142400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457200" y="332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>
                <a:solidFill>
                  <a:srgbClr val="000000"/>
                </a:solidFill>
              </a:rPr>
              <a:t>Intelligent scissors</a:t>
            </a:r>
            <a:endParaRPr lang="en-US" sz="4400" kern="0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550223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85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Beyond boundary snapping…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14582"/>
            <a:ext cx="8458200" cy="1173163"/>
          </a:xfrm>
        </p:spPr>
        <p:txBody>
          <a:bodyPr/>
          <a:lstStyle/>
          <a:p>
            <a:r>
              <a:rPr lang="en-US" sz="2400" dirty="0" smtClean="0"/>
              <a:t>Another form of interactive guidance: specify regions</a:t>
            </a:r>
          </a:p>
          <a:p>
            <a:r>
              <a:rPr lang="en-US" sz="2400" dirty="0" smtClean="0"/>
              <a:t>Usually taken to suggest foreground/background color distributions</a:t>
            </a:r>
            <a:endParaRPr lang="en-US" sz="24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98687" y="2923272"/>
            <a:ext cx="4910149" cy="3096528"/>
            <a:chOff x="2198687" y="2694672"/>
            <a:chExt cx="4910149" cy="3096528"/>
          </a:xfrm>
        </p:grpSpPr>
        <p:sp>
          <p:nvSpPr>
            <p:cNvPr id="5" name="Text Box 43"/>
            <p:cNvSpPr txBox="1">
              <a:spLocks noChangeArrowheads="1"/>
            </p:cNvSpPr>
            <p:nvPr/>
          </p:nvSpPr>
          <p:spPr bwMode="auto">
            <a:xfrm>
              <a:off x="2271424" y="5247487"/>
              <a:ext cx="21481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User Input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/>
          </p:nvSpPr>
          <p:spPr bwMode="auto">
            <a:xfrm>
              <a:off x="4800600" y="5267980"/>
              <a:ext cx="23082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Result</a:t>
              </a:r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5018706" y="2819400"/>
              <a:ext cx="1872023" cy="2399612"/>
              <a:chOff x="2599" y="2200"/>
              <a:chExt cx="969" cy="1392"/>
            </a:xfrm>
          </p:grpSpPr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2600" y="2224"/>
                <a:ext cx="944" cy="13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2" name="Picture 19" descr="o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9" y="2200"/>
                <a:ext cx="969" cy="13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23" descr="out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7" y="2694672"/>
              <a:ext cx="1914526" cy="257330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505200" y="6139116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How to use this information?</a:t>
            </a:r>
            <a:endParaRPr lang="en-US" sz="2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71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 rot="5400000" flipH="1" flipV="1">
            <a:off x="2476500" y="723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3429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25908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332163" y="16605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q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25908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17526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7526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4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Images as graphs</a:t>
            </a:r>
          </a:p>
        </p:txBody>
      </p:sp>
      <p:sp>
        <p:nvSpPr>
          <p:cNvPr id="27665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8077200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dirty="0" smtClean="0"/>
              <a:t>Fully-connected</a:t>
            </a:r>
            <a:r>
              <a:rPr lang="en-US" dirty="0" smtClean="0"/>
              <a:t> graph</a:t>
            </a:r>
          </a:p>
          <a:p>
            <a:pPr lvl="1" eaLnBrk="1" hangingPunct="1"/>
            <a:r>
              <a:rPr lang="en-US" dirty="0" smtClean="0"/>
              <a:t>node for every pixel</a:t>
            </a:r>
          </a:p>
          <a:p>
            <a:pPr lvl="1" eaLnBrk="1" hangingPunct="1"/>
            <a:r>
              <a:rPr lang="en-US" dirty="0" smtClean="0"/>
              <a:t>link between </a:t>
            </a:r>
            <a:r>
              <a:rPr lang="en-US" i="1" dirty="0" smtClean="0"/>
              <a:t>every</a:t>
            </a:r>
            <a:r>
              <a:rPr lang="en-US" dirty="0" smtClean="0"/>
              <a:t> pair of pixels, </a:t>
            </a:r>
            <a:r>
              <a:rPr lang="en-US" b="1" dirty="0" err="1" smtClean="0">
                <a:solidFill>
                  <a:schemeClr val="folHlink"/>
                </a:solidFill>
              </a:rPr>
              <a:t>p</a:t>
            </a:r>
            <a:r>
              <a:rPr lang="en-US" dirty="0" err="1" smtClean="0"/>
              <a:t>,</a:t>
            </a:r>
            <a:r>
              <a:rPr lang="en-US" b="1" dirty="0" err="1" smtClean="0">
                <a:solidFill>
                  <a:schemeClr val="folHlink"/>
                </a:solidFill>
              </a:rPr>
              <a:t>q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1" eaLnBrk="1" hangingPunct="1"/>
            <a:r>
              <a:rPr lang="en-US" dirty="0" smtClean="0"/>
              <a:t>similarity </a:t>
            </a:r>
            <a:r>
              <a:rPr lang="en-US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pq</a:t>
            </a:r>
            <a:r>
              <a:rPr lang="en-US" dirty="0" smtClean="0"/>
              <a:t> for each link</a:t>
            </a:r>
          </a:p>
          <a:p>
            <a:pPr lvl="3" eaLnBrk="1" hangingPunct="1"/>
            <a:r>
              <a:rPr lang="en-US" dirty="0" smtClean="0"/>
              <a:t>similarity is </a:t>
            </a:r>
            <a:r>
              <a:rPr lang="en-US" i="1" dirty="0" smtClean="0"/>
              <a:t>inversely proportional</a:t>
            </a:r>
            <a:r>
              <a:rPr lang="en-US" dirty="0" smtClean="0"/>
              <a:t> to difference in color and position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514600" y="24987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FF"/>
                </a:solidFill>
              </a:rPr>
              <a:t>p</a:t>
            </a: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2895600" y="2001837"/>
            <a:ext cx="68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0000"/>
                </a:solidFill>
              </a:rPr>
              <a:t>w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pq</a:t>
            </a:r>
            <a:endParaRPr lang="en-US" sz="20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752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 flipH="1">
            <a:off x="25908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34290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2590800" y="16002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 flipH="1" flipV="1">
            <a:off x="1752600" y="25146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 flipV="1">
            <a:off x="1752600" y="1676400"/>
            <a:ext cx="1676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0" name="Freeform 4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91" name="Freeform 43"/>
          <p:cNvSpPr>
            <a:spLocks/>
          </p:cNvSpPr>
          <p:nvPr/>
        </p:nvSpPr>
        <p:spPr bwMode="auto">
          <a:xfrm rot="16200000" flipH="1">
            <a:off x="2476500" y="26289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92" name="Picture 44" descr="tiger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33475"/>
            <a:ext cx="25336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5962650" y="2200275"/>
            <a:ext cx="457200" cy="533400"/>
            <a:chOff x="2592" y="1488"/>
            <a:chExt cx="288" cy="336"/>
          </a:xfrm>
        </p:grpSpPr>
        <p:sp>
          <p:nvSpPr>
            <p:cNvPr id="27696" name="Rectangle 46"/>
            <p:cNvSpPr>
              <a:spLocks noChangeArrowheads="1"/>
            </p:cNvSpPr>
            <p:nvPr/>
          </p:nvSpPr>
          <p:spPr bwMode="auto">
            <a:xfrm>
              <a:off x="2592" y="1776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697" name="Rectangle 47"/>
            <p:cNvSpPr>
              <a:spLocks noChangeArrowheads="1"/>
            </p:cNvSpPr>
            <p:nvPr/>
          </p:nvSpPr>
          <p:spPr bwMode="auto">
            <a:xfrm>
              <a:off x="2832" y="1488"/>
              <a:ext cx="48" cy="48"/>
            </a:xfrm>
            <a:prstGeom prst="rect">
              <a:avLst/>
            </a:prstGeom>
            <a:solidFill>
              <a:srgbClr val="FF0000"/>
            </a:solidFill>
            <a:ln w="12700" cap="sq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cxnSp>
          <p:nvCxnSpPr>
            <p:cNvPr id="27698" name="AutoShape 48"/>
            <p:cNvCxnSpPr>
              <a:cxnSpLocks noChangeShapeType="1"/>
              <a:stCxn id="27696" idx="0"/>
              <a:endCxn id="27697" idx="1"/>
            </p:cNvCxnSpPr>
            <p:nvPr/>
          </p:nvCxnSpPr>
          <p:spPr bwMode="auto">
            <a:xfrm flipV="1">
              <a:off x="2616" y="1512"/>
              <a:ext cx="216" cy="264"/>
            </a:xfrm>
            <a:prstGeom prst="straightConnector1">
              <a:avLst/>
            </a:prstGeom>
            <a:noFill/>
            <a:ln w="28575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</p:cxnSp>
      </p:grpSp>
      <p:sp>
        <p:nvSpPr>
          <p:cNvPr id="27694" name="Text Box 49"/>
          <p:cNvSpPr txBox="1">
            <a:spLocks noChangeArrowheads="1"/>
          </p:cNvSpPr>
          <p:nvPr/>
        </p:nvSpPr>
        <p:spPr bwMode="auto">
          <a:xfrm>
            <a:off x="6115050" y="2286000"/>
            <a:ext cx="60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Comic Sans MS" pitchFamily="66" charset="0"/>
              </a:rPr>
              <a:t>w</a:t>
            </a:r>
            <a:endParaRPr lang="en-US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7695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8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/>
          <p:cNvSpPr>
            <a:spLocks noChangeShapeType="1"/>
          </p:cNvSpPr>
          <p:nvPr/>
        </p:nvSpPr>
        <p:spPr bwMode="auto">
          <a:xfrm flipV="1">
            <a:off x="2590800" y="1676400"/>
            <a:ext cx="838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429000" y="1676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2590800" y="1676400"/>
            <a:ext cx="838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90800" y="251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25908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Recall: Segmentation by Graph Cuts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267200"/>
            <a:ext cx="78486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Break graph into segments</a:t>
            </a:r>
          </a:p>
          <a:p>
            <a:pPr lvl="1" eaLnBrk="1" hangingPunct="1"/>
            <a:r>
              <a:rPr lang="en-US" dirty="0" smtClean="0"/>
              <a:t>Delete links that cross between segments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Easiest to break links that have low similarity</a:t>
            </a:r>
          </a:p>
          <a:p>
            <a:pPr lvl="2" eaLnBrk="1" hangingPunct="1"/>
            <a:r>
              <a:rPr lang="en-US" sz="1800" dirty="0" smtClean="0"/>
              <a:t>similar pixels should be in the same segments</a:t>
            </a:r>
          </a:p>
          <a:p>
            <a:pPr lvl="2" eaLnBrk="1" hangingPunct="1"/>
            <a:r>
              <a:rPr lang="en-US" sz="1800" dirty="0" smtClean="0"/>
              <a:t>dissimilar pixels should be in different segments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2520950" y="2444750"/>
            <a:ext cx="139700" cy="1397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2520950" y="1600200"/>
            <a:ext cx="139700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363913" y="2444750"/>
            <a:ext cx="141287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520950" y="3287713"/>
            <a:ext cx="139700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1676400" y="2444750"/>
            <a:ext cx="141288" cy="1397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3363913" y="1600200"/>
            <a:ext cx="141287" cy="1412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3363913" y="3287713"/>
            <a:ext cx="141287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1676400" y="3287713"/>
            <a:ext cx="141288" cy="1412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1676400" y="1600200"/>
            <a:ext cx="141288" cy="1412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1752600" y="1676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1752600" y="2514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1752600" y="1676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 flipH="1">
            <a:off x="1752600" y="16764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 flipH="1">
            <a:off x="1524000" y="1676400"/>
            <a:ext cx="228600" cy="1676400"/>
          </a:xfrm>
          <a:custGeom>
            <a:avLst/>
            <a:gdLst>
              <a:gd name="T0" fmla="*/ 0 w 144"/>
              <a:gd name="T1" fmla="*/ 2147483647 h 1056"/>
              <a:gd name="T2" fmla="*/ 362902445 w 144"/>
              <a:gd name="T3" fmla="*/ 1330642282 h 1056"/>
              <a:gd name="T4" fmla="*/ 0 w 144"/>
              <a:gd name="T5" fmla="*/ 0 h 1056"/>
              <a:gd name="T6" fmla="*/ 0 60000 65536"/>
              <a:gd name="T7" fmla="*/ 0 60000 65536"/>
              <a:gd name="T8" fmla="*/ 0 60000 65536"/>
              <a:gd name="T9" fmla="*/ 0 w 144"/>
              <a:gd name="T10" fmla="*/ 0 h 1056"/>
              <a:gd name="T11" fmla="*/ 144 w 144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056">
                <a:moveTo>
                  <a:pt x="0" y="1056"/>
                </a:moveTo>
                <a:cubicBezTo>
                  <a:pt x="72" y="880"/>
                  <a:pt x="144" y="704"/>
                  <a:pt x="144" y="528"/>
                </a:cubicBezTo>
                <a:cubicBezTo>
                  <a:pt x="144" y="352"/>
                  <a:pt x="72" y="17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5029200" y="1133475"/>
            <a:ext cx="2541588" cy="3362325"/>
            <a:chOff x="3595" y="714"/>
            <a:chExt cx="1601" cy="2118"/>
          </a:xfrm>
        </p:grpSpPr>
        <p:pic>
          <p:nvPicPr>
            <p:cNvPr id="28702" name="Picture 24" descr="tiger_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714"/>
              <a:ext cx="1596" cy="2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Rectangle 25"/>
            <p:cNvSpPr>
              <a:spLocks noChangeArrowheads="1"/>
            </p:cNvSpPr>
            <p:nvPr/>
          </p:nvSpPr>
          <p:spPr bwMode="auto">
            <a:xfrm>
              <a:off x="3595" y="714"/>
              <a:ext cx="1584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4" name="Freeform 26"/>
            <p:cNvSpPr>
              <a:spLocks/>
            </p:cNvSpPr>
            <p:nvPr/>
          </p:nvSpPr>
          <p:spPr bwMode="auto">
            <a:xfrm>
              <a:off x="3749" y="806"/>
              <a:ext cx="919" cy="1863"/>
            </a:xfrm>
            <a:custGeom>
              <a:avLst/>
              <a:gdLst>
                <a:gd name="T0" fmla="*/ 6 w 919"/>
                <a:gd name="T1" fmla="*/ 0 h 1863"/>
                <a:gd name="T2" fmla="*/ 128 w 919"/>
                <a:gd name="T3" fmla="*/ 58 h 1863"/>
                <a:gd name="T4" fmla="*/ 235 w 919"/>
                <a:gd name="T5" fmla="*/ 85 h 1863"/>
                <a:gd name="T6" fmla="*/ 314 w 919"/>
                <a:gd name="T7" fmla="*/ 175 h 1863"/>
                <a:gd name="T8" fmla="*/ 325 w 919"/>
                <a:gd name="T9" fmla="*/ 191 h 1863"/>
                <a:gd name="T10" fmla="*/ 335 w 919"/>
                <a:gd name="T11" fmla="*/ 207 h 1863"/>
                <a:gd name="T12" fmla="*/ 346 w 919"/>
                <a:gd name="T13" fmla="*/ 223 h 1863"/>
                <a:gd name="T14" fmla="*/ 309 w 919"/>
                <a:gd name="T15" fmla="*/ 536 h 1863"/>
                <a:gd name="T16" fmla="*/ 288 w 919"/>
                <a:gd name="T17" fmla="*/ 584 h 1863"/>
                <a:gd name="T18" fmla="*/ 266 w 919"/>
                <a:gd name="T19" fmla="*/ 616 h 1863"/>
                <a:gd name="T20" fmla="*/ 224 w 919"/>
                <a:gd name="T21" fmla="*/ 711 h 1863"/>
                <a:gd name="T22" fmla="*/ 219 w 919"/>
                <a:gd name="T23" fmla="*/ 918 h 1863"/>
                <a:gd name="T24" fmla="*/ 245 w 919"/>
                <a:gd name="T25" fmla="*/ 966 h 1863"/>
                <a:gd name="T26" fmla="*/ 288 w 919"/>
                <a:gd name="T27" fmla="*/ 1062 h 1863"/>
                <a:gd name="T28" fmla="*/ 282 w 919"/>
                <a:gd name="T29" fmla="*/ 1194 h 1863"/>
                <a:gd name="T30" fmla="*/ 203 w 919"/>
                <a:gd name="T31" fmla="*/ 1232 h 1863"/>
                <a:gd name="T32" fmla="*/ 187 w 919"/>
                <a:gd name="T33" fmla="*/ 1264 h 1863"/>
                <a:gd name="T34" fmla="*/ 245 w 919"/>
                <a:gd name="T35" fmla="*/ 1279 h 1863"/>
                <a:gd name="T36" fmla="*/ 404 w 919"/>
                <a:gd name="T37" fmla="*/ 1274 h 1863"/>
                <a:gd name="T38" fmla="*/ 426 w 919"/>
                <a:gd name="T39" fmla="*/ 1242 h 1863"/>
                <a:gd name="T40" fmla="*/ 415 w 919"/>
                <a:gd name="T41" fmla="*/ 1051 h 1863"/>
                <a:gd name="T42" fmla="*/ 458 w 919"/>
                <a:gd name="T43" fmla="*/ 1072 h 1863"/>
                <a:gd name="T44" fmla="*/ 489 w 919"/>
                <a:gd name="T45" fmla="*/ 1152 h 1863"/>
                <a:gd name="T46" fmla="*/ 532 w 919"/>
                <a:gd name="T47" fmla="*/ 1189 h 1863"/>
                <a:gd name="T48" fmla="*/ 558 w 919"/>
                <a:gd name="T49" fmla="*/ 1237 h 1863"/>
                <a:gd name="T50" fmla="*/ 558 w 919"/>
                <a:gd name="T51" fmla="*/ 1237 h 1863"/>
                <a:gd name="T52" fmla="*/ 574 w 919"/>
                <a:gd name="T53" fmla="*/ 1301 h 1863"/>
                <a:gd name="T54" fmla="*/ 590 w 919"/>
                <a:gd name="T55" fmla="*/ 1423 h 1863"/>
                <a:gd name="T56" fmla="*/ 601 w 919"/>
                <a:gd name="T57" fmla="*/ 1455 h 1863"/>
                <a:gd name="T58" fmla="*/ 622 w 919"/>
                <a:gd name="T59" fmla="*/ 1486 h 1863"/>
                <a:gd name="T60" fmla="*/ 654 w 919"/>
                <a:gd name="T61" fmla="*/ 1550 h 1863"/>
                <a:gd name="T62" fmla="*/ 686 w 919"/>
                <a:gd name="T63" fmla="*/ 1614 h 1863"/>
                <a:gd name="T64" fmla="*/ 712 w 919"/>
                <a:gd name="T65" fmla="*/ 1662 h 1863"/>
                <a:gd name="T66" fmla="*/ 723 w 919"/>
                <a:gd name="T67" fmla="*/ 1678 h 1863"/>
                <a:gd name="T68" fmla="*/ 760 w 919"/>
                <a:gd name="T69" fmla="*/ 1741 h 1863"/>
                <a:gd name="T70" fmla="*/ 882 w 919"/>
                <a:gd name="T71" fmla="*/ 1863 h 1863"/>
                <a:gd name="T72" fmla="*/ 909 w 919"/>
                <a:gd name="T73" fmla="*/ 1752 h 18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9"/>
                <a:gd name="T112" fmla="*/ 0 h 1863"/>
                <a:gd name="T113" fmla="*/ 919 w 919"/>
                <a:gd name="T114" fmla="*/ 1863 h 18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9" h="1863">
                  <a:moveTo>
                    <a:pt x="6" y="0"/>
                  </a:moveTo>
                  <a:cubicBezTo>
                    <a:pt x="34" y="74"/>
                    <a:pt x="0" y="52"/>
                    <a:pt x="128" y="58"/>
                  </a:cubicBezTo>
                  <a:cubicBezTo>
                    <a:pt x="167" y="63"/>
                    <a:pt x="199" y="74"/>
                    <a:pt x="235" y="85"/>
                  </a:cubicBezTo>
                  <a:cubicBezTo>
                    <a:pt x="268" y="107"/>
                    <a:pt x="292" y="142"/>
                    <a:pt x="314" y="175"/>
                  </a:cubicBezTo>
                  <a:cubicBezTo>
                    <a:pt x="318" y="180"/>
                    <a:pt x="321" y="186"/>
                    <a:pt x="325" y="191"/>
                  </a:cubicBezTo>
                  <a:cubicBezTo>
                    <a:pt x="328" y="196"/>
                    <a:pt x="332" y="202"/>
                    <a:pt x="335" y="207"/>
                  </a:cubicBezTo>
                  <a:cubicBezTo>
                    <a:pt x="339" y="212"/>
                    <a:pt x="346" y="223"/>
                    <a:pt x="346" y="223"/>
                  </a:cubicBezTo>
                  <a:cubicBezTo>
                    <a:pt x="380" y="331"/>
                    <a:pt x="371" y="445"/>
                    <a:pt x="309" y="536"/>
                  </a:cubicBezTo>
                  <a:cubicBezTo>
                    <a:pt x="304" y="552"/>
                    <a:pt x="296" y="570"/>
                    <a:pt x="288" y="584"/>
                  </a:cubicBezTo>
                  <a:cubicBezTo>
                    <a:pt x="282" y="595"/>
                    <a:pt x="266" y="616"/>
                    <a:pt x="266" y="616"/>
                  </a:cubicBezTo>
                  <a:cubicBezTo>
                    <a:pt x="256" y="649"/>
                    <a:pt x="235" y="677"/>
                    <a:pt x="224" y="711"/>
                  </a:cubicBezTo>
                  <a:cubicBezTo>
                    <a:pt x="218" y="787"/>
                    <a:pt x="212" y="839"/>
                    <a:pt x="219" y="918"/>
                  </a:cubicBezTo>
                  <a:cubicBezTo>
                    <a:pt x="221" y="943"/>
                    <a:pt x="236" y="937"/>
                    <a:pt x="245" y="966"/>
                  </a:cubicBezTo>
                  <a:cubicBezTo>
                    <a:pt x="255" y="998"/>
                    <a:pt x="269" y="1035"/>
                    <a:pt x="288" y="1062"/>
                  </a:cubicBezTo>
                  <a:cubicBezTo>
                    <a:pt x="299" y="1097"/>
                    <a:pt x="310" y="1167"/>
                    <a:pt x="282" y="1194"/>
                  </a:cubicBezTo>
                  <a:cubicBezTo>
                    <a:pt x="259" y="1217"/>
                    <a:pt x="232" y="1221"/>
                    <a:pt x="203" y="1232"/>
                  </a:cubicBezTo>
                  <a:cubicBezTo>
                    <a:pt x="203" y="1232"/>
                    <a:pt x="182" y="1259"/>
                    <a:pt x="187" y="1264"/>
                  </a:cubicBezTo>
                  <a:cubicBezTo>
                    <a:pt x="193" y="1270"/>
                    <a:pt x="235" y="1277"/>
                    <a:pt x="245" y="1279"/>
                  </a:cubicBezTo>
                  <a:cubicBezTo>
                    <a:pt x="298" y="1277"/>
                    <a:pt x="352" y="1285"/>
                    <a:pt x="404" y="1274"/>
                  </a:cubicBezTo>
                  <a:cubicBezTo>
                    <a:pt x="417" y="1271"/>
                    <a:pt x="426" y="1242"/>
                    <a:pt x="426" y="1242"/>
                  </a:cubicBezTo>
                  <a:cubicBezTo>
                    <a:pt x="434" y="1174"/>
                    <a:pt x="435" y="1117"/>
                    <a:pt x="415" y="1051"/>
                  </a:cubicBezTo>
                  <a:cubicBezTo>
                    <a:pt x="442" y="1042"/>
                    <a:pt x="434" y="1057"/>
                    <a:pt x="458" y="1072"/>
                  </a:cubicBezTo>
                  <a:cubicBezTo>
                    <a:pt x="473" y="1096"/>
                    <a:pt x="474" y="1130"/>
                    <a:pt x="489" y="1152"/>
                  </a:cubicBezTo>
                  <a:cubicBezTo>
                    <a:pt x="500" y="1168"/>
                    <a:pt x="532" y="1189"/>
                    <a:pt x="532" y="1189"/>
                  </a:cubicBezTo>
                  <a:lnTo>
                    <a:pt x="558" y="1237"/>
                  </a:lnTo>
                  <a:cubicBezTo>
                    <a:pt x="558" y="1237"/>
                    <a:pt x="558" y="1237"/>
                    <a:pt x="558" y="1237"/>
                  </a:cubicBezTo>
                  <a:cubicBezTo>
                    <a:pt x="566" y="1259"/>
                    <a:pt x="570" y="1277"/>
                    <a:pt x="574" y="1301"/>
                  </a:cubicBezTo>
                  <a:cubicBezTo>
                    <a:pt x="578" y="1352"/>
                    <a:pt x="577" y="1380"/>
                    <a:pt x="590" y="1423"/>
                  </a:cubicBezTo>
                  <a:cubicBezTo>
                    <a:pt x="593" y="1434"/>
                    <a:pt x="596" y="1445"/>
                    <a:pt x="601" y="1455"/>
                  </a:cubicBezTo>
                  <a:cubicBezTo>
                    <a:pt x="607" y="1466"/>
                    <a:pt x="622" y="1486"/>
                    <a:pt x="622" y="1486"/>
                  </a:cubicBezTo>
                  <a:cubicBezTo>
                    <a:pt x="629" y="1508"/>
                    <a:pt x="641" y="1531"/>
                    <a:pt x="654" y="1550"/>
                  </a:cubicBezTo>
                  <a:cubicBezTo>
                    <a:pt x="661" y="1572"/>
                    <a:pt x="673" y="1595"/>
                    <a:pt x="686" y="1614"/>
                  </a:cubicBezTo>
                  <a:cubicBezTo>
                    <a:pt x="695" y="1642"/>
                    <a:pt x="688" y="1626"/>
                    <a:pt x="712" y="1662"/>
                  </a:cubicBezTo>
                  <a:cubicBezTo>
                    <a:pt x="716" y="1667"/>
                    <a:pt x="723" y="1678"/>
                    <a:pt x="723" y="1678"/>
                  </a:cubicBezTo>
                  <a:cubicBezTo>
                    <a:pt x="730" y="1702"/>
                    <a:pt x="746" y="1720"/>
                    <a:pt x="760" y="1741"/>
                  </a:cubicBezTo>
                  <a:cubicBezTo>
                    <a:pt x="791" y="1788"/>
                    <a:pt x="825" y="1845"/>
                    <a:pt x="882" y="1863"/>
                  </a:cubicBezTo>
                  <a:cubicBezTo>
                    <a:pt x="919" y="1851"/>
                    <a:pt x="909" y="1779"/>
                    <a:pt x="909" y="175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5" name="Freeform 27"/>
            <p:cNvSpPr>
              <a:spLocks/>
            </p:cNvSpPr>
            <p:nvPr/>
          </p:nvSpPr>
          <p:spPr bwMode="auto">
            <a:xfrm>
              <a:off x="4580" y="2218"/>
              <a:ext cx="508" cy="457"/>
            </a:xfrm>
            <a:custGeom>
              <a:avLst/>
              <a:gdLst>
                <a:gd name="T0" fmla="*/ 73 w 508"/>
                <a:gd name="T1" fmla="*/ 324 h 457"/>
                <a:gd name="T2" fmla="*/ 41 w 508"/>
                <a:gd name="T3" fmla="*/ 303 h 457"/>
                <a:gd name="T4" fmla="*/ 19 w 508"/>
                <a:gd name="T5" fmla="*/ 271 h 457"/>
                <a:gd name="T6" fmla="*/ 46 w 508"/>
                <a:gd name="T7" fmla="*/ 133 h 457"/>
                <a:gd name="T8" fmla="*/ 110 w 508"/>
                <a:gd name="T9" fmla="*/ 37 h 457"/>
                <a:gd name="T10" fmla="*/ 189 w 508"/>
                <a:gd name="T11" fmla="*/ 0 h 457"/>
                <a:gd name="T12" fmla="*/ 290 w 508"/>
                <a:gd name="T13" fmla="*/ 11 h 457"/>
                <a:gd name="T14" fmla="*/ 322 w 508"/>
                <a:gd name="T15" fmla="*/ 21 h 457"/>
                <a:gd name="T16" fmla="*/ 354 w 508"/>
                <a:gd name="T17" fmla="*/ 43 h 457"/>
                <a:gd name="T18" fmla="*/ 370 w 508"/>
                <a:gd name="T19" fmla="*/ 53 h 457"/>
                <a:gd name="T20" fmla="*/ 444 w 508"/>
                <a:gd name="T21" fmla="*/ 112 h 457"/>
                <a:gd name="T22" fmla="*/ 476 w 508"/>
                <a:gd name="T23" fmla="*/ 133 h 457"/>
                <a:gd name="T24" fmla="*/ 508 w 508"/>
                <a:gd name="T25" fmla="*/ 282 h 457"/>
                <a:gd name="T26" fmla="*/ 503 w 508"/>
                <a:gd name="T27" fmla="*/ 340 h 457"/>
                <a:gd name="T28" fmla="*/ 476 w 508"/>
                <a:gd name="T29" fmla="*/ 367 h 457"/>
                <a:gd name="T30" fmla="*/ 423 w 508"/>
                <a:gd name="T31" fmla="*/ 425 h 457"/>
                <a:gd name="T32" fmla="*/ 370 w 508"/>
                <a:gd name="T33" fmla="*/ 457 h 457"/>
                <a:gd name="T34" fmla="*/ 317 w 508"/>
                <a:gd name="T35" fmla="*/ 451 h 457"/>
                <a:gd name="T36" fmla="*/ 285 w 508"/>
                <a:gd name="T37" fmla="*/ 441 h 457"/>
                <a:gd name="T38" fmla="*/ 269 w 508"/>
                <a:gd name="T39" fmla="*/ 436 h 457"/>
                <a:gd name="T40" fmla="*/ 205 w 508"/>
                <a:gd name="T41" fmla="*/ 404 h 457"/>
                <a:gd name="T42" fmla="*/ 142 w 508"/>
                <a:gd name="T43" fmla="*/ 372 h 457"/>
                <a:gd name="T44" fmla="*/ 73 w 508"/>
                <a:gd name="T45" fmla="*/ 324 h 45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8"/>
                <a:gd name="T70" fmla="*/ 0 h 457"/>
                <a:gd name="T71" fmla="*/ 508 w 508"/>
                <a:gd name="T72" fmla="*/ 457 h 45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8" h="457">
                  <a:moveTo>
                    <a:pt x="73" y="324"/>
                  </a:moveTo>
                  <a:cubicBezTo>
                    <a:pt x="62" y="317"/>
                    <a:pt x="52" y="310"/>
                    <a:pt x="41" y="303"/>
                  </a:cubicBezTo>
                  <a:cubicBezTo>
                    <a:pt x="30" y="296"/>
                    <a:pt x="19" y="271"/>
                    <a:pt x="19" y="271"/>
                  </a:cubicBezTo>
                  <a:cubicBezTo>
                    <a:pt x="4" y="222"/>
                    <a:pt x="0" y="165"/>
                    <a:pt x="46" y="133"/>
                  </a:cubicBezTo>
                  <a:cubicBezTo>
                    <a:pt x="67" y="101"/>
                    <a:pt x="88" y="69"/>
                    <a:pt x="110" y="37"/>
                  </a:cubicBezTo>
                  <a:cubicBezTo>
                    <a:pt x="124" y="16"/>
                    <a:pt x="167" y="7"/>
                    <a:pt x="189" y="0"/>
                  </a:cubicBezTo>
                  <a:cubicBezTo>
                    <a:pt x="242" y="4"/>
                    <a:pt x="250" y="0"/>
                    <a:pt x="290" y="11"/>
                  </a:cubicBezTo>
                  <a:cubicBezTo>
                    <a:pt x="301" y="14"/>
                    <a:pt x="322" y="21"/>
                    <a:pt x="322" y="21"/>
                  </a:cubicBezTo>
                  <a:cubicBezTo>
                    <a:pt x="333" y="28"/>
                    <a:pt x="343" y="36"/>
                    <a:pt x="354" y="43"/>
                  </a:cubicBezTo>
                  <a:cubicBezTo>
                    <a:pt x="359" y="46"/>
                    <a:pt x="370" y="53"/>
                    <a:pt x="370" y="53"/>
                  </a:cubicBezTo>
                  <a:cubicBezTo>
                    <a:pt x="388" y="80"/>
                    <a:pt x="417" y="94"/>
                    <a:pt x="444" y="112"/>
                  </a:cubicBezTo>
                  <a:cubicBezTo>
                    <a:pt x="455" y="119"/>
                    <a:pt x="476" y="133"/>
                    <a:pt x="476" y="133"/>
                  </a:cubicBezTo>
                  <a:cubicBezTo>
                    <a:pt x="486" y="183"/>
                    <a:pt x="497" y="232"/>
                    <a:pt x="508" y="282"/>
                  </a:cubicBezTo>
                  <a:cubicBezTo>
                    <a:pt x="506" y="301"/>
                    <a:pt x="507" y="321"/>
                    <a:pt x="503" y="340"/>
                  </a:cubicBezTo>
                  <a:cubicBezTo>
                    <a:pt x="499" y="357"/>
                    <a:pt x="486" y="357"/>
                    <a:pt x="476" y="367"/>
                  </a:cubicBezTo>
                  <a:cubicBezTo>
                    <a:pt x="457" y="386"/>
                    <a:pt x="446" y="409"/>
                    <a:pt x="423" y="425"/>
                  </a:cubicBezTo>
                  <a:cubicBezTo>
                    <a:pt x="414" y="453"/>
                    <a:pt x="394" y="448"/>
                    <a:pt x="370" y="457"/>
                  </a:cubicBezTo>
                  <a:cubicBezTo>
                    <a:pt x="352" y="455"/>
                    <a:pt x="334" y="454"/>
                    <a:pt x="317" y="451"/>
                  </a:cubicBezTo>
                  <a:cubicBezTo>
                    <a:pt x="306" y="449"/>
                    <a:pt x="296" y="444"/>
                    <a:pt x="285" y="441"/>
                  </a:cubicBezTo>
                  <a:cubicBezTo>
                    <a:pt x="280" y="439"/>
                    <a:pt x="269" y="436"/>
                    <a:pt x="269" y="436"/>
                  </a:cubicBezTo>
                  <a:cubicBezTo>
                    <a:pt x="250" y="423"/>
                    <a:pt x="227" y="411"/>
                    <a:pt x="205" y="404"/>
                  </a:cubicBezTo>
                  <a:cubicBezTo>
                    <a:pt x="186" y="391"/>
                    <a:pt x="164" y="379"/>
                    <a:pt x="142" y="372"/>
                  </a:cubicBezTo>
                  <a:cubicBezTo>
                    <a:pt x="104" y="346"/>
                    <a:pt x="103" y="362"/>
                    <a:pt x="73" y="324"/>
                  </a:cubicBezTo>
                  <a:close/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6" name="Freeform 28"/>
            <p:cNvSpPr>
              <a:spLocks/>
            </p:cNvSpPr>
            <p:nvPr/>
          </p:nvSpPr>
          <p:spPr bwMode="auto">
            <a:xfrm>
              <a:off x="3761" y="779"/>
              <a:ext cx="1093" cy="1439"/>
            </a:xfrm>
            <a:custGeom>
              <a:avLst/>
              <a:gdLst>
                <a:gd name="T0" fmla="*/ 0 w 1093"/>
                <a:gd name="T1" fmla="*/ 0 h 1439"/>
                <a:gd name="T2" fmla="*/ 185 w 1093"/>
                <a:gd name="T3" fmla="*/ 22 h 1439"/>
                <a:gd name="T4" fmla="*/ 270 w 1093"/>
                <a:gd name="T5" fmla="*/ 53 h 1439"/>
                <a:gd name="T6" fmla="*/ 318 w 1093"/>
                <a:gd name="T7" fmla="*/ 69 h 1439"/>
                <a:gd name="T8" fmla="*/ 350 w 1093"/>
                <a:gd name="T9" fmla="*/ 91 h 1439"/>
                <a:gd name="T10" fmla="*/ 387 w 1093"/>
                <a:gd name="T11" fmla="*/ 133 h 1439"/>
                <a:gd name="T12" fmla="*/ 424 w 1093"/>
                <a:gd name="T13" fmla="*/ 213 h 1439"/>
                <a:gd name="T14" fmla="*/ 451 w 1093"/>
                <a:gd name="T15" fmla="*/ 340 h 1439"/>
                <a:gd name="T16" fmla="*/ 461 w 1093"/>
                <a:gd name="T17" fmla="*/ 372 h 1439"/>
                <a:gd name="T18" fmla="*/ 499 w 1093"/>
                <a:gd name="T19" fmla="*/ 383 h 1439"/>
                <a:gd name="T20" fmla="*/ 584 w 1093"/>
                <a:gd name="T21" fmla="*/ 377 h 1439"/>
                <a:gd name="T22" fmla="*/ 626 w 1093"/>
                <a:gd name="T23" fmla="*/ 409 h 1439"/>
                <a:gd name="T24" fmla="*/ 716 w 1093"/>
                <a:gd name="T25" fmla="*/ 515 h 1439"/>
                <a:gd name="T26" fmla="*/ 764 w 1093"/>
                <a:gd name="T27" fmla="*/ 579 h 1439"/>
                <a:gd name="T28" fmla="*/ 785 w 1093"/>
                <a:gd name="T29" fmla="*/ 606 h 1439"/>
                <a:gd name="T30" fmla="*/ 817 w 1093"/>
                <a:gd name="T31" fmla="*/ 685 h 1439"/>
                <a:gd name="T32" fmla="*/ 833 w 1093"/>
                <a:gd name="T33" fmla="*/ 733 h 1439"/>
                <a:gd name="T34" fmla="*/ 838 w 1093"/>
                <a:gd name="T35" fmla="*/ 749 h 1439"/>
                <a:gd name="T36" fmla="*/ 870 w 1093"/>
                <a:gd name="T37" fmla="*/ 945 h 1439"/>
                <a:gd name="T38" fmla="*/ 929 w 1093"/>
                <a:gd name="T39" fmla="*/ 993 h 1439"/>
                <a:gd name="T40" fmla="*/ 939 w 1093"/>
                <a:gd name="T41" fmla="*/ 1009 h 1439"/>
                <a:gd name="T42" fmla="*/ 955 w 1093"/>
                <a:gd name="T43" fmla="*/ 1020 h 1439"/>
                <a:gd name="T44" fmla="*/ 977 w 1093"/>
                <a:gd name="T45" fmla="*/ 1041 h 1439"/>
                <a:gd name="T46" fmla="*/ 987 w 1093"/>
                <a:gd name="T47" fmla="*/ 1057 h 1439"/>
                <a:gd name="T48" fmla="*/ 1040 w 1093"/>
                <a:gd name="T49" fmla="*/ 1062 h 1439"/>
                <a:gd name="T50" fmla="*/ 1046 w 1093"/>
                <a:gd name="T51" fmla="*/ 1227 h 1439"/>
                <a:gd name="T52" fmla="*/ 1072 w 1093"/>
                <a:gd name="T53" fmla="*/ 1275 h 1439"/>
                <a:gd name="T54" fmla="*/ 1093 w 1093"/>
                <a:gd name="T55" fmla="*/ 1439 h 1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3"/>
                <a:gd name="T85" fmla="*/ 0 h 1439"/>
                <a:gd name="T86" fmla="*/ 1093 w 1093"/>
                <a:gd name="T87" fmla="*/ 1439 h 1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3" h="1439">
                  <a:moveTo>
                    <a:pt x="0" y="0"/>
                  </a:moveTo>
                  <a:cubicBezTo>
                    <a:pt x="60" y="17"/>
                    <a:pt x="123" y="18"/>
                    <a:pt x="185" y="22"/>
                  </a:cubicBezTo>
                  <a:cubicBezTo>
                    <a:pt x="216" y="29"/>
                    <a:pt x="242" y="39"/>
                    <a:pt x="270" y="53"/>
                  </a:cubicBezTo>
                  <a:cubicBezTo>
                    <a:pt x="285" y="61"/>
                    <a:pt x="318" y="69"/>
                    <a:pt x="318" y="69"/>
                  </a:cubicBezTo>
                  <a:cubicBezTo>
                    <a:pt x="329" y="76"/>
                    <a:pt x="339" y="84"/>
                    <a:pt x="350" y="91"/>
                  </a:cubicBezTo>
                  <a:cubicBezTo>
                    <a:pt x="365" y="102"/>
                    <a:pt x="372" y="122"/>
                    <a:pt x="387" y="133"/>
                  </a:cubicBezTo>
                  <a:cubicBezTo>
                    <a:pt x="395" y="159"/>
                    <a:pt x="409" y="189"/>
                    <a:pt x="424" y="213"/>
                  </a:cubicBezTo>
                  <a:cubicBezTo>
                    <a:pt x="432" y="256"/>
                    <a:pt x="438" y="298"/>
                    <a:pt x="451" y="340"/>
                  </a:cubicBezTo>
                  <a:cubicBezTo>
                    <a:pt x="454" y="351"/>
                    <a:pt x="450" y="369"/>
                    <a:pt x="461" y="372"/>
                  </a:cubicBezTo>
                  <a:cubicBezTo>
                    <a:pt x="484" y="379"/>
                    <a:pt x="472" y="376"/>
                    <a:pt x="499" y="383"/>
                  </a:cubicBezTo>
                  <a:cubicBezTo>
                    <a:pt x="535" y="377"/>
                    <a:pt x="548" y="371"/>
                    <a:pt x="584" y="377"/>
                  </a:cubicBezTo>
                  <a:cubicBezTo>
                    <a:pt x="604" y="385"/>
                    <a:pt x="608" y="398"/>
                    <a:pt x="626" y="409"/>
                  </a:cubicBezTo>
                  <a:cubicBezTo>
                    <a:pt x="654" y="449"/>
                    <a:pt x="671" y="487"/>
                    <a:pt x="716" y="515"/>
                  </a:cubicBezTo>
                  <a:cubicBezTo>
                    <a:pt x="732" y="539"/>
                    <a:pt x="744" y="559"/>
                    <a:pt x="764" y="579"/>
                  </a:cubicBezTo>
                  <a:cubicBezTo>
                    <a:pt x="776" y="617"/>
                    <a:pt x="759" y="574"/>
                    <a:pt x="785" y="606"/>
                  </a:cubicBezTo>
                  <a:cubicBezTo>
                    <a:pt x="802" y="626"/>
                    <a:pt x="808" y="661"/>
                    <a:pt x="817" y="685"/>
                  </a:cubicBezTo>
                  <a:cubicBezTo>
                    <a:pt x="827" y="711"/>
                    <a:pt x="821" y="696"/>
                    <a:pt x="833" y="733"/>
                  </a:cubicBezTo>
                  <a:cubicBezTo>
                    <a:pt x="835" y="738"/>
                    <a:pt x="838" y="749"/>
                    <a:pt x="838" y="749"/>
                  </a:cubicBezTo>
                  <a:cubicBezTo>
                    <a:pt x="845" y="801"/>
                    <a:pt x="829" y="920"/>
                    <a:pt x="870" y="945"/>
                  </a:cubicBezTo>
                  <a:cubicBezTo>
                    <a:pt x="884" y="965"/>
                    <a:pt x="908" y="980"/>
                    <a:pt x="929" y="993"/>
                  </a:cubicBezTo>
                  <a:cubicBezTo>
                    <a:pt x="932" y="998"/>
                    <a:pt x="935" y="1004"/>
                    <a:pt x="939" y="1009"/>
                  </a:cubicBezTo>
                  <a:cubicBezTo>
                    <a:pt x="943" y="1014"/>
                    <a:pt x="951" y="1015"/>
                    <a:pt x="955" y="1020"/>
                  </a:cubicBezTo>
                  <a:cubicBezTo>
                    <a:pt x="975" y="1045"/>
                    <a:pt x="943" y="1030"/>
                    <a:pt x="977" y="1041"/>
                  </a:cubicBezTo>
                  <a:cubicBezTo>
                    <a:pt x="980" y="1046"/>
                    <a:pt x="981" y="1055"/>
                    <a:pt x="987" y="1057"/>
                  </a:cubicBezTo>
                  <a:cubicBezTo>
                    <a:pt x="1004" y="1063"/>
                    <a:pt x="1034" y="1045"/>
                    <a:pt x="1040" y="1062"/>
                  </a:cubicBezTo>
                  <a:cubicBezTo>
                    <a:pt x="1058" y="1114"/>
                    <a:pt x="1043" y="1172"/>
                    <a:pt x="1046" y="1227"/>
                  </a:cubicBezTo>
                  <a:cubicBezTo>
                    <a:pt x="1047" y="1245"/>
                    <a:pt x="1072" y="1275"/>
                    <a:pt x="1072" y="1275"/>
                  </a:cubicBezTo>
                  <a:cubicBezTo>
                    <a:pt x="1091" y="1337"/>
                    <a:pt x="1093" y="1370"/>
                    <a:pt x="1093" y="1439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7" name="Freeform 29"/>
            <p:cNvSpPr>
              <a:spLocks/>
            </p:cNvSpPr>
            <p:nvPr/>
          </p:nvSpPr>
          <p:spPr bwMode="auto">
            <a:xfrm>
              <a:off x="4854" y="1873"/>
              <a:ext cx="330" cy="303"/>
            </a:xfrm>
            <a:custGeom>
              <a:avLst/>
              <a:gdLst>
                <a:gd name="T0" fmla="*/ 0 w 330"/>
                <a:gd name="T1" fmla="*/ 271 h 303"/>
                <a:gd name="T2" fmla="*/ 91 w 330"/>
                <a:gd name="T3" fmla="*/ 250 h 303"/>
                <a:gd name="T4" fmla="*/ 112 w 330"/>
                <a:gd name="T5" fmla="*/ 202 h 303"/>
                <a:gd name="T6" fmla="*/ 160 w 330"/>
                <a:gd name="T7" fmla="*/ 0 h 303"/>
                <a:gd name="T8" fmla="*/ 191 w 330"/>
                <a:gd name="T9" fmla="*/ 58 h 303"/>
                <a:gd name="T10" fmla="*/ 245 w 330"/>
                <a:gd name="T11" fmla="*/ 228 h 303"/>
                <a:gd name="T12" fmla="*/ 287 w 330"/>
                <a:gd name="T13" fmla="*/ 266 h 303"/>
                <a:gd name="T14" fmla="*/ 298 w 330"/>
                <a:gd name="T15" fmla="*/ 281 h 303"/>
                <a:gd name="T16" fmla="*/ 330 w 330"/>
                <a:gd name="T17" fmla="*/ 303 h 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0"/>
                <a:gd name="T28" fmla="*/ 0 h 303"/>
                <a:gd name="T29" fmla="*/ 330 w 330"/>
                <a:gd name="T30" fmla="*/ 303 h 3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0" h="303">
                  <a:moveTo>
                    <a:pt x="0" y="271"/>
                  </a:moveTo>
                  <a:cubicBezTo>
                    <a:pt x="31" y="264"/>
                    <a:pt x="63" y="267"/>
                    <a:pt x="91" y="250"/>
                  </a:cubicBezTo>
                  <a:cubicBezTo>
                    <a:pt x="101" y="234"/>
                    <a:pt x="106" y="220"/>
                    <a:pt x="112" y="202"/>
                  </a:cubicBezTo>
                  <a:cubicBezTo>
                    <a:pt x="106" y="131"/>
                    <a:pt x="77" y="26"/>
                    <a:pt x="160" y="0"/>
                  </a:cubicBezTo>
                  <a:cubicBezTo>
                    <a:pt x="182" y="15"/>
                    <a:pt x="182" y="34"/>
                    <a:pt x="191" y="58"/>
                  </a:cubicBezTo>
                  <a:cubicBezTo>
                    <a:pt x="212" y="113"/>
                    <a:pt x="219" y="176"/>
                    <a:pt x="245" y="228"/>
                  </a:cubicBezTo>
                  <a:cubicBezTo>
                    <a:pt x="257" y="251"/>
                    <a:pt x="260" y="248"/>
                    <a:pt x="287" y="266"/>
                  </a:cubicBezTo>
                  <a:cubicBezTo>
                    <a:pt x="292" y="270"/>
                    <a:pt x="293" y="277"/>
                    <a:pt x="298" y="281"/>
                  </a:cubicBezTo>
                  <a:cubicBezTo>
                    <a:pt x="308" y="289"/>
                    <a:pt x="330" y="303"/>
                    <a:pt x="330" y="303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8" name="Freeform 30"/>
            <p:cNvSpPr>
              <a:spLocks/>
            </p:cNvSpPr>
            <p:nvPr/>
          </p:nvSpPr>
          <p:spPr bwMode="auto">
            <a:xfrm>
              <a:off x="3617" y="2009"/>
              <a:ext cx="319" cy="751"/>
            </a:xfrm>
            <a:custGeom>
              <a:avLst/>
              <a:gdLst>
                <a:gd name="T0" fmla="*/ 0 w 319"/>
                <a:gd name="T1" fmla="*/ 751 h 751"/>
                <a:gd name="T2" fmla="*/ 64 w 319"/>
                <a:gd name="T3" fmla="*/ 719 h 751"/>
                <a:gd name="T4" fmla="*/ 80 w 319"/>
                <a:gd name="T5" fmla="*/ 708 h 751"/>
                <a:gd name="T6" fmla="*/ 96 w 319"/>
                <a:gd name="T7" fmla="*/ 676 h 751"/>
                <a:gd name="T8" fmla="*/ 106 w 319"/>
                <a:gd name="T9" fmla="*/ 645 h 751"/>
                <a:gd name="T10" fmla="*/ 106 w 319"/>
                <a:gd name="T11" fmla="*/ 347 h 751"/>
                <a:gd name="T12" fmla="*/ 128 w 319"/>
                <a:gd name="T13" fmla="*/ 209 h 751"/>
                <a:gd name="T14" fmla="*/ 154 w 319"/>
                <a:gd name="T15" fmla="*/ 114 h 751"/>
                <a:gd name="T16" fmla="*/ 149 w 319"/>
                <a:gd name="T17" fmla="*/ 18 h 751"/>
                <a:gd name="T18" fmla="*/ 144 w 319"/>
                <a:gd name="T19" fmla="*/ 2 h 751"/>
                <a:gd name="T20" fmla="*/ 186 w 319"/>
                <a:gd name="T21" fmla="*/ 39 h 751"/>
                <a:gd name="T22" fmla="*/ 319 w 319"/>
                <a:gd name="T23" fmla="*/ 82 h 7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9"/>
                <a:gd name="T37" fmla="*/ 0 h 751"/>
                <a:gd name="T38" fmla="*/ 319 w 319"/>
                <a:gd name="T39" fmla="*/ 751 h 7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9" h="751">
                  <a:moveTo>
                    <a:pt x="0" y="751"/>
                  </a:moveTo>
                  <a:cubicBezTo>
                    <a:pt x="26" y="741"/>
                    <a:pt x="39" y="736"/>
                    <a:pt x="64" y="719"/>
                  </a:cubicBezTo>
                  <a:cubicBezTo>
                    <a:pt x="69" y="715"/>
                    <a:pt x="80" y="708"/>
                    <a:pt x="80" y="708"/>
                  </a:cubicBezTo>
                  <a:cubicBezTo>
                    <a:pt x="91" y="690"/>
                    <a:pt x="89" y="695"/>
                    <a:pt x="96" y="676"/>
                  </a:cubicBezTo>
                  <a:cubicBezTo>
                    <a:pt x="99" y="666"/>
                    <a:pt x="106" y="645"/>
                    <a:pt x="106" y="645"/>
                  </a:cubicBezTo>
                  <a:cubicBezTo>
                    <a:pt x="120" y="459"/>
                    <a:pt x="106" y="682"/>
                    <a:pt x="106" y="347"/>
                  </a:cubicBezTo>
                  <a:cubicBezTo>
                    <a:pt x="106" y="287"/>
                    <a:pt x="99" y="252"/>
                    <a:pt x="128" y="209"/>
                  </a:cubicBezTo>
                  <a:cubicBezTo>
                    <a:pt x="138" y="177"/>
                    <a:pt x="149" y="147"/>
                    <a:pt x="154" y="114"/>
                  </a:cubicBezTo>
                  <a:cubicBezTo>
                    <a:pt x="152" y="82"/>
                    <a:pt x="152" y="50"/>
                    <a:pt x="149" y="18"/>
                  </a:cubicBezTo>
                  <a:cubicBezTo>
                    <a:pt x="149" y="12"/>
                    <a:pt x="139" y="4"/>
                    <a:pt x="144" y="2"/>
                  </a:cubicBezTo>
                  <a:cubicBezTo>
                    <a:pt x="148" y="0"/>
                    <a:pt x="181" y="36"/>
                    <a:pt x="186" y="39"/>
                  </a:cubicBezTo>
                  <a:cubicBezTo>
                    <a:pt x="201" y="87"/>
                    <a:pt x="281" y="82"/>
                    <a:pt x="319" y="82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09" name="Freeform 31"/>
            <p:cNvSpPr>
              <a:spLocks/>
            </p:cNvSpPr>
            <p:nvPr/>
          </p:nvSpPr>
          <p:spPr bwMode="auto">
            <a:xfrm>
              <a:off x="4599" y="1284"/>
              <a:ext cx="569" cy="223"/>
            </a:xfrm>
            <a:custGeom>
              <a:avLst/>
              <a:gdLst>
                <a:gd name="T0" fmla="*/ 0 w 569"/>
                <a:gd name="T1" fmla="*/ 223 h 223"/>
                <a:gd name="T2" fmla="*/ 165 w 569"/>
                <a:gd name="T3" fmla="*/ 217 h 223"/>
                <a:gd name="T4" fmla="*/ 292 w 569"/>
                <a:gd name="T5" fmla="*/ 170 h 223"/>
                <a:gd name="T6" fmla="*/ 372 w 569"/>
                <a:gd name="T7" fmla="*/ 138 h 223"/>
                <a:gd name="T8" fmla="*/ 420 w 569"/>
                <a:gd name="T9" fmla="*/ 122 h 223"/>
                <a:gd name="T10" fmla="*/ 436 w 569"/>
                <a:gd name="T11" fmla="*/ 106 h 223"/>
                <a:gd name="T12" fmla="*/ 452 w 569"/>
                <a:gd name="T13" fmla="*/ 101 h 223"/>
                <a:gd name="T14" fmla="*/ 462 w 569"/>
                <a:gd name="T15" fmla="*/ 85 h 223"/>
                <a:gd name="T16" fmla="*/ 542 w 569"/>
                <a:gd name="T17" fmla="*/ 37 h 223"/>
                <a:gd name="T18" fmla="*/ 569 w 569"/>
                <a:gd name="T19" fmla="*/ 0 h 2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9"/>
                <a:gd name="T31" fmla="*/ 0 h 223"/>
                <a:gd name="T32" fmla="*/ 569 w 569"/>
                <a:gd name="T33" fmla="*/ 223 h 2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9" h="223">
                  <a:moveTo>
                    <a:pt x="0" y="223"/>
                  </a:moveTo>
                  <a:cubicBezTo>
                    <a:pt x="55" y="221"/>
                    <a:pt x="110" y="221"/>
                    <a:pt x="165" y="217"/>
                  </a:cubicBezTo>
                  <a:cubicBezTo>
                    <a:pt x="197" y="214"/>
                    <a:pt x="259" y="181"/>
                    <a:pt x="292" y="170"/>
                  </a:cubicBezTo>
                  <a:cubicBezTo>
                    <a:pt x="321" y="161"/>
                    <a:pt x="346" y="151"/>
                    <a:pt x="372" y="138"/>
                  </a:cubicBezTo>
                  <a:cubicBezTo>
                    <a:pt x="387" y="130"/>
                    <a:pt x="420" y="122"/>
                    <a:pt x="420" y="122"/>
                  </a:cubicBezTo>
                  <a:cubicBezTo>
                    <a:pt x="425" y="117"/>
                    <a:pt x="430" y="110"/>
                    <a:pt x="436" y="106"/>
                  </a:cubicBezTo>
                  <a:cubicBezTo>
                    <a:pt x="441" y="103"/>
                    <a:pt x="448" y="105"/>
                    <a:pt x="452" y="101"/>
                  </a:cubicBezTo>
                  <a:cubicBezTo>
                    <a:pt x="457" y="97"/>
                    <a:pt x="457" y="89"/>
                    <a:pt x="462" y="85"/>
                  </a:cubicBezTo>
                  <a:cubicBezTo>
                    <a:pt x="483" y="66"/>
                    <a:pt x="514" y="46"/>
                    <a:pt x="542" y="37"/>
                  </a:cubicBezTo>
                  <a:cubicBezTo>
                    <a:pt x="564" y="3"/>
                    <a:pt x="553" y="13"/>
                    <a:pt x="569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0" name="Freeform 32"/>
            <p:cNvSpPr>
              <a:spLocks/>
            </p:cNvSpPr>
            <p:nvPr/>
          </p:nvSpPr>
          <p:spPr bwMode="auto">
            <a:xfrm>
              <a:off x="3654" y="1560"/>
              <a:ext cx="308" cy="440"/>
            </a:xfrm>
            <a:custGeom>
              <a:avLst/>
              <a:gdLst>
                <a:gd name="T0" fmla="*/ 107 w 308"/>
                <a:gd name="T1" fmla="*/ 440 h 440"/>
                <a:gd name="T2" fmla="*/ 64 w 308"/>
                <a:gd name="T3" fmla="*/ 313 h 440"/>
                <a:gd name="T4" fmla="*/ 59 w 308"/>
                <a:gd name="T5" fmla="*/ 329 h 440"/>
                <a:gd name="T6" fmla="*/ 53 w 308"/>
                <a:gd name="T7" fmla="*/ 356 h 440"/>
                <a:gd name="T8" fmla="*/ 43 w 308"/>
                <a:gd name="T9" fmla="*/ 324 h 440"/>
                <a:gd name="T10" fmla="*/ 16 w 308"/>
                <a:gd name="T11" fmla="*/ 276 h 440"/>
                <a:gd name="T12" fmla="*/ 11 w 308"/>
                <a:gd name="T13" fmla="*/ 239 h 440"/>
                <a:gd name="T14" fmla="*/ 0 w 308"/>
                <a:gd name="T15" fmla="*/ 180 h 440"/>
                <a:gd name="T16" fmla="*/ 38 w 308"/>
                <a:gd name="T17" fmla="*/ 133 h 440"/>
                <a:gd name="T18" fmla="*/ 69 w 308"/>
                <a:gd name="T19" fmla="*/ 111 h 440"/>
                <a:gd name="T20" fmla="*/ 101 w 308"/>
                <a:gd name="T21" fmla="*/ 101 h 440"/>
                <a:gd name="T22" fmla="*/ 213 w 308"/>
                <a:gd name="T23" fmla="*/ 64 h 440"/>
                <a:gd name="T24" fmla="*/ 276 w 308"/>
                <a:gd name="T25" fmla="*/ 26 h 440"/>
                <a:gd name="T26" fmla="*/ 308 w 308"/>
                <a:gd name="T27" fmla="*/ 0 h 4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8"/>
                <a:gd name="T43" fmla="*/ 0 h 440"/>
                <a:gd name="T44" fmla="*/ 308 w 308"/>
                <a:gd name="T45" fmla="*/ 440 h 4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8" h="440">
                  <a:moveTo>
                    <a:pt x="107" y="440"/>
                  </a:moveTo>
                  <a:cubicBezTo>
                    <a:pt x="90" y="397"/>
                    <a:pt x="75" y="359"/>
                    <a:pt x="64" y="313"/>
                  </a:cubicBezTo>
                  <a:cubicBezTo>
                    <a:pt x="62" y="318"/>
                    <a:pt x="60" y="324"/>
                    <a:pt x="59" y="329"/>
                  </a:cubicBezTo>
                  <a:cubicBezTo>
                    <a:pt x="57" y="338"/>
                    <a:pt x="62" y="359"/>
                    <a:pt x="53" y="356"/>
                  </a:cubicBezTo>
                  <a:cubicBezTo>
                    <a:pt x="42" y="353"/>
                    <a:pt x="49" y="333"/>
                    <a:pt x="43" y="324"/>
                  </a:cubicBezTo>
                  <a:cubicBezTo>
                    <a:pt x="19" y="287"/>
                    <a:pt x="26" y="304"/>
                    <a:pt x="16" y="276"/>
                  </a:cubicBezTo>
                  <a:cubicBezTo>
                    <a:pt x="14" y="264"/>
                    <a:pt x="13" y="251"/>
                    <a:pt x="11" y="239"/>
                  </a:cubicBezTo>
                  <a:cubicBezTo>
                    <a:pt x="8" y="219"/>
                    <a:pt x="0" y="180"/>
                    <a:pt x="0" y="180"/>
                  </a:cubicBezTo>
                  <a:cubicBezTo>
                    <a:pt x="7" y="145"/>
                    <a:pt x="6" y="143"/>
                    <a:pt x="38" y="133"/>
                  </a:cubicBezTo>
                  <a:cubicBezTo>
                    <a:pt x="48" y="126"/>
                    <a:pt x="59" y="118"/>
                    <a:pt x="69" y="111"/>
                  </a:cubicBezTo>
                  <a:cubicBezTo>
                    <a:pt x="78" y="105"/>
                    <a:pt x="101" y="101"/>
                    <a:pt x="101" y="101"/>
                  </a:cubicBezTo>
                  <a:cubicBezTo>
                    <a:pt x="138" y="76"/>
                    <a:pt x="168" y="69"/>
                    <a:pt x="213" y="64"/>
                  </a:cubicBezTo>
                  <a:cubicBezTo>
                    <a:pt x="238" y="55"/>
                    <a:pt x="252" y="35"/>
                    <a:pt x="276" y="26"/>
                  </a:cubicBezTo>
                  <a:cubicBezTo>
                    <a:pt x="291" y="4"/>
                    <a:pt x="293" y="15"/>
                    <a:pt x="308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711" name="Freeform 33"/>
            <p:cNvSpPr>
              <a:spLocks/>
            </p:cNvSpPr>
            <p:nvPr/>
          </p:nvSpPr>
          <p:spPr bwMode="auto">
            <a:xfrm>
              <a:off x="4106" y="742"/>
              <a:ext cx="1072" cy="128"/>
            </a:xfrm>
            <a:custGeom>
              <a:avLst/>
              <a:gdLst>
                <a:gd name="T0" fmla="*/ 0 w 1072"/>
                <a:gd name="T1" fmla="*/ 128 h 128"/>
                <a:gd name="T2" fmla="*/ 339 w 1072"/>
                <a:gd name="T3" fmla="*/ 122 h 128"/>
                <a:gd name="T4" fmla="*/ 440 w 1072"/>
                <a:gd name="T5" fmla="*/ 101 h 128"/>
                <a:gd name="T6" fmla="*/ 764 w 1072"/>
                <a:gd name="T7" fmla="*/ 85 h 128"/>
                <a:gd name="T8" fmla="*/ 918 w 1072"/>
                <a:gd name="T9" fmla="*/ 53 h 128"/>
                <a:gd name="T10" fmla="*/ 1072 w 1072"/>
                <a:gd name="T11" fmla="*/ 0 h 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2"/>
                <a:gd name="T19" fmla="*/ 0 h 128"/>
                <a:gd name="T20" fmla="*/ 1072 w 1072"/>
                <a:gd name="T21" fmla="*/ 128 h 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2" h="128">
                  <a:moveTo>
                    <a:pt x="0" y="128"/>
                  </a:moveTo>
                  <a:cubicBezTo>
                    <a:pt x="113" y="126"/>
                    <a:pt x="226" y="125"/>
                    <a:pt x="339" y="122"/>
                  </a:cubicBezTo>
                  <a:cubicBezTo>
                    <a:pt x="374" y="121"/>
                    <a:pt x="406" y="103"/>
                    <a:pt x="440" y="101"/>
                  </a:cubicBezTo>
                  <a:cubicBezTo>
                    <a:pt x="548" y="94"/>
                    <a:pt x="655" y="88"/>
                    <a:pt x="764" y="85"/>
                  </a:cubicBezTo>
                  <a:cubicBezTo>
                    <a:pt x="816" y="81"/>
                    <a:pt x="870" y="77"/>
                    <a:pt x="918" y="53"/>
                  </a:cubicBezTo>
                  <a:cubicBezTo>
                    <a:pt x="966" y="29"/>
                    <a:pt x="1016" y="0"/>
                    <a:pt x="1072" y="0"/>
                  </a:cubicBezTo>
                </a:path>
              </a:pathLst>
            </a:custGeom>
            <a:noFill/>
            <a:ln w="381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pSp>
          <p:nvGrpSpPr>
            <p:cNvPr id="28712" name="Group 34"/>
            <p:cNvGrpSpPr>
              <a:grpSpLocks/>
            </p:cNvGrpSpPr>
            <p:nvPr/>
          </p:nvGrpSpPr>
          <p:grpSpPr bwMode="auto">
            <a:xfrm>
              <a:off x="4171" y="1386"/>
              <a:ext cx="288" cy="336"/>
              <a:chOff x="2592" y="1488"/>
              <a:chExt cx="288" cy="336"/>
            </a:xfrm>
          </p:grpSpPr>
          <p:sp>
            <p:nvSpPr>
              <p:cNvPr id="28714" name="Rectangle 35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15" name="Rectangle 36"/>
              <p:cNvSpPr>
                <a:spLocks noChangeArrowheads="1"/>
              </p:cNvSpPr>
              <p:nvPr/>
            </p:nvSpPr>
            <p:spPr bwMode="auto">
              <a:xfrm>
                <a:off x="2832" y="1488"/>
                <a:ext cx="48" cy="48"/>
              </a:xfrm>
              <a:prstGeom prst="rect">
                <a:avLst/>
              </a:prstGeom>
              <a:solidFill>
                <a:srgbClr val="FF0000"/>
              </a:solidFill>
              <a:ln w="12700" cap="sq">
                <a:solidFill>
                  <a:srgbClr val="FFFF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8716" name="AutoShape 37"/>
              <p:cNvCxnSpPr>
                <a:cxnSpLocks noChangeShapeType="1"/>
                <a:stCxn id="28714" idx="0"/>
                <a:endCxn id="28715" idx="1"/>
              </p:cNvCxnSpPr>
              <p:nvPr/>
            </p:nvCxnSpPr>
            <p:spPr bwMode="auto">
              <a:xfrm flipV="1">
                <a:off x="2616" y="1512"/>
                <a:ext cx="216" cy="264"/>
              </a:xfrm>
              <a:prstGeom prst="straightConnector1">
                <a:avLst/>
              </a:prstGeom>
              <a:noFill/>
              <a:ln w="28575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</a:extLst>
            </p:spPr>
          </p:cxnSp>
        </p:grpSp>
        <p:sp>
          <p:nvSpPr>
            <p:cNvPr id="28713" name="Text Box 38"/>
            <p:cNvSpPr txBox="1">
              <a:spLocks noChangeArrowheads="1"/>
            </p:cNvSpPr>
            <p:nvPr/>
          </p:nvSpPr>
          <p:spPr bwMode="auto">
            <a:xfrm>
              <a:off x="4267" y="14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00"/>
                  </a:solidFill>
                  <a:latin typeface="Comic Sans MS" pitchFamily="66" charset="0"/>
                </a:rPr>
                <a:t>w</a:t>
              </a:r>
            </a:p>
          </p:txBody>
        </p:sp>
      </p:grpSp>
      <p:sp>
        <p:nvSpPr>
          <p:cNvPr id="28696" name="Line 39"/>
          <p:cNvSpPr>
            <a:spLocks noChangeShapeType="1"/>
          </p:cNvSpPr>
          <p:nvPr/>
        </p:nvSpPr>
        <p:spPr bwMode="auto">
          <a:xfrm flipV="1">
            <a:off x="1752600" y="16764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7" name="Line 40"/>
          <p:cNvSpPr>
            <a:spLocks noChangeShapeType="1"/>
          </p:cNvSpPr>
          <p:nvPr/>
        </p:nvSpPr>
        <p:spPr bwMode="auto">
          <a:xfrm flipV="1">
            <a:off x="2590800" y="2514600"/>
            <a:ext cx="838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98" name="Text Box 41"/>
          <p:cNvSpPr txBox="1">
            <a:spLocks noChangeArrowheads="1"/>
          </p:cNvSpPr>
          <p:nvPr/>
        </p:nvSpPr>
        <p:spPr bwMode="auto">
          <a:xfrm>
            <a:off x="152400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8699" name="Text Box 42"/>
          <p:cNvSpPr txBox="1">
            <a:spLocks noChangeArrowheads="1"/>
          </p:cNvSpPr>
          <p:nvPr/>
        </p:nvSpPr>
        <p:spPr bwMode="auto">
          <a:xfrm>
            <a:off x="2584450" y="34290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8700" name="Text Box 43"/>
          <p:cNvSpPr txBox="1">
            <a:spLocks noChangeArrowheads="1"/>
          </p:cNvSpPr>
          <p:nvPr/>
        </p:nvSpPr>
        <p:spPr bwMode="auto">
          <a:xfrm>
            <a:off x="334645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44" name="TextBox 49"/>
          <p:cNvSpPr txBox="1">
            <a:spLocks noChangeArrowheads="1"/>
          </p:cNvSpPr>
          <p:nvPr/>
        </p:nvSpPr>
        <p:spPr bwMode="auto">
          <a:xfrm>
            <a:off x="8001000" y="6553200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Steve Seitz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31072-7EFB-4869-8F4B-C4472C271F2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75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590800"/>
            <a:ext cx="7772400" cy="1219200"/>
          </a:xfrm>
        </p:spPr>
        <p:txBody>
          <a:bodyPr/>
          <a:lstStyle/>
          <a:p>
            <a:pPr eaLnBrk="1" hangingPunct="1"/>
            <a:r>
              <a:rPr lang="en-US" smtClean="0"/>
              <a:t>Link Cut</a:t>
            </a:r>
          </a:p>
          <a:p>
            <a:pPr lvl="1" eaLnBrk="1" hangingPunct="1"/>
            <a:r>
              <a:rPr lang="en-US" smtClean="0"/>
              <a:t>set of links whose removal makes a graph disconnected</a:t>
            </a:r>
          </a:p>
          <a:p>
            <a:pPr lvl="1" eaLnBrk="1" hangingPunct="1"/>
            <a:r>
              <a:rPr lang="en-US" smtClean="0"/>
              <a:t>cost of a cut:</a:t>
            </a:r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2849563" y="14097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3279775" y="12954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2743200" y="1866900"/>
            <a:ext cx="106363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Oval 7"/>
          <p:cNvSpPr>
            <a:spLocks noChangeArrowheads="1"/>
          </p:cNvSpPr>
          <p:nvPr/>
        </p:nvSpPr>
        <p:spPr bwMode="auto">
          <a:xfrm>
            <a:off x="3386138" y="19812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3814763" y="16383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Oval 9"/>
          <p:cNvSpPr>
            <a:spLocks noChangeArrowheads="1"/>
          </p:cNvSpPr>
          <p:nvPr/>
        </p:nvSpPr>
        <p:spPr bwMode="auto">
          <a:xfrm>
            <a:off x="4779963" y="15240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5316538" y="19812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3065463" y="20955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3171825" y="1066800"/>
            <a:ext cx="107950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5532438" y="1524000"/>
            <a:ext cx="106362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3065463" y="1638300"/>
            <a:ext cx="106362" cy="114300"/>
          </a:xfrm>
          <a:prstGeom prst="ellipse">
            <a:avLst/>
          </a:prstGeom>
          <a:solidFill>
            <a:schemeClr val="accent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5102225" y="12954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Oval 16"/>
          <p:cNvSpPr>
            <a:spLocks noChangeArrowheads="1"/>
          </p:cNvSpPr>
          <p:nvPr/>
        </p:nvSpPr>
        <p:spPr bwMode="auto">
          <a:xfrm>
            <a:off x="4673600" y="1981200"/>
            <a:ext cx="106363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Oval 17"/>
          <p:cNvSpPr>
            <a:spLocks noChangeArrowheads="1"/>
          </p:cNvSpPr>
          <p:nvPr/>
        </p:nvSpPr>
        <p:spPr bwMode="auto">
          <a:xfrm>
            <a:off x="5424488" y="2324100"/>
            <a:ext cx="107950" cy="114300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4115" name="AutoShape 18"/>
          <p:cNvCxnSpPr>
            <a:cxnSpLocks noChangeShapeType="1"/>
            <a:stCxn id="4101" idx="5"/>
            <a:endCxn id="4111" idx="1"/>
          </p:cNvCxnSpPr>
          <p:nvPr/>
        </p:nvCxnSpPr>
        <p:spPr bwMode="auto">
          <a:xfrm>
            <a:off x="2941638" y="1506538"/>
            <a:ext cx="13811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6" name="AutoShape 19"/>
          <p:cNvCxnSpPr>
            <a:cxnSpLocks noChangeShapeType="1"/>
            <a:stCxn id="4103" idx="6"/>
            <a:endCxn id="4111" idx="3"/>
          </p:cNvCxnSpPr>
          <p:nvPr/>
        </p:nvCxnSpPr>
        <p:spPr bwMode="auto">
          <a:xfrm flipV="1">
            <a:off x="2849563" y="1735138"/>
            <a:ext cx="230187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7" name="AutoShape 20"/>
          <p:cNvCxnSpPr>
            <a:cxnSpLocks noChangeShapeType="1"/>
            <a:stCxn id="4103" idx="5"/>
            <a:endCxn id="4108" idx="1"/>
          </p:cNvCxnSpPr>
          <p:nvPr/>
        </p:nvCxnSpPr>
        <p:spPr bwMode="auto">
          <a:xfrm>
            <a:off x="2835275" y="1963738"/>
            <a:ext cx="244475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8" name="AutoShape 21"/>
          <p:cNvCxnSpPr>
            <a:cxnSpLocks noChangeShapeType="1"/>
            <a:stCxn id="4101" idx="3"/>
            <a:endCxn id="4103" idx="0"/>
          </p:cNvCxnSpPr>
          <p:nvPr/>
        </p:nvCxnSpPr>
        <p:spPr bwMode="auto">
          <a:xfrm flipH="1">
            <a:off x="2797175" y="1506538"/>
            <a:ext cx="69850" cy="3603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19" name="AutoShape 22"/>
          <p:cNvCxnSpPr>
            <a:cxnSpLocks noChangeShapeType="1"/>
            <a:stCxn id="4111" idx="4"/>
            <a:endCxn id="4108" idx="0"/>
          </p:cNvCxnSpPr>
          <p:nvPr/>
        </p:nvCxnSpPr>
        <p:spPr bwMode="auto">
          <a:xfrm>
            <a:off x="3119438" y="1752600"/>
            <a:ext cx="0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0" name="AutoShape 23"/>
          <p:cNvCxnSpPr>
            <a:cxnSpLocks noChangeShapeType="1"/>
            <a:stCxn id="4111" idx="7"/>
            <a:endCxn id="4102" idx="4"/>
          </p:cNvCxnSpPr>
          <p:nvPr/>
        </p:nvCxnSpPr>
        <p:spPr bwMode="auto">
          <a:xfrm flipV="1">
            <a:off x="3155950" y="1409700"/>
            <a:ext cx="177800" cy="246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1" name="AutoShape 24"/>
          <p:cNvCxnSpPr>
            <a:cxnSpLocks noChangeShapeType="1"/>
            <a:stCxn id="4111" idx="5"/>
            <a:endCxn id="4104" idx="1"/>
          </p:cNvCxnSpPr>
          <p:nvPr/>
        </p:nvCxnSpPr>
        <p:spPr bwMode="auto">
          <a:xfrm>
            <a:off x="3155950" y="1735138"/>
            <a:ext cx="246063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2" name="AutoShape 25"/>
          <p:cNvCxnSpPr>
            <a:cxnSpLocks noChangeShapeType="1"/>
            <a:stCxn id="4108" idx="6"/>
            <a:endCxn id="4104" idx="3"/>
          </p:cNvCxnSpPr>
          <p:nvPr/>
        </p:nvCxnSpPr>
        <p:spPr bwMode="auto">
          <a:xfrm flipV="1">
            <a:off x="3171825" y="2078038"/>
            <a:ext cx="230188" cy="746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3" name="AutoShape 26"/>
          <p:cNvCxnSpPr>
            <a:cxnSpLocks noChangeShapeType="1"/>
            <a:stCxn id="4101" idx="7"/>
            <a:endCxn id="4109" idx="3"/>
          </p:cNvCxnSpPr>
          <p:nvPr/>
        </p:nvCxnSpPr>
        <p:spPr bwMode="auto">
          <a:xfrm flipV="1">
            <a:off x="2941638" y="1163638"/>
            <a:ext cx="24606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4" name="AutoShape 27"/>
          <p:cNvCxnSpPr>
            <a:cxnSpLocks noChangeShapeType="1"/>
            <a:stCxn id="4109" idx="5"/>
            <a:endCxn id="4102" idx="0"/>
          </p:cNvCxnSpPr>
          <p:nvPr/>
        </p:nvCxnSpPr>
        <p:spPr bwMode="auto">
          <a:xfrm>
            <a:off x="3263900" y="1163638"/>
            <a:ext cx="69850" cy="13176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5" name="AutoShape 28"/>
          <p:cNvCxnSpPr>
            <a:cxnSpLocks noChangeShapeType="1"/>
            <a:stCxn id="4104" idx="7"/>
            <a:endCxn id="4105" idx="3"/>
          </p:cNvCxnSpPr>
          <p:nvPr/>
        </p:nvCxnSpPr>
        <p:spPr bwMode="auto">
          <a:xfrm flipV="1">
            <a:off x="3478213" y="1735138"/>
            <a:ext cx="354012" cy="2635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6" name="AutoShape 29"/>
          <p:cNvCxnSpPr>
            <a:cxnSpLocks noChangeShapeType="1"/>
            <a:stCxn id="4109" idx="6"/>
            <a:endCxn id="4105" idx="1"/>
          </p:cNvCxnSpPr>
          <p:nvPr/>
        </p:nvCxnSpPr>
        <p:spPr bwMode="auto">
          <a:xfrm>
            <a:off x="3279775" y="1123950"/>
            <a:ext cx="552450" cy="53181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7" name="AutoShape 30"/>
          <p:cNvCxnSpPr>
            <a:cxnSpLocks noChangeShapeType="1"/>
            <a:stCxn id="4111" idx="6"/>
            <a:endCxn id="4105" idx="2"/>
          </p:cNvCxnSpPr>
          <p:nvPr/>
        </p:nvCxnSpPr>
        <p:spPr bwMode="auto">
          <a:xfrm>
            <a:off x="3171825" y="1695450"/>
            <a:ext cx="642938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8" name="AutoShape 31"/>
          <p:cNvCxnSpPr>
            <a:cxnSpLocks noChangeShapeType="1"/>
            <a:stCxn id="4106" idx="4"/>
            <a:endCxn id="4113" idx="0"/>
          </p:cNvCxnSpPr>
          <p:nvPr/>
        </p:nvCxnSpPr>
        <p:spPr bwMode="auto">
          <a:xfrm flipH="1">
            <a:off x="4727575" y="1638300"/>
            <a:ext cx="106363" cy="342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29" name="AutoShape 32"/>
          <p:cNvCxnSpPr>
            <a:cxnSpLocks noChangeShapeType="1"/>
            <a:stCxn id="4106" idx="7"/>
            <a:endCxn id="4112" idx="3"/>
          </p:cNvCxnSpPr>
          <p:nvPr/>
        </p:nvCxnSpPr>
        <p:spPr bwMode="auto">
          <a:xfrm flipV="1">
            <a:off x="4872038" y="1392238"/>
            <a:ext cx="246062" cy="1492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0" name="AutoShape 33"/>
          <p:cNvCxnSpPr>
            <a:cxnSpLocks noChangeShapeType="1"/>
            <a:stCxn id="4112" idx="4"/>
            <a:endCxn id="4107" idx="1"/>
          </p:cNvCxnSpPr>
          <p:nvPr/>
        </p:nvCxnSpPr>
        <p:spPr bwMode="auto">
          <a:xfrm>
            <a:off x="5156200" y="1409700"/>
            <a:ext cx="176213" cy="5889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1" name="AutoShape 34"/>
          <p:cNvCxnSpPr>
            <a:cxnSpLocks noChangeShapeType="1"/>
            <a:stCxn id="4113" idx="6"/>
            <a:endCxn id="4107" idx="2"/>
          </p:cNvCxnSpPr>
          <p:nvPr/>
        </p:nvCxnSpPr>
        <p:spPr bwMode="auto">
          <a:xfrm>
            <a:off x="4779963" y="2038350"/>
            <a:ext cx="536575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2" name="AutoShape 35"/>
          <p:cNvCxnSpPr>
            <a:cxnSpLocks noChangeShapeType="1"/>
            <a:stCxn id="4112" idx="5"/>
            <a:endCxn id="4110" idx="2"/>
          </p:cNvCxnSpPr>
          <p:nvPr/>
        </p:nvCxnSpPr>
        <p:spPr bwMode="auto">
          <a:xfrm>
            <a:off x="5194300" y="1392238"/>
            <a:ext cx="338138" cy="1889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3" name="AutoShape 36"/>
          <p:cNvCxnSpPr>
            <a:cxnSpLocks noChangeShapeType="1"/>
            <a:stCxn id="4106" idx="5"/>
            <a:endCxn id="4107" idx="1"/>
          </p:cNvCxnSpPr>
          <p:nvPr/>
        </p:nvCxnSpPr>
        <p:spPr bwMode="auto">
          <a:xfrm>
            <a:off x="4872038" y="1620838"/>
            <a:ext cx="460375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4" name="AutoShape 37"/>
          <p:cNvCxnSpPr>
            <a:cxnSpLocks noChangeShapeType="1"/>
            <a:stCxn id="4110" idx="3"/>
            <a:endCxn id="4113" idx="7"/>
          </p:cNvCxnSpPr>
          <p:nvPr/>
        </p:nvCxnSpPr>
        <p:spPr bwMode="auto">
          <a:xfrm flipH="1">
            <a:off x="4765675" y="1620838"/>
            <a:ext cx="781050" cy="37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5" name="AutoShape 38"/>
          <p:cNvCxnSpPr>
            <a:cxnSpLocks noChangeShapeType="1"/>
            <a:stCxn id="4110" idx="4"/>
            <a:endCxn id="4114" idx="0"/>
          </p:cNvCxnSpPr>
          <p:nvPr/>
        </p:nvCxnSpPr>
        <p:spPr bwMode="auto">
          <a:xfrm flipH="1">
            <a:off x="5478463" y="1638300"/>
            <a:ext cx="107950" cy="6858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6" name="AutoShape 39"/>
          <p:cNvCxnSpPr>
            <a:cxnSpLocks noChangeShapeType="1"/>
            <a:stCxn id="4113" idx="5"/>
            <a:endCxn id="4114" idx="2"/>
          </p:cNvCxnSpPr>
          <p:nvPr/>
        </p:nvCxnSpPr>
        <p:spPr bwMode="auto">
          <a:xfrm>
            <a:off x="4765675" y="2078038"/>
            <a:ext cx="658813" cy="30321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37" name="AutoShape 40"/>
          <p:cNvCxnSpPr>
            <a:cxnSpLocks noChangeShapeType="1"/>
            <a:stCxn id="4105" idx="6"/>
            <a:endCxn id="4106" idx="2"/>
          </p:cNvCxnSpPr>
          <p:nvPr/>
        </p:nvCxnSpPr>
        <p:spPr bwMode="auto">
          <a:xfrm flipV="1">
            <a:off x="3922713" y="1581150"/>
            <a:ext cx="857250" cy="1143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8" name="AutoShape 41"/>
          <p:cNvCxnSpPr>
            <a:cxnSpLocks noChangeShapeType="1"/>
            <a:stCxn id="4104" idx="5"/>
            <a:endCxn id="4114" idx="3"/>
          </p:cNvCxnSpPr>
          <p:nvPr/>
        </p:nvCxnSpPr>
        <p:spPr bwMode="auto">
          <a:xfrm>
            <a:off x="3478213" y="2078038"/>
            <a:ext cx="1962150" cy="3429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39" name="AutoShape 42"/>
          <p:cNvCxnSpPr>
            <a:cxnSpLocks noChangeShapeType="1"/>
            <a:stCxn id="4109" idx="7"/>
            <a:endCxn id="4106" idx="1"/>
          </p:cNvCxnSpPr>
          <p:nvPr/>
        </p:nvCxnSpPr>
        <p:spPr bwMode="auto">
          <a:xfrm>
            <a:off x="3263900" y="1084263"/>
            <a:ext cx="1533525" cy="457200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4140" name="AutoShape 43"/>
          <p:cNvCxnSpPr>
            <a:cxnSpLocks noChangeShapeType="1"/>
            <a:stCxn id="4105" idx="5"/>
            <a:endCxn id="4113" idx="2"/>
          </p:cNvCxnSpPr>
          <p:nvPr/>
        </p:nvCxnSpPr>
        <p:spPr bwMode="auto">
          <a:xfrm>
            <a:off x="3906838" y="1735138"/>
            <a:ext cx="766762" cy="303212"/>
          </a:xfrm>
          <a:prstGeom prst="straightConnector1">
            <a:avLst/>
          </a:prstGeom>
          <a:noFill/>
          <a:ln w="381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4141" name="Text Box 44"/>
          <p:cNvSpPr txBox="1">
            <a:spLocks noChangeArrowheads="1"/>
          </p:cNvSpPr>
          <p:nvPr/>
        </p:nvSpPr>
        <p:spPr bwMode="auto">
          <a:xfrm>
            <a:off x="2667000" y="2057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4142" name="Text Box 45"/>
          <p:cNvSpPr txBox="1">
            <a:spLocks noChangeArrowheads="1"/>
          </p:cNvSpPr>
          <p:nvPr/>
        </p:nvSpPr>
        <p:spPr bwMode="auto">
          <a:xfrm>
            <a:off x="5562600" y="190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808080"/>
                </a:solidFill>
              </a:rPr>
              <a:t>B</a:t>
            </a:r>
          </a:p>
        </p:txBody>
      </p:sp>
      <p:sp>
        <p:nvSpPr>
          <p:cNvPr id="77871" name="Rectangle 47"/>
          <p:cNvSpPr>
            <a:spLocks noChangeArrowheads="1"/>
          </p:cNvSpPr>
          <p:nvPr/>
        </p:nvSpPr>
        <p:spPr bwMode="auto">
          <a:xfrm>
            <a:off x="665163" y="4414838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Find minimum cut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gives you a segmentation</a:t>
            </a:r>
          </a:p>
          <a:p>
            <a:pPr marL="742950" lvl="1" indent="-28575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>
                <a:solidFill>
                  <a:srgbClr val="000000"/>
                </a:solidFill>
              </a:rPr>
              <a:t>fast algorithms exist for doing this</a:t>
            </a:r>
          </a:p>
        </p:txBody>
      </p:sp>
      <p:sp>
        <p:nvSpPr>
          <p:cNvPr id="4145" name="Text Box 50"/>
          <p:cNvSpPr txBox="1">
            <a:spLocks noChangeArrowheads="1"/>
          </p:cNvSpPr>
          <p:nvPr/>
        </p:nvSpPr>
        <p:spPr bwMode="auto">
          <a:xfrm>
            <a:off x="7426325" y="65532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graphicFrame>
        <p:nvGraphicFramePr>
          <p:cNvPr id="4098" name="Object 49"/>
          <p:cNvGraphicFramePr>
            <a:graphicFrameLocks noChangeAspect="1"/>
          </p:cNvGraphicFramePr>
          <p:nvPr/>
        </p:nvGraphicFramePr>
        <p:xfrm>
          <a:off x="3184525" y="3502025"/>
          <a:ext cx="2925763" cy="803275"/>
        </p:xfrm>
        <a:graphic>
          <a:graphicData uri="http://schemas.openxmlformats.org/presentationml/2006/ole">
            <p:oleObj spid="_x0000_s26640" name="Equation" r:id="rId4" imgW="1295280" imgH="355320" progId="Equation.3">
              <p:embed/>
            </p:oleObj>
          </a:graphicData>
        </a:graphic>
      </p:graphicFrame>
      <p:sp>
        <p:nvSpPr>
          <p:cNvPr id="50" name="Rectangle 7"/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/>
              <a:t>Recall: Segmentation by Graph Cuts</a:t>
            </a:r>
            <a:endParaRPr lang="en-US" dirty="0" smtClean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9C0E71-56DE-4C53-B283-1EC268429DB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443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807" t="30718" r="16137" b="5263"/>
          <a:stretch/>
        </p:blipFill>
        <p:spPr bwMode="auto">
          <a:xfrm>
            <a:off x="381000" y="1745672"/>
            <a:ext cx="8541328" cy="463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876800" y="4274126"/>
            <a:ext cx="4267200" cy="220287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52400" y="4419600"/>
            <a:ext cx="5181600" cy="2057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23" descr="ou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34337" y="152400"/>
            <a:ext cx="957263" cy="128665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724400" y="1905000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55510" t="28899" r="20864" b="36938"/>
          <a:stretch/>
        </p:blipFill>
        <p:spPr bwMode="auto">
          <a:xfrm>
            <a:off x="5181600" y="1676400"/>
            <a:ext cx="3276600" cy="281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 bwMode="auto">
          <a:xfrm>
            <a:off x="7391400" y="3352800"/>
            <a:ext cx="1121568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87872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Add two additional nodes, object and background “terminals”</a:t>
            </a:r>
          </a:p>
          <a:p>
            <a:endParaRPr lang="en-US" sz="1100" dirty="0" smtClean="0"/>
          </a:p>
          <a:p>
            <a:r>
              <a:rPr lang="en-US" sz="2400" dirty="0" smtClean="0"/>
              <a:t>Link each pixel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both terminals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To its neighboring pixels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sz="3800" dirty="0" smtClean="0"/>
              <a:t>Graph cuts for interactive segmentation</a:t>
            </a:r>
            <a:endParaRPr lang="en-US" sz="3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1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8239" t="25837" r="15455" b="8708"/>
          <a:stretch/>
        </p:blipFill>
        <p:spPr bwMode="auto">
          <a:xfrm>
            <a:off x="609600" y="1524000"/>
            <a:ext cx="8084127" cy="473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09600" y="3893126"/>
            <a:ext cx="4267200" cy="23691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807" t="30718" r="58466" b="37272"/>
          <a:stretch/>
        </p:blipFill>
        <p:spPr bwMode="auto">
          <a:xfrm>
            <a:off x="381000" y="1745673"/>
            <a:ext cx="3380509" cy="231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6096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9" name="TextBox 8"/>
          <p:cNvSpPr txBox="1"/>
          <p:nvPr/>
        </p:nvSpPr>
        <p:spPr>
          <a:xfrm>
            <a:off x="509154" y="4267200"/>
            <a:ext cx="391044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Adding hard constraints: </a:t>
            </a:r>
          </a:p>
          <a:p>
            <a:endParaRPr lang="en-US" sz="1400" dirty="0"/>
          </a:p>
          <a:p>
            <a:r>
              <a:rPr lang="en-US" sz="2400" dirty="0" smtClean="0"/>
              <a:t>Let the edge weight to object or background terminal reflect similarity to the respective seed pixels.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861894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5171" t="24402" r="15114" b="5263"/>
          <a:stretch/>
        </p:blipFill>
        <p:spPr bwMode="auto">
          <a:xfrm>
            <a:off x="301337" y="1537855"/>
            <a:ext cx="8499763" cy="50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47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Yuri </a:t>
            </a:r>
            <a:r>
              <a:rPr lang="en-US" dirty="0" err="1" smtClean="0"/>
              <a:t>Boykov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2813" t="42153" r="50000" b="28923"/>
          <a:stretch/>
        </p:blipFill>
        <p:spPr bwMode="auto">
          <a:xfrm>
            <a:off x="4914901" y="3352800"/>
            <a:ext cx="876299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9091" t="42153" r="62318" b="28923"/>
          <a:stretch/>
        </p:blipFill>
        <p:spPr bwMode="auto">
          <a:xfrm>
            <a:off x="5581898" y="3352800"/>
            <a:ext cx="2266702" cy="209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-3810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err="1">
                <a:solidFill>
                  <a:schemeClr val="tx2"/>
                </a:solidFill>
                <a:latin typeface="Arial Narrow" pitchFamily="34" charset="0"/>
              </a:rPr>
              <a:t>Boykov</a:t>
            </a:r>
            <a:r>
              <a:rPr lang="en-GB" b="1" dirty="0">
                <a:solidFill>
                  <a:schemeClr val="tx2"/>
                </a:solidFill>
                <a:latin typeface="Arial Narrow" pitchFamily="34" charset="0"/>
              </a:rPr>
              <a:t> and Jolly (2001)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86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o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600200" y="5657850"/>
            <a:ext cx="19653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 Narrow" pitchFamily="34" charset="0"/>
              </a:rPr>
              <a:t>Intelligent Scissors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Mortensen and   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 Barrett (1995)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878513" y="5710959"/>
            <a:ext cx="12144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 err="1">
                <a:latin typeface="Arial Narrow" pitchFamily="34" charset="0"/>
              </a:rPr>
              <a:t>GrabCut</a:t>
            </a:r>
            <a:r>
              <a:rPr lang="en-GB" b="1" dirty="0">
                <a:latin typeface="Arial Narrow" pitchFamily="34" charset="0"/>
              </a:rPr>
              <a:t/>
            </a:r>
            <a:br>
              <a:rPr lang="en-GB" b="1" dirty="0">
                <a:latin typeface="Arial Narrow" pitchFamily="34" charset="0"/>
              </a:rPr>
            </a:br>
            <a:r>
              <a:rPr lang="en-GB" b="1" dirty="0">
                <a:latin typeface="Arial Narrow" pitchFamily="34" charset="0"/>
              </a:rPr>
              <a:t>Rother et al. (2004)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744913" y="5676034"/>
            <a:ext cx="13493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 Narrow" pitchFamily="34" charset="0"/>
              </a:rPr>
              <a:t>    Graph Cuts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Boykov and   </a:t>
            </a:r>
            <a:br>
              <a:rPr lang="en-GB" b="1">
                <a:latin typeface="Arial Narrow" pitchFamily="34" charset="0"/>
              </a:rPr>
            </a:br>
            <a:r>
              <a:rPr lang="en-GB" b="1">
                <a:latin typeface="Arial Narrow" pitchFamily="34" charset="0"/>
              </a:rPr>
              <a:t>    Jolly (2001)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5524500" y="3501159"/>
            <a:ext cx="1562100" cy="2190750"/>
            <a:chOff x="4816" y="2224"/>
            <a:chExt cx="984" cy="1380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4816" y="2240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" name="Picture 11" descr="o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2224"/>
              <a:ext cx="961" cy="138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12"/>
          <p:cNvGrpSpPr>
            <a:grpSpLocks/>
          </p:cNvGrpSpPr>
          <p:nvPr/>
        </p:nvGrpSpPr>
        <p:grpSpPr bwMode="auto">
          <a:xfrm>
            <a:off x="1778000" y="3476625"/>
            <a:ext cx="1549400" cy="2112963"/>
            <a:chOff x="1192" y="2192"/>
            <a:chExt cx="976" cy="1331"/>
          </a:xfrm>
        </p:grpSpPr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1200" y="2192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8" name="Picture 14" descr="Projec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2208"/>
              <a:ext cx="976" cy="1315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17"/>
          <p:cNvGrpSpPr>
            <a:grpSpLocks/>
          </p:cNvGrpSpPr>
          <p:nvPr/>
        </p:nvGrpSpPr>
        <p:grpSpPr bwMode="auto">
          <a:xfrm>
            <a:off x="3690938" y="3469409"/>
            <a:ext cx="1538287" cy="2209800"/>
            <a:chOff x="2599" y="2200"/>
            <a:chExt cx="969" cy="1392"/>
          </a:xfrm>
        </p:grpSpPr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600" y="2224"/>
              <a:ext cx="944" cy="1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1" name="Picture 19" descr="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2200"/>
              <a:ext cx="969" cy="1392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3" descr="ou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310409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4" descr="out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85875"/>
            <a:ext cx="1573213" cy="21145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5562600" y="1362075"/>
            <a:ext cx="1417637" cy="1924050"/>
          </a:xfrm>
          <a:prstGeom prst="rect">
            <a:avLst/>
          </a:prstGeom>
          <a:noFill/>
          <a:ln w="38100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Graph cuts for interactive segmentation</a:t>
            </a:r>
            <a:endParaRPr lang="en-US" sz="3800" dirty="0"/>
          </a:p>
        </p:txBody>
      </p:sp>
      <p:sp>
        <p:nvSpPr>
          <p:cNvPr id="36" name="TextBox 35"/>
          <p:cNvSpPr txBox="1"/>
          <p:nvPr/>
        </p:nvSpPr>
        <p:spPr>
          <a:xfrm>
            <a:off x="7092950" y="4003964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interaction modality: specify bounding box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69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4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837479" y="2255043"/>
            <a:ext cx="2867025" cy="1914525"/>
            <a:chOff x="665" y="1135"/>
            <a:chExt cx="1806" cy="1206"/>
          </a:xfrm>
        </p:grpSpPr>
        <p:pic>
          <p:nvPicPr>
            <p:cNvPr id="6" name="Picture 29" descr="12408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0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433041" y="4945856"/>
            <a:ext cx="3328988" cy="8604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flipH="1" flipV="1">
            <a:off x="3344141" y="5123656"/>
            <a:ext cx="3203575" cy="949325"/>
          </a:xfrm>
          <a:custGeom>
            <a:avLst/>
            <a:gdLst>
              <a:gd name="G0" fmla="+- -3815864 0 0"/>
              <a:gd name="G1" fmla="+- -10041407 0 0"/>
              <a:gd name="G2" fmla="+- -3815864 0 -10041407"/>
              <a:gd name="G3" fmla="+- 10800 0 0"/>
              <a:gd name="G4" fmla="+- 0 0 -38158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35 0 0"/>
              <a:gd name="G9" fmla="+- 0 0 -10041407"/>
              <a:gd name="G10" fmla="+- 7235 0 2700"/>
              <a:gd name="G11" fmla="cos G10 -3815864"/>
              <a:gd name="G12" fmla="sin G10 -3815864"/>
              <a:gd name="G13" fmla="cos 13500 -3815864"/>
              <a:gd name="G14" fmla="sin 13500 -3815864"/>
              <a:gd name="G15" fmla="+- G11 10800 0"/>
              <a:gd name="G16" fmla="+- G12 10800 0"/>
              <a:gd name="G17" fmla="+- G13 10800 0"/>
              <a:gd name="G18" fmla="+- G14 10800 0"/>
              <a:gd name="G19" fmla="*/ 7235 1 2"/>
              <a:gd name="G20" fmla="+- G19 5400 0"/>
              <a:gd name="G21" fmla="cos G20 -3815864"/>
              <a:gd name="G22" fmla="sin G20 -3815864"/>
              <a:gd name="G23" fmla="+- G21 10800 0"/>
              <a:gd name="G24" fmla="+- G12 G23 G22"/>
              <a:gd name="G25" fmla="+- G22 G23 G11"/>
              <a:gd name="G26" fmla="cos 10800 -3815864"/>
              <a:gd name="G27" fmla="sin 10800 -3815864"/>
              <a:gd name="G28" fmla="cos 7235 -3815864"/>
              <a:gd name="G29" fmla="sin 7235 -38158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041407"/>
              <a:gd name="G36" fmla="sin G34 -10041407"/>
              <a:gd name="G37" fmla="+/ -10041407 -38158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35 G39"/>
              <a:gd name="G43" fmla="sin 7235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873 w 21600"/>
              <a:gd name="T5" fmla="*/ 404 h 21600"/>
              <a:gd name="T6" fmla="*/ 2749 w 21600"/>
              <a:gd name="T7" fmla="*/ 6736 h 21600"/>
              <a:gd name="T8" fmla="*/ 8839 w 21600"/>
              <a:gd name="T9" fmla="*/ 3835 h 21600"/>
              <a:gd name="T10" fmla="*/ 17908 w 21600"/>
              <a:gd name="T11" fmla="*/ -677 h 21600"/>
              <a:gd name="T12" fmla="*/ 19359 w 21600"/>
              <a:gd name="T13" fmla="*/ 5493 h 21600"/>
              <a:gd name="T14" fmla="*/ 13188 w 21600"/>
              <a:gd name="T15" fmla="*/ 694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9" y="4649"/>
                </a:moveTo>
                <a:cubicBezTo>
                  <a:pt x="13465" y="3940"/>
                  <a:pt x="12146" y="3565"/>
                  <a:pt x="10800" y="3565"/>
                </a:cubicBezTo>
                <a:cubicBezTo>
                  <a:pt x="8069" y="3564"/>
                  <a:pt x="5571" y="5102"/>
                  <a:pt x="4341" y="7540"/>
                </a:cubicBezTo>
                <a:lnTo>
                  <a:pt x="1158" y="5933"/>
                </a:lnTo>
                <a:cubicBezTo>
                  <a:pt x="2994" y="2294"/>
                  <a:pt x="6723" y="-1"/>
                  <a:pt x="10800" y="0"/>
                </a:cubicBezTo>
                <a:cubicBezTo>
                  <a:pt x="12809" y="0"/>
                  <a:pt x="14778" y="560"/>
                  <a:pt x="16487" y="1618"/>
                </a:cubicBezTo>
                <a:lnTo>
                  <a:pt x="17908" y="-677"/>
                </a:lnTo>
                <a:lnTo>
                  <a:pt x="19359" y="5493"/>
                </a:lnTo>
                <a:lnTo>
                  <a:pt x="13188" y="6944"/>
                </a:lnTo>
                <a:lnTo>
                  <a:pt x="14609" y="4649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1991591" y="4287043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21991" y="2872581"/>
            <a:ext cx="3790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800" smtClean="0">
                <a:solidFill>
                  <a:srgbClr val="FFFFFF"/>
                </a:solidFill>
              </a:rPr>
              <a:t>User Initialisation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59667" y="5223668"/>
            <a:ext cx="3276600" cy="841375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K-means for learning </a:t>
            </a:r>
            <a:br>
              <a:rPr lang="en-GB" sz="2400" b="1" dirty="0" smtClean="0">
                <a:solidFill>
                  <a:srgbClr val="F1AE05"/>
                </a:solidFill>
              </a:rPr>
            </a:br>
            <a:r>
              <a:rPr lang="en-GB" sz="2400" b="1" dirty="0" smtClean="0">
                <a:solidFill>
                  <a:srgbClr val="F1AE05"/>
                </a:solidFill>
              </a:rPr>
              <a:t> colour distributions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539778" y="4908982"/>
            <a:ext cx="2346325" cy="1206500"/>
          </a:xfrm>
          <a:prstGeom prst="rect">
            <a:avLst/>
          </a:prstGeom>
          <a:noFill/>
          <a:ln w="19050" algn="ctr">
            <a:solidFill>
              <a:srgbClr val="F1AE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F1AE05"/>
                </a:solidFill>
              </a:rPr>
              <a:t>Graph cuts to infer the segmentation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853479" y="2567781"/>
            <a:ext cx="550862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8800" b="1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  <p:pic>
        <p:nvPicPr>
          <p:cNvPr id="18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3204" y="5376068"/>
            <a:ext cx="310038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387379" y="5317331"/>
            <a:ext cx="310038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95857" y="2897757"/>
            <a:ext cx="306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User initialization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14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552" name="Group 27"/>
          <p:cNvGrpSpPr>
            <a:grpSpLocks/>
          </p:cNvGrpSpPr>
          <p:nvPr/>
        </p:nvGrpSpPr>
        <p:grpSpPr bwMode="auto">
          <a:xfrm>
            <a:off x="920700" y="2844792"/>
            <a:ext cx="2844800" cy="2495550"/>
            <a:chOff x="1872" y="1947"/>
            <a:chExt cx="1792" cy="1572"/>
          </a:xfrm>
        </p:grpSpPr>
        <p:graphicFrame>
          <p:nvGraphicFramePr>
            <p:cNvPr id="492546" name="Object 2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p:oleObj spid="_x0000_s1126" name="Image" r:id="rId4" imgW="1143260" imgH="1003529" progId="">
                <p:embed/>
              </p:oleObj>
            </a:graphicData>
          </a:graphic>
        </p:graphicFrame>
        <p:sp>
          <p:nvSpPr>
            <p:cNvPr id="492567" name="Oval 21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7" name="Text Box 30"/>
          <p:cNvSpPr txBox="1">
            <a:spLocks noChangeArrowheads="1"/>
          </p:cNvSpPr>
          <p:nvPr/>
        </p:nvSpPr>
        <p:spPr bwMode="auto">
          <a:xfrm>
            <a:off x="811161" y="1638288"/>
            <a:ext cx="699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Given</a:t>
            </a:r>
            <a:r>
              <a:rPr lang="en-US" sz="2400" dirty="0">
                <a:solidFill>
                  <a:srgbClr val="000000"/>
                </a:solidFill>
              </a:rPr>
              <a:t>: initial contour (model) near desired object </a:t>
            </a:r>
          </a:p>
        </p:txBody>
      </p:sp>
      <p:sp>
        <p:nvSpPr>
          <p:cNvPr id="492554" name="TextBox 8"/>
          <p:cNvSpPr txBox="1">
            <a:spLocks noChangeArrowheads="1"/>
          </p:cNvSpPr>
          <p:nvPr/>
        </p:nvSpPr>
        <p:spPr bwMode="auto">
          <a:xfrm>
            <a:off x="2133600" y="914400"/>
            <a:ext cx="533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a.k.a. active contours, snakes</a:t>
            </a:r>
          </a:p>
        </p:txBody>
      </p:sp>
      <p:sp>
        <p:nvSpPr>
          <p:cNvPr id="492556" name="TextBox 8"/>
          <p:cNvSpPr txBox="1">
            <a:spLocks noChangeArrowheads="1"/>
          </p:cNvSpPr>
          <p:nvPr/>
        </p:nvSpPr>
        <p:spPr bwMode="auto">
          <a:xfrm>
            <a:off x="7224777" y="6584997"/>
            <a:ext cx="2057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Figure credit: Yuri </a:t>
            </a:r>
            <a:r>
              <a:rPr lang="en-US" sz="1200" dirty="0" err="1">
                <a:solidFill>
                  <a:srgbClr val="000000"/>
                </a:solidFill>
              </a:rPr>
              <a:t>Boykov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492557" name="Group 11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1872" y="1947"/>
            <a:chExt cx="1792" cy="1572"/>
          </a:xfrm>
        </p:grpSpPr>
        <p:graphicFrame>
          <p:nvGraphicFramePr>
            <p:cNvPr id="492547" name="Object 5"/>
            <p:cNvGraphicFramePr>
              <a:graphicFrameLocks noChangeAspect="1"/>
            </p:cNvGraphicFramePr>
            <p:nvPr/>
          </p:nvGraphicFramePr>
          <p:xfrm>
            <a:off x="1872" y="1947"/>
            <a:ext cx="1792" cy="1572"/>
          </p:xfrm>
          <a:graphic>
            <a:graphicData uri="http://schemas.openxmlformats.org/presentationml/2006/ole">
              <p:oleObj spid="_x0000_s1127" name="Image" r:id="rId5" imgW="1143260" imgH="1003529" progId="">
                <p:embed/>
              </p:oleObj>
            </a:graphicData>
          </a:graphic>
        </p:graphicFrame>
        <p:sp>
          <p:nvSpPr>
            <p:cNvPr id="492566" name="Oval 6"/>
            <p:cNvSpPr>
              <a:spLocks noChangeArrowheads="1"/>
            </p:cNvSpPr>
            <p:nvPr/>
          </p:nvSpPr>
          <p:spPr bwMode="auto">
            <a:xfrm>
              <a:off x="2547" y="2340"/>
              <a:ext cx="690" cy="683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790" y="1924"/>
            <a:chExt cx="1792" cy="1572"/>
          </a:xfrm>
        </p:grpSpPr>
        <p:graphicFrame>
          <p:nvGraphicFramePr>
            <p:cNvPr id="492548" name="Object 4"/>
            <p:cNvGraphicFramePr>
              <a:graphicFrameLocks noChangeAspect="1"/>
            </p:cNvGraphicFramePr>
            <p:nvPr/>
          </p:nvGraphicFramePr>
          <p:xfrm>
            <a:off x="3790" y="1924"/>
            <a:ext cx="1792" cy="1572"/>
          </p:xfrm>
          <a:graphic>
            <a:graphicData uri="http://schemas.openxmlformats.org/presentationml/2006/ole">
              <p:oleObj spid="_x0000_s1128" name="Image" r:id="rId6" imgW="1143260" imgH="1003529" progId="">
                <p:embed/>
              </p:oleObj>
            </a:graphicData>
          </a:graphic>
        </p:graphicFrame>
        <p:sp>
          <p:nvSpPr>
            <p:cNvPr id="492565" name="Freeform 9"/>
            <p:cNvSpPr>
              <a:spLocks/>
            </p:cNvSpPr>
            <p:nvPr/>
          </p:nvSpPr>
          <p:spPr bwMode="auto">
            <a:xfrm>
              <a:off x="4453" y="2348"/>
              <a:ext cx="759" cy="687"/>
            </a:xfrm>
            <a:custGeom>
              <a:avLst/>
              <a:gdLst>
                <a:gd name="T0" fmla="*/ 504 w 759"/>
                <a:gd name="T1" fmla="*/ 27 h 687"/>
                <a:gd name="T2" fmla="*/ 667 w 759"/>
                <a:gd name="T3" fmla="*/ 99 h 687"/>
                <a:gd name="T4" fmla="*/ 753 w 759"/>
                <a:gd name="T5" fmla="*/ 319 h 687"/>
                <a:gd name="T6" fmla="*/ 632 w 759"/>
                <a:gd name="T7" fmla="*/ 568 h 687"/>
                <a:gd name="T8" fmla="*/ 468 w 759"/>
                <a:gd name="T9" fmla="*/ 675 h 687"/>
                <a:gd name="T10" fmla="*/ 227 w 759"/>
                <a:gd name="T11" fmla="*/ 632 h 687"/>
                <a:gd name="T12" fmla="*/ 20 w 759"/>
                <a:gd name="T13" fmla="*/ 347 h 687"/>
                <a:gd name="T14" fmla="*/ 106 w 759"/>
                <a:gd name="T15" fmla="*/ 99 h 687"/>
                <a:gd name="T16" fmla="*/ 312 w 759"/>
                <a:gd name="T17" fmla="*/ 13 h 687"/>
                <a:gd name="T18" fmla="*/ 504 w 759"/>
                <a:gd name="T19" fmla="*/ 27 h 6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9"/>
                <a:gd name="T31" fmla="*/ 0 h 687"/>
                <a:gd name="T32" fmla="*/ 759 w 759"/>
                <a:gd name="T33" fmla="*/ 687 h 6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9" h="687">
                  <a:moveTo>
                    <a:pt x="504" y="27"/>
                  </a:moveTo>
                  <a:cubicBezTo>
                    <a:pt x="563" y="41"/>
                    <a:pt x="625" y="50"/>
                    <a:pt x="667" y="99"/>
                  </a:cubicBezTo>
                  <a:cubicBezTo>
                    <a:pt x="709" y="148"/>
                    <a:pt x="759" y="241"/>
                    <a:pt x="753" y="319"/>
                  </a:cubicBezTo>
                  <a:cubicBezTo>
                    <a:pt x="747" y="397"/>
                    <a:pt x="679" y="509"/>
                    <a:pt x="632" y="568"/>
                  </a:cubicBezTo>
                  <a:cubicBezTo>
                    <a:pt x="585" y="627"/>
                    <a:pt x="535" y="664"/>
                    <a:pt x="468" y="675"/>
                  </a:cubicBezTo>
                  <a:cubicBezTo>
                    <a:pt x="401" y="686"/>
                    <a:pt x="302" y="687"/>
                    <a:pt x="227" y="632"/>
                  </a:cubicBezTo>
                  <a:cubicBezTo>
                    <a:pt x="152" y="577"/>
                    <a:pt x="40" y="436"/>
                    <a:pt x="20" y="347"/>
                  </a:cubicBezTo>
                  <a:cubicBezTo>
                    <a:pt x="0" y="258"/>
                    <a:pt x="57" y="155"/>
                    <a:pt x="106" y="99"/>
                  </a:cubicBezTo>
                  <a:cubicBezTo>
                    <a:pt x="155" y="43"/>
                    <a:pt x="242" y="26"/>
                    <a:pt x="312" y="13"/>
                  </a:cubicBezTo>
                  <a:cubicBezTo>
                    <a:pt x="382" y="0"/>
                    <a:pt x="445" y="13"/>
                    <a:pt x="504" y="27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-87" y="1886"/>
            <a:chExt cx="1792" cy="1572"/>
          </a:xfrm>
        </p:grpSpPr>
        <p:graphicFrame>
          <p:nvGraphicFramePr>
            <p:cNvPr id="492549" name="Object 3"/>
            <p:cNvGraphicFramePr>
              <a:graphicFrameLocks noChangeAspect="1"/>
            </p:cNvGraphicFramePr>
            <p:nvPr/>
          </p:nvGraphicFramePr>
          <p:xfrm>
            <a:off x="-87" y="1886"/>
            <a:ext cx="1792" cy="1572"/>
          </p:xfrm>
          <a:graphic>
            <a:graphicData uri="http://schemas.openxmlformats.org/presentationml/2006/ole">
              <p:oleObj spid="_x0000_s1129" name="Image" r:id="rId7" imgW="1143260" imgH="1003529" progId="">
                <p:embed/>
              </p:oleObj>
            </a:graphicData>
          </a:graphic>
        </p:graphicFrame>
        <p:sp>
          <p:nvSpPr>
            <p:cNvPr id="492564" name="Freeform 15"/>
            <p:cNvSpPr>
              <a:spLocks/>
            </p:cNvSpPr>
            <p:nvPr/>
          </p:nvSpPr>
          <p:spPr bwMode="auto">
            <a:xfrm>
              <a:off x="668" y="2315"/>
              <a:ext cx="745" cy="678"/>
            </a:xfrm>
            <a:custGeom>
              <a:avLst/>
              <a:gdLst>
                <a:gd name="T0" fmla="*/ 356 w 745"/>
                <a:gd name="T1" fmla="*/ 32 h 678"/>
                <a:gd name="T2" fmla="*/ 548 w 745"/>
                <a:gd name="T3" fmla="*/ 53 h 678"/>
                <a:gd name="T4" fmla="*/ 704 w 745"/>
                <a:gd name="T5" fmla="*/ 195 h 678"/>
                <a:gd name="T6" fmla="*/ 726 w 745"/>
                <a:gd name="T7" fmla="*/ 409 h 678"/>
                <a:gd name="T8" fmla="*/ 591 w 745"/>
                <a:gd name="T9" fmla="*/ 593 h 678"/>
                <a:gd name="T10" fmla="*/ 377 w 745"/>
                <a:gd name="T11" fmla="*/ 665 h 678"/>
                <a:gd name="T12" fmla="*/ 100 w 745"/>
                <a:gd name="T13" fmla="*/ 515 h 678"/>
                <a:gd name="T14" fmla="*/ 8 w 745"/>
                <a:gd name="T15" fmla="*/ 266 h 678"/>
                <a:gd name="T16" fmla="*/ 150 w 745"/>
                <a:gd name="T17" fmla="*/ 39 h 678"/>
                <a:gd name="T18" fmla="*/ 356 w 745"/>
                <a:gd name="T19" fmla="*/ 32 h 6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45"/>
                <a:gd name="T31" fmla="*/ 0 h 678"/>
                <a:gd name="T32" fmla="*/ 745 w 745"/>
                <a:gd name="T33" fmla="*/ 678 h 6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45" h="678">
                  <a:moveTo>
                    <a:pt x="356" y="32"/>
                  </a:moveTo>
                  <a:cubicBezTo>
                    <a:pt x="422" y="34"/>
                    <a:pt x="490" y="26"/>
                    <a:pt x="548" y="53"/>
                  </a:cubicBezTo>
                  <a:cubicBezTo>
                    <a:pt x="606" y="80"/>
                    <a:pt x="674" y="136"/>
                    <a:pt x="704" y="195"/>
                  </a:cubicBezTo>
                  <a:cubicBezTo>
                    <a:pt x="734" y="254"/>
                    <a:pt x="745" y="343"/>
                    <a:pt x="726" y="409"/>
                  </a:cubicBezTo>
                  <a:cubicBezTo>
                    <a:pt x="707" y="475"/>
                    <a:pt x="649" y="550"/>
                    <a:pt x="591" y="593"/>
                  </a:cubicBezTo>
                  <a:cubicBezTo>
                    <a:pt x="533" y="636"/>
                    <a:pt x="459" y="678"/>
                    <a:pt x="377" y="665"/>
                  </a:cubicBezTo>
                  <a:cubicBezTo>
                    <a:pt x="295" y="652"/>
                    <a:pt x="162" y="582"/>
                    <a:pt x="100" y="515"/>
                  </a:cubicBezTo>
                  <a:cubicBezTo>
                    <a:pt x="38" y="448"/>
                    <a:pt x="0" y="345"/>
                    <a:pt x="8" y="266"/>
                  </a:cubicBezTo>
                  <a:cubicBezTo>
                    <a:pt x="16" y="187"/>
                    <a:pt x="97" y="78"/>
                    <a:pt x="150" y="39"/>
                  </a:cubicBezTo>
                  <a:cubicBezTo>
                    <a:pt x="203" y="0"/>
                    <a:pt x="290" y="30"/>
                    <a:pt x="356" y="32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895300" y="2844792"/>
            <a:ext cx="2844800" cy="2495550"/>
            <a:chOff x="3803" y="1893"/>
            <a:chExt cx="1792" cy="1572"/>
          </a:xfrm>
        </p:grpSpPr>
        <p:graphicFrame>
          <p:nvGraphicFramePr>
            <p:cNvPr id="492550" name="Object 6"/>
            <p:cNvGraphicFramePr>
              <a:graphicFrameLocks noChangeAspect="1"/>
            </p:cNvGraphicFramePr>
            <p:nvPr/>
          </p:nvGraphicFramePr>
          <p:xfrm>
            <a:off x="3803" y="1893"/>
            <a:ext cx="1792" cy="1572"/>
          </p:xfrm>
          <a:graphic>
            <a:graphicData uri="http://schemas.openxmlformats.org/presentationml/2006/ole">
              <p:oleObj spid="_x0000_s1130" name="Image" r:id="rId8" imgW="1143260" imgH="1003529" progId="">
                <p:embed/>
              </p:oleObj>
            </a:graphicData>
          </a:graphic>
        </p:graphicFrame>
        <p:sp>
          <p:nvSpPr>
            <p:cNvPr id="492563" name="Freeform 18"/>
            <p:cNvSpPr>
              <a:spLocks/>
            </p:cNvSpPr>
            <p:nvPr/>
          </p:nvSpPr>
          <p:spPr bwMode="auto">
            <a:xfrm>
              <a:off x="4659" y="2350"/>
              <a:ext cx="620" cy="650"/>
            </a:xfrm>
            <a:custGeom>
              <a:avLst/>
              <a:gdLst>
                <a:gd name="T0" fmla="*/ 297 w 620"/>
                <a:gd name="T1" fmla="*/ 11 h 650"/>
                <a:gd name="T2" fmla="*/ 454 w 620"/>
                <a:gd name="T3" fmla="*/ 25 h 650"/>
                <a:gd name="T4" fmla="*/ 589 w 620"/>
                <a:gd name="T5" fmla="*/ 132 h 650"/>
                <a:gd name="T6" fmla="*/ 617 w 620"/>
                <a:gd name="T7" fmla="*/ 310 h 650"/>
                <a:gd name="T8" fmla="*/ 568 w 620"/>
                <a:gd name="T9" fmla="*/ 445 h 650"/>
                <a:gd name="T10" fmla="*/ 461 w 620"/>
                <a:gd name="T11" fmla="*/ 573 h 650"/>
                <a:gd name="T12" fmla="*/ 319 w 620"/>
                <a:gd name="T13" fmla="*/ 644 h 650"/>
                <a:gd name="T14" fmla="*/ 105 w 620"/>
                <a:gd name="T15" fmla="*/ 608 h 650"/>
                <a:gd name="T16" fmla="*/ 13 w 620"/>
                <a:gd name="T17" fmla="*/ 487 h 650"/>
                <a:gd name="T18" fmla="*/ 27 w 620"/>
                <a:gd name="T19" fmla="*/ 274 h 650"/>
                <a:gd name="T20" fmla="*/ 91 w 620"/>
                <a:gd name="T21" fmla="*/ 110 h 650"/>
                <a:gd name="T22" fmla="*/ 248 w 620"/>
                <a:gd name="T23" fmla="*/ 18 h 650"/>
                <a:gd name="T24" fmla="*/ 383 w 620"/>
                <a:gd name="T25" fmla="*/ 4 h 6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0"/>
                <a:gd name="T40" fmla="*/ 0 h 650"/>
                <a:gd name="T41" fmla="*/ 620 w 620"/>
                <a:gd name="T42" fmla="*/ 650 h 6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0" h="650">
                  <a:moveTo>
                    <a:pt x="297" y="11"/>
                  </a:moveTo>
                  <a:cubicBezTo>
                    <a:pt x="351" y="8"/>
                    <a:pt x="405" y="5"/>
                    <a:pt x="454" y="25"/>
                  </a:cubicBezTo>
                  <a:cubicBezTo>
                    <a:pt x="503" y="45"/>
                    <a:pt x="562" y="84"/>
                    <a:pt x="589" y="132"/>
                  </a:cubicBezTo>
                  <a:cubicBezTo>
                    <a:pt x="616" y="180"/>
                    <a:pt x="620" y="258"/>
                    <a:pt x="617" y="310"/>
                  </a:cubicBezTo>
                  <a:cubicBezTo>
                    <a:pt x="614" y="362"/>
                    <a:pt x="594" y="401"/>
                    <a:pt x="568" y="445"/>
                  </a:cubicBezTo>
                  <a:cubicBezTo>
                    <a:pt x="542" y="489"/>
                    <a:pt x="503" y="540"/>
                    <a:pt x="461" y="573"/>
                  </a:cubicBezTo>
                  <a:cubicBezTo>
                    <a:pt x="419" y="606"/>
                    <a:pt x="378" y="638"/>
                    <a:pt x="319" y="644"/>
                  </a:cubicBezTo>
                  <a:cubicBezTo>
                    <a:pt x="260" y="650"/>
                    <a:pt x="156" y="634"/>
                    <a:pt x="105" y="608"/>
                  </a:cubicBezTo>
                  <a:cubicBezTo>
                    <a:pt x="54" y="582"/>
                    <a:pt x="26" y="543"/>
                    <a:pt x="13" y="487"/>
                  </a:cubicBezTo>
                  <a:cubicBezTo>
                    <a:pt x="0" y="431"/>
                    <a:pt x="14" y="337"/>
                    <a:pt x="27" y="274"/>
                  </a:cubicBezTo>
                  <a:cubicBezTo>
                    <a:pt x="40" y="211"/>
                    <a:pt x="54" y="153"/>
                    <a:pt x="91" y="110"/>
                  </a:cubicBezTo>
                  <a:cubicBezTo>
                    <a:pt x="128" y="67"/>
                    <a:pt x="199" y="36"/>
                    <a:pt x="248" y="18"/>
                  </a:cubicBezTo>
                  <a:cubicBezTo>
                    <a:pt x="297" y="0"/>
                    <a:pt x="340" y="2"/>
                    <a:pt x="383" y="4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4187" y="2090726"/>
            <a:ext cx="7291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</a:rPr>
              <a:t>Goal</a:t>
            </a:r>
            <a:r>
              <a:rPr lang="en-US" sz="2400" dirty="0">
                <a:solidFill>
                  <a:srgbClr val="000000"/>
                </a:solidFill>
              </a:rPr>
              <a:t>: evolve the contour to fit exact object boundary   </a:t>
            </a:r>
          </a:p>
        </p:txBody>
      </p:sp>
      <p:sp>
        <p:nvSpPr>
          <p:cNvPr id="492562" name="Rectangle 22"/>
          <p:cNvSpPr>
            <a:spLocks noChangeArrowheads="1"/>
          </p:cNvSpPr>
          <p:nvPr/>
        </p:nvSpPr>
        <p:spPr bwMode="auto">
          <a:xfrm>
            <a:off x="1338243" y="5715000"/>
            <a:ext cx="5976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[Snakes: Active contour models, </a:t>
            </a:r>
            <a:r>
              <a:rPr lang="en-US" sz="1400" dirty="0" err="1">
                <a:solidFill>
                  <a:srgbClr val="000000"/>
                </a:solidFill>
              </a:rPr>
              <a:t>Kass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Witkin</a:t>
            </a:r>
            <a:r>
              <a:rPr lang="en-US" sz="1400" dirty="0">
                <a:solidFill>
                  <a:srgbClr val="000000"/>
                </a:solidFill>
              </a:rPr>
              <a:t>, &amp; </a:t>
            </a:r>
            <a:r>
              <a:rPr lang="en-US" sz="1400" dirty="0" err="1">
                <a:solidFill>
                  <a:srgbClr val="000000"/>
                </a:solidFill>
              </a:rPr>
              <a:t>Terzopoulos</a:t>
            </a:r>
            <a:r>
              <a:rPr lang="en-US" sz="1400" dirty="0">
                <a:solidFill>
                  <a:srgbClr val="000000"/>
                </a:solidFill>
              </a:rPr>
              <a:t>, ICCV1987]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0798" y="2808279"/>
            <a:ext cx="478320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Main idea</a:t>
            </a:r>
            <a:r>
              <a:rPr lang="en-US" sz="2400" dirty="0">
                <a:solidFill>
                  <a:srgbClr val="000000"/>
                </a:solidFill>
              </a:rPr>
              <a:t>: elastic band is iteratively adjusted so as to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 near image positions with high gradients, </a:t>
            </a:r>
            <a:r>
              <a:rPr lang="en-US" sz="2400" b="1" dirty="0">
                <a:solidFill>
                  <a:srgbClr val="000000"/>
                </a:solidFill>
              </a:rPr>
              <a:t>and</a:t>
            </a:r>
          </a:p>
          <a:p>
            <a:pPr marL="287338" indent="-287338" fontAlgn="base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satisfy shape “preferences” or contour priors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3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Loosely specify foreground region</a:t>
            </a:r>
          </a:p>
          <a:p>
            <a:r>
              <a:rPr lang="en-US" sz="2800" dirty="0" smtClean="0"/>
              <a:t>Iterated graph cut</a:t>
            </a:r>
            <a:endParaRPr lang="en-US" sz="28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504950" y="6142037"/>
            <a:ext cx="6216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  <a:endParaRPr lang="en-GB" sz="1800"/>
          </a:p>
        </p:txBody>
      </p:sp>
      <p:pic>
        <p:nvPicPr>
          <p:cNvPr id="21" name="Picture 5" descr="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208462"/>
            <a:ext cx="2155825" cy="17081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95463" y="4475162"/>
            <a:ext cx="99695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495550" y="5643562"/>
            <a:ext cx="995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" name="Picture 7" descr="h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256087"/>
            <a:ext cx="2139950" cy="16906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91238" y="4675187"/>
            <a:ext cx="9953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6684963" y="5614987"/>
            <a:ext cx="996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1400" b="1" smtClean="0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449638" y="56022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447800" y="2474912"/>
            <a:ext cx="2390775" cy="1608138"/>
            <a:chOff x="665" y="1135"/>
            <a:chExt cx="1806" cy="1206"/>
          </a:xfrm>
        </p:grpSpPr>
        <p:pic>
          <p:nvPicPr>
            <p:cNvPr id="29" name="Picture 18" descr="1240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4" name="Picture 28" descr="t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49938" y="2538412"/>
            <a:ext cx="2146300" cy="1433513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38"/>
          <p:cNvSpPr>
            <a:spLocks noChangeArrowheads="1"/>
          </p:cNvSpPr>
          <p:nvPr/>
        </p:nvSpPr>
        <p:spPr bwMode="auto">
          <a:xfrm rot="16200000">
            <a:off x="4603750" y="3652837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730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36" name="Text Box 39"/>
          <p:cNvSpPr txBox="1">
            <a:spLocks noChangeArrowheads="1"/>
          </p:cNvSpPr>
          <p:nvPr/>
        </p:nvSpPr>
        <p:spPr bwMode="auto">
          <a:xfrm>
            <a:off x="1649413" y="42306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7745413" y="56403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5935663" y="4268787"/>
            <a:ext cx="19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smtClean="0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4225925" y="4386262"/>
            <a:ext cx="1384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</a:rPr>
              <a:t>Iterated graph cut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55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“Grab Cut”</a:t>
            </a:r>
            <a:endParaRPr lang="en-US" sz="4000" dirty="0"/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-685800" y="6492875"/>
            <a:ext cx="32067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Rother et al (2004)</a:t>
            </a:r>
            <a:endParaRPr lang="en-GB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0" name="Picture 4" descr="DSC034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25412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2" name="Picture 7" descr="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744787" y="3640138"/>
            <a:ext cx="2308225" cy="18272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te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432175"/>
            <a:ext cx="8731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 descr="153_53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08287" y="1655763"/>
            <a:ext cx="2308225" cy="17303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5486400" y="1425575"/>
            <a:ext cx="1450975" cy="1935163"/>
            <a:chOff x="4216" y="952"/>
            <a:chExt cx="914" cy="1219"/>
          </a:xfrm>
        </p:grpSpPr>
        <p:pic>
          <p:nvPicPr>
            <p:cNvPr id="56" name="Picture 14" descr="IMG_3872_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8" name="Freeform 22"/>
          <p:cNvSpPr>
            <a:spLocks/>
          </p:cNvSpPr>
          <p:nvPr/>
        </p:nvSpPr>
        <p:spPr bwMode="auto">
          <a:xfrm>
            <a:off x="2798762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9" name="Picture 23" descr="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8587" y="3559175"/>
            <a:ext cx="1976438" cy="19065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k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36988"/>
            <a:ext cx="1673225" cy="14255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5"/>
          <p:cNvGrpSpPr>
            <a:grpSpLocks/>
          </p:cNvGrpSpPr>
          <p:nvPr/>
        </p:nvGrpSpPr>
        <p:grpSpPr bwMode="auto">
          <a:xfrm>
            <a:off x="7239000" y="2236788"/>
            <a:ext cx="1814513" cy="1333500"/>
            <a:chOff x="552" y="1552"/>
            <a:chExt cx="1558" cy="1040"/>
          </a:xfrm>
        </p:grpSpPr>
        <p:pic>
          <p:nvPicPr>
            <p:cNvPr id="62" name="Picture 6" descr="20907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1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/>
              <a:t>Feature-based alignment</a:t>
            </a:r>
          </a:p>
          <a:p>
            <a:pPr lvl="1"/>
            <a:r>
              <a:rPr lang="en-US" dirty="0" smtClean="0"/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3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8" y="2078038"/>
          <a:ext cx="2565400" cy="3048000"/>
        </p:xfrm>
        <a:graphic>
          <a:graphicData uri="http://schemas.openxmlformats.org/presentationml/2006/ole">
            <p:oleObj spid="_x0000_s4116" name="CorelPhotoPaint.Image.8" r:id="rId3" imgW="3796825" imgH="4507937" progId="">
              <p:embed/>
            </p:oleObj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4"/>
          <a:srcRect l="13637" t="24706" r="12122" b="11978"/>
          <a:stretch>
            <a:fillRect/>
          </a:stretch>
        </p:blipFill>
        <p:spPr bwMode="auto">
          <a:xfrm>
            <a:off x="3914775" y="211455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680200" y="6519863"/>
            <a:ext cx="246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777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482600" y="1822450"/>
            <a:ext cx="35687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/>
          <a:srcRect l="20801" t="37083" r="33528" b="12286"/>
          <a:stretch>
            <a:fillRect/>
          </a:stretch>
        </p:blipFill>
        <p:spPr bwMode="auto">
          <a:xfrm>
            <a:off x="4689475" y="1968500"/>
            <a:ext cx="44545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73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(In detail next week)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72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</a:t>
            </a:r>
            <a:r>
              <a:rPr lang="en-US" sz="2400" b="1" dirty="0" smtClean="0"/>
              <a:t>fit the parameters of some 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034088" y="37671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9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3" grpId="0"/>
      <p:bldP spid="64" grpId="0"/>
      <p:bldP spid="65" grpId="0"/>
      <p:bldP spid="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0" y="1963738"/>
            <a:ext cx="1828800" cy="1462087"/>
            <a:chOff x="1524000" y="1963738"/>
            <a:chExt cx="1828800" cy="1462087"/>
          </a:xfrm>
        </p:grpSpPr>
        <p:pic>
          <p:nvPicPr>
            <p:cNvPr id="64516" name="Picture 4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0713" y="1963738"/>
              <a:ext cx="146208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524000" y="3059113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translation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1749425"/>
            <a:ext cx="1755775" cy="1662113"/>
            <a:chOff x="3886200" y="1749425"/>
            <a:chExt cx="1755775" cy="1662113"/>
          </a:xfrm>
        </p:grpSpPr>
        <p:pic>
          <p:nvPicPr>
            <p:cNvPr id="64519" name="Picture 7" descr="rotat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1749425"/>
              <a:ext cx="1755775" cy="141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117975" y="30448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rotation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1978025"/>
            <a:ext cx="1462088" cy="1357313"/>
            <a:chOff x="6477000" y="1978025"/>
            <a:chExt cx="1462088" cy="1357313"/>
          </a:xfrm>
        </p:grpSpPr>
        <p:pic>
          <p:nvPicPr>
            <p:cNvPr id="64518" name="Picture 6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77000" y="1978025"/>
              <a:ext cx="14620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6553200" y="29686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aspect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0675" y="4006850"/>
            <a:ext cx="1746250" cy="1814513"/>
            <a:chOff x="2860675" y="4006850"/>
            <a:chExt cx="1746250" cy="1814513"/>
          </a:xfrm>
        </p:grpSpPr>
        <p:pic>
          <p:nvPicPr>
            <p:cNvPr id="64522" name="Picture 10" descr="aff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0675" y="4006850"/>
              <a:ext cx="17462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3013075" y="545465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affine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275" y="4159250"/>
            <a:ext cx="1563688" cy="1458913"/>
            <a:chOff x="5375275" y="4159250"/>
            <a:chExt cx="1563688" cy="1458913"/>
          </a:xfrm>
        </p:grpSpPr>
        <p:pic>
          <p:nvPicPr>
            <p:cNvPr id="64524" name="Picture 12" descr="perspecti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5275" y="4159250"/>
              <a:ext cx="1563688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5491163" y="525145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perspective</a:t>
              </a:r>
            </a:p>
          </p:txBody>
        </p:sp>
      </p:grp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2254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dirty="0" smtClean="0"/>
              <a:t>Transformation T is a coordinate-changing machine: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i="1" dirty="0" err="1" smtClean="0"/>
              <a:t>T</a:t>
            </a:r>
            <a:r>
              <a:rPr lang="en-US" dirty="0" err="1" smtClean="0"/>
              <a:t>(p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does it mean that </a:t>
            </a:r>
            <a:r>
              <a:rPr lang="en-US" i="1" dirty="0" smtClean="0"/>
              <a:t>T</a:t>
            </a:r>
            <a:r>
              <a:rPr lang="en-US" dirty="0" smtClean="0"/>
              <a:t> is </a:t>
            </a:r>
            <a:r>
              <a:rPr lang="en-US" b="1" dirty="0" smtClean="0"/>
              <a:t>global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same for any point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r>
              <a:rPr lang="en-US" dirty="0" smtClean="0"/>
              <a:t>Let’s represent </a:t>
            </a:r>
            <a:r>
              <a:rPr lang="en-US" i="1" dirty="0" smtClean="0"/>
              <a:t>T</a:t>
            </a:r>
            <a:r>
              <a:rPr lang="en-US" dirty="0" smtClean="0"/>
              <a:t> as a matrix:</a:t>
            </a:r>
          </a:p>
          <a:p>
            <a:r>
              <a:rPr lang="en-US" dirty="0" smtClean="0"/>
              <a:t>				  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/>
        </p:nvGraphicFramePr>
        <p:xfrm>
          <a:off x="3084513" y="5486400"/>
          <a:ext cx="2435225" cy="1409700"/>
        </p:xfrm>
        <a:graphic>
          <a:graphicData uri="http://schemas.openxmlformats.org/presentationml/2006/ole">
            <p:oleObj spid="_x0000_s5140" name="Equation" r:id="rId5" imgW="812520" imgH="469800" progId="Equation.3">
              <p:embed/>
            </p:oleObj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164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Scaling</a:t>
            </a:r>
            <a:r>
              <a:rPr lang="en-US" sz="2000" dirty="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Uniform scaling</a:t>
            </a:r>
            <a:r>
              <a:rPr lang="en-US" sz="2000" dirty="0" smtClean="0"/>
              <a:t> means this scalar is the same for all components: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9600" y="2589213"/>
            <a:ext cx="8001000" cy="3048000"/>
            <a:chOff x="609600" y="2589213"/>
            <a:chExt cx="8001000" cy="3048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09600" y="2894013"/>
              <a:ext cx="3048000" cy="2743200"/>
              <a:chOff x="816" y="2208"/>
              <a:chExt cx="1920" cy="1728"/>
            </a:xfrm>
          </p:grpSpPr>
          <p:sp>
            <p:nvSpPr>
              <p:cNvPr id="65571" name="Line 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2" name="Line 6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3" name="Line 7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4" name="Line 8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5" name="Line 9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6" name="Line 10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7" name="Line 11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8" name="Line 12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9" name="Line 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0" name="Line 14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1" name="Line 15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2" name="Line 16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3" name="Line 17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4" name="Line 1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5" name="Line 19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6" name="Line 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7" name="Line 2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8" name="Line 22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600200" y="3960813"/>
              <a:ext cx="914400" cy="1066800"/>
              <a:chOff x="1440" y="2928"/>
              <a:chExt cx="576" cy="672"/>
            </a:xfrm>
          </p:grpSpPr>
          <p:sp>
            <p:nvSpPr>
              <p:cNvPr id="65568" name="Freeform 24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25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0" name="Freeform 26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181600" y="2894013"/>
              <a:ext cx="3048000" cy="2743200"/>
              <a:chOff x="816" y="2208"/>
              <a:chExt cx="1920" cy="1728"/>
            </a:xfrm>
          </p:grpSpPr>
          <p:sp>
            <p:nvSpPr>
              <p:cNvPr id="65550" name="Line 2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1" name="Line 29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2" name="Line 30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3" name="Line 31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4" name="Line 32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Line 33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6" name="Line 34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7" name="Line 35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8" name="Line 36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9" name="Line 37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0" name="Line 38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1" name="Line 39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2" name="Line 40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3" name="Line 4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4" name="Line 42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5" name="Line 4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6" name="Line 44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7" name="Line 45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6"/>
            <p:cNvGrpSpPr>
              <a:grpSpLocks noChangeAspect="1"/>
            </p:cNvGrpSpPr>
            <p:nvPr/>
          </p:nvGrpSpPr>
          <p:grpSpPr bwMode="auto">
            <a:xfrm>
              <a:off x="6781800" y="2589213"/>
              <a:ext cx="1828800" cy="2133600"/>
              <a:chOff x="1440" y="2928"/>
              <a:chExt cx="576" cy="672"/>
            </a:xfrm>
          </p:grpSpPr>
          <p:sp>
            <p:nvSpPr>
              <p:cNvPr id="65547" name="Freeform 47" descr="Horizontal brick"/>
              <p:cNvSpPr>
                <a:spLocks noChangeAspect="1"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11965"/>
                </a:fgClr>
                <a:bgClr>
                  <a:srgbClr val="FFFFFF"/>
                </a:bgClr>
              </a:pattFill>
              <a:ln w="38100">
                <a:solidFill>
                  <a:srgbClr val="01196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Freeform 49"/>
              <p:cNvSpPr>
                <a:spLocks noChangeAspect="1"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544" name="AutoShape 50"/>
            <p:cNvSpPr>
              <a:spLocks noChangeArrowheads="1"/>
            </p:cNvSpPr>
            <p:nvPr/>
          </p:nvSpPr>
          <p:spPr bwMode="auto">
            <a:xfrm>
              <a:off x="3962400" y="4113213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5" name="Text Box 51"/>
            <p:cNvSpPr txBox="1">
              <a:spLocks noChangeArrowheads="1"/>
            </p:cNvSpPr>
            <p:nvPr/>
          </p:nvSpPr>
          <p:spPr bwMode="auto">
            <a:xfrm>
              <a:off x="4065588" y="4494213"/>
              <a:ext cx="579437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491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Last time: Deformable contours</a:t>
            </a:r>
          </a:p>
        </p:txBody>
      </p:sp>
      <p:sp>
        <p:nvSpPr>
          <p:cNvPr id="499715" name="TextBox 4"/>
          <p:cNvSpPr txBox="1">
            <a:spLocks noChangeArrowheads="1"/>
          </p:cNvSpPr>
          <p:nvPr/>
        </p:nvSpPr>
        <p:spPr bwMode="auto">
          <a:xfrm>
            <a:off x="0" y="6642100"/>
            <a:ext cx="5791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</a:rPr>
              <a:t>Image from http://www.healthline.com/blogs/exercise_fitness/uploaded_images/HandBand2-795868.JPG</a:t>
            </a:r>
          </a:p>
        </p:txBody>
      </p:sp>
      <p:pic>
        <p:nvPicPr>
          <p:cNvPr id="6" name="Picture 5" descr="snakes_ss_page2.JPG"/>
          <p:cNvPicPr>
            <a:picLocks noChangeAspect="1"/>
          </p:cNvPicPr>
          <p:nvPr/>
        </p:nvPicPr>
        <p:blipFill>
          <a:blip r:embed="rId3"/>
          <a:srcRect l="60963" t="24445" r="15813" b="58665"/>
          <a:stretch>
            <a:fillRect/>
          </a:stretch>
        </p:blipFill>
        <p:spPr bwMode="auto">
          <a:xfrm>
            <a:off x="1395369" y="4268799"/>
            <a:ext cx="228600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nakes_ss_page2.JPG"/>
          <p:cNvPicPr>
            <a:picLocks noChangeAspect="1"/>
          </p:cNvPicPr>
          <p:nvPr/>
        </p:nvPicPr>
        <p:blipFill>
          <a:blip r:embed="rId3"/>
          <a:srcRect l="41696" t="26556" r="37813" b="60249"/>
          <a:stretch>
            <a:fillRect/>
          </a:stretch>
        </p:blipFill>
        <p:spPr bwMode="auto">
          <a:xfrm>
            <a:off x="5521338" y="4195773"/>
            <a:ext cx="2628936" cy="219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9714" name="Picture 2" descr="http://www.healthline.com/blogs/exercise_fitness/uploaded_images/HandBand2-795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700" y="1238220"/>
            <a:ext cx="3322625" cy="277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mikomos.com/images/thumb/6/64/Macy%27s_Thanksgiving_Day_Parade_Balloon_Inflation.jpg/300px-Macy%27s_Thanksgiving_Day_Parade_Balloon_Inflat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90" y="1201707"/>
            <a:ext cx="2154267" cy="28675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76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89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p:oleObj spid="_x0000_s6182" name="Equation" r:id="rId3" imgW="444240" imgH="431640" progId="Equation.3">
              <p:embed/>
            </p:oleObj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p:oleObj spid="_x0000_s6183" name="Equation" r:id="rId4" imgW="1091880" imgH="469800" progId="Equation.3">
              <p:embed/>
            </p:oleObj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75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p:oleObj spid="_x0000_s7278" name="Equation" r:id="rId4" imgW="1460160" imgH="355320" progId="Equation.3">
              <p:embed/>
            </p:oleObj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p:oleObj spid="_x0000_s7279" name="Equation" r:id="rId5" imgW="1701720" imgH="457200" progId="Equation.3">
              <p:embed/>
            </p:oleObj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p:oleObj spid="_x0000_s7280" name="Equation" r:id="rId6" imgW="952200" imgH="457200" progId="Equation.3">
              <p:embed/>
            </p:oleObj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p:oleObj spid="_x0000_s7281" name="Equation" r:id="rId7" imgW="1384200" imgH="482400" progId="Equation.3">
              <p:embed/>
            </p:oleObj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p:oleObj spid="_x0000_s7282" name="Equation" r:id="rId8" imgW="647640" imgH="482400" progId="Equation.3">
              <p:embed/>
            </p:oleObj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p:oleObj spid="_x0000_s7283" name="Equation" r:id="rId9" imgW="1231560" imgH="48240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p:oleObj spid="_x0000_s8284" name="Equation" r:id="rId3" imgW="457200" imgH="355320" progId="Equation.3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p:oleObj spid="_x0000_s8285" name="Equation" r:id="rId4" imgW="1168200" imgH="380880" progId="Equation.3">
              <p:embed/>
            </p:oleObj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p:oleObj spid="_x0000_s8286" name="Equation" r:id="rId5" imgW="469800" imgH="355320" progId="Equation.3">
              <p:embed/>
            </p:oleObj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p:oleObj spid="_x0000_s8287" name="Equation" r:id="rId6" imgW="1257120" imgH="380880" progId="Equation.3">
              <p:embed/>
            </p:oleObj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p:oleObj spid="_x0000_s8288" name="Equation" r:id="rId7" imgW="647640" imgH="457200" progId="Equation.3">
              <p:embed/>
            </p:oleObj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00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p:oleObj spid="_x0000_s9236" name="Equation" r:id="rId4" imgW="1117440" imgH="457200" progId="Equation.3">
              <p:embed/>
            </p:oleObj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1725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52588" y="419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Converting </a:t>
            </a:r>
            <a:r>
              <a:rPr lang="en-US" sz="2800" i="1" dirty="0" smtClean="0">
                <a:solidFill>
                  <a:srgbClr val="000000"/>
                </a:solidFill>
              </a:rPr>
              <a:t>from</a:t>
            </a:r>
            <a:r>
              <a:rPr lang="en-US" sz="2800" dirty="0" smtClean="0">
                <a:solidFill>
                  <a:srgbClr val="000000"/>
                </a:solidFill>
              </a:rPr>
              <a:t> homogeneous coordinates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1139" y="2033588"/>
            <a:ext cx="2830512" cy="1852612"/>
            <a:chOff x="3121139" y="2033588"/>
            <a:chExt cx="2830512" cy="1852612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325926" y="3184525"/>
              <a:ext cx="2625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homogeneous image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coordinates</a:t>
              </a:r>
            </a:p>
          </p:txBody>
        </p:sp>
        <p:pic>
          <p:nvPicPr>
            <p:cNvPr id="20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139" y="2033588"/>
              <a:ext cx="1843087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1139" y="480060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04988" y="1295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BBA4-9550-482D-B196-5BA441D3FD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57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p:oleObj spid="_x0000_s11302" name="Equation" r:id="rId3" imgW="1638000" imgH="736560" progId="Equation.3">
              <p:embed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p:oleObj spid="_x0000_s11303" name="Equation" r:id="rId4" imgW="647640" imgH="457200" progId="Equation.3">
              <p:embed/>
            </p:oleObj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09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p:oleObj spid="_x0000_s12308" name="Equation" r:id="rId3" imgW="1942920" imgH="73656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386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p:oleObj spid="_x0000_s13386" name="Equation" r:id="rId4" imgW="2057400" imgH="71100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p:oleObj spid="_x0000_s13387" name="Equation" r:id="rId5" imgW="1333440" imgH="698400" progId="Equation.3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p:oleObj spid="_x0000_s13388" name="Equation" r:id="rId6" imgW="1600200" imgH="711000" progId="Equation.3">
              <p:embed/>
            </p:oleObj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p:oleObj spid="_x0000_s13389" name="Equation" r:id="rId7" imgW="1447560" imgH="711000" progId="Equation.3">
              <p:embed/>
            </p:oleObj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371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dirty="0" smtClean="0"/>
              <a:t>Affine transformations are combinations of …</a:t>
            </a:r>
          </a:p>
          <a:p>
            <a:pPr lvl="1"/>
            <a:r>
              <a:rPr lang="en-US" sz="2400" dirty="0" smtClean="0"/>
              <a:t>Linear transformations, and</a:t>
            </a:r>
          </a:p>
          <a:p>
            <a:pPr lvl="1"/>
            <a:r>
              <a:rPr lang="en-US" sz="2400" dirty="0" smtClean="0"/>
              <a:t>Translations</a:t>
            </a:r>
          </a:p>
          <a:p>
            <a:endParaRPr lang="en-US" sz="1200" dirty="0" smtClean="0"/>
          </a:p>
          <a:p>
            <a:r>
              <a:rPr lang="en-US" dirty="0" smtClean="0"/>
              <a:t>Parallel lines remain parallel</a:t>
            </a:r>
          </a:p>
          <a:p>
            <a:pPr lvl="1"/>
            <a:endParaRPr lang="en-US" sz="1800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p:oleObj spid="_x0000_s15380" name="Equation" r:id="rId4" imgW="1384200" imgH="7110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99984" y="5455008"/>
            <a:ext cx="2154238" cy="533400"/>
            <a:chOff x="3299984" y="5455008"/>
            <a:chExt cx="2154238" cy="5334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299984" y="5607408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rot="-1318191">
              <a:off x="4311222" y="5455008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909584" y="5683608"/>
              <a:ext cx="3048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176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1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u="sng" dirty="0" smtClean="0"/>
              <a:t>Pros:</a:t>
            </a:r>
          </a:p>
          <a:p>
            <a:r>
              <a:rPr lang="en-US" sz="2400" dirty="0" smtClean="0"/>
              <a:t>Useful to track and fit non-rigid shapes</a:t>
            </a:r>
          </a:p>
          <a:p>
            <a:r>
              <a:rPr lang="en-US" sz="2400" dirty="0" smtClean="0"/>
              <a:t>Contour remains connected</a:t>
            </a:r>
          </a:p>
          <a:p>
            <a:r>
              <a:rPr lang="en-US" sz="2400" dirty="0" smtClean="0"/>
              <a:t>Possible to fill in “subjective” contours</a:t>
            </a:r>
          </a:p>
          <a:p>
            <a:r>
              <a:rPr lang="en-US" sz="2400" dirty="0" smtClean="0"/>
              <a:t>Flexibility in how energy function is defined, weighted.</a:t>
            </a:r>
          </a:p>
          <a:p>
            <a:pPr>
              <a:buNone/>
            </a:pPr>
            <a:r>
              <a:rPr lang="en-US" sz="2800" u="sng" dirty="0" smtClean="0"/>
              <a:t>Cons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Must have decent initialization near true boundary, may get stuck in local minimum</a:t>
            </a:r>
          </a:p>
          <a:p>
            <a:r>
              <a:rPr lang="en-US" sz="2400" dirty="0" smtClean="0"/>
              <a:t>Parameters of energy function must be set well based on prior information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Last time: Deformable contours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4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90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25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points, or a snake to a deforming contour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034088" y="37671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93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alignmen</a:t>
            </a:r>
            <a:r>
              <a:rPr lang="en-US" dirty="0" smtClean="0"/>
              <a:t>t</a:t>
            </a:r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548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p:oleObj spid="_x0000_s17464" name="Equation" r:id="rId4" imgW="457200" imgH="228600" progId="Equation.3">
              <p:embed/>
            </p:oleObj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p:oleObj spid="_x0000_s17465" name="Equation" r:id="rId5" imgW="457200" imgH="228600" progId="Equation.3">
              <p:embed/>
            </p:oleObj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p:oleObj spid="_x0000_s17466" name="Equation" r:id="rId6" imgW="1701720" imgH="482400" progId="Equation.3">
              <p:embed/>
            </p:oleObj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79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p:oleObj spid="_x0000_s18506" name="Equation" r:id="rId4" imgW="850680" imgH="457200" progId="Equation.3">
              <p:embed/>
            </p:oleObj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p:oleObj spid="_x0000_s18507" name="Equation" r:id="rId5" imgW="1218960" imgH="482400" progId="Equation.3">
              <p:embed/>
            </p:oleObj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p:oleObj spid="_x0000_s18508" name="Equation" r:id="rId7" imgW="1269720" imgH="939600" progId="Equation.3">
              <p:embed/>
            </p:oleObj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p:oleObj spid="_x0000_s18509" name="Equation" r:id="rId8" imgW="838080" imgH="266400" progId="Equation.3">
              <p:embed/>
            </p:oleObj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42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p:oleObj spid="_x0000_s19530" name="Equation" r:id="rId4" imgW="457200" imgH="228600" progId="Equation.3">
              <p:embed/>
            </p:oleObj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p:oleObj spid="_x0000_s19531" name="Equation" r:id="rId5" imgW="457200" imgH="228600" progId="Equation.3">
              <p:embed/>
            </p:oleObj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p:oleObj spid="_x0000_s19532" name="Equation" r:id="rId6" imgW="1701720" imgH="482400" progId="Equation.3">
              <p:embed/>
            </p:oleObj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p:oleObj spid="_x0000_s19533" name="Equation" r:id="rId7" imgW="2260440" imgH="1396800" progId="Equation.3">
              <p:embed/>
            </p:oleObj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4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p:oleObj spid="_x0000_s20518" name="Equation" r:id="rId4" imgW="2260440" imgH="13968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99711378"/>
              </p:ext>
            </p:extLst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p:oleObj spid="_x0000_s20519" name="Equation" r:id="rId5" imgW="685800" imgH="2286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43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630863" y="1493838"/>
            <a:ext cx="2008187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176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b="1" dirty="0" smtClean="0"/>
              <a:t>are</a:t>
            </a:r>
            <a:r>
              <a:rPr lang="en-US" sz="4000" dirty="0" smtClean="0"/>
              <a:t> the correspondences?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1176338" y="2187575"/>
            <a:ext cx="201612" cy="227013"/>
            <a:chOff x="1824" y="1728"/>
            <a:chExt cx="1392" cy="1392"/>
          </a:xfrm>
        </p:grpSpPr>
        <p:sp>
          <p:nvSpPr>
            <p:cNvPr id="77867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8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2293938" y="2306638"/>
            <a:ext cx="201612" cy="228600"/>
            <a:chOff x="1824" y="1728"/>
            <a:chExt cx="1392" cy="1392"/>
          </a:xfrm>
        </p:grpSpPr>
        <p:sp>
          <p:nvSpPr>
            <p:cNvPr id="77865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6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846263" y="1881188"/>
            <a:ext cx="203200" cy="227012"/>
            <a:chOff x="1824" y="1728"/>
            <a:chExt cx="1392" cy="1392"/>
          </a:xfrm>
        </p:grpSpPr>
        <p:sp>
          <p:nvSpPr>
            <p:cNvPr id="77863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4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1390650" y="1558925"/>
            <a:ext cx="203200" cy="228600"/>
            <a:chOff x="1824" y="1728"/>
            <a:chExt cx="1392" cy="1392"/>
          </a:xfrm>
        </p:grpSpPr>
        <p:sp>
          <p:nvSpPr>
            <p:cNvPr id="77861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2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2889250" y="2271713"/>
            <a:ext cx="201613" cy="227012"/>
            <a:chOff x="1824" y="1728"/>
            <a:chExt cx="1392" cy="1392"/>
          </a:xfrm>
        </p:grpSpPr>
        <p:sp>
          <p:nvSpPr>
            <p:cNvPr id="77859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0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2703513" y="1168400"/>
            <a:ext cx="201612" cy="227013"/>
            <a:chOff x="1824" y="1728"/>
            <a:chExt cx="1392" cy="1392"/>
          </a:xfrm>
        </p:grpSpPr>
        <p:sp>
          <p:nvSpPr>
            <p:cNvPr id="77857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8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 noChangeAspect="1"/>
          </p:cNvGrpSpPr>
          <p:nvPr/>
        </p:nvGrpSpPr>
        <p:grpSpPr bwMode="auto">
          <a:xfrm>
            <a:off x="3028950" y="1608138"/>
            <a:ext cx="201613" cy="230187"/>
            <a:chOff x="1824" y="1728"/>
            <a:chExt cx="1392" cy="1392"/>
          </a:xfrm>
        </p:grpSpPr>
        <p:sp>
          <p:nvSpPr>
            <p:cNvPr id="77855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6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749425" y="2455863"/>
            <a:ext cx="203200" cy="227012"/>
            <a:chOff x="1824" y="1728"/>
            <a:chExt cx="1392" cy="1392"/>
          </a:xfrm>
        </p:grpSpPr>
        <p:sp>
          <p:nvSpPr>
            <p:cNvPr id="77853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4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 noChangeAspect="1"/>
          </p:cNvGrpSpPr>
          <p:nvPr/>
        </p:nvGrpSpPr>
        <p:grpSpPr bwMode="auto">
          <a:xfrm>
            <a:off x="2257425" y="1549400"/>
            <a:ext cx="203200" cy="228600"/>
            <a:chOff x="1824" y="1728"/>
            <a:chExt cx="1392" cy="1392"/>
          </a:xfrm>
        </p:grpSpPr>
        <p:sp>
          <p:nvSpPr>
            <p:cNvPr id="77851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2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3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3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581150" y="1347788"/>
            <a:ext cx="2241550" cy="2320925"/>
            <a:chOff x="3052" y="698"/>
            <a:chExt cx="1412" cy="1462"/>
          </a:xfrm>
        </p:grpSpPr>
        <p:sp>
          <p:nvSpPr>
            <p:cNvPr id="7784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5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01675" y="4159250"/>
            <a:ext cx="799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Compare content in </a:t>
            </a:r>
            <a:r>
              <a:rPr lang="en-US" sz="2400" b="1" dirty="0">
                <a:solidFill>
                  <a:srgbClr val="000000"/>
                </a:solidFill>
              </a:rPr>
              <a:t>local</a:t>
            </a:r>
            <a:r>
              <a:rPr lang="en-US" sz="2400" dirty="0">
                <a:solidFill>
                  <a:srgbClr val="000000"/>
                </a:solidFill>
              </a:rPr>
              <a:t> patches, find best matches.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	e.g., simplest approach: scan with template, and compute SSD or  correlation between list of pixel intensities in the patch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Later in the course: how to select regions according to the geometric changes, and more robust descriptors.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51000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4813" y="1420813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344224">
            <a:off x="5756275" y="1627188"/>
            <a:ext cx="1747838" cy="1924050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13425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4911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0.11702 -0.00601 0.23404 -0.01203 0.23473 -0.00879 C 0.23542 -0.00555 0.00469 0.01204 0.00435 0.02014 C 0.004 0.02825 0.23282 0.03334 0.23247 0.04051 C 0.23213 0.04769 0.0014 0.05741 0.00209 0.06366 C 0.00279 0.06991 0.23716 0.072 0.23681 0.07825 C 0.23647 0.0845 7.5E-6 0.09468 7.5E-6 0.10139 C 7.5E-6 0.10811 0.2382 0.11158 0.23681 0.11875 C 0.23542 0.12593 -0.0085 0.13774 -0.00885 0.14491 C -0.00919 0.15209 0.23299 0.15695 0.23473 0.16227 C 0.23647 0.1676 0.00174 0.17061 0.00209 0.17686 C 0.00244 0.18311 0.23751 0.19514 0.23681 0.2 C 0.23612 0.20487 -0.0026 0.19723 -0.00225 0.20579 C -0.0019 0.21436 0.23733 0.24005 0.23907 0.25209 C 0.24081 0.26412 0.00973 0.26899 0.00869 0.27825 C 0.00765 0.2875 0.11997 0.29723 0.23247 0.30718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  <p:bldP spid="74" grpId="2" animBg="1"/>
      <p:bldP spid="7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sp>
        <p:nvSpPr>
          <p:cNvPr id="76804" name="TextBox 5"/>
          <p:cNvSpPr txBox="1">
            <a:spLocks noChangeArrowheads="1"/>
          </p:cNvSpPr>
          <p:nvPr/>
        </p:nvSpPr>
        <p:spPr bwMode="auto">
          <a:xfrm>
            <a:off x="847725" y="5035550"/>
            <a:ext cx="7558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Affine  model approximates perspective projection of planar objects.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13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3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Interactive segmentation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transformations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Affine fit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RANSAC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8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Outliers</a:t>
            </a:r>
            <a:r>
              <a:rPr lang="en-US" sz="2800" dirty="0" smtClean="0"/>
              <a:t> can hurt the quality of our parameter estimates, e.g., </a:t>
            </a:r>
          </a:p>
          <a:p>
            <a:pPr lvl="1" eaLnBrk="1" hangingPunct="1"/>
            <a:r>
              <a:rPr lang="en-US" sz="2400" dirty="0" smtClean="0"/>
              <a:t>an erroneous pair of matching points from two images</a:t>
            </a:r>
          </a:p>
          <a:p>
            <a:pPr lvl="1" eaLnBrk="1" hangingPunct="1"/>
            <a:r>
              <a:rPr lang="en-US" sz="2400" dirty="0" smtClean="0"/>
              <a:t>an edge point that is noise, or doesn’t belong to the line we are fitting.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4238" y="3976688"/>
            <a:ext cx="3760787" cy="2511425"/>
            <a:chOff x="884238" y="3976688"/>
            <a:chExt cx="3760787" cy="2511425"/>
          </a:xfrm>
        </p:grpSpPr>
        <p:pic>
          <p:nvPicPr>
            <p:cNvPr id="84997" name="Picture 5" descr="wall.jpg"/>
            <p:cNvPicPr>
              <a:picLocks noChangeAspect="1"/>
            </p:cNvPicPr>
            <p:nvPr/>
          </p:nvPicPr>
          <p:blipFill>
            <a:blip r:embed="rId3"/>
            <a:srcRect l="49899" r="28003" b="47403"/>
            <a:stretch>
              <a:fillRect/>
            </a:stretch>
          </p:blipFill>
          <p:spPr bwMode="auto">
            <a:xfrm>
              <a:off x="3074988" y="3976688"/>
              <a:ext cx="1570037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98" name="Picture 6" descr="wall.jpg"/>
            <p:cNvPicPr>
              <a:picLocks noChangeAspect="1"/>
            </p:cNvPicPr>
            <p:nvPr/>
          </p:nvPicPr>
          <p:blipFill>
            <a:blip r:embed="rId3"/>
            <a:srcRect l="27220" r="50101" b="47403"/>
            <a:stretch>
              <a:fillRect/>
            </a:stretch>
          </p:blipFill>
          <p:spPr bwMode="auto">
            <a:xfrm>
              <a:off x="884238" y="3976688"/>
              <a:ext cx="1611312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44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79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96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of points on which to base transformation estimate (e.g., a group of matches)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900551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50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24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38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17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9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594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31" y="1352556"/>
            <a:ext cx="2419350" cy="3400425"/>
          </a:xfrm>
          <a:prstGeom prst="rect">
            <a:avLst/>
          </a:prstGeom>
          <a:noFill/>
        </p:spPr>
      </p:pic>
      <p:pic>
        <p:nvPicPr>
          <p:cNvPr id="6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3584" y="1352556"/>
            <a:ext cx="2419350" cy="3400425"/>
          </a:xfrm>
          <a:prstGeom prst="rect">
            <a:avLst/>
          </a:prstGeom>
          <a:noFill/>
        </p:spPr>
      </p:pic>
      <p:pic>
        <p:nvPicPr>
          <p:cNvPr id="7" name="Picture 2" descr="http://fogcity.blogs.com/jen/images/pumpkin_in_pa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8111" y="1352556"/>
            <a:ext cx="2419350" cy="3400425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665109" y="175419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12804" y="153512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833525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308194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9518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9518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46031" y="339728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5109" y="405451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212804" y="434662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833525" y="438313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454246" y="423708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673324" y="376241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746350" y="317820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673324" y="237492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695688" y="179071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206870" y="160814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827591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229234" y="219235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13123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403584" y="281307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367071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659175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206870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827591" y="412754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338773" y="390846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594364" y="347031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5667390" y="299564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521338" y="252097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6616728" y="182722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7127910" y="1644660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7748631" y="186373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8150274" y="2228868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6434163" y="2265381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6324624" y="284958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6288111" y="3543336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6580215" y="3981492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7127910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7748631" y="4164057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8259813" y="3944979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8515404" y="3506823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8588430" y="3032154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8442378" y="2557485"/>
            <a:ext cx="219078" cy="21907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Down Arrow 53"/>
          <p:cNvSpPr/>
          <p:nvPr/>
        </p:nvSpPr>
        <p:spPr bwMode="auto">
          <a:xfrm rot="20300442">
            <a:off x="6539091" y="957191"/>
            <a:ext cx="396409" cy="8601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32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kern="0" dirty="0">
                <a:solidFill>
                  <a:srgbClr val="000000"/>
                </a:solidFill>
              </a:rPr>
              <a:t>Interactive forces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937134"/>
            <a:ext cx="870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we implement such an </a:t>
            </a:r>
            <a:r>
              <a:rPr lang="en-US" sz="3200" i="1" dirty="0" smtClean="0"/>
              <a:t>interactive</a:t>
            </a:r>
            <a:r>
              <a:rPr lang="en-US" sz="3200" dirty="0" smtClean="0"/>
              <a:t> force with deformable contours?</a:t>
            </a:r>
            <a:endParaRPr lang="en-US" sz="3200" dirty="0"/>
          </a:p>
        </p:txBody>
      </p:sp>
      <p:sp>
        <p:nvSpPr>
          <p:cNvPr id="56" name="TextBox 55"/>
          <p:cNvSpPr txBox="1"/>
          <p:nvPr/>
        </p:nvSpPr>
        <p:spPr>
          <a:xfrm>
            <a:off x="7696200" y="65532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6</a:t>
            </a:fld>
            <a:endParaRPr lang="en-US" b="1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4899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0.02612 " pathEditMode="relative" ptsTypes="AA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0.03167 " pathEditMode="relative" ptsTypes="AA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48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58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74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38400" y="1828800"/>
            <a:ext cx="4233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CC0000"/>
                </a:solidFill>
                <a:latin typeface="Calibri" pitchFamily="34" charset="0"/>
                <a:cs typeface="Arial" charset="0"/>
              </a:rPr>
              <a:t>Uncontaminated sample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20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1144F-0BBA-4068-ABEE-4D8D26EE08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10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err="1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err="1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err="1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there are </a:t>
            </a:r>
            <a:r>
              <a:rPr lang="en-US" b="1" i="1" dirty="0" err="1" smtClean="0"/>
              <a:t>d</a:t>
            </a:r>
            <a:r>
              <a:rPr lang="en-US" dirty="0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40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</a:t>
            </a:r>
            <a:r>
              <a:rPr lang="en-US" dirty="0" err="1" smtClean="0"/>
              <a:t>inlier</a:t>
            </a:r>
            <a:r>
              <a:rPr lang="en-US" dirty="0" smtClean="0"/>
              <a:t>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  <a:p>
            <a:pPr lvl="1"/>
            <a:r>
              <a:rPr lang="en-US" dirty="0" smtClean="0"/>
              <a:t>Can’t always get a good initialization </a:t>
            </a:r>
            <a:br>
              <a:rPr lang="en-US" dirty="0" smtClean="0"/>
            </a:br>
            <a:r>
              <a:rPr lang="en-US" dirty="0" smtClean="0"/>
              <a:t>of the model based on the minimum </a:t>
            </a:r>
            <a:br>
              <a:rPr lang="en-US" dirty="0" smtClean="0"/>
            </a:br>
            <a:r>
              <a:rPr lang="en-US" dirty="0" smtClean="0"/>
              <a:t>number of samples</a:t>
            </a:r>
          </a:p>
        </p:txBody>
      </p:sp>
      <p:pic>
        <p:nvPicPr>
          <p:cNvPr id="5" name="Picture 7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3086100" cy="23191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91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 bldLvl="2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Interactive segmentation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Affine fit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RANSAC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0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Tuesday!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Devi Parikh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222"/>
            <a:ext cx="8229600" cy="1143000"/>
          </a:xfrm>
        </p:spPr>
        <p:txBody>
          <a:bodyPr/>
          <a:lstStyle/>
          <a:p>
            <a:r>
              <a:rPr lang="en-US" dirty="0" smtClean="0"/>
              <a:t>Interactive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340"/>
            <a:ext cx="8229600" cy="4525963"/>
          </a:xfrm>
        </p:spPr>
        <p:txBody>
          <a:bodyPr/>
          <a:lstStyle/>
          <a:p>
            <a:r>
              <a:rPr lang="en-US" sz="2800" dirty="0" smtClean="0"/>
              <a:t>An energy function can be altered online based on user input – use the cursor to push or pull the initial snake away from a point. </a:t>
            </a:r>
          </a:p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Modify external energy term to include a term such that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674" y="3736372"/>
            <a:ext cx="2774988" cy="197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2353880"/>
              </p:ext>
            </p:extLst>
          </p:nvPr>
        </p:nvGraphicFramePr>
        <p:xfrm>
          <a:off x="4498974" y="3612589"/>
          <a:ext cx="3305175" cy="1238250"/>
        </p:xfrm>
        <a:graphic>
          <a:graphicData uri="http://schemas.openxmlformats.org/presentationml/2006/ole">
            <p:oleObj spid="_x0000_s2070" name="Equation" r:id="rId5" imgW="1218960" imgH="457200" progId="Equation.3">
              <p:embed/>
            </p:oleObj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16409" y="5125399"/>
            <a:ext cx="46482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Nearby points get pushed hardest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73D751-AA72-4E66-8CAE-CB9373F7C715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733800" y="3429000"/>
            <a:ext cx="5257800" cy="1600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51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7" name="Title 6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Intelligent scissors</a:t>
            </a:r>
          </a:p>
        </p:txBody>
      </p:sp>
      <p:sp>
        <p:nvSpPr>
          <p:cNvPr id="613379" name="Text Box 7"/>
          <p:cNvSpPr txBox="1">
            <a:spLocks noChangeArrowheads="1"/>
          </p:cNvSpPr>
          <p:nvPr/>
        </p:nvSpPr>
        <p:spPr bwMode="auto">
          <a:xfrm>
            <a:off x="2125605" y="5943600"/>
            <a:ext cx="8770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[Mortensen &amp; Barrett, SIGGRAPH 1995, CVPR 1999]</a:t>
            </a:r>
          </a:p>
        </p:txBody>
      </p:sp>
      <p:sp>
        <p:nvSpPr>
          <p:cNvPr id="613380" name="Text Box 8"/>
          <p:cNvSpPr txBox="1">
            <a:spLocks noChangeArrowheads="1"/>
          </p:cNvSpPr>
          <p:nvPr/>
        </p:nvSpPr>
        <p:spPr bwMode="auto">
          <a:xfrm>
            <a:off x="226953" y="1689893"/>
            <a:ext cx="376084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>
                <a:solidFill>
                  <a:srgbClr val="000000"/>
                </a:solidFill>
              </a:rPr>
              <a:t>Another form of interactive segmentation: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00"/>
                </a:solidFill>
              </a:rPr>
              <a:t>Compute </a:t>
            </a:r>
            <a:r>
              <a:rPr lang="en-US" sz="2600" dirty="0">
                <a:solidFill>
                  <a:srgbClr val="000000"/>
                </a:solidFill>
              </a:rPr>
              <a:t>optimal paths </a:t>
            </a:r>
            <a:r>
              <a:rPr lang="en-US" sz="2600" b="1" dirty="0">
                <a:solidFill>
                  <a:srgbClr val="000000"/>
                </a:solidFill>
              </a:rPr>
              <a:t>from every point to the seed </a:t>
            </a:r>
            <a:r>
              <a:rPr lang="en-US" sz="2600" dirty="0">
                <a:solidFill>
                  <a:srgbClr val="000000"/>
                </a:solidFill>
              </a:rPr>
              <a:t>based on edge-related costs.</a:t>
            </a:r>
          </a:p>
        </p:txBody>
      </p:sp>
      <p:graphicFrame>
        <p:nvGraphicFramePr>
          <p:cNvPr id="831489" name="Object 1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3862083" y="1314491"/>
          <a:ext cx="5127990" cy="4378315"/>
        </p:xfrm>
        <a:graphic>
          <a:graphicData uri="http://schemas.openxmlformats.org/presentationml/2006/ole">
            <p:oleObj spid="_x0000_s3094" name="Image" r:id="rId5" imgW="6595129" imgH="5629368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by Devi Parikh from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419630" y="6488668"/>
            <a:ext cx="4724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Demo: http://</a:t>
            </a:r>
            <a:r>
              <a:rPr lang="en-US" dirty="0" err="1" smtClean="0"/>
              <a:t>www.luberth.com</a:t>
            </a:r>
            <a:r>
              <a:rPr lang="en-US" dirty="0" smtClean="0"/>
              <a:t>/java/scissors/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98356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/>
      <p:bldP spid="613380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943600"/>
            <a:ext cx="3505200" cy="46987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http://rivit.cs.byu.edu/Eric/Eric.html</a:t>
            </a:r>
            <a:endParaRPr lang="en-US" sz="1400" dirty="0"/>
          </a:p>
        </p:txBody>
      </p:sp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3"/>
          <a:srcRect l="16552" t="13387" r="17187" b="7052"/>
          <a:stretch>
            <a:fillRect/>
          </a:stretch>
        </p:blipFill>
        <p:spPr bwMode="auto">
          <a:xfrm>
            <a:off x="1650960" y="1201707"/>
            <a:ext cx="5476950" cy="476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3329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Intelligent scissors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6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 &#10;&#10;\begin{document}&#10;&#10;\color[rgb]{0.99,0.99,0.99} &#10;\begin{displaymath}&#10;\textrm{arg} \min_{{\bf \Theta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 &#10;&#10;\begin{document}&#10;&#10;\color[rgb]{0.99,0.99,0.99} &#10;\begin{displaymath}&#10;\textrm{arg} \min_{{\bf S}} \ E({\bf S, \Theta, \bf x},\lambda)&#10;\end{displaymath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776"/>
  <p:tag name="BOXHEIGHT" val="453"/>
  <p:tag name="BOXFONT" val="10"/>
  <p:tag name="BOXWRAP" val="False"/>
  <p:tag name="WORKAROUNDTRANSPARENCYBUG" val="True"/>
  <p:tag name="ALLOWFONTSUBSTITUTION" val="False"/>
  <p:tag name="BITMAPFORMAT" val="bmp16m"/>
  <p:tag name="ORIGWIDTH" val="201"/>
  <p:tag name="PICTUREFILESIZE" val="518688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2701</Words>
  <Application>Microsoft Macintosh PowerPoint</Application>
  <PresentationFormat>On-screen Show (4:3)</PresentationFormat>
  <Paragraphs>615</Paragraphs>
  <Slides>69</Slides>
  <Notes>53</Notes>
  <HiddenSlides>1</HiddenSlides>
  <MMClips>0</MMClips>
  <ScaleCrop>false</ScaleCrop>
  <HeadingPairs>
    <vt:vector size="6" baseType="variant">
      <vt:variant>
        <vt:lpstr>Design Template</vt:lpstr>
      </vt:variant>
      <vt:variant>
        <vt:i4>16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8" baseType="lpstr">
      <vt:lpstr>Office Theme</vt:lpstr>
      <vt:lpstr>3_Default Design</vt:lpstr>
      <vt:lpstr>2_Default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1_Office Theme</vt:lpstr>
      <vt:lpstr>Custom Design</vt:lpstr>
      <vt:lpstr>4_Blank Presentation</vt:lpstr>
      <vt:lpstr>7_Blank Presentation</vt:lpstr>
      <vt:lpstr>10_Default Design</vt:lpstr>
      <vt:lpstr>5_Blank Presentation</vt:lpstr>
      <vt:lpstr>Image</vt:lpstr>
      <vt:lpstr>Equation</vt:lpstr>
      <vt:lpstr>CorelPhotoPaint.Image.8</vt:lpstr>
      <vt:lpstr>Fitting a transformation: feature-based alignment</vt:lpstr>
      <vt:lpstr>Slide 2</vt:lpstr>
      <vt:lpstr>Last time: Deformable contours</vt:lpstr>
      <vt:lpstr>Slide 4</vt:lpstr>
      <vt:lpstr>Today</vt:lpstr>
      <vt:lpstr>Slide 6</vt:lpstr>
      <vt:lpstr>Interactive forces</vt:lpstr>
      <vt:lpstr>Intelligent scissors</vt:lpstr>
      <vt:lpstr>Intelligent scissors</vt:lpstr>
      <vt:lpstr>Slide 10</vt:lpstr>
      <vt:lpstr>Beyond boundary snapping…</vt:lpstr>
      <vt:lpstr>Recall: Images as graphs</vt:lpstr>
      <vt:lpstr>Recall: Segmentation by Graph Cuts</vt:lpstr>
      <vt:lpstr>Slide 14</vt:lpstr>
      <vt:lpstr>Graph cuts for interactive segmentation</vt:lpstr>
      <vt:lpstr>Slide 16</vt:lpstr>
      <vt:lpstr>Slide 17</vt:lpstr>
      <vt:lpstr>Slide 18</vt:lpstr>
      <vt:lpstr>“Grab Cut”</vt:lpstr>
      <vt:lpstr>“Grab Cut”</vt:lpstr>
      <vt:lpstr>“Grab Cut”</vt:lpstr>
      <vt:lpstr>Today</vt:lpstr>
      <vt:lpstr>Motivation: Recognition </vt:lpstr>
      <vt:lpstr>Motivation: medical image registration</vt:lpstr>
      <vt:lpstr>Motivation: mosaics</vt:lpstr>
      <vt:lpstr>Alignment problem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Fitting an affine transformation</vt:lpstr>
      <vt:lpstr>An aside: Least Squares Example</vt:lpstr>
      <vt:lpstr>Fitting an affine transformation</vt:lpstr>
      <vt:lpstr>Fitting an affine transformation</vt:lpstr>
      <vt:lpstr>What are the correspondences?</vt:lpstr>
      <vt:lpstr>Fitting an affine transformation</vt:lpstr>
      <vt:lpstr>Today</vt:lpstr>
      <vt:lpstr>Outliers</vt:lpstr>
      <vt:lpstr>Outliers affect least squares fit</vt:lpstr>
      <vt:lpstr>Slide 52</vt:lpstr>
      <vt:lpstr>RANSAC</vt:lpstr>
      <vt:lpstr>RANSAC: General form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RANSAC pros and cons</vt:lpstr>
      <vt:lpstr>Today</vt:lpstr>
      <vt:lpstr>Coming up:  alignment and image stitching</vt:lpstr>
      <vt:lpstr>Questions?</vt:lpstr>
    </vt:vector>
  </TitlesOfParts>
  <Company>UT-Austin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Grauman</dc:creator>
  <cp:lastModifiedBy>Devi Parikh</cp:lastModifiedBy>
  <cp:revision>31</cp:revision>
  <cp:lastPrinted>2011-02-24T03:30:27Z</cp:lastPrinted>
  <dcterms:created xsi:type="dcterms:W3CDTF">2013-10-08T22:00:56Z</dcterms:created>
  <dcterms:modified xsi:type="dcterms:W3CDTF">2013-10-08T22:15:53Z</dcterms:modified>
</cp:coreProperties>
</file>