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9"/>
  </p:notesMasterIdLst>
  <p:handoutMasterIdLst>
    <p:handoutMasterId r:id="rId40"/>
  </p:handoutMasterIdLst>
  <p:sldIdLst>
    <p:sldId id="256" r:id="rId3"/>
    <p:sldId id="1657" r:id="rId4"/>
    <p:sldId id="1702" r:id="rId5"/>
    <p:sldId id="1778" r:id="rId6"/>
    <p:sldId id="1779" r:id="rId7"/>
    <p:sldId id="1780" r:id="rId8"/>
    <p:sldId id="1781" r:id="rId9"/>
    <p:sldId id="1782" r:id="rId10"/>
    <p:sldId id="1783" r:id="rId11"/>
    <p:sldId id="1784" r:id="rId12"/>
    <p:sldId id="1786" r:id="rId13"/>
    <p:sldId id="1785" r:id="rId14"/>
    <p:sldId id="1725" r:id="rId15"/>
    <p:sldId id="1770" r:id="rId16"/>
    <p:sldId id="1771" r:id="rId17"/>
    <p:sldId id="1772" r:id="rId18"/>
    <p:sldId id="1773" r:id="rId19"/>
    <p:sldId id="1774" r:id="rId20"/>
    <p:sldId id="1775" r:id="rId21"/>
    <p:sldId id="1776" r:id="rId22"/>
    <p:sldId id="1777" r:id="rId23"/>
    <p:sldId id="1787" r:id="rId24"/>
    <p:sldId id="1788" r:id="rId25"/>
    <p:sldId id="1789" r:id="rId26"/>
    <p:sldId id="1790" r:id="rId27"/>
    <p:sldId id="1791" r:id="rId28"/>
    <p:sldId id="1792" r:id="rId29"/>
    <p:sldId id="1793" r:id="rId30"/>
    <p:sldId id="1794" r:id="rId31"/>
    <p:sldId id="1795" r:id="rId32"/>
    <p:sldId id="1796" r:id="rId33"/>
    <p:sldId id="1797" r:id="rId34"/>
    <p:sldId id="1798" r:id="rId35"/>
    <p:sldId id="1799" r:id="rId36"/>
    <p:sldId id="1800" r:id="rId37"/>
    <p:sldId id="1802" r:id="rId3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3" d="100"/>
          <a:sy n="113" d="100"/>
        </p:scale>
        <p:origin x="-3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ACF60-B070-4E19-B38D-F7C75E98C803}" type="slidenum">
              <a:rPr lang="en-US"/>
              <a:pPr/>
              <a:t>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3FB58-11D5-4CDB-9CCF-134835F5A2D6}" type="slidenum">
              <a:rPr lang="en-US"/>
              <a:pPr/>
              <a:t>32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alpoly.edu/~srein/StatDemo/All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katzwer/PolynomialRegressio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katzwer/PolynomialRegressio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Regression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Model selection, Cross-validation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Error decomposition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Bias-Variance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Tradeoff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algn="l"/>
            <a:r>
              <a:rPr lang="en-US" sz="2000" dirty="0"/>
              <a:t>Readings: Barber 17.1, 17.2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8968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7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OLS Robust?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>
                <a:hlinkClick r:id="rId2"/>
              </a:rPr>
              <a:t>http://www.calpoly.edu/~srein/StatDemo/All.html</a:t>
            </a:r>
            <a:endParaRPr lang="pl-PL" dirty="0"/>
          </a:p>
          <a:p>
            <a:pPr lvl="1"/>
            <a:endParaRPr lang="pl-PL" dirty="0"/>
          </a:p>
          <a:p>
            <a:endParaRPr lang="pl-PL" dirty="0" smtClean="0"/>
          </a:p>
          <a:p>
            <a:r>
              <a:rPr lang="pl-PL" dirty="0" smtClean="0"/>
              <a:t>Bad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happen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the data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come</a:t>
            </a:r>
            <a:r>
              <a:rPr lang="pl-PL" dirty="0" smtClean="0"/>
              <a:t> from </a:t>
            </a:r>
            <a:r>
              <a:rPr lang="pl-PL" dirty="0" err="1" smtClean="0"/>
              <a:t>your</a:t>
            </a:r>
            <a:r>
              <a:rPr lang="pl-PL" dirty="0" smtClean="0"/>
              <a:t> model!</a:t>
            </a:r>
          </a:p>
          <a:p>
            <a:endParaRPr lang="pl-PL" dirty="0" smtClean="0"/>
          </a:p>
          <a:p>
            <a:r>
              <a:rPr lang="pl-PL" dirty="0" smtClean="0"/>
              <a:t>How do we </a:t>
            </a:r>
            <a:r>
              <a:rPr lang="pl-PL" dirty="0" err="1" smtClean="0"/>
              <a:t>fix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 ~ Lap(</a:t>
            </a:r>
            <a:r>
              <a:rPr lang="en-US" dirty="0" err="1" smtClean="0"/>
              <a:t>w’x</a:t>
            </a:r>
            <a:r>
              <a:rPr lang="en-US" dirty="0" smtClean="0"/>
              <a:t>, b)</a:t>
            </a:r>
          </a:p>
          <a:p>
            <a:endParaRPr lang="en-US" dirty="0"/>
          </a:p>
          <a:p>
            <a:r>
              <a:rPr lang="en-US" dirty="0" smtClean="0"/>
              <a:t>On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fig7.6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667000"/>
            <a:ext cx="4457700" cy="3708400"/>
          </a:xfrm>
          <a:prstGeom prst="rect">
            <a:avLst/>
          </a:prstGeom>
        </p:spPr>
      </p:pic>
      <p:pic>
        <p:nvPicPr>
          <p:cNvPr id="7" name="Picture 6" descr="fig7.6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" y="2806700"/>
            <a:ext cx="4508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7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(Finish) Regression</a:t>
            </a:r>
          </a:p>
          <a:p>
            <a:pPr lvl="1"/>
            <a:r>
              <a:rPr lang="en-US" dirty="0" smtClean="0"/>
              <a:t>Bayesian Regression</a:t>
            </a:r>
          </a:p>
          <a:p>
            <a:pPr lvl="1"/>
            <a:r>
              <a:rPr lang="en-US" dirty="0" smtClean="0"/>
              <a:t>Different prior </a:t>
            </a:r>
            <a:r>
              <a:rPr lang="en-US" dirty="0" err="1" smtClean="0"/>
              <a:t>vs</a:t>
            </a:r>
            <a:r>
              <a:rPr lang="en-US" dirty="0" smtClean="0"/>
              <a:t> likelihood combination</a:t>
            </a:r>
          </a:p>
          <a:p>
            <a:pPr lvl="1"/>
            <a:r>
              <a:rPr lang="en-US" dirty="0" smtClean="0"/>
              <a:t>Polynomial Regression</a:t>
            </a:r>
          </a:p>
          <a:p>
            <a:pPr lvl="1"/>
            <a:endParaRPr lang="en-US" dirty="0"/>
          </a:p>
          <a:p>
            <a:r>
              <a:rPr lang="en-US" dirty="0" smtClean="0"/>
              <a:t>Error Decomposition</a:t>
            </a:r>
          </a:p>
          <a:p>
            <a:pPr lvl="1"/>
            <a:r>
              <a:rPr lang="en-US" dirty="0" smtClean="0"/>
              <a:t>Bias-Variance </a:t>
            </a:r>
          </a:p>
          <a:p>
            <a:pPr lvl="1"/>
            <a:r>
              <a:rPr lang="en-US" dirty="0" smtClean="0"/>
              <a:t>Cross-validation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Robustify</a:t>
            </a:r>
            <a:r>
              <a:rPr lang="en-US" dirty="0" smtClean="0"/>
              <a:t> via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Ridge Regression</a:t>
            </a:r>
          </a:p>
          <a:p>
            <a:endParaRPr lang="en-US" dirty="0"/>
          </a:p>
          <a:p>
            <a:r>
              <a:rPr lang="en-US" dirty="0" smtClean="0"/>
              <a:t>y ~ N(</a:t>
            </a:r>
            <a:r>
              <a:rPr lang="en-US" dirty="0" err="1" smtClean="0"/>
              <a:t>w’x</a:t>
            </a:r>
            <a:r>
              <a:rPr lang="en-US" dirty="0" smtClean="0"/>
              <a:t>, σ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w ~ N(0, t</a:t>
            </a:r>
            <a:r>
              <a:rPr lang="en-US" baseline="30000" dirty="0" smtClean="0"/>
              <a:t>2</a:t>
            </a:r>
            <a:r>
              <a:rPr lang="en-US" dirty="0" smtClean="0"/>
              <a:t>I)</a:t>
            </a:r>
          </a:p>
          <a:p>
            <a:endParaRPr lang="en-US" dirty="0"/>
          </a:p>
          <a:p>
            <a:r>
              <a:rPr lang="en-US" dirty="0" smtClean="0"/>
              <a:t>P(w | </a:t>
            </a:r>
            <a:r>
              <a:rPr lang="en-US" dirty="0" err="1" smtClean="0"/>
              <a:t>x,y</a:t>
            </a:r>
            <a:r>
              <a:rPr lang="en-US" dirty="0" smtClean="0"/>
              <a:t>) =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52145"/>
              </p:ext>
            </p:extLst>
          </p:nvPr>
        </p:nvGraphicFramePr>
        <p:xfrm>
          <a:off x="685800" y="11430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Least Squares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Ridge Regression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Robust Regression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Robust Regression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3486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0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640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972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4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2659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5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HW1</a:t>
            </a:r>
          </a:p>
          <a:p>
            <a:pPr lvl="1"/>
            <a:r>
              <a:rPr lang="en-US" dirty="0" smtClean="0"/>
              <a:t>Solutions available</a:t>
            </a:r>
          </a:p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Proposal</a:t>
            </a:r>
          </a:p>
          <a:p>
            <a:pPr lvl="1"/>
            <a:r>
              <a:rPr lang="en-US" dirty="0"/>
              <a:t>Due: </a:t>
            </a:r>
            <a:r>
              <a:rPr lang="en-US" dirty="0" smtClean="0"/>
              <a:t>Tue 02/24, </a:t>
            </a:r>
            <a:r>
              <a:rPr lang="en-US" dirty="0"/>
              <a:t>11:</a:t>
            </a:r>
            <a:r>
              <a:rPr lang="en-US" dirty="0" smtClean="0"/>
              <a:t>55 pm </a:t>
            </a:r>
            <a:endParaRPr lang="en-US" dirty="0"/>
          </a:p>
          <a:p>
            <a:pPr lvl="1"/>
            <a:r>
              <a:rPr lang="en-US" dirty="0" smtClean="0"/>
              <a:t>&lt;=2pages</a:t>
            </a:r>
            <a:r>
              <a:rPr lang="en-US" dirty="0"/>
              <a:t>, NIPS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Show Igor’s proposal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HW2 </a:t>
            </a:r>
            <a:endParaRPr lang="en-US" dirty="0"/>
          </a:p>
          <a:p>
            <a:pPr lvl="1"/>
            <a:r>
              <a:rPr lang="en-US" dirty="0" smtClean="0"/>
              <a:t>Due: Friday 03/06, </a:t>
            </a:r>
            <a:r>
              <a:rPr lang="en-US" dirty="0"/>
              <a:t>11:55pm</a:t>
            </a:r>
          </a:p>
          <a:p>
            <a:pPr lvl="1"/>
            <a:r>
              <a:rPr lang="en-US" dirty="0" smtClean="0"/>
              <a:t>Implement linear regression, Naïve Bayes, Logistic Regression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://www.princeton.edu/~rkatzwer/PolynomialRegression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Least Squares Objective</a:t>
            </a:r>
          </a:p>
          <a:p>
            <a:pPr lvl="1"/>
            <a:r>
              <a:rPr lang="en-US" dirty="0" smtClean="0"/>
              <a:t>Connections to Max Likelihood with Gaussian Conditional</a:t>
            </a:r>
          </a:p>
          <a:p>
            <a:pPr lvl="1"/>
            <a:r>
              <a:rPr lang="en-US" dirty="0" smtClean="0"/>
              <a:t>Robust regression with </a:t>
            </a:r>
            <a:r>
              <a:rPr lang="en-US" dirty="0" err="1" smtClean="0"/>
              <a:t>Laplacian</a:t>
            </a:r>
            <a:r>
              <a:rPr lang="en-US" dirty="0" smtClean="0"/>
              <a:t> Likelihood</a:t>
            </a:r>
          </a:p>
          <a:p>
            <a:pPr lvl="1"/>
            <a:r>
              <a:rPr lang="en-US" dirty="0" smtClean="0"/>
              <a:t>Ridge Regression with priors</a:t>
            </a:r>
          </a:p>
          <a:p>
            <a:pPr lvl="1"/>
            <a:r>
              <a:rPr lang="en-US" dirty="0" smtClean="0"/>
              <a:t>Polynomial and General Additive Regression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New Topic</a:t>
            </a:r>
            <a:r>
              <a:rPr lang="en-US" sz="4000" dirty="0"/>
              <a:t>: Model Selection and Error Decomposition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2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://www.princeton.edu/~rkatzwer/PolynomialRegression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pl-PL" dirty="0" smtClean="0"/>
          </a:p>
          <a:p>
            <a:r>
              <a:rPr lang="pl-PL" dirty="0" smtClean="0"/>
              <a:t>How do we </a:t>
            </a:r>
            <a:r>
              <a:rPr lang="pl-PL" dirty="0" err="1" smtClean="0"/>
              <a:t>pick</a:t>
            </a:r>
            <a:r>
              <a:rPr lang="pl-PL" dirty="0" smtClean="0"/>
              <a:t> the </a:t>
            </a:r>
            <a:r>
              <a:rPr lang="pl-PL" dirty="0" err="1" smtClean="0"/>
              <a:t>hypothesis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pick the right model class?</a:t>
            </a:r>
          </a:p>
          <a:p>
            <a:endParaRPr lang="en-US" dirty="0"/>
          </a:p>
          <a:p>
            <a:r>
              <a:rPr lang="en-US" dirty="0" smtClean="0"/>
              <a:t>Similar questions</a:t>
            </a:r>
          </a:p>
          <a:p>
            <a:pPr lvl="1"/>
            <a:r>
              <a:rPr lang="en-US" dirty="0" smtClean="0"/>
              <a:t>How do I pick magic hyper-parameters?</a:t>
            </a:r>
          </a:p>
          <a:p>
            <a:pPr lvl="1"/>
            <a:r>
              <a:rPr lang="en-US" dirty="0" smtClean="0"/>
              <a:t>How do I do feature selection?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</a:t>
            </a:r>
            <a:r>
              <a:rPr lang="en-US" dirty="0" smtClean="0"/>
              <a:t>Loss/Error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Training Loss/Error </a:t>
            </a:r>
          </a:p>
          <a:p>
            <a:r>
              <a:rPr lang="en-US" dirty="0" smtClean="0"/>
              <a:t>Validation Loss/Error</a:t>
            </a:r>
            <a:endParaRPr lang="en-US" dirty="0"/>
          </a:p>
          <a:p>
            <a:r>
              <a:rPr lang="en-US" dirty="0" smtClean="0"/>
              <a:t>Test Loss/Error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Reporting Training Error (instead of Test) is CHEATING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Optimizing parameters on Test Error is CHEATING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077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0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077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729"/>
            <a:ext cx="9144000" cy="6143486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414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0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8615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7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Overfitting:</a:t>
            </a:r>
            <a:r>
              <a:rPr lang="en-US"/>
              <a:t> a learning algorithm overfits the training data if it outputs a solution </a:t>
            </a:r>
            <a:r>
              <a:rPr lang="en-US" b="1"/>
              <a:t>w</a:t>
            </a:r>
            <a:r>
              <a:rPr lang="en-US"/>
              <a:t> when there exists another solution </a:t>
            </a:r>
            <a:r>
              <a:rPr lang="en-US" b="1"/>
              <a:t>w’</a:t>
            </a:r>
            <a:r>
              <a:rPr lang="en-US"/>
              <a:t> such that:</a:t>
            </a:r>
          </a:p>
        </p:txBody>
      </p:sp>
      <p:pic>
        <p:nvPicPr>
          <p:cNvPr id="24986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24200"/>
            <a:ext cx="7346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1813560"/>
            <a:ext cx="5334000" cy="3672840"/>
            <a:chOff x="914400" y="1813560"/>
            <a:chExt cx="5334000" cy="3672840"/>
          </a:xfrm>
        </p:grpSpPr>
        <p:sp>
          <p:nvSpPr>
            <p:cNvPr id="25" name="Oval 24"/>
            <p:cNvSpPr/>
            <p:nvPr/>
          </p:nvSpPr>
          <p:spPr bwMode="auto">
            <a:xfrm>
              <a:off x="914400" y="2438400"/>
              <a:ext cx="5334000" cy="3048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5972">
              <a:off x="3297294" y="2286000"/>
              <a:ext cx="1403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model class</a:t>
              </a:r>
              <a:endParaRPr lang="en-US" sz="1800" dirty="0"/>
            </a:p>
          </p:txBody>
        </p:sp>
        <p:grpSp>
          <p:nvGrpSpPr>
            <p:cNvPr id="23" name="Group 284"/>
            <p:cNvGrpSpPr>
              <a:grpSpLocks noChangeAspect="1"/>
            </p:cNvGrpSpPr>
            <p:nvPr/>
          </p:nvGrpSpPr>
          <p:grpSpPr>
            <a:xfrm>
              <a:off x="1587687" y="1813560"/>
              <a:ext cx="1993713" cy="1463040"/>
              <a:chOff x="4435603" y="1066800"/>
              <a:chExt cx="2742310" cy="2012381"/>
            </a:xfrm>
          </p:grpSpPr>
          <p:pic>
            <p:nvPicPr>
              <p:cNvPr id="24" name="Picture 23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603" y="1112945"/>
                <a:ext cx="2742310" cy="1966236"/>
              </a:xfrm>
              <a:prstGeom prst="rect">
                <a:avLst/>
              </a:prstGeom>
              <a:scene3d>
                <a:camera prst="orthographicFront">
                  <a:rot lat="954000" lon="18034448" rev="17280000"/>
                </a:camera>
                <a:lightRig rig="threePt" dir="t"/>
              </a:scene3d>
            </p:spPr>
          </p:pic>
          <p:cxnSp>
            <p:nvCxnSpPr>
              <p:cNvPr id="28" name="Straight Connector 27"/>
              <p:cNvCxnSpPr>
                <a:stCxn id="50" idx="5"/>
                <a:endCxn id="42" idx="1"/>
              </p:cNvCxnSpPr>
              <p:nvPr/>
            </p:nvCxnSpPr>
            <p:spPr>
              <a:xfrm>
                <a:off x="5789361" y="1577550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52" idx="5"/>
                <a:endCxn id="41" idx="1"/>
              </p:cNvCxnSpPr>
              <p:nvPr/>
            </p:nvCxnSpPr>
            <p:spPr>
              <a:xfrm>
                <a:off x="4994207" y="1824117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1" idx="5"/>
                <a:endCxn id="37" idx="1"/>
              </p:cNvCxnSpPr>
              <p:nvPr/>
            </p:nvCxnSpPr>
            <p:spPr>
              <a:xfrm>
                <a:off x="5391782" y="1700833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3" idx="5"/>
                <a:endCxn id="45" idx="1"/>
              </p:cNvCxnSpPr>
              <p:nvPr/>
            </p:nvCxnSpPr>
            <p:spPr>
              <a:xfrm>
                <a:off x="4596635" y="1947406"/>
                <a:ext cx="741245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441836" y="2411842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109572" y="247229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711995" y="259556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507147" y="2349009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14416" y="2718851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216458" y="2199636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994211" y="197467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795420" y="174436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42728" y="1529353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652615" y="14473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255038" y="157064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857461" y="169392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459886" y="181720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866250" y="167277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6079881" y="189818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68671" y="179605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682305" y="202146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071095" y="191933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284728" y="2144745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673518" y="204262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887151" y="226803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6293515" y="212359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895937" y="224687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98359" y="237016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100783" y="2493446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66" name="Straight Connector 65"/>
              <p:cNvCxnSpPr>
                <a:stCxn id="76" idx="4"/>
                <a:endCxn id="41" idx="0"/>
              </p:cNvCxnSpPr>
              <p:nvPr/>
            </p:nvCxnSpPr>
            <p:spPr>
              <a:xfrm flipH="1">
                <a:off x="5792101" y="1629598"/>
                <a:ext cx="477679" cy="965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6" idx="4"/>
                <a:endCxn id="42" idx="0"/>
              </p:cNvCxnSpPr>
              <p:nvPr/>
            </p:nvCxnSpPr>
            <p:spPr>
              <a:xfrm>
                <a:off x="6269780" y="1629598"/>
                <a:ext cx="317473" cy="7194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9" idx="7"/>
                <a:endCxn id="76" idx="4"/>
              </p:cNvCxnSpPr>
              <p:nvPr/>
            </p:nvCxnSpPr>
            <p:spPr>
              <a:xfrm flipV="1">
                <a:off x="5421477" y="1629598"/>
                <a:ext cx="848303" cy="5374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6" idx="4"/>
                <a:endCxn id="62" idx="0"/>
              </p:cNvCxnSpPr>
              <p:nvPr/>
            </p:nvCxnSpPr>
            <p:spPr>
              <a:xfrm>
                <a:off x="6269780" y="1629598"/>
                <a:ext cx="103841" cy="4939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6" idx="0"/>
                <a:endCxn id="74" idx="4"/>
              </p:cNvCxnSpPr>
              <p:nvPr/>
            </p:nvCxnSpPr>
            <p:spPr>
              <a:xfrm flipH="1" flipV="1">
                <a:off x="5394522" y="1219340"/>
                <a:ext cx="154255" cy="5767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2" idx="7"/>
                <a:endCxn id="74" idx="4"/>
              </p:cNvCxnSpPr>
              <p:nvPr/>
            </p:nvCxnSpPr>
            <p:spPr>
              <a:xfrm flipV="1">
                <a:off x="4994210" y="1219340"/>
                <a:ext cx="400312" cy="496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1" idx="0"/>
                <a:endCxn id="74" idx="4"/>
              </p:cNvCxnSpPr>
              <p:nvPr/>
            </p:nvCxnSpPr>
            <p:spPr>
              <a:xfrm flipV="1">
                <a:off x="4967257" y="1219340"/>
                <a:ext cx="427265" cy="10486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1"/>
                <a:endCxn id="74" idx="4"/>
              </p:cNvCxnSpPr>
              <p:nvPr/>
            </p:nvCxnSpPr>
            <p:spPr>
              <a:xfrm flipH="1" flipV="1">
                <a:off x="5394522" y="1219340"/>
                <a:ext cx="281555" cy="25035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314416" y="106680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5466848" y="1150830"/>
                <a:ext cx="768105" cy="381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189674" y="14770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27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834640" y="425439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63213" cy="1182460"/>
            <a:chOff x="2200074" y="3914243"/>
            <a:chExt cx="563213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284014" cy="2992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2685308"/>
            <a:ext cx="1993713" cy="1429492"/>
            <a:chOff x="381000" y="947948"/>
            <a:chExt cx="1993713" cy="1429492"/>
          </a:xfrm>
        </p:grpSpPr>
        <p:pic>
          <p:nvPicPr>
            <p:cNvPr id="24" name="Picture 23" descr="2007_0049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947948"/>
              <a:ext cx="1993713" cy="1429492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8" name="Straight Connector 27"/>
            <p:cNvCxnSpPr>
              <a:stCxn id="50" idx="5"/>
              <a:endCxn id="42" idx="1"/>
            </p:cNvCxnSpPr>
            <p:nvPr/>
          </p:nvCxnSpPr>
          <p:spPr>
            <a:xfrm>
              <a:off x="1365209" y="1285725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2" idx="5"/>
              <a:endCxn id="41" idx="1"/>
            </p:cNvCxnSpPr>
            <p:nvPr/>
          </p:nvCxnSpPr>
          <p:spPr>
            <a:xfrm>
              <a:off x="787116" y="146498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1" idx="5"/>
              <a:endCxn id="37" idx="1"/>
            </p:cNvCxnSpPr>
            <p:nvPr/>
          </p:nvCxnSpPr>
          <p:spPr>
            <a:xfrm>
              <a:off x="1076161" y="137535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53" idx="5"/>
              <a:endCxn id="45" idx="1"/>
            </p:cNvCxnSpPr>
            <p:nvPr/>
          </p:nvCxnSpPr>
          <p:spPr>
            <a:xfrm>
              <a:off x="498073" y="1554618"/>
              <a:ext cx="538900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2551" y="1892272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598008" y="193622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308962" y="202584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887053" y="184659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019914" y="21154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948697" y="1737994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87119" y="157444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42594" y="140700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58882" y="1250685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265792" y="11910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976745" y="128070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7699" y="137033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98654" y="145996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421108" y="135495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576422" y="151883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132061" y="144458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287377" y="160846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43015" y="15342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998330" y="169808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3969" y="162384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09284" y="178771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31738" y="16827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442691" y="177233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153644" y="186196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64599" y="195159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Modeling Error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09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762000" y="1828800"/>
            <a:ext cx="7162800" cy="4343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2370" y="1397904"/>
            <a:ext cx="1404445" cy="527183"/>
            <a:chOff x="5102370" y="1397904"/>
            <a:chExt cx="1404445" cy="527183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755873" y="1620028"/>
              <a:ext cx="360214" cy="3050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262484">
              <a:off x="5102370" y="1397904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897994" y="165188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638800" y="1905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191000" y="2971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8160" y="1973580"/>
            <a:ext cx="1310640" cy="1104227"/>
            <a:chOff x="4328160" y="1973580"/>
            <a:chExt cx="1310640" cy="1104227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4328160" y="1973580"/>
              <a:ext cx="1310640" cy="1066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183580">
              <a:off x="4553859" y="2554587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486400" y="42672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58887" y="3088873"/>
            <a:ext cx="1447600" cy="1198414"/>
            <a:chOff x="4058887" y="3088873"/>
            <a:chExt cx="1447600" cy="1198414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4308073" y="3088873"/>
              <a:ext cx="1198414" cy="11984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697713">
              <a:off x="4058887" y="3608690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7" name="Picture 66" descr="2007_004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37508"/>
            <a:ext cx="1993713" cy="1429492"/>
          </a:xfrm>
          <a:prstGeom prst="rect">
            <a:avLst/>
          </a:prstGeom>
          <a:scene3d>
            <a:camera prst="orthographicFront">
              <a:rot lat="954000" lon="18034448" rev="17280000"/>
            </a:camera>
            <a:lightRig rig="threePt" dir="t"/>
          </a:scene3d>
        </p:spPr>
      </p:pic>
      <p:cxnSp>
        <p:nvCxnSpPr>
          <p:cNvPr id="68" name="Straight Connector 67"/>
          <p:cNvCxnSpPr>
            <a:stCxn id="81" idx="5"/>
            <a:endCxn id="75" idx="1"/>
          </p:cNvCxnSpPr>
          <p:nvPr/>
        </p:nvCxnSpPr>
        <p:spPr>
          <a:xfrm>
            <a:off x="2813009" y="1575285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3" idx="5"/>
            <a:endCxn id="74" idx="1"/>
          </p:cNvCxnSpPr>
          <p:nvPr/>
        </p:nvCxnSpPr>
        <p:spPr>
          <a:xfrm>
            <a:off x="2234916" y="175454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2" idx="5"/>
            <a:endCxn id="73" idx="1"/>
          </p:cNvCxnSpPr>
          <p:nvPr/>
        </p:nvCxnSpPr>
        <p:spPr>
          <a:xfrm>
            <a:off x="2523961" y="166491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4" idx="5"/>
            <a:endCxn id="76" idx="1"/>
          </p:cNvCxnSpPr>
          <p:nvPr/>
        </p:nvCxnSpPr>
        <p:spPr>
          <a:xfrm>
            <a:off x="1945873" y="1844178"/>
            <a:ext cx="538900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560351" y="2181832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3045808" y="222578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2756762" y="231540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334853" y="213615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467714" y="24050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396497" y="2027554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234919" y="186400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90394" y="169656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906682" y="1540245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>
            <a:spLocks noChangeAspect="1"/>
          </p:cNvSpPr>
          <p:nvPr/>
        </p:nvSpPr>
        <p:spPr>
          <a:xfrm>
            <a:off x="2713592" y="14806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424545" y="157026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135499" y="165989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846454" y="174952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868908" y="164451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024222" y="180839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579861" y="173414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735177" y="189802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290815" y="18237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446130" y="198764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001769" y="191340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157084" y="207727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3179538" y="19722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890491" y="206189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601444" y="215152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312399" y="224115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97" name="Straight Connector 96"/>
          <p:cNvCxnSpPr>
            <a:stCxn id="107" idx="4"/>
            <a:endCxn id="74" idx="0"/>
          </p:cNvCxnSpPr>
          <p:nvPr/>
        </p:nvCxnSpPr>
        <p:spPr>
          <a:xfrm flipH="1">
            <a:off x="2815001" y="1613125"/>
            <a:ext cx="347282" cy="7022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7" idx="4"/>
            <a:endCxn id="75" idx="0"/>
          </p:cNvCxnSpPr>
          <p:nvPr/>
        </p:nvCxnSpPr>
        <p:spPr>
          <a:xfrm>
            <a:off x="3162283" y="1613125"/>
            <a:ext cx="230809" cy="523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0" idx="7"/>
            <a:endCxn id="107" idx="4"/>
          </p:cNvCxnSpPr>
          <p:nvPr/>
        </p:nvCxnSpPr>
        <p:spPr>
          <a:xfrm flipV="1">
            <a:off x="2545550" y="1613125"/>
            <a:ext cx="616733" cy="390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4"/>
            <a:endCxn id="93" idx="0"/>
          </p:cNvCxnSpPr>
          <p:nvPr/>
        </p:nvCxnSpPr>
        <p:spPr>
          <a:xfrm>
            <a:off x="3162283" y="1613125"/>
            <a:ext cx="75494" cy="359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0"/>
            <a:endCxn id="105" idx="4"/>
          </p:cNvCxnSpPr>
          <p:nvPr/>
        </p:nvCxnSpPr>
        <p:spPr>
          <a:xfrm flipH="1" flipV="1">
            <a:off x="2525953" y="1314860"/>
            <a:ext cx="112146" cy="4192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3" idx="7"/>
            <a:endCxn id="105" idx="4"/>
          </p:cNvCxnSpPr>
          <p:nvPr/>
        </p:nvCxnSpPr>
        <p:spPr>
          <a:xfrm flipV="1">
            <a:off x="2234918" y="1314860"/>
            <a:ext cx="291035" cy="3612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0"/>
            <a:endCxn id="105" idx="4"/>
          </p:cNvCxnSpPr>
          <p:nvPr/>
        </p:nvCxnSpPr>
        <p:spPr>
          <a:xfrm flipV="1">
            <a:off x="2215323" y="1314860"/>
            <a:ext cx="310630" cy="7624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1" idx="1"/>
            <a:endCxn id="105" idx="4"/>
          </p:cNvCxnSpPr>
          <p:nvPr/>
        </p:nvCxnSpPr>
        <p:spPr>
          <a:xfrm flipH="1" flipV="1">
            <a:off x="2525953" y="1314860"/>
            <a:ext cx="204696" cy="1820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spect="1"/>
          </p:cNvSpPr>
          <p:nvPr/>
        </p:nvSpPr>
        <p:spPr>
          <a:xfrm>
            <a:off x="2467714" y="120396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06" name="Straight Connector 105"/>
          <p:cNvCxnSpPr/>
          <p:nvPr/>
        </p:nvCxnSpPr>
        <p:spPr>
          <a:xfrm flipH="1" flipV="1">
            <a:off x="2578535" y="1265051"/>
            <a:ext cx="558427" cy="277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>
            <a:spLocks noChangeAspect="1"/>
          </p:cNvSpPr>
          <p:nvPr/>
        </p:nvSpPr>
        <p:spPr>
          <a:xfrm>
            <a:off x="3104044" y="1502226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13" name="Straight Connector 112"/>
          <p:cNvCxnSpPr>
            <a:stCxn id="117" idx="3"/>
          </p:cNvCxnSpPr>
          <p:nvPr/>
        </p:nvCxnSpPr>
        <p:spPr>
          <a:xfrm flipV="1">
            <a:off x="837104" y="1600200"/>
            <a:ext cx="839296" cy="1208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7" idx="3"/>
          </p:cNvCxnSpPr>
          <p:nvPr/>
        </p:nvCxnSpPr>
        <p:spPr>
          <a:xfrm>
            <a:off x="837104" y="1721072"/>
            <a:ext cx="839296" cy="41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17" idx="3"/>
          </p:cNvCxnSpPr>
          <p:nvPr/>
        </p:nvCxnSpPr>
        <p:spPr>
          <a:xfrm flipH="1">
            <a:off x="837104" y="1295400"/>
            <a:ext cx="839296" cy="4256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7" idx="3"/>
          </p:cNvCxnSpPr>
          <p:nvPr/>
        </p:nvCxnSpPr>
        <p:spPr>
          <a:xfrm>
            <a:off x="837104" y="1721072"/>
            <a:ext cx="839296" cy="1839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562784" y="1583912"/>
            <a:ext cx="274320" cy="274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136602" y="1976735"/>
            <a:ext cx="108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Higher-Order</a:t>
            </a:r>
            <a:br>
              <a:rPr lang="en-US" dirty="0" smtClean="0"/>
            </a:br>
            <a:r>
              <a:rPr lang="en-US" dirty="0" smtClean="0"/>
              <a:t>Potentials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Approximation/Modeling Error</a:t>
            </a:r>
          </a:p>
          <a:p>
            <a:pPr lvl="1"/>
            <a:r>
              <a:rPr lang="en-US" dirty="0" smtClean="0"/>
              <a:t>You approximated reality with model</a:t>
            </a:r>
          </a:p>
          <a:p>
            <a:pPr lvl="1"/>
            <a:endParaRPr lang="en-US" dirty="0"/>
          </a:p>
          <a:p>
            <a:r>
              <a:rPr lang="en-US" dirty="0" smtClean="0"/>
              <a:t>Estimation Error</a:t>
            </a:r>
          </a:p>
          <a:p>
            <a:pPr lvl="1"/>
            <a:r>
              <a:rPr lang="en-US" dirty="0" smtClean="0"/>
              <a:t>You tried to learn model with finite data</a:t>
            </a:r>
          </a:p>
          <a:p>
            <a:endParaRPr lang="en-US" dirty="0"/>
          </a:p>
          <a:p>
            <a:r>
              <a:rPr lang="en-US" dirty="0" smtClean="0"/>
              <a:t>Optimization Error</a:t>
            </a:r>
          </a:p>
          <a:p>
            <a:pPr lvl="1"/>
            <a:r>
              <a:rPr lang="en-US" dirty="0" smtClean="0"/>
              <a:t>You were lazy and couldn’t/didn’t optimize to completion</a:t>
            </a:r>
          </a:p>
          <a:p>
            <a:endParaRPr lang="en-US" dirty="0"/>
          </a:p>
          <a:p>
            <a:r>
              <a:rPr lang="en-US" dirty="0" smtClean="0"/>
              <a:t>(Next time) Bayes Error</a:t>
            </a:r>
          </a:p>
          <a:p>
            <a:pPr lvl="1"/>
            <a:r>
              <a:rPr lang="en-US" dirty="0" smtClean="0"/>
              <a:t>Reality just sucks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8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Regression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5977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1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1000" y="4191000"/>
            <a:ext cx="1981200" cy="4159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8615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9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972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763000" cy="52578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sum squared error???</a:t>
            </a:r>
          </a:p>
          <a:p>
            <a:r>
              <a:rPr lang="en-US" dirty="0" smtClean="0"/>
              <a:t>Gaussians</a:t>
            </a:r>
            <a:r>
              <a:rPr lang="en-US" dirty="0"/>
              <a:t>, </a:t>
            </a:r>
            <a:r>
              <a:rPr lang="en-US" dirty="0" smtClean="0"/>
              <a:t>Watson, </a:t>
            </a:r>
            <a:r>
              <a:rPr lang="en-US" dirty="0"/>
              <a:t>Gaussians…</a:t>
            </a:r>
          </a:p>
          <a:p>
            <a:endParaRPr lang="en-US" sz="1800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But, why?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[error_{train}({\bf w}) &lt; error_{train}({\bf w}')] \wedge  [error_{true}({\bf w}') &lt; error_{true}({\bf w})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598"/>
  <p:tag name="PICTUREFILESIZE" val="29179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46238</TotalTime>
  <Words>755</Words>
  <Application>Microsoft Macintosh PowerPoint</Application>
  <PresentationFormat>On-screen Show (4:3)</PresentationFormat>
  <Paragraphs>242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pictures</vt:lpstr>
      <vt:lpstr>Blank Presentation</vt:lpstr>
      <vt:lpstr>ECE 5984: Introduction to  Machine Learning</vt:lpstr>
      <vt:lpstr>Administrativia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But, why?</vt:lpstr>
      <vt:lpstr>PowerPoint Presentation</vt:lpstr>
      <vt:lpstr>Is OLS Robust?</vt:lpstr>
      <vt:lpstr>Robust Linear Regression</vt:lpstr>
      <vt:lpstr>Plan for Today</vt:lpstr>
      <vt:lpstr>Robustify via Prior</vt:lpstr>
      <vt:lpstr>Summary</vt:lpstr>
      <vt:lpstr>PowerPoint Presentation</vt:lpstr>
      <vt:lpstr>PowerPoint Presentation</vt:lpstr>
      <vt:lpstr>PowerPoint Presentation</vt:lpstr>
      <vt:lpstr>PowerPoint Presentation</vt:lpstr>
      <vt:lpstr>Example</vt:lpstr>
      <vt:lpstr>What you need to know</vt:lpstr>
      <vt:lpstr>PowerPoint Presentation</vt:lpstr>
      <vt:lpstr>Example for Regression</vt:lpstr>
      <vt:lpstr>Model Selection</vt:lpstr>
      <vt:lpstr>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Behavior</vt:lpstr>
      <vt:lpstr>Overfitting</vt:lpstr>
      <vt:lpstr>Error Decomposition</vt:lpstr>
      <vt:lpstr>Error Decomposition</vt:lpstr>
      <vt:lpstr>Error Decomposition</vt:lpstr>
      <vt:lpstr>Error Decomposition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2425</cp:revision>
  <cp:lastPrinted>2009-01-27T18:32:10Z</cp:lastPrinted>
  <dcterms:created xsi:type="dcterms:W3CDTF">2013-03-06T19:31:42Z</dcterms:created>
  <dcterms:modified xsi:type="dcterms:W3CDTF">2015-03-02T14:30:41Z</dcterms:modified>
  <cp:category/>
</cp:coreProperties>
</file>