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5" r:id="rId1"/>
    <p:sldMasterId id="2147483687" r:id="rId2"/>
  </p:sldMasterIdLst>
  <p:notesMasterIdLst>
    <p:notesMasterId r:id="rId45"/>
  </p:notesMasterIdLst>
  <p:handoutMasterIdLst>
    <p:handoutMasterId r:id="rId46"/>
  </p:handoutMasterIdLst>
  <p:sldIdLst>
    <p:sldId id="256" r:id="rId3"/>
    <p:sldId id="1652" r:id="rId4"/>
    <p:sldId id="1653" r:id="rId5"/>
    <p:sldId id="1654" r:id="rId6"/>
    <p:sldId id="1655" r:id="rId7"/>
    <p:sldId id="1656" r:id="rId8"/>
    <p:sldId id="1657" r:id="rId9"/>
    <p:sldId id="1658" r:id="rId10"/>
    <p:sldId id="1659" r:id="rId11"/>
    <p:sldId id="1660" r:id="rId12"/>
    <p:sldId id="1661" r:id="rId13"/>
    <p:sldId id="1662" r:id="rId14"/>
    <p:sldId id="1663" r:id="rId15"/>
    <p:sldId id="1665" r:id="rId16"/>
    <p:sldId id="1666" r:id="rId17"/>
    <p:sldId id="1667" r:id="rId18"/>
    <p:sldId id="1668" r:id="rId19"/>
    <p:sldId id="1669" r:id="rId20"/>
    <p:sldId id="1670" r:id="rId21"/>
    <p:sldId id="1671" r:id="rId22"/>
    <p:sldId id="1672" r:id="rId23"/>
    <p:sldId id="1664" r:id="rId24"/>
    <p:sldId id="1674" r:id="rId25"/>
    <p:sldId id="1675" r:id="rId26"/>
    <p:sldId id="1673" r:id="rId27"/>
    <p:sldId id="1679" r:id="rId28"/>
    <p:sldId id="1676" r:id="rId29"/>
    <p:sldId id="1678" r:id="rId30"/>
    <p:sldId id="1680" r:id="rId31"/>
    <p:sldId id="1682" r:id="rId32"/>
    <p:sldId id="1701" r:id="rId33"/>
    <p:sldId id="1681" r:id="rId34"/>
    <p:sldId id="1683" r:id="rId35"/>
    <p:sldId id="1685" r:id="rId36"/>
    <p:sldId id="1686" r:id="rId37"/>
    <p:sldId id="1684" r:id="rId38"/>
    <p:sldId id="1687" r:id="rId39"/>
    <p:sldId id="1691" r:id="rId40"/>
    <p:sldId id="1688" r:id="rId41"/>
    <p:sldId id="1689" r:id="rId42"/>
    <p:sldId id="1690" r:id="rId43"/>
    <p:sldId id="1692" r:id="rId44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9E8FF"/>
    <a:srgbClr val="5B5B6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9" autoAdjust="0"/>
    <p:restoredTop sz="93478" autoAdjust="0"/>
  </p:normalViewPr>
  <p:slideViewPr>
    <p:cSldViewPr>
      <p:cViewPr varScale="1">
        <p:scale>
          <a:sx n="82" d="100"/>
          <a:sy n="82" d="100"/>
        </p:scale>
        <p:origin x="-11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2/11/15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2474" indent="-28172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6884" indent="-22537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7637" indent="-22537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8391" indent="-22537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9144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9898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0651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31405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294C885-FAC8-7D46-A109-00BD1FA872CF}" type="slidenum">
              <a:rPr lang="en-US" sz="1200">
                <a:latin typeface="Times New Roman" charset="0"/>
              </a:rPr>
              <a:pPr eaLnBrk="1" hangingPunct="1"/>
              <a:t>22</a:t>
            </a:fld>
            <a:endParaRPr lang="en-US" sz="1200">
              <a:latin typeface="Times New Roman" charset="0"/>
            </a:endParaRP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210053" y="694641"/>
            <a:ext cx="4437894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151" tIns="45075" rIns="90151" bIns="45075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268" name="Text Box 3"/>
          <p:cNvSpPr>
            <a:spLocks noGrp="1" noChangeArrowheads="1"/>
          </p:cNvSpPr>
          <p:nvPr>
            <p:ph type="body"/>
          </p:nvPr>
        </p:nvSpPr>
        <p:spPr>
          <a:xfrm>
            <a:off x="687038" y="4343085"/>
            <a:ext cx="5483924" cy="41110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2474" indent="-28172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6884" indent="-22537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7637" indent="-22537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8391" indent="-22537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9144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9898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0651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31405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BC68F9A-32E8-2C49-8E33-819937371D72}" type="slidenum">
              <a:rPr lang="en-US" sz="1200">
                <a:latin typeface="Times New Roman" charset="0"/>
              </a:rPr>
              <a:pPr eaLnBrk="1" hangingPunct="1"/>
              <a:t>28</a:t>
            </a:fld>
            <a:endParaRPr lang="en-US" sz="1200">
              <a:latin typeface="Times New Roman" charset="0"/>
            </a:endParaRP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210053" y="694641"/>
            <a:ext cx="4437894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151" tIns="45075" rIns="90151" bIns="45075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316" name="Text Box 3"/>
          <p:cNvSpPr>
            <a:spLocks noGrp="1" noChangeArrowheads="1"/>
          </p:cNvSpPr>
          <p:nvPr>
            <p:ph type="body"/>
          </p:nvPr>
        </p:nvSpPr>
        <p:spPr>
          <a:xfrm>
            <a:off x="687038" y="4343085"/>
            <a:ext cx="5483924" cy="41110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2474" indent="-28172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6884" indent="-22537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7637" indent="-22537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8391" indent="-22537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9144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9898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0651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31405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FF0A881-AF76-B049-8059-1F0F7578E199}" type="slidenum">
              <a:rPr lang="en-US" sz="1200">
                <a:latin typeface="Times New Roman" charset="0"/>
              </a:rPr>
              <a:pPr eaLnBrk="1" hangingPunct="1"/>
              <a:t>31</a:t>
            </a:fld>
            <a:endParaRPr lang="en-US" sz="1200">
              <a:latin typeface="Times New Roman" charset="0"/>
            </a:endParaRP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210053" y="694641"/>
            <a:ext cx="4437894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151" tIns="45075" rIns="90151" bIns="45075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364" name="Text Box 3"/>
          <p:cNvSpPr>
            <a:spLocks noGrp="1" noChangeArrowheads="1"/>
          </p:cNvSpPr>
          <p:nvPr>
            <p:ph type="body"/>
          </p:nvPr>
        </p:nvSpPr>
        <p:spPr>
          <a:xfrm>
            <a:off x="687038" y="4343085"/>
            <a:ext cx="5483924" cy="41110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2474" indent="-28172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6884" indent="-22537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7637" indent="-22537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8391" indent="-22537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9144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9898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0651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31405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4235147-32C6-8844-AD2A-99783CB511BE}" type="slidenum">
              <a:rPr lang="en-US" sz="1200">
                <a:latin typeface="Times New Roman" charset="0"/>
              </a:rPr>
              <a:pPr eaLnBrk="1" hangingPunct="1"/>
              <a:t>33</a:t>
            </a:fld>
            <a:endParaRPr lang="en-US" sz="1200">
              <a:latin typeface="Times New Roman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210053" y="694641"/>
            <a:ext cx="4437894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151" tIns="45075" rIns="90151" bIns="45075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7412" name="Text Box 3"/>
          <p:cNvSpPr>
            <a:spLocks noGrp="1" noChangeArrowheads="1"/>
          </p:cNvSpPr>
          <p:nvPr>
            <p:ph type="body"/>
          </p:nvPr>
        </p:nvSpPr>
        <p:spPr>
          <a:xfrm>
            <a:off x="687038" y="4343085"/>
            <a:ext cx="5483924" cy="41110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E74C0E-2FFA-4330-AD46-59EE08661FED}" type="slidenum">
              <a:rPr lang="en-US"/>
              <a:pPr/>
              <a:t>34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7DF3F5-7655-4F8B-90EE-62E9F47BFF6A}" type="slidenum">
              <a:rPr lang="en-US"/>
              <a:pPr/>
              <a:t>35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6FF14-906B-8C43-8206-00F0F407B0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AFEEC-C182-2D4A-848B-6A0ED98C1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168A2-5B33-FA46-93E8-3B51497323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Research at TTI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D4A4B-0330-AF4E-991D-7D58C0870B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89279-66D6-F54A-8DF6-8569F0E44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DD396-FCC9-5D4C-A19A-0D227FF654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D718F-682B-7343-BB3C-8AD703324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E281-1F8F-6944-BFC1-D0DAE21D9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CFAE8-AF25-AC44-B97D-AB359B592C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 smtClean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inclass.kaggle.com/c/VT-ECE-Machine-Learning-HW1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9" Type="http://schemas.openxmlformats.org/officeDocument/2006/relationships/image" Target="../media/image13.emf"/><Relationship Id="rId10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filebox.ece.vt.edu/~s15ece5984/project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inclass.kaggle.com/c/VT-ECE-Machine-Learning-HW1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 smtClean="0"/>
              <a:t>ECE 5984: Introduction to </a:t>
            </a:r>
            <a:br>
              <a:rPr lang="en-US" dirty="0" smtClean="0"/>
            </a:br>
            <a:r>
              <a:rPr lang="en-US" dirty="0" smtClean="0"/>
              <a:t>Machine Learning</a:t>
            </a:r>
            <a:endParaRPr lang="en-US" sz="3200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Dhruv Batra </a:t>
            </a:r>
          </a:p>
          <a:p>
            <a:r>
              <a:rPr lang="en-US" sz="2800" dirty="0" smtClean="0"/>
              <a:t>Virginia Tech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2307610"/>
            <a:ext cx="6934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en-US" sz="24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Topics: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Probability Review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Statistical Estimation (</a:t>
            </a:r>
            <a:r>
              <a:rPr lang="en-US" sz="20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MLE)</a:t>
            </a:r>
            <a:endParaRPr lang="en-US" sz="2000" kern="0" dirty="0">
              <a:solidFill>
                <a:prstClr val="black"/>
              </a:solidFill>
              <a:latin typeface="Arial"/>
              <a:ea typeface="Osaka"/>
              <a:cs typeface="Osaka"/>
            </a:endParaRPr>
          </a:p>
          <a:p>
            <a:pPr algn="l"/>
            <a:r>
              <a:rPr lang="en-US" sz="2000" dirty="0"/>
              <a:t>Readings: Barber 8.1, 8.2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of Probability</a:t>
            </a:r>
          </a:p>
          <a:p>
            <a:pPr lvl="1"/>
            <a:r>
              <a:rPr lang="en-US" dirty="0" smtClean="0"/>
              <a:t>Discrete </a:t>
            </a:r>
            <a:r>
              <a:rPr lang="en-US" dirty="0" err="1" smtClean="0"/>
              <a:t>vs</a:t>
            </a:r>
            <a:r>
              <a:rPr lang="en-US" dirty="0" smtClean="0"/>
              <a:t> Continuous Random Variables</a:t>
            </a:r>
          </a:p>
          <a:p>
            <a:pPr lvl="1"/>
            <a:r>
              <a:rPr lang="en-US" dirty="0" smtClean="0"/>
              <a:t>PMFs </a:t>
            </a:r>
            <a:r>
              <a:rPr lang="en-US" dirty="0" err="1" smtClean="0"/>
              <a:t>vs</a:t>
            </a:r>
            <a:r>
              <a:rPr lang="en-US" dirty="0" smtClean="0"/>
              <a:t> PDF</a:t>
            </a:r>
          </a:p>
          <a:p>
            <a:pPr lvl="1"/>
            <a:r>
              <a:rPr lang="en-US" dirty="0" smtClean="0"/>
              <a:t>Joint </a:t>
            </a:r>
            <a:r>
              <a:rPr lang="en-US" dirty="0" err="1" smtClean="0"/>
              <a:t>vs</a:t>
            </a:r>
            <a:r>
              <a:rPr lang="en-US" dirty="0" smtClean="0"/>
              <a:t> Marginal </a:t>
            </a:r>
            <a:r>
              <a:rPr lang="en-US" dirty="0" err="1" smtClean="0"/>
              <a:t>vs</a:t>
            </a:r>
            <a:r>
              <a:rPr lang="en-US" dirty="0" smtClean="0"/>
              <a:t> Conditional Distributions</a:t>
            </a:r>
          </a:p>
          <a:p>
            <a:pPr lvl="1"/>
            <a:r>
              <a:rPr lang="en-US" dirty="0" smtClean="0"/>
              <a:t>Bayes Rule and Prior</a:t>
            </a:r>
          </a:p>
          <a:p>
            <a:pPr lvl="1"/>
            <a:endParaRPr lang="en-US" dirty="0"/>
          </a:p>
          <a:p>
            <a:r>
              <a:rPr lang="en-US" dirty="0" smtClean="0"/>
              <a:t>Statistical Learning / Density Estimation</a:t>
            </a:r>
          </a:p>
          <a:p>
            <a:pPr lvl="1"/>
            <a:r>
              <a:rPr lang="en-US" dirty="0" smtClean="0"/>
              <a:t>Maximum Likelihood</a:t>
            </a:r>
          </a:p>
          <a:p>
            <a:pPr lvl="1"/>
            <a:r>
              <a:rPr lang="en-US" dirty="0" smtClean="0"/>
              <a:t>Maximum A Posteriori</a:t>
            </a:r>
          </a:p>
          <a:p>
            <a:pPr lvl="1"/>
            <a:r>
              <a:rPr lang="en-US" dirty="0" smtClean="0"/>
              <a:t>Bayesian Estimation</a:t>
            </a:r>
          </a:p>
          <a:p>
            <a:pPr lvl="1"/>
            <a:endParaRPr lang="en-US" dirty="0"/>
          </a:p>
          <a:p>
            <a:r>
              <a:rPr lang="en-US" dirty="0" smtClean="0"/>
              <a:t>We will discuss simple examples (like coin toss), but these SAME concepts will apply to sophisticated problems.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3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world is a very uncertain place</a:t>
            </a:r>
          </a:p>
          <a:p>
            <a:endParaRPr lang="en-US" dirty="0" smtClean="0"/>
          </a:p>
          <a:p>
            <a:r>
              <a:rPr lang="en-US" dirty="0" smtClean="0"/>
              <a:t>30 </a:t>
            </a:r>
            <a:r>
              <a:rPr lang="en-US" dirty="0"/>
              <a:t>years of Artificial Intelligence and Database research danced around this fact</a:t>
            </a:r>
          </a:p>
          <a:p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then a few AI researchers decided to use some ideas from the eighteenth </a:t>
            </a:r>
            <a:r>
              <a:rPr lang="en-US" dirty="0" smtClean="0"/>
              <a:t>century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Andrew Moore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112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is non-deterministic event</a:t>
            </a:r>
          </a:p>
          <a:p>
            <a:pPr lvl="1"/>
            <a:r>
              <a:rPr lang="en-US" dirty="0"/>
              <a:t>Can think of A as a </a:t>
            </a:r>
            <a:r>
              <a:rPr lang="en-US" dirty="0" err="1"/>
              <a:t>boolean</a:t>
            </a:r>
            <a:r>
              <a:rPr lang="en-US" dirty="0"/>
              <a:t>-valued variable</a:t>
            </a:r>
          </a:p>
          <a:p>
            <a:endParaRPr lang="en-US" dirty="0"/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A = your next patient has cancer</a:t>
            </a:r>
          </a:p>
          <a:p>
            <a:pPr lvl="1"/>
            <a:r>
              <a:rPr lang="en-US" dirty="0"/>
              <a:t>A = Rafael Nada wins </a:t>
            </a:r>
            <a:r>
              <a:rPr lang="en-US" dirty="0" smtClean="0"/>
              <a:t>French </a:t>
            </a:r>
            <a:r>
              <a:rPr lang="en-US" dirty="0"/>
              <a:t>Open </a:t>
            </a:r>
            <a:r>
              <a:rPr lang="en-US" dirty="0" smtClean="0"/>
              <a:t>2015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63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Interpreting Probabilities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P(A) mean?</a:t>
            </a:r>
          </a:p>
          <a:p>
            <a:endParaRPr lang="en-US" dirty="0" smtClean="0"/>
          </a:p>
          <a:p>
            <a:r>
              <a:rPr lang="en-US" dirty="0" err="1" smtClean="0"/>
              <a:t>Frequentist</a:t>
            </a:r>
            <a:r>
              <a:rPr lang="en-US" dirty="0" smtClean="0"/>
              <a:t> View</a:t>
            </a:r>
          </a:p>
          <a:p>
            <a:pPr lvl="1"/>
            <a:r>
              <a:rPr lang="en-US" dirty="0"/>
              <a:t>limit N</a:t>
            </a:r>
            <a:r>
              <a:rPr lang="en-US" dirty="0">
                <a:sym typeface="Wingdings"/>
              </a:rPr>
              <a:t>∞ </a:t>
            </a:r>
            <a:r>
              <a:rPr lang="en-US" dirty="0"/>
              <a:t>#(A is true)/N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imiting frequency of a repeating non-deterministic event</a:t>
            </a:r>
          </a:p>
          <a:p>
            <a:endParaRPr lang="en-US" dirty="0"/>
          </a:p>
          <a:p>
            <a:r>
              <a:rPr lang="en-US" dirty="0" smtClean="0"/>
              <a:t>Bayesian View</a:t>
            </a:r>
          </a:p>
          <a:p>
            <a:pPr lvl="1"/>
            <a:r>
              <a:rPr lang="en-US" dirty="0"/>
              <a:t>P(A) is your “belief” about 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Market Design View</a:t>
            </a:r>
          </a:p>
          <a:p>
            <a:pPr lvl="1"/>
            <a:r>
              <a:rPr lang="en-US" dirty="0"/>
              <a:t>P(A) tells you how much you would bet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6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4902" b="4902"/>
          <a:stretch>
            <a:fillRect/>
          </a:stretch>
        </p:blipFill>
        <p:spPr>
          <a:xfrm>
            <a:off x="9939" y="228600"/>
            <a:ext cx="9124122" cy="6172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Image Credit: </a:t>
            </a:r>
            <a:r>
              <a:rPr lang="en-US" dirty="0" err="1" smtClean="0"/>
              <a:t>Intrade</a:t>
            </a:r>
            <a:r>
              <a:rPr lang="en-US" dirty="0" smtClean="0"/>
              <a:t> / NPR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53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Andrew Moore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790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Axioms of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0&lt;= P(A) &lt;= 1</a:t>
            </a:r>
          </a:p>
          <a:p>
            <a:r>
              <a:rPr lang="en-US" dirty="0" smtClean="0"/>
              <a:t>P(empty-set) = 0</a:t>
            </a:r>
          </a:p>
          <a:p>
            <a:r>
              <a:rPr lang="en-US" dirty="0" smtClean="0"/>
              <a:t>P(everything) = 1</a:t>
            </a:r>
          </a:p>
          <a:p>
            <a:r>
              <a:rPr lang="en-US" dirty="0" smtClean="0"/>
              <a:t>P(A or B) = P(A) + P(B) – P(A and B)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45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Interpreting the Axioms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0&lt;= P(A) &lt;= 1</a:t>
            </a:r>
          </a:p>
          <a:p>
            <a:r>
              <a:rPr lang="en-US" dirty="0"/>
              <a:t>P(empty-set) = 0</a:t>
            </a:r>
          </a:p>
          <a:p>
            <a:r>
              <a:rPr lang="en-US" dirty="0"/>
              <a:t>P(everything) = 1</a:t>
            </a:r>
          </a:p>
          <a:p>
            <a:r>
              <a:rPr lang="en-US" dirty="0"/>
              <a:t>P(A or B) = P(A) + P(B) – P(A and B)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Image Credit: Andrew Moore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35594" b="26974"/>
          <a:stretch/>
        </p:blipFill>
        <p:spPr>
          <a:xfrm>
            <a:off x="127000" y="3071694"/>
            <a:ext cx="8875059" cy="256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29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Interpreting the Axioms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0&lt;= P(A) &lt;= 1</a:t>
            </a:r>
          </a:p>
          <a:p>
            <a:r>
              <a:rPr lang="en-US" dirty="0">
                <a:solidFill>
                  <a:srgbClr val="FF0000"/>
                </a:solidFill>
              </a:rPr>
              <a:t>P(empty-set) = 0</a:t>
            </a:r>
          </a:p>
          <a:p>
            <a:r>
              <a:rPr lang="en-US" dirty="0"/>
              <a:t>P(everything) = 1</a:t>
            </a:r>
          </a:p>
          <a:p>
            <a:r>
              <a:rPr lang="en-US" dirty="0"/>
              <a:t>P(A or B) = P(A) + P(B) – P(A and B)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Image Credit: Andrew Moore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44919" b="17912"/>
          <a:stretch/>
        </p:blipFill>
        <p:spPr>
          <a:xfrm>
            <a:off x="127000" y="3080526"/>
            <a:ext cx="8875059" cy="254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91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Interpreting the Axioms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0&lt;= P(A) &lt;= 1</a:t>
            </a:r>
          </a:p>
          <a:p>
            <a:r>
              <a:rPr lang="en-US" dirty="0"/>
              <a:t>P(empty-set) = 0</a:t>
            </a:r>
          </a:p>
          <a:p>
            <a:r>
              <a:rPr lang="en-US" dirty="0">
                <a:solidFill>
                  <a:srgbClr val="FF0000"/>
                </a:solidFill>
              </a:rPr>
              <a:t>P(everything) = 1</a:t>
            </a:r>
          </a:p>
          <a:p>
            <a:r>
              <a:rPr lang="en-US" dirty="0"/>
              <a:t>P(A or B) = P(A) + P(B) – P(A and B)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Image Credit: Andrew Moore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45839" b="17648"/>
          <a:stretch/>
        </p:blipFill>
        <p:spPr>
          <a:xfrm>
            <a:off x="127000" y="3143578"/>
            <a:ext cx="8875059" cy="250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76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HW1</a:t>
            </a:r>
            <a:endParaRPr lang="en-US" dirty="0"/>
          </a:p>
          <a:p>
            <a:pPr lvl="1"/>
            <a:r>
              <a:rPr lang="en-US" dirty="0" smtClean="0"/>
              <a:t>Due </a:t>
            </a:r>
            <a:r>
              <a:rPr lang="en-US" dirty="0"/>
              <a:t>on </a:t>
            </a:r>
            <a:r>
              <a:rPr lang="en-US" dirty="0" smtClean="0"/>
              <a:t>Sun 02/15, 11:55pm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http://inclass.kaggle.com/c/VT-ECE-Machine-Learning-HW1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62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Interpreting the Axioms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0&lt;= P(A) &lt;= 1</a:t>
            </a:r>
          </a:p>
          <a:p>
            <a:r>
              <a:rPr lang="en-US" dirty="0"/>
              <a:t>P(empty-set) = 0</a:t>
            </a:r>
          </a:p>
          <a:p>
            <a:r>
              <a:rPr lang="en-US" dirty="0"/>
              <a:t>P(everything) = 1</a:t>
            </a:r>
          </a:p>
          <a:p>
            <a:r>
              <a:rPr lang="en-US" dirty="0">
                <a:solidFill>
                  <a:srgbClr val="FF0000"/>
                </a:solidFill>
              </a:rPr>
              <a:t>P(A or B) = P(A) + P(B) – P(A and B)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Image Credit: Andrew Moore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47414" b="13577"/>
          <a:stretch/>
        </p:blipFill>
        <p:spPr>
          <a:xfrm>
            <a:off x="127000" y="3251666"/>
            <a:ext cx="8875059" cy="267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66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 Space</a:t>
            </a:r>
          </a:p>
          <a:p>
            <a:pPr lvl="1"/>
            <a:r>
              <a:rPr lang="en-US" dirty="0" smtClean="0"/>
              <a:t>Space of events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Random Variables</a:t>
            </a:r>
          </a:p>
          <a:p>
            <a:pPr lvl="1"/>
            <a:r>
              <a:rPr lang="en-US" dirty="0" smtClean="0"/>
              <a:t>Mapping from events to numbers</a:t>
            </a:r>
          </a:p>
          <a:p>
            <a:pPr lvl="1"/>
            <a:r>
              <a:rPr lang="en-US" dirty="0" smtClean="0"/>
              <a:t>Discrete </a:t>
            </a:r>
            <a:r>
              <a:rPr lang="en-US" dirty="0" err="1" smtClean="0"/>
              <a:t>vs</a:t>
            </a:r>
            <a:r>
              <a:rPr lang="en-US" dirty="0" smtClean="0"/>
              <a:t> Continuous</a:t>
            </a:r>
          </a:p>
          <a:p>
            <a:endParaRPr lang="en-US" dirty="0"/>
          </a:p>
          <a:p>
            <a:r>
              <a:rPr lang="en-US" dirty="0" smtClean="0"/>
              <a:t>Probability</a:t>
            </a:r>
          </a:p>
          <a:p>
            <a:pPr lvl="1"/>
            <a:r>
              <a:rPr lang="en-US" dirty="0" smtClean="0"/>
              <a:t>Mass </a:t>
            </a:r>
            <a:r>
              <a:rPr lang="en-US" dirty="0" err="1" smtClean="0"/>
              <a:t>vs</a:t>
            </a:r>
            <a:r>
              <a:rPr lang="en-US" dirty="0" smtClean="0"/>
              <a:t> Density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64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990600"/>
            <a:ext cx="381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87500"/>
            <a:ext cx="3683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15478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3011488"/>
            <a:ext cx="6858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441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05200"/>
            <a:ext cx="173831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8" name="Straight Arrow Connector 18"/>
          <p:cNvCxnSpPr>
            <a:cxnSpLocks noChangeShapeType="1"/>
          </p:cNvCxnSpPr>
          <p:nvPr/>
        </p:nvCxnSpPr>
        <p:spPr bwMode="auto">
          <a:xfrm>
            <a:off x="1881188" y="1143000"/>
            <a:ext cx="685800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9" name="TextBox 19"/>
          <p:cNvSpPr txBox="1">
            <a:spLocks noChangeArrowheads="1"/>
          </p:cNvSpPr>
          <p:nvPr/>
        </p:nvSpPr>
        <p:spPr bwMode="auto">
          <a:xfrm>
            <a:off x="2746375" y="914400"/>
            <a:ext cx="33512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/>
              <a:t>discrete random variable</a:t>
            </a:r>
          </a:p>
        </p:txBody>
      </p:sp>
      <p:sp>
        <p:nvSpPr>
          <p:cNvPr id="10250" name="TextBox 26"/>
          <p:cNvSpPr txBox="1">
            <a:spLocks noChangeArrowheads="1"/>
          </p:cNvSpPr>
          <p:nvPr/>
        </p:nvSpPr>
        <p:spPr bwMode="auto">
          <a:xfrm>
            <a:off x="2742926" y="1295400"/>
            <a:ext cx="510594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dirty="0"/>
              <a:t>sample space of possible outcomes</a:t>
            </a:r>
            <a:r>
              <a:rPr lang="en-US" sz="2200" dirty="0" smtClean="0"/>
              <a:t>,</a:t>
            </a:r>
            <a:br>
              <a:rPr lang="en-US" sz="2200" dirty="0" smtClean="0"/>
            </a:br>
            <a:r>
              <a:rPr lang="en-US" sz="2200" dirty="0" smtClean="0"/>
              <a:t>which </a:t>
            </a:r>
            <a:r>
              <a:rPr lang="en-US" sz="2200" dirty="0"/>
              <a:t>may be finite or </a:t>
            </a:r>
            <a:r>
              <a:rPr lang="en-US" sz="2200" dirty="0" err="1"/>
              <a:t>countably</a:t>
            </a:r>
            <a:r>
              <a:rPr lang="en-US" sz="2200" dirty="0"/>
              <a:t> infinite</a:t>
            </a:r>
          </a:p>
        </p:txBody>
      </p:sp>
      <p:cxnSp>
        <p:nvCxnSpPr>
          <p:cNvPr id="10251" name="Straight Arrow Connector 27"/>
          <p:cNvCxnSpPr>
            <a:cxnSpLocks noChangeShapeType="1"/>
          </p:cNvCxnSpPr>
          <p:nvPr/>
        </p:nvCxnSpPr>
        <p:spPr bwMode="auto">
          <a:xfrm>
            <a:off x="1881188" y="1752600"/>
            <a:ext cx="685800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2" name="Straight Arrow Connector 28"/>
          <p:cNvCxnSpPr>
            <a:cxnSpLocks noChangeShapeType="1"/>
          </p:cNvCxnSpPr>
          <p:nvPr/>
        </p:nvCxnSpPr>
        <p:spPr bwMode="auto">
          <a:xfrm>
            <a:off x="1881188" y="2286000"/>
            <a:ext cx="685800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253" name="Picture 20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1058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TextBox 30"/>
          <p:cNvSpPr txBox="1">
            <a:spLocks noChangeArrowheads="1"/>
          </p:cNvSpPr>
          <p:nvPr/>
        </p:nvSpPr>
        <p:spPr bwMode="auto">
          <a:xfrm>
            <a:off x="2743200" y="2057400"/>
            <a:ext cx="60499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/>
              <a:t>outcome of sample of discrete random variable</a:t>
            </a:r>
          </a:p>
        </p:txBody>
      </p:sp>
      <p:cxnSp>
        <p:nvCxnSpPr>
          <p:cNvPr id="32" name="Straight Arrow Connector 31"/>
          <p:cNvCxnSpPr>
            <a:cxnSpLocks noChangeShapeType="1"/>
          </p:cNvCxnSpPr>
          <p:nvPr/>
        </p:nvCxnSpPr>
        <p:spPr bwMode="auto">
          <a:xfrm>
            <a:off x="1905000" y="2743200"/>
            <a:ext cx="685800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743200" y="2465388"/>
            <a:ext cx="62849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/>
              <a:t>probability distribution (probability mass function)</a:t>
            </a:r>
          </a:p>
        </p:txBody>
      </p:sp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>
            <a:off x="1905000" y="3201988"/>
            <a:ext cx="685800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743200" y="2940050"/>
            <a:ext cx="45608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/>
              <a:t>shorthand used when no ambiguity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59263"/>
            <a:ext cx="2779713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67200"/>
            <a:ext cx="27432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019800"/>
            <a:ext cx="1828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2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Erik </a:t>
            </a:r>
            <a:r>
              <a:rPr lang="en-US" dirty="0" err="1" smtClean="0"/>
              <a:t>Suddherth</a:t>
            </a:r>
            <a:endParaRPr lang="en-US" dirty="0"/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334000" y="6396038"/>
            <a:ext cx="3392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/>
              <a:t>degenerate distribution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96925" y="6400800"/>
            <a:ext cx="2860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/>
              <a:t>uniform distribution</a:t>
            </a:r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50560" y="1547516"/>
            <a:ext cx="1078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o</a:t>
            </a:r>
            <a:r>
              <a:rPr lang="en-US" sz="1800" dirty="0" smtClean="0"/>
              <a:t>r Val(X)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Discrete Random 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810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  <p:bldP spid="40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Continuous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Random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board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5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Expectation</a:t>
            </a:r>
          </a:p>
          <a:p>
            <a:endParaRPr lang="en-US" dirty="0"/>
          </a:p>
          <a:p>
            <a:r>
              <a:rPr lang="en-US" dirty="0" smtClean="0"/>
              <a:t>Variance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89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Important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Marginal distributions / Marginalization</a:t>
            </a:r>
          </a:p>
          <a:p>
            <a:endParaRPr lang="en-US" dirty="0"/>
          </a:p>
          <a:p>
            <a:r>
              <a:rPr lang="en-US" dirty="0" smtClean="0"/>
              <a:t>Conditional distribution / Chain Rule</a:t>
            </a:r>
          </a:p>
          <a:p>
            <a:endParaRPr lang="en-US" dirty="0"/>
          </a:p>
          <a:p>
            <a:r>
              <a:rPr lang="en-US" dirty="0" smtClean="0"/>
              <a:t>Bayes Rule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17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1949" b="552"/>
          <a:stretch/>
        </p:blipFill>
        <p:spPr bwMode="auto">
          <a:xfrm>
            <a:off x="295276" y="1243013"/>
            <a:ext cx="4974432" cy="41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4876800" y="2743200"/>
            <a:ext cx="685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Right Triangle 8"/>
          <p:cNvSpPr/>
          <p:nvPr/>
        </p:nvSpPr>
        <p:spPr bwMode="auto">
          <a:xfrm rot="6445652">
            <a:off x="185510" y="1130616"/>
            <a:ext cx="1666089" cy="1335187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8556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Marginalization</a:t>
            </a:r>
          </a:p>
          <a:p>
            <a:pPr lvl="1"/>
            <a:r>
              <a:rPr lang="en-US" dirty="0" smtClean="0"/>
              <a:t>Events: P(A) = P(A and B) + P(A and not B)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Random variables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091381"/>
              </p:ext>
            </p:extLst>
          </p:nvPr>
        </p:nvGraphicFramePr>
        <p:xfrm>
          <a:off x="3830074" y="2317750"/>
          <a:ext cx="2646926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3" imgW="1803400" imgH="393700" progId="Equation.3">
                  <p:embed/>
                </p:oleObj>
              </mc:Choice>
              <mc:Fallback>
                <p:oleObj name="Equation" r:id="rId3" imgW="1803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0074" y="2317750"/>
                        <a:ext cx="2646926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0785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34363" cy="765175"/>
          </a:xfrm>
        </p:spPr>
        <p:txBody>
          <a:bodyPr lIns="0" tIns="35268" rIns="0" bIns="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Marginal Distributions</a:t>
            </a:r>
          </a:p>
        </p:txBody>
      </p:sp>
      <p:pic>
        <p:nvPicPr>
          <p:cNvPr id="1229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" b="552"/>
          <a:stretch>
            <a:fillRect/>
          </a:stretch>
        </p:blipFill>
        <p:spPr bwMode="auto">
          <a:xfrm>
            <a:off x="295275" y="1243013"/>
            <a:ext cx="8543925" cy="41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38862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5" y="5719763"/>
            <a:ext cx="3279775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Erik </a:t>
            </a:r>
            <a:r>
              <a:rPr lang="en-US" dirty="0" err="1" smtClean="0"/>
              <a:t>Suddherth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6964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Probabilities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P(Y=y | </a:t>
            </a:r>
            <a:r>
              <a:rPr lang="en-US" dirty="0"/>
              <a:t>X</a:t>
            </a:r>
            <a:r>
              <a:rPr lang="en-US" dirty="0" smtClean="0"/>
              <a:t>=x)</a:t>
            </a:r>
          </a:p>
          <a:p>
            <a:endParaRPr lang="en-US" dirty="0"/>
          </a:p>
          <a:p>
            <a:r>
              <a:rPr lang="en-US" dirty="0" smtClean="0"/>
              <a:t>What do you believe about Y=</a:t>
            </a:r>
            <a:r>
              <a:rPr lang="en-US" dirty="0"/>
              <a:t>y</a:t>
            </a:r>
            <a:r>
              <a:rPr lang="en-US" dirty="0" smtClean="0"/>
              <a:t>, if I tell you </a:t>
            </a:r>
            <a:r>
              <a:rPr lang="en-US" dirty="0"/>
              <a:t>X</a:t>
            </a:r>
            <a:r>
              <a:rPr lang="en-US" dirty="0" smtClean="0"/>
              <a:t>=</a:t>
            </a:r>
            <a:r>
              <a:rPr lang="en-US" dirty="0"/>
              <a:t>x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P(Rafael </a:t>
            </a:r>
            <a:r>
              <a:rPr lang="en-US" dirty="0" err="1" smtClean="0"/>
              <a:t>Nadal</a:t>
            </a:r>
            <a:r>
              <a:rPr lang="en-US" dirty="0" smtClean="0"/>
              <a:t> wins French Open 2015)?</a:t>
            </a:r>
          </a:p>
          <a:p>
            <a:endParaRPr lang="en-US" dirty="0"/>
          </a:p>
          <a:p>
            <a:r>
              <a:rPr lang="en-US" dirty="0" smtClean="0"/>
              <a:t>What if I tell you:</a:t>
            </a:r>
          </a:p>
          <a:p>
            <a:pPr lvl="1"/>
            <a:r>
              <a:rPr lang="en-US" dirty="0" smtClean="0"/>
              <a:t>He has won the French Open 9/10 he has played there</a:t>
            </a:r>
          </a:p>
          <a:p>
            <a:pPr lvl="1"/>
            <a:r>
              <a:rPr lang="en-US" dirty="0"/>
              <a:t>Novak </a:t>
            </a:r>
            <a:r>
              <a:rPr lang="en-US" dirty="0" err="1" smtClean="0"/>
              <a:t>Djokovic</a:t>
            </a:r>
            <a:r>
              <a:rPr lang="en-US" dirty="0" smtClean="0"/>
              <a:t> is ranked 1; just won Australian Open</a:t>
            </a:r>
          </a:p>
          <a:p>
            <a:pPr lvl="1"/>
            <a:r>
              <a:rPr lang="en-US" dirty="0" smtClean="0"/>
              <a:t>I offered a similar analysis last year and </a:t>
            </a:r>
            <a:r>
              <a:rPr lang="en-US" dirty="0" err="1" smtClean="0"/>
              <a:t>Nadal</a:t>
            </a:r>
            <a:r>
              <a:rPr lang="en-US" dirty="0" smtClean="0"/>
              <a:t> won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00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Groups of 1-3 </a:t>
            </a:r>
          </a:p>
          <a:p>
            <a:pPr lvl="1"/>
            <a:r>
              <a:rPr lang="en-US" dirty="0" smtClean="0"/>
              <a:t>we prefer teams of 2</a:t>
            </a:r>
          </a:p>
          <a:p>
            <a:endParaRPr lang="en-US" dirty="0"/>
          </a:p>
          <a:p>
            <a:r>
              <a:rPr lang="en-US" dirty="0" smtClean="0"/>
              <a:t>Deliverables:</a:t>
            </a:r>
          </a:p>
          <a:p>
            <a:pPr lvl="1"/>
            <a:r>
              <a:rPr lang="en-US" dirty="0" smtClean="0"/>
              <a:t>Project proposal (NIPS format): 2 page, due Feb 24</a:t>
            </a:r>
          </a:p>
          <a:p>
            <a:pPr lvl="1"/>
            <a:r>
              <a:rPr lang="en-US" dirty="0" smtClean="0"/>
              <a:t>Midway presentations (in class)</a:t>
            </a:r>
          </a:p>
          <a:p>
            <a:pPr lvl="1"/>
            <a:r>
              <a:rPr lang="en-US" dirty="0" smtClean="0"/>
              <a:t>Final </a:t>
            </a:r>
            <a:r>
              <a:rPr lang="en-US" dirty="0"/>
              <a:t>report: </a:t>
            </a:r>
            <a:r>
              <a:rPr lang="en-US" dirty="0" smtClean="0"/>
              <a:t>webpage with results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08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Probabilities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P(A | B) = </a:t>
            </a:r>
            <a:r>
              <a:rPr lang="en-US" dirty="0"/>
              <a:t>I</a:t>
            </a:r>
            <a:r>
              <a:rPr lang="en-US" dirty="0" smtClean="0"/>
              <a:t>n worlds that where B is true, </a:t>
            </a:r>
            <a:br>
              <a:rPr lang="en-US" dirty="0" smtClean="0"/>
            </a:br>
            <a:r>
              <a:rPr lang="en-US" dirty="0" smtClean="0"/>
              <a:t>                fraction where A is true</a:t>
            </a:r>
          </a:p>
          <a:p>
            <a:endParaRPr lang="en-US" dirty="0" smtClean="0"/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H: “Have a headache”</a:t>
            </a:r>
          </a:p>
          <a:p>
            <a:pPr lvl="1"/>
            <a:r>
              <a:rPr lang="en-US" dirty="0" smtClean="0"/>
              <a:t>F: “Coming down with Flu”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49647" r="46427" b="12789"/>
          <a:stretch/>
        </p:blipFill>
        <p:spPr>
          <a:xfrm>
            <a:off x="127001" y="3748486"/>
            <a:ext cx="4754604" cy="2576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53166" t="47020" r="12837" b="12789"/>
          <a:stretch/>
        </p:blipFill>
        <p:spPr>
          <a:xfrm>
            <a:off x="4845577" y="3796938"/>
            <a:ext cx="3017227" cy="275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43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34363" cy="765175"/>
          </a:xfrm>
        </p:spPr>
        <p:txBody>
          <a:bodyPr lIns="0" tIns="35268" rIns="0" bIns="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Conditional Distributions</a:t>
            </a:r>
          </a:p>
        </p:txBody>
      </p:sp>
      <p:pic>
        <p:nvPicPr>
          <p:cNvPr id="1433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9"/>
          <a:stretch>
            <a:fillRect/>
          </a:stretch>
        </p:blipFill>
        <p:spPr bwMode="auto">
          <a:xfrm>
            <a:off x="1143000" y="838200"/>
            <a:ext cx="6553200" cy="518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38813"/>
            <a:ext cx="465137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Erik </a:t>
            </a:r>
            <a:r>
              <a:rPr lang="en-US" dirty="0" err="1" smtClean="0"/>
              <a:t>Sudderth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687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Probabilities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</a:p>
          <a:p>
            <a:endParaRPr lang="en-US" dirty="0"/>
          </a:p>
          <a:p>
            <a:r>
              <a:rPr lang="en-US" dirty="0" smtClean="0"/>
              <a:t>Corollary: Chain Rule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45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5175"/>
          </a:xfrm>
        </p:spPr>
        <p:txBody>
          <a:bodyPr lIns="0" tIns="35268" rIns="0" bIns="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Independent Random Variables</a:t>
            </a:r>
          </a:p>
        </p:txBody>
      </p:sp>
      <p:pic>
        <p:nvPicPr>
          <p:cNvPr id="1638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2" b="12622"/>
          <a:stretch>
            <a:fillRect/>
          </a:stretch>
        </p:blipFill>
        <p:spPr bwMode="auto">
          <a:xfrm>
            <a:off x="228600" y="1066800"/>
            <a:ext cx="8199438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75" y="3260725"/>
            <a:ext cx="27193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36788"/>
            <a:ext cx="1371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49688"/>
            <a:ext cx="30480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Up-Down Arrow 4"/>
          <p:cNvSpPr>
            <a:spLocks noChangeArrowheads="1"/>
          </p:cNvSpPr>
          <p:nvPr/>
        </p:nvSpPr>
        <p:spPr bwMode="auto">
          <a:xfrm>
            <a:off x="6881813" y="2706688"/>
            <a:ext cx="304800" cy="533400"/>
          </a:xfrm>
          <a:prstGeom prst="upDownArrow">
            <a:avLst>
              <a:gd name="adj1" fmla="val 50000"/>
              <a:gd name="adj2" fmla="val 49997"/>
            </a:avLst>
          </a:prstGeom>
          <a:solidFill>
            <a:schemeClr val="tx2"/>
          </a:solidFill>
          <a:ln w="9525">
            <a:solidFill>
              <a:srgbClr val="0064E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Erik </a:t>
            </a:r>
            <a:r>
              <a:rPr lang="en-US" dirty="0" err="1" smtClean="0"/>
              <a:t>Sudderth</a:t>
            </a:r>
            <a:endParaRPr lang="en-US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951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Sets</a:t>
            </a:r>
            <a:r>
              <a:rPr lang="en-US" dirty="0" smtClean="0"/>
              <a:t> of variables </a:t>
            </a:r>
            <a:r>
              <a:rPr lang="en-US" b="1" dirty="0" smtClean="0"/>
              <a:t>X</a:t>
            </a:r>
            <a:r>
              <a:rPr lang="en-US" dirty="0" smtClean="0"/>
              <a:t>, </a:t>
            </a:r>
            <a:r>
              <a:rPr lang="en-US" b="1" dirty="0" smtClean="0"/>
              <a:t>Y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smtClean="0"/>
              <a:t>X</a:t>
            </a:r>
            <a:r>
              <a:rPr lang="en-US" dirty="0" smtClean="0"/>
              <a:t> is independent of </a:t>
            </a:r>
            <a:r>
              <a:rPr lang="en-US" b="1" dirty="0" smtClean="0"/>
              <a:t>Y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Shorthand: </a:t>
            </a:r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i="1" dirty="0" smtClean="0"/>
              <a:t>Ⱶ </a:t>
            </a:r>
            <a:r>
              <a:rPr lang="en-US" dirty="0" smtClean="0"/>
              <a:t>(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 </a:t>
            </a:r>
            <a:r>
              <a:rPr lang="en-US" b="1" dirty="0" smtClean="0">
                <a:sym typeface="Symbol" pitchFamily="18" charset="2"/>
              </a:rPr>
              <a:t>Y</a:t>
            </a:r>
            <a:r>
              <a:rPr lang="en-US" dirty="0" smtClean="0">
                <a:sym typeface="Symbol" pitchFamily="18" charset="2"/>
              </a:rPr>
              <a:t>)</a:t>
            </a:r>
          </a:p>
          <a:p>
            <a:pPr lvl="1" eaLnBrk="1" hangingPunct="1"/>
            <a:endParaRPr lang="en-US" b="1" dirty="0" smtClean="0">
              <a:sym typeface="Symbol" pitchFamily="18" charset="2"/>
            </a:endParaRPr>
          </a:p>
          <a:p>
            <a:pPr eaLnBrk="1" hangingPunct="1"/>
            <a:r>
              <a:rPr lang="en-US" b="1" dirty="0" smtClean="0">
                <a:sym typeface="Symbol" pitchFamily="18" charset="2"/>
              </a:rPr>
              <a:t>Proposition: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i="1" dirty="0" smtClean="0">
                <a:sym typeface="Symbol" pitchFamily="18" charset="2"/>
              </a:rPr>
              <a:t>P</a:t>
            </a:r>
            <a:r>
              <a:rPr lang="en-US" dirty="0" smtClean="0">
                <a:sym typeface="Symbol" pitchFamily="18" charset="2"/>
              </a:rPr>
              <a:t> satisfies </a:t>
            </a:r>
            <a:r>
              <a:rPr lang="en-US" dirty="0" smtClean="0"/>
              <a:t>(</a:t>
            </a:r>
            <a:r>
              <a:rPr lang="en-US" b="1" dirty="0" smtClean="0"/>
              <a:t>X </a:t>
            </a:r>
            <a:r>
              <a:rPr lang="en-US" dirty="0" smtClean="0">
                <a:sym typeface="Symbol" pitchFamily="18" charset="2"/>
              </a:rPr>
              <a:t> </a:t>
            </a:r>
            <a:r>
              <a:rPr lang="en-US" b="1" dirty="0" smtClean="0">
                <a:sym typeface="Symbol" pitchFamily="18" charset="2"/>
              </a:rPr>
              <a:t>Y</a:t>
            </a:r>
            <a:r>
              <a:rPr lang="en-US" dirty="0" smtClean="0">
                <a:sym typeface="Symbol" pitchFamily="18" charset="2"/>
              </a:rPr>
              <a:t>) if and only if</a:t>
            </a:r>
          </a:p>
          <a:p>
            <a:pPr lvl="1" eaLnBrk="1" hangingPunct="1"/>
            <a:r>
              <a:rPr lang="en-US" dirty="0" smtClean="0"/>
              <a:t>P(</a:t>
            </a:r>
            <a:r>
              <a:rPr lang="en-US" b="1" dirty="0" smtClean="0"/>
              <a:t>X=</a:t>
            </a:r>
            <a:r>
              <a:rPr lang="en-US" b="1" dirty="0" err="1" smtClean="0"/>
              <a:t>x</a:t>
            </a:r>
            <a:r>
              <a:rPr lang="en-US" dirty="0" err="1" smtClean="0">
                <a:sym typeface="Symbol" pitchFamily="18" charset="2"/>
              </a:rPr>
              <a:t>,</a:t>
            </a:r>
            <a:r>
              <a:rPr lang="en-US" b="1" dirty="0" err="1" smtClean="0">
                <a:sym typeface="Symbol" pitchFamily="18" charset="2"/>
              </a:rPr>
              <a:t>Y</a:t>
            </a:r>
            <a:r>
              <a:rPr lang="en-US" b="1" dirty="0" smtClean="0">
                <a:sym typeface="Symbol" pitchFamily="18" charset="2"/>
              </a:rPr>
              <a:t>=y</a:t>
            </a:r>
            <a:r>
              <a:rPr lang="en-US" dirty="0" smtClean="0">
                <a:sym typeface="Symbol" pitchFamily="18" charset="2"/>
              </a:rPr>
              <a:t>) = </a:t>
            </a:r>
            <a:r>
              <a:rPr lang="en-US" dirty="0" smtClean="0"/>
              <a:t>P(</a:t>
            </a:r>
            <a:r>
              <a:rPr lang="en-US" b="1" dirty="0" smtClean="0"/>
              <a:t>X=x</a:t>
            </a:r>
            <a:r>
              <a:rPr lang="en-US" dirty="0" smtClean="0">
                <a:sym typeface="Symbol" pitchFamily="18" charset="2"/>
              </a:rPr>
              <a:t>) </a:t>
            </a:r>
            <a:r>
              <a:rPr lang="en-US" dirty="0" smtClean="0"/>
              <a:t>P(</a:t>
            </a:r>
            <a:r>
              <a:rPr lang="en-US" b="1" dirty="0" smtClean="0">
                <a:sym typeface="Symbol" pitchFamily="18" charset="2"/>
              </a:rPr>
              <a:t>Y=y</a:t>
            </a:r>
            <a:r>
              <a:rPr lang="en-US" dirty="0" smtClean="0">
                <a:sym typeface="Symbol" pitchFamily="18" charset="2"/>
              </a:rPr>
              <a:t>),          </a:t>
            </a:r>
            <a:r>
              <a:rPr lang="en-US" dirty="0" smtClean="0">
                <a:sym typeface="Symbol"/>
              </a:rPr>
              <a:t></a:t>
            </a:r>
            <a:r>
              <a:rPr lang="en-US" b="1" dirty="0" err="1">
                <a:sym typeface="Symbol" pitchFamily="18" charset="2"/>
              </a:rPr>
              <a:t>x</a:t>
            </a:r>
            <a:r>
              <a:rPr lang="en-US" dirty="0" err="1">
                <a:sym typeface="Symbol"/>
              </a:rPr>
              <a:t></a:t>
            </a:r>
            <a:r>
              <a:rPr lang="en-US" dirty="0" err="1">
                <a:sym typeface="Symbol" pitchFamily="18" charset="2"/>
              </a:rPr>
              <a:t>Val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b="1" dirty="0">
                <a:sym typeface="Symbol" pitchFamily="18" charset="2"/>
              </a:rPr>
              <a:t>X</a:t>
            </a:r>
            <a:r>
              <a:rPr lang="en-US" dirty="0">
                <a:sym typeface="Symbol" pitchFamily="18" charset="2"/>
              </a:rPr>
              <a:t>), </a:t>
            </a:r>
            <a:r>
              <a:rPr lang="en-US" b="1" dirty="0" err="1">
                <a:sym typeface="Symbol" pitchFamily="18" charset="2"/>
              </a:rPr>
              <a:t>y</a:t>
            </a:r>
            <a:r>
              <a:rPr lang="en-US" dirty="0" err="1">
                <a:sym typeface="Symbol"/>
              </a:rPr>
              <a:t></a:t>
            </a:r>
            <a:r>
              <a:rPr lang="en-US" dirty="0" err="1">
                <a:sym typeface="Symbol" pitchFamily="18" charset="2"/>
              </a:rPr>
              <a:t>Val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b="1" dirty="0">
                <a:sym typeface="Symbol" pitchFamily="18" charset="2"/>
              </a:rPr>
              <a:t>Y</a:t>
            </a:r>
            <a:r>
              <a:rPr lang="en-US" dirty="0">
                <a:sym typeface="Symbol" pitchFamily="18" charset="2"/>
              </a:rPr>
              <a:t>)</a:t>
            </a:r>
          </a:p>
          <a:p>
            <a:pPr lvl="1" eaLnBrk="1" hangingPunct="1"/>
            <a:endParaRPr lang="en-US" dirty="0" smtClean="0">
              <a:sym typeface="Symbol" pitchFamily="18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Marginal Independence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41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965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Sets</a:t>
            </a:r>
            <a:r>
              <a:rPr lang="en-US" dirty="0" smtClean="0"/>
              <a:t> of variables </a:t>
            </a:r>
            <a:r>
              <a:rPr lang="en-US" b="1" dirty="0" smtClean="0"/>
              <a:t>X</a:t>
            </a:r>
            <a:r>
              <a:rPr lang="en-US" dirty="0" smtClean="0"/>
              <a:t>, </a:t>
            </a:r>
            <a:r>
              <a:rPr lang="en-US" b="1" dirty="0" smtClean="0"/>
              <a:t>Y</a:t>
            </a:r>
            <a:r>
              <a:rPr lang="en-US" dirty="0" smtClean="0"/>
              <a:t>, </a:t>
            </a:r>
            <a:r>
              <a:rPr lang="en-US" b="1" dirty="0" smtClean="0"/>
              <a:t>Z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smtClean="0"/>
              <a:t>X</a:t>
            </a:r>
            <a:r>
              <a:rPr lang="en-US" dirty="0" smtClean="0"/>
              <a:t> is independent of </a:t>
            </a:r>
            <a:r>
              <a:rPr lang="en-US" b="1" dirty="0" smtClean="0"/>
              <a:t>Y</a:t>
            </a:r>
            <a:r>
              <a:rPr lang="en-US" dirty="0" smtClean="0"/>
              <a:t> given </a:t>
            </a:r>
            <a:r>
              <a:rPr lang="en-US" b="1" dirty="0" smtClean="0"/>
              <a:t>Z</a:t>
            </a:r>
            <a:r>
              <a:rPr lang="en-US" dirty="0" smtClean="0"/>
              <a:t> if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Shorthand: </a:t>
            </a:r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i="1" dirty="0" smtClean="0"/>
              <a:t>Ⱶ</a:t>
            </a:r>
            <a:r>
              <a:rPr lang="en-US" dirty="0" smtClean="0"/>
              <a:t> (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 </a:t>
            </a:r>
            <a:r>
              <a:rPr lang="en-US" b="1" dirty="0" smtClean="0">
                <a:sym typeface="Symbol" pitchFamily="18" charset="2"/>
              </a:rPr>
              <a:t>Y</a:t>
            </a:r>
            <a:r>
              <a:rPr lang="en-US" dirty="0" smtClean="0">
                <a:sym typeface="Symbol" pitchFamily="18" charset="2"/>
              </a:rPr>
              <a:t> | </a:t>
            </a:r>
            <a:r>
              <a:rPr lang="en-US" b="1" dirty="0" smtClean="0">
                <a:sym typeface="Symbol" pitchFamily="18" charset="2"/>
              </a:rPr>
              <a:t>Z</a:t>
            </a:r>
            <a:r>
              <a:rPr lang="en-US" dirty="0" smtClean="0">
                <a:sym typeface="Symbol" pitchFamily="18" charset="2"/>
              </a:rPr>
              <a:t>)</a:t>
            </a:r>
          </a:p>
          <a:p>
            <a:pPr lvl="1" eaLnBrk="1" hangingPunct="1"/>
            <a:r>
              <a:rPr lang="en-US" dirty="0" smtClean="0"/>
              <a:t>For </a:t>
            </a:r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i="1" dirty="0" smtClean="0"/>
              <a:t>Ⱶ</a:t>
            </a:r>
            <a:r>
              <a:rPr lang="en-US" dirty="0" smtClean="0"/>
              <a:t> (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 </a:t>
            </a:r>
            <a:r>
              <a:rPr lang="en-US" b="1" dirty="0" smtClean="0">
                <a:sym typeface="Symbol" pitchFamily="18" charset="2"/>
              </a:rPr>
              <a:t>Y</a:t>
            </a:r>
            <a:r>
              <a:rPr lang="en-US" dirty="0" smtClean="0">
                <a:sym typeface="Symbol" pitchFamily="18" charset="2"/>
              </a:rPr>
              <a:t> |</a:t>
            </a:r>
            <a:r>
              <a:rPr lang="en-US" dirty="0" smtClean="0">
                <a:sym typeface="Symbol"/>
              </a:rPr>
              <a:t></a:t>
            </a:r>
            <a:r>
              <a:rPr lang="en-US" dirty="0" smtClean="0">
                <a:sym typeface="Symbol" pitchFamily="18" charset="2"/>
              </a:rPr>
              <a:t>), write </a:t>
            </a:r>
            <a:r>
              <a:rPr lang="en-US" dirty="0" smtClean="0"/>
              <a:t>P </a:t>
            </a:r>
            <a:r>
              <a:rPr lang="en-US" i="1" dirty="0" smtClean="0"/>
              <a:t>Ⱶ</a:t>
            </a:r>
            <a:r>
              <a:rPr lang="en-US" dirty="0" smtClean="0"/>
              <a:t> (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 </a:t>
            </a:r>
            <a:r>
              <a:rPr lang="en-US" b="1" dirty="0" smtClean="0">
                <a:sym typeface="Symbol" pitchFamily="18" charset="2"/>
              </a:rPr>
              <a:t>Y</a:t>
            </a:r>
            <a:r>
              <a:rPr lang="en-US" dirty="0" smtClean="0">
                <a:sym typeface="Symbol" pitchFamily="18" charset="2"/>
              </a:rPr>
              <a:t>)</a:t>
            </a:r>
          </a:p>
          <a:p>
            <a:pPr lvl="1" eaLnBrk="1" hangingPunct="1"/>
            <a:endParaRPr lang="en-US" b="1" dirty="0" smtClean="0">
              <a:sym typeface="Symbol" pitchFamily="18" charset="2"/>
            </a:endParaRPr>
          </a:p>
          <a:p>
            <a:pPr eaLnBrk="1" hangingPunct="1"/>
            <a:r>
              <a:rPr lang="en-US" b="1" dirty="0" smtClean="0">
                <a:sym typeface="Symbol" pitchFamily="18" charset="2"/>
              </a:rPr>
              <a:t>Proposition: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i="1" dirty="0" smtClean="0">
                <a:sym typeface="Symbol" pitchFamily="18" charset="2"/>
              </a:rPr>
              <a:t>P</a:t>
            </a:r>
            <a:r>
              <a:rPr lang="en-US" dirty="0" smtClean="0">
                <a:sym typeface="Symbol" pitchFamily="18" charset="2"/>
              </a:rPr>
              <a:t> satisfies </a:t>
            </a:r>
            <a:r>
              <a:rPr lang="en-US" dirty="0" smtClean="0"/>
              <a:t>(</a:t>
            </a:r>
            <a:r>
              <a:rPr lang="en-US" b="1" dirty="0" smtClean="0"/>
              <a:t>X </a:t>
            </a:r>
            <a:r>
              <a:rPr lang="en-US" dirty="0" smtClean="0">
                <a:sym typeface="Symbol" pitchFamily="18" charset="2"/>
              </a:rPr>
              <a:t> </a:t>
            </a:r>
            <a:r>
              <a:rPr lang="en-US" b="1" dirty="0" smtClean="0">
                <a:sym typeface="Symbol" pitchFamily="18" charset="2"/>
              </a:rPr>
              <a:t>Y </a:t>
            </a:r>
            <a:r>
              <a:rPr lang="en-US" dirty="0" smtClean="0">
                <a:sym typeface="Symbol" pitchFamily="18" charset="2"/>
              </a:rPr>
              <a:t>| </a:t>
            </a:r>
            <a:r>
              <a:rPr lang="en-US" b="1" dirty="0" smtClean="0">
                <a:sym typeface="Symbol" pitchFamily="18" charset="2"/>
              </a:rPr>
              <a:t>Z</a:t>
            </a:r>
            <a:r>
              <a:rPr lang="en-US" dirty="0" smtClean="0">
                <a:sym typeface="Symbol" pitchFamily="18" charset="2"/>
              </a:rPr>
              <a:t>) if and only if</a:t>
            </a:r>
          </a:p>
          <a:p>
            <a:pPr lvl="1" eaLnBrk="1" hangingPunct="1"/>
            <a:r>
              <a:rPr lang="en-US" dirty="0" smtClean="0"/>
              <a:t>P(</a:t>
            </a:r>
            <a:r>
              <a:rPr lang="en-US" b="1" dirty="0" smtClean="0"/>
              <a:t>X</a:t>
            </a:r>
            <a:r>
              <a:rPr lang="en-US" dirty="0" smtClean="0">
                <a:sym typeface="Symbol" pitchFamily="18" charset="2"/>
              </a:rPr>
              <a:t>,</a:t>
            </a:r>
            <a:r>
              <a:rPr lang="en-US" b="1" dirty="0" smtClean="0">
                <a:sym typeface="Symbol" pitchFamily="18" charset="2"/>
              </a:rPr>
              <a:t>Y</a:t>
            </a:r>
            <a:r>
              <a:rPr lang="en-US" dirty="0" smtClean="0">
                <a:sym typeface="Symbol" pitchFamily="18" charset="2"/>
              </a:rPr>
              <a:t>|</a:t>
            </a:r>
            <a:r>
              <a:rPr lang="en-US" b="1" dirty="0" smtClean="0">
                <a:sym typeface="Symbol" pitchFamily="18" charset="2"/>
              </a:rPr>
              <a:t>Z</a:t>
            </a:r>
            <a:r>
              <a:rPr lang="en-US" dirty="0" smtClean="0">
                <a:sym typeface="Symbol" pitchFamily="18" charset="2"/>
              </a:rPr>
              <a:t>) = </a:t>
            </a:r>
            <a:r>
              <a:rPr lang="en-US" dirty="0" smtClean="0"/>
              <a:t>P(</a:t>
            </a:r>
            <a:r>
              <a:rPr lang="en-US" b="1" dirty="0" smtClean="0"/>
              <a:t>X</a:t>
            </a:r>
            <a:r>
              <a:rPr lang="en-US" dirty="0" smtClean="0">
                <a:sym typeface="Symbol" pitchFamily="18" charset="2"/>
              </a:rPr>
              <a:t>|</a:t>
            </a:r>
            <a:r>
              <a:rPr lang="en-US" b="1" dirty="0" smtClean="0">
                <a:sym typeface="Symbol" pitchFamily="18" charset="2"/>
              </a:rPr>
              <a:t>Z</a:t>
            </a:r>
            <a:r>
              <a:rPr lang="en-US" dirty="0" smtClean="0">
                <a:sym typeface="Symbol" pitchFamily="18" charset="2"/>
              </a:rPr>
              <a:t>) </a:t>
            </a:r>
            <a:r>
              <a:rPr lang="en-US" dirty="0" smtClean="0"/>
              <a:t>P(</a:t>
            </a:r>
            <a:r>
              <a:rPr lang="en-US" b="1" dirty="0" smtClean="0">
                <a:sym typeface="Symbol" pitchFamily="18" charset="2"/>
              </a:rPr>
              <a:t>Y</a:t>
            </a:r>
            <a:r>
              <a:rPr lang="en-US" dirty="0" smtClean="0">
                <a:sym typeface="Symbol" pitchFamily="18" charset="2"/>
              </a:rPr>
              <a:t>|</a:t>
            </a:r>
            <a:r>
              <a:rPr lang="en-US" b="1" dirty="0" smtClean="0">
                <a:sym typeface="Symbol" pitchFamily="18" charset="2"/>
              </a:rPr>
              <a:t>Z</a:t>
            </a:r>
            <a:r>
              <a:rPr lang="en-US" dirty="0" smtClean="0">
                <a:sym typeface="Symbol" pitchFamily="18" charset="2"/>
              </a:rPr>
              <a:t>),      </a:t>
            </a:r>
            <a:r>
              <a:rPr lang="en-US" dirty="0" smtClean="0">
                <a:sym typeface="Symbol"/>
              </a:rPr>
              <a:t></a:t>
            </a:r>
            <a:r>
              <a:rPr lang="en-US" b="1" dirty="0" err="1">
                <a:sym typeface="Symbol" pitchFamily="18" charset="2"/>
              </a:rPr>
              <a:t>x</a:t>
            </a:r>
            <a:r>
              <a:rPr lang="en-US" dirty="0" err="1">
                <a:sym typeface="Symbol"/>
              </a:rPr>
              <a:t></a:t>
            </a:r>
            <a:r>
              <a:rPr lang="en-US" dirty="0" err="1">
                <a:sym typeface="Symbol" pitchFamily="18" charset="2"/>
              </a:rPr>
              <a:t>Val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b="1" dirty="0">
                <a:sym typeface="Symbol" pitchFamily="18" charset="2"/>
              </a:rPr>
              <a:t>X</a:t>
            </a:r>
            <a:r>
              <a:rPr lang="en-US" dirty="0">
                <a:sym typeface="Symbol" pitchFamily="18" charset="2"/>
              </a:rPr>
              <a:t>), </a:t>
            </a:r>
            <a:r>
              <a:rPr lang="en-US" b="1" dirty="0" err="1">
                <a:sym typeface="Symbol" pitchFamily="18" charset="2"/>
              </a:rPr>
              <a:t>y</a:t>
            </a:r>
            <a:r>
              <a:rPr lang="en-US" dirty="0" err="1">
                <a:sym typeface="Symbol"/>
              </a:rPr>
              <a:t></a:t>
            </a:r>
            <a:r>
              <a:rPr lang="en-US" dirty="0" err="1">
                <a:sym typeface="Symbol" pitchFamily="18" charset="2"/>
              </a:rPr>
              <a:t>Val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b="1" dirty="0">
                <a:sym typeface="Symbol" pitchFamily="18" charset="2"/>
              </a:rPr>
              <a:t>Y</a:t>
            </a:r>
            <a:r>
              <a:rPr lang="en-US" dirty="0">
                <a:sym typeface="Symbol" pitchFamily="18" charset="2"/>
              </a:rPr>
              <a:t>), </a:t>
            </a:r>
            <a:r>
              <a:rPr lang="en-US" b="1" dirty="0" err="1">
                <a:sym typeface="Symbol" pitchFamily="18" charset="2"/>
              </a:rPr>
              <a:t>z</a:t>
            </a:r>
            <a:r>
              <a:rPr lang="en-US" dirty="0" err="1">
                <a:sym typeface="Symbol"/>
              </a:rPr>
              <a:t></a:t>
            </a:r>
            <a:r>
              <a:rPr lang="en-US" dirty="0" err="1">
                <a:sym typeface="Symbol" pitchFamily="18" charset="2"/>
              </a:rPr>
              <a:t>Val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b="1" dirty="0">
                <a:sym typeface="Symbol" pitchFamily="18" charset="2"/>
              </a:rPr>
              <a:t>Z</a:t>
            </a:r>
            <a:r>
              <a:rPr lang="en-US" dirty="0">
                <a:sym typeface="Symbol" pitchFamily="18" charset="2"/>
              </a:rPr>
              <a:t>)</a:t>
            </a:r>
          </a:p>
          <a:p>
            <a:pPr lvl="1" eaLnBrk="1" hangingPunct="1"/>
            <a:endParaRPr lang="en-US" dirty="0" smtClean="0">
              <a:sym typeface="Symbol" pitchFamily="18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independence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51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374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Bayes Rules</a:t>
            </a:r>
          </a:p>
          <a:p>
            <a:pPr lvl="1"/>
            <a:r>
              <a:rPr lang="en-US" dirty="0" smtClean="0"/>
              <a:t>Simple yet fundamental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2854" b="9769"/>
          <a:stretch/>
        </p:blipFill>
        <p:spPr>
          <a:xfrm>
            <a:off x="127000" y="1981200"/>
            <a:ext cx="8875059" cy="462079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Image Credit: Andrew Moore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377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yet profound</a:t>
            </a:r>
          </a:p>
          <a:p>
            <a:pPr lvl="1"/>
            <a:r>
              <a:rPr lang="en-US" dirty="0" smtClean="0"/>
              <a:t>Using Bayes Rules doesn’t make your analysis Bayesian!</a:t>
            </a:r>
          </a:p>
          <a:p>
            <a:endParaRPr lang="en-US" dirty="0" smtClean="0"/>
          </a:p>
          <a:p>
            <a:r>
              <a:rPr lang="en-US" dirty="0" smtClean="0"/>
              <a:t>Concepts:</a:t>
            </a:r>
            <a:endParaRPr lang="en-US" dirty="0"/>
          </a:p>
          <a:p>
            <a:pPr lvl="1"/>
            <a:r>
              <a:rPr lang="en-US" dirty="0"/>
              <a:t>Likelihood </a:t>
            </a:r>
          </a:p>
          <a:p>
            <a:pPr lvl="2"/>
            <a:r>
              <a:rPr lang="en-US" dirty="0"/>
              <a:t>How much does a certain hypothesis explain the data?</a:t>
            </a:r>
          </a:p>
          <a:p>
            <a:pPr lvl="1"/>
            <a:r>
              <a:rPr lang="en-US" dirty="0" smtClean="0"/>
              <a:t>Prior</a:t>
            </a:r>
            <a:endParaRPr lang="en-US" dirty="0"/>
          </a:p>
          <a:p>
            <a:pPr lvl="2"/>
            <a:r>
              <a:rPr lang="en-US" dirty="0"/>
              <a:t>What do you believe before seeing any data?</a:t>
            </a:r>
          </a:p>
          <a:p>
            <a:pPr lvl="1"/>
            <a:r>
              <a:rPr lang="en-US" dirty="0" smtClean="0"/>
              <a:t>Posterior</a:t>
            </a:r>
            <a:endParaRPr lang="en-US" dirty="0"/>
          </a:p>
          <a:p>
            <a:pPr lvl="2"/>
            <a:r>
              <a:rPr lang="en-US" dirty="0"/>
              <a:t>What do we believe after seeing the data?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24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632" b="1632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Sam </a:t>
            </a:r>
            <a:r>
              <a:rPr lang="en-US" dirty="0" err="1" smtClean="0"/>
              <a:t>Roweis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418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KL-Divergence / Relative Entropy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638" r="638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Sam </a:t>
            </a:r>
            <a:r>
              <a:rPr lang="en-US" dirty="0" err="1" smtClean="0"/>
              <a:t>Roweis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826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2</a:t>
            </a:r>
            <a:r>
              <a:rPr lang="en-US" dirty="0" smtClean="0"/>
              <a:t> Page (NIPS format)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nips.cc</a:t>
            </a:r>
            <a:r>
              <a:rPr lang="en-US" dirty="0"/>
              <a:t>/Conferences/2013/</a:t>
            </a:r>
            <a:r>
              <a:rPr lang="en-US" dirty="0" err="1"/>
              <a:t>PaperInformation</a:t>
            </a:r>
            <a:r>
              <a:rPr lang="en-US" dirty="0"/>
              <a:t>/</a:t>
            </a:r>
            <a:r>
              <a:rPr lang="en-US" dirty="0" err="1"/>
              <a:t>StyleFiles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Necessary Information:</a:t>
            </a:r>
          </a:p>
          <a:p>
            <a:pPr lvl="1"/>
            <a:r>
              <a:rPr lang="en-US" dirty="0" smtClean="0"/>
              <a:t>Project </a:t>
            </a:r>
            <a:r>
              <a:rPr lang="en-US" dirty="0"/>
              <a:t>title </a:t>
            </a:r>
          </a:p>
          <a:p>
            <a:pPr lvl="1"/>
            <a:r>
              <a:rPr lang="en-US" dirty="0"/>
              <a:t>Project idea. </a:t>
            </a:r>
            <a:endParaRPr lang="en-US" dirty="0" smtClean="0"/>
          </a:p>
          <a:p>
            <a:pPr lvl="2"/>
            <a:r>
              <a:rPr lang="en-US" dirty="0" smtClean="0"/>
              <a:t>This </a:t>
            </a:r>
            <a:r>
              <a:rPr lang="en-US" dirty="0"/>
              <a:t>should be approximately two paragraphs. </a:t>
            </a:r>
          </a:p>
          <a:p>
            <a:pPr lvl="1"/>
            <a:r>
              <a:rPr lang="en-US" dirty="0" smtClean="0"/>
              <a:t>Data set details</a:t>
            </a:r>
          </a:p>
          <a:p>
            <a:pPr lvl="2"/>
            <a:r>
              <a:rPr lang="en-US" dirty="0" smtClean="0"/>
              <a:t>Ideally existing dataset. No data-collection projects. </a:t>
            </a:r>
            <a:endParaRPr lang="en-US" dirty="0"/>
          </a:p>
          <a:p>
            <a:pPr lvl="1"/>
            <a:r>
              <a:rPr lang="en-US" dirty="0" smtClean="0"/>
              <a:t>Software </a:t>
            </a:r>
          </a:p>
          <a:p>
            <a:pPr lvl="2"/>
            <a:r>
              <a:rPr lang="en-US" dirty="0" smtClean="0"/>
              <a:t>Which libraries will you use?</a:t>
            </a:r>
          </a:p>
          <a:p>
            <a:pPr lvl="2"/>
            <a:r>
              <a:rPr lang="en-US" dirty="0" smtClean="0"/>
              <a:t>What will you write? </a:t>
            </a:r>
          </a:p>
          <a:p>
            <a:pPr lvl="1"/>
            <a:r>
              <a:rPr lang="en-US" dirty="0" smtClean="0"/>
              <a:t>Papers </a:t>
            </a:r>
            <a:r>
              <a:rPr lang="en-US" dirty="0"/>
              <a:t>to read. </a:t>
            </a:r>
            <a:endParaRPr lang="en-US" dirty="0" smtClean="0"/>
          </a:p>
          <a:p>
            <a:pPr lvl="2"/>
            <a:r>
              <a:rPr lang="en-US" dirty="0" smtClean="0"/>
              <a:t>Include </a:t>
            </a:r>
            <a:r>
              <a:rPr lang="en-US" dirty="0"/>
              <a:t>1-3 relevant papers.  You will probably want to read at least one of them before submitting your proposal.</a:t>
            </a:r>
          </a:p>
          <a:p>
            <a:pPr lvl="1"/>
            <a:r>
              <a:rPr lang="en-US" dirty="0" smtClean="0"/>
              <a:t>Teammate</a:t>
            </a:r>
          </a:p>
          <a:p>
            <a:pPr lvl="2"/>
            <a:r>
              <a:rPr lang="en-US" dirty="0"/>
              <a:t>W</a:t>
            </a:r>
            <a:r>
              <a:rPr lang="en-US" dirty="0" smtClean="0"/>
              <a:t>ill </a:t>
            </a:r>
            <a:r>
              <a:rPr lang="en-US" dirty="0"/>
              <a:t>you have a teammate?  If so, </a:t>
            </a:r>
            <a:r>
              <a:rPr lang="en-US" dirty="0" smtClean="0"/>
              <a:t>what’s the break-down of labor?</a:t>
            </a:r>
            <a:r>
              <a:rPr lang="en-US" dirty="0"/>
              <a:t>  Maximum team size is 3</a:t>
            </a:r>
            <a:r>
              <a:rPr lang="en-US" dirty="0" smtClean="0"/>
              <a:t> </a:t>
            </a:r>
            <a:r>
              <a:rPr lang="en-US" dirty="0"/>
              <a:t>students. </a:t>
            </a:r>
          </a:p>
          <a:p>
            <a:pPr lvl="1"/>
            <a:r>
              <a:rPr lang="en-US" dirty="0" smtClean="0"/>
              <a:t>Mid-</a:t>
            </a:r>
            <a:r>
              <a:rPr lang="en-US" dirty="0" err="1" smtClean="0"/>
              <a:t>sem</a:t>
            </a:r>
            <a:r>
              <a:rPr lang="en-US" dirty="0" smtClean="0"/>
              <a:t> Milestone</a:t>
            </a:r>
          </a:p>
          <a:p>
            <a:pPr lvl="2"/>
            <a:r>
              <a:rPr lang="en-US" dirty="0" smtClean="0"/>
              <a:t>What </a:t>
            </a:r>
            <a:r>
              <a:rPr lang="en-US" dirty="0"/>
              <a:t>will you complete by the project milestone due date?  Experimental results of some kind are expected here.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32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KL-Divergence / Relative Entropy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Image Credit: Wikipedia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b="46623"/>
          <a:stretch/>
        </p:blipFill>
        <p:spPr>
          <a:xfrm>
            <a:off x="0" y="0"/>
            <a:ext cx="9144000" cy="354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45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KL-Divergence / Relative Entropy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Image Credit: Wikipedia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4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86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 of Prob. Review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Start of Estimation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44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Rules</a:t>
            </a:r>
            <a:endParaRPr lang="en-US" dirty="0"/>
          </a:p>
          <a:p>
            <a:pPr lvl="1"/>
            <a:r>
              <a:rPr lang="en-US" dirty="0" smtClean="0"/>
              <a:t>Must be </a:t>
            </a:r>
            <a:r>
              <a:rPr lang="en-US" dirty="0"/>
              <a:t>about machine learning</a:t>
            </a:r>
          </a:p>
          <a:p>
            <a:pPr lvl="1"/>
            <a:r>
              <a:rPr lang="en-US" dirty="0" smtClean="0"/>
              <a:t>Must involve </a:t>
            </a:r>
            <a:r>
              <a:rPr lang="en-US" dirty="0"/>
              <a:t>real data</a:t>
            </a:r>
          </a:p>
          <a:p>
            <a:pPr lvl="2"/>
            <a:r>
              <a:rPr lang="en-US" dirty="0"/>
              <a:t>Use your own data or take from class website</a:t>
            </a:r>
          </a:p>
          <a:p>
            <a:pPr lvl="1"/>
            <a:r>
              <a:rPr lang="en-US" dirty="0"/>
              <a:t>Can apply ML to your own research. </a:t>
            </a:r>
          </a:p>
          <a:p>
            <a:pPr lvl="2"/>
            <a:r>
              <a:rPr lang="en-US" dirty="0" smtClean="0"/>
              <a:t>Must be done this semester. </a:t>
            </a:r>
          </a:p>
          <a:p>
            <a:pPr lvl="1"/>
            <a:r>
              <a:rPr lang="en-US" dirty="0" smtClean="0"/>
              <a:t>OK to combine with other class-projects</a:t>
            </a:r>
          </a:p>
          <a:p>
            <a:pPr lvl="2"/>
            <a:r>
              <a:rPr lang="en-US" dirty="0" smtClean="0"/>
              <a:t>Must declare to both course instructors</a:t>
            </a:r>
          </a:p>
          <a:p>
            <a:pPr lvl="2"/>
            <a:r>
              <a:rPr lang="en-US" dirty="0" smtClean="0"/>
              <a:t>Must have explicit permission from BOTH instructors</a:t>
            </a:r>
          </a:p>
          <a:p>
            <a:pPr lvl="2"/>
            <a:r>
              <a:rPr lang="en-US" dirty="0" smtClean="0"/>
              <a:t>Must have a sufficient ML component </a:t>
            </a:r>
            <a:endParaRPr lang="en-US" dirty="0"/>
          </a:p>
          <a:p>
            <a:pPr lvl="1"/>
            <a:r>
              <a:rPr lang="en-US" dirty="0" smtClean="0"/>
              <a:t>Using libraries</a:t>
            </a:r>
          </a:p>
          <a:p>
            <a:pPr lvl="2"/>
            <a:r>
              <a:rPr lang="en-US" dirty="0" smtClean="0"/>
              <a:t>No need to implement all algorithms</a:t>
            </a:r>
          </a:p>
          <a:p>
            <a:pPr lvl="2"/>
            <a:r>
              <a:rPr lang="en-US" dirty="0" smtClean="0"/>
              <a:t>OK to use standard SVM, MRF, Decision-Trees, </a:t>
            </a:r>
            <a:r>
              <a:rPr lang="en-US" dirty="0" err="1" smtClean="0"/>
              <a:t>etc</a:t>
            </a:r>
            <a:r>
              <a:rPr lang="en-US" dirty="0" smtClean="0"/>
              <a:t> libraries</a:t>
            </a:r>
          </a:p>
          <a:p>
            <a:pPr lvl="2"/>
            <a:r>
              <a:rPr lang="en-US" dirty="0" smtClean="0"/>
              <a:t>More </a:t>
            </a:r>
            <a:r>
              <a:rPr lang="en-US" dirty="0" err="1" smtClean="0"/>
              <a:t>thought+effort</a:t>
            </a:r>
            <a:r>
              <a:rPr lang="en-US" dirty="0" smtClean="0"/>
              <a:t> =&gt; More credit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72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Main categories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Application/Survey</a:t>
            </a:r>
          </a:p>
          <a:p>
            <a:pPr lvl="2"/>
            <a:r>
              <a:rPr lang="en-US" dirty="0"/>
              <a:t>Compare a bunch of existing algorithms on a new application domain of your interest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Formulation/Development</a:t>
            </a:r>
          </a:p>
          <a:p>
            <a:pPr lvl="2"/>
            <a:r>
              <a:rPr lang="en-US" dirty="0"/>
              <a:t>Formulate a new model or algorithm for a new or old problem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Theory</a:t>
            </a:r>
          </a:p>
          <a:p>
            <a:pPr lvl="2"/>
            <a:r>
              <a:rPr lang="en-US" dirty="0"/>
              <a:t>Theoretically analyze an existing algorithm</a:t>
            </a:r>
          </a:p>
          <a:p>
            <a:endParaRPr lang="en-US" dirty="0" smtClean="0"/>
          </a:p>
          <a:p>
            <a:r>
              <a:rPr lang="en-US" dirty="0" smtClean="0"/>
              <a:t>Support</a:t>
            </a:r>
          </a:p>
          <a:p>
            <a:pPr lvl="1"/>
            <a:r>
              <a:rPr lang="en-US" dirty="0" smtClean="0"/>
              <a:t>List of ideas, pointers to dataset/algorithms/code</a:t>
            </a:r>
          </a:p>
          <a:p>
            <a:pPr lvl="2"/>
            <a:r>
              <a:rPr lang="en-US" dirty="0">
                <a:hlinkClick r:id="rId2"/>
              </a:rPr>
              <a:t>https://filebox.ece.vt.edu/~s15ece5984/</a:t>
            </a:r>
            <a:r>
              <a:rPr lang="en-US" dirty="0" smtClean="0">
                <a:hlinkClick r:id="rId2"/>
              </a:rPr>
              <a:t>project.html</a:t>
            </a:r>
            <a:endParaRPr lang="en-US" dirty="0" smtClean="0"/>
          </a:p>
          <a:p>
            <a:pPr lvl="2"/>
            <a:r>
              <a:rPr lang="en-US" dirty="0" smtClean="0"/>
              <a:t>We will mentor teams and give feedback.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79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HW1</a:t>
            </a:r>
          </a:p>
          <a:p>
            <a:pPr lvl="1"/>
            <a:r>
              <a:rPr lang="en-US" dirty="0" smtClean="0"/>
              <a:t>Due </a:t>
            </a:r>
            <a:r>
              <a:rPr lang="en-US" dirty="0"/>
              <a:t>on </a:t>
            </a:r>
            <a:r>
              <a:rPr lang="en-US" dirty="0" smtClean="0"/>
              <a:t>Sun 02/15, 11:55pm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http://inclass.kaggle.com/c/VT-ECE-Machine-Learning-</a:t>
            </a:r>
            <a:r>
              <a:rPr lang="en-US" dirty="0" smtClean="0">
                <a:hlinkClick r:id="rId2"/>
              </a:rPr>
              <a:t>HW1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/>
              <a:t>Project Proposal</a:t>
            </a:r>
          </a:p>
          <a:p>
            <a:pPr lvl="1"/>
            <a:r>
              <a:rPr lang="en-US" dirty="0"/>
              <a:t>Due: </a:t>
            </a:r>
            <a:r>
              <a:rPr lang="en-US" dirty="0" smtClean="0"/>
              <a:t>Tue 02/24, </a:t>
            </a:r>
            <a:r>
              <a:rPr lang="en-US" dirty="0"/>
              <a:t>11:</a:t>
            </a:r>
            <a:r>
              <a:rPr lang="en-US" dirty="0" smtClean="0"/>
              <a:t>55 pm </a:t>
            </a:r>
            <a:endParaRPr lang="en-US" dirty="0"/>
          </a:p>
          <a:p>
            <a:pPr lvl="1"/>
            <a:r>
              <a:rPr lang="en-US" smtClean="0"/>
              <a:t>&lt;=2pages</a:t>
            </a:r>
            <a:r>
              <a:rPr lang="en-US" dirty="0"/>
              <a:t>, NIPS format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81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Procedural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Training Stage:</a:t>
            </a:r>
          </a:p>
          <a:p>
            <a:pPr lvl="1"/>
            <a:r>
              <a:rPr lang="en-US" dirty="0" smtClean="0"/>
              <a:t>Raw Data </a:t>
            </a:r>
            <a:r>
              <a:rPr lang="en-US" dirty="0" smtClean="0">
                <a:sym typeface="Wingdings"/>
              </a:rPr>
              <a:t> x 			           (Feature Extraction)</a:t>
            </a:r>
          </a:p>
          <a:p>
            <a:pPr lvl="1"/>
            <a:r>
              <a:rPr lang="en-US" dirty="0" smtClean="0">
                <a:sym typeface="Wingdings"/>
              </a:rPr>
              <a:t>Training Data { (</a:t>
            </a:r>
            <a:r>
              <a:rPr lang="en-US" dirty="0" err="1" smtClean="0">
                <a:sym typeface="Wingdings"/>
              </a:rPr>
              <a:t>x,y</a:t>
            </a:r>
            <a:r>
              <a:rPr lang="en-US" dirty="0" smtClean="0">
                <a:sym typeface="Wingdings"/>
              </a:rPr>
              <a:t>) }  f 			(Learning)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Testing Stage</a:t>
            </a:r>
          </a:p>
          <a:p>
            <a:pPr lvl="1"/>
            <a:r>
              <a:rPr lang="en-US" dirty="0"/>
              <a:t>Raw Data </a:t>
            </a:r>
            <a:r>
              <a:rPr lang="en-US" dirty="0">
                <a:sym typeface="Wingdings"/>
              </a:rPr>
              <a:t> x 			           (Feature Extraction)</a:t>
            </a:r>
          </a:p>
          <a:p>
            <a:pPr lvl="1"/>
            <a:r>
              <a:rPr lang="en-US" dirty="0" smtClean="0"/>
              <a:t>Test Data x </a:t>
            </a:r>
            <a:r>
              <a:rPr lang="en-US" dirty="0" smtClean="0">
                <a:sym typeface="Wingdings"/>
              </a:rPr>
              <a:t> f(x) 	      (Apply function, Evaluate error)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1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Estimation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Probabilities to rescue:</a:t>
            </a:r>
          </a:p>
          <a:p>
            <a:pPr lvl="1"/>
            <a:r>
              <a:rPr lang="en-US" dirty="0"/>
              <a:t>x</a:t>
            </a:r>
            <a:r>
              <a:rPr lang="en-US" dirty="0" smtClean="0"/>
              <a:t> and y are </a:t>
            </a:r>
            <a:r>
              <a:rPr lang="en-US" i="1" dirty="0" smtClean="0"/>
              <a:t>random</a:t>
            </a:r>
            <a:r>
              <a:rPr lang="en-US" dirty="0" smtClean="0"/>
              <a:t> </a:t>
            </a:r>
            <a:r>
              <a:rPr lang="en-US" i="1" dirty="0" smtClean="0"/>
              <a:t>variables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D = </a:t>
            </a:r>
            <a:r>
              <a:rPr lang="en-US" dirty="0" smtClean="0"/>
              <a:t>(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,y</a:t>
            </a:r>
            <a:r>
              <a:rPr lang="en-US" baseline="-25000" dirty="0"/>
              <a:t>1</a:t>
            </a:r>
            <a:r>
              <a:rPr lang="en-US" dirty="0"/>
              <a:t>), (x</a:t>
            </a:r>
            <a:r>
              <a:rPr lang="en-US" baseline="-25000" dirty="0"/>
              <a:t>2</a:t>
            </a:r>
            <a:r>
              <a:rPr lang="en-US" dirty="0"/>
              <a:t>,y</a:t>
            </a:r>
            <a:r>
              <a:rPr lang="en-US" baseline="-25000" dirty="0"/>
              <a:t>2</a:t>
            </a:r>
            <a:r>
              <a:rPr lang="en-US" dirty="0"/>
              <a:t>), …, (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 err="1"/>
              <a:t>,y</a:t>
            </a:r>
            <a:r>
              <a:rPr lang="en-US" baseline="-25000" dirty="0" err="1"/>
              <a:t>N</a:t>
            </a:r>
            <a:r>
              <a:rPr lang="en-US" dirty="0" smtClean="0"/>
              <a:t>) 	~ </a:t>
            </a:r>
            <a:r>
              <a:rPr lang="en-US" dirty="0"/>
              <a:t>P(X,Y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IID</a:t>
            </a:r>
            <a:r>
              <a:rPr lang="en-US" dirty="0"/>
              <a:t>: Independent Identically Distributed</a:t>
            </a:r>
          </a:p>
          <a:p>
            <a:pPr lvl="1"/>
            <a:r>
              <a:rPr lang="en-US" dirty="0" smtClean="0"/>
              <a:t>Both training &amp; testing data sampled IID from P(X,Y)</a:t>
            </a:r>
          </a:p>
          <a:p>
            <a:pPr lvl="1"/>
            <a:r>
              <a:rPr lang="en-US" dirty="0" smtClean="0"/>
              <a:t>Learn on training set</a:t>
            </a:r>
          </a:p>
          <a:p>
            <a:pPr lvl="1"/>
            <a:r>
              <a:rPr lang="en-US" dirty="0" smtClean="0"/>
              <a:t>Have some hope of </a:t>
            </a:r>
            <a:r>
              <a:rPr lang="en-US" i="1" dirty="0" smtClean="0"/>
              <a:t>generalizing</a:t>
            </a:r>
            <a:r>
              <a:rPr lang="en-US" dirty="0" smtClean="0"/>
              <a:t> to test set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56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pictures.thmx</Template>
  <TotalTime>45267</TotalTime>
  <Words>1661</Words>
  <Application>Microsoft Macintosh PowerPoint</Application>
  <PresentationFormat>On-screen Show (4:3)</PresentationFormat>
  <Paragraphs>368</Paragraphs>
  <Slides>42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pictures</vt:lpstr>
      <vt:lpstr>Blank Presentation</vt:lpstr>
      <vt:lpstr>Equation</vt:lpstr>
      <vt:lpstr>ECE 5984: Introduction to  Machine Learning</vt:lpstr>
      <vt:lpstr>Administrativia</vt:lpstr>
      <vt:lpstr>Project</vt:lpstr>
      <vt:lpstr>Proposal</vt:lpstr>
      <vt:lpstr>Project</vt:lpstr>
      <vt:lpstr>Project</vt:lpstr>
      <vt:lpstr>Administrativia</vt:lpstr>
      <vt:lpstr>Procedural View</vt:lpstr>
      <vt:lpstr>Statistical Estimation View</vt:lpstr>
      <vt:lpstr>Plan for Today</vt:lpstr>
      <vt:lpstr>Probability</vt:lpstr>
      <vt:lpstr>Probability</vt:lpstr>
      <vt:lpstr>Interpreting Probabilities</vt:lpstr>
      <vt:lpstr>PowerPoint Presentation</vt:lpstr>
      <vt:lpstr>PowerPoint Presentation</vt:lpstr>
      <vt:lpstr>Axioms of Probability</vt:lpstr>
      <vt:lpstr>Interpreting the Axioms</vt:lpstr>
      <vt:lpstr>Interpreting the Axioms</vt:lpstr>
      <vt:lpstr>Interpreting the Axioms</vt:lpstr>
      <vt:lpstr>Interpreting the Axioms</vt:lpstr>
      <vt:lpstr>Concepts</vt:lpstr>
      <vt:lpstr>Discrete Random Variables</vt:lpstr>
      <vt:lpstr>Continuous Random Variables</vt:lpstr>
      <vt:lpstr>Concepts</vt:lpstr>
      <vt:lpstr>Most Important Concepts</vt:lpstr>
      <vt:lpstr>Joint Distribution</vt:lpstr>
      <vt:lpstr>Marginalization</vt:lpstr>
      <vt:lpstr>Marginal Distributions</vt:lpstr>
      <vt:lpstr>Conditional Probabilities</vt:lpstr>
      <vt:lpstr>Conditional Probabilities</vt:lpstr>
      <vt:lpstr>Conditional Distributions</vt:lpstr>
      <vt:lpstr>Conditional Probabilities</vt:lpstr>
      <vt:lpstr>Independent Random Variables</vt:lpstr>
      <vt:lpstr>Marginal Independence</vt:lpstr>
      <vt:lpstr>Conditional independence</vt:lpstr>
      <vt:lpstr>Concept</vt:lpstr>
      <vt:lpstr>Bayes Rule</vt:lpstr>
      <vt:lpstr>Entropy</vt:lpstr>
      <vt:lpstr>KL-Divergence / Relative Entropy</vt:lpstr>
      <vt:lpstr>KL-Divergence / Relative Entropy</vt:lpstr>
      <vt:lpstr>KL-Divergence / Relative Entropy</vt:lpstr>
      <vt:lpstr>PowerPoint Presentation</vt:lpstr>
    </vt:vector>
  </TitlesOfParts>
  <Manager/>
  <Company>Virginia Tech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5984: Introduction to Machine Learning</dc:title>
  <dc:subject>Machine Learning</dc:subject>
  <dc:creator>Dhruv Batra</dc:creator>
  <cp:keywords/>
  <dc:description/>
  <cp:lastModifiedBy>Dhruv Batra</cp:lastModifiedBy>
  <cp:revision>2352</cp:revision>
  <cp:lastPrinted>2009-01-27T18:32:10Z</cp:lastPrinted>
  <dcterms:created xsi:type="dcterms:W3CDTF">2013-03-06T19:31:42Z</dcterms:created>
  <dcterms:modified xsi:type="dcterms:W3CDTF">2015-02-11T18:24:07Z</dcterms:modified>
  <cp:category/>
</cp:coreProperties>
</file>