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9"/>
  </p:notesMasterIdLst>
  <p:handoutMasterIdLst>
    <p:handoutMasterId r:id="rId30"/>
  </p:handoutMasterIdLst>
  <p:sldIdLst>
    <p:sldId id="256" r:id="rId3"/>
    <p:sldId id="1604" r:id="rId4"/>
    <p:sldId id="1596" r:id="rId5"/>
    <p:sldId id="1597" r:id="rId6"/>
    <p:sldId id="1625" r:id="rId7"/>
    <p:sldId id="1626" r:id="rId8"/>
    <p:sldId id="1563" r:id="rId9"/>
    <p:sldId id="1592" r:id="rId10"/>
    <p:sldId id="1610" r:id="rId11"/>
    <p:sldId id="1611" r:id="rId12"/>
    <p:sldId id="1612" r:id="rId13"/>
    <p:sldId id="1613" r:id="rId14"/>
    <p:sldId id="1614" r:id="rId15"/>
    <p:sldId id="1603" r:id="rId16"/>
    <p:sldId id="1600" r:id="rId17"/>
    <p:sldId id="1615" r:id="rId18"/>
    <p:sldId id="1617" r:id="rId19"/>
    <p:sldId id="1616" r:id="rId20"/>
    <p:sldId id="1624" r:id="rId21"/>
    <p:sldId id="1602" r:id="rId22"/>
    <p:sldId id="1618" r:id="rId23"/>
    <p:sldId id="1619" r:id="rId24"/>
    <p:sldId id="1620" r:id="rId25"/>
    <p:sldId id="1621" r:id="rId26"/>
    <p:sldId id="1622" r:id="rId27"/>
    <p:sldId id="1623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03" d="100"/>
          <a:sy n="103" d="100"/>
        </p:scale>
        <p:origin x="-104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34661-90BA-4F43-BBFB-510D053F6464}" type="slidenum">
              <a:rPr lang="en-US"/>
              <a:pPr/>
              <a:t>14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9A676-EF13-4361-AA4A-0907B90654AC}" type="slidenum">
              <a:rPr lang="en-US"/>
              <a:pPr/>
              <a:t>15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B42DF-6989-49E2-8EA1-E2635384137F}" type="slidenum">
              <a:rPr lang="en-US"/>
              <a:pPr/>
              <a:t>16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B42DF-6989-49E2-8EA1-E2635384137F}" type="slidenum">
              <a:rPr lang="en-US"/>
              <a:pPr/>
              <a:t>18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63D97-8211-4AEF-9959-0E87344EDFB3}" type="slidenum">
              <a:rPr lang="en-US"/>
              <a:pPr/>
              <a:t>20</a:t>
            </a:fld>
            <a:endParaRPr lang="en-US"/>
          </a:p>
        </p:txBody>
      </p:sp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325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©Carlos Guestrin 2005-2009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325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F2ABBFB-5148-43D2-BAA4-01DAB40C92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©2005-2009 Carlos Guestrin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2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529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529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4325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©Carlos Guestrin 2005-2009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4325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9DE9D7-B80D-492E-9E95-FA8C094C65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©2005-2009 Carlos Guestrin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1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4325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©Carlos Guestrin 2005-2009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3255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CFE52C-E62B-44AB-8737-4EDBF0F9D4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©2005-2009 Carlos Guestrin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2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theparticle.com/applets/ml/nearest_neighbo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gm.cs.mcgill.ca/~soss/cs644/projects/perrier/Nearest.html" TargetMode="External"/><Relationship Id="rId3" Type="http://schemas.openxmlformats.org/officeDocument/2006/relationships/hyperlink" Target="http://www.cs.technion.ac.il/~rani/LocBoos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Supervised Learning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Measuring performance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Nearest </a:t>
            </a:r>
            <a:r>
              <a:rPr lang="en-US" sz="2000" kern="0" dirty="0" err="1">
                <a:solidFill>
                  <a:prstClr val="black"/>
                </a:solidFill>
                <a:latin typeface="Arial"/>
                <a:ea typeface="Osaka"/>
                <a:cs typeface="Osaka"/>
              </a:rPr>
              <a:t>Neighbour</a:t>
            </a:r>
            <a:endParaRPr lang="en-US" sz="2000" kern="0" dirty="0" smtClean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algn="l"/>
            <a:r>
              <a:rPr lang="en-US" sz="2000" dirty="0" smtClean="0"/>
              <a:t>Readings</a:t>
            </a:r>
            <a:r>
              <a:rPr lang="en-US" sz="2000" dirty="0"/>
              <a:t>: </a:t>
            </a:r>
            <a:r>
              <a:rPr lang="en-US" sz="2000" dirty="0" smtClean="0"/>
              <a:t>Barber 14 (</a:t>
            </a:r>
            <a:r>
              <a:rPr lang="en-US" sz="2000" dirty="0" err="1" smtClean="0"/>
              <a:t>kNN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Instance/Memory-based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things make a memory based learner:</a:t>
            </a:r>
          </a:p>
          <a:p>
            <a:r>
              <a:rPr lang="en-US" i="1" dirty="0"/>
              <a:t>A distance metric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many nearby neighbors to look at?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/>
              <a:t>weighting function (optional)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to fit with the local points?</a:t>
            </a:r>
          </a:p>
          <a:p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things make a memory based learner:</a:t>
            </a:r>
          </a:p>
          <a:p>
            <a:r>
              <a:rPr lang="en-US" i="1" dirty="0"/>
              <a:t>A distance </a:t>
            </a:r>
            <a:r>
              <a:rPr lang="en-US" i="1" dirty="0" smtClean="0"/>
              <a:t>metric</a:t>
            </a:r>
          </a:p>
          <a:p>
            <a:pPr lvl="1"/>
            <a:r>
              <a:rPr lang="en-US" b="1" dirty="0" smtClean="0"/>
              <a:t>Euclidean (and others)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many nearby neighbors to look at</a:t>
            </a:r>
            <a:r>
              <a:rPr lang="en-US" i="1" dirty="0" smtClean="0"/>
              <a:t>?</a:t>
            </a:r>
          </a:p>
          <a:p>
            <a:pPr lvl="1"/>
            <a:r>
              <a:rPr lang="en-US" b="1" dirty="0" smtClean="0"/>
              <a:t>1</a:t>
            </a:r>
            <a:endParaRPr lang="en-US" b="1" dirty="0"/>
          </a:p>
          <a:p>
            <a:pPr lvl="1"/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/>
              <a:t>weighting function (optional</a:t>
            </a:r>
            <a:r>
              <a:rPr lang="en-US" i="1" dirty="0" smtClean="0"/>
              <a:t>)</a:t>
            </a:r>
          </a:p>
          <a:p>
            <a:pPr lvl="1"/>
            <a:r>
              <a:rPr lang="en-US" b="1" dirty="0" smtClean="0"/>
              <a:t>unused</a:t>
            </a:r>
          </a:p>
          <a:p>
            <a:pPr lvl="1"/>
            <a:endParaRPr lang="en-US" dirty="0"/>
          </a:p>
          <a:p>
            <a:r>
              <a:rPr lang="en-US" i="1" dirty="0" smtClean="0"/>
              <a:t>How </a:t>
            </a:r>
            <a:r>
              <a:rPr lang="en-US" i="1" dirty="0"/>
              <a:t>to fit with the local points?</a:t>
            </a:r>
          </a:p>
          <a:p>
            <a:pPr lvl="1"/>
            <a:r>
              <a:rPr lang="en-US" b="1" dirty="0"/>
              <a:t>Just predict the same output as the nearest </a:t>
            </a:r>
            <a:r>
              <a:rPr lang="en-US" b="1" dirty="0" err="1" smtClean="0"/>
              <a:t>neighbour</a:t>
            </a:r>
            <a:r>
              <a:rPr lang="en-US" b="1" dirty="0"/>
              <a:t>.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0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-Nearest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things make a memory based learner:</a:t>
            </a:r>
          </a:p>
          <a:p>
            <a:r>
              <a:rPr lang="en-US" i="1" dirty="0"/>
              <a:t>A distance </a:t>
            </a:r>
            <a:r>
              <a:rPr lang="en-US" i="1" dirty="0" smtClean="0"/>
              <a:t>metric</a:t>
            </a:r>
          </a:p>
          <a:p>
            <a:pPr lvl="1"/>
            <a:r>
              <a:rPr lang="en-US" b="1" dirty="0" smtClean="0"/>
              <a:t>Euclidean (and others)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many nearby neighbors to look at</a:t>
            </a:r>
            <a:r>
              <a:rPr lang="en-US" i="1" dirty="0" smtClean="0"/>
              <a:t>?</a:t>
            </a:r>
          </a:p>
          <a:p>
            <a:pPr lvl="1"/>
            <a:r>
              <a:rPr lang="en-US" b="1" dirty="0"/>
              <a:t>k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/>
              <a:t>weighting function (optional</a:t>
            </a:r>
            <a:r>
              <a:rPr lang="en-US" i="1" dirty="0" smtClean="0"/>
              <a:t>)</a:t>
            </a:r>
          </a:p>
          <a:p>
            <a:pPr lvl="1"/>
            <a:r>
              <a:rPr lang="en-US" b="1" dirty="0" smtClean="0"/>
              <a:t>unused</a:t>
            </a:r>
          </a:p>
          <a:p>
            <a:pPr lvl="1"/>
            <a:endParaRPr lang="en-US" dirty="0"/>
          </a:p>
          <a:p>
            <a:r>
              <a:rPr lang="en-US" i="1" dirty="0" smtClean="0"/>
              <a:t>How </a:t>
            </a:r>
            <a:r>
              <a:rPr lang="en-US" i="1" dirty="0"/>
              <a:t>to fit with the local points?</a:t>
            </a:r>
          </a:p>
          <a:p>
            <a:pPr lvl="1"/>
            <a:r>
              <a:rPr lang="en-US" b="1" dirty="0"/>
              <a:t>Just predict the </a:t>
            </a:r>
            <a:r>
              <a:rPr lang="en-US" b="1" dirty="0" smtClean="0"/>
              <a:t>average </a:t>
            </a:r>
            <a:r>
              <a:rPr lang="en-US" b="1" dirty="0"/>
              <a:t>output </a:t>
            </a:r>
            <a:r>
              <a:rPr lang="en-US" b="1" dirty="0" smtClean="0"/>
              <a:t>among </a:t>
            </a:r>
            <a:r>
              <a:rPr lang="en-US" b="1" dirty="0"/>
              <a:t>the nearest </a:t>
            </a:r>
            <a:r>
              <a:rPr lang="en-US" b="1" dirty="0" err="1" smtClean="0"/>
              <a:t>neighbours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4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1-NN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1447800" y="2168525"/>
            <a:ext cx="5791200" cy="2708275"/>
            <a:chOff x="1728" y="2470"/>
            <a:chExt cx="3648" cy="1706"/>
          </a:xfrm>
        </p:grpSpPr>
        <p:sp>
          <p:nvSpPr>
            <p:cNvPr id="85" name="Line 9"/>
            <p:cNvSpPr>
              <a:spLocks noChangeShapeType="1"/>
            </p:cNvSpPr>
            <p:nvPr/>
          </p:nvSpPr>
          <p:spPr bwMode="auto">
            <a:xfrm>
              <a:off x="1968" y="2592"/>
              <a:ext cx="0" cy="15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1728" y="3936"/>
              <a:ext cx="364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5088" y="2688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2496" y="3504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13"/>
            <p:cNvSpPr>
              <a:spLocks noChangeArrowheads="1"/>
            </p:cNvSpPr>
            <p:nvPr/>
          </p:nvSpPr>
          <p:spPr bwMode="auto">
            <a:xfrm>
              <a:off x="2736" y="3072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auto">
            <a:xfrm>
              <a:off x="3408" y="3312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auto">
            <a:xfrm>
              <a:off x="2112" y="38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auto">
            <a:xfrm>
              <a:off x="1728" y="36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2352" y="4032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flipV="1">
              <a:off x="1872" y="312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1968" y="355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 flipV="1">
              <a:off x="2688" y="316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21"/>
            <p:cNvSpPr>
              <a:spLocks noChangeShapeType="1"/>
            </p:cNvSpPr>
            <p:nvPr/>
          </p:nvSpPr>
          <p:spPr bwMode="auto">
            <a:xfrm>
              <a:off x="2688" y="3168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22"/>
            <p:cNvSpPr>
              <a:spLocks noChangeShapeType="1"/>
            </p:cNvSpPr>
            <p:nvPr/>
          </p:nvSpPr>
          <p:spPr bwMode="auto">
            <a:xfrm>
              <a:off x="3120" y="316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23"/>
            <p:cNvSpPr>
              <a:spLocks noChangeShapeType="1"/>
            </p:cNvSpPr>
            <p:nvPr/>
          </p:nvSpPr>
          <p:spPr bwMode="auto">
            <a:xfrm>
              <a:off x="3120" y="3360"/>
              <a:ext cx="11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24"/>
            <p:cNvSpPr>
              <a:spLocks noChangeShapeType="1"/>
            </p:cNvSpPr>
            <p:nvPr/>
          </p:nvSpPr>
          <p:spPr bwMode="auto">
            <a:xfrm flipV="1">
              <a:off x="4272" y="278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>
              <a:off x="4272" y="2784"/>
              <a:ext cx="11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 rot="-3094134">
              <a:off x="2016" y="2688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>
              <a:off x="4608" y="3168"/>
              <a:ext cx="72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 rot="-25251947">
              <a:off x="2701" y="3443"/>
              <a:ext cx="52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 rot="-2646165">
              <a:off x="3456" y="2640"/>
              <a:ext cx="72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5034" y="2880"/>
              <a:ext cx="54" cy="288"/>
            </a:xfrm>
            <a:custGeom>
              <a:avLst/>
              <a:gdLst/>
              <a:ahLst/>
              <a:cxnLst>
                <a:cxn ang="0">
                  <a:pos x="6" y="288"/>
                </a:cxn>
                <a:cxn ang="0">
                  <a:pos x="0" y="156"/>
                </a:cxn>
                <a:cxn ang="0">
                  <a:pos x="54" y="0"/>
                </a:cxn>
              </a:cxnLst>
              <a:rect l="0" t="0" r="r" b="b"/>
              <a:pathLst>
                <a:path w="54" h="288">
                  <a:moveTo>
                    <a:pt x="6" y="288"/>
                  </a:moveTo>
                  <a:lnTo>
                    <a:pt x="0" y="156"/>
                  </a:lnTo>
                  <a:lnTo>
                    <a:pt x="5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2814" y="3246"/>
              <a:ext cx="66" cy="210"/>
            </a:xfrm>
            <a:custGeom>
              <a:avLst/>
              <a:gdLst/>
              <a:ahLst/>
              <a:cxnLst>
                <a:cxn ang="0">
                  <a:pos x="66" y="210"/>
                </a:cxn>
                <a:cxn ang="0">
                  <a:pos x="6" y="84"/>
                </a:cxn>
                <a:cxn ang="0">
                  <a:pos x="0" y="0"/>
                </a:cxn>
              </a:cxnLst>
              <a:rect l="0" t="0" r="r" b="b"/>
              <a:pathLst>
                <a:path w="66" h="210">
                  <a:moveTo>
                    <a:pt x="66" y="210"/>
                  </a:moveTo>
                  <a:lnTo>
                    <a:pt x="6" y="8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2448" y="3168"/>
              <a:ext cx="54" cy="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54" y="300"/>
                </a:cxn>
              </a:cxnLst>
              <a:rect l="0" t="0" r="r" b="b"/>
              <a:pathLst>
                <a:path w="54" h="300">
                  <a:moveTo>
                    <a:pt x="0" y="0"/>
                  </a:moveTo>
                  <a:lnTo>
                    <a:pt x="0" y="162"/>
                  </a:lnTo>
                  <a:lnTo>
                    <a:pt x="54" y="3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3552" y="3024"/>
              <a:ext cx="432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32" y="90"/>
                </a:cxn>
                <a:cxn ang="0">
                  <a:pos x="0" y="288"/>
                </a:cxn>
              </a:cxnLst>
              <a:rect l="0" t="0" r="r" b="b"/>
              <a:pathLst>
                <a:path w="432" h="288">
                  <a:moveTo>
                    <a:pt x="336" y="0"/>
                  </a:moveTo>
                  <a:lnTo>
                    <a:pt x="432" y="90"/>
                  </a:lnTo>
                  <a:lnTo>
                    <a:pt x="0" y="28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4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Multivariate distance metrics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610600" cy="144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800" dirty="0"/>
              <a:t>Suppose the input vectors </a:t>
            </a:r>
            <a:r>
              <a:rPr lang="en-US" sz="1800" b="1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b="1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, …</a:t>
            </a:r>
            <a:r>
              <a:rPr lang="en-US" sz="1800" b="1" dirty="0" err="1" smtClean="0"/>
              <a:t>x</a:t>
            </a:r>
            <a:r>
              <a:rPr lang="en-US" sz="1800" baseline="-25000" dirty="0" err="1"/>
              <a:t>N</a:t>
            </a:r>
            <a:r>
              <a:rPr lang="en-US" sz="1800" dirty="0" smtClean="0"/>
              <a:t> </a:t>
            </a:r>
            <a:r>
              <a:rPr lang="en-US" sz="1800" dirty="0"/>
              <a:t>are two dimensional:</a:t>
            </a:r>
          </a:p>
          <a:p>
            <a:pPr>
              <a:buFont typeface="Wingdings" pitchFamily="2" charset="2"/>
              <a:buNone/>
            </a:pPr>
            <a:r>
              <a:rPr lang="en-US" sz="1800" b="1" dirty="0"/>
              <a:t>x</a:t>
            </a:r>
            <a:r>
              <a:rPr lang="en-US" sz="1800" i="1" baseline="-25000" dirty="0"/>
              <a:t>1</a:t>
            </a:r>
            <a:r>
              <a:rPr lang="en-US" sz="1800" dirty="0"/>
              <a:t> = ( </a:t>
            </a:r>
            <a:r>
              <a:rPr lang="en-US" sz="1800" i="1" dirty="0"/>
              <a:t>x</a:t>
            </a:r>
            <a:r>
              <a:rPr lang="en-US" sz="1800" i="1" baseline="-25000" dirty="0"/>
              <a:t>11</a:t>
            </a:r>
            <a:r>
              <a:rPr lang="en-US" sz="1800" dirty="0"/>
              <a:t> , </a:t>
            </a:r>
            <a:r>
              <a:rPr lang="en-US" sz="1800" i="1" dirty="0"/>
              <a:t>x</a:t>
            </a:r>
            <a:r>
              <a:rPr lang="en-US" sz="1800" i="1" baseline="-25000" dirty="0"/>
              <a:t>12</a:t>
            </a:r>
            <a:r>
              <a:rPr lang="en-US" sz="1800" dirty="0"/>
              <a:t> ) , </a:t>
            </a:r>
            <a:r>
              <a:rPr lang="en-US" sz="1800" b="1" dirty="0"/>
              <a:t>x</a:t>
            </a:r>
            <a:r>
              <a:rPr lang="en-US" sz="1800" i="1" baseline="-25000" dirty="0"/>
              <a:t>2</a:t>
            </a:r>
            <a:r>
              <a:rPr lang="en-US" sz="1800" dirty="0"/>
              <a:t> = ( </a:t>
            </a:r>
            <a:r>
              <a:rPr lang="en-US" sz="1800" i="1" dirty="0"/>
              <a:t>x</a:t>
            </a:r>
            <a:r>
              <a:rPr lang="en-US" sz="1800" i="1" baseline="-25000" dirty="0"/>
              <a:t>21</a:t>
            </a:r>
            <a:r>
              <a:rPr lang="en-US" sz="1800" dirty="0"/>
              <a:t> , </a:t>
            </a:r>
            <a:r>
              <a:rPr lang="en-US" sz="1800" i="1" dirty="0"/>
              <a:t>x</a:t>
            </a:r>
            <a:r>
              <a:rPr lang="en-US" sz="1800" i="1" baseline="-25000" dirty="0"/>
              <a:t>22</a:t>
            </a:r>
            <a:r>
              <a:rPr lang="en-US" sz="1800" baseline="-25000" dirty="0"/>
              <a:t> </a:t>
            </a:r>
            <a:r>
              <a:rPr lang="en-US" sz="1800" dirty="0"/>
              <a:t>) , …</a:t>
            </a:r>
            <a:r>
              <a:rPr lang="en-US" sz="1800" b="1" dirty="0" err="1"/>
              <a:t>x</a:t>
            </a:r>
            <a:r>
              <a:rPr lang="en-US" sz="1800" i="1" baseline="-25000" dirty="0" err="1"/>
              <a:t>N</a:t>
            </a:r>
            <a:r>
              <a:rPr lang="en-US" sz="1800" dirty="0"/>
              <a:t> = ( </a:t>
            </a:r>
            <a:r>
              <a:rPr lang="en-US" sz="1800" i="1" dirty="0"/>
              <a:t>x</a:t>
            </a:r>
            <a:r>
              <a:rPr lang="en-US" sz="1800" i="1" baseline="-25000" dirty="0"/>
              <a:t>N1</a:t>
            </a:r>
            <a:r>
              <a:rPr lang="en-US" sz="1800" dirty="0"/>
              <a:t> , </a:t>
            </a:r>
            <a:r>
              <a:rPr lang="en-US" sz="1800" i="1" dirty="0"/>
              <a:t>x</a:t>
            </a:r>
            <a:r>
              <a:rPr lang="en-US" sz="1800" i="1" baseline="-25000" dirty="0"/>
              <a:t>N2</a:t>
            </a:r>
            <a:r>
              <a:rPr lang="en-US" sz="1800" dirty="0"/>
              <a:t> ).</a:t>
            </a:r>
          </a:p>
          <a:p>
            <a:pPr>
              <a:buFont typeface="Wingdings" pitchFamily="2" charset="2"/>
              <a:buNone/>
            </a:pPr>
            <a:r>
              <a:rPr lang="en-US" sz="1800" dirty="0"/>
              <a:t>One can draw the nearest-neighbor regions in input space.</a:t>
            </a:r>
          </a:p>
        </p:txBody>
      </p:sp>
      <p:graphicFrame>
        <p:nvGraphicFramePr>
          <p:cNvPr id="857092" name="Group 4"/>
          <p:cNvGraphicFramePr>
            <a:graphicFrameLocks noGrp="1"/>
          </p:cNvGraphicFramePr>
          <p:nvPr>
            <p:ph sz="quarter" idx="2"/>
          </p:nvPr>
        </p:nvGraphicFramePr>
        <p:xfrm>
          <a:off x="381000" y="2514600"/>
          <a:ext cx="8534400" cy="3429001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293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3x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i2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3x</a:t>
                      </a:r>
                      <a:r>
                        <a:rPr kumimoji="0" lang="en-US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57105" name="Picture 17" descr="nnscaled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9038" y="2466975"/>
            <a:ext cx="2738437" cy="2943225"/>
          </a:xfrm>
          <a:ln/>
        </p:spPr>
      </p:pic>
      <p:pic>
        <p:nvPicPr>
          <p:cNvPr id="857106" name="Picture 18" descr="nnscal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0800"/>
            <a:ext cx="2814638" cy="2819400"/>
          </a:xfrm>
          <a:prstGeom prst="rect">
            <a:avLst/>
          </a:prstGeom>
          <a:noFill/>
        </p:spPr>
      </p:pic>
      <p:sp>
        <p:nvSpPr>
          <p:cNvPr id="857107" name="Text Box 19"/>
          <p:cNvSpPr txBox="1">
            <a:spLocks noChangeArrowheads="1"/>
          </p:cNvSpPr>
          <p:nvPr/>
        </p:nvSpPr>
        <p:spPr bwMode="auto">
          <a:xfrm>
            <a:off x="304800" y="60198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sz="2000"/>
              <a:t>The relative scalings in the distance metric affect region shapes</a:t>
            </a:r>
          </a:p>
        </p:txBody>
      </p:sp>
      <p:graphicFrame>
        <p:nvGraphicFramePr>
          <p:cNvPr id="857108" name="Group 20"/>
          <p:cNvGraphicFramePr>
            <a:graphicFrameLocks noGrp="1"/>
          </p:cNvGraphicFramePr>
          <p:nvPr/>
        </p:nvGraphicFramePr>
        <p:xfrm>
          <a:off x="914400" y="4648200"/>
          <a:ext cx="8534400" cy="1148398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=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+ 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i2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5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Euclidean distance metric</a:t>
            </a:r>
          </a:p>
        </p:txBody>
      </p:sp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sz="2400" dirty="0"/>
              <a:t>where</a:t>
            </a:r>
          </a:p>
        </p:txBody>
      </p:sp>
      <p:sp>
        <p:nvSpPr>
          <p:cNvPr id="859142" name="Text Box 6"/>
          <p:cNvSpPr txBox="1">
            <a:spLocks noChangeArrowheads="1"/>
          </p:cNvSpPr>
          <p:nvPr/>
        </p:nvSpPr>
        <p:spPr bwMode="auto">
          <a:xfrm>
            <a:off x="381000" y="1676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</a:pPr>
            <a:r>
              <a:rPr lang="en-US" sz="2400" dirty="0"/>
              <a:t>Or equivalently,</a:t>
            </a:r>
          </a:p>
        </p:txBody>
      </p:sp>
      <p:pic>
        <p:nvPicPr>
          <p:cNvPr id="859143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07"/>
          <a:stretch/>
        </p:blipFill>
        <p:spPr bwMode="auto">
          <a:xfrm>
            <a:off x="3070086" y="3505200"/>
            <a:ext cx="4168913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1295400"/>
            <a:ext cx="3873500" cy="927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489200"/>
            <a:ext cx="4495800" cy="55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3304" y="4262735"/>
            <a:ext cx="45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187" name="Picture 3" descr="ellipse-ortho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905000"/>
            <a:ext cx="2057400" cy="2060575"/>
          </a:xfrm>
          <a:ln/>
        </p:spPr>
      </p:pic>
      <p:pic>
        <p:nvPicPr>
          <p:cNvPr id="861188" name="Picture 4" descr="ellipse-ang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905000"/>
            <a:ext cx="2255838" cy="2108200"/>
          </a:xfrm>
          <a:ln/>
        </p:spPr>
      </p:pic>
      <p:sp>
        <p:nvSpPr>
          <p:cNvPr id="861203" name="Text Box 19"/>
          <p:cNvSpPr txBox="1">
            <a:spLocks noChangeArrowheads="1"/>
          </p:cNvSpPr>
          <p:nvPr/>
        </p:nvSpPr>
        <p:spPr bwMode="auto">
          <a:xfrm rot="16200000">
            <a:off x="2033588" y="3071813"/>
            <a:ext cx="428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</a:pPr>
            <a:r>
              <a:rPr lang="en-US" sz="1600" b="1" dirty="0"/>
              <a:t>Scaled Euclidian (L</a:t>
            </a:r>
            <a:r>
              <a:rPr lang="en-US" sz="1600" b="1" baseline="-25000" dirty="0"/>
              <a:t>2</a:t>
            </a:r>
            <a:r>
              <a:rPr lang="en-US" sz="1600" b="1" dirty="0"/>
              <a:t>)</a:t>
            </a:r>
          </a:p>
        </p:txBody>
      </p:sp>
      <p:sp>
        <p:nvSpPr>
          <p:cNvPr id="861204" name="Text Box 20"/>
          <p:cNvSpPr txBox="1">
            <a:spLocks noChangeArrowheads="1"/>
          </p:cNvSpPr>
          <p:nvPr/>
        </p:nvSpPr>
        <p:spPr bwMode="auto">
          <a:xfrm rot="21600000">
            <a:off x="4953000" y="4038600"/>
            <a:ext cx="304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1" dirty="0" err="1" smtClean="0"/>
              <a:t>Mahalanobis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(non-diagonal A)</a:t>
            </a:r>
            <a:endParaRPr lang="en-US" sz="1600" b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Notable distance metrics 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3200" dirty="0">
                <a:solidFill>
                  <a:prstClr val="black"/>
                </a:solidFill>
              </a:rPr>
              <a:t>and their level sets)</a:t>
            </a:r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8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Minkowski</a:t>
            </a:r>
            <a:r>
              <a:rPr lang="en-US" dirty="0" smtClean="0"/>
              <a:t> distance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5899" y="6396335"/>
            <a:ext cx="628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Credit: By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Waldir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(Based on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File:MinkowskiCircles.svg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CC BY-SA 3.0 (http://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creativecommons.org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/licenses/by-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/3.0)],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29489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187" name="Picture 3" descr="ellipse-ortho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4175" y="987425"/>
            <a:ext cx="2057400" cy="2060575"/>
          </a:xfrm>
          <a:ln/>
        </p:spPr>
      </p:pic>
      <p:pic>
        <p:nvPicPr>
          <p:cNvPr id="861188" name="Picture 4" descr="ellipse-ang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581400"/>
            <a:ext cx="2255838" cy="2108200"/>
          </a:xfrm>
          <a:ln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34200" y="4495800"/>
            <a:ext cx="1752600" cy="1676400"/>
            <a:chOff x="3672" y="2712"/>
            <a:chExt cx="1104" cy="1056"/>
          </a:xfrm>
        </p:grpSpPr>
        <p:sp>
          <p:nvSpPr>
            <p:cNvPr id="861190" name="Rectangle 6"/>
            <p:cNvSpPr>
              <a:spLocks noChangeArrowheads="1"/>
            </p:cNvSpPr>
            <p:nvPr/>
          </p:nvSpPr>
          <p:spPr bwMode="auto">
            <a:xfrm rot="5400000">
              <a:off x="4080" y="316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1" name="Rectangle 7"/>
            <p:cNvSpPr>
              <a:spLocks noChangeArrowheads="1"/>
            </p:cNvSpPr>
            <p:nvPr/>
          </p:nvSpPr>
          <p:spPr bwMode="auto">
            <a:xfrm rot="5400000">
              <a:off x="3984" y="3072"/>
              <a:ext cx="480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2" name="Rectangle 8"/>
            <p:cNvSpPr>
              <a:spLocks noChangeArrowheads="1"/>
            </p:cNvSpPr>
            <p:nvPr/>
          </p:nvSpPr>
          <p:spPr bwMode="auto">
            <a:xfrm rot="5400000">
              <a:off x="3888" y="2928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3" name="Rectangle 9"/>
            <p:cNvSpPr>
              <a:spLocks noChangeArrowheads="1"/>
            </p:cNvSpPr>
            <p:nvPr/>
          </p:nvSpPr>
          <p:spPr bwMode="auto">
            <a:xfrm rot="5400000">
              <a:off x="3792" y="2832"/>
              <a:ext cx="864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4" name="Rectangle 10"/>
            <p:cNvSpPr>
              <a:spLocks noChangeArrowheads="1"/>
            </p:cNvSpPr>
            <p:nvPr/>
          </p:nvSpPr>
          <p:spPr bwMode="auto">
            <a:xfrm rot="5400000">
              <a:off x="3696" y="2688"/>
              <a:ext cx="1056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34188" y="1530350"/>
            <a:ext cx="1852612" cy="1746250"/>
            <a:chOff x="3691" y="1106"/>
            <a:chExt cx="1167" cy="1100"/>
          </a:xfrm>
        </p:grpSpPr>
        <p:sp>
          <p:nvSpPr>
            <p:cNvPr id="861196" name="Rectangle 12"/>
            <p:cNvSpPr>
              <a:spLocks noChangeArrowheads="1"/>
            </p:cNvSpPr>
            <p:nvPr/>
          </p:nvSpPr>
          <p:spPr bwMode="auto">
            <a:xfrm rot="2892804">
              <a:off x="4176" y="1536"/>
              <a:ext cx="288" cy="2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7" name="Rectangle 13"/>
            <p:cNvSpPr>
              <a:spLocks noChangeArrowheads="1"/>
            </p:cNvSpPr>
            <p:nvPr/>
          </p:nvSpPr>
          <p:spPr bwMode="auto">
            <a:xfrm rot="2892804">
              <a:off x="4064" y="1446"/>
              <a:ext cx="480" cy="48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8" name="Rectangle 14"/>
            <p:cNvSpPr>
              <a:spLocks noChangeArrowheads="1"/>
            </p:cNvSpPr>
            <p:nvPr/>
          </p:nvSpPr>
          <p:spPr bwMode="auto">
            <a:xfrm rot="2892804">
              <a:off x="3952" y="1356"/>
              <a:ext cx="672" cy="67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199" name="Rectangle 15"/>
            <p:cNvSpPr>
              <a:spLocks noChangeArrowheads="1"/>
            </p:cNvSpPr>
            <p:nvPr/>
          </p:nvSpPr>
          <p:spPr bwMode="auto">
            <a:xfrm rot="2892804">
              <a:off x="3725" y="1072"/>
              <a:ext cx="1100" cy="116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0" name="Rectangle 16"/>
            <p:cNvSpPr>
              <a:spLocks noChangeArrowheads="1"/>
            </p:cNvSpPr>
            <p:nvPr/>
          </p:nvSpPr>
          <p:spPr bwMode="auto">
            <a:xfrm rot="2892804">
              <a:off x="3836" y="1207"/>
              <a:ext cx="864" cy="91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1201" name="Text Box 17"/>
          <p:cNvSpPr txBox="1">
            <a:spLocks noChangeArrowheads="1"/>
          </p:cNvSpPr>
          <p:nvPr/>
        </p:nvSpPr>
        <p:spPr bwMode="auto">
          <a:xfrm rot="21600000">
            <a:off x="6629400" y="37338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</a:pPr>
            <a:r>
              <a:rPr lang="en-US" sz="1600" b="1"/>
              <a:t>L</a:t>
            </a:r>
            <a:r>
              <a:rPr lang="en-US" sz="1600" b="1" baseline="-25000"/>
              <a:t>1</a:t>
            </a:r>
            <a:r>
              <a:rPr lang="en-US" sz="1600" b="1"/>
              <a:t> norm (absolute)</a:t>
            </a:r>
          </a:p>
        </p:txBody>
      </p:sp>
      <p:sp>
        <p:nvSpPr>
          <p:cNvPr id="861202" name="Text Box 18"/>
          <p:cNvSpPr txBox="1">
            <a:spLocks noChangeArrowheads="1"/>
          </p:cNvSpPr>
          <p:nvPr/>
        </p:nvSpPr>
        <p:spPr bwMode="auto">
          <a:xfrm rot="21600000">
            <a:off x="6934200" y="63246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</a:pPr>
            <a:r>
              <a:rPr lang="en-US" sz="1600" b="1" dirty="0" err="1" smtClean="0"/>
              <a:t>L</a:t>
            </a:r>
            <a:r>
              <a:rPr lang="en-US" sz="1600" b="1" baseline="-25000" dirty="0" err="1" smtClean="0">
                <a:latin typeface="cmsy10" pitchFamily="34" charset="0"/>
              </a:rPr>
              <a:t>inf</a:t>
            </a:r>
            <a:r>
              <a:rPr lang="en-US" sz="1600" b="1" i="1" dirty="0" smtClean="0"/>
              <a:t> </a:t>
            </a:r>
            <a:r>
              <a:rPr lang="en-US" sz="1600" b="1" i="1" dirty="0"/>
              <a:t>(max) norm</a:t>
            </a:r>
            <a:endParaRPr lang="en-US" sz="1600" b="1" dirty="0"/>
          </a:p>
        </p:txBody>
      </p:sp>
      <p:sp>
        <p:nvSpPr>
          <p:cNvPr id="861203" name="Text Box 19"/>
          <p:cNvSpPr txBox="1">
            <a:spLocks noChangeArrowheads="1"/>
          </p:cNvSpPr>
          <p:nvPr/>
        </p:nvSpPr>
        <p:spPr bwMode="auto">
          <a:xfrm rot="16200000">
            <a:off x="1119187" y="2033588"/>
            <a:ext cx="428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1"/>
              </a:buClr>
            </a:pPr>
            <a:r>
              <a:rPr lang="en-US" sz="1600" b="1"/>
              <a:t>Scaled Euclidian (L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sp>
        <p:nvSpPr>
          <p:cNvPr id="861204" name="Text Box 20"/>
          <p:cNvSpPr txBox="1">
            <a:spLocks noChangeArrowheads="1"/>
          </p:cNvSpPr>
          <p:nvPr/>
        </p:nvSpPr>
        <p:spPr bwMode="auto">
          <a:xfrm rot="21600000">
            <a:off x="152400" y="5954424"/>
            <a:ext cx="304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1600" b="1" dirty="0" err="1" smtClean="0"/>
              <a:t>Mahalanobis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(non-diagonal A)</a:t>
            </a:r>
            <a:endParaRPr lang="en-US" sz="1600" b="1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Notable distance metrics </a:t>
            </a:r>
            <a:r>
              <a:rPr lang="en-US" sz="3200" dirty="0" smtClean="0">
                <a:solidFill>
                  <a:prstClr val="black"/>
                </a:solidFill>
              </a:rPr>
              <a:t/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3200" dirty="0">
                <a:solidFill>
                  <a:prstClr val="black"/>
                </a:solidFill>
              </a:rPr>
              <a:t>and their level sets)</a:t>
            </a:r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Parametric </a:t>
            </a:r>
            <a:r>
              <a:rPr lang="en-US" dirty="0" err="1" smtClean="0"/>
              <a:t>vs</a:t>
            </a:r>
            <a:r>
              <a:rPr lang="en-US" dirty="0" smtClean="0"/>
              <a:t> Non-Parametric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capacity (size of hypothesis class) grow with size of training data?</a:t>
            </a:r>
          </a:p>
          <a:p>
            <a:pPr lvl="1"/>
            <a:r>
              <a:rPr lang="en-US" dirty="0" smtClean="0"/>
              <a:t>Yes = Non-Parametric Models</a:t>
            </a:r>
          </a:p>
          <a:p>
            <a:pPr lvl="1"/>
            <a:r>
              <a:rPr lang="en-US" dirty="0" smtClean="0"/>
              <a:t>No = Parametric Models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>
                <a:hlinkClick r:id="rId2"/>
              </a:rPr>
              <a:t>http://www.theparticle.com/applets/ml/nearest_neighbor/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TA: Qing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PhD candidate at ECE department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Research work/interest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Diverse outputs based on structured probabilistic models</a:t>
            </a:r>
            <a:endParaRPr lang="en-US" dirty="0"/>
          </a:p>
          <a:p>
            <a:pPr lvl="1"/>
            <a:r>
              <a:rPr lang="en-US" dirty="0" smtClean="0"/>
              <a:t>Structured-output prediction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  <a:ea typeface="Osaka"/>
                <a:cs typeface="Osaka"/>
              </a:rPr>
              <a:t>(C) Dhruv Batra </a:t>
            </a:r>
            <a:endParaRPr lang="en-US" dirty="0">
              <a:solidFill>
                <a:prstClr val="white">
                  <a:lumMod val="85000"/>
                </a:prstClr>
              </a:solidFill>
              <a:ea typeface="Osaka"/>
              <a:cs typeface="Osak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>
                <a:solidFill>
                  <a:prstClr val="white">
                    <a:lumMod val="50000"/>
                  </a:prstClr>
                </a:solidFill>
                <a:ea typeface="Osaka"/>
                <a:cs typeface="Osaka"/>
              </a:rPr>
              <a:pPr>
                <a:defRPr/>
              </a:pPr>
              <a:t>2</a:t>
            </a:fld>
            <a:endParaRPr lang="en-US">
              <a:solidFill>
                <a:prstClr val="white">
                  <a:lumMod val="50000"/>
                </a:prstClr>
              </a:solidFill>
              <a:ea typeface="Osaka"/>
              <a:cs typeface="Osak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8" y="4008589"/>
            <a:ext cx="57626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G:\Picture\DC\113___09\IMG_11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4" t="61047" r="31828"/>
          <a:stretch/>
        </p:blipFill>
        <p:spPr bwMode="auto">
          <a:xfrm>
            <a:off x="5926481" y="1243208"/>
            <a:ext cx="2320238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1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k-NNs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Neighbors are not all the same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k 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727200"/>
            <a:ext cx="5232400" cy="3390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2391" t="14377" r="28133" b="72978"/>
          <a:stretch/>
        </p:blipFill>
        <p:spPr>
          <a:xfrm>
            <a:off x="5219200" y="2249453"/>
            <a:ext cx="495800" cy="417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2391" t="14377" r="28133" b="72978"/>
          <a:stretch/>
        </p:blipFill>
        <p:spPr>
          <a:xfrm>
            <a:off x="5527808" y="2715352"/>
            <a:ext cx="495800" cy="4175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019800" y="2743200"/>
            <a:ext cx="381000" cy="457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10200" y="1676400"/>
            <a:ext cx="457200" cy="457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2391" t="14377" r="28133" b="72978"/>
          <a:stretch/>
        </p:blipFill>
        <p:spPr>
          <a:xfrm>
            <a:off x="3548690" y="3925853"/>
            <a:ext cx="495800" cy="4175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3810000" y="3581400"/>
            <a:ext cx="457200" cy="381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38600" y="3810000"/>
            <a:ext cx="457200" cy="381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Image Credit: Ying 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vs</a:t>
            </a:r>
            <a:r>
              <a:rPr lang="en-US" dirty="0" smtClean="0"/>
              <a:t> k 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778000"/>
            <a:ext cx="5232400" cy="3302000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Image Credit: Ying 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1-NN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1447800" y="2168525"/>
            <a:ext cx="5791200" cy="2708275"/>
            <a:chOff x="1728" y="2470"/>
            <a:chExt cx="3648" cy="1706"/>
          </a:xfrm>
        </p:grpSpPr>
        <p:sp>
          <p:nvSpPr>
            <p:cNvPr id="85" name="Line 9"/>
            <p:cNvSpPr>
              <a:spLocks noChangeShapeType="1"/>
            </p:cNvSpPr>
            <p:nvPr/>
          </p:nvSpPr>
          <p:spPr bwMode="auto">
            <a:xfrm>
              <a:off x="1968" y="2592"/>
              <a:ext cx="0" cy="153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1728" y="3936"/>
              <a:ext cx="364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11"/>
            <p:cNvSpPr>
              <a:spLocks noChangeArrowheads="1"/>
            </p:cNvSpPr>
            <p:nvPr/>
          </p:nvSpPr>
          <p:spPr bwMode="auto">
            <a:xfrm>
              <a:off x="5088" y="2688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12"/>
            <p:cNvSpPr>
              <a:spLocks noChangeArrowheads="1"/>
            </p:cNvSpPr>
            <p:nvPr/>
          </p:nvSpPr>
          <p:spPr bwMode="auto">
            <a:xfrm>
              <a:off x="2496" y="3504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13"/>
            <p:cNvSpPr>
              <a:spLocks noChangeArrowheads="1"/>
            </p:cNvSpPr>
            <p:nvPr/>
          </p:nvSpPr>
          <p:spPr bwMode="auto">
            <a:xfrm>
              <a:off x="2736" y="3072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auto">
            <a:xfrm>
              <a:off x="3408" y="3312"/>
              <a:ext cx="144" cy="144"/>
            </a:xfrm>
            <a:prstGeom prst="ellipse">
              <a:avLst/>
            </a:prstGeom>
            <a:solidFill>
              <a:srgbClr val="59618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auto">
            <a:xfrm>
              <a:off x="2112" y="38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auto">
            <a:xfrm>
              <a:off x="1728" y="36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2352" y="4032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flipV="1">
              <a:off x="1872" y="312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1968" y="3552"/>
              <a:ext cx="7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20"/>
            <p:cNvSpPr>
              <a:spLocks noChangeShapeType="1"/>
            </p:cNvSpPr>
            <p:nvPr/>
          </p:nvSpPr>
          <p:spPr bwMode="auto">
            <a:xfrm flipV="1">
              <a:off x="2688" y="316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Line 21"/>
            <p:cNvSpPr>
              <a:spLocks noChangeShapeType="1"/>
            </p:cNvSpPr>
            <p:nvPr/>
          </p:nvSpPr>
          <p:spPr bwMode="auto">
            <a:xfrm>
              <a:off x="2688" y="3168"/>
              <a:ext cx="4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22"/>
            <p:cNvSpPr>
              <a:spLocks noChangeShapeType="1"/>
            </p:cNvSpPr>
            <p:nvPr/>
          </p:nvSpPr>
          <p:spPr bwMode="auto">
            <a:xfrm>
              <a:off x="3120" y="3168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23"/>
            <p:cNvSpPr>
              <a:spLocks noChangeShapeType="1"/>
            </p:cNvSpPr>
            <p:nvPr/>
          </p:nvSpPr>
          <p:spPr bwMode="auto">
            <a:xfrm>
              <a:off x="3120" y="3360"/>
              <a:ext cx="115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Line 24"/>
            <p:cNvSpPr>
              <a:spLocks noChangeShapeType="1"/>
            </p:cNvSpPr>
            <p:nvPr/>
          </p:nvSpPr>
          <p:spPr bwMode="auto">
            <a:xfrm flipV="1">
              <a:off x="4272" y="278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>
              <a:off x="4272" y="2784"/>
              <a:ext cx="11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 rot="-3094134">
              <a:off x="2016" y="2688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>
              <a:off x="4608" y="3168"/>
              <a:ext cx="72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 rot="-25251947">
              <a:off x="2701" y="3443"/>
              <a:ext cx="528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 rot="-2646165">
              <a:off x="3456" y="2640"/>
              <a:ext cx="72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Here, this is the closest datapoint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5034" y="2880"/>
              <a:ext cx="54" cy="288"/>
            </a:xfrm>
            <a:custGeom>
              <a:avLst/>
              <a:gdLst/>
              <a:ahLst/>
              <a:cxnLst>
                <a:cxn ang="0">
                  <a:pos x="6" y="288"/>
                </a:cxn>
                <a:cxn ang="0">
                  <a:pos x="0" y="156"/>
                </a:cxn>
                <a:cxn ang="0">
                  <a:pos x="54" y="0"/>
                </a:cxn>
              </a:cxnLst>
              <a:rect l="0" t="0" r="r" b="b"/>
              <a:pathLst>
                <a:path w="54" h="288">
                  <a:moveTo>
                    <a:pt x="6" y="288"/>
                  </a:moveTo>
                  <a:lnTo>
                    <a:pt x="0" y="156"/>
                  </a:lnTo>
                  <a:lnTo>
                    <a:pt x="5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31"/>
            <p:cNvSpPr>
              <a:spLocks/>
            </p:cNvSpPr>
            <p:nvPr/>
          </p:nvSpPr>
          <p:spPr bwMode="auto">
            <a:xfrm>
              <a:off x="2814" y="3246"/>
              <a:ext cx="66" cy="210"/>
            </a:xfrm>
            <a:custGeom>
              <a:avLst/>
              <a:gdLst/>
              <a:ahLst/>
              <a:cxnLst>
                <a:cxn ang="0">
                  <a:pos x="66" y="210"/>
                </a:cxn>
                <a:cxn ang="0">
                  <a:pos x="6" y="84"/>
                </a:cxn>
                <a:cxn ang="0">
                  <a:pos x="0" y="0"/>
                </a:cxn>
              </a:cxnLst>
              <a:rect l="0" t="0" r="r" b="b"/>
              <a:pathLst>
                <a:path w="66" h="210">
                  <a:moveTo>
                    <a:pt x="66" y="210"/>
                  </a:moveTo>
                  <a:lnTo>
                    <a:pt x="6" y="8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2"/>
            <p:cNvSpPr>
              <a:spLocks/>
            </p:cNvSpPr>
            <p:nvPr/>
          </p:nvSpPr>
          <p:spPr bwMode="auto">
            <a:xfrm>
              <a:off x="2448" y="3168"/>
              <a:ext cx="54" cy="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2"/>
                </a:cxn>
                <a:cxn ang="0">
                  <a:pos x="54" y="300"/>
                </a:cxn>
              </a:cxnLst>
              <a:rect l="0" t="0" r="r" b="b"/>
              <a:pathLst>
                <a:path w="54" h="300">
                  <a:moveTo>
                    <a:pt x="0" y="0"/>
                  </a:moveTo>
                  <a:lnTo>
                    <a:pt x="0" y="162"/>
                  </a:lnTo>
                  <a:lnTo>
                    <a:pt x="54" y="30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3"/>
            <p:cNvSpPr>
              <a:spLocks/>
            </p:cNvSpPr>
            <p:nvPr/>
          </p:nvSpPr>
          <p:spPr bwMode="auto">
            <a:xfrm>
              <a:off x="3552" y="3024"/>
              <a:ext cx="432" cy="288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32" y="90"/>
                </a:cxn>
                <a:cxn ang="0">
                  <a:pos x="0" y="288"/>
                </a:cxn>
              </a:cxnLst>
              <a:rect l="0" t="0" r="r" b="b"/>
              <a:pathLst>
                <a:path w="432" h="288">
                  <a:moveTo>
                    <a:pt x="336" y="0"/>
                  </a:moveTo>
                  <a:lnTo>
                    <a:pt x="432" y="90"/>
                  </a:lnTo>
                  <a:lnTo>
                    <a:pt x="0" y="28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1-NN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bumpy (</a:t>
            </a:r>
            <a:r>
              <a:rPr lang="en-US" dirty="0" err="1" smtClean="0"/>
              <a:t>overfits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Andrew Moore</a:t>
            </a:r>
            <a:endParaRPr lang="en-US" dirty="0"/>
          </a:p>
        </p:txBody>
      </p:sp>
      <p:pic>
        <p:nvPicPr>
          <p:cNvPr id="34" name="Picture 5" descr="a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51960" cy="4572000"/>
          </a:xfrm>
          <a:prstGeom prst="rect">
            <a:avLst/>
          </a:prstGeom>
          <a:noFill/>
        </p:spPr>
      </p:pic>
      <p:pic>
        <p:nvPicPr>
          <p:cNvPr id="35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676399"/>
            <a:ext cx="4250934" cy="457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6754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-NN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bumpy (</a:t>
            </a:r>
            <a:r>
              <a:rPr lang="en-US" dirty="0" err="1" smtClean="0"/>
              <a:t>overfits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Andrew Moore</a:t>
            </a:r>
            <a:endParaRPr lang="en-US" dirty="0"/>
          </a:p>
        </p:txBody>
      </p:sp>
      <p:pic>
        <p:nvPicPr>
          <p:cNvPr id="9" name="Picture 6" descr="a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51960" cy="4572000"/>
          </a:xfrm>
          <a:prstGeom prst="rect">
            <a:avLst/>
          </a:prstGeom>
          <a:noFill/>
        </p:spPr>
      </p:pic>
      <p:pic>
        <p:nvPicPr>
          <p:cNvPr id="10" name="Picture 5" descr="k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5448" y="1676400"/>
            <a:ext cx="4251960" cy="457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8459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</a:t>
            </a:r>
            <a:r>
              <a:rPr lang="en-US" dirty="0" smtClean="0"/>
              <a:t>egression/Classification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Four things make a memory based learner:</a:t>
            </a:r>
          </a:p>
          <a:p>
            <a:r>
              <a:rPr lang="en-US" i="1" dirty="0"/>
              <a:t>A distance </a:t>
            </a:r>
            <a:r>
              <a:rPr lang="en-US" i="1" dirty="0" smtClean="0"/>
              <a:t>metric</a:t>
            </a:r>
          </a:p>
          <a:p>
            <a:pPr lvl="1"/>
            <a:r>
              <a:rPr lang="en-US" b="1" dirty="0" smtClean="0"/>
              <a:t>Euclidean (and others)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many nearby neighbors to look at</a:t>
            </a:r>
            <a:r>
              <a:rPr lang="en-US" i="1" dirty="0" smtClean="0"/>
              <a:t>?</a:t>
            </a:r>
          </a:p>
          <a:p>
            <a:pPr lvl="1"/>
            <a:r>
              <a:rPr lang="en-US" b="1" dirty="0" smtClean="0"/>
              <a:t>All of them</a:t>
            </a:r>
            <a:endParaRPr lang="en-US" b="1" dirty="0"/>
          </a:p>
          <a:p>
            <a:pPr lvl="1"/>
            <a:endParaRPr lang="en-US" dirty="0" smtClean="0"/>
          </a:p>
          <a:p>
            <a:r>
              <a:rPr lang="en-US" i="1" dirty="0" smtClean="0"/>
              <a:t>A </a:t>
            </a:r>
            <a:r>
              <a:rPr lang="en-US" i="1" dirty="0"/>
              <a:t>weighting function (optional</a:t>
            </a:r>
            <a:r>
              <a:rPr lang="en-US" i="1" dirty="0" smtClean="0"/>
              <a:t>)</a:t>
            </a:r>
          </a:p>
          <a:p>
            <a:pPr lvl="1"/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b="1" i="1" dirty="0"/>
              <a:t> = </a:t>
            </a:r>
            <a:r>
              <a:rPr lang="en-US" b="1" i="1" dirty="0" err="1"/>
              <a:t>exp</a:t>
            </a:r>
            <a:r>
              <a:rPr lang="en-US" b="1" i="1" dirty="0"/>
              <a:t>(</a:t>
            </a:r>
            <a:r>
              <a:rPr lang="en-US" b="1" i="1" dirty="0" smtClean="0"/>
              <a:t>-d(x</a:t>
            </a:r>
            <a:r>
              <a:rPr lang="en-US" b="1" i="1" baseline="-25000" dirty="0" smtClean="0"/>
              <a:t>i</a:t>
            </a:r>
            <a:r>
              <a:rPr lang="en-US" b="1" i="1" dirty="0" smtClean="0"/>
              <a:t>, query)</a:t>
            </a:r>
            <a:r>
              <a:rPr lang="en-US" b="1" i="1" baseline="30000" dirty="0"/>
              <a:t>2</a:t>
            </a:r>
            <a:r>
              <a:rPr lang="en-US" b="1" i="1" dirty="0"/>
              <a:t> / </a:t>
            </a:r>
            <a:r>
              <a:rPr lang="en-US" b="1" i="1" dirty="0" smtClean="0"/>
              <a:t>σ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)</a:t>
            </a:r>
          </a:p>
          <a:p>
            <a:pPr lvl="1"/>
            <a:r>
              <a:rPr lang="en-US" dirty="0">
                <a:solidFill>
                  <a:srgbClr val="33CC33"/>
                </a:solidFill>
              </a:rPr>
              <a:t>Nearby points to the query are weighted strongly, far points weakly. The </a:t>
            </a:r>
            <a:r>
              <a:rPr lang="el-GR" dirty="0">
                <a:solidFill>
                  <a:srgbClr val="33CC33"/>
                </a:solidFill>
              </a:rPr>
              <a:t>σ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parameter is the </a:t>
            </a:r>
            <a:r>
              <a:rPr lang="en-US" b="1" dirty="0">
                <a:solidFill>
                  <a:srgbClr val="33CC33"/>
                </a:solidFill>
              </a:rPr>
              <a:t>Kernel Width</a:t>
            </a:r>
            <a:r>
              <a:rPr lang="en-US" dirty="0">
                <a:solidFill>
                  <a:srgbClr val="33CC33"/>
                </a:solidFill>
              </a:rPr>
              <a:t>. Very important.</a:t>
            </a:r>
          </a:p>
          <a:p>
            <a:pPr lvl="1"/>
            <a:endParaRPr lang="en-US" b="1" dirty="0" smtClean="0"/>
          </a:p>
          <a:p>
            <a:pPr lvl="1"/>
            <a:endParaRPr lang="en-US" dirty="0"/>
          </a:p>
          <a:p>
            <a:r>
              <a:rPr lang="en-US" i="1" dirty="0" smtClean="0"/>
              <a:t>How </a:t>
            </a:r>
            <a:r>
              <a:rPr lang="en-US" i="1" dirty="0"/>
              <a:t>to fit with the local points?</a:t>
            </a:r>
          </a:p>
          <a:p>
            <a:pPr lvl="1"/>
            <a:r>
              <a:rPr lang="en-US" b="1" dirty="0"/>
              <a:t>Predict the weighted average of the </a:t>
            </a:r>
            <a:r>
              <a:rPr lang="en-US" b="1" dirty="0" smtClean="0"/>
              <a:t>outputs</a:t>
            </a:r>
          </a:p>
          <a:p>
            <a:pPr marL="457200" lvl="1" indent="0">
              <a:buNone/>
            </a:pPr>
            <a:r>
              <a:rPr lang="en-US" b="1" dirty="0" smtClean="0"/>
              <a:t>    predict </a:t>
            </a:r>
            <a:r>
              <a:rPr lang="en-US" b="1" dirty="0"/>
              <a:t>= </a:t>
            </a:r>
            <a:r>
              <a:rPr lang="el-GR" b="1" dirty="0"/>
              <a:t>Σ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r>
              <a:rPr lang="en-US" b="1" i="1" dirty="0" err="1"/>
              <a:t>y</a:t>
            </a:r>
            <a:r>
              <a:rPr lang="en-US" b="1" i="1" baseline="-25000" dirty="0" err="1"/>
              <a:t>i</a:t>
            </a:r>
            <a:r>
              <a:rPr lang="en-US" b="1" i="1" dirty="0"/>
              <a:t> /</a:t>
            </a:r>
            <a:r>
              <a:rPr lang="en-US" b="1" dirty="0"/>
              <a:t> </a:t>
            </a:r>
            <a:r>
              <a:rPr lang="el-GR" b="1" dirty="0"/>
              <a:t>Σ</a:t>
            </a:r>
            <a:r>
              <a:rPr lang="en-US" b="1" i="1" dirty="0" err="1"/>
              <a:t>w</a:t>
            </a:r>
            <a:r>
              <a:rPr lang="en-US" b="1" i="1" baseline="-25000" dirty="0" err="1"/>
              <a:t>i</a:t>
            </a:r>
            <a:endParaRPr lang="el-GR" b="1" i="1" baseline="-25000" dirty="0"/>
          </a:p>
          <a:p>
            <a:pPr lvl="1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4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from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5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0593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8672" y="6578469"/>
            <a:ext cx="2488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Yaser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Abu-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Mostapha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</a:t>
            </a:r>
            <a:r>
              <a:rPr lang="en-US" dirty="0" err="1" smtClean="0"/>
              <a:t>Neighbour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1</a:t>
            </a:r>
          </a:p>
          <a:p>
            <a:pPr lvl="1"/>
            <a:r>
              <a:rPr lang="en-US" dirty="0">
                <a:hlinkClick r:id="rId2"/>
              </a:rPr>
              <a:t>http://cgm.cs.mcgill.ca/~soss/cs644/projects/perrier/</a:t>
            </a:r>
            <a:r>
              <a:rPr lang="en-US" dirty="0" smtClean="0">
                <a:hlinkClick r:id="rId2"/>
              </a:rPr>
              <a:t>Nearest.html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Demo 2</a:t>
            </a:r>
          </a:p>
          <a:p>
            <a:pPr lvl="1"/>
            <a:r>
              <a:rPr lang="pl-PL" dirty="0">
                <a:hlinkClick r:id="rId3"/>
              </a:rPr>
              <a:t>http://www.cs.technion.ac.il/~rani/LocBoost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2013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Gender Classification from body proportions</a:t>
            </a:r>
          </a:p>
          <a:p>
            <a:pPr lvl="1"/>
            <a:r>
              <a:rPr lang="en-US" dirty="0" smtClean="0"/>
              <a:t>Igor </a:t>
            </a:r>
            <a:r>
              <a:rPr lang="en-US" dirty="0" err="1" smtClean="0"/>
              <a:t>Janjic</a:t>
            </a:r>
            <a:r>
              <a:rPr lang="en-US" dirty="0" smtClean="0"/>
              <a:t> &amp; Daniel Friedman, Juniors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1635"/>
            <a:ext cx="7620000" cy="46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1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Supervised/Inductive Learning</a:t>
            </a:r>
          </a:p>
          <a:p>
            <a:pPr lvl="1"/>
            <a:r>
              <a:rPr lang="en-US" dirty="0" smtClean="0"/>
              <a:t>(A bit more on) Loss functions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Nearest </a:t>
            </a:r>
            <a:r>
              <a:rPr lang="en-US" dirty="0" err="1" smtClean="0"/>
              <a:t>Neighbour</a:t>
            </a:r>
            <a:endParaRPr lang="en-US" dirty="0" smtClean="0"/>
          </a:p>
          <a:p>
            <a:pPr lvl="1"/>
            <a:r>
              <a:rPr lang="en-US" dirty="0" smtClean="0"/>
              <a:t>Common Distance Metrics</a:t>
            </a:r>
          </a:p>
          <a:p>
            <a:pPr lvl="1"/>
            <a:r>
              <a:rPr lang="en-US" dirty="0" smtClean="0"/>
              <a:t>Kernel Classification/Regression</a:t>
            </a:r>
          </a:p>
          <a:p>
            <a:pPr lvl="1"/>
            <a:r>
              <a:rPr lang="en-US" dirty="0" smtClean="0"/>
              <a:t>Curse of Dimensionality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4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Loss/Error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do we measure performance?</a:t>
            </a:r>
          </a:p>
          <a:p>
            <a:endParaRPr lang="en-US" dirty="0"/>
          </a:p>
          <a:p>
            <a:r>
              <a:rPr lang="en-US" dirty="0"/>
              <a:t>Regression: 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 error</a:t>
            </a:r>
          </a:p>
          <a:p>
            <a:endParaRPr lang="en-US" dirty="0"/>
          </a:p>
          <a:p>
            <a:r>
              <a:rPr lang="en-US" dirty="0" smtClean="0"/>
              <a:t>Classification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#</a:t>
            </a:r>
            <a:r>
              <a:rPr lang="en-US" dirty="0" smtClean="0"/>
              <a:t>misclassifications</a:t>
            </a:r>
            <a:endParaRPr lang="en-US" dirty="0"/>
          </a:p>
          <a:p>
            <a:pPr lvl="1"/>
            <a:r>
              <a:rPr lang="en-US" dirty="0" smtClean="0"/>
              <a:t>Weighted misclassification via a cost matrix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For 2-class classification:</a:t>
            </a:r>
          </a:p>
          <a:p>
            <a:pPr lvl="2"/>
            <a:r>
              <a:rPr lang="en-US" dirty="0" smtClean="0"/>
              <a:t>True Positive, False Positive, True Negative, False Negative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For k-class classification:</a:t>
            </a:r>
          </a:p>
          <a:p>
            <a:pPr lvl="2"/>
            <a:r>
              <a:rPr lang="en-US" dirty="0" smtClean="0"/>
              <a:t>Confusion Matrix</a:t>
            </a:r>
          </a:p>
          <a:p>
            <a:endParaRPr lang="en-US" smtClean="0"/>
          </a:p>
          <a:p>
            <a:r>
              <a:rPr lang="en-US" smtClean="0"/>
              <a:t>ROC </a:t>
            </a:r>
            <a:r>
              <a:rPr lang="en-US" dirty="0" smtClean="0"/>
              <a:t>curves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psych.hanover.edu</a:t>
            </a:r>
            <a:r>
              <a:rPr lang="en-US" dirty="0"/>
              <a:t>/</a:t>
            </a:r>
            <a:r>
              <a:rPr lang="en-US" dirty="0" err="1"/>
              <a:t>JavaTest</a:t>
            </a:r>
            <a:r>
              <a:rPr lang="en-US" dirty="0"/>
              <a:t>/SDT/</a:t>
            </a:r>
            <a:r>
              <a:rPr lang="en-US" dirty="0" err="1"/>
              <a:t>ROC.html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</a:t>
            </a:r>
            <a:r>
              <a:rPr lang="en-US" dirty="0" err="1" smtClean="0"/>
              <a:t>Neighbours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32000"/>
            <a:ext cx="2921000" cy="2921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6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igma = \left[&#10;\begin{array}{cccc}&#10;\sigma_1^2 &amp; 0 &amp; \cdots &amp; 0\\&#10;0&amp;\sigma_2^2  &amp; \cdots &amp; 0\\&#10;\vdots &amp; \vdots &amp; \cdots &amp; \vdots\\&#10;0 &amp; 0 &amp; \cdots &amp; \sigma_N^2&#10;\end{array} \right]&#10;\]&#10;\end{document}&#10;"/>
  <p:tag name="EXTERNALNAME" val="TP_tmp"/>
  <p:tag name="BLEND" val="1"/>
  <p:tag name="TRANSPARENT" val="1"/>
  <p:tag name="RESOLUTION" val="1200"/>
  <p:tag name="WORKAROUNDTRANSPARENCYBUG" val="0"/>
  <p:tag name="ALLOWFONTSUBSTITUTION" val="0"/>
  <p:tag name="BITMAPFORMAT" val="png16m"/>
  <p:tag name="ORIGWIDTH" val="230"/>
  <p:tag name="PICTUREFILESIZE" val="40011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45008</TotalTime>
  <Words>950</Words>
  <Application>Microsoft Macintosh PowerPoint</Application>
  <PresentationFormat>On-screen Show (4:3)</PresentationFormat>
  <Paragraphs>223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pictures</vt:lpstr>
      <vt:lpstr>Blank Presentation</vt:lpstr>
      <vt:lpstr>ECE 5984: Introduction to  Machine Learning</vt:lpstr>
      <vt:lpstr>TA: Qing Sun</vt:lpstr>
      <vt:lpstr>PowerPoint Presentation</vt:lpstr>
      <vt:lpstr>PowerPoint Presentation</vt:lpstr>
      <vt:lpstr>Nearest Neighbour</vt:lpstr>
      <vt:lpstr>Spring 2013 Projects</vt:lpstr>
      <vt:lpstr>Plan for today</vt:lpstr>
      <vt:lpstr>Loss/Error Functions</vt:lpstr>
      <vt:lpstr>Nearest Neighbours</vt:lpstr>
      <vt:lpstr>Instance/Memory-based Learning</vt:lpstr>
      <vt:lpstr>1-Nearest Neighbour</vt:lpstr>
      <vt:lpstr>k-Nearest Neighbour</vt:lpstr>
      <vt:lpstr>1-NN for Regression</vt:lpstr>
      <vt:lpstr>Multivariate distance metrics</vt:lpstr>
      <vt:lpstr>Euclidean distance metric</vt:lpstr>
      <vt:lpstr>Notable distance metrics  (and their level sets)</vt:lpstr>
      <vt:lpstr>Minkowski distance</vt:lpstr>
      <vt:lpstr>Notable distance metrics  (and their level sets)</vt:lpstr>
      <vt:lpstr>Parametric vs Non-Parametric Models</vt:lpstr>
      <vt:lpstr>Weighted k-NNs</vt:lpstr>
      <vt:lpstr>1 vs k Nearest Neighbour</vt:lpstr>
      <vt:lpstr>1 vs k Nearest Neighbour</vt:lpstr>
      <vt:lpstr>1-NN for Regression</vt:lpstr>
      <vt:lpstr>1-NN for Regression</vt:lpstr>
      <vt:lpstr>9-NN for Regression</vt:lpstr>
      <vt:lpstr>Kernel Regression/Classification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2295</cp:revision>
  <cp:lastPrinted>2009-01-27T18:32:10Z</cp:lastPrinted>
  <dcterms:created xsi:type="dcterms:W3CDTF">2013-03-06T19:31:42Z</dcterms:created>
  <dcterms:modified xsi:type="dcterms:W3CDTF">2015-02-02T18:55:25Z</dcterms:modified>
  <cp:category/>
</cp:coreProperties>
</file>