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41"/>
  </p:notesMasterIdLst>
  <p:handoutMasterIdLst>
    <p:handoutMasterId r:id="rId42"/>
  </p:handoutMasterIdLst>
  <p:sldIdLst>
    <p:sldId id="256" r:id="rId3"/>
    <p:sldId id="304" r:id="rId4"/>
    <p:sldId id="305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5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9" autoAdjust="0"/>
    <p:restoredTop sz="93478" autoAdjust="0"/>
  </p:normalViewPr>
  <p:slideViewPr>
    <p:cSldViewPr>
      <p:cViewPr varScale="1">
        <p:scale>
          <a:sx n="89" d="100"/>
          <a:sy n="89" d="100"/>
        </p:scale>
        <p:origin x="-6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home.deib.polimi.it/matteucc/Clustering/tutorial_html/AppletKM.html" TargetMode="External"/><Relationship Id="rId3" Type="http://schemas.openxmlformats.org/officeDocument/2006/relationships/hyperlink" Target="http://www.socr.ucla.edu/applets.dir/mixtureem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emf"/><Relationship Id="rId3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home.deib.polimi.it/matteucc/Clustering/tutorial_html/AppletKM.html" TargetMode="External"/><Relationship Id="rId3" Type="http://schemas.openxmlformats.org/officeDocument/2006/relationships/hyperlink" Target="http://www.socr.ucla.edu/applets.dir/mixtureem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Expectation Maximization 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For GMMs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For General Latent Model Learning</a:t>
            </a:r>
            <a:endParaRPr lang="en-US" sz="2400" dirty="0"/>
          </a:p>
          <a:p>
            <a:pPr lvl="0" algn="l"/>
            <a:endParaRPr lang="en-US" sz="2000" dirty="0">
              <a:solidFill>
                <a:prstClr val="black"/>
              </a:solidFill>
            </a:endParaRPr>
          </a:p>
          <a:p>
            <a:pPr lvl="0" algn="l"/>
            <a:r>
              <a:rPr lang="en-US" sz="2000" dirty="0">
                <a:solidFill>
                  <a:prstClr val="black"/>
                </a:solidFill>
              </a:rPr>
              <a:t>Readings: Barber 20.1-20.3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Randomly initialize </a:t>
            </a:r>
            <a:r>
              <a:rPr lang="en-US" i="1" dirty="0" smtClean="0"/>
              <a:t>k</a:t>
            </a:r>
            <a:r>
              <a:rPr lang="en-US" dirty="0" smtClean="0"/>
              <a:t> centers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30000" dirty="0" smtClean="0">
                <a:sym typeface="Symbol" pitchFamily="18" charset="2"/>
              </a:rPr>
              <a:t>(0</a:t>
            </a:r>
            <a:r>
              <a:rPr lang="en-US" b="1" baseline="30000" dirty="0" smtClean="0">
                <a:sym typeface="Symbol" pitchFamily="18" charset="2"/>
              </a:rPr>
              <a:t>)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baseline="30000" dirty="0" smtClean="0">
                <a:sym typeface="Symbol" pitchFamily="18" charset="2"/>
              </a:rPr>
              <a:t>(0)</a:t>
            </a:r>
            <a:r>
              <a:rPr lang="en-US" dirty="0" smtClean="0"/>
              <a:t>,…,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 smtClean="0">
                <a:sym typeface="Symbol" pitchFamily="18" charset="2"/>
              </a:rPr>
              <a:t>k</a:t>
            </a:r>
            <a:r>
              <a:rPr lang="en-US" baseline="30000" dirty="0" smtClean="0">
                <a:sym typeface="Symbol" pitchFamily="18" charset="2"/>
              </a:rPr>
              <a:t>(0)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Assign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Assign each point </a:t>
            </a:r>
            <a:r>
              <a:rPr lang="en-US" dirty="0" err="1" smtClean="0"/>
              <a:t>i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{1,…n} to nearest center: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b="1" dirty="0" err="1" smtClean="0"/>
              <a:t>Recenter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>
                <a:sym typeface="Symbol" pitchFamily="18" charset="2"/>
              </a:rPr>
              <a:t>j</a:t>
            </a:r>
            <a:r>
              <a:rPr lang="en-US" dirty="0" smtClean="0"/>
              <a:t> becomes centroid of its points</a:t>
            </a:r>
          </a:p>
          <a:p>
            <a:pPr lvl="1"/>
            <a:endParaRPr lang="en-US" dirty="0" smtClean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76600"/>
            <a:ext cx="2743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7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Optimize objective function:</a:t>
            </a:r>
            <a:endParaRPr lang="en-US" sz="1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Fix 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dirty="0" smtClean="0"/>
              <a:t>, optimize </a:t>
            </a:r>
            <a:r>
              <a:rPr lang="en-US" dirty="0"/>
              <a:t>a</a:t>
            </a:r>
            <a:r>
              <a:rPr lang="en-US" dirty="0" smtClean="0"/>
              <a:t> (or C)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n-US" dirty="0"/>
              <a:t>-means </a:t>
            </a:r>
            <a:r>
              <a:rPr lang="en-US" dirty="0" smtClean="0"/>
              <a:t>as Co-ordinate Descent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51000"/>
            <a:ext cx="7594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Optimize objective function:</a:t>
            </a:r>
            <a:endParaRPr lang="en-US" sz="1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Fix </a:t>
            </a:r>
            <a:r>
              <a:rPr lang="en-US" dirty="0"/>
              <a:t>a</a:t>
            </a:r>
            <a:r>
              <a:rPr lang="en-US" dirty="0" smtClean="0"/>
              <a:t> (or C), optimize 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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as Co-ordinate Descent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51000"/>
            <a:ext cx="7594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4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533400"/>
            <a:ext cx="3101975" cy="5519738"/>
            <a:chOff x="528" y="336"/>
            <a:chExt cx="1954" cy="3477"/>
          </a:xfrm>
        </p:grpSpPr>
        <p:pic>
          <p:nvPicPr>
            <p:cNvPr id="143378" name="Picture 3" descr="DaVinci_face_onl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1392"/>
              <a:ext cx="1954" cy="2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9956" name="Text Box 4"/>
            <p:cNvSpPr txBox="1">
              <a:spLocks noChangeArrowheads="1"/>
            </p:cNvSpPr>
            <p:nvPr/>
          </p:nvSpPr>
          <p:spPr bwMode="auto">
            <a:xfrm>
              <a:off x="576" y="336"/>
              <a:ext cx="1584" cy="498"/>
            </a:xfrm>
            <a:prstGeom prst="rect">
              <a:avLst/>
            </a:prstGeom>
            <a:solidFill>
              <a:srgbClr val="DCF6D6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+mn-ea"/>
                  <a:cs typeface="+mn-cs"/>
                </a:rPr>
                <a:t>Object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429000" y="533400"/>
            <a:ext cx="5334000" cy="6096000"/>
            <a:chOff x="2160" y="336"/>
            <a:chExt cx="3360" cy="3840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072" y="1008"/>
              <a:ext cx="2274" cy="3168"/>
              <a:chOff x="3072" y="1008"/>
              <a:chExt cx="2274" cy="3168"/>
            </a:xfrm>
          </p:grpSpPr>
          <p:pic>
            <p:nvPicPr>
              <p:cNvPr id="143367" name="Picture 7" descr="lunch-bagtrans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72" y="1008"/>
                <a:ext cx="2274" cy="3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68" name="Picture 8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49399" t="22293" r="38898" b="71706"/>
              <a:stretch>
                <a:fillRect/>
              </a:stretch>
            </p:blipFill>
            <p:spPr bwMode="auto">
              <a:xfrm>
                <a:off x="4560" y="3072"/>
                <a:ext cx="48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69" name="Picture 9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7591" t="4288" r="29535" b="88853"/>
              <a:stretch>
                <a:fillRect/>
              </a:stretch>
            </p:blipFill>
            <p:spPr bwMode="auto">
              <a:xfrm>
                <a:off x="4224" y="1632"/>
                <a:ext cx="432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0" name="Picture 10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43547" t="38583" r="43579" b="54558"/>
              <a:stretch>
                <a:fillRect/>
              </a:stretch>
            </p:blipFill>
            <p:spPr bwMode="auto">
              <a:xfrm>
                <a:off x="3360" y="3120"/>
                <a:ext cx="432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1" name="Picture 11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38866" t="15433" r="51772" b="79422"/>
              <a:stretch>
                <a:fillRect/>
              </a:stretch>
            </p:blipFill>
            <p:spPr bwMode="auto">
              <a:xfrm>
                <a:off x="4416" y="2496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2" name="Picture 12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8762" t="14577" r="31876" b="79422"/>
              <a:stretch>
                <a:fillRect/>
              </a:stretch>
            </p:blipFill>
            <p:spPr bwMode="auto">
              <a:xfrm>
                <a:off x="3840" y="2544"/>
                <a:ext cx="384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3" name="Picture 13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6421" t="32582" r="31876" b="62274"/>
              <a:stretch>
                <a:fillRect/>
              </a:stretch>
            </p:blipFill>
            <p:spPr bwMode="auto">
              <a:xfrm>
                <a:off x="4368" y="360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4" name="Picture 14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8762" t="27437" r="31876" b="67418"/>
              <a:stretch>
                <a:fillRect/>
              </a:stretch>
            </p:blipFill>
            <p:spPr bwMode="auto">
              <a:xfrm>
                <a:off x="4512" y="2064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5" name="Picture 15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9932" t="23151" r="31876" b="71706"/>
              <a:stretch>
                <a:fillRect/>
              </a:stretch>
            </p:blipFill>
            <p:spPr bwMode="auto">
              <a:xfrm>
                <a:off x="4032" y="302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6" name="Picture 16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47058" t="24008" r="45920" b="63130"/>
              <a:stretch>
                <a:fillRect/>
              </a:stretch>
            </p:blipFill>
            <p:spPr bwMode="auto">
              <a:xfrm>
                <a:off x="3792" y="1680"/>
                <a:ext cx="288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7" name="Picture 17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0569" t="17148" r="37727" b="76851"/>
              <a:stretch>
                <a:fillRect/>
              </a:stretch>
            </p:blipFill>
            <p:spPr bwMode="auto">
              <a:xfrm>
                <a:off x="3648" y="3552"/>
                <a:ext cx="48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09970" name="Text Box 18"/>
            <p:cNvSpPr txBox="1">
              <a:spLocks noChangeArrowheads="1"/>
            </p:cNvSpPr>
            <p:nvPr/>
          </p:nvSpPr>
          <p:spPr bwMode="auto">
            <a:xfrm>
              <a:off x="2880" y="336"/>
              <a:ext cx="2640" cy="498"/>
            </a:xfrm>
            <a:prstGeom prst="rect">
              <a:avLst/>
            </a:prstGeom>
            <a:solidFill>
              <a:srgbClr val="DFCCAB"/>
            </a:solidFill>
            <a:ln w="28575">
              <a:solidFill>
                <a:srgbClr val="9A7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Bag of ‘words’</a:t>
              </a:r>
            </a:p>
          </p:txBody>
        </p:sp>
        <p:sp>
          <p:nvSpPr>
            <p:cNvPr id="509971" name="Line 19"/>
            <p:cNvSpPr>
              <a:spLocks noChangeShapeType="1"/>
            </p:cNvSpPr>
            <p:nvPr/>
          </p:nvSpPr>
          <p:spPr bwMode="auto">
            <a:xfrm>
              <a:off x="2160" y="576"/>
              <a:ext cx="720" cy="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391400" y="6488113"/>
            <a:ext cx="1752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Li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57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Clustered Image Patches</a:t>
            </a:r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6119813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7246938" y="6534150"/>
            <a:ext cx="1820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Fei-Fei</a:t>
            </a:r>
            <a:r>
              <a:rPr lang="en-US" sz="1600" dirty="0" smtClean="0">
                <a:solidFill>
                  <a:srgbClr val="000000"/>
                </a:solidFill>
                <a:ea typeface="+mn-ea"/>
                <a:cs typeface="+mn-cs"/>
              </a:rPr>
              <a:t> et al. 2005</a:t>
            </a:r>
            <a:endParaRPr lang="en-US" sz="16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24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(One) bad case for k-means</a:t>
            </a:r>
          </a:p>
        </p:txBody>
      </p:sp>
      <p:sp>
        <p:nvSpPr>
          <p:cNvPr id="310275" name="Oval 3"/>
          <p:cNvSpPr>
            <a:spLocks noChangeArrowheads="1"/>
          </p:cNvSpPr>
          <p:nvPr/>
        </p:nvSpPr>
        <p:spPr bwMode="auto">
          <a:xfrm>
            <a:off x="12954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8382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7" name="Oval 5"/>
          <p:cNvSpPr>
            <a:spLocks noChangeArrowheads="1"/>
          </p:cNvSpPr>
          <p:nvPr/>
        </p:nvSpPr>
        <p:spPr bwMode="auto">
          <a:xfrm>
            <a:off x="18288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8" name="Oval 6"/>
          <p:cNvSpPr>
            <a:spLocks noChangeArrowheads="1"/>
          </p:cNvSpPr>
          <p:nvPr/>
        </p:nvSpPr>
        <p:spPr bwMode="auto">
          <a:xfrm>
            <a:off x="12954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9" name="Oval 7"/>
          <p:cNvSpPr>
            <a:spLocks noChangeArrowheads="1"/>
          </p:cNvSpPr>
          <p:nvPr/>
        </p:nvSpPr>
        <p:spPr bwMode="auto">
          <a:xfrm>
            <a:off x="9144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0" name="Oval 8"/>
          <p:cNvSpPr>
            <a:spLocks noChangeArrowheads="1"/>
          </p:cNvSpPr>
          <p:nvPr/>
        </p:nvSpPr>
        <p:spPr bwMode="auto">
          <a:xfrm>
            <a:off x="19812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13716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Oval 10"/>
          <p:cNvSpPr>
            <a:spLocks noChangeArrowheads="1"/>
          </p:cNvSpPr>
          <p:nvPr/>
        </p:nvSpPr>
        <p:spPr bwMode="auto">
          <a:xfrm>
            <a:off x="685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20574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18288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13716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914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7" name="Oval 15"/>
          <p:cNvSpPr>
            <a:spLocks noChangeArrowheads="1"/>
          </p:cNvSpPr>
          <p:nvPr/>
        </p:nvSpPr>
        <p:spPr bwMode="auto">
          <a:xfrm>
            <a:off x="10668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8" name="Oval 16"/>
          <p:cNvSpPr>
            <a:spLocks noChangeArrowheads="1"/>
          </p:cNvSpPr>
          <p:nvPr/>
        </p:nvSpPr>
        <p:spPr bwMode="auto">
          <a:xfrm>
            <a:off x="1600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9" name="Oval 17"/>
          <p:cNvSpPr>
            <a:spLocks noChangeArrowheads="1"/>
          </p:cNvSpPr>
          <p:nvPr/>
        </p:nvSpPr>
        <p:spPr bwMode="auto">
          <a:xfrm>
            <a:off x="2209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0" name="Oval 18"/>
          <p:cNvSpPr>
            <a:spLocks noChangeArrowheads="1"/>
          </p:cNvSpPr>
          <p:nvPr/>
        </p:nvSpPr>
        <p:spPr bwMode="auto">
          <a:xfrm>
            <a:off x="1752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1" name="Oval 19"/>
          <p:cNvSpPr>
            <a:spLocks noChangeArrowheads="1"/>
          </p:cNvSpPr>
          <p:nvPr/>
        </p:nvSpPr>
        <p:spPr bwMode="auto">
          <a:xfrm>
            <a:off x="17526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2" name="Oval 20"/>
          <p:cNvSpPr>
            <a:spLocks noChangeArrowheads="1"/>
          </p:cNvSpPr>
          <p:nvPr/>
        </p:nvSpPr>
        <p:spPr bwMode="auto">
          <a:xfrm flipH="1">
            <a:off x="21336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3" name="Oval 21"/>
          <p:cNvSpPr>
            <a:spLocks noChangeArrowheads="1"/>
          </p:cNvSpPr>
          <p:nvPr/>
        </p:nvSpPr>
        <p:spPr bwMode="auto">
          <a:xfrm>
            <a:off x="1905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4" name="Oval 22"/>
          <p:cNvSpPr>
            <a:spLocks noChangeArrowheads="1"/>
          </p:cNvSpPr>
          <p:nvPr/>
        </p:nvSpPr>
        <p:spPr bwMode="auto">
          <a:xfrm>
            <a:off x="16764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5" name="Oval 23"/>
          <p:cNvSpPr>
            <a:spLocks noChangeArrowheads="1"/>
          </p:cNvSpPr>
          <p:nvPr/>
        </p:nvSpPr>
        <p:spPr bwMode="auto">
          <a:xfrm>
            <a:off x="17526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6" name="Oval 24"/>
          <p:cNvSpPr>
            <a:spLocks noChangeArrowheads="1"/>
          </p:cNvSpPr>
          <p:nvPr/>
        </p:nvSpPr>
        <p:spPr bwMode="auto">
          <a:xfrm>
            <a:off x="1828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7" name="Oval 25"/>
          <p:cNvSpPr>
            <a:spLocks noChangeArrowheads="1"/>
          </p:cNvSpPr>
          <p:nvPr/>
        </p:nvSpPr>
        <p:spPr bwMode="auto">
          <a:xfrm>
            <a:off x="19050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8" name="Oval 26"/>
          <p:cNvSpPr>
            <a:spLocks noChangeArrowheads="1"/>
          </p:cNvSpPr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9" name="Oval 27"/>
          <p:cNvSpPr>
            <a:spLocks noChangeArrowheads="1"/>
          </p:cNvSpPr>
          <p:nvPr/>
        </p:nvSpPr>
        <p:spPr bwMode="auto">
          <a:xfrm>
            <a:off x="12192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00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4343400" y="1447800"/>
            <a:ext cx="4343400" cy="5257800"/>
          </a:xfrm>
          <a:noFill/>
          <a:ln/>
        </p:spPr>
        <p:txBody>
          <a:bodyPr/>
          <a:lstStyle/>
          <a:p>
            <a:r>
              <a:rPr lang="en-US" dirty="0" smtClean="0"/>
              <a:t>Clusters may overlap</a:t>
            </a:r>
          </a:p>
          <a:p>
            <a:r>
              <a:rPr lang="en-US" dirty="0" smtClean="0"/>
              <a:t>Some clusters may be “wider” than others</a:t>
            </a:r>
          </a:p>
          <a:p>
            <a:endParaRPr lang="en-US" dirty="0" smtClean="0"/>
          </a:p>
          <a:p>
            <a:r>
              <a:rPr lang="en-US" dirty="0" smtClean="0"/>
              <a:t>GMM to the rescue!</a:t>
            </a:r>
          </a:p>
        </p:txBody>
      </p:sp>
      <p:sp>
        <p:nvSpPr>
          <p:cNvPr id="2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3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Kevin Murphy</a:t>
            </a:r>
            <a:endParaRPr lang="en-US" dirty="0"/>
          </a:p>
        </p:txBody>
      </p:sp>
      <p:pic>
        <p:nvPicPr>
          <p:cNvPr id="8" name="Picture 7" descr="fig11.10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8039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4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 descr="fig11.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3486469" cy="2743200"/>
          </a:xfrm>
          <a:prstGeom prst="rect">
            <a:avLst/>
          </a:prstGeom>
        </p:spPr>
      </p:pic>
      <p:pic>
        <p:nvPicPr>
          <p:cNvPr id="9" name="Picture 8" descr="fig11.3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57400"/>
            <a:ext cx="4176928" cy="274320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Kevin Murphy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8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</a:t>
            </a:r>
            <a:r>
              <a:rPr lang="en-US" dirty="0" err="1" smtClean="0"/>
              <a:t>vs</a:t>
            </a:r>
            <a:r>
              <a:rPr lang="en-US" dirty="0" smtClean="0"/>
              <a:t> GMM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</a:p>
          <a:p>
            <a:pPr lvl="1"/>
            <a:r>
              <a:rPr lang="fi-FI" dirty="0">
                <a:hlinkClick r:id="rId2"/>
              </a:rPr>
              <a:t>http://home.deib.polimi.it/matteucc/Clustering/tutorial_html/AppletKM.html</a:t>
            </a:r>
            <a:endParaRPr lang="fi-FI" dirty="0"/>
          </a:p>
          <a:p>
            <a:pPr lvl="1"/>
            <a:endParaRPr lang="en-US" dirty="0" smtClean="0"/>
          </a:p>
          <a:p>
            <a:r>
              <a:rPr lang="en-US" dirty="0" smtClean="0"/>
              <a:t>GMM</a:t>
            </a:r>
          </a:p>
          <a:p>
            <a:pPr lvl="1"/>
            <a:r>
              <a:rPr lang="pl-PL" dirty="0">
                <a:hlinkClick r:id="rId3"/>
              </a:rPr>
              <a:t>http://www.socr.ucla.edu/applets.dir/</a:t>
            </a:r>
            <a:r>
              <a:rPr lang="pl-PL" dirty="0" smtClean="0">
                <a:hlinkClick r:id="rId3"/>
              </a:rPr>
              <a:t>mixtureem.html</a:t>
            </a:r>
            <a:endParaRPr lang="pl-PL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4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Hidden Data Causes Problems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Observed (Log) Likelihood factorizes</a:t>
            </a:r>
          </a:p>
          <a:p>
            <a:endParaRPr lang="en-US" dirty="0"/>
          </a:p>
          <a:p>
            <a:r>
              <a:rPr lang="en-US" dirty="0" smtClean="0"/>
              <a:t>Marginal (Log) Likelihood doesn’t factorize</a:t>
            </a:r>
          </a:p>
          <a:p>
            <a:endParaRPr lang="en-US" dirty="0"/>
          </a:p>
          <a:p>
            <a:r>
              <a:rPr lang="en-US" dirty="0" smtClean="0"/>
              <a:t>All parameters coupled!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5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 Presentation:</a:t>
            </a:r>
          </a:p>
          <a:p>
            <a:pPr lvl="1"/>
            <a:r>
              <a:rPr lang="en-US" dirty="0" smtClean="0"/>
              <a:t>May 8 1:30-4:</a:t>
            </a:r>
            <a:r>
              <a:rPr lang="en-US" dirty="0"/>
              <a:t>0</a:t>
            </a:r>
            <a:r>
              <a:rPr lang="en-US" dirty="0" smtClean="0"/>
              <a:t>0pm</a:t>
            </a:r>
          </a:p>
          <a:p>
            <a:pPr lvl="1"/>
            <a:r>
              <a:rPr lang="en-US" dirty="0" smtClean="0"/>
              <a:t>310 Kelly Hall: ICTAS Building </a:t>
            </a:r>
          </a:p>
          <a:p>
            <a:pPr lvl="1"/>
            <a:r>
              <a:rPr lang="en-US" dirty="0" smtClean="0"/>
              <a:t>Print poster (or bunch of slides)</a:t>
            </a:r>
          </a:p>
          <a:p>
            <a:pPr lvl="1"/>
            <a:r>
              <a:rPr lang="en-US" dirty="0" smtClean="0"/>
              <a:t>Format:</a:t>
            </a:r>
          </a:p>
          <a:p>
            <a:pPr lvl="2"/>
            <a:r>
              <a:rPr lang="en-US" dirty="0" smtClean="0"/>
              <a:t>Portrait 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. 2 feet (width) x 4 feet (height)</a:t>
            </a:r>
          </a:p>
          <a:p>
            <a:pPr lvl="1"/>
            <a:r>
              <a:rPr lang="en-US" dirty="0" smtClean="0"/>
              <a:t>Less text, more pictures.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1143000"/>
            <a:ext cx="271615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latin typeface="Arial"/>
                <a:ea typeface="Osaka"/>
                <a:cs typeface="Osaka"/>
              </a:rPr>
              <a:t>Best Project Prize!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9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Hidden Data Causes </a:t>
            </a:r>
            <a:r>
              <a:rPr lang="en-US" dirty="0" smtClean="0"/>
              <a:t>Problems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Identifiability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 descr="fig11.10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3220846" cy="2565400"/>
          </a:xfrm>
          <a:prstGeom prst="rect">
            <a:avLst/>
          </a:prstGeom>
        </p:spPr>
      </p:pic>
      <p:pic>
        <p:nvPicPr>
          <p:cNvPr id="7" name="Picture 6" descr="fig11.10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95400"/>
            <a:ext cx="5156200" cy="48006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Kevin Murphy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9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Hidden Data Causes </a:t>
            </a:r>
            <a:r>
              <a:rPr lang="en-US" dirty="0" smtClean="0"/>
              <a:t>Problems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Likelihood has singularities if one Gaussian “collapses”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 descr="fig11.1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60198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Special case: spherical Gaussians and hard assignments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If P(X|Z=k) is spherical, with same </a:t>
            </a:r>
            <a:r>
              <a:rPr lang="en-US" dirty="0" smtClean="0">
                <a:latin typeface="Symbol" pitchFamily="80" charset="2"/>
                <a:sym typeface="Symbol" pitchFamily="80" charset="2"/>
              </a:rPr>
              <a:t></a:t>
            </a:r>
            <a:r>
              <a:rPr lang="en-US" dirty="0" smtClean="0"/>
              <a:t> for all classes: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each x</a:t>
            </a:r>
            <a:r>
              <a:rPr lang="en-US" baseline="-25000" dirty="0"/>
              <a:t>i</a:t>
            </a:r>
            <a:r>
              <a:rPr lang="en-US" dirty="0" smtClean="0"/>
              <a:t> belongs to one class C(</a:t>
            </a:r>
            <a:r>
              <a:rPr lang="en-US" dirty="0" err="1" smtClean="0"/>
              <a:t>i</a:t>
            </a:r>
            <a:r>
              <a:rPr lang="en-US" dirty="0" smtClean="0"/>
              <a:t>) (hard assignment), marginal likelihood: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M(M)LE same as K-means!!!</a:t>
            </a:r>
          </a:p>
          <a:p>
            <a:endParaRPr lang="en-US" dirty="0"/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915178"/>
              </p:ext>
            </p:extLst>
          </p:nvPr>
        </p:nvGraphicFramePr>
        <p:xfrm>
          <a:off x="1168400" y="4376738"/>
          <a:ext cx="51308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4" imgW="2819400" imgH="469900" progId="Equation.3">
                  <p:embed/>
                </p:oleObj>
              </mc:Choice>
              <mc:Fallback>
                <p:oleObj name="Equation" r:id="rId4" imgW="2819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4376738"/>
                        <a:ext cx="513080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6F89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284947"/>
              </p:ext>
            </p:extLst>
          </p:nvPr>
        </p:nvGraphicFramePr>
        <p:xfrm>
          <a:off x="2151063" y="2012950"/>
          <a:ext cx="39274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6" imgW="2159000" imgH="431800" progId="Equation.3">
                  <p:embed/>
                </p:oleObj>
              </mc:Choice>
              <mc:Fallback>
                <p:oleObj name="Equation" r:id="rId6" imgW="2159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2012950"/>
                        <a:ext cx="39274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6F89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06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K-means GMM assumption</a:t>
            </a:r>
          </a:p>
        </p:txBody>
      </p:sp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152400" y="1508125"/>
            <a:ext cx="4267200" cy="1158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/>
              <a:t> There are k components</a:t>
            </a:r>
          </a:p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/>
              <a:t> Component </a:t>
            </a:r>
            <a:r>
              <a:rPr lang="en-US" sz="2000" i="1" dirty="0" err="1"/>
              <a:t>i</a:t>
            </a:r>
            <a:r>
              <a:rPr lang="en-US" sz="2000" dirty="0"/>
              <a:t> has an associated mean vector 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endParaRPr lang="en-US" sz="2000" dirty="0">
              <a:latin typeface="Symbol" pitchFamily="80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1676400"/>
            <a:ext cx="4419600" cy="3429000"/>
            <a:chOff x="1536" y="1488"/>
            <a:chExt cx="2784" cy="2160"/>
          </a:xfrm>
        </p:grpSpPr>
        <p:sp>
          <p:nvSpPr>
            <p:cNvPr id="336901" name="Line 5"/>
            <p:cNvSpPr>
              <a:spLocks noChangeShapeType="1"/>
            </p:cNvSpPr>
            <p:nvPr/>
          </p:nvSpPr>
          <p:spPr bwMode="auto">
            <a:xfrm>
              <a:off x="1632" y="148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6902" name="Line 6"/>
            <p:cNvSpPr>
              <a:spLocks noChangeShapeType="1"/>
            </p:cNvSpPr>
            <p:nvPr/>
          </p:nvSpPr>
          <p:spPr bwMode="auto">
            <a:xfrm flipH="1">
              <a:off x="1536" y="3552"/>
              <a:ext cx="27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5257800" y="2819400"/>
            <a:ext cx="5334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endParaRPr lang="en-US" sz="200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819400"/>
            <a:ext cx="533400" cy="396875"/>
            <a:chOff x="3312" y="1776"/>
            <a:chExt cx="336" cy="250"/>
          </a:xfrm>
        </p:grpSpPr>
        <p:sp>
          <p:nvSpPr>
            <p:cNvPr id="336905" name="Oval 9"/>
            <p:cNvSpPr>
              <a:spLocks noChangeArrowheads="1"/>
            </p:cNvSpPr>
            <p:nvPr/>
          </p:nvSpPr>
          <p:spPr bwMode="auto">
            <a:xfrm>
              <a:off x="3312" y="1968"/>
              <a:ext cx="48" cy="48"/>
            </a:xfrm>
            <a:prstGeom prst="ellipse">
              <a:avLst/>
            </a:prstGeom>
            <a:solidFill>
              <a:schemeClr val="hlink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6906" name="Text Box 10"/>
            <p:cNvSpPr txBox="1">
              <a:spLocks noChangeArrowheads="1"/>
            </p:cNvSpPr>
            <p:nvPr/>
          </p:nvSpPr>
          <p:spPr bwMode="auto">
            <a:xfrm>
              <a:off x="3360" y="1776"/>
              <a:ext cx="28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>
                  <a:solidFill>
                    <a:schemeClr val="hlink"/>
                  </a:solidFill>
                  <a:latin typeface="Symbol" pitchFamily="80" charset="2"/>
                </a:rPr>
                <a:t>m</a:t>
              </a:r>
              <a:r>
                <a:rPr lang="en-US" sz="2000" i="1" baseline="-25000">
                  <a:solidFill>
                    <a:schemeClr val="hlink"/>
                  </a:solidFill>
                  <a:latin typeface="Symbol" pitchFamily="80" charset="2"/>
                </a:rPr>
                <a:t>1</a:t>
              </a:r>
              <a:endParaRPr lang="en-US" sz="2000">
                <a:solidFill>
                  <a:schemeClr val="hlink"/>
                </a:solidFill>
                <a:latin typeface="Symbol" pitchFamily="80" charset="2"/>
              </a:endParaRPr>
            </a:p>
          </p:txBody>
        </p:sp>
      </p:grpSp>
      <p:sp>
        <p:nvSpPr>
          <p:cNvPr id="336907" name="Oval 11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chemeClr val="folHlink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6908" name="Text Box 12"/>
          <p:cNvSpPr txBox="1">
            <a:spLocks noChangeArrowheads="1"/>
          </p:cNvSpPr>
          <p:nvPr/>
        </p:nvSpPr>
        <p:spPr bwMode="auto">
          <a:xfrm>
            <a:off x="6324600" y="23622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latin typeface="Symbol" pitchFamily="80" charset="2"/>
              </a:rPr>
              <a:t>m</a:t>
            </a:r>
            <a:r>
              <a:rPr lang="en-US" sz="2000" i="1" baseline="-25000">
                <a:latin typeface="Symbol" pitchFamily="80" charset="2"/>
              </a:rPr>
              <a:t>2</a:t>
            </a:r>
            <a:endParaRPr lang="en-US" sz="2000">
              <a:latin typeface="Symbol" pitchFamily="80" charset="2"/>
            </a:endParaRPr>
          </a:p>
        </p:txBody>
      </p:sp>
      <p:sp>
        <p:nvSpPr>
          <p:cNvPr id="336909" name="Oval 13"/>
          <p:cNvSpPr>
            <a:spLocks noChangeArrowheads="1"/>
          </p:cNvSpPr>
          <p:nvPr/>
        </p:nvSpPr>
        <p:spPr bwMode="auto">
          <a:xfrm>
            <a:off x="6400800" y="4114800"/>
            <a:ext cx="76200" cy="76200"/>
          </a:xfrm>
          <a:prstGeom prst="ellipse">
            <a:avLst/>
          </a:prstGeom>
          <a:solidFill>
            <a:srgbClr val="33CC33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6910" name="Text Box 14"/>
          <p:cNvSpPr txBox="1">
            <a:spLocks noChangeArrowheads="1"/>
          </p:cNvSpPr>
          <p:nvPr/>
        </p:nvSpPr>
        <p:spPr bwMode="auto">
          <a:xfrm>
            <a:off x="6477000" y="38100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solidFill>
                  <a:srgbClr val="33CC33"/>
                </a:solidFill>
                <a:latin typeface="Symbol" pitchFamily="80" charset="2"/>
              </a:rPr>
              <a:t>m</a:t>
            </a:r>
            <a:r>
              <a:rPr lang="en-US" sz="2000" i="1" baseline="-25000">
                <a:solidFill>
                  <a:srgbClr val="33CC33"/>
                </a:solidFill>
                <a:latin typeface="Symbol" pitchFamily="80" charset="2"/>
              </a:rPr>
              <a:t>3</a:t>
            </a:r>
            <a:endParaRPr lang="en-US" sz="2000">
              <a:solidFill>
                <a:srgbClr val="33CC33"/>
              </a:solidFill>
              <a:latin typeface="Symbol" pitchFamily="80" charset="2"/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0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K-</a:t>
            </a:r>
            <a:r>
              <a:rPr lang="en-US" dirty="0" smtClean="0"/>
              <a:t>means GMM assumption</a:t>
            </a:r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152400" y="1508125"/>
            <a:ext cx="4267200" cy="2987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12713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/>
              <a:t> There are k components</a:t>
            </a:r>
          </a:p>
          <a:p>
            <a:pPr indent="112713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/>
              <a:t> Component </a:t>
            </a:r>
            <a:r>
              <a:rPr lang="en-US" sz="2000" i="1" dirty="0" err="1"/>
              <a:t>i</a:t>
            </a:r>
            <a:r>
              <a:rPr lang="en-US" sz="2000" dirty="0"/>
              <a:t> has an associated mean vector 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endParaRPr lang="en-US" sz="2000" dirty="0">
              <a:latin typeface="Symbol" pitchFamily="80" charset="2"/>
            </a:endParaRPr>
          </a:p>
          <a:p>
            <a:pPr indent="112713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dirty="0">
                <a:latin typeface="+mj-lt"/>
                <a:cs typeface="Raavi" pitchFamily="2" charset="0"/>
              </a:rPr>
              <a:t>Each component generates data from a Gaussian with mean </a:t>
            </a:r>
            <a:r>
              <a:rPr lang="en-US" sz="2000" i="1" dirty="0">
                <a:latin typeface="+mj-lt"/>
                <a:cs typeface="Raavi" pitchFamily="2" charset="0"/>
              </a:rPr>
              <a:t>m</a:t>
            </a:r>
            <a:r>
              <a:rPr lang="en-US" sz="2000" i="1" baseline="-25000" dirty="0">
                <a:latin typeface="+mj-lt"/>
                <a:cs typeface="Raavi" pitchFamily="2" charset="0"/>
              </a:rPr>
              <a:t>i </a:t>
            </a:r>
            <a:r>
              <a:rPr lang="en-US" sz="2000" dirty="0">
                <a:latin typeface="+mj-lt"/>
                <a:cs typeface="Raavi" pitchFamily="2" charset="0"/>
              </a:rPr>
              <a:t>and covariance matrix</a:t>
            </a: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i="1" dirty="0">
                <a:latin typeface="Symbol" pitchFamily="80" charset="2"/>
              </a:rPr>
              <a:t>s</a:t>
            </a:r>
            <a:r>
              <a:rPr lang="en-US" sz="2000" i="1" baseline="30000" dirty="0">
                <a:latin typeface="Symbol" pitchFamily="80" charset="2"/>
              </a:rPr>
              <a:t>2</a:t>
            </a:r>
            <a:r>
              <a:rPr lang="en-US" sz="2000" b="1" i="1" dirty="0">
                <a:latin typeface="Symbol" pitchFamily="80" charset="2"/>
              </a:rPr>
              <a:t>I</a:t>
            </a:r>
            <a:r>
              <a:rPr lang="en-US" sz="2000" dirty="0">
                <a:latin typeface="Symbol" pitchFamily="80" charset="2"/>
              </a:rPr>
              <a:t>  </a:t>
            </a:r>
          </a:p>
          <a:p>
            <a:pPr indent="112713">
              <a:spcBef>
                <a:spcPct val="50000"/>
              </a:spcBef>
              <a:buClr>
                <a:schemeClr val="tx1"/>
              </a:buClr>
            </a:pPr>
            <a:r>
              <a:rPr lang="en-US" sz="2000" dirty="0">
                <a:latin typeface="+mn-lt"/>
              </a:rPr>
              <a:t>Each data point is generated according to the following recipe: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1676400"/>
            <a:ext cx="4419600" cy="3429000"/>
            <a:chOff x="1536" y="1488"/>
            <a:chExt cx="2784" cy="2160"/>
          </a:xfrm>
        </p:grpSpPr>
        <p:sp>
          <p:nvSpPr>
            <p:cNvPr id="338949" name="Line 5"/>
            <p:cNvSpPr>
              <a:spLocks noChangeShapeType="1"/>
            </p:cNvSpPr>
            <p:nvPr/>
          </p:nvSpPr>
          <p:spPr bwMode="auto">
            <a:xfrm>
              <a:off x="1632" y="148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950" name="Line 6"/>
            <p:cNvSpPr>
              <a:spLocks noChangeShapeType="1"/>
            </p:cNvSpPr>
            <p:nvPr/>
          </p:nvSpPr>
          <p:spPr bwMode="auto">
            <a:xfrm flipH="1">
              <a:off x="1536" y="3552"/>
              <a:ext cx="27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5257800" y="2819400"/>
            <a:ext cx="5334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endParaRPr lang="en-US" sz="200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819400"/>
            <a:ext cx="533400" cy="396875"/>
            <a:chOff x="3312" y="1776"/>
            <a:chExt cx="336" cy="250"/>
          </a:xfrm>
        </p:grpSpPr>
        <p:sp>
          <p:nvSpPr>
            <p:cNvPr id="338953" name="Oval 9"/>
            <p:cNvSpPr>
              <a:spLocks noChangeArrowheads="1"/>
            </p:cNvSpPr>
            <p:nvPr/>
          </p:nvSpPr>
          <p:spPr bwMode="auto">
            <a:xfrm>
              <a:off x="3312" y="1968"/>
              <a:ext cx="48" cy="48"/>
            </a:xfrm>
            <a:prstGeom prst="ellipse">
              <a:avLst/>
            </a:prstGeom>
            <a:solidFill>
              <a:schemeClr val="hlink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8954" name="Text Box 10"/>
            <p:cNvSpPr txBox="1">
              <a:spLocks noChangeArrowheads="1"/>
            </p:cNvSpPr>
            <p:nvPr/>
          </p:nvSpPr>
          <p:spPr bwMode="auto">
            <a:xfrm>
              <a:off x="3360" y="1776"/>
              <a:ext cx="28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>
                  <a:solidFill>
                    <a:schemeClr val="hlink"/>
                  </a:solidFill>
                  <a:latin typeface="Symbol" pitchFamily="80" charset="2"/>
                </a:rPr>
                <a:t>m</a:t>
              </a:r>
              <a:r>
                <a:rPr lang="en-US" sz="2000" i="1" baseline="-25000">
                  <a:solidFill>
                    <a:schemeClr val="hlink"/>
                  </a:solidFill>
                  <a:latin typeface="Symbol" pitchFamily="80" charset="2"/>
                </a:rPr>
                <a:t>1</a:t>
              </a:r>
              <a:endParaRPr lang="en-US" sz="2000">
                <a:solidFill>
                  <a:schemeClr val="hlink"/>
                </a:solidFill>
                <a:latin typeface="Symbol" pitchFamily="80" charset="2"/>
              </a:endParaRPr>
            </a:p>
          </p:txBody>
        </p:sp>
      </p:grpSp>
      <p:sp>
        <p:nvSpPr>
          <p:cNvPr id="338955" name="Oval 11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chemeClr val="folHlink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956" name="Text Box 12"/>
          <p:cNvSpPr txBox="1">
            <a:spLocks noChangeArrowheads="1"/>
          </p:cNvSpPr>
          <p:nvPr/>
        </p:nvSpPr>
        <p:spPr bwMode="auto">
          <a:xfrm>
            <a:off x="6324600" y="23622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latin typeface="Symbol" pitchFamily="80" charset="2"/>
              </a:rPr>
              <a:t>m</a:t>
            </a:r>
            <a:r>
              <a:rPr lang="en-US" sz="2000" i="1" baseline="-25000">
                <a:latin typeface="Symbol" pitchFamily="80" charset="2"/>
              </a:rPr>
              <a:t>2</a:t>
            </a:r>
            <a:endParaRPr lang="en-US" sz="2000">
              <a:latin typeface="Symbol" pitchFamily="80" charset="2"/>
            </a:endParaRPr>
          </a:p>
        </p:txBody>
      </p:sp>
      <p:sp>
        <p:nvSpPr>
          <p:cNvPr id="338957" name="Oval 13"/>
          <p:cNvSpPr>
            <a:spLocks noChangeArrowheads="1"/>
          </p:cNvSpPr>
          <p:nvPr/>
        </p:nvSpPr>
        <p:spPr bwMode="auto">
          <a:xfrm>
            <a:off x="6400800" y="4114800"/>
            <a:ext cx="76200" cy="76200"/>
          </a:xfrm>
          <a:prstGeom prst="ellipse">
            <a:avLst/>
          </a:prstGeom>
          <a:solidFill>
            <a:srgbClr val="33CC33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958" name="Text Box 14"/>
          <p:cNvSpPr txBox="1">
            <a:spLocks noChangeArrowheads="1"/>
          </p:cNvSpPr>
          <p:nvPr/>
        </p:nvSpPr>
        <p:spPr bwMode="auto">
          <a:xfrm>
            <a:off x="6477000" y="38100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solidFill>
                  <a:srgbClr val="33CC33"/>
                </a:solidFill>
                <a:latin typeface="Symbol" pitchFamily="80" charset="2"/>
              </a:rPr>
              <a:t>m</a:t>
            </a:r>
            <a:r>
              <a:rPr lang="en-US" sz="2000" i="1" baseline="-25000">
                <a:solidFill>
                  <a:srgbClr val="33CC33"/>
                </a:solidFill>
                <a:latin typeface="Symbol" pitchFamily="80" charset="2"/>
              </a:rPr>
              <a:t>3</a:t>
            </a:r>
            <a:endParaRPr lang="en-US" sz="2000">
              <a:solidFill>
                <a:srgbClr val="33CC33"/>
              </a:solidFill>
              <a:latin typeface="Symbol" pitchFamily="80" charset="2"/>
            </a:endParaRPr>
          </a:p>
        </p:txBody>
      </p:sp>
      <p:sp>
        <p:nvSpPr>
          <p:cNvPr id="338959" name="Oval 15"/>
          <p:cNvSpPr>
            <a:spLocks noChangeArrowheads="1"/>
          </p:cNvSpPr>
          <p:nvPr/>
        </p:nvSpPr>
        <p:spPr bwMode="auto">
          <a:xfrm>
            <a:off x="4648200" y="2438400"/>
            <a:ext cx="1371600" cy="13716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960" name="Oval 16"/>
          <p:cNvSpPr>
            <a:spLocks noChangeArrowheads="1"/>
          </p:cNvSpPr>
          <p:nvPr/>
        </p:nvSpPr>
        <p:spPr bwMode="auto">
          <a:xfrm>
            <a:off x="5638800" y="1981200"/>
            <a:ext cx="1371600" cy="1371600"/>
          </a:xfrm>
          <a:prstGeom prst="ellips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961" name="Oval 17"/>
          <p:cNvSpPr>
            <a:spLocks noChangeArrowheads="1"/>
          </p:cNvSpPr>
          <p:nvPr/>
        </p:nvSpPr>
        <p:spPr bwMode="auto">
          <a:xfrm>
            <a:off x="5715000" y="3429000"/>
            <a:ext cx="1371600" cy="1371600"/>
          </a:xfrm>
          <a:prstGeom prst="ellips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8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K-</a:t>
            </a:r>
            <a:r>
              <a:rPr lang="en-US" dirty="0" smtClean="0"/>
              <a:t>means GMM assumption</a:t>
            </a: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152400" y="1431925"/>
            <a:ext cx="4267200" cy="455509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/>
              <a:t> There are k components</a:t>
            </a:r>
          </a:p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/>
              <a:t> Component </a:t>
            </a:r>
            <a:r>
              <a:rPr lang="en-US" sz="2000" i="1" dirty="0" err="1"/>
              <a:t>i</a:t>
            </a:r>
            <a:r>
              <a:rPr lang="en-US" sz="2000" dirty="0"/>
              <a:t> has an associated mean vector 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endParaRPr lang="en-US" sz="2000" dirty="0">
              <a:latin typeface="Symbol" pitchFamily="80" charset="2"/>
            </a:endParaRPr>
          </a:p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dirty="0">
                <a:cs typeface="Raavi" pitchFamily="2" charset="0"/>
              </a:rPr>
              <a:t>Each component generates data from a Gaussian with mean </a:t>
            </a:r>
            <a:r>
              <a:rPr lang="en-US" sz="2000" i="1" dirty="0">
                <a:cs typeface="Raavi" pitchFamily="2" charset="0"/>
              </a:rPr>
              <a:t>m</a:t>
            </a:r>
            <a:r>
              <a:rPr lang="en-US" sz="2000" i="1" baseline="-25000" dirty="0">
                <a:cs typeface="Raavi" pitchFamily="2" charset="0"/>
              </a:rPr>
              <a:t>i </a:t>
            </a:r>
            <a:r>
              <a:rPr lang="en-US" sz="2000" dirty="0">
                <a:cs typeface="Raavi" pitchFamily="2" charset="0"/>
              </a:rPr>
              <a:t>and covariance matrix</a:t>
            </a: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i="1" dirty="0">
                <a:latin typeface="Symbol" pitchFamily="80" charset="2"/>
              </a:rPr>
              <a:t>s</a:t>
            </a:r>
            <a:r>
              <a:rPr lang="en-US" sz="2000" i="1" baseline="30000" dirty="0">
                <a:latin typeface="Symbol" pitchFamily="80" charset="2"/>
              </a:rPr>
              <a:t>2</a:t>
            </a:r>
            <a:r>
              <a:rPr lang="en-US" sz="2000" b="1" i="1" dirty="0">
                <a:latin typeface="Symbol" pitchFamily="80" charset="2"/>
              </a:rPr>
              <a:t>I</a:t>
            </a:r>
            <a:r>
              <a:rPr lang="en-US" sz="2000" dirty="0">
                <a:latin typeface="Symbol" pitchFamily="80" charset="2"/>
              </a:rPr>
              <a:t>   </a:t>
            </a:r>
            <a:endParaRPr lang="en-US" sz="2000" dirty="0" smtClean="0">
              <a:latin typeface="Symbol" pitchFamily="80" charset="2"/>
            </a:endParaRPr>
          </a:p>
          <a:p>
            <a:pPr indent="112713">
              <a:buClr>
                <a:schemeClr val="tx1"/>
              </a:buClr>
            </a:pPr>
            <a:r>
              <a:rPr lang="en-US" sz="2000" dirty="0"/>
              <a:t>Each data point is generated according to the following recipe: </a:t>
            </a:r>
            <a:endParaRPr lang="en-US" sz="2000" dirty="0" smtClean="0"/>
          </a:p>
          <a:p>
            <a:pPr indent="112713">
              <a:buClr>
                <a:schemeClr val="tx1"/>
              </a:buClr>
            </a:pPr>
            <a:endParaRPr lang="en-US" sz="2000" dirty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smtClean="0">
                <a:latin typeface="+mn-lt"/>
              </a:rPr>
              <a:t>Pick </a:t>
            </a:r>
            <a:r>
              <a:rPr lang="en-US" sz="2000" dirty="0">
                <a:latin typeface="+mn-lt"/>
              </a:rPr>
              <a:t>a component at random: Choose component </a:t>
            </a:r>
            <a:r>
              <a:rPr lang="en-US" sz="2000" dirty="0" err="1">
                <a:latin typeface="+mn-lt"/>
              </a:rPr>
              <a:t>i</a:t>
            </a:r>
            <a:r>
              <a:rPr lang="en-US" sz="2000" dirty="0">
                <a:latin typeface="+mn-lt"/>
              </a:rPr>
              <a:t> with probability </a:t>
            </a:r>
            <a:r>
              <a:rPr lang="en-US" sz="2000" i="1" dirty="0">
                <a:latin typeface="+mn-lt"/>
              </a:rPr>
              <a:t>P(y=</a:t>
            </a:r>
            <a:r>
              <a:rPr lang="en-US" sz="2000" i="1" dirty="0" err="1">
                <a:latin typeface="+mn-lt"/>
              </a:rPr>
              <a:t>i</a:t>
            </a:r>
            <a:r>
              <a:rPr lang="en-US" sz="2000" i="1" dirty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1676400"/>
            <a:ext cx="4419600" cy="3429000"/>
            <a:chOff x="1536" y="1488"/>
            <a:chExt cx="2784" cy="2160"/>
          </a:xfrm>
        </p:grpSpPr>
        <p:sp>
          <p:nvSpPr>
            <p:cNvPr id="340997" name="Line 5"/>
            <p:cNvSpPr>
              <a:spLocks noChangeShapeType="1"/>
            </p:cNvSpPr>
            <p:nvPr/>
          </p:nvSpPr>
          <p:spPr bwMode="auto">
            <a:xfrm>
              <a:off x="1632" y="148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0998" name="Line 6"/>
            <p:cNvSpPr>
              <a:spLocks noChangeShapeType="1"/>
            </p:cNvSpPr>
            <p:nvPr/>
          </p:nvSpPr>
          <p:spPr bwMode="auto">
            <a:xfrm flipH="1">
              <a:off x="1536" y="3552"/>
              <a:ext cx="27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40999" name="Oval 7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chemeClr val="folHlink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1000" name="Text Box 8"/>
          <p:cNvSpPr txBox="1">
            <a:spLocks noChangeArrowheads="1"/>
          </p:cNvSpPr>
          <p:nvPr/>
        </p:nvSpPr>
        <p:spPr bwMode="auto">
          <a:xfrm>
            <a:off x="6324600" y="23622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latin typeface="Symbol" pitchFamily="80" charset="2"/>
              </a:rPr>
              <a:t>m</a:t>
            </a:r>
            <a:r>
              <a:rPr lang="en-US" sz="2000" i="1" baseline="-25000">
                <a:latin typeface="Symbol" pitchFamily="80" charset="2"/>
              </a:rPr>
              <a:t>2</a:t>
            </a:r>
            <a:endParaRPr lang="en-US" sz="2000">
              <a:latin typeface="Symbol" pitchFamily="80" charset="2"/>
            </a:endParaRPr>
          </a:p>
        </p:txBody>
      </p:sp>
      <p:sp>
        <p:nvSpPr>
          <p:cNvPr id="341001" name="Oval 9"/>
          <p:cNvSpPr>
            <a:spLocks noChangeArrowheads="1"/>
          </p:cNvSpPr>
          <p:nvPr/>
        </p:nvSpPr>
        <p:spPr bwMode="auto">
          <a:xfrm>
            <a:off x="5638800" y="1981200"/>
            <a:ext cx="1371600" cy="1371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4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K-</a:t>
            </a:r>
            <a:r>
              <a:rPr lang="en-US" dirty="0" smtClean="0"/>
              <a:t>means GMM assumption</a:t>
            </a:r>
          </a:p>
        </p:txBody>
      </p:sp>
      <p:sp>
        <p:nvSpPr>
          <p:cNvPr id="343043" name="Text Box 3"/>
          <p:cNvSpPr txBox="1">
            <a:spLocks noChangeArrowheads="1"/>
          </p:cNvSpPr>
          <p:nvPr/>
        </p:nvSpPr>
        <p:spPr bwMode="auto">
          <a:xfrm>
            <a:off x="152400" y="876240"/>
            <a:ext cx="4267200" cy="54784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lvl="2" indent="-457200">
              <a:spcBef>
                <a:spcPct val="50000"/>
              </a:spcBef>
              <a:buClr>
                <a:schemeClr val="tx1"/>
              </a:buClr>
            </a:pPr>
            <a:endParaRPr lang="en-US" sz="2000" dirty="0" smtClean="0"/>
          </a:p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/>
              <a:t> There are k components</a:t>
            </a:r>
          </a:p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/>
              <a:t> Component </a:t>
            </a:r>
            <a:r>
              <a:rPr lang="en-US" sz="2000" i="1" dirty="0" err="1"/>
              <a:t>i</a:t>
            </a:r>
            <a:r>
              <a:rPr lang="en-US" sz="2000" dirty="0"/>
              <a:t> has an associated mean vector 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endParaRPr lang="en-US" sz="2000" dirty="0">
              <a:latin typeface="Symbol" pitchFamily="80" charset="2"/>
            </a:endParaRPr>
          </a:p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dirty="0">
                <a:cs typeface="Raavi" pitchFamily="2" charset="0"/>
              </a:rPr>
              <a:t>Each component generates data from a Gaussian with mean </a:t>
            </a:r>
            <a:r>
              <a:rPr lang="en-US" sz="2000" i="1" dirty="0">
                <a:cs typeface="Raavi" pitchFamily="2" charset="0"/>
              </a:rPr>
              <a:t>m</a:t>
            </a:r>
            <a:r>
              <a:rPr lang="en-US" sz="2000" i="1" baseline="-25000" dirty="0">
                <a:cs typeface="Raavi" pitchFamily="2" charset="0"/>
              </a:rPr>
              <a:t>i </a:t>
            </a:r>
            <a:r>
              <a:rPr lang="en-US" sz="2000" dirty="0">
                <a:cs typeface="Raavi" pitchFamily="2" charset="0"/>
              </a:rPr>
              <a:t>and covariance matrix</a:t>
            </a: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i="1" dirty="0">
                <a:latin typeface="Symbol" pitchFamily="80" charset="2"/>
              </a:rPr>
              <a:t>s</a:t>
            </a:r>
            <a:r>
              <a:rPr lang="en-US" sz="2000" i="1" baseline="30000" dirty="0">
                <a:latin typeface="Symbol" pitchFamily="80" charset="2"/>
              </a:rPr>
              <a:t>2</a:t>
            </a:r>
            <a:r>
              <a:rPr lang="en-US" sz="2000" b="1" i="1" dirty="0">
                <a:latin typeface="Symbol" pitchFamily="80" charset="2"/>
              </a:rPr>
              <a:t>I</a:t>
            </a:r>
            <a:r>
              <a:rPr lang="en-US" sz="2000" dirty="0">
                <a:latin typeface="Symbol" pitchFamily="80" charset="2"/>
              </a:rPr>
              <a:t>   </a:t>
            </a:r>
          </a:p>
          <a:p>
            <a:pPr indent="112713">
              <a:buClr>
                <a:schemeClr val="tx1"/>
              </a:buClr>
            </a:pPr>
            <a:r>
              <a:rPr lang="en-US" sz="2000" dirty="0"/>
              <a:t>Each data point is generated according to the following recipe: </a:t>
            </a:r>
            <a:endParaRPr lang="en-US" sz="2000" dirty="0" smtClean="0"/>
          </a:p>
          <a:p>
            <a:pPr indent="112713">
              <a:buClr>
                <a:schemeClr val="tx1"/>
              </a:buClr>
            </a:pPr>
            <a:r>
              <a:rPr lang="en-US" sz="2000" dirty="0" smtClean="0"/>
              <a:t> 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smtClean="0"/>
              <a:t>Pick a component at random: Choose component </a:t>
            </a:r>
            <a:r>
              <a:rPr lang="en-US" sz="2000" dirty="0" err="1" smtClean="0"/>
              <a:t>i</a:t>
            </a:r>
            <a:r>
              <a:rPr lang="en-US" sz="2000" dirty="0" smtClean="0"/>
              <a:t> with probability </a:t>
            </a:r>
            <a:r>
              <a:rPr lang="en-US" sz="2000" i="1" dirty="0" smtClean="0"/>
              <a:t>P(y=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)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err="1" smtClean="0">
                <a:latin typeface="+mn-lt"/>
              </a:rPr>
              <a:t>Datapoint</a:t>
            </a:r>
            <a:r>
              <a:rPr lang="en-US" sz="2000" dirty="0" smtClean="0">
                <a:latin typeface="Symbol" pitchFamily="80" charset="2"/>
              </a:rPr>
              <a:t> </a:t>
            </a:r>
            <a:r>
              <a:rPr lang="en-US" sz="2000" dirty="0">
                <a:latin typeface="Symbol" pitchFamily="80" charset="2"/>
              </a:rPr>
              <a:t>~ N(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r>
              <a:rPr lang="en-US" sz="2000" dirty="0">
                <a:latin typeface="Symbol" pitchFamily="80" charset="2"/>
              </a:rPr>
              <a:t>, </a:t>
            </a:r>
            <a:r>
              <a:rPr lang="en-US" sz="2000" i="1" dirty="0">
                <a:latin typeface="Symbol" pitchFamily="80" charset="2"/>
              </a:rPr>
              <a:t>s</a:t>
            </a:r>
            <a:r>
              <a:rPr lang="en-US" sz="2000" i="1" baseline="30000" dirty="0">
                <a:latin typeface="Symbol" pitchFamily="80" charset="2"/>
              </a:rPr>
              <a:t>2</a:t>
            </a:r>
            <a:r>
              <a:rPr lang="en-US" sz="2000" b="1" i="1" dirty="0">
                <a:latin typeface="Symbol" pitchFamily="80" charset="2"/>
              </a:rPr>
              <a:t>I</a:t>
            </a:r>
            <a:r>
              <a:rPr lang="en-US" sz="2000" dirty="0">
                <a:latin typeface="Symbol" pitchFamily="80" charset="2"/>
              </a:rPr>
              <a:t> 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1676400"/>
            <a:ext cx="4419600" cy="3429000"/>
            <a:chOff x="1536" y="1488"/>
            <a:chExt cx="2784" cy="2160"/>
          </a:xfrm>
        </p:grpSpPr>
        <p:sp>
          <p:nvSpPr>
            <p:cNvPr id="343045" name="Line 5"/>
            <p:cNvSpPr>
              <a:spLocks noChangeShapeType="1"/>
            </p:cNvSpPr>
            <p:nvPr/>
          </p:nvSpPr>
          <p:spPr bwMode="auto">
            <a:xfrm>
              <a:off x="1632" y="148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3046" name="Line 6"/>
            <p:cNvSpPr>
              <a:spLocks noChangeShapeType="1"/>
            </p:cNvSpPr>
            <p:nvPr/>
          </p:nvSpPr>
          <p:spPr bwMode="auto">
            <a:xfrm flipH="1">
              <a:off x="1536" y="3552"/>
              <a:ext cx="27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43047" name="Oval 7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chemeClr val="folHlink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3048" name="Text Box 8"/>
          <p:cNvSpPr txBox="1">
            <a:spLocks noChangeArrowheads="1"/>
          </p:cNvSpPr>
          <p:nvPr/>
        </p:nvSpPr>
        <p:spPr bwMode="auto">
          <a:xfrm>
            <a:off x="6324600" y="23622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latin typeface="Symbol" pitchFamily="80" charset="2"/>
              </a:rPr>
              <a:t>m</a:t>
            </a:r>
            <a:r>
              <a:rPr lang="en-US" sz="2000" i="1" baseline="-25000">
                <a:latin typeface="Symbol" pitchFamily="80" charset="2"/>
              </a:rPr>
              <a:t>2</a:t>
            </a:r>
            <a:endParaRPr lang="en-US" sz="2000">
              <a:latin typeface="Symbol" pitchFamily="80" charset="2"/>
            </a:endParaRPr>
          </a:p>
        </p:txBody>
      </p:sp>
      <p:sp>
        <p:nvSpPr>
          <p:cNvPr id="343049" name="Oval 9"/>
          <p:cNvSpPr>
            <a:spLocks noChangeArrowheads="1"/>
          </p:cNvSpPr>
          <p:nvPr/>
        </p:nvSpPr>
        <p:spPr bwMode="auto">
          <a:xfrm>
            <a:off x="5638800" y="1981200"/>
            <a:ext cx="1371600" cy="1371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3050" name="Oval 10"/>
          <p:cNvSpPr>
            <a:spLocks noChangeArrowheads="1"/>
          </p:cNvSpPr>
          <p:nvPr/>
        </p:nvSpPr>
        <p:spPr bwMode="auto">
          <a:xfrm>
            <a:off x="6629400" y="31242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3051" name="Text Box 11"/>
          <p:cNvSpPr txBox="1">
            <a:spLocks noChangeArrowheads="1"/>
          </p:cNvSpPr>
          <p:nvPr/>
        </p:nvSpPr>
        <p:spPr bwMode="auto">
          <a:xfrm>
            <a:off x="6858000" y="3048000"/>
            <a:ext cx="838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000"/>
              <a:t>x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1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solidFill>
                  <a:srgbClr val="FF0000"/>
                </a:solidFill>
              </a:rPr>
              <a:t>General</a:t>
            </a:r>
            <a:r>
              <a:rPr lang="en-US" smtClean="0"/>
              <a:t> GMM assumption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67200" y="1676400"/>
            <a:ext cx="4419600" cy="3429000"/>
            <a:chOff x="1536" y="1488"/>
            <a:chExt cx="2784" cy="2160"/>
          </a:xfrm>
        </p:grpSpPr>
        <p:sp>
          <p:nvSpPr>
            <p:cNvPr id="345092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5093" name="Line 5"/>
            <p:cNvSpPr>
              <a:spLocks noChangeShapeType="1"/>
            </p:cNvSpPr>
            <p:nvPr/>
          </p:nvSpPr>
          <p:spPr bwMode="auto">
            <a:xfrm flipH="1">
              <a:off x="1536" y="3552"/>
              <a:ext cx="27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5257800" y="2819400"/>
            <a:ext cx="5334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endParaRPr lang="en-US" sz="200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257800" y="2819400"/>
            <a:ext cx="533400" cy="396875"/>
            <a:chOff x="3312" y="1776"/>
            <a:chExt cx="336" cy="250"/>
          </a:xfrm>
        </p:grpSpPr>
        <p:sp>
          <p:nvSpPr>
            <p:cNvPr id="345096" name="Oval 8"/>
            <p:cNvSpPr>
              <a:spLocks noChangeArrowheads="1"/>
            </p:cNvSpPr>
            <p:nvPr/>
          </p:nvSpPr>
          <p:spPr bwMode="auto">
            <a:xfrm>
              <a:off x="3312" y="1968"/>
              <a:ext cx="48" cy="48"/>
            </a:xfrm>
            <a:prstGeom prst="ellipse">
              <a:avLst/>
            </a:prstGeom>
            <a:solidFill>
              <a:schemeClr val="hlink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097" name="Text Box 9"/>
            <p:cNvSpPr txBox="1">
              <a:spLocks noChangeArrowheads="1"/>
            </p:cNvSpPr>
            <p:nvPr/>
          </p:nvSpPr>
          <p:spPr bwMode="auto">
            <a:xfrm>
              <a:off x="3360" y="1776"/>
              <a:ext cx="28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>
                  <a:solidFill>
                    <a:schemeClr val="hlink"/>
                  </a:solidFill>
                  <a:latin typeface="Symbol" pitchFamily="80" charset="2"/>
                </a:rPr>
                <a:t>m</a:t>
              </a:r>
              <a:r>
                <a:rPr lang="en-US" sz="2000" i="1" baseline="-25000">
                  <a:solidFill>
                    <a:schemeClr val="hlink"/>
                  </a:solidFill>
                  <a:latin typeface="Symbol" pitchFamily="80" charset="2"/>
                </a:rPr>
                <a:t>1</a:t>
              </a:r>
              <a:endParaRPr lang="en-US" sz="2000">
                <a:solidFill>
                  <a:schemeClr val="hlink"/>
                </a:solidFill>
                <a:latin typeface="Symbol" pitchFamily="80" charset="2"/>
              </a:endParaRPr>
            </a:p>
          </p:txBody>
        </p:sp>
      </p:grpSp>
      <p:sp>
        <p:nvSpPr>
          <p:cNvPr id="345098" name="Oval 10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chemeClr val="folHlink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6324600" y="23622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latin typeface="Symbol" pitchFamily="80" charset="2"/>
              </a:rPr>
              <a:t>m</a:t>
            </a:r>
            <a:r>
              <a:rPr lang="en-US" sz="2000" i="1" baseline="-25000">
                <a:latin typeface="Symbol" pitchFamily="80" charset="2"/>
              </a:rPr>
              <a:t>2</a:t>
            </a:r>
            <a:endParaRPr lang="en-US" sz="2000">
              <a:latin typeface="Symbol" pitchFamily="80" charset="2"/>
            </a:endParaRPr>
          </a:p>
        </p:txBody>
      </p:sp>
      <p:sp>
        <p:nvSpPr>
          <p:cNvPr id="345100" name="Oval 12"/>
          <p:cNvSpPr>
            <a:spLocks noChangeArrowheads="1"/>
          </p:cNvSpPr>
          <p:nvPr/>
        </p:nvSpPr>
        <p:spPr bwMode="auto">
          <a:xfrm>
            <a:off x="6400800" y="4114800"/>
            <a:ext cx="76200" cy="76200"/>
          </a:xfrm>
          <a:prstGeom prst="ellipse">
            <a:avLst/>
          </a:prstGeom>
          <a:solidFill>
            <a:srgbClr val="33CC33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6477000" y="38100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solidFill>
                  <a:srgbClr val="33CC33"/>
                </a:solidFill>
                <a:latin typeface="Symbol" pitchFamily="80" charset="2"/>
              </a:rPr>
              <a:t>m</a:t>
            </a:r>
            <a:r>
              <a:rPr lang="en-US" sz="2000" i="1" baseline="-25000">
                <a:solidFill>
                  <a:srgbClr val="33CC33"/>
                </a:solidFill>
                <a:latin typeface="Symbol" pitchFamily="80" charset="2"/>
              </a:rPr>
              <a:t>3</a:t>
            </a:r>
            <a:endParaRPr lang="en-US" sz="2000">
              <a:solidFill>
                <a:srgbClr val="33CC33"/>
              </a:solidFill>
              <a:latin typeface="Symbol" pitchFamily="80" charset="2"/>
            </a:endParaRPr>
          </a:p>
        </p:txBody>
      </p:sp>
      <p:sp>
        <p:nvSpPr>
          <p:cNvPr id="345102" name="Oval 14"/>
          <p:cNvSpPr>
            <a:spLocks noChangeArrowheads="1"/>
          </p:cNvSpPr>
          <p:nvPr/>
        </p:nvSpPr>
        <p:spPr bwMode="auto">
          <a:xfrm rot="-2065678">
            <a:off x="4038600" y="2438400"/>
            <a:ext cx="2590800" cy="13716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5103" name="Oval 15"/>
          <p:cNvSpPr>
            <a:spLocks noChangeArrowheads="1"/>
          </p:cNvSpPr>
          <p:nvPr/>
        </p:nvSpPr>
        <p:spPr bwMode="auto">
          <a:xfrm rot="3188797">
            <a:off x="5867400" y="2514600"/>
            <a:ext cx="7620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5104" name="Oval 16"/>
          <p:cNvSpPr>
            <a:spLocks noChangeArrowheads="1"/>
          </p:cNvSpPr>
          <p:nvPr/>
        </p:nvSpPr>
        <p:spPr bwMode="auto">
          <a:xfrm rot="347021">
            <a:off x="5181600" y="3429000"/>
            <a:ext cx="2514600" cy="1371600"/>
          </a:xfrm>
          <a:prstGeom prst="ellips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152400" y="1329420"/>
            <a:ext cx="4267200" cy="50167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There are k components</a:t>
            </a:r>
          </a:p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/>
              <a:t> Component </a:t>
            </a:r>
            <a:r>
              <a:rPr lang="en-US" sz="2000" i="1" dirty="0" err="1"/>
              <a:t>i</a:t>
            </a:r>
            <a:r>
              <a:rPr lang="en-US" sz="2000" dirty="0"/>
              <a:t> has an associated mean vector 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endParaRPr lang="en-US" sz="2000" dirty="0">
              <a:latin typeface="Symbol" pitchFamily="80" charset="2"/>
            </a:endParaRPr>
          </a:p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dirty="0">
                <a:cs typeface="Raavi" pitchFamily="2" charset="0"/>
              </a:rPr>
              <a:t>Each component generates data from a Gaussian with mean </a:t>
            </a:r>
            <a:r>
              <a:rPr lang="en-US" sz="2000" i="1" dirty="0">
                <a:cs typeface="Raavi" pitchFamily="2" charset="0"/>
              </a:rPr>
              <a:t>m</a:t>
            </a:r>
            <a:r>
              <a:rPr lang="en-US" sz="2000" i="1" baseline="-25000" dirty="0">
                <a:cs typeface="Raavi" pitchFamily="2" charset="0"/>
              </a:rPr>
              <a:t>i </a:t>
            </a:r>
            <a:r>
              <a:rPr lang="en-US" sz="2000" dirty="0">
                <a:cs typeface="Raavi" pitchFamily="2" charset="0"/>
              </a:rPr>
              <a:t>and covariance matrix</a:t>
            </a: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i="1" dirty="0">
                <a:latin typeface="Symbol" pitchFamily="18" charset="2"/>
              </a:rPr>
              <a:t>S</a:t>
            </a:r>
            <a:r>
              <a:rPr lang="en-US" sz="2000" i="1" baseline="-25000" dirty="0"/>
              <a:t>i</a:t>
            </a:r>
            <a:r>
              <a:rPr lang="en-US" sz="2000" dirty="0" smtClean="0">
                <a:latin typeface="Symbol" pitchFamily="80" charset="2"/>
              </a:rPr>
              <a:t>   </a:t>
            </a:r>
            <a:endParaRPr lang="en-US" sz="2000" dirty="0">
              <a:latin typeface="Symbol" pitchFamily="80" charset="2"/>
            </a:endParaRPr>
          </a:p>
          <a:p>
            <a:pPr indent="112713">
              <a:buClr>
                <a:schemeClr val="tx1"/>
              </a:buClr>
            </a:pPr>
            <a:r>
              <a:rPr lang="en-US" sz="2000" dirty="0"/>
              <a:t>Each data point is generated according to the following recipe: </a:t>
            </a:r>
          </a:p>
          <a:p>
            <a:pPr indent="112713">
              <a:buClr>
                <a:schemeClr val="tx1"/>
              </a:buClr>
            </a:pPr>
            <a:r>
              <a:rPr lang="en-US" sz="2000" dirty="0"/>
              <a:t> </a:t>
            </a:r>
          </a:p>
          <a:p>
            <a:pPr marL="457200" indent="-457200"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Pick a component at random: Choose component </a:t>
            </a:r>
            <a:r>
              <a:rPr lang="en-US" sz="2000" dirty="0" err="1"/>
              <a:t>i</a:t>
            </a:r>
            <a:r>
              <a:rPr lang="en-US" sz="2000" dirty="0"/>
              <a:t> with probability </a:t>
            </a:r>
            <a:r>
              <a:rPr lang="en-US" sz="2000" i="1" dirty="0"/>
              <a:t>P(y=</a:t>
            </a:r>
            <a:r>
              <a:rPr lang="en-US" sz="2000" i="1" dirty="0" err="1"/>
              <a:t>i</a:t>
            </a:r>
            <a:r>
              <a:rPr lang="en-US" sz="2000" i="1" dirty="0"/>
              <a:t>)</a:t>
            </a:r>
            <a:endParaRPr lang="en-US" sz="2000" dirty="0"/>
          </a:p>
          <a:p>
            <a:pPr marL="457200" indent="-457200">
              <a:buClr>
                <a:schemeClr val="tx1"/>
              </a:buClr>
              <a:buFontTx/>
              <a:buAutoNum type="arabicPeriod"/>
            </a:pPr>
            <a:r>
              <a:rPr lang="en-US" sz="2000" dirty="0" err="1"/>
              <a:t>Datapoint</a:t>
            </a:r>
            <a:r>
              <a:rPr lang="en-US" sz="2000" dirty="0">
                <a:latin typeface="Symbol" pitchFamily="80" charset="2"/>
              </a:rPr>
              <a:t> ~ N(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r>
              <a:rPr lang="en-US" sz="2000" dirty="0">
                <a:latin typeface="Symbol" pitchFamily="80" charset="2"/>
              </a:rPr>
              <a:t>, </a:t>
            </a:r>
            <a:r>
              <a:rPr lang="en-US" sz="2000" i="1" dirty="0">
                <a:latin typeface="Symbol" pitchFamily="18" charset="2"/>
              </a:rPr>
              <a:t>S</a:t>
            </a:r>
            <a:r>
              <a:rPr lang="en-US" sz="2000" i="1" baseline="-25000" dirty="0"/>
              <a:t>i</a:t>
            </a:r>
            <a:r>
              <a:rPr lang="en-US" sz="2000" dirty="0" smtClean="0">
                <a:latin typeface="Symbol" pitchFamily="80" charset="2"/>
              </a:rPr>
              <a:t> </a:t>
            </a:r>
            <a:r>
              <a:rPr lang="en-US" sz="2000" dirty="0">
                <a:latin typeface="Symbol" pitchFamily="80" charset="2"/>
              </a:rPr>
              <a:t>)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2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</a:t>
            </a:r>
            <a:r>
              <a:rPr lang="en-US" dirty="0" err="1" smtClean="0"/>
              <a:t>vs</a:t>
            </a:r>
            <a:r>
              <a:rPr lang="en-US" dirty="0" smtClean="0"/>
              <a:t> GMM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</a:p>
          <a:p>
            <a:pPr lvl="1"/>
            <a:r>
              <a:rPr lang="fi-FI" dirty="0">
                <a:hlinkClick r:id="rId2"/>
              </a:rPr>
              <a:t>http://home.deib.polimi.it/matteucc/Clustering/tutorial_html/AppletKM.html</a:t>
            </a:r>
            <a:endParaRPr lang="fi-FI" dirty="0"/>
          </a:p>
          <a:p>
            <a:pPr lvl="1"/>
            <a:endParaRPr lang="en-US" dirty="0" smtClean="0"/>
          </a:p>
          <a:p>
            <a:r>
              <a:rPr lang="en-US" dirty="0" smtClean="0"/>
              <a:t>GMM</a:t>
            </a:r>
          </a:p>
          <a:p>
            <a:pPr lvl="1"/>
            <a:r>
              <a:rPr lang="pl-PL" dirty="0">
                <a:hlinkClick r:id="rId3"/>
              </a:rPr>
              <a:t>http://www.socr.ucla.edu/applets.dir/</a:t>
            </a:r>
            <a:r>
              <a:rPr lang="pl-PL" dirty="0" smtClean="0">
                <a:hlinkClick r:id="rId3"/>
              </a:rPr>
              <a:t>mixtureem.html</a:t>
            </a:r>
            <a:endParaRPr lang="pl-PL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0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Expectation Maximization [</a:t>
            </a:r>
            <a:r>
              <a:rPr lang="en-US" dirty="0" err="1" smtClean="0"/>
              <a:t>Dempster</a:t>
            </a:r>
            <a:r>
              <a:rPr lang="en-US" dirty="0" smtClean="0"/>
              <a:t> ‘77]</a:t>
            </a:r>
          </a:p>
          <a:p>
            <a:endParaRPr lang="en-US" dirty="0" smtClean="0"/>
          </a:p>
          <a:p>
            <a:r>
              <a:rPr lang="en-US" dirty="0" smtClean="0"/>
              <a:t>Often looks like “soft” K-means</a:t>
            </a:r>
          </a:p>
          <a:p>
            <a:endParaRPr lang="en-US" dirty="0" smtClean="0"/>
          </a:p>
          <a:p>
            <a:r>
              <a:rPr lang="en-US" dirty="0" smtClean="0"/>
              <a:t>Extremely general</a:t>
            </a:r>
          </a:p>
          <a:p>
            <a:r>
              <a:rPr lang="en-US" dirty="0" smtClean="0"/>
              <a:t>Extremely useful algorithm</a:t>
            </a:r>
          </a:p>
          <a:p>
            <a:pPr lvl="1"/>
            <a:r>
              <a:rPr lang="en-US" dirty="0" smtClean="0"/>
              <a:t>Essentially THE </a:t>
            </a:r>
            <a:r>
              <a:rPr lang="en-US" dirty="0" err="1" smtClean="0"/>
              <a:t>goto</a:t>
            </a:r>
            <a:r>
              <a:rPr lang="en-US" dirty="0" smtClean="0"/>
              <a:t> algorithm for unsupervised learning</a:t>
            </a:r>
          </a:p>
          <a:p>
            <a:endParaRPr lang="en-US" dirty="0" smtClean="0"/>
          </a:p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EM for learning GMM parameters</a:t>
            </a:r>
          </a:p>
          <a:p>
            <a:pPr lvl="1"/>
            <a:r>
              <a:rPr lang="en-US" dirty="0" smtClean="0"/>
              <a:t>EM for general unsupervised learning problems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1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Recap of Last Time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4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for Learning GMMs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Update Rules</a:t>
            </a:r>
          </a:p>
          <a:p>
            <a:pPr lvl="1"/>
            <a:r>
              <a:rPr lang="en-US" dirty="0" smtClean="0"/>
              <a:t>E-Step: estimate P(</a:t>
            </a:r>
            <a:r>
              <a:rPr lang="en-US" dirty="0" err="1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 = j | x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M-Step: maximize full likelihood weighted by posterior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4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0275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Example: Start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9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0275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</a:t>
            </a:r>
            <a:r>
              <a:rPr lang="en-US" dirty="0" smtClean="0"/>
              <a:t>1st </a:t>
            </a:r>
            <a:r>
              <a:rPr lang="en-US" dirty="0"/>
              <a:t>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6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00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2nd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29325" cy="6029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3rd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6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4th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4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00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5th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5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6th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9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20th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7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3200400" cy="1828800"/>
          </a:xfrm>
        </p:spPr>
        <p:txBody>
          <a:bodyPr/>
          <a:lstStyle/>
          <a:p>
            <a:r>
              <a:rPr lang="en-US" smtClean="0"/>
              <a:t>Some Data</a:t>
            </a:r>
          </a:p>
        </p:txBody>
      </p:sp>
      <p:pic>
        <p:nvPicPr>
          <p:cNvPr id="282627" name="Picture 3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2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0800" cy="685800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29718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Ask user how many clusters they’d like. </a:t>
            </a:r>
            <a:r>
              <a:rPr lang="en-US" sz="2000" i="1">
                <a:solidFill>
                  <a:srgbClr val="008000"/>
                </a:solidFill>
              </a:rPr>
              <a:t>(e.g. k=5) </a:t>
            </a:r>
            <a:endParaRPr lang="en-US" sz="2000"/>
          </a:p>
        </p:txBody>
      </p:sp>
      <p:pic>
        <p:nvPicPr>
          <p:cNvPr id="284676" name="Picture 4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7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286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0800" cy="685800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152400" y="1584325"/>
            <a:ext cx="2971800" cy="2073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Ask user how many clusters they’d like. </a:t>
            </a:r>
            <a:r>
              <a:rPr lang="en-US" sz="2000" i="1">
                <a:solidFill>
                  <a:srgbClr val="008000"/>
                </a:solidFill>
              </a:rPr>
              <a:t>(e.g. k=5) </a:t>
            </a:r>
            <a:endParaRPr lang="en-US" sz="200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Randomly guess k cluster Center locations</a:t>
            </a:r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5873750" y="48672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6230938" y="499745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6862763" y="417830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8" name="Oval 8"/>
          <p:cNvSpPr>
            <a:spLocks noChangeArrowheads="1"/>
          </p:cNvSpPr>
          <p:nvPr/>
        </p:nvSpPr>
        <p:spPr bwMode="auto">
          <a:xfrm>
            <a:off x="5991225" y="43719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9" name="Oval 9"/>
          <p:cNvSpPr>
            <a:spLocks noChangeArrowheads="1"/>
          </p:cNvSpPr>
          <p:nvPr/>
        </p:nvSpPr>
        <p:spPr bwMode="auto">
          <a:xfrm>
            <a:off x="5646738" y="2019300"/>
            <a:ext cx="71437" cy="68263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0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0800" cy="685800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152400" y="1584325"/>
            <a:ext cx="2971800" cy="3749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Ask user how many clusters they’d like. </a:t>
            </a:r>
            <a:r>
              <a:rPr lang="en-US" sz="2000" i="1">
                <a:solidFill>
                  <a:srgbClr val="008000"/>
                </a:solidFill>
              </a:rPr>
              <a:t>(e.g. k=5) </a:t>
            </a:r>
            <a:endParaRPr lang="en-US" sz="200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Randomly guess k cluster Center locations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Each datapoint finds out which Center it’s closest to. (Thus each Center “owns” a set of datapoints)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1295400"/>
            <a:ext cx="4814888" cy="4362450"/>
            <a:chOff x="2158" y="822"/>
            <a:chExt cx="3256" cy="3010"/>
          </a:xfrm>
        </p:grpSpPr>
        <p:sp>
          <p:nvSpPr>
            <p:cNvPr id="288774" name="Oval 6"/>
            <p:cNvSpPr>
              <a:spLocks noChangeArrowheads="1"/>
            </p:cNvSpPr>
            <p:nvPr/>
          </p:nvSpPr>
          <p:spPr bwMode="auto">
            <a:xfrm>
              <a:off x="3502" y="3287"/>
              <a:ext cx="48" cy="48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5" name="Oval 7"/>
            <p:cNvSpPr>
              <a:spLocks noChangeArrowheads="1"/>
            </p:cNvSpPr>
            <p:nvPr/>
          </p:nvSpPr>
          <p:spPr bwMode="auto">
            <a:xfrm>
              <a:off x="3744" y="3376"/>
              <a:ext cx="48" cy="48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6" name="Oval 8"/>
            <p:cNvSpPr>
              <a:spLocks noChangeArrowheads="1"/>
            </p:cNvSpPr>
            <p:nvPr/>
          </p:nvSpPr>
          <p:spPr bwMode="auto">
            <a:xfrm>
              <a:off x="4171" y="2811"/>
              <a:ext cx="48" cy="48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7" name="Oval 9"/>
            <p:cNvSpPr>
              <a:spLocks noChangeArrowheads="1"/>
            </p:cNvSpPr>
            <p:nvPr/>
          </p:nvSpPr>
          <p:spPr bwMode="auto">
            <a:xfrm>
              <a:off x="3582" y="2945"/>
              <a:ext cx="48" cy="48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8" name="Oval 10"/>
            <p:cNvSpPr>
              <a:spLocks noChangeArrowheads="1"/>
            </p:cNvSpPr>
            <p:nvPr/>
          </p:nvSpPr>
          <p:spPr bwMode="auto">
            <a:xfrm>
              <a:off x="3349" y="1321"/>
              <a:ext cx="48" cy="48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9" name="Line 11"/>
            <p:cNvSpPr>
              <a:spLocks noChangeShapeType="1"/>
            </p:cNvSpPr>
            <p:nvPr/>
          </p:nvSpPr>
          <p:spPr bwMode="auto">
            <a:xfrm flipH="1">
              <a:off x="3771" y="822"/>
              <a:ext cx="1643" cy="1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0" name="Line 12"/>
            <p:cNvSpPr>
              <a:spLocks noChangeShapeType="1"/>
            </p:cNvSpPr>
            <p:nvPr/>
          </p:nvSpPr>
          <p:spPr bwMode="auto">
            <a:xfrm>
              <a:off x="3771" y="2181"/>
              <a:ext cx="123" cy="8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1" name="Line 13"/>
            <p:cNvSpPr>
              <a:spLocks noChangeShapeType="1"/>
            </p:cNvSpPr>
            <p:nvPr/>
          </p:nvSpPr>
          <p:spPr bwMode="auto">
            <a:xfrm>
              <a:off x="3894" y="3057"/>
              <a:ext cx="537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2" name="Line 14"/>
            <p:cNvSpPr>
              <a:spLocks noChangeShapeType="1"/>
            </p:cNvSpPr>
            <p:nvPr/>
          </p:nvSpPr>
          <p:spPr bwMode="auto">
            <a:xfrm flipH="1">
              <a:off x="3640" y="3057"/>
              <a:ext cx="254" cy="1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3" name="Line 15"/>
            <p:cNvSpPr>
              <a:spLocks noChangeShapeType="1"/>
            </p:cNvSpPr>
            <p:nvPr/>
          </p:nvSpPr>
          <p:spPr bwMode="auto">
            <a:xfrm flipH="1" flipV="1">
              <a:off x="2158" y="2796"/>
              <a:ext cx="1490" cy="3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4" name="Line 16"/>
            <p:cNvSpPr>
              <a:spLocks noChangeShapeType="1"/>
            </p:cNvSpPr>
            <p:nvPr/>
          </p:nvSpPr>
          <p:spPr bwMode="auto">
            <a:xfrm flipH="1">
              <a:off x="3617" y="3164"/>
              <a:ext cx="31" cy="6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5" name="Line 17"/>
            <p:cNvSpPr>
              <a:spLocks noChangeShapeType="1"/>
            </p:cNvSpPr>
            <p:nvPr/>
          </p:nvSpPr>
          <p:spPr bwMode="auto">
            <a:xfrm flipH="1">
              <a:off x="2158" y="2181"/>
              <a:ext cx="1605" cy="1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786" name="Oval 18"/>
          <p:cNvSpPr>
            <a:spLocks noChangeArrowheads="1"/>
          </p:cNvSpPr>
          <p:nvPr/>
        </p:nvSpPr>
        <p:spPr bwMode="auto">
          <a:xfrm>
            <a:off x="5873750" y="48672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87" name="Oval 19"/>
          <p:cNvSpPr>
            <a:spLocks noChangeArrowheads="1"/>
          </p:cNvSpPr>
          <p:nvPr/>
        </p:nvSpPr>
        <p:spPr bwMode="auto">
          <a:xfrm>
            <a:off x="6230938" y="499745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88" name="Oval 20"/>
          <p:cNvSpPr>
            <a:spLocks noChangeArrowheads="1"/>
          </p:cNvSpPr>
          <p:nvPr/>
        </p:nvSpPr>
        <p:spPr bwMode="auto">
          <a:xfrm>
            <a:off x="6862763" y="417830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89" name="Oval 21"/>
          <p:cNvSpPr>
            <a:spLocks noChangeArrowheads="1"/>
          </p:cNvSpPr>
          <p:nvPr/>
        </p:nvSpPr>
        <p:spPr bwMode="auto">
          <a:xfrm>
            <a:off x="5991225" y="43719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90" name="Oval 22"/>
          <p:cNvSpPr>
            <a:spLocks noChangeArrowheads="1"/>
          </p:cNvSpPr>
          <p:nvPr/>
        </p:nvSpPr>
        <p:spPr bwMode="auto">
          <a:xfrm>
            <a:off x="5646738" y="2019300"/>
            <a:ext cx="71437" cy="68263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3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0800" cy="685800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152400" y="1584325"/>
            <a:ext cx="2971800" cy="420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Ask user how many clusters they’d like. </a:t>
            </a:r>
            <a:r>
              <a:rPr lang="en-US" sz="2000" i="1" dirty="0">
                <a:solidFill>
                  <a:srgbClr val="008000"/>
                </a:solidFill>
              </a:rPr>
              <a:t>(e.g. </a:t>
            </a:r>
            <a:r>
              <a:rPr lang="en-US" sz="2000" i="1" dirty="0" err="1">
                <a:solidFill>
                  <a:srgbClr val="008000"/>
                </a:solidFill>
              </a:rPr>
              <a:t>k</a:t>
            </a:r>
            <a:r>
              <a:rPr lang="en-US" sz="2000" i="1" dirty="0">
                <a:solidFill>
                  <a:srgbClr val="008000"/>
                </a:solidFill>
              </a:rPr>
              <a:t>=5) 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Randomly guess </a:t>
            </a:r>
            <a:r>
              <a:rPr lang="en-US" sz="2000" dirty="0" err="1"/>
              <a:t>k</a:t>
            </a:r>
            <a:r>
              <a:rPr lang="en-US" sz="2000" dirty="0"/>
              <a:t> cluster Center locations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Each </a:t>
            </a:r>
            <a:r>
              <a:rPr lang="en-US" sz="2000" dirty="0" err="1"/>
              <a:t>datapoint</a:t>
            </a:r>
            <a:r>
              <a:rPr lang="en-US" sz="2000" dirty="0"/>
              <a:t> finds out which Center it’s closest to.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Each Center finds the </a:t>
            </a:r>
            <a:r>
              <a:rPr lang="en-US" sz="2000" dirty="0" err="1"/>
              <a:t>centroid</a:t>
            </a:r>
            <a:r>
              <a:rPr lang="en-US" sz="2000" dirty="0"/>
              <a:t> of the points it owns</a:t>
            </a:r>
          </a:p>
        </p:txBody>
      </p:sp>
      <p:sp>
        <p:nvSpPr>
          <p:cNvPr id="290821" name="Oval 5"/>
          <p:cNvSpPr>
            <a:spLocks noChangeArrowheads="1"/>
          </p:cNvSpPr>
          <p:nvPr/>
        </p:nvSpPr>
        <p:spPr bwMode="auto">
          <a:xfrm>
            <a:off x="5873750" y="4867275"/>
            <a:ext cx="71438" cy="69850"/>
          </a:xfrm>
          <a:prstGeom prst="ellipse">
            <a:avLst/>
          </a:prstGeom>
          <a:solidFill>
            <a:schemeClr val="hlink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2" name="Oval 6"/>
          <p:cNvSpPr>
            <a:spLocks noChangeArrowheads="1"/>
          </p:cNvSpPr>
          <p:nvPr/>
        </p:nvSpPr>
        <p:spPr bwMode="auto">
          <a:xfrm>
            <a:off x="6230938" y="4997450"/>
            <a:ext cx="71437" cy="69850"/>
          </a:xfrm>
          <a:prstGeom prst="ellipse">
            <a:avLst/>
          </a:prstGeom>
          <a:solidFill>
            <a:schemeClr val="hlink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3" name="Oval 7"/>
          <p:cNvSpPr>
            <a:spLocks noChangeArrowheads="1"/>
          </p:cNvSpPr>
          <p:nvPr/>
        </p:nvSpPr>
        <p:spPr bwMode="auto">
          <a:xfrm>
            <a:off x="6862763" y="4178300"/>
            <a:ext cx="71437" cy="69850"/>
          </a:xfrm>
          <a:prstGeom prst="ellipse">
            <a:avLst/>
          </a:prstGeom>
          <a:solidFill>
            <a:schemeClr val="hlink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4" name="Oval 8"/>
          <p:cNvSpPr>
            <a:spLocks noChangeArrowheads="1"/>
          </p:cNvSpPr>
          <p:nvPr/>
        </p:nvSpPr>
        <p:spPr bwMode="auto">
          <a:xfrm>
            <a:off x="5991225" y="4371975"/>
            <a:ext cx="71438" cy="69850"/>
          </a:xfrm>
          <a:prstGeom prst="ellipse">
            <a:avLst/>
          </a:prstGeom>
          <a:solidFill>
            <a:schemeClr val="hlink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5" name="Oval 9"/>
          <p:cNvSpPr>
            <a:spLocks noChangeArrowheads="1"/>
          </p:cNvSpPr>
          <p:nvPr/>
        </p:nvSpPr>
        <p:spPr bwMode="auto">
          <a:xfrm>
            <a:off x="5646738" y="2019300"/>
            <a:ext cx="71437" cy="68263"/>
          </a:xfrm>
          <a:prstGeom prst="ellipse">
            <a:avLst/>
          </a:prstGeom>
          <a:solidFill>
            <a:schemeClr val="hlink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6" name="Line 10"/>
          <p:cNvSpPr>
            <a:spLocks noChangeShapeType="1"/>
          </p:cNvSpPr>
          <p:nvPr/>
        </p:nvSpPr>
        <p:spPr bwMode="auto">
          <a:xfrm flipH="1">
            <a:off x="6272213" y="1295400"/>
            <a:ext cx="2428875" cy="1970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7" name="Line 11"/>
          <p:cNvSpPr>
            <a:spLocks noChangeShapeType="1"/>
          </p:cNvSpPr>
          <p:nvPr/>
        </p:nvSpPr>
        <p:spPr bwMode="auto">
          <a:xfrm>
            <a:off x="6272213" y="3265488"/>
            <a:ext cx="180975" cy="1268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8" name="Line 12"/>
          <p:cNvSpPr>
            <a:spLocks noChangeShapeType="1"/>
          </p:cNvSpPr>
          <p:nvPr/>
        </p:nvSpPr>
        <p:spPr bwMode="auto">
          <a:xfrm>
            <a:off x="6453188" y="4533900"/>
            <a:ext cx="793750" cy="557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9" name="Line 13"/>
          <p:cNvSpPr>
            <a:spLocks noChangeShapeType="1"/>
          </p:cNvSpPr>
          <p:nvPr/>
        </p:nvSpPr>
        <p:spPr bwMode="auto">
          <a:xfrm flipH="1">
            <a:off x="6076950" y="4533900"/>
            <a:ext cx="376238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0" name="Line 14"/>
          <p:cNvSpPr>
            <a:spLocks noChangeShapeType="1"/>
          </p:cNvSpPr>
          <p:nvPr/>
        </p:nvSpPr>
        <p:spPr bwMode="auto">
          <a:xfrm flipH="1" flipV="1">
            <a:off x="3886200" y="4156075"/>
            <a:ext cx="220345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1" name="Line 15"/>
          <p:cNvSpPr>
            <a:spLocks noChangeShapeType="1"/>
          </p:cNvSpPr>
          <p:nvPr/>
        </p:nvSpPr>
        <p:spPr bwMode="auto">
          <a:xfrm flipH="1">
            <a:off x="6043613" y="4689475"/>
            <a:ext cx="46037" cy="968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2" name="Line 16"/>
          <p:cNvSpPr>
            <a:spLocks noChangeShapeType="1"/>
          </p:cNvSpPr>
          <p:nvPr/>
        </p:nvSpPr>
        <p:spPr bwMode="auto">
          <a:xfrm flipH="1">
            <a:off x="3886200" y="3265488"/>
            <a:ext cx="2373313" cy="211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3" name="Oval 17"/>
          <p:cNvSpPr>
            <a:spLocks noChangeAspect="1" noChangeArrowheads="1"/>
          </p:cNvSpPr>
          <p:nvPr/>
        </p:nvSpPr>
        <p:spPr bwMode="auto">
          <a:xfrm>
            <a:off x="6248400" y="1828800"/>
            <a:ext cx="119063" cy="1143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4" name="Oval 18"/>
          <p:cNvSpPr>
            <a:spLocks noChangeAspect="1" noChangeArrowheads="1"/>
          </p:cNvSpPr>
          <p:nvPr/>
        </p:nvSpPr>
        <p:spPr bwMode="auto">
          <a:xfrm>
            <a:off x="6400800" y="5029200"/>
            <a:ext cx="119063" cy="1143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5" name="Oval 19"/>
          <p:cNvSpPr>
            <a:spLocks noChangeAspect="1" noChangeArrowheads="1"/>
          </p:cNvSpPr>
          <p:nvPr/>
        </p:nvSpPr>
        <p:spPr bwMode="auto">
          <a:xfrm>
            <a:off x="4953000" y="4724400"/>
            <a:ext cx="119063" cy="1143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6" name="Oval 20"/>
          <p:cNvSpPr>
            <a:spLocks noChangeAspect="1" noChangeArrowheads="1"/>
          </p:cNvSpPr>
          <p:nvPr/>
        </p:nvSpPr>
        <p:spPr bwMode="auto">
          <a:xfrm>
            <a:off x="5181600" y="4038600"/>
            <a:ext cx="119063" cy="1143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7" name="Oval 21"/>
          <p:cNvSpPr>
            <a:spLocks noChangeAspect="1" noChangeArrowheads="1"/>
          </p:cNvSpPr>
          <p:nvPr/>
        </p:nvSpPr>
        <p:spPr bwMode="auto">
          <a:xfrm>
            <a:off x="7391400" y="3276600"/>
            <a:ext cx="119063" cy="1143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8" name="Freeform 22"/>
          <p:cNvSpPr>
            <a:spLocks/>
          </p:cNvSpPr>
          <p:nvPr/>
        </p:nvSpPr>
        <p:spPr bwMode="auto">
          <a:xfrm>
            <a:off x="5694363" y="1792288"/>
            <a:ext cx="498475" cy="1460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38" y="0"/>
              </a:cxn>
              <a:cxn ang="0">
                <a:pos x="222" y="8"/>
              </a:cxn>
              <a:cxn ang="0">
                <a:pos x="314" y="15"/>
              </a:cxn>
            </a:cxnLst>
            <a:rect l="0" t="0" r="r" b="b"/>
            <a:pathLst>
              <a:path w="314" h="92">
                <a:moveTo>
                  <a:pt x="0" y="92"/>
                </a:moveTo>
                <a:cubicBezTo>
                  <a:pt x="16" y="21"/>
                  <a:pt x="78" y="21"/>
                  <a:pt x="138" y="0"/>
                </a:cubicBezTo>
                <a:cubicBezTo>
                  <a:pt x="166" y="3"/>
                  <a:pt x="194" y="6"/>
                  <a:pt x="222" y="8"/>
                </a:cubicBezTo>
                <a:cubicBezTo>
                  <a:pt x="253" y="11"/>
                  <a:pt x="314" y="15"/>
                  <a:pt x="314" y="1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9" name="Freeform 23"/>
          <p:cNvSpPr>
            <a:spLocks/>
          </p:cNvSpPr>
          <p:nvPr/>
        </p:nvSpPr>
        <p:spPr bwMode="auto">
          <a:xfrm>
            <a:off x="7023100" y="3535363"/>
            <a:ext cx="425450" cy="646112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23" y="323"/>
              </a:cxn>
              <a:cxn ang="0">
                <a:pos x="161" y="284"/>
              </a:cxn>
              <a:cxn ang="0">
                <a:pos x="192" y="238"/>
              </a:cxn>
              <a:cxn ang="0">
                <a:pos x="253" y="115"/>
              </a:cxn>
              <a:cxn ang="0">
                <a:pos x="268" y="0"/>
              </a:cxn>
            </a:cxnLst>
            <a:rect l="0" t="0" r="r" b="b"/>
            <a:pathLst>
              <a:path w="268" h="407">
                <a:moveTo>
                  <a:pt x="0" y="407"/>
                </a:moveTo>
                <a:cubicBezTo>
                  <a:pt x="43" y="379"/>
                  <a:pt x="86" y="360"/>
                  <a:pt x="123" y="323"/>
                </a:cubicBezTo>
                <a:cubicBezTo>
                  <a:pt x="136" y="310"/>
                  <a:pt x="148" y="297"/>
                  <a:pt x="161" y="284"/>
                </a:cubicBezTo>
                <a:cubicBezTo>
                  <a:pt x="174" y="271"/>
                  <a:pt x="192" y="238"/>
                  <a:pt x="192" y="238"/>
                </a:cubicBezTo>
                <a:cubicBezTo>
                  <a:pt x="206" y="193"/>
                  <a:pt x="238" y="159"/>
                  <a:pt x="253" y="115"/>
                </a:cubicBezTo>
                <a:cubicBezTo>
                  <a:pt x="257" y="84"/>
                  <a:pt x="268" y="33"/>
                  <a:pt x="268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40" name="Freeform 24"/>
          <p:cNvSpPr>
            <a:spLocks/>
          </p:cNvSpPr>
          <p:nvPr/>
        </p:nvSpPr>
        <p:spPr bwMode="auto">
          <a:xfrm>
            <a:off x="5386388" y="4160838"/>
            <a:ext cx="600075" cy="155575"/>
          </a:xfrm>
          <a:custGeom>
            <a:avLst/>
            <a:gdLst/>
            <a:ahLst/>
            <a:cxnLst>
              <a:cxn ang="0">
                <a:pos x="378" y="98"/>
              </a:cxn>
              <a:cxn ang="0">
                <a:pos x="71" y="21"/>
              </a:cxn>
              <a:cxn ang="0">
                <a:pos x="25" y="6"/>
              </a:cxn>
              <a:cxn ang="0">
                <a:pos x="2" y="13"/>
              </a:cxn>
              <a:cxn ang="0">
                <a:pos x="9" y="13"/>
              </a:cxn>
            </a:cxnLst>
            <a:rect l="0" t="0" r="r" b="b"/>
            <a:pathLst>
              <a:path w="378" h="98">
                <a:moveTo>
                  <a:pt x="378" y="98"/>
                </a:moveTo>
                <a:cubicBezTo>
                  <a:pt x="314" y="0"/>
                  <a:pt x="172" y="27"/>
                  <a:pt x="71" y="21"/>
                </a:cubicBezTo>
                <a:cubicBezTo>
                  <a:pt x="68" y="20"/>
                  <a:pt x="29" y="6"/>
                  <a:pt x="25" y="6"/>
                </a:cubicBezTo>
                <a:cubicBezTo>
                  <a:pt x="17" y="6"/>
                  <a:pt x="9" y="10"/>
                  <a:pt x="2" y="13"/>
                </a:cubicBezTo>
                <a:cubicBezTo>
                  <a:pt x="0" y="14"/>
                  <a:pt x="7" y="13"/>
                  <a:pt x="9" y="1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41" name="Freeform 25"/>
          <p:cNvSpPr>
            <a:spLocks/>
          </p:cNvSpPr>
          <p:nvPr/>
        </p:nvSpPr>
        <p:spPr bwMode="auto">
          <a:xfrm>
            <a:off x="5205413" y="4840288"/>
            <a:ext cx="635000" cy="219075"/>
          </a:xfrm>
          <a:custGeom>
            <a:avLst/>
            <a:gdLst/>
            <a:ahLst/>
            <a:cxnLst>
              <a:cxn ang="0">
                <a:pos x="400" y="107"/>
              </a:cxn>
              <a:cxn ang="0">
                <a:pos x="323" y="138"/>
              </a:cxn>
              <a:cxn ang="0">
                <a:pos x="200" y="131"/>
              </a:cxn>
              <a:cxn ang="0">
                <a:pos x="39" y="23"/>
              </a:cxn>
              <a:cxn ang="0">
                <a:pos x="23" y="8"/>
              </a:cxn>
              <a:cxn ang="0">
                <a:pos x="0" y="0"/>
              </a:cxn>
            </a:cxnLst>
            <a:rect l="0" t="0" r="r" b="b"/>
            <a:pathLst>
              <a:path w="400" h="138">
                <a:moveTo>
                  <a:pt x="400" y="107"/>
                </a:moveTo>
                <a:cubicBezTo>
                  <a:pt x="374" y="125"/>
                  <a:pt x="355" y="131"/>
                  <a:pt x="323" y="138"/>
                </a:cubicBezTo>
                <a:cubicBezTo>
                  <a:pt x="282" y="136"/>
                  <a:pt x="241" y="137"/>
                  <a:pt x="200" y="131"/>
                </a:cubicBezTo>
                <a:cubicBezTo>
                  <a:pt x="151" y="124"/>
                  <a:pt x="101" y="44"/>
                  <a:pt x="39" y="23"/>
                </a:cubicBezTo>
                <a:cubicBezTo>
                  <a:pt x="34" y="18"/>
                  <a:pt x="29" y="12"/>
                  <a:pt x="23" y="8"/>
                </a:cubicBezTo>
                <a:cubicBezTo>
                  <a:pt x="16" y="4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42" name="Freeform 26"/>
          <p:cNvSpPr>
            <a:spLocks/>
          </p:cNvSpPr>
          <p:nvPr/>
        </p:nvSpPr>
        <p:spPr bwMode="auto">
          <a:xfrm>
            <a:off x="6138863" y="5145088"/>
            <a:ext cx="303212" cy="268287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50" y="169"/>
              </a:cxn>
              <a:cxn ang="0">
                <a:pos x="134" y="161"/>
              </a:cxn>
              <a:cxn ang="0">
                <a:pos x="180" y="84"/>
              </a:cxn>
              <a:cxn ang="0">
                <a:pos x="188" y="38"/>
              </a:cxn>
            </a:cxnLst>
            <a:rect l="0" t="0" r="r" b="b"/>
            <a:pathLst>
              <a:path w="191" h="169">
                <a:moveTo>
                  <a:pt x="50" y="0"/>
                </a:moveTo>
                <a:cubicBezTo>
                  <a:pt x="24" y="51"/>
                  <a:pt x="0" y="122"/>
                  <a:pt x="50" y="169"/>
                </a:cubicBezTo>
                <a:cubicBezTo>
                  <a:pt x="78" y="166"/>
                  <a:pt x="107" y="167"/>
                  <a:pt x="134" y="161"/>
                </a:cubicBezTo>
                <a:cubicBezTo>
                  <a:pt x="157" y="156"/>
                  <a:pt x="164" y="101"/>
                  <a:pt x="180" y="84"/>
                </a:cubicBezTo>
                <a:cubicBezTo>
                  <a:pt x="191" y="54"/>
                  <a:pt x="188" y="69"/>
                  <a:pt x="188" y="3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43" name="Oval 27"/>
          <p:cNvSpPr>
            <a:spLocks noChangeArrowheads="1"/>
          </p:cNvSpPr>
          <p:nvPr/>
        </p:nvSpPr>
        <p:spPr bwMode="auto">
          <a:xfrm>
            <a:off x="5884863" y="4867275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4" name="Oval 28"/>
          <p:cNvSpPr>
            <a:spLocks noChangeArrowheads="1"/>
          </p:cNvSpPr>
          <p:nvPr/>
        </p:nvSpPr>
        <p:spPr bwMode="auto">
          <a:xfrm>
            <a:off x="6242050" y="4997450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5" name="Oval 29"/>
          <p:cNvSpPr>
            <a:spLocks noChangeArrowheads="1"/>
          </p:cNvSpPr>
          <p:nvPr/>
        </p:nvSpPr>
        <p:spPr bwMode="auto">
          <a:xfrm>
            <a:off x="6873875" y="4178300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6" name="Oval 30"/>
          <p:cNvSpPr>
            <a:spLocks noChangeArrowheads="1"/>
          </p:cNvSpPr>
          <p:nvPr/>
        </p:nvSpPr>
        <p:spPr bwMode="auto">
          <a:xfrm>
            <a:off x="6002338" y="4371975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7" name="Oval 31"/>
          <p:cNvSpPr>
            <a:spLocks noChangeArrowheads="1"/>
          </p:cNvSpPr>
          <p:nvPr/>
        </p:nvSpPr>
        <p:spPr bwMode="auto">
          <a:xfrm>
            <a:off x="5657850" y="2019300"/>
            <a:ext cx="71438" cy="68263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8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0800" cy="685800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152400" y="1431925"/>
            <a:ext cx="2971800" cy="5426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Ask user how many clusters they’d like. </a:t>
            </a:r>
            <a:r>
              <a:rPr lang="en-US" sz="2000" i="1" dirty="0">
                <a:solidFill>
                  <a:srgbClr val="008000"/>
                </a:solidFill>
              </a:rPr>
              <a:t>(e.g. </a:t>
            </a:r>
            <a:r>
              <a:rPr lang="en-US" sz="2000" i="1" dirty="0" err="1">
                <a:solidFill>
                  <a:srgbClr val="008000"/>
                </a:solidFill>
              </a:rPr>
              <a:t>k</a:t>
            </a:r>
            <a:r>
              <a:rPr lang="en-US" sz="2000" i="1" dirty="0">
                <a:solidFill>
                  <a:srgbClr val="008000"/>
                </a:solidFill>
              </a:rPr>
              <a:t>=5) 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Randomly guess </a:t>
            </a:r>
            <a:r>
              <a:rPr lang="en-US" sz="2000" dirty="0" err="1"/>
              <a:t>k</a:t>
            </a:r>
            <a:r>
              <a:rPr lang="en-US" sz="2000" dirty="0"/>
              <a:t> cluster Center locations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Each </a:t>
            </a:r>
            <a:r>
              <a:rPr lang="en-US" sz="2000" dirty="0" err="1"/>
              <a:t>datapoint</a:t>
            </a:r>
            <a:r>
              <a:rPr lang="en-US" sz="2000" dirty="0"/>
              <a:t> finds out which Center it’s closest to.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Each Center finds the </a:t>
            </a:r>
            <a:r>
              <a:rPr lang="en-US" sz="2000" dirty="0" err="1"/>
              <a:t>centroid</a:t>
            </a:r>
            <a:r>
              <a:rPr lang="en-US" sz="2000" dirty="0"/>
              <a:t> of the points it owns…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…and jumps there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…Repeat until terminated!</a:t>
            </a:r>
          </a:p>
        </p:txBody>
      </p:sp>
      <p:sp>
        <p:nvSpPr>
          <p:cNvPr id="292869" name="Oval 5"/>
          <p:cNvSpPr>
            <a:spLocks noChangeAspect="1" noChangeArrowheads="1"/>
          </p:cNvSpPr>
          <p:nvPr/>
        </p:nvSpPr>
        <p:spPr bwMode="auto">
          <a:xfrm>
            <a:off x="6248400" y="18288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0" name="Oval 6"/>
          <p:cNvSpPr>
            <a:spLocks noChangeAspect="1" noChangeArrowheads="1"/>
          </p:cNvSpPr>
          <p:nvPr/>
        </p:nvSpPr>
        <p:spPr bwMode="auto">
          <a:xfrm>
            <a:off x="6400800" y="50292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1" name="Oval 7"/>
          <p:cNvSpPr>
            <a:spLocks noChangeAspect="1" noChangeArrowheads="1"/>
          </p:cNvSpPr>
          <p:nvPr/>
        </p:nvSpPr>
        <p:spPr bwMode="auto">
          <a:xfrm>
            <a:off x="4953000" y="47244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2" name="Oval 8"/>
          <p:cNvSpPr>
            <a:spLocks noChangeAspect="1" noChangeArrowheads="1"/>
          </p:cNvSpPr>
          <p:nvPr/>
        </p:nvSpPr>
        <p:spPr bwMode="auto">
          <a:xfrm>
            <a:off x="5181600" y="40386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3" name="Oval 9"/>
          <p:cNvSpPr>
            <a:spLocks noChangeAspect="1" noChangeArrowheads="1"/>
          </p:cNvSpPr>
          <p:nvPr/>
        </p:nvSpPr>
        <p:spPr bwMode="auto">
          <a:xfrm>
            <a:off x="7391400" y="32766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4" name="Freeform 10"/>
          <p:cNvSpPr>
            <a:spLocks/>
          </p:cNvSpPr>
          <p:nvPr/>
        </p:nvSpPr>
        <p:spPr bwMode="auto">
          <a:xfrm>
            <a:off x="5694363" y="1792288"/>
            <a:ext cx="498475" cy="1460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38" y="0"/>
              </a:cxn>
              <a:cxn ang="0">
                <a:pos x="222" y="8"/>
              </a:cxn>
              <a:cxn ang="0">
                <a:pos x="314" y="15"/>
              </a:cxn>
            </a:cxnLst>
            <a:rect l="0" t="0" r="r" b="b"/>
            <a:pathLst>
              <a:path w="314" h="92">
                <a:moveTo>
                  <a:pt x="0" y="92"/>
                </a:moveTo>
                <a:cubicBezTo>
                  <a:pt x="16" y="21"/>
                  <a:pt x="78" y="21"/>
                  <a:pt x="138" y="0"/>
                </a:cubicBezTo>
                <a:cubicBezTo>
                  <a:pt x="166" y="3"/>
                  <a:pt x="194" y="6"/>
                  <a:pt x="222" y="8"/>
                </a:cubicBezTo>
                <a:cubicBezTo>
                  <a:pt x="253" y="11"/>
                  <a:pt x="314" y="15"/>
                  <a:pt x="314" y="1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5" name="Freeform 11"/>
          <p:cNvSpPr>
            <a:spLocks/>
          </p:cNvSpPr>
          <p:nvPr/>
        </p:nvSpPr>
        <p:spPr bwMode="auto">
          <a:xfrm>
            <a:off x="7023100" y="3535363"/>
            <a:ext cx="425450" cy="646112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23" y="323"/>
              </a:cxn>
              <a:cxn ang="0">
                <a:pos x="161" y="284"/>
              </a:cxn>
              <a:cxn ang="0">
                <a:pos x="192" y="238"/>
              </a:cxn>
              <a:cxn ang="0">
                <a:pos x="253" y="115"/>
              </a:cxn>
              <a:cxn ang="0">
                <a:pos x="268" y="0"/>
              </a:cxn>
            </a:cxnLst>
            <a:rect l="0" t="0" r="r" b="b"/>
            <a:pathLst>
              <a:path w="268" h="407">
                <a:moveTo>
                  <a:pt x="0" y="407"/>
                </a:moveTo>
                <a:cubicBezTo>
                  <a:pt x="43" y="379"/>
                  <a:pt x="86" y="360"/>
                  <a:pt x="123" y="323"/>
                </a:cubicBezTo>
                <a:cubicBezTo>
                  <a:pt x="136" y="310"/>
                  <a:pt x="148" y="297"/>
                  <a:pt x="161" y="284"/>
                </a:cubicBezTo>
                <a:cubicBezTo>
                  <a:pt x="174" y="271"/>
                  <a:pt x="192" y="238"/>
                  <a:pt x="192" y="238"/>
                </a:cubicBezTo>
                <a:cubicBezTo>
                  <a:pt x="206" y="193"/>
                  <a:pt x="238" y="159"/>
                  <a:pt x="253" y="115"/>
                </a:cubicBezTo>
                <a:cubicBezTo>
                  <a:pt x="257" y="84"/>
                  <a:pt x="268" y="33"/>
                  <a:pt x="268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6" name="Freeform 12"/>
          <p:cNvSpPr>
            <a:spLocks/>
          </p:cNvSpPr>
          <p:nvPr/>
        </p:nvSpPr>
        <p:spPr bwMode="auto">
          <a:xfrm>
            <a:off x="5386388" y="4160838"/>
            <a:ext cx="600075" cy="155575"/>
          </a:xfrm>
          <a:custGeom>
            <a:avLst/>
            <a:gdLst/>
            <a:ahLst/>
            <a:cxnLst>
              <a:cxn ang="0">
                <a:pos x="378" y="98"/>
              </a:cxn>
              <a:cxn ang="0">
                <a:pos x="71" y="21"/>
              </a:cxn>
              <a:cxn ang="0">
                <a:pos x="25" y="6"/>
              </a:cxn>
              <a:cxn ang="0">
                <a:pos x="2" y="13"/>
              </a:cxn>
              <a:cxn ang="0">
                <a:pos x="9" y="13"/>
              </a:cxn>
            </a:cxnLst>
            <a:rect l="0" t="0" r="r" b="b"/>
            <a:pathLst>
              <a:path w="378" h="98">
                <a:moveTo>
                  <a:pt x="378" y="98"/>
                </a:moveTo>
                <a:cubicBezTo>
                  <a:pt x="314" y="0"/>
                  <a:pt x="172" y="27"/>
                  <a:pt x="71" y="21"/>
                </a:cubicBezTo>
                <a:cubicBezTo>
                  <a:pt x="68" y="20"/>
                  <a:pt x="29" y="6"/>
                  <a:pt x="25" y="6"/>
                </a:cubicBezTo>
                <a:cubicBezTo>
                  <a:pt x="17" y="6"/>
                  <a:pt x="9" y="10"/>
                  <a:pt x="2" y="13"/>
                </a:cubicBezTo>
                <a:cubicBezTo>
                  <a:pt x="0" y="14"/>
                  <a:pt x="7" y="13"/>
                  <a:pt x="9" y="1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7" name="Freeform 13"/>
          <p:cNvSpPr>
            <a:spLocks/>
          </p:cNvSpPr>
          <p:nvPr/>
        </p:nvSpPr>
        <p:spPr bwMode="auto">
          <a:xfrm>
            <a:off x="5205413" y="4840288"/>
            <a:ext cx="635000" cy="219075"/>
          </a:xfrm>
          <a:custGeom>
            <a:avLst/>
            <a:gdLst/>
            <a:ahLst/>
            <a:cxnLst>
              <a:cxn ang="0">
                <a:pos x="400" y="107"/>
              </a:cxn>
              <a:cxn ang="0">
                <a:pos x="323" y="138"/>
              </a:cxn>
              <a:cxn ang="0">
                <a:pos x="200" y="131"/>
              </a:cxn>
              <a:cxn ang="0">
                <a:pos x="39" y="23"/>
              </a:cxn>
              <a:cxn ang="0">
                <a:pos x="23" y="8"/>
              </a:cxn>
              <a:cxn ang="0">
                <a:pos x="0" y="0"/>
              </a:cxn>
            </a:cxnLst>
            <a:rect l="0" t="0" r="r" b="b"/>
            <a:pathLst>
              <a:path w="400" h="138">
                <a:moveTo>
                  <a:pt x="400" y="107"/>
                </a:moveTo>
                <a:cubicBezTo>
                  <a:pt x="374" y="125"/>
                  <a:pt x="355" y="131"/>
                  <a:pt x="323" y="138"/>
                </a:cubicBezTo>
                <a:cubicBezTo>
                  <a:pt x="282" y="136"/>
                  <a:pt x="241" y="137"/>
                  <a:pt x="200" y="131"/>
                </a:cubicBezTo>
                <a:cubicBezTo>
                  <a:pt x="151" y="124"/>
                  <a:pt x="101" y="44"/>
                  <a:pt x="39" y="23"/>
                </a:cubicBezTo>
                <a:cubicBezTo>
                  <a:pt x="34" y="18"/>
                  <a:pt x="29" y="12"/>
                  <a:pt x="23" y="8"/>
                </a:cubicBezTo>
                <a:cubicBezTo>
                  <a:pt x="16" y="4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8" name="Freeform 14"/>
          <p:cNvSpPr>
            <a:spLocks/>
          </p:cNvSpPr>
          <p:nvPr/>
        </p:nvSpPr>
        <p:spPr bwMode="auto">
          <a:xfrm>
            <a:off x="6138863" y="5145088"/>
            <a:ext cx="303212" cy="268287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50" y="169"/>
              </a:cxn>
              <a:cxn ang="0">
                <a:pos x="134" y="161"/>
              </a:cxn>
              <a:cxn ang="0">
                <a:pos x="180" y="84"/>
              </a:cxn>
              <a:cxn ang="0">
                <a:pos x="188" y="38"/>
              </a:cxn>
            </a:cxnLst>
            <a:rect l="0" t="0" r="r" b="b"/>
            <a:pathLst>
              <a:path w="191" h="169">
                <a:moveTo>
                  <a:pt x="50" y="0"/>
                </a:moveTo>
                <a:cubicBezTo>
                  <a:pt x="24" y="51"/>
                  <a:pt x="0" y="122"/>
                  <a:pt x="50" y="169"/>
                </a:cubicBezTo>
                <a:cubicBezTo>
                  <a:pt x="78" y="166"/>
                  <a:pt x="107" y="167"/>
                  <a:pt x="134" y="161"/>
                </a:cubicBezTo>
                <a:cubicBezTo>
                  <a:pt x="157" y="156"/>
                  <a:pt x="164" y="101"/>
                  <a:pt x="180" y="84"/>
                </a:cubicBezTo>
                <a:cubicBezTo>
                  <a:pt x="191" y="54"/>
                  <a:pt x="188" y="69"/>
                  <a:pt x="188" y="3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9" name="Oval 15"/>
          <p:cNvSpPr>
            <a:spLocks noChangeArrowheads="1"/>
          </p:cNvSpPr>
          <p:nvPr/>
        </p:nvSpPr>
        <p:spPr bwMode="auto">
          <a:xfrm>
            <a:off x="5873750" y="48672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0" name="Oval 16"/>
          <p:cNvSpPr>
            <a:spLocks noChangeArrowheads="1"/>
          </p:cNvSpPr>
          <p:nvPr/>
        </p:nvSpPr>
        <p:spPr bwMode="auto">
          <a:xfrm>
            <a:off x="6230938" y="499745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1" name="Oval 17"/>
          <p:cNvSpPr>
            <a:spLocks noChangeArrowheads="1"/>
          </p:cNvSpPr>
          <p:nvPr/>
        </p:nvSpPr>
        <p:spPr bwMode="auto">
          <a:xfrm>
            <a:off x="6862763" y="417830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2" name="Oval 18"/>
          <p:cNvSpPr>
            <a:spLocks noChangeArrowheads="1"/>
          </p:cNvSpPr>
          <p:nvPr/>
        </p:nvSpPr>
        <p:spPr bwMode="auto">
          <a:xfrm>
            <a:off x="5991225" y="43719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3" name="Oval 19"/>
          <p:cNvSpPr>
            <a:spLocks noChangeArrowheads="1"/>
          </p:cNvSpPr>
          <p:nvPr/>
        </p:nvSpPr>
        <p:spPr bwMode="auto">
          <a:xfrm>
            <a:off x="5646738" y="2019300"/>
            <a:ext cx="71437" cy="68263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7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47970</TotalTime>
  <Words>1307</Words>
  <Application>Microsoft Macintosh PowerPoint</Application>
  <PresentationFormat>On-screen Show (4:3)</PresentationFormat>
  <Paragraphs>280</Paragraphs>
  <Slides>38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pictures</vt:lpstr>
      <vt:lpstr>Blank Presentation</vt:lpstr>
      <vt:lpstr>Equation</vt:lpstr>
      <vt:lpstr>ECE 5984: Introduction to  Machine Learning</vt:lpstr>
      <vt:lpstr>Administrativia</vt:lpstr>
      <vt:lpstr>PowerPoint Presentation</vt:lpstr>
      <vt:lpstr>Some Data</vt:lpstr>
      <vt:lpstr>K-means</vt:lpstr>
      <vt:lpstr>K-means</vt:lpstr>
      <vt:lpstr>K-means</vt:lpstr>
      <vt:lpstr>K-means</vt:lpstr>
      <vt:lpstr>K-means</vt:lpstr>
      <vt:lpstr>K-means</vt:lpstr>
      <vt:lpstr>K-means as Co-ordinate Descent</vt:lpstr>
      <vt:lpstr>K-means as Co-ordinate Descent</vt:lpstr>
      <vt:lpstr>PowerPoint Presentation</vt:lpstr>
      <vt:lpstr>PowerPoint Presentation</vt:lpstr>
      <vt:lpstr>(One) bad case for k-means</vt:lpstr>
      <vt:lpstr>GMM</vt:lpstr>
      <vt:lpstr>GMM</vt:lpstr>
      <vt:lpstr>K-means vs GMM</vt:lpstr>
      <vt:lpstr>Hidden Data Causes Problems #1</vt:lpstr>
      <vt:lpstr>Hidden Data Causes Problems #2</vt:lpstr>
      <vt:lpstr>Hidden Data Causes Problems #3</vt:lpstr>
      <vt:lpstr>Special case: spherical Gaussians and hard assignments</vt:lpstr>
      <vt:lpstr>The K-means GMM assumption</vt:lpstr>
      <vt:lpstr>The K-means GMM assumption</vt:lpstr>
      <vt:lpstr>The K-means GMM assumption</vt:lpstr>
      <vt:lpstr>The K-means GMM assumption</vt:lpstr>
      <vt:lpstr>The General GMM assumption</vt:lpstr>
      <vt:lpstr>K-means vs GMM</vt:lpstr>
      <vt:lpstr>EM</vt:lpstr>
      <vt:lpstr>EM for Learning GMMs</vt:lpstr>
      <vt:lpstr>Gaussian Mixture Example: Start</vt:lpstr>
      <vt:lpstr>After 1st iteration</vt:lpstr>
      <vt:lpstr>After 2nd iteration</vt:lpstr>
      <vt:lpstr>After 3rd iteration</vt:lpstr>
      <vt:lpstr>After 4th iteration</vt:lpstr>
      <vt:lpstr>After 5th iteration</vt:lpstr>
      <vt:lpstr>After 6th iteration</vt:lpstr>
      <vt:lpstr>After 20th iteration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2624</cp:revision>
  <cp:lastPrinted>2015-04-01T17:45:43Z</cp:lastPrinted>
  <dcterms:created xsi:type="dcterms:W3CDTF">2013-03-06T19:31:42Z</dcterms:created>
  <dcterms:modified xsi:type="dcterms:W3CDTF">2015-05-04T18:11:31Z</dcterms:modified>
  <cp:category/>
</cp:coreProperties>
</file>