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8"/>
  </p:notesMasterIdLst>
  <p:handoutMasterIdLst>
    <p:handoutMasterId r:id="rId49"/>
  </p:handoutMasterIdLst>
  <p:sldIdLst>
    <p:sldId id="256" r:id="rId3"/>
    <p:sldId id="298" r:id="rId4"/>
    <p:sldId id="30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1" r:id="rId34"/>
    <p:sldId id="286" r:id="rId35"/>
    <p:sldId id="302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3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-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D9BE4-5168-442B-BA8B-26E5AF901EFC}" type="slidenum">
              <a:rPr lang="en-US"/>
              <a:pPr/>
              <a:t>20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B057C9-4827-1247-9352-6447CC210AE7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305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2381"/>
          </a:xfrm>
          <a:noFill/>
        </p:spPr>
        <p:txBody>
          <a:bodyPr/>
          <a:lstStyle/>
          <a:p>
            <a:pPr eaLnBrk="1" hangingPunct="1"/>
            <a:r>
              <a:rPr lang="en-US"/>
              <a:t>e.g. bank for polysemy</a:t>
            </a:r>
          </a:p>
          <a:p>
            <a:pPr eaLnBrk="1" hangingPunct="1"/>
            <a:r>
              <a:rPr lang="en-US"/>
              <a:t>e.g. ** for synonym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7" y="4342192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kovan.ceng.metu.edu.tr/~maya/kmeans/" TargetMode="External"/><Relationship Id="rId3" Type="http://schemas.openxmlformats.org/officeDocument/2006/relationships/hyperlink" Target="http://home.deib.polimi.it/matteucc/Clustering/tutorial_html/AppletKM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emf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Relationship Id="rId3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8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Unsupervised Learning: 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Kmeans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, GMM, EM</a:t>
            </a:r>
          </a:p>
          <a:p>
            <a:pPr algn="l"/>
            <a:endParaRPr lang="en-US" sz="2400" dirty="0"/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Barber 20.1-20.3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Each datapoint finds out which Center it’s closest to. (Thus each Center “owns” a set of datapoints)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1295400"/>
            <a:ext cx="4814888" cy="4362450"/>
            <a:chOff x="2158" y="822"/>
            <a:chExt cx="3256" cy="3010"/>
          </a:xfrm>
        </p:grpSpPr>
        <p:sp>
          <p:nvSpPr>
            <p:cNvPr id="288774" name="Oval 6"/>
            <p:cNvSpPr>
              <a:spLocks noChangeArrowheads="1"/>
            </p:cNvSpPr>
            <p:nvPr/>
          </p:nvSpPr>
          <p:spPr bwMode="auto">
            <a:xfrm>
              <a:off x="3502" y="3287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3744" y="3376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4171" y="281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3582" y="2945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349" y="1321"/>
              <a:ext cx="48" cy="48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9" name="Line 11"/>
            <p:cNvSpPr>
              <a:spLocks noChangeShapeType="1"/>
            </p:cNvSpPr>
            <p:nvPr/>
          </p:nvSpPr>
          <p:spPr bwMode="auto">
            <a:xfrm flipH="1">
              <a:off x="3771" y="822"/>
              <a:ext cx="1643" cy="1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0" name="Line 12"/>
            <p:cNvSpPr>
              <a:spLocks noChangeShapeType="1"/>
            </p:cNvSpPr>
            <p:nvPr/>
          </p:nvSpPr>
          <p:spPr bwMode="auto">
            <a:xfrm>
              <a:off x="3771" y="2181"/>
              <a:ext cx="123" cy="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1" name="Line 13"/>
            <p:cNvSpPr>
              <a:spLocks noChangeShapeType="1"/>
            </p:cNvSpPr>
            <p:nvPr/>
          </p:nvSpPr>
          <p:spPr bwMode="auto">
            <a:xfrm>
              <a:off x="3894" y="3057"/>
              <a:ext cx="537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2" name="Line 14"/>
            <p:cNvSpPr>
              <a:spLocks noChangeShapeType="1"/>
            </p:cNvSpPr>
            <p:nvPr/>
          </p:nvSpPr>
          <p:spPr bwMode="auto">
            <a:xfrm flipH="1">
              <a:off x="3640" y="3057"/>
              <a:ext cx="254" cy="1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3" name="Line 15"/>
            <p:cNvSpPr>
              <a:spLocks noChangeShapeType="1"/>
            </p:cNvSpPr>
            <p:nvPr/>
          </p:nvSpPr>
          <p:spPr bwMode="auto">
            <a:xfrm flipH="1" flipV="1">
              <a:off x="2158" y="2796"/>
              <a:ext cx="1490" cy="3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4" name="Line 16"/>
            <p:cNvSpPr>
              <a:spLocks noChangeShapeType="1"/>
            </p:cNvSpPr>
            <p:nvPr/>
          </p:nvSpPr>
          <p:spPr bwMode="auto">
            <a:xfrm flipH="1">
              <a:off x="3617" y="3164"/>
              <a:ext cx="31" cy="6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785" name="Line 17"/>
            <p:cNvSpPr>
              <a:spLocks noChangeShapeType="1"/>
            </p:cNvSpPr>
            <p:nvPr/>
          </p:nvSpPr>
          <p:spPr bwMode="auto">
            <a:xfrm flipH="1">
              <a:off x="2158" y="2181"/>
              <a:ext cx="1605" cy="1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786" name="Oval 18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7" name="Oval 19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8" name="Oval 20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89" name="Oval 21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90" name="Oval 22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1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420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chemeClr val="hlink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H="1">
            <a:off x="6272213" y="1295400"/>
            <a:ext cx="2428875" cy="197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7" name="Line 11"/>
          <p:cNvSpPr>
            <a:spLocks noChangeShapeType="1"/>
          </p:cNvSpPr>
          <p:nvPr/>
        </p:nvSpPr>
        <p:spPr bwMode="auto">
          <a:xfrm>
            <a:off x="6272213" y="3265488"/>
            <a:ext cx="180975" cy="1268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8" name="Line 12"/>
          <p:cNvSpPr>
            <a:spLocks noChangeShapeType="1"/>
          </p:cNvSpPr>
          <p:nvPr/>
        </p:nvSpPr>
        <p:spPr bwMode="auto">
          <a:xfrm>
            <a:off x="6453188" y="4533900"/>
            <a:ext cx="79375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 flipH="1">
            <a:off x="6076950" y="4533900"/>
            <a:ext cx="3762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0" name="Line 14"/>
          <p:cNvSpPr>
            <a:spLocks noChangeShapeType="1"/>
          </p:cNvSpPr>
          <p:nvPr/>
        </p:nvSpPr>
        <p:spPr bwMode="auto">
          <a:xfrm flipH="1" flipV="1">
            <a:off x="3886200" y="4156075"/>
            <a:ext cx="220345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1" name="Line 15"/>
          <p:cNvSpPr>
            <a:spLocks noChangeShapeType="1"/>
          </p:cNvSpPr>
          <p:nvPr/>
        </p:nvSpPr>
        <p:spPr bwMode="auto">
          <a:xfrm flipH="1">
            <a:off x="6043613" y="4689475"/>
            <a:ext cx="46037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 flipH="1">
            <a:off x="3886200" y="3265488"/>
            <a:ext cx="23733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3" name="Oval 17"/>
          <p:cNvSpPr>
            <a:spLocks noChangeAspect="1" noChangeArrowheads="1"/>
          </p:cNvSpPr>
          <p:nvPr/>
        </p:nvSpPr>
        <p:spPr bwMode="auto">
          <a:xfrm>
            <a:off x="6248400" y="18288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Oval 18"/>
          <p:cNvSpPr>
            <a:spLocks noChangeAspect="1" noChangeArrowheads="1"/>
          </p:cNvSpPr>
          <p:nvPr/>
        </p:nvSpPr>
        <p:spPr bwMode="auto">
          <a:xfrm>
            <a:off x="6400800" y="50292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5" name="Oval 19"/>
          <p:cNvSpPr>
            <a:spLocks noChangeAspect="1" noChangeArrowheads="1"/>
          </p:cNvSpPr>
          <p:nvPr/>
        </p:nvSpPr>
        <p:spPr bwMode="auto">
          <a:xfrm>
            <a:off x="4953000" y="47244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Oval 20"/>
          <p:cNvSpPr>
            <a:spLocks noChangeAspect="1" noChangeArrowheads="1"/>
          </p:cNvSpPr>
          <p:nvPr/>
        </p:nvSpPr>
        <p:spPr bwMode="auto">
          <a:xfrm>
            <a:off x="5181600" y="4038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7" name="Oval 21"/>
          <p:cNvSpPr>
            <a:spLocks noChangeAspect="1" noChangeArrowheads="1"/>
          </p:cNvSpPr>
          <p:nvPr/>
        </p:nvSpPr>
        <p:spPr bwMode="auto">
          <a:xfrm>
            <a:off x="7391400" y="3276600"/>
            <a:ext cx="119063" cy="1143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8" name="Freeform 22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39" name="Freeform 23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0" name="Freeform 24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1" name="Freeform 25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2" name="Freeform 26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43" name="Oval 27"/>
          <p:cNvSpPr>
            <a:spLocks noChangeArrowheads="1"/>
          </p:cNvSpPr>
          <p:nvPr/>
        </p:nvSpPr>
        <p:spPr bwMode="auto">
          <a:xfrm>
            <a:off x="5884863" y="48672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>
            <a:off x="6242050" y="499745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5" name="Oval 29"/>
          <p:cNvSpPr>
            <a:spLocks noChangeArrowheads="1"/>
          </p:cNvSpPr>
          <p:nvPr/>
        </p:nvSpPr>
        <p:spPr bwMode="auto">
          <a:xfrm>
            <a:off x="6873875" y="4178300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6" name="Oval 30"/>
          <p:cNvSpPr>
            <a:spLocks noChangeArrowheads="1"/>
          </p:cNvSpPr>
          <p:nvPr/>
        </p:nvSpPr>
        <p:spPr bwMode="auto">
          <a:xfrm>
            <a:off x="6002338" y="4371975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47" name="Oval 31"/>
          <p:cNvSpPr>
            <a:spLocks noChangeArrowheads="1"/>
          </p:cNvSpPr>
          <p:nvPr/>
        </p:nvSpPr>
        <p:spPr bwMode="auto">
          <a:xfrm>
            <a:off x="5657850" y="2019300"/>
            <a:ext cx="71438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52400" y="1431925"/>
            <a:ext cx="2971800" cy="542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owns…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…and jumps there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…Repeat until terminated!</a:t>
            </a:r>
          </a:p>
        </p:txBody>
      </p:sp>
      <p:sp>
        <p:nvSpPr>
          <p:cNvPr id="292869" name="Oval 5"/>
          <p:cNvSpPr>
            <a:spLocks noChangeAspect="1" noChangeArrowheads="1"/>
          </p:cNvSpPr>
          <p:nvPr/>
        </p:nvSpPr>
        <p:spPr bwMode="auto">
          <a:xfrm>
            <a:off x="6248400" y="18288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Oval 6"/>
          <p:cNvSpPr>
            <a:spLocks noChangeAspect="1" noChangeArrowheads="1"/>
          </p:cNvSpPr>
          <p:nvPr/>
        </p:nvSpPr>
        <p:spPr bwMode="auto">
          <a:xfrm>
            <a:off x="6400800" y="50292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spect="1" noChangeArrowheads="1"/>
          </p:cNvSpPr>
          <p:nvPr/>
        </p:nvSpPr>
        <p:spPr bwMode="auto">
          <a:xfrm>
            <a:off x="4953000" y="47244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spect="1" noChangeArrowheads="1"/>
          </p:cNvSpPr>
          <p:nvPr/>
        </p:nvSpPr>
        <p:spPr bwMode="auto">
          <a:xfrm>
            <a:off x="5181600" y="4038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spect="1" noChangeArrowheads="1"/>
          </p:cNvSpPr>
          <p:nvPr/>
        </p:nvSpPr>
        <p:spPr bwMode="auto">
          <a:xfrm>
            <a:off x="7391400" y="3276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Freeform 10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Freeform 12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Freeform 14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Oval 1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Oval 1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Oval 1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2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Randomly initialize </a:t>
            </a:r>
            <a:r>
              <a:rPr lang="en-US" i="1" dirty="0" smtClean="0"/>
              <a:t>k</a:t>
            </a:r>
            <a:r>
              <a:rPr lang="en-US" dirty="0" smtClean="0"/>
              <a:t> centers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30000" dirty="0" smtClean="0">
                <a:sym typeface="Symbol" pitchFamily="18" charset="2"/>
              </a:rPr>
              <a:t>(0</a:t>
            </a:r>
            <a:r>
              <a:rPr lang="en-US" b="1" baseline="30000" dirty="0" smtClean="0">
                <a:sym typeface="Symbol" pitchFamily="18" charset="2"/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(0)</a:t>
            </a:r>
            <a:r>
              <a:rPr lang="en-US" dirty="0" smtClean="0"/>
              <a:t>,…,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 smtClean="0">
                <a:sym typeface="Symbol" pitchFamily="18" charset="2"/>
              </a:rPr>
              <a:t>k</a:t>
            </a:r>
            <a:r>
              <a:rPr lang="en-US" baseline="30000" dirty="0" smtClean="0">
                <a:sym typeface="Symbol" pitchFamily="18" charset="2"/>
              </a:rPr>
              <a:t>(0)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Assign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Assign each point </a:t>
            </a:r>
            <a:r>
              <a:rPr lang="en-US" dirty="0" err="1" smtClean="0"/>
              <a:t>i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{1,…n} to nearest center: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Recenter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j</a:t>
            </a:r>
            <a:r>
              <a:rPr lang="en-US" dirty="0" smtClean="0"/>
              <a:t> becomes centroid of its points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6600"/>
            <a:ext cx="2743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 smtClean="0">
                <a:hlinkClick r:id="rId2"/>
              </a:rPr>
              <a:t>http://www.kovan.ceng.metu.edu.tr/~maya/kmeans/</a:t>
            </a:r>
            <a:endParaRPr lang="en-US" dirty="0" smtClean="0"/>
          </a:p>
          <a:p>
            <a:pPr lvl="1"/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://home.deib.polimi.it/matteucc/Clustering/tutorial_html/</a:t>
            </a:r>
            <a:r>
              <a:rPr lang="fi-FI" dirty="0" smtClean="0">
                <a:hlinkClick r:id="rId3"/>
              </a:rPr>
              <a:t>AppletKM.html</a:t>
            </a:r>
            <a:endParaRPr lang="fi-FI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K-means optimizing? </a:t>
            </a:r>
            <a:endParaRPr lang="en-US" b="1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F(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,C): function of centers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 and point allocations C: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1-of-k encoding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Optimal K-means:</a:t>
            </a:r>
          </a:p>
          <a:p>
            <a:pPr lvl="1"/>
            <a:r>
              <a:rPr lang="en-US" dirty="0" err="1" smtClean="0"/>
              <a:t>min</a:t>
            </a:r>
            <a:r>
              <a:rPr lang="en-US" b="1" baseline="-25000" dirty="0" err="1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err="1" smtClean="0"/>
              <a:t>min</a:t>
            </a:r>
            <a:r>
              <a:rPr lang="en-US" baseline="-25000" dirty="0" err="1"/>
              <a:t>a</a:t>
            </a:r>
            <a:r>
              <a:rPr lang="en-US" dirty="0" smtClean="0"/>
              <a:t> F(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,a)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93900"/>
            <a:ext cx="2819400" cy="67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98800"/>
            <a:ext cx="316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smtClean="0"/>
              <a:t>Coordinate descent algorithms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Want: min</a:t>
            </a:r>
            <a:r>
              <a:rPr lang="en-US" sz="2000" baseline="-25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min</a:t>
            </a:r>
            <a:r>
              <a:rPr lang="en-US" sz="2000" baseline="-25000" dirty="0" err="1"/>
              <a:t>b</a:t>
            </a:r>
            <a:r>
              <a:rPr lang="en-US" sz="2000" dirty="0"/>
              <a:t> </a:t>
            </a:r>
            <a:r>
              <a:rPr lang="en-US" sz="2000" dirty="0" err="1"/>
              <a:t>F(a,b</a:t>
            </a:r>
            <a:r>
              <a:rPr lang="en-US" sz="2000" dirty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Coordinate </a:t>
            </a:r>
            <a:r>
              <a:rPr lang="en-US" sz="2000" dirty="0"/>
              <a:t>descent:</a:t>
            </a:r>
          </a:p>
          <a:p>
            <a:pPr lvl="1"/>
            <a:r>
              <a:rPr lang="en-US" sz="1800" dirty="0"/>
              <a:t>fix a, minimize b</a:t>
            </a:r>
          </a:p>
          <a:p>
            <a:pPr lvl="1"/>
            <a:r>
              <a:rPr lang="en-US" sz="1800" dirty="0"/>
              <a:t>fix b, minimize a</a:t>
            </a:r>
          </a:p>
          <a:p>
            <a:pPr lvl="1"/>
            <a:r>
              <a:rPr lang="en-US" sz="1800" dirty="0"/>
              <a:t>repeat</a:t>
            </a:r>
          </a:p>
          <a:p>
            <a:endParaRPr lang="en-US" sz="2000" dirty="0" smtClean="0"/>
          </a:p>
          <a:p>
            <a:r>
              <a:rPr lang="en-US" sz="2000" dirty="0" smtClean="0"/>
              <a:t>Converges</a:t>
            </a:r>
            <a:r>
              <a:rPr lang="en-US" sz="2000" dirty="0"/>
              <a:t>!!!</a:t>
            </a:r>
          </a:p>
          <a:p>
            <a:pPr lvl="1"/>
            <a:r>
              <a:rPr lang="en-US" sz="1800" dirty="0"/>
              <a:t>if F is bounded</a:t>
            </a:r>
          </a:p>
          <a:p>
            <a:pPr lvl="1"/>
            <a:r>
              <a:rPr lang="en-US" sz="1800" dirty="0"/>
              <a:t>to a (often good) local optimum </a:t>
            </a:r>
          </a:p>
          <a:p>
            <a:pPr lvl="2"/>
            <a:r>
              <a:rPr lang="en-US" dirty="0"/>
              <a:t>as we saw in applet (play with it!)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000" dirty="0"/>
              <a:t>K-means is a coordinate descent algorithm!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4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 optimize </a:t>
            </a:r>
            <a:r>
              <a:rPr lang="en-US" dirty="0"/>
              <a:t>a</a:t>
            </a:r>
            <a:r>
              <a:rPr lang="en-US" dirty="0" smtClean="0"/>
              <a:t> (or C)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dirty="0"/>
              <a:t>-means </a:t>
            </a:r>
            <a:r>
              <a:rPr lang="en-US" dirty="0" smtClean="0"/>
              <a:t>as Co-ordinate Descent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/>
              <a:t>a</a:t>
            </a:r>
            <a:r>
              <a:rPr lang="en-US" dirty="0" smtClean="0"/>
              <a:t> (or C), optimize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as Co-ordinate Descent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important use of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Bag-of-word models in computer 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Midsem</a:t>
            </a:r>
            <a:r>
              <a:rPr lang="en-US" dirty="0" smtClean="0"/>
              <a:t> Presentations Graded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</a:t>
            </a:r>
            <a:r>
              <a:rPr lang="en-US" dirty="0"/>
              <a:t>8</a:t>
            </a:r>
            <a:r>
              <a:rPr lang="en-US" dirty="0" smtClean="0"/>
              <a:t>/10 </a:t>
            </a:r>
            <a:r>
              <a:rPr lang="en-US" dirty="0"/>
              <a:t>= </a:t>
            </a:r>
            <a:r>
              <a:rPr lang="en-US" dirty="0" smtClean="0"/>
              <a:t>80%</a:t>
            </a:r>
            <a:endParaRPr lang="en-US" dirty="0"/>
          </a:p>
          <a:p>
            <a:pPr lvl="1"/>
            <a:r>
              <a:rPr lang="en-US" dirty="0"/>
              <a:t>Min: </a:t>
            </a:r>
            <a:r>
              <a:rPr lang="en-US" dirty="0"/>
              <a:t>3</a:t>
            </a:r>
            <a:endParaRPr lang="en-US" dirty="0"/>
          </a:p>
          <a:p>
            <a:pPr lvl="1"/>
            <a:r>
              <a:rPr lang="en-US" dirty="0"/>
              <a:t>Max: </a:t>
            </a:r>
            <a:r>
              <a:rPr lang="en-US" dirty="0" smtClean="0"/>
              <a:t>10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midterm-presen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990600"/>
          </a:xfrm>
          <a:noFill/>
          <a:ln/>
        </p:spPr>
        <p:txBody>
          <a:bodyPr/>
          <a:lstStyle/>
          <a:p>
            <a:r>
              <a:rPr lang="en-US" dirty="0"/>
              <a:t>Bag of Words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287753" name="Picture 9"/>
          <p:cNvPicPr>
            <a:picLocks noChangeAspect="1" noChangeArrowheads="1"/>
          </p:cNvPicPr>
          <p:nvPr/>
        </p:nvPicPr>
        <p:blipFill>
          <a:blip r:embed="rId3" cstate="print"/>
          <a:srcRect l="2182" t="17397" r="10036" b="2705"/>
          <a:stretch>
            <a:fillRect/>
          </a:stretch>
        </p:blipFill>
        <p:spPr bwMode="auto">
          <a:xfrm>
            <a:off x="133350" y="1676400"/>
            <a:ext cx="46005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6400800" y="1752600"/>
            <a:ext cx="1428750" cy="437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aardvark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about	2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all	2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Africa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apple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anxious	0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gas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...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oil	1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…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Zaire	0</a:t>
            </a: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4800600" y="3048000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9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533400"/>
            <a:ext cx="3101975" cy="5519738"/>
            <a:chOff x="528" y="336"/>
            <a:chExt cx="1954" cy="3477"/>
          </a:xfrm>
        </p:grpSpPr>
        <p:pic>
          <p:nvPicPr>
            <p:cNvPr id="143378" name="Picture 3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92"/>
              <a:ext cx="1954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>
              <a:off x="576" y="336"/>
              <a:ext cx="1584" cy="498"/>
            </a:xfrm>
            <a:prstGeom prst="rect">
              <a:avLst/>
            </a:prstGeom>
            <a:solidFill>
              <a:srgbClr val="DCF6D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  <a:cs typeface="+mn-cs"/>
                </a:rPr>
                <a:t>Object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29000" y="533400"/>
            <a:ext cx="5334000" cy="6096000"/>
            <a:chOff x="2160" y="336"/>
            <a:chExt cx="3360" cy="384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72" y="1008"/>
              <a:ext cx="2274" cy="3168"/>
              <a:chOff x="3072" y="1008"/>
              <a:chExt cx="2274" cy="3168"/>
            </a:xfrm>
          </p:grpSpPr>
          <p:pic>
            <p:nvPicPr>
              <p:cNvPr id="143367" name="Picture 7" descr="lunch-bagtran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1008"/>
                <a:ext cx="2274" cy="3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8" name="Picture 8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9399" t="22293" r="38898" b="71706"/>
              <a:stretch>
                <a:fillRect/>
              </a:stretch>
            </p:blipFill>
            <p:spPr bwMode="auto">
              <a:xfrm>
                <a:off x="4560" y="307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69" name="Picture 9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7591" t="4288" r="29535" b="88853"/>
              <a:stretch>
                <a:fillRect/>
              </a:stretch>
            </p:blipFill>
            <p:spPr bwMode="auto">
              <a:xfrm>
                <a:off x="4224" y="1632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0" name="Picture 10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3547" t="38583" r="43579" b="54558"/>
              <a:stretch>
                <a:fillRect/>
              </a:stretch>
            </p:blipFill>
            <p:spPr bwMode="auto">
              <a:xfrm>
                <a:off x="3360" y="3120"/>
                <a:ext cx="432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1" name="Picture 11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38866" t="15433" r="51772" b="79422"/>
              <a:stretch>
                <a:fillRect/>
              </a:stretch>
            </p:blipFill>
            <p:spPr bwMode="auto">
              <a:xfrm>
                <a:off x="4416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2" name="Picture 12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14577" r="31876" b="79422"/>
              <a:stretch>
                <a:fillRect/>
              </a:stretch>
            </p:blipFill>
            <p:spPr bwMode="auto">
              <a:xfrm>
                <a:off x="3840" y="2544"/>
                <a:ext cx="3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3" name="Picture 13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6421" t="32582" r="31876" b="62274"/>
              <a:stretch>
                <a:fillRect/>
              </a:stretch>
            </p:blipFill>
            <p:spPr bwMode="auto">
              <a:xfrm>
                <a:off x="4368" y="360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4" name="Picture 14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27437" r="31876" b="67418"/>
              <a:stretch>
                <a:fillRect/>
              </a:stretch>
            </p:blipFill>
            <p:spPr bwMode="auto">
              <a:xfrm>
                <a:off x="4512" y="206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5" name="Picture 15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9932" t="23151" r="31876" b="71706"/>
              <a:stretch>
                <a:fillRect/>
              </a:stretch>
            </p:blipFill>
            <p:spPr bwMode="auto">
              <a:xfrm>
                <a:off x="4032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6" name="Picture 16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7058" t="24008" r="45920" b="63130"/>
              <a:stretch>
                <a:fillRect/>
              </a:stretch>
            </p:blipFill>
            <p:spPr bwMode="auto">
              <a:xfrm>
                <a:off x="3792" y="1680"/>
                <a:ext cx="28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377" name="Picture 17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0569" t="17148" r="37727" b="76851"/>
              <a:stretch>
                <a:fillRect/>
              </a:stretch>
            </p:blipFill>
            <p:spPr bwMode="auto">
              <a:xfrm>
                <a:off x="3648" y="3552"/>
                <a:ext cx="48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9970" name="Text Box 18"/>
            <p:cNvSpPr txBox="1">
              <a:spLocks noChangeArrowheads="1"/>
            </p:cNvSpPr>
            <p:nvPr/>
          </p:nvSpPr>
          <p:spPr bwMode="auto">
            <a:xfrm>
              <a:off x="2880" y="336"/>
              <a:ext cx="2640" cy="498"/>
            </a:xfrm>
            <a:prstGeom prst="rect">
              <a:avLst/>
            </a:prstGeom>
            <a:solidFill>
              <a:srgbClr val="DFCCAB"/>
            </a:solidFill>
            <a:ln w="28575">
              <a:solidFill>
                <a:srgbClr val="9A7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Bag of ‘words’</a:t>
              </a:r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160" y="576"/>
              <a:ext cx="72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91400" y="64881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36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-228600"/>
            <a:ext cx="8915400" cy="2898775"/>
            <a:chOff x="96" y="2496"/>
            <a:chExt cx="5616" cy="1826"/>
          </a:xfrm>
        </p:grpSpPr>
        <p:sp>
          <p:nvSpPr>
            <p:cNvPr id="512003" name="Rectangle 3"/>
            <p:cNvSpPr>
              <a:spLocks noChangeArrowheads="1"/>
            </p:cNvSpPr>
            <p:nvPr/>
          </p:nvSpPr>
          <p:spPr bwMode="auto">
            <a:xfrm>
              <a:off x="96" y="2736"/>
              <a:ext cx="5616" cy="1488"/>
            </a:xfrm>
            <a:prstGeom prst="rect">
              <a:avLst/>
            </a:prstGeom>
            <a:solidFill>
              <a:srgbClr val="DFCCAB"/>
            </a:solidFill>
            <a:ln w="381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62" name="Picture 4" descr="DaVinci_face_onl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736"/>
              <a:ext cx="1179" cy="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3" name="Picture 5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4" y="2976"/>
              <a:ext cx="1920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4" name="Picture 6" descr="viol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301100">
              <a:off x="4512" y="2496"/>
              <a:ext cx="764" cy="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" y="5334000"/>
            <a:ext cx="8915400" cy="1447800"/>
            <a:chOff x="96" y="96"/>
            <a:chExt cx="5616" cy="912"/>
          </a:xfrm>
        </p:grpSpPr>
        <p:sp>
          <p:nvSpPr>
            <p:cNvPr id="512008" name="Rectangle 8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44" name="Picture 9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5" name="Picture 10" descr="ermine"/>
            <p:cNvPicPr>
              <a:picLocks noChangeAspect="1" noChangeArrowheads="1"/>
            </p:cNvPicPr>
            <p:nvPr/>
          </p:nvPicPr>
          <p:blipFill>
            <a:blip r:embed="rId5"/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6" name="Picture 11" descr="ermine"/>
            <p:cNvPicPr>
              <a:picLocks noChangeAspect="1" noChangeArrowheads="1"/>
            </p:cNvPicPr>
            <p:nvPr/>
          </p:nvPicPr>
          <p:blipFill>
            <a:blip r:embed="rId5"/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7" name="Picture 12" descr="ermine"/>
            <p:cNvPicPr>
              <a:picLocks noChangeAspect="1" noChangeArrowheads="1"/>
            </p:cNvPicPr>
            <p:nvPr/>
          </p:nvPicPr>
          <p:blipFill>
            <a:blip r:embed="rId5"/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8" name="Picture 13" descr="ermine"/>
            <p:cNvPicPr>
              <a:picLocks noChangeAspect="1" noChangeArrowheads="1"/>
            </p:cNvPicPr>
            <p:nvPr/>
          </p:nvPicPr>
          <p:blipFill>
            <a:blip r:embed="rId5"/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9" name="Picture 14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0" name="Picture 15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1" name="Picture 16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2" name="Picture 17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3" name="Picture 18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4" name="Picture 19" descr="bicyc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5" name="Picture 20" descr="violin"/>
            <p:cNvPicPr>
              <a:picLocks noChangeAspect="1" noChangeArrowheads="1"/>
            </p:cNvPicPr>
            <p:nvPr/>
          </p:nvPicPr>
          <p:blipFill>
            <a:blip r:embed="rId4"/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6" name="Picture 21" descr="violin"/>
            <p:cNvPicPr>
              <a:picLocks noChangeAspect="1" noChangeArrowheads="1"/>
            </p:cNvPicPr>
            <p:nvPr/>
          </p:nvPicPr>
          <p:blipFill>
            <a:blip r:embed="rId4"/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7" name="Picture 22" descr="violin"/>
            <p:cNvPicPr>
              <a:picLocks noChangeAspect="1" noChangeArrowheads="1"/>
            </p:cNvPicPr>
            <p:nvPr/>
          </p:nvPicPr>
          <p:blipFill>
            <a:blip r:embed="rId4"/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8" name="Picture 23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59" name="Picture 24" descr="violin"/>
            <p:cNvPicPr>
              <a:picLocks noChangeAspect="1" noChangeArrowheads="1"/>
            </p:cNvPicPr>
            <p:nvPr/>
          </p:nvPicPr>
          <p:blipFill>
            <a:blip r:embed="rId4"/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60" name="Picture 25" descr="violin"/>
            <p:cNvPicPr>
              <a:picLocks noChangeAspect="1" noChangeArrowheads="1"/>
            </p:cNvPicPr>
            <p:nvPr/>
          </p:nvPicPr>
          <p:blipFill>
            <a:blip r:embed="rId4"/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2819400"/>
            <a:ext cx="8763000" cy="2209800"/>
            <a:chOff x="144" y="1776"/>
            <a:chExt cx="5520" cy="1392"/>
          </a:xfrm>
        </p:grpSpPr>
        <p:sp>
          <p:nvSpPr>
            <p:cNvPr id="512027" name="Rectangle 27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28" name="Rectangle 28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29" name="Rectangle 29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0" name="Rectangle 30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1" name="Rectangle 31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2" name="Rectangle 32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3" name="Rectangle 33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4" name="Rectangle 34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5" name="Rectangle 35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6" name="Rectangle 36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7" name="Rectangle 37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8" name="Rectangle 38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39" name="Line 39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0" name="Line 40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27" name="Picture 41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8" name="Picture 42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29" name="Picture 43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44" name="Line 44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5" name="Line 45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6" name="Line 46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2047" name="Line 47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pic>
          <p:nvPicPr>
            <p:cNvPr id="145434" name="Picture 48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5" name="Picture 49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6" name="Picture 50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7" name="Picture 51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8" name="Picture 52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39" name="Picture 53" descr="ermine"/>
            <p:cNvPicPr>
              <a:picLocks noChangeAspect="1" noChangeArrowheads="1"/>
            </p:cNvPicPr>
            <p:nvPr/>
          </p:nvPicPr>
          <p:blipFill>
            <a:blip r:embed="rId5"/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0" name="Picture 54" descr="bicycle"/>
            <p:cNvPicPr>
              <a:picLocks noChangeAspect="1" noChangeArrowheads="1"/>
            </p:cNvPicPr>
            <p:nvPr/>
          </p:nvPicPr>
          <p:blipFill>
            <a:blip r:embed="rId3"/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1" name="Picture 55" descr="ermine"/>
            <p:cNvPicPr>
              <a:picLocks noChangeAspect="1" noChangeArrowheads="1"/>
            </p:cNvPicPr>
            <p:nvPr/>
          </p:nvPicPr>
          <p:blipFill>
            <a:blip r:embed="rId5"/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442" name="Picture 56" descr="violin"/>
            <p:cNvPicPr>
              <a:picLocks noChangeAspect="1" noChangeArrowheads="1"/>
            </p:cNvPicPr>
            <p:nvPr/>
          </p:nvPicPr>
          <p:blipFill>
            <a:blip r:embed="rId4"/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extBox 57"/>
          <p:cNvSpPr txBox="1"/>
          <p:nvPr/>
        </p:nvSpPr>
        <p:spPr>
          <a:xfrm>
            <a:off x="7391400" y="64881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0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Interest Point Features</a:t>
            </a:r>
          </a:p>
        </p:txBody>
      </p:sp>
      <p:pic>
        <p:nvPicPr>
          <p:cNvPr id="153603" name="Picture 3" descr="133125_el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37909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2" name="Line 4"/>
          <p:cNvSpPr>
            <a:spLocks noChangeShapeType="1"/>
          </p:cNvSpPr>
          <p:nvPr/>
        </p:nvSpPr>
        <p:spPr bwMode="auto">
          <a:xfrm flipH="1" flipV="1">
            <a:off x="4191000" y="1828800"/>
            <a:ext cx="2438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53605" name="Picture 5" descr="133125_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3525" y="1371600"/>
            <a:ext cx="140335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19175" name="AutoShape 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9176" name="Line 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9177" name="Line 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9178" name="Line 1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9179" name="Line 1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19180" name="Line 1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519181" name="Line 13"/>
          <p:cNvSpPr>
            <a:spLocks noChangeShapeType="1"/>
          </p:cNvSpPr>
          <p:nvPr/>
        </p:nvSpPr>
        <p:spPr bwMode="auto">
          <a:xfrm flipV="1">
            <a:off x="1752600" y="1828800"/>
            <a:ext cx="838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9182" name="Text Box 14"/>
          <p:cNvSpPr txBox="1">
            <a:spLocks noChangeArrowheads="1"/>
          </p:cNvSpPr>
          <p:nvPr/>
        </p:nvSpPr>
        <p:spPr bwMode="auto">
          <a:xfrm>
            <a:off x="2655888" y="2668588"/>
            <a:ext cx="176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 b="1">
                <a:solidFill>
                  <a:srgbClr val="0000CC"/>
                </a:solidFill>
              </a:rPr>
              <a:t>Normalize patch</a:t>
            </a:r>
            <a:endParaRPr lang="en-US" sz="1800" b="1">
              <a:solidFill>
                <a:srgbClr val="0000CC"/>
              </a:solidFill>
            </a:endParaRPr>
          </a:p>
        </p:txBody>
      </p: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4821238" y="3687763"/>
            <a:ext cx="38512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0000CC"/>
                </a:solidFill>
              </a:rPr>
              <a:t>Detect patches</a:t>
            </a:r>
            <a:endParaRPr lang="en-GB" sz="200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CC"/>
                </a:solidFill>
              </a:rPr>
              <a:t>[Mikojaczyk and Schmid ’02]</a:t>
            </a: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CC"/>
                </a:solidFill>
              </a:rPr>
              <a:t>[Matas et al. ’02] </a:t>
            </a: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CC"/>
                </a:solidFill>
              </a:rPr>
              <a:t>[Sivic et al. ’03]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519184" name="Text Box 16"/>
          <p:cNvSpPr txBox="1">
            <a:spLocks noChangeArrowheads="1"/>
          </p:cNvSpPr>
          <p:nvPr/>
        </p:nvSpPr>
        <p:spPr bwMode="auto">
          <a:xfrm>
            <a:off x="457200" y="2438400"/>
            <a:ext cx="15621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 b="1">
                <a:solidFill>
                  <a:srgbClr val="0000CC"/>
                </a:solidFill>
              </a:rPr>
              <a:t>Compute </a:t>
            </a:r>
            <a:r>
              <a:rPr lang="en-GB" sz="1800" b="1">
                <a:solidFill>
                  <a:srgbClr val="0000CC"/>
                </a:solidFill>
              </a:rPr>
              <a:t>SIFT </a:t>
            </a:r>
            <a:r>
              <a:rPr lang="cs-CZ" sz="1800" b="1">
                <a:solidFill>
                  <a:srgbClr val="0000CC"/>
                </a:solidFill>
              </a:rPr>
              <a:t>descriptor</a:t>
            </a:r>
            <a:endParaRPr lang="en-GB" sz="18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rgbClr val="0000CC"/>
                </a:solidFill>
              </a:rPr>
              <a:t>      [Lowe’99]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519185" name="Text Box 17"/>
          <p:cNvSpPr txBox="1">
            <a:spLocks noChangeArrowheads="1"/>
          </p:cNvSpPr>
          <p:nvPr/>
        </p:nvSpPr>
        <p:spPr bwMode="auto">
          <a:xfrm>
            <a:off x="6796088" y="6500813"/>
            <a:ext cx="227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rgbClr val="000000"/>
                </a:solidFill>
                <a:ea typeface="+mn-ea"/>
                <a:cs typeface="+mn-cs"/>
              </a:rPr>
              <a:t>Slide credit: Josef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Sivic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5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155681" name="AutoShape 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5682" name="Line 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5683" name="Line 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5684" name="Line 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5685" name="Line 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5686" name="Line 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155675" name="AutoShape 12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676" name="Line 13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7" name="Line 14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8" name="Line 15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9" name="Line 16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80" name="Line 17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155669" name="AutoShape 19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670" name="Line 20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1" name="Line 21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2" name="Line 22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3" name="Line 23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74" name="Line 24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155663" name="AutoShape 26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664" name="Line 27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65" name="Line 28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66" name="Line 29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67" name="Line 30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668" name="Line 31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5662" name="Text Box 32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155652" name="Line 35"/>
          <p:cNvSpPr>
            <a:spLocks noChangeShapeType="1"/>
          </p:cNvSpPr>
          <p:nvPr/>
        </p:nvSpPr>
        <p:spPr bwMode="auto">
          <a:xfrm flipH="1" flipV="1">
            <a:off x="4191000" y="1828800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92" name="Rectangle 36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Patch Features</a:t>
            </a:r>
          </a:p>
        </p:txBody>
      </p:sp>
      <p:pic>
        <p:nvPicPr>
          <p:cNvPr id="155654" name="Picture 37" descr="tmp"/>
          <p:cNvPicPr>
            <a:picLocks noChangeAspect="1" noChangeArrowheads="1"/>
          </p:cNvPicPr>
          <p:nvPr/>
        </p:nvPicPr>
        <p:blipFill>
          <a:blip r:embed="rId2"/>
          <a:srcRect l="2948" t="17174" r="66127" b="47049"/>
          <a:stretch>
            <a:fillRect/>
          </a:stretch>
        </p:blipFill>
        <p:spPr bwMode="auto">
          <a:xfrm>
            <a:off x="5181600" y="8064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5" name="Rectangle 38"/>
          <p:cNvSpPr>
            <a:spLocks noChangeArrowheads="1"/>
          </p:cNvSpPr>
          <p:nvPr/>
        </p:nvSpPr>
        <p:spPr bwMode="auto">
          <a:xfrm>
            <a:off x="5219700" y="83185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55656" name="Rectangle 39"/>
          <p:cNvSpPr>
            <a:spLocks noChangeArrowheads="1"/>
          </p:cNvSpPr>
          <p:nvPr/>
        </p:nvSpPr>
        <p:spPr bwMode="auto">
          <a:xfrm>
            <a:off x="5321300" y="83185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55657" name="Rectangle 40"/>
          <p:cNvSpPr>
            <a:spLocks noChangeArrowheads="1"/>
          </p:cNvSpPr>
          <p:nvPr/>
        </p:nvSpPr>
        <p:spPr bwMode="auto">
          <a:xfrm>
            <a:off x="8686800" y="3352800"/>
            <a:ext cx="381000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55658" name="Line 41"/>
          <p:cNvSpPr>
            <a:spLocks noChangeShapeType="1"/>
          </p:cNvSpPr>
          <p:nvPr/>
        </p:nvSpPr>
        <p:spPr bwMode="auto">
          <a:xfrm>
            <a:off x="5981700" y="1060450"/>
            <a:ext cx="381000" cy="1588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796088" y="6500813"/>
            <a:ext cx="227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Slide credit: Josef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Sivic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3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21219" name="AutoShape 3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20" name="Line 4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21" name="Line 5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22" name="Line 6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23" name="Line 7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24" name="Line 8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762000" y="32004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26" name="Line 10"/>
          <p:cNvSpPr>
            <a:spLocks noChangeShapeType="1"/>
          </p:cNvSpPr>
          <p:nvPr/>
        </p:nvSpPr>
        <p:spPr bwMode="auto">
          <a:xfrm>
            <a:off x="762000" y="62420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27" name="Line 11"/>
          <p:cNvSpPr>
            <a:spLocks noChangeShapeType="1"/>
          </p:cNvSpPr>
          <p:nvPr/>
        </p:nvSpPr>
        <p:spPr bwMode="auto">
          <a:xfrm flipV="1">
            <a:off x="762000" y="45640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28" name="Oval 12"/>
          <p:cNvSpPr>
            <a:spLocks noChangeAspect="1" noChangeArrowheads="1"/>
          </p:cNvSpPr>
          <p:nvPr/>
        </p:nvSpPr>
        <p:spPr bwMode="auto">
          <a:xfrm>
            <a:off x="1712913" y="47974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29" name="Oval 13"/>
          <p:cNvSpPr>
            <a:spLocks noChangeAspect="1" noChangeArrowheads="1"/>
          </p:cNvSpPr>
          <p:nvPr/>
        </p:nvSpPr>
        <p:spPr bwMode="auto">
          <a:xfrm>
            <a:off x="1865313" y="4949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0" name="Oval 14"/>
          <p:cNvSpPr>
            <a:spLocks noChangeAspect="1" noChangeArrowheads="1"/>
          </p:cNvSpPr>
          <p:nvPr/>
        </p:nvSpPr>
        <p:spPr bwMode="auto">
          <a:xfrm>
            <a:off x="13716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1" name="Oval 15"/>
          <p:cNvSpPr>
            <a:spLocks noChangeAspect="1" noChangeArrowheads="1"/>
          </p:cNvSpPr>
          <p:nvPr/>
        </p:nvSpPr>
        <p:spPr bwMode="auto">
          <a:xfrm>
            <a:off x="1676400" y="5181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2" name="Oval 16"/>
          <p:cNvSpPr>
            <a:spLocks noChangeAspect="1" noChangeArrowheads="1"/>
          </p:cNvSpPr>
          <p:nvPr/>
        </p:nvSpPr>
        <p:spPr bwMode="auto">
          <a:xfrm>
            <a:off x="1447800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3" name="Oval 17"/>
          <p:cNvSpPr>
            <a:spLocks noChangeAspect="1" noChangeArrowheads="1"/>
          </p:cNvSpPr>
          <p:nvPr/>
        </p:nvSpPr>
        <p:spPr bwMode="auto">
          <a:xfrm>
            <a:off x="2743200" y="3733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4" name="Oval 18"/>
          <p:cNvSpPr>
            <a:spLocks noChangeAspect="1" noChangeArrowheads="1"/>
          </p:cNvSpPr>
          <p:nvPr/>
        </p:nvSpPr>
        <p:spPr bwMode="auto">
          <a:xfrm>
            <a:off x="2667000" y="4343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5" name="Oval 19"/>
          <p:cNvSpPr>
            <a:spLocks noChangeAspect="1" noChangeArrowheads="1"/>
          </p:cNvSpPr>
          <p:nvPr/>
        </p:nvSpPr>
        <p:spPr bwMode="auto">
          <a:xfrm>
            <a:off x="24384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6" name="Oval 20"/>
          <p:cNvSpPr>
            <a:spLocks noChangeAspect="1" noChangeArrowheads="1"/>
          </p:cNvSpPr>
          <p:nvPr/>
        </p:nvSpPr>
        <p:spPr bwMode="auto">
          <a:xfrm>
            <a:off x="27432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7" name="Oval 21"/>
          <p:cNvSpPr>
            <a:spLocks noChangeAspect="1" noChangeArrowheads="1"/>
          </p:cNvSpPr>
          <p:nvPr/>
        </p:nvSpPr>
        <p:spPr bwMode="auto">
          <a:xfrm>
            <a:off x="22098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8" name="Oval 22"/>
          <p:cNvSpPr>
            <a:spLocks noChangeAspect="1" noChangeArrowheads="1"/>
          </p:cNvSpPr>
          <p:nvPr/>
        </p:nvSpPr>
        <p:spPr bwMode="auto">
          <a:xfrm>
            <a:off x="15240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39" name="Oval 23"/>
          <p:cNvSpPr>
            <a:spLocks noChangeAspect="1" noChangeArrowheads="1"/>
          </p:cNvSpPr>
          <p:nvPr/>
        </p:nvSpPr>
        <p:spPr bwMode="auto">
          <a:xfrm>
            <a:off x="3581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40" name="Oval 24"/>
          <p:cNvSpPr>
            <a:spLocks noChangeAspect="1" noChangeArrowheads="1"/>
          </p:cNvSpPr>
          <p:nvPr/>
        </p:nvSpPr>
        <p:spPr bwMode="auto">
          <a:xfrm>
            <a:off x="34290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1241" name="Oval 25"/>
          <p:cNvSpPr>
            <a:spLocks noChangeAspect="1" noChangeArrowheads="1"/>
          </p:cNvSpPr>
          <p:nvPr/>
        </p:nvSpPr>
        <p:spPr bwMode="auto">
          <a:xfrm>
            <a:off x="3200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54175" y="1362075"/>
            <a:ext cx="555625" cy="1000125"/>
            <a:chOff x="2532" y="1542"/>
            <a:chExt cx="184" cy="332"/>
          </a:xfrm>
        </p:grpSpPr>
        <p:sp>
          <p:nvSpPr>
            <p:cNvPr id="521243" name="AutoShape 2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44" name="Line 2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45" name="Line 2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46" name="Line 3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47" name="Line 3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48" name="Line 3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39975" y="1371600"/>
            <a:ext cx="555625" cy="1000125"/>
            <a:chOff x="2532" y="1542"/>
            <a:chExt cx="184" cy="332"/>
          </a:xfrm>
        </p:grpSpPr>
        <p:sp>
          <p:nvSpPr>
            <p:cNvPr id="521250" name="AutoShape 3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1" name="Line 3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2" name="Line 3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3" name="Line 3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4" name="Line 3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5" name="Line 3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025775" y="1371600"/>
            <a:ext cx="555625" cy="1000125"/>
            <a:chOff x="2532" y="1542"/>
            <a:chExt cx="184" cy="332"/>
          </a:xfrm>
        </p:grpSpPr>
        <p:sp>
          <p:nvSpPr>
            <p:cNvPr id="521257" name="AutoShape 41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8" name="Line 42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59" name="Line 43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60" name="Line 44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61" name="Line 45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1262" name="Line 46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521263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dictionary formation</a:t>
            </a:r>
          </a:p>
        </p:txBody>
      </p:sp>
      <p:sp>
        <p:nvSpPr>
          <p:cNvPr id="521264" name="Freeform 48"/>
          <p:cNvSpPr>
            <a:spLocks/>
          </p:cNvSpPr>
          <p:nvPr/>
        </p:nvSpPr>
        <p:spPr bwMode="auto">
          <a:xfrm>
            <a:off x="1866900" y="2438400"/>
            <a:ext cx="800100" cy="1295400"/>
          </a:xfrm>
          <a:custGeom>
            <a:avLst/>
            <a:gdLst>
              <a:gd name="T0" fmla="*/ 114300 w 504"/>
              <a:gd name="T1" fmla="*/ 0 h 816"/>
              <a:gd name="T2" fmla="*/ 114300 w 504"/>
              <a:gd name="T3" fmla="*/ 609600 h 816"/>
              <a:gd name="T4" fmla="*/ 800100 w 504"/>
              <a:gd name="T5" fmla="*/ 129540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4" h="816">
                <a:moveTo>
                  <a:pt x="72" y="0"/>
                </a:moveTo>
                <a:cubicBezTo>
                  <a:pt x="36" y="124"/>
                  <a:pt x="0" y="248"/>
                  <a:pt x="72" y="384"/>
                </a:cubicBezTo>
                <a:cubicBezTo>
                  <a:pt x="144" y="520"/>
                  <a:pt x="324" y="668"/>
                  <a:pt x="504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Freeform 49"/>
          <p:cNvSpPr>
            <a:spLocks/>
          </p:cNvSpPr>
          <p:nvPr/>
        </p:nvSpPr>
        <p:spPr bwMode="auto">
          <a:xfrm>
            <a:off x="2057400" y="2514600"/>
            <a:ext cx="1320800" cy="2997200"/>
          </a:xfrm>
          <a:custGeom>
            <a:avLst/>
            <a:gdLst>
              <a:gd name="T0" fmla="*/ 685800 w 832"/>
              <a:gd name="T1" fmla="*/ 0 h 1888"/>
              <a:gd name="T2" fmla="*/ 1295400 w 832"/>
              <a:gd name="T3" fmla="*/ 1981200 h 1888"/>
              <a:gd name="T4" fmla="*/ 533400 w 832"/>
              <a:gd name="T5" fmla="*/ 2895600 h 1888"/>
              <a:gd name="T6" fmla="*/ 0 w 832"/>
              <a:gd name="T7" fmla="*/ 2590800 h 18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2" h="1888">
                <a:moveTo>
                  <a:pt x="432" y="0"/>
                </a:moveTo>
                <a:cubicBezTo>
                  <a:pt x="632" y="472"/>
                  <a:pt x="832" y="944"/>
                  <a:pt x="816" y="1248"/>
                </a:cubicBezTo>
                <a:cubicBezTo>
                  <a:pt x="800" y="1552"/>
                  <a:pt x="472" y="1760"/>
                  <a:pt x="336" y="1824"/>
                </a:cubicBezTo>
                <a:cubicBezTo>
                  <a:pt x="200" y="1888"/>
                  <a:pt x="100" y="1760"/>
                  <a:pt x="0" y="16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Freeform 50"/>
          <p:cNvSpPr>
            <a:spLocks/>
          </p:cNvSpPr>
          <p:nvPr/>
        </p:nvSpPr>
        <p:spPr bwMode="auto">
          <a:xfrm>
            <a:off x="3352800" y="2514600"/>
            <a:ext cx="990600" cy="3124200"/>
          </a:xfrm>
          <a:custGeom>
            <a:avLst/>
            <a:gdLst>
              <a:gd name="T0" fmla="*/ 0 w 624"/>
              <a:gd name="T1" fmla="*/ 0 h 1968"/>
              <a:gd name="T2" fmla="*/ 914400 w 624"/>
              <a:gd name="T3" fmla="*/ 1219200 h 1968"/>
              <a:gd name="T4" fmla="*/ 457200 w 624"/>
              <a:gd name="T5" fmla="*/ 3124200 h 19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1968">
                <a:moveTo>
                  <a:pt x="0" y="0"/>
                </a:moveTo>
                <a:cubicBezTo>
                  <a:pt x="264" y="220"/>
                  <a:pt x="528" y="440"/>
                  <a:pt x="576" y="768"/>
                </a:cubicBezTo>
                <a:cubicBezTo>
                  <a:pt x="624" y="1096"/>
                  <a:pt x="456" y="1532"/>
                  <a:pt x="288" y="19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Freeform 51"/>
          <p:cNvSpPr>
            <a:spLocks/>
          </p:cNvSpPr>
          <p:nvPr/>
        </p:nvSpPr>
        <p:spPr bwMode="auto">
          <a:xfrm>
            <a:off x="304800" y="2362200"/>
            <a:ext cx="1295400" cy="2057400"/>
          </a:xfrm>
          <a:custGeom>
            <a:avLst/>
            <a:gdLst>
              <a:gd name="T0" fmla="*/ 990600 w 816"/>
              <a:gd name="T1" fmla="*/ 0 h 1296"/>
              <a:gd name="T2" fmla="*/ 0 w 816"/>
              <a:gd name="T3" fmla="*/ 838200 h 1296"/>
              <a:gd name="T4" fmla="*/ 990600 w 816"/>
              <a:gd name="T5" fmla="*/ 1600200 h 1296"/>
              <a:gd name="T6" fmla="*/ 1295400 w 81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6" h="1296">
                <a:moveTo>
                  <a:pt x="624" y="0"/>
                </a:moveTo>
                <a:cubicBezTo>
                  <a:pt x="312" y="180"/>
                  <a:pt x="0" y="360"/>
                  <a:pt x="0" y="528"/>
                </a:cubicBezTo>
                <a:cubicBezTo>
                  <a:pt x="0" y="696"/>
                  <a:pt x="488" y="880"/>
                  <a:pt x="624" y="1008"/>
                </a:cubicBezTo>
                <a:cubicBezTo>
                  <a:pt x="760" y="1136"/>
                  <a:pt x="788" y="1216"/>
                  <a:pt x="816" y="129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521270" name="AutoShape 54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1" name="Line 55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2" name="Line 56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3" name="Line 57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4" name="Line 58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5" name="Line 59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521277" name="AutoShape 61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8" name="Line 62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79" name="Line 63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0" name="Line 64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1" name="Line 65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2" name="Line 66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521284" name="AutoShape 68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5" name="Line 69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6" name="Line 70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7" name="Line 71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8" name="Line 72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1289" name="Line 73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521290" name="Text Box 74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6796088" y="6500813"/>
            <a:ext cx="227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Slide credit: Josef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Sivic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4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22243" name="AutoShape 3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44" name="Line 4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45" name="Line 5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46" name="Line 6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47" name="Line 7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48" name="Line 8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522249" name="Line 9"/>
          <p:cNvSpPr>
            <a:spLocks noChangeShapeType="1"/>
          </p:cNvSpPr>
          <p:nvPr/>
        </p:nvSpPr>
        <p:spPr bwMode="auto">
          <a:xfrm flipV="1">
            <a:off x="762000" y="32004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0" name="Line 10"/>
          <p:cNvSpPr>
            <a:spLocks noChangeShapeType="1"/>
          </p:cNvSpPr>
          <p:nvPr/>
        </p:nvSpPr>
        <p:spPr bwMode="auto">
          <a:xfrm>
            <a:off x="762000" y="62420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1" name="Line 11"/>
          <p:cNvSpPr>
            <a:spLocks noChangeShapeType="1"/>
          </p:cNvSpPr>
          <p:nvPr/>
        </p:nvSpPr>
        <p:spPr bwMode="auto">
          <a:xfrm flipV="1">
            <a:off x="762000" y="45640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2" name="Oval 12"/>
          <p:cNvSpPr>
            <a:spLocks noChangeAspect="1" noChangeArrowheads="1"/>
          </p:cNvSpPr>
          <p:nvPr/>
        </p:nvSpPr>
        <p:spPr bwMode="auto">
          <a:xfrm>
            <a:off x="1712913" y="47974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3" name="Oval 13"/>
          <p:cNvSpPr>
            <a:spLocks noChangeAspect="1" noChangeArrowheads="1"/>
          </p:cNvSpPr>
          <p:nvPr/>
        </p:nvSpPr>
        <p:spPr bwMode="auto">
          <a:xfrm>
            <a:off x="1865313" y="4949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4" name="Oval 14"/>
          <p:cNvSpPr>
            <a:spLocks noChangeAspect="1" noChangeArrowheads="1"/>
          </p:cNvSpPr>
          <p:nvPr/>
        </p:nvSpPr>
        <p:spPr bwMode="auto">
          <a:xfrm>
            <a:off x="13716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5" name="Oval 15"/>
          <p:cNvSpPr>
            <a:spLocks noChangeAspect="1" noChangeArrowheads="1"/>
          </p:cNvSpPr>
          <p:nvPr/>
        </p:nvSpPr>
        <p:spPr bwMode="auto">
          <a:xfrm>
            <a:off x="1676400" y="5181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6" name="Oval 16"/>
          <p:cNvSpPr>
            <a:spLocks noChangeAspect="1" noChangeArrowheads="1"/>
          </p:cNvSpPr>
          <p:nvPr/>
        </p:nvSpPr>
        <p:spPr bwMode="auto">
          <a:xfrm>
            <a:off x="1447800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7" name="Oval 17"/>
          <p:cNvSpPr>
            <a:spLocks noChangeAspect="1" noChangeArrowheads="1"/>
          </p:cNvSpPr>
          <p:nvPr/>
        </p:nvSpPr>
        <p:spPr bwMode="auto">
          <a:xfrm>
            <a:off x="2743200" y="3733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8" name="Oval 18"/>
          <p:cNvSpPr>
            <a:spLocks noChangeAspect="1" noChangeArrowheads="1"/>
          </p:cNvSpPr>
          <p:nvPr/>
        </p:nvSpPr>
        <p:spPr bwMode="auto">
          <a:xfrm>
            <a:off x="2667000" y="4343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59" name="Oval 19"/>
          <p:cNvSpPr>
            <a:spLocks noChangeAspect="1" noChangeArrowheads="1"/>
          </p:cNvSpPr>
          <p:nvPr/>
        </p:nvSpPr>
        <p:spPr bwMode="auto">
          <a:xfrm>
            <a:off x="24384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0" name="Oval 20"/>
          <p:cNvSpPr>
            <a:spLocks noChangeAspect="1" noChangeArrowheads="1"/>
          </p:cNvSpPr>
          <p:nvPr/>
        </p:nvSpPr>
        <p:spPr bwMode="auto">
          <a:xfrm>
            <a:off x="27432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1" name="Oval 21"/>
          <p:cNvSpPr>
            <a:spLocks noChangeAspect="1" noChangeArrowheads="1"/>
          </p:cNvSpPr>
          <p:nvPr/>
        </p:nvSpPr>
        <p:spPr bwMode="auto">
          <a:xfrm>
            <a:off x="22098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2" name="Oval 22"/>
          <p:cNvSpPr>
            <a:spLocks noChangeAspect="1" noChangeArrowheads="1"/>
          </p:cNvSpPr>
          <p:nvPr/>
        </p:nvSpPr>
        <p:spPr bwMode="auto">
          <a:xfrm>
            <a:off x="15240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3" name="Oval 23"/>
          <p:cNvSpPr>
            <a:spLocks noChangeAspect="1" noChangeArrowheads="1"/>
          </p:cNvSpPr>
          <p:nvPr/>
        </p:nvSpPr>
        <p:spPr bwMode="auto">
          <a:xfrm>
            <a:off x="3581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4" name="Oval 24"/>
          <p:cNvSpPr>
            <a:spLocks noChangeAspect="1" noChangeArrowheads="1"/>
          </p:cNvSpPr>
          <p:nvPr/>
        </p:nvSpPr>
        <p:spPr bwMode="auto">
          <a:xfrm>
            <a:off x="34290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65" name="Oval 25"/>
          <p:cNvSpPr>
            <a:spLocks noChangeAspect="1" noChangeArrowheads="1"/>
          </p:cNvSpPr>
          <p:nvPr/>
        </p:nvSpPr>
        <p:spPr bwMode="auto">
          <a:xfrm>
            <a:off x="3200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54175" y="1362075"/>
            <a:ext cx="555625" cy="1000125"/>
            <a:chOff x="2532" y="1542"/>
            <a:chExt cx="184" cy="332"/>
          </a:xfrm>
        </p:grpSpPr>
        <p:sp>
          <p:nvSpPr>
            <p:cNvPr id="522267" name="AutoShape 2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68" name="Line 2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69" name="Line 2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0" name="Line 3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1" name="Line 3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2" name="Line 3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39975" y="1371600"/>
            <a:ext cx="555625" cy="1000125"/>
            <a:chOff x="2532" y="1542"/>
            <a:chExt cx="184" cy="332"/>
          </a:xfrm>
        </p:grpSpPr>
        <p:sp>
          <p:nvSpPr>
            <p:cNvPr id="522274" name="AutoShape 3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5" name="Line 3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6" name="Line 3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7" name="Line 3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8" name="Line 3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79" name="Line 3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025775" y="1371600"/>
            <a:ext cx="555625" cy="1000125"/>
            <a:chOff x="2532" y="1542"/>
            <a:chExt cx="184" cy="332"/>
          </a:xfrm>
        </p:grpSpPr>
        <p:sp>
          <p:nvSpPr>
            <p:cNvPr id="522281" name="AutoShape 41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82" name="Line 42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83" name="Line 43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84" name="Line 44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85" name="Line 45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22286" name="Line 46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522287" name="Line 47"/>
          <p:cNvSpPr>
            <a:spLocks noChangeShapeType="1"/>
          </p:cNvSpPr>
          <p:nvPr/>
        </p:nvSpPr>
        <p:spPr bwMode="auto">
          <a:xfrm flipV="1">
            <a:off x="5181600" y="914400"/>
            <a:ext cx="0" cy="3270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88" name="Line 48"/>
          <p:cNvSpPr>
            <a:spLocks noChangeShapeType="1"/>
          </p:cNvSpPr>
          <p:nvPr/>
        </p:nvSpPr>
        <p:spPr bwMode="auto">
          <a:xfrm>
            <a:off x="5181600" y="41846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89" name="Line 49"/>
          <p:cNvSpPr>
            <a:spLocks noChangeShapeType="1"/>
          </p:cNvSpPr>
          <p:nvPr/>
        </p:nvSpPr>
        <p:spPr bwMode="auto">
          <a:xfrm flipV="1">
            <a:off x="5181600" y="25066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0" name="Oval 50"/>
          <p:cNvSpPr>
            <a:spLocks noChangeAspect="1" noChangeArrowheads="1"/>
          </p:cNvSpPr>
          <p:nvPr/>
        </p:nvSpPr>
        <p:spPr bwMode="auto">
          <a:xfrm>
            <a:off x="6132513" y="2740025"/>
            <a:ext cx="173037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1" name="Oval 51"/>
          <p:cNvSpPr>
            <a:spLocks noChangeAspect="1" noChangeArrowheads="1"/>
          </p:cNvSpPr>
          <p:nvPr/>
        </p:nvSpPr>
        <p:spPr bwMode="auto">
          <a:xfrm>
            <a:off x="6284913" y="2892425"/>
            <a:ext cx="173037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2" name="Oval 52"/>
          <p:cNvSpPr>
            <a:spLocks noChangeAspect="1" noChangeArrowheads="1"/>
          </p:cNvSpPr>
          <p:nvPr/>
        </p:nvSpPr>
        <p:spPr bwMode="auto">
          <a:xfrm>
            <a:off x="5791200" y="2743200"/>
            <a:ext cx="173038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3" name="Oval 53"/>
          <p:cNvSpPr>
            <a:spLocks noChangeAspect="1" noChangeArrowheads="1"/>
          </p:cNvSpPr>
          <p:nvPr/>
        </p:nvSpPr>
        <p:spPr bwMode="auto">
          <a:xfrm>
            <a:off x="6096000" y="3124200"/>
            <a:ext cx="173038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4" name="Oval 54"/>
          <p:cNvSpPr>
            <a:spLocks noChangeAspect="1" noChangeArrowheads="1"/>
          </p:cNvSpPr>
          <p:nvPr/>
        </p:nvSpPr>
        <p:spPr bwMode="auto">
          <a:xfrm>
            <a:off x="5867400" y="3048000"/>
            <a:ext cx="173038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5" name="Oval 55"/>
          <p:cNvSpPr>
            <a:spLocks noChangeAspect="1" noChangeArrowheads="1"/>
          </p:cNvSpPr>
          <p:nvPr/>
        </p:nvSpPr>
        <p:spPr bwMode="auto">
          <a:xfrm>
            <a:off x="7162800" y="1676400"/>
            <a:ext cx="173038" cy="15875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6" name="Oval 56"/>
          <p:cNvSpPr>
            <a:spLocks noChangeAspect="1" noChangeArrowheads="1"/>
          </p:cNvSpPr>
          <p:nvPr/>
        </p:nvSpPr>
        <p:spPr bwMode="auto">
          <a:xfrm>
            <a:off x="7086600" y="2286000"/>
            <a:ext cx="173038" cy="15875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7" name="Oval 57"/>
          <p:cNvSpPr>
            <a:spLocks noChangeAspect="1" noChangeArrowheads="1"/>
          </p:cNvSpPr>
          <p:nvPr/>
        </p:nvSpPr>
        <p:spPr bwMode="auto">
          <a:xfrm>
            <a:off x="6858000" y="1981200"/>
            <a:ext cx="173038" cy="15875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8" name="Oval 58"/>
          <p:cNvSpPr>
            <a:spLocks noChangeAspect="1" noChangeArrowheads="1"/>
          </p:cNvSpPr>
          <p:nvPr/>
        </p:nvSpPr>
        <p:spPr bwMode="auto">
          <a:xfrm>
            <a:off x="7162800" y="1981200"/>
            <a:ext cx="173038" cy="15875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299" name="Oval 59"/>
          <p:cNvSpPr>
            <a:spLocks noChangeAspect="1" noChangeArrowheads="1"/>
          </p:cNvSpPr>
          <p:nvPr/>
        </p:nvSpPr>
        <p:spPr bwMode="auto">
          <a:xfrm>
            <a:off x="6629400" y="2743200"/>
            <a:ext cx="173038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0" name="Oval 60"/>
          <p:cNvSpPr>
            <a:spLocks noChangeAspect="1" noChangeArrowheads="1"/>
          </p:cNvSpPr>
          <p:nvPr/>
        </p:nvSpPr>
        <p:spPr bwMode="auto">
          <a:xfrm>
            <a:off x="5943600" y="2438400"/>
            <a:ext cx="173038" cy="1587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1" name="Oval 61"/>
          <p:cNvSpPr>
            <a:spLocks noChangeAspect="1" noChangeArrowheads="1"/>
          </p:cNvSpPr>
          <p:nvPr/>
        </p:nvSpPr>
        <p:spPr bwMode="auto">
          <a:xfrm>
            <a:off x="8001000" y="3657600"/>
            <a:ext cx="173038" cy="1587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2" name="Oval 62"/>
          <p:cNvSpPr>
            <a:spLocks noChangeAspect="1" noChangeArrowheads="1"/>
          </p:cNvSpPr>
          <p:nvPr/>
        </p:nvSpPr>
        <p:spPr bwMode="auto">
          <a:xfrm>
            <a:off x="7848600" y="3429000"/>
            <a:ext cx="173038" cy="1587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3" name="Oval 63"/>
          <p:cNvSpPr>
            <a:spLocks noChangeAspect="1" noChangeArrowheads="1"/>
          </p:cNvSpPr>
          <p:nvPr/>
        </p:nvSpPr>
        <p:spPr bwMode="auto">
          <a:xfrm>
            <a:off x="7620000" y="3657600"/>
            <a:ext cx="173038" cy="15875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4" name="Rectangle 6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Clustering (usually k-means)</a:t>
            </a:r>
          </a:p>
        </p:txBody>
      </p:sp>
      <p:sp>
        <p:nvSpPr>
          <p:cNvPr id="522305" name="Line 65"/>
          <p:cNvSpPr>
            <a:spLocks noChangeShapeType="1"/>
          </p:cNvSpPr>
          <p:nvPr/>
        </p:nvSpPr>
        <p:spPr bwMode="auto">
          <a:xfrm>
            <a:off x="4800600" y="5638800"/>
            <a:ext cx="2057400" cy="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6" name="Line 66"/>
          <p:cNvSpPr>
            <a:spLocks noChangeShapeType="1"/>
          </p:cNvSpPr>
          <p:nvPr/>
        </p:nvSpPr>
        <p:spPr bwMode="auto">
          <a:xfrm flipV="1">
            <a:off x="7162800" y="4419600"/>
            <a:ext cx="0" cy="121920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07" name="Text Box 67"/>
          <p:cNvSpPr txBox="1">
            <a:spLocks noChangeArrowheads="1"/>
          </p:cNvSpPr>
          <p:nvPr/>
        </p:nvSpPr>
        <p:spPr bwMode="auto">
          <a:xfrm>
            <a:off x="5791200" y="5337175"/>
            <a:ext cx="2833688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Vector quantization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522310" name="AutoShape 70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1" name="Line 71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2" name="Line 72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3" name="Line 73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4" name="Line 74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5" name="Line 75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522317" name="AutoShape 77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8" name="Line 78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19" name="Line 79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0" name="Line 80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1" name="Line 81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2" name="Line 82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3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522324" name="AutoShape 84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5" name="Line 85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6" name="Line 86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7" name="Line 87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8" name="Line 88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2329" name="Line 89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522330" name="Text Box 90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522331" name="Line 91"/>
          <p:cNvSpPr>
            <a:spLocks noChangeShapeType="1"/>
          </p:cNvSpPr>
          <p:nvPr/>
        </p:nvSpPr>
        <p:spPr bwMode="auto">
          <a:xfrm>
            <a:off x="2286000" y="2514600"/>
            <a:ext cx="0" cy="99060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2332" name="Text Box 92"/>
          <p:cNvSpPr txBox="1">
            <a:spLocks noChangeArrowheads="1"/>
          </p:cNvSpPr>
          <p:nvPr/>
        </p:nvSpPr>
        <p:spPr bwMode="auto">
          <a:xfrm>
            <a:off x="6796088" y="6500813"/>
            <a:ext cx="227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rgbClr val="000000"/>
                </a:solidFill>
                <a:ea typeface="+mn-ea"/>
                <a:cs typeface="+mn-cs"/>
              </a:rPr>
              <a:t>Slide credit: Josef Sivic</a:t>
            </a:r>
          </a:p>
        </p:txBody>
      </p:sp>
    </p:spTree>
    <p:extLst>
      <p:ext uri="{BB962C8B-B14F-4D97-AF65-F5344CB8AC3E}">
        <p14:creationId xmlns:p14="http://schemas.microsoft.com/office/powerpoint/2010/main" val="302341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Clustered Image Patches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1198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7246938" y="6534150"/>
            <a:ext cx="1820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Fei-Fei</a:t>
            </a:r>
            <a:r>
              <a:rPr lang="en-US" sz="1600" dirty="0" smtClean="0">
                <a:solidFill>
                  <a:srgbClr val="000000"/>
                </a:solidFill>
                <a:ea typeface="+mn-ea"/>
                <a:cs typeface="+mn-cs"/>
              </a:rPr>
              <a:t> et al. 2005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spect="1" noChangeArrowheads="1"/>
          </p:cNvSpPr>
          <p:nvPr/>
        </p:nvSpPr>
        <p:spPr bwMode="auto">
          <a:xfrm>
            <a:off x="1285875" y="2705100"/>
            <a:ext cx="6872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000000"/>
                </a:solidFill>
              </a:rPr>
              <a:t>Visual Polysemy. Single visual word occurring on different  (but locally similar) parts on different object categories.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192213" y="1246188"/>
            <a:ext cx="3422650" cy="1350962"/>
            <a:chOff x="974" y="2883"/>
            <a:chExt cx="509" cy="201"/>
          </a:xfrm>
        </p:grpSpPr>
        <p:graphicFrame>
          <p:nvGraphicFramePr>
            <p:cNvPr id="164878" name="Object 4"/>
            <p:cNvGraphicFramePr>
              <a:graphicFrameLocks noChangeAspect="1"/>
            </p:cNvGraphicFramePr>
            <p:nvPr/>
          </p:nvGraphicFramePr>
          <p:xfrm>
            <a:off x="974" y="2984"/>
            <a:ext cx="506" cy="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Image" r:id="rId4" imgW="9384127" imgH="9587302" progId="">
                    <p:embed/>
                  </p:oleObj>
                </mc:Choice>
                <mc:Fallback>
                  <p:oleObj name="Image" r:id="rId4" imgW="9384127" imgH="95873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144" t="30725" r="9644" b="54163"/>
                        <a:stretch>
                          <a:fillRect/>
                        </a:stretch>
                      </p:blipFill>
                      <p:spPr bwMode="auto">
                        <a:xfrm>
                          <a:off x="974" y="2984"/>
                          <a:ext cx="506" cy="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879" name="Object 5"/>
            <p:cNvGraphicFramePr>
              <a:graphicFrameLocks noChangeAspect="1"/>
            </p:cNvGraphicFramePr>
            <p:nvPr/>
          </p:nvGraphicFramePr>
          <p:xfrm>
            <a:off x="977" y="2883"/>
            <a:ext cx="506" cy="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Image" r:id="rId6" imgW="9384127" imgH="9587302" progId="">
                    <p:embed/>
                  </p:oleObj>
                </mc:Choice>
                <mc:Fallback>
                  <p:oleObj name="Image" r:id="rId6" imgW="9384127" imgH="958730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144" t="2315" r="9644" b="83026"/>
                        <a:stretch>
                          <a:fillRect/>
                        </a:stretch>
                      </p:blipFill>
                      <p:spPr bwMode="auto">
                        <a:xfrm>
                          <a:off x="977" y="2883"/>
                          <a:ext cx="506" cy="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576887" y="3640138"/>
            <a:ext cx="3414713" cy="1257300"/>
            <a:chOff x="1284" y="3239"/>
            <a:chExt cx="508" cy="187"/>
          </a:xfrm>
        </p:grpSpPr>
        <p:pic>
          <p:nvPicPr>
            <p:cNvPr id="164876" name="Picture 9" descr="Baff_cl7_K01086_K01138ex_B_rsc025__K003_z002_3gtCGssl00015_vwe_5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84" y="3239"/>
              <a:ext cx="50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77" name="Picture 10" descr="Baff_cl7_K01086_K01138ex_B_rsc025__K003_z002_3gtCGssl00015_vwn_5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87" y="3335"/>
              <a:ext cx="50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381000" y="3659188"/>
            <a:ext cx="3402013" cy="1271587"/>
            <a:chOff x="733" y="3242"/>
            <a:chExt cx="506" cy="189"/>
          </a:xfrm>
        </p:grpSpPr>
        <p:pic>
          <p:nvPicPr>
            <p:cNvPr id="164874" name="Picture 12" descr="Baff_cl7_K01086_K01138ex_B_rsc025__K003_z002_3gtCGssl00021_vwe_5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4" y="3242"/>
              <a:ext cx="505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75" name="Picture 13" descr="Baff_cl7_K01086_K01138ex_B_rsc025__K003_z002_3gtCGssl00021_vwn_5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3" y="3339"/>
              <a:ext cx="50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870" name="Text Box 14"/>
          <p:cNvSpPr txBox="1">
            <a:spLocks noChangeAspect="1" noChangeArrowheads="1"/>
          </p:cNvSpPr>
          <p:nvPr/>
        </p:nvSpPr>
        <p:spPr bwMode="auto">
          <a:xfrm>
            <a:off x="1285875" y="4976813"/>
            <a:ext cx="6872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solidFill>
                  <a:srgbClr val="000000"/>
                </a:solidFill>
              </a:rPr>
              <a:t>Visual Synonyms. Two different visual words representing a similar part of an object  (wheel of a motorbike).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64871" name="Rectangle 15"/>
          <p:cNvSpPr>
            <a:spLocks noChangeArrowheads="1"/>
          </p:cNvSpPr>
          <p:nvPr/>
        </p:nvSpPr>
        <p:spPr bwMode="auto">
          <a:xfrm>
            <a:off x="649288" y="173038"/>
            <a:ext cx="7953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200">
                <a:solidFill>
                  <a:srgbClr val="0000CC"/>
                </a:solidFill>
              </a:rPr>
              <a:t>Visual synonyms and polysemy</a:t>
            </a:r>
            <a:endParaRPr lang="en-US" sz="3200">
              <a:solidFill>
                <a:srgbClr val="0000CC"/>
              </a:solidFill>
            </a:endParaRPr>
          </a:p>
        </p:txBody>
      </p:sp>
      <p:pic>
        <p:nvPicPr>
          <p:cNvPr id="164872" name="Picture 17"/>
          <p:cNvPicPr>
            <a:picLocks noChangeAspect="1" noChangeArrowheads="1"/>
          </p:cNvPicPr>
          <p:nvPr/>
        </p:nvPicPr>
        <p:blipFill>
          <a:blip r:embed="rId5"/>
          <a:srcRect l="11267" t="45595" r="25352" b="37111"/>
          <a:stretch>
            <a:fillRect/>
          </a:stretch>
        </p:blipFill>
        <p:spPr bwMode="auto">
          <a:xfrm>
            <a:off x="4724400" y="19050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3" name="Picture 18"/>
          <p:cNvPicPr>
            <a:picLocks noChangeAspect="1" noChangeArrowheads="1"/>
          </p:cNvPicPr>
          <p:nvPr/>
        </p:nvPicPr>
        <p:blipFill>
          <a:blip r:embed="rId5"/>
          <a:srcRect l="11267" t="16083" r="25352" b="68555"/>
          <a:stretch>
            <a:fillRect/>
          </a:stretch>
        </p:blipFill>
        <p:spPr bwMode="auto">
          <a:xfrm>
            <a:off x="4724400" y="1219200"/>
            <a:ext cx="3429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80385" y="6488113"/>
            <a:ext cx="2063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Andrew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Zisserman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44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tmp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2948" t="17174" r="66127" b="47049"/>
          <a:stretch>
            <a:fillRect/>
          </a:stretch>
        </p:blipFill>
        <p:spPr bwMode="auto">
          <a:xfrm>
            <a:off x="5715000" y="762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Image representation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17625" y="5111750"/>
            <a:ext cx="6835775" cy="755650"/>
            <a:chOff x="2256" y="2544"/>
            <a:chExt cx="3202" cy="354"/>
          </a:xfrm>
        </p:grpSpPr>
        <p:pic>
          <p:nvPicPr>
            <p:cNvPr id="165908" name="Picture 5"/>
            <p:cNvPicPr>
              <a:picLocks noChangeAspect="1" noChangeArrowheads="1"/>
            </p:cNvPicPr>
            <p:nvPr/>
          </p:nvPicPr>
          <p:blipFill>
            <a:blip r:embed="rId3"/>
            <a:srcRect t="46179" r="21556" b="47224"/>
            <a:stretch>
              <a:fillRect/>
            </a:stretch>
          </p:blipFill>
          <p:spPr bwMode="auto">
            <a:xfrm>
              <a:off x="2256" y="2688"/>
              <a:ext cx="264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5318" name="Text Box 6"/>
            <p:cNvSpPr txBox="1">
              <a:spLocks noChangeArrowheads="1"/>
            </p:cNvSpPr>
            <p:nvPr/>
          </p:nvSpPr>
          <p:spPr bwMode="auto">
            <a:xfrm>
              <a:off x="4944" y="2544"/>
              <a:ext cx="51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3200" b="1">
                  <a:solidFill>
                    <a:srgbClr val="000000"/>
                  </a:solidFill>
                </a:rPr>
                <a:t>…..</a:t>
              </a:r>
            </a:p>
          </p:txBody>
        </p:sp>
      </p:grpSp>
      <p:sp>
        <p:nvSpPr>
          <p:cNvPr id="525319" name="Line 7"/>
          <p:cNvSpPr>
            <a:spLocks noChangeShapeType="1"/>
          </p:cNvSpPr>
          <p:nvPr/>
        </p:nvSpPr>
        <p:spPr bwMode="auto">
          <a:xfrm>
            <a:off x="1066800" y="51054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0" name="Line 8"/>
          <p:cNvSpPr>
            <a:spLocks noChangeShapeType="1"/>
          </p:cNvSpPr>
          <p:nvPr/>
        </p:nvSpPr>
        <p:spPr bwMode="auto">
          <a:xfrm flipV="1">
            <a:off x="1066800" y="2286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1" name="Rectangle 9"/>
          <p:cNvSpPr>
            <a:spLocks noChangeArrowheads="1"/>
          </p:cNvSpPr>
          <p:nvPr/>
        </p:nvSpPr>
        <p:spPr bwMode="auto">
          <a:xfrm>
            <a:off x="1447800" y="4495800"/>
            <a:ext cx="2286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1905000" y="3352800"/>
            <a:ext cx="228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3" name="Rectangle 11"/>
          <p:cNvSpPr>
            <a:spLocks noChangeArrowheads="1"/>
          </p:cNvSpPr>
          <p:nvPr/>
        </p:nvSpPr>
        <p:spPr bwMode="auto">
          <a:xfrm>
            <a:off x="2438400" y="3657600"/>
            <a:ext cx="228600" cy="1447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4" name="Rectangle 12"/>
          <p:cNvSpPr>
            <a:spLocks noChangeArrowheads="1"/>
          </p:cNvSpPr>
          <p:nvPr/>
        </p:nvSpPr>
        <p:spPr bwMode="auto">
          <a:xfrm>
            <a:off x="2971800" y="4800600"/>
            <a:ext cx="228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5" name="Rectangle 13"/>
          <p:cNvSpPr>
            <a:spLocks noChangeArrowheads="1"/>
          </p:cNvSpPr>
          <p:nvPr/>
        </p:nvSpPr>
        <p:spPr bwMode="auto">
          <a:xfrm>
            <a:off x="3505200" y="2819400"/>
            <a:ext cx="228600" cy="2286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6" name="Rectangle 14"/>
          <p:cNvSpPr>
            <a:spLocks noChangeArrowheads="1"/>
          </p:cNvSpPr>
          <p:nvPr/>
        </p:nvSpPr>
        <p:spPr bwMode="auto">
          <a:xfrm>
            <a:off x="4038600" y="3962400"/>
            <a:ext cx="228600" cy="1143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7" name="Rectangle 15"/>
          <p:cNvSpPr>
            <a:spLocks noChangeArrowheads="1"/>
          </p:cNvSpPr>
          <p:nvPr/>
        </p:nvSpPr>
        <p:spPr bwMode="auto">
          <a:xfrm>
            <a:off x="4572000" y="3505200"/>
            <a:ext cx="228600" cy="1600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8" name="Rectangle 16"/>
          <p:cNvSpPr>
            <a:spLocks noChangeArrowheads="1"/>
          </p:cNvSpPr>
          <p:nvPr/>
        </p:nvSpPr>
        <p:spPr bwMode="auto">
          <a:xfrm>
            <a:off x="5029200" y="4267200"/>
            <a:ext cx="228600" cy="838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5562600" y="3352800"/>
            <a:ext cx="228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30" name="Rectangle 18"/>
          <p:cNvSpPr>
            <a:spLocks noChangeArrowheads="1"/>
          </p:cNvSpPr>
          <p:nvPr/>
        </p:nvSpPr>
        <p:spPr bwMode="auto">
          <a:xfrm>
            <a:off x="6096000" y="4648200"/>
            <a:ext cx="2286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31" name="Rectangle 19"/>
          <p:cNvSpPr>
            <a:spLocks noChangeArrowheads="1"/>
          </p:cNvSpPr>
          <p:nvPr/>
        </p:nvSpPr>
        <p:spPr bwMode="auto">
          <a:xfrm>
            <a:off x="6553200" y="3810000"/>
            <a:ext cx="228600" cy="1295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25332" name="Text Box 20"/>
          <p:cNvSpPr txBox="1">
            <a:spLocks noChangeArrowheads="1"/>
          </p:cNvSpPr>
          <p:nvPr/>
        </p:nvSpPr>
        <p:spPr bwMode="auto">
          <a:xfrm rot="16200000">
            <a:off x="6350" y="36512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ea typeface="+mn-ea"/>
                <a:cs typeface="+mn-cs"/>
              </a:rPr>
              <a:t>frequency</a:t>
            </a:r>
          </a:p>
        </p:txBody>
      </p:sp>
      <p:sp>
        <p:nvSpPr>
          <p:cNvPr id="525333" name="Text Box 21"/>
          <p:cNvSpPr txBox="1">
            <a:spLocks noChangeArrowheads="1"/>
          </p:cNvSpPr>
          <p:nvPr/>
        </p:nvSpPr>
        <p:spPr bwMode="auto">
          <a:xfrm>
            <a:off x="3657600" y="59436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codewords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1400" y="6488113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Li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9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79045" y="18288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45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4122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5364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289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645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79045" y="2819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045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24122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5364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289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5645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517645" y="2030907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1445" y="30215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479045" y="48006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045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24122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5364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289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2057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7441445" y="5002707"/>
            <a:ext cx="107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 ID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497646" y="57150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7646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Dimensionality</a:t>
            </a:r>
            <a:br>
              <a:rPr lang="en-US" sz="1800" dirty="0" smtClean="0"/>
            </a:br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24308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5550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2890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0658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z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7449834" y="59171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371600"/>
            <a:ext cx="300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Supervised Learning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114800"/>
            <a:ext cx="334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Unsupervised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39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(One) bad case for k-means</a:t>
            </a:r>
          </a:p>
        </p:txBody>
      </p:sp>
      <p:sp>
        <p:nvSpPr>
          <p:cNvPr id="310275" name="Oval 3"/>
          <p:cNvSpPr>
            <a:spLocks noChangeArrowheads="1"/>
          </p:cNvSpPr>
          <p:nvPr/>
        </p:nvSpPr>
        <p:spPr bwMode="auto">
          <a:xfrm>
            <a:off x="1295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8382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1828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91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1981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371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68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2057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8288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914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Oval 15"/>
          <p:cNvSpPr>
            <a:spLocks noChangeArrowheads="1"/>
          </p:cNvSpPr>
          <p:nvPr/>
        </p:nvSpPr>
        <p:spPr bwMode="auto">
          <a:xfrm>
            <a:off x="1066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8" name="Oval 16"/>
          <p:cNvSpPr>
            <a:spLocks noChangeArrowheads="1"/>
          </p:cNvSpPr>
          <p:nvPr/>
        </p:nvSpPr>
        <p:spPr bwMode="auto">
          <a:xfrm>
            <a:off x="1600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Oval 17"/>
          <p:cNvSpPr>
            <a:spLocks noChangeArrowheads="1"/>
          </p:cNvSpPr>
          <p:nvPr/>
        </p:nvSpPr>
        <p:spPr bwMode="auto">
          <a:xfrm>
            <a:off x="2209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Oval 18"/>
          <p:cNvSpPr>
            <a:spLocks noChangeArrowheads="1"/>
          </p:cNvSpPr>
          <p:nvPr/>
        </p:nvSpPr>
        <p:spPr bwMode="auto">
          <a:xfrm>
            <a:off x="1752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1" name="Oval 19"/>
          <p:cNvSpPr>
            <a:spLocks noChangeArrowheads="1"/>
          </p:cNvSpPr>
          <p:nvPr/>
        </p:nvSpPr>
        <p:spPr bwMode="auto">
          <a:xfrm>
            <a:off x="175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 flipH="1">
            <a:off x="2133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4" name="Oval 22"/>
          <p:cNvSpPr>
            <a:spLocks noChangeArrowheads="1"/>
          </p:cNvSpPr>
          <p:nvPr/>
        </p:nvSpPr>
        <p:spPr bwMode="auto">
          <a:xfrm>
            <a:off x="1676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1752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Oval 24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8" name="Oval 26"/>
          <p:cNvSpPr>
            <a:spLocks noChangeArrowheads="1"/>
          </p:cNvSpPr>
          <p:nvPr/>
        </p:nvSpPr>
        <p:spPr bwMode="auto">
          <a:xfrm>
            <a:off x="16764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121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0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343400" y="1447800"/>
            <a:ext cx="4343400" cy="5257800"/>
          </a:xfrm>
          <a:noFill/>
          <a:ln/>
        </p:spPr>
        <p:txBody>
          <a:bodyPr/>
          <a:lstStyle/>
          <a:p>
            <a:r>
              <a:rPr lang="en-US" dirty="0" smtClean="0"/>
              <a:t>Clusters may overlap</a:t>
            </a:r>
          </a:p>
          <a:p>
            <a:r>
              <a:rPr lang="en-US" dirty="0" smtClean="0"/>
              <a:t>Some clusters may be “wider” than others</a:t>
            </a:r>
          </a:p>
          <a:p>
            <a:endParaRPr lang="en-US" dirty="0" smtClean="0"/>
          </a:p>
          <a:p>
            <a:r>
              <a:rPr lang="en-US" dirty="0" smtClean="0"/>
              <a:t>GMM to the rescue!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Multi-</a:t>
            </a:r>
            <a:r>
              <a:rPr lang="en-US" dirty="0" err="1" smtClean="0"/>
              <a:t>variate</a:t>
            </a:r>
            <a:r>
              <a:rPr lang="en-US" dirty="0" smtClean="0"/>
              <a:t>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37344"/>
            <a:ext cx="7429500" cy="56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Hidden Data Causes Problems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Observed (Log) Likelihood factorizes</a:t>
            </a:r>
          </a:p>
          <a:p>
            <a:endParaRPr lang="en-US" dirty="0"/>
          </a:p>
          <a:p>
            <a:r>
              <a:rPr lang="en-US" dirty="0" smtClean="0"/>
              <a:t>Marginal (Log) Likelihood doesn’t factorize</a:t>
            </a:r>
          </a:p>
          <a:p>
            <a:endParaRPr lang="en-US" dirty="0"/>
          </a:p>
          <a:p>
            <a:r>
              <a:rPr lang="en-US" dirty="0" smtClean="0"/>
              <a:t>All parameters coupled!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GMM </a:t>
            </a:r>
            <a:r>
              <a:rPr lang="en-US" dirty="0" err="1" smtClean="0"/>
              <a:t>vs</a:t>
            </a:r>
            <a:r>
              <a:rPr lang="en-US" dirty="0" smtClean="0"/>
              <a:t> Gaussian Joint Bayes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</a:p>
          <a:p>
            <a:pPr lvl="1"/>
            <a:r>
              <a:rPr lang="en-US" dirty="0" smtClean="0"/>
              <a:t>Observed Y </a:t>
            </a:r>
            <a:r>
              <a:rPr lang="en-US" dirty="0" err="1" smtClean="0"/>
              <a:t>vs</a:t>
            </a:r>
            <a:r>
              <a:rPr lang="en-US" dirty="0" smtClean="0"/>
              <a:t> Unobserved Z</a:t>
            </a:r>
          </a:p>
          <a:p>
            <a:pPr lvl="1"/>
            <a:r>
              <a:rPr lang="en-US" dirty="0" smtClean="0"/>
              <a:t>Likelihood </a:t>
            </a:r>
            <a:r>
              <a:rPr lang="en-US" dirty="0" err="1" smtClean="0"/>
              <a:t>vs</a:t>
            </a:r>
            <a:r>
              <a:rPr lang="en-US" dirty="0" smtClean="0"/>
              <a:t> Marginal Likelihood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220846" cy="2565400"/>
          </a:xfrm>
          <a:prstGeom prst="rect">
            <a:avLst/>
          </a:prstGeom>
        </p:spPr>
      </p:pic>
      <p:pic>
        <p:nvPicPr>
          <p:cNvPr id="7" name="Picture 6" descr="fig11.10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5156200" cy="48006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6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Hidden Data Causes </a:t>
            </a:r>
            <a:r>
              <a:rPr lang="en-US" dirty="0" smtClean="0"/>
              <a:t>Problems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has singularities if one Gaussian “collapses”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fig11.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19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Special case: spherical Gaussians and hard assignments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P(X|Z=k) is spherical, with same </a:t>
            </a:r>
            <a:r>
              <a:rPr lang="en-US" dirty="0" smtClean="0">
                <a:latin typeface="Symbol" pitchFamily="80" charset="2"/>
                <a:sym typeface="Symbol" pitchFamily="80" charset="2"/>
              </a:rPr>
              <a:t></a:t>
            </a:r>
            <a:r>
              <a:rPr lang="en-US" dirty="0" smtClean="0"/>
              <a:t> for all classes: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each x</a:t>
            </a:r>
            <a:r>
              <a:rPr lang="en-US" baseline="-25000" dirty="0"/>
              <a:t>i</a:t>
            </a:r>
            <a:r>
              <a:rPr lang="en-US" dirty="0" smtClean="0"/>
              <a:t> belongs to one class C(</a:t>
            </a:r>
            <a:r>
              <a:rPr lang="en-US" dirty="0" err="1" smtClean="0"/>
              <a:t>i</a:t>
            </a:r>
            <a:r>
              <a:rPr lang="en-US" dirty="0" smtClean="0"/>
              <a:t>) (hard assignment), marginal likelihood: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M(M)LE same as K-means!!!</a:t>
            </a:r>
          </a:p>
          <a:p>
            <a:endParaRPr lang="en-US" dirty="0"/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41734"/>
              </p:ext>
            </p:extLst>
          </p:nvPr>
        </p:nvGraphicFramePr>
        <p:xfrm>
          <a:off x="1168400" y="4376738"/>
          <a:ext cx="51308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2819400" imgH="469900" progId="Equation.3">
                  <p:embed/>
                </p:oleObj>
              </mc:Choice>
              <mc:Fallback>
                <p:oleObj name="Equation" r:id="rId4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376738"/>
                        <a:ext cx="51308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690046"/>
              </p:ext>
            </p:extLst>
          </p:nvPr>
        </p:nvGraphicFramePr>
        <p:xfrm>
          <a:off x="2151063" y="2012950"/>
          <a:ext cx="3927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2012950"/>
                        <a:ext cx="39274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6F89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74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only with X</a:t>
            </a:r>
          </a:p>
          <a:p>
            <a:pPr lvl="1"/>
            <a:r>
              <a:rPr lang="en-US" dirty="0" smtClean="0"/>
              <a:t>Y not present in training data</a:t>
            </a:r>
          </a:p>
          <a:p>
            <a:endParaRPr lang="en-US" dirty="0" smtClean="0"/>
          </a:p>
          <a:p>
            <a:r>
              <a:rPr lang="en-US" dirty="0" smtClean="0"/>
              <a:t>Some example unsupervised learning problems:</a:t>
            </a:r>
          </a:p>
          <a:p>
            <a:pPr lvl="1"/>
            <a:r>
              <a:rPr lang="en-US" dirty="0"/>
              <a:t>Clustering / Factor Analysis</a:t>
            </a:r>
          </a:p>
          <a:p>
            <a:pPr lvl="1"/>
            <a:r>
              <a:rPr lang="en-US" dirty="0" smtClean="0"/>
              <a:t>Dimensionality Reduction /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lvl="1"/>
            <a:r>
              <a:rPr lang="en-US" dirty="0" smtClean="0"/>
              <a:t>Density </a:t>
            </a:r>
            <a:r>
              <a:rPr lang="en-US" dirty="0" smtClean="0"/>
              <a:t>Estimation with Mixture Models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K-means GMM assumption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1158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There are k components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Component </a:t>
            </a:r>
            <a:r>
              <a:rPr lang="en-US" sz="2000" i="1"/>
              <a:t>i</a:t>
            </a:r>
            <a:r>
              <a:rPr lang="en-US" sz="2000"/>
              <a:t> has an associated mean vector </a:t>
            </a: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i</a:t>
            </a:r>
            <a:endParaRPr lang="en-US" sz="2000">
              <a:latin typeface="Symbol" pitchFamily="80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6901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6902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6905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52400" y="1508125"/>
            <a:ext cx="4267200" cy="2987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indent="112713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dirty="0">
                <a:latin typeface="+mj-lt"/>
                <a:cs typeface="Raavi" pitchFamily="2" charset="0"/>
              </a:rPr>
              <a:t>Each component generates data from a Gaussian with mean </a:t>
            </a:r>
            <a:r>
              <a:rPr lang="en-US" sz="2000" i="1" dirty="0">
                <a:latin typeface="+mj-lt"/>
                <a:cs typeface="Raavi" pitchFamily="2" charset="0"/>
              </a:rPr>
              <a:t>m</a:t>
            </a:r>
            <a:r>
              <a:rPr lang="en-US" sz="2000" i="1" baseline="-25000" dirty="0">
                <a:latin typeface="+mj-lt"/>
                <a:cs typeface="Raavi" pitchFamily="2" charset="0"/>
              </a:rPr>
              <a:t>i </a:t>
            </a:r>
            <a:r>
              <a:rPr lang="en-US" sz="2000" dirty="0">
                <a:latin typeface="+mj-lt"/>
                <a:cs typeface="Raavi" pitchFamily="2" charset="0"/>
              </a:rPr>
              <a:t>and covariance matrix</a:t>
            </a:r>
            <a:r>
              <a:rPr lang="en-US" sz="2000" dirty="0">
                <a:latin typeface="Symbol" pitchFamily="80" charset="2"/>
              </a:rPr>
              <a:t>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</a:t>
            </a:r>
          </a:p>
          <a:p>
            <a:pPr indent="112713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+mn-lt"/>
              </a:rPr>
              <a:t>Each data point is generated according to the following recipe: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38949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950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38953" name="Oval 9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38959" name="Oval 15"/>
          <p:cNvSpPr>
            <a:spLocks noChangeArrowheads="1"/>
          </p:cNvSpPr>
          <p:nvPr/>
        </p:nvSpPr>
        <p:spPr bwMode="auto">
          <a:xfrm>
            <a:off x="4648200" y="2438400"/>
            <a:ext cx="13716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0" name="Oval 16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5715000" y="3429000"/>
            <a:ext cx="1371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4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52400" y="1431925"/>
            <a:ext cx="4267200" cy="466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There are k components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/>
              <a:t> Component </a:t>
            </a:r>
            <a:r>
              <a:rPr lang="en-US" sz="2000" i="1" dirty="0" err="1"/>
              <a:t>i</a:t>
            </a:r>
            <a:r>
              <a:rPr lang="en-US" sz="2000" dirty="0"/>
              <a:t> has an associated mean vector 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endParaRPr lang="en-US" sz="2000" dirty="0">
              <a:latin typeface="Symbol" pitchFamily="80" charset="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+mn-lt"/>
              </a:rPr>
              <a:t> Each component generates data from a Gaussian with mean </a:t>
            </a:r>
            <a:r>
              <a:rPr lang="en-US" sz="2000" i="1" dirty="0">
                <a:latin typeface="+mn-lt"/>
              </a:rPr>
              <a:t>m</a:t>
            </a:r>
            <a:r>
              <a:rPr lang="en-US" sz="2000" i="1" baseline="-25000" dirty="0">
                <a:latin typeface="+mn-lt"/>
              </a:rPr>
              <a:t>i </a:t>
            </a:r>
            <a:r>
              <a:rPr lang="en-US" sz="2000" dirty="0">
                <a:latin typeface="+mn-lt"/>
              </a:rPr>
              <a:t>and covariance matrix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+mn-lt"/>
              </a:rPr>
              <a:t>Each data point is generated according to the following recipe: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>
                <a:latin typeface="+mn-lt"/>
              </a:rPr>
              <a:t>Pick a component at random: Choose component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with probability </a:t>
            </a:r>
            <a:r>
              <a:rPr lang="en-US" sz="2000" i="1" dirty="0">
                <a:latin typeface="+mn-lt"/>
              </a:rPr>
              <a:t>P(y=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i="1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0997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0998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0999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1001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7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K-</a:t>
            </a:r>
            <a:r>
              <a:rPr lang="en-US" dirty="0" smtClean="0"/>
              <a:t>means GMM assumption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52400" y="876240"/>
            <a:ext cx="4267200" cy="56323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lvl="2" indent="-457200">
              <a:spcBef>
                <a:spcPct val="50000"/>
              </a:spcBef>
              <a:buClr>
                <a:schemeClr val="tx1"/>
              </a:buClr>
            </a:pPr>
            <a:endParaRPr lang="en-US" sz="2000" dirty="0" smtClean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 There are k components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Component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has an associated mean vector </a:t>
            </a:r>
            <a:r>
              <a:rPr lang="en-US" sz="2000" i="1" dirty="0" smtClean="0">
                <a:latin typeface="Symbol" pitchFamily="80" charset="2"/>
              </a:rPr>
              <a:t>m</a:t>
            </a:r>
            <a:r>
              <a:rPr lang="en-US" sz="2000" i="1" baseline="-25000" dirty="0" smtClean="0">
                <a:latin typeface="Symbol" pitchFamily="80" charset="2"/>
              </a:rPr>
              <a:t>i</a:t>
            </a:r>
            <a:endParaRPr lang="en-US" sz="2000" dirty="0" smtClean="0">
              <a:latin typeface="Symbol" pitchFamily="80" charset="2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 Each component generates data from a Gaussian with mean 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i </a:t>
            </a:r>
            <a:r>
              <a:rPr lang="en-US" sz="2000" dirty="0" smtClean="0"/>
              <a:t>and covariance matrix </a:t>
            </a:r>
            <a:r>
              <a:rPr lang="en-US" sz="2000" i="1" dirty="0" smtClean="0">
                <a:latin typeface="Symbol" pitchFamily="80" charset="2"/>
              </a:rPr>
              <a:t>s</a:t>
            </a:r>
            <a:r>
              <a:rPr lang="en-US" sz="2000" i="1" baseline="30000" dirty="0" smtClean="0">
                <a:latin typeface="Symbol" pitchFamily="80" charset="2"/>
              </a:rPr>
              <a:t>2</a:t>
            </a:r>
            <a:r>
              <a:rPr lang="en-US" sz="2000" b="1" i="1" dirty="0" smtClean="0">
                <a:latin typeface="Symbol" pitchFamily="80" charset="2"/>
              </a:rPr>
              <a:t>I</a:t>
            </a:r>
            <a:r>
              <a:rPr lang="en-US" sz="2000" dirty="0" smtClean="0">
                <a:latin typeface="Symbol" pitchFamily="80" charset="2"/>
              </a:rPr>
              <a:t> 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dirty="0" smtClean="0"/>
              <a:t>Each data point is generated according to the following recipe: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smtClean="0"/>
              <a:t>Pick a component at random: Choose component </a:t>
            </a:r>
            <a:r>
              <a:rPr lang="en-US" sz="2000" dirty="0" err="1" smtClean="0"/>
              <a:t>i</a:t>
            </a:r>
            <a:r>
              <a:rPr lang="en-US" sz="2000" dirty="0" smtClean="0"/>
              <a:t> with probability </a:t>
            </a:r>
            <a:r>
              <a:rPr lang="en-US" sz="2000" i="1" dirty="0" smtClean="0"/>
              <a:t>P(y=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 smtClean="0">
                <a:latin typeface="+mn-lt"/>
              </a:rPr>
              <a:t>Datapoint</a:t>
            </a:r>
            <a:r>
              <a:rPr lang="en-US" sz="2000" dirty="0" smtClean="0">
                <a:latin typeface="Symbol" pitchFamily="80" charset="2"/>
              </a:rPr>
              <a:t> </a:t>
            </a:r>
            <a:r>
              <a:rPr lang="en-US" sz="2000" dirty="0">
                <a:latin typeface="Symbol" pitchFamily="80" charset="2"/>
              </a:rPr>
              <a:t>~ N(</a:t>
            </a:r>
            <a:r>
              <a:rPr lang="en-US" sz="2000" i="1" dirty="0">
                <a:latin typeface="Symbol" pitchFamily="80" charset="2"/>
              </a:rPr>
              <a:t>m</a:t>
            </a:r>
            <a:r>
              <a:rPr lang="en-US" sz="2000" i="1" baseline="-25000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, </a:t>
            </a:r>
            <a:r>
              <a:rPr lang="en-US" sz="2000" i="1" dirty="0">
                <a:latin typeface="Symbol" pitchFamily="80" charset="2"/>
              </a:rPr>
              <a:t>s</a:t>
            </a:r>
            <a:r>
              <a:rPr lang="en-US" sz="2000" i="1" baseline="30000" dirty="0">
                <a:latin typeface="Symbol" pitchFamily="80" charset="2"/>
              </a:rPr>
              <a:t>2</a:t>
            </a:r>
            <a:r>
              <a:rPr lang="en-US" sz="2000" b="1" i="1" dirty="0">
                <a:latin typeface="Symbol" pitchFamily="80" charset="2"/>
              </a:rPr>
              <a:t>I</a:t>
            </a:r>
            <a:r>
              <a:rPr lang="en-US" sz="2000" dirty="0">
                <a:latin typeface="Symbol" pitchFamily="80" charset="2"/>
              </a:rPr>
              <a:t>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3049" name="Oval 9"/>
          <p:cNvSpPr>
            <a:spLocks noChangeArrowheads="1"/>
          </p:cNvSpPr>
          <p:nvPr/>
        </p:nvSpPr>
        <p:spPr bwMode="auto">
          <a:xfrm>
            <a:off x="5638800" y="1981200"/>
            <a:ext cx="1371600" cy="1371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3050" name="Oval 10"/>
          <p:cNvSpPr>
            <a:spLocks noChangeArrowheads="1"/>
          </p:cNvSpPr>
          <p:nvPr/>
        </p:nvSpPr>
        <p:spPr bwMode="auto">
          <a:xfrm>
            <a:off x="6629400" y="3124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51" name="Text Box 11"/>
          <p:cNvSpPr txBox="1">
            <a:spLocks noChangeArrowheads="1"/>
          </p:cNvSpPr>
          <p:nvPr/>
        </p:nvSpPr>
        <p:spPr bwMode="auto">
          <a:xfrm>
            <a:off x="6858000" y="3048000"/>
            <a:ext cx="838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/>
              <a:t>x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General</a:t>
            </a:r>
            <a:r>
              <a:rPr lang="en-US" smtClean="0"/>
              <a:t> GMM assumption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676400"/>
            <a:ext cx="4419600" cy="3429000"/>
            <a:chOff x="1536" y="1488"/>
            <a:chExt cx="2784" cy="2160"/>
          </a:xfrm>
        </p:grpSpPr>
        <p:sp>
          <p:nvSpPr>
            <p:cNvPr id="34509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21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5093" name="Line 5"/>
            <p:cNvSpPr>
              <a:spLocks noChangeShapeType="1"/>
            </p:cNvSpPr>
            <p:nvPr/>
          </p:nvSpPr>
          <p:spPr bwMode="auto">
            <a:xfrm flipH="1">
              <a:off x="1536" y="3552"/>
              <a:ext cx="27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5334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endParaRPr lang="en-US" sz="20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57800" y="2819400"/>
            <a:ext cx="533400" cy="396875"/>
            <a:chOff x="3312" y="1776"/>
            <a:chExt cx="336" cy="250"/>
          </a:xfrm>
        </p:grpSpPr>
        <p:sp>
          <p:nvSpPr>
            <p:cNvPr id="345096" name="Oval 8"/>
            <p:cNvSpPr>
              <a:spLocks noChangeArrowheads="1"/>
            </p:cNvSpPr>
            <p:nvPr/>
          </p:nvSpPr>
          <p:spPr bwMode="auto">
            <a:xfrm>
              <a:off x="3312" y="1968"/>
              <a:ext cx="48" cy="48"/>
            </a:xfrm>
            <a:prstGeom prst="ellipse">
              <a:avLst/>
            </a:prstGeom>
            <a:solidFill>
              <a:schemeClr val="hlink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360" y="1776"/>
              <a:ext cx="28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>
                  <a:solidFill>
                    <a:schemeClr val="hlink"/>
                  </a:solidFill>
                  <a:latin typeface="Symbol" pitchFamily="80" charset="2"/>
                </a:rPr>
                <a:t>m</a:t>
              </a:r>
              <a:r>
                <a:rPr lang="en-US" sz="2000" i="1" baseline="-25000">
                  <a:solidFill>
                    <a:schemeClr val="hlink"/>
                  </a:solidFill>
                  <a:latin typeface="Symbol" pitchFamily="80" charset="2"/>
                </a:rPr>
                <a:t>1</a:t>
              </a:r>
              <a:endParaRPr lang="en-US" sz="2000">
                <a:solidFill>
                  <a:schemeClr val="hlink"/>
                </a:solidFill>
                <a:latin typeface="Symbol" pitchFamily="80" charset="2"/>
              </a:endParaRPr>
            </a:p>
          </p:txBody>
        </p:sp>
      </p:grpSp>
      <p:sp>
        <p:nvSpPr>
          <p:cNvPr id="345098" name="Oval 10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chemeClr val="folHlink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6324600" y="23622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latin typeface="Symbol" pitchFamily="80" charset="2"/>
              </a:rPr>
              <a:t>m</a:t>
            </a:r>
            <a:r>
              <a:rPr lang="en-US" sz="2000" i="1" baseline="-25000">
                <a:latin typeface="Symbol" pitchFamily="80" charset="2"/>
              </a:rPr>
              <a:t>2</a:t>
            </a:r>
            <a:endParaRPr lang="en-US" sz="2000">
              <a:latin typeface="Symbol" pitchFamily="80" charset="2"/>
            </a:endParaRPr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6400800" y="4114800"/>
            <a:ext cx="76200" cy="76200"/>
          </a:xfrm>
          <a:prstGeom prst="ellipse">
            <a:avLst/>
          </a:prstGeom>
          <a:solidFill>
            <a:srgbClr val="33CC33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6477000" y="3810000"/>
            <a:ext cx="45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i="1">
                <a:solidFill>
                  <a:srgbClr val="33CC33"/>
                </a:solidFill>
                <a:latin typeface="Symbol" pitchFamily="80" charset="2"/>
              </a:rPr>
              <a:t>m</a:t>
            </a:r>
            <a:r>
              <a:rPr lang="en-US" sz="2000" i="1" baseline="-25000">
                <a:solidFill>
                  <a:srgbClr val="33CC33"/>
                </a:solidFill>
                <a:latin typeface="Symbol" pitchFamily="80" charset="2"/>
              </a:rPr>
              <a:t>3</a:t>
            </a:r>
            <a:endParaRPr lang="en-US" sz="2000">
              <a:solidFill>
                <a:srgbClr val="33CC33"/>
              </a:solidFill>
              <a:latin typeface="Symbol" pitchFamily="80" charset="2"/>
            </a:endParaRPr>
          </a:p>
        </p:txBody>
      </p:sp>
      <p:sp>
        <p:nvSpPr>
          <p:cNvPr id="345102" name="Oval 14"/>
          <p:cNvSpPr>
            <a:spLocks noChangeArrowheads="1"/>
          </p:cNvSpPr>
          <p:nvPr/>
        </p:nvSpPr>
        <p:spPr bwMode="auto">
          <a:xfrm rot="-2065678">
            <a:off x="4038600" y="2438400"/>
            <a:ext cx="2590800" cy="13716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3" name="Oval 15"/>
          <p:cNvSpPr>
            <a:spLocks noChangeArrowheads="1"/>
          </p:cNvSpPr>
          <p:nvPr/>
        </p:nvSpPr>
        <p:spPr bwMode="auto">
          <a:xfrm rot="3188797">
            <a:off x="5867400" y="2514600"/>
            <a:ext cx="7620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4" name="Oval 16"/>
          <p:cNvSpPr>
            <a:spLocks noChangeArrowheads="1"/>
          </p:cNvSpPr>
          <p:nvPr/>
        </p:nvSpPr>
        <p:spPr bwMode="auto">
          <a:xfrm rot="347021">
            <a:off x="5181600" y="3429000"/>
            <a:ext cx="2514600" cy="1371600"/>
          </a:xfrm>
          <a:prstGeom prst="ellips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52400" y="1431925"/>
            <a:ext cx="42672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lvl="2" indent="-407988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+mj-lt"/>
              </a:rPr>
              <a:t>There are k components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+mj-lt"/>
              </a:rPr>
              <a:t> Component </a:t>
            </a:r>
            <a:r>
              <a:rPr lang="en-US" sz="2000" i="1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has an associated mean vector </a:t>
            </a:r>
            <a:r>
              <a:rPr lang="en-US" sz="2000" i="1" dirty="0">
                <a:latin typeface="+mj-lt"/>
              </a:rPr>
              <a:t>m</a:t>
            </a:r>
            <a:r>
              <a:rPr lang="en-US" sz="2000" i="1" baseline="-25000" dirty="0">
                <a:latin typeface="+mj-lt"/>
              </a:rPr>
              <a:t>i</a:t>
            </a:r>
            <a:endParaRPr lang="en-US" sz="20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latin typeface="+mj-lt"/>
              </a:rPr>
              <a:t> Each component generates data from a Gaussian with mean </a:t>
            </a:r>
            <a:r>
              <a:rPr lang="en-US" sz="2000" i="1" dirty="0">
                <a:latin typeface="+mj-lt"/>
              </a:rPr>
              <a:t>m</a:t>
            </a:r>
            <a:r>
              <a:rPr lang="en-US" sz="2000" i="1" baseline="-25000" dirty="0">
                <a:latin typeface="+mj-lt"/>
              </a:rPr>
              <a:t>i </a:t>
            </a:r>
            <a:r>
              <a:rPr lang="en-US" sz="2000" dirty="0">
                <a:latin typeface="+mj-lt"/>
              </a:rPr>
              <a:t>and covariance matrix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i="1" baseline="-25000" dirty="0">
                <a:latin typeface="+mj-lt"/>
              </a:rPr>
              <a:t>i</a:t>
            </a:r>
            <a:endParaRPr lang="en-US" sz="20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+mj-lt"/>
              </a:rPr>
              <a:t>Each data point is generated according to the following recipe: 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>
                <a:latin typeface="+mj-lt"/>
              </a:rPr>
              <a:t>Pick a component at random: Choose component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with probability </a:t>
            </a:r>
            <a:r>
              <a:rPr lang="en-US" sz="2000" i="1" dirty="0">
                <a:latin typeface="+mj-lt"/>
              </a:rPr>
              <a:t>P(y=</a:t>
            </a:r>
            <a:r>
              <a:rPr lang="en-US" sz="2000" i="1" dirty="0" err="1">
                <a:latin typeface="+mj-lt"/>
              </a:rPr>
              <a:t>i</a:t>
            </a:r>
            <a:r>
              <a:rPr lang="en-US" sz="2000" i="1" dirty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 err="1">
                <a:latin typeface="+mj-lt"/>
              </a:rPr>
              <a:t>Datapoint</a:t>
            </a:r>
            <a:r>
              <a:rPr lang="en-US" sz="2000" dirty="0">
                <a:latin typeface="+mj-lt"/>
              </a:rPr>
              <a:t> ~ N(</a:t>
            </a:r>
            <a:r>
              <a:rPr lang="en-US" sz="2000" i="1" dirty="0">
                <a:latin typeface="+mj-lt"/>
              </a:rPr>
              <a:t>m</a:t>
            </a:r>
            <a:r>
              <a:rPr lang="en-US" sz="2000" i="1" baseline="-25000" dirty="0">
                <a:latin typeface="+mj-lt"/>
              </a:rPr>
              <a:t>i</a:t>
            </a:r>
            <a:r>
              <a:rPr lang="en-US" sz="2000" dirty="0">
                <a:latin typeface="+mj-lt"/>
              </a:rPr>
              <a:t>, </a:t>
            </a:r>
            <a:r>
              <a:rPr lang="en-US" sz="2000" i="1" dirty="0" smtClean="0">
                <a:latin typeface="Symbol" pitchFamily="18" charset="2"/>
              </a:rPr>
              <a:t>S</a:t>
            </a:r>
            <a:r>
              <a:rPr lang="en-US" sz="2000" i="1" baseline="-25000" dirty="0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)</a:t>
            </a: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0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915400" cy="1828800"/>
          </a:xfrm>
        </p:spPr>
        <p:txBody>
          <a:bodyPr/>
          <a:lstStyle/>
          <a:p>
            <a:r>
              <a:rPr lang="en-US" sz="4000" dirty="0" smtClean="0"/>
              <a:t>New Topic: Clustering</a:t>
            </a:r>
            <a:endParaRPr lang="en-US" sz="4000" dirty="0"/>
          </a:p>
        </p:txBody>
      </p:sp>
      <p:pic>
        <p:nvPicPr>
          <p:cNvPr id="282627" name="Picture 3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783132" cy="4930775"/>
          </a:xfrm>
          <a:prstGeom prst="rect">
            <a:avLst/>
          </a:prstGeom>
          <a:noFill/>
        </p:spPr>
      </p:pic>
      <p:sp>
        <p:nvSpPr>
          <p:cNvPr id="1024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24575" y="2540000"/>
            <a:ext cx="879475" cy="868363"/>
          </a:xfrm>
          <a:custGeom>
            <a:avLst/>
            <a:gdLst>
              <a:gd name="T0" fmla="+- 0 18404 17011"/>
              <a:gd name="T1" fmla="*/ T0 w 2443"/>
              <a:gd name="T2" fmla="+- 0 7192 7057"/>
              <a:gd name="T3" fmla="*/ 7192 h 2409"/>
              <a:gd name="T4" fmla="+- 0 18231 17011"/>
              <a:gd name="T5" fmla="*/ T4 w 2443"/>
              <a:gd name="T6" fmla="+- 0 7081 7057"/>
              <a:gd name="T7" fmla="*/ 7081 h 2409"/>
              <a:gd name="T8" fmla="+- 0 18072 17011"/>
              <a:gd name="T9" fmla="*/ T8 w 2443"/>
              <a:gd name="T10" fmla="+- 0 7006 7057"/>
              <a:gd name="T11" fmla="*/ 7006 h 2409"/>
              <a:gd name="T12" fmla="+- 0 17869 17011"/>
              <a:gd name="T13" fmla="*/ T12 w 2443"/>
              <a:gd name="T14" fmla="+- 0 7104 7057"/>
              <a:gd name="T15" fmla="*/ 7104 h 2409"/>
              <a:gd name="T16" fmla="+- 0 17661 17011"/>
              <a:gd name="T17" fmla="*/ T16 w 2443"/>
              <a:gd name="T18" fmla="+- 0 7205 7057"/>
              <a:gd name="T19" fmla="*/ 7205 h 2409"/>
              <a:gd name="T20" fmla="+- 0 17504 17011"/>
              <a:gd name="T21" fmla="*/ T20 w 2443"/>
              <a:gd name="T22" fmla="+- 0 7425 7057"/>
              <a:gd name="T23" fmla="*/ 7425 h 2409"/>
              <a:gd name="T24" fmla="+- 0 17381 17011"/>
              <a:gd name="T25" fmla="*/ T24 w 2443"/>
              <a:gd name="T26" fmla="+- 0 7611 7057"/>
              <a:gd name="T27" fmla="*/ 7611 h 2409"/>
              <a:gd name="T28" fmla="+- 0 17173 17011"/>
              <a:gd name="T29" fmla="*/ T28 w 2443"/>
              <a:gd name="T30" fmla="+- 0 7926 7057"/>
              <a:gd name="T31" fmla="*/ 7926 h 2409"/>
              <a:gd name="T32" fmla="+- 0 16922 17011"/>
              <a:gd name="T33" fmla="*/ T32 w 2443"/>
              <a:gd name="T34" fmla="+- 0 8422 7057"/>
              <a:gd name="T35" fmla="*/ 8422 h 2409"/>
              <a:gd name="T36" fmla="+- 0 17016 17011"/>
              <a:gd name="T37" fmla="*/ T36 w 2443"/>
              <a:gd name="T38" fmla="+- 0 8815 7057"/>
              <a:gd name="T39" fmla="*/ 8815 h 2409"/>
              <a:gd name="T40" fmla="+- 0 17085 17011"/>
              <a:gd name="T41" fmla="*/ T40 w 2443"/>
              <a:gd name="T42" fmla="+- 0 9103 7057"/>
              <a:gd name="T43" fmla="*/ 9103 h 2409"/>
              <a:gd name="T44" fmla="+- 0 17347 17011"/>
              <a:gd name="T45" fmla="*/ T44 w 2443"/>
              <a:gd name="T46" fmla="+- 0 9310 7057"/>
              <a:gd name="T47" fmla="*/ 9310 h 2409"/>
              <a:gd name="T48" fmla="+- 0 17614 17011"/>
              <a:gd name="T49" fmla="*/ T48 w 2443"/>
              <a:gd name="T50" fmla="+- 0 9398 7057"/>
              <a:gd name="T51" fmla="*/ 9398 h 2409"/>
              <a:gd name="T52" fmla="+- 0 18099 17011"/>
              <a:gd name="T53" fmla="*/ T52 w 2443"/>
              <a:gd name="T54" fmla="+- 0 9557 7057"/>
              <a:gd name="T55" fmla="*/ 9557 h 2409"/>
              <a:gd name="T56" fmla="+- 0 18703 17011"/>
              <a:gd name="T57" fmla="*/ T56 w 2443"/>
              <a:gd name="T58" fmla="+- 0 9451 7057"/>
              <a:gd name="T59" fmla="*/ 9451 h 2409"/>
              <a:gd name="T60" fmla="+- 0 19090 17011"/>
              <a:gd name="T61" fmla="*/ T60 w 2443"/>
              <a:gd name="T62" fmla="+- 0 9116 7057"/>
              <a:gd name="T63" fmla="*/ 9116 h 2409"/>
              <a:gd name="T64" fmla="+- 0 19305 17011"/>
              <a:gd name="T65" fmla="*/ T64 w 2443"/>
              <a:gd name="T66" fmla="+- 0 8929 7057"/>
              <a:gd name="T67" fmla="*/ 8929 h 2409"/>
              <a:gd name="T68" fmla="+- 0 19417 17011"/>
              <a:gd name="T69" fmla="*/ T68 w 2443"/>
              <a:gd name="T70" fmla="+- 0 8666 7057"/>
              <a:gd name="T71" fmla="*/ 8666 h 2409"/>
              <a:gd name="T72" fmla="+- 0 19448 17011"/>
              <a:gd name="T73" fmla="*/ T72 w 2443"/>
              <a:gd name="T74" fmla="+- 0 8387 7057"/>
              <a:gd name="T75" fmla="*/ 8387 h 2409"/>
              <a:gd name="T76" fmla="+- 0 19502 17011"/>
              <a:gd name="T77" fmla="*/ T76 w 2443"/>
              <a:gd name="T78" fmla="+- 0 7894 7057"/>
              <a:gd name="T79" fmla="*/ 7894 h 2409"/>
              <a:gd name="T80" fmla="+- 0 19246 17011"/>
              <a:gd name="T81" fmla="*/ T80 w 2443"/>
              <a:gd name="T82" fmla="+- 0 7432 7057"/>
              <a:gd name="T83" fmla="*/ 7432 h 2409"/>
              <a:gd name="T84" fmla="+- 0 18779 17011"/>
              <a:gd name="T85" fmla="*/ T84 w 2443"/>
              <a:gd name="T86" fmla="+- 0 7253 7057"/>
              <a:gd name="T87" fmla="*/ 7253 h 2409"/>
              <a:gd name="T88" fmla="+- 0 18618 17011"/>
              <a:gd name="T89" fmla="*/ T88 w 2443"/>
              <a:gd name="T90" fmla="+- 0 7191 7057"/>
              <a:gd name="T91" fmla="*/ 7191 h 2409"/>
              <a:gd name="T92" fmla="+- 0 18475 17011"/>
              <a:gd name="T93" fmla="*/ T92 w 2443"/>
              <a:gd name="T94" fmla="+- 0 7199 7057"/>
              <a:gd name="T95" fmla="*/ 7199 h 2409"/>
              <a:gd name="T96" fmla="+- 0 18308 17011"/>
              <a:gd name="T97" fmla="*/ T96 w 2443"/>
              <a:gd name="T98" fmla="+- 0 7203 7057"/>
              <a:gd name="T99" fmla="*/ 7203 h 24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2443" h="2409" extrusionOk="0">
                <a:moveTo>
                  <a:pt x="1393" y="135"/>
                </a:moveTo>
                <a:cubicBezTo>
                  <a:pt x="1220" y="24"/>
                  <a:pt x="1061" y="-51"/>
                  <a:pt x="858" y="47"/>
                </a:cubicBezTo>
                <a:cubicBezTo>
                  <a:pt x="650" y="148"/>
                  <a:pt x="493" y="368"/>
                  <a:pt x="370" y="554"/>
                </a:cubicBezTo>
                <a:cubicBezTo>
                  <a:pt x="162" y="869"/>
                  <a:pt x="-89" y="1365"/>
                  <a:pt x="5" y="1758"/>
                </a:cubicBezTo>
                <a:cubicBezTo>
                  <a:pt x="74" y="2046"/>
                  <a:pt x="336" y="2253"/>
                  <a:pt x="603" y="2341"/>
                </a:cubicBezTo>
                <a:cubicBezTo>
                  <a:pt x="1088" y="2500"/>
                  <a:pt x="1692" y="2394"/>
                  <a:pt x="2079" y="2059"/>
                </a:cubicBezTo>
                <a:cubicBezTo>
                  <a:pt x="2294" y="1872"/>
                  <a:pt x="2406" y="1609"/>
                  <a:pt x="2437" y="1330"/>
                </a:cubicBezTo>
                <a:cubicBezTo>
                  <a:pt x="2491" y="837"/>
                  <a:pt x="2235" y="375"/>
                  <a:pt x="1768" y="196"/>
                </a:cubicBezTo>
                <a:cubicBezTo>
                  <a:pt x="1607" y="134"/>
                  <a:pt x="1464" y="142"/>
                  <a:pt x="1297" y="146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08525" y="3997325"/>
            <a:ext cx="1233488" cy="1443038"/>
          </a:xfrm>
          <a:custGeom>
            <a:avLst/>
            <a:gdLst>
              <a:gd name="T0" fmla="+- 0 15630 13078"/>
              <a:gd name="T1" fmla="*/ T0 w 3429"/>
              <a:gd name="T2" fmla="+- 0 11811 11105"/>
              <a:gd name="T3" fmla="*/ 11811 h 4009"/>
              <a:gd name="T4" fmla="+- 0 15476 13078"/>
              <a:gd name="T5" fmla="*/ T4 w 3429"/>
              <a:gd name="T6" fmla="+- 0 11296 11105"/>
              <a:gd name="T7" fmla="*/ 11296 h 4009"/>
              <a:gd name="T8" fmla="+- 0 14892 13078"/>
              <a:gd name="T9" fmla="*/ T8 w 3429"/>
              <a:gd name="T10" fmla="+- 0 11287 11105"/>
              <a:gd name="T11" fmla="*/ 11287 h 4009"/>
              <a:gd name="T12" fmla="+- 0 14414 13078"/>
              <a:gd name="T13" fmla="*/ T12 w 3429"/>
              <a:gd name="T14" fmla="+- 0 11961 11105"/>
              <a:gd name="T15" fmla="*/ 11961 h 4009"/>
              <a:gd name="T16" fmla="+- 0 14434 13078"/>
              <a:gd name="T17" fmla="*/ T16 w 3429"/>
              <a:gd name="T18" fmla="+- 0 13121 11105"/>
              <a:gd name="T19" fmla="*/ 13121 h 4009"/>
              <a:gd name="T20" fmla="+- 0 15218 13078"/>
              <a:gd name="T21" fmla="*/ T20 w 3429"/>
              <a:gd name="T22" fmla="+- 0 13387 11105"/>
              <a:gd name="T23" fmla="*/ 13387 h 4009"/>
              <a:gd name="T24" fmla="+- 0 16339 13078"/>
              <a:gd name="T25" fmla="*/ T24 w 3429"/>
              <a:gd name="T26" fmla="+- 0 12889 11105"/>
              <a:gd name="T27" fmla="*/ 12889 h 4009"/>
              <a:gd name="T28" fmla="+- 0 16391 13078"/>
              <a:gd name="T29" fmla="*/ T28 w 3429"/>
              <a:gd name="T30" fmla="+- 0 11703 11105"/>
              <a:gd name="T31" fmla="*/ 11703 h 4009"/>
              <a:gd name="T32" fmla="+- 0 15706 13078"/>
              <a:gd name="T33" fmla="*/ T32 w 3429"/>
              <a:gd name="T34" fmla="+- 0 11105 11105"/>
              <a:gd name="T35" fmla="*/ 11105 h 4009"/>
              <a:gd name="T36" fmla="+- 0 14137 13078"/>
              <a:gd name="T37" fmla="*/ T36 w 3429"/>
              <a:gd name="T38" fmla="+- 0 13777 11105"/>
              <a:gd name="T39" fmla="*/ 13777 h 4009"/>
              <a:gd name="T40" fmla="+- 0 13968 13078"/>
              <a:gd name="T41" fmla="*/ T40 w 3429"/>
              <a:gd name="T42" fmla="+- 0 13053 11105"/>
              <a:gd name="T43" fmla="*/ 13053 h 4009"/>
              <a:gd name="T44" fmla="+- 0 13517 13078"/>
              <a:gd name="T45" fmla="*/ T44 w 3429"/>
              <a:gd name="T46" fmla="+- 0 13177 11105"/>
              <a:gd name="T47" fmla="*/ 13177 h 4009"/>
              <a:gd name="T48" fmla="+- 0 13078 13078"/>
              <a:gd name="T49" fmla="*/ T48 w 3429"/>
              <a:gd name="T50" fmla="+- 0 14278 11105"/>
              <a:gd name="T51" fmla="*/ 14278 h 4009"/>
              <a:gd name="T52" fmla="+- 0 13362 13078"/>
              <a:gd name="T53" fmla="*/ T52 w 3429"/>
              <a:gd name="T54" fmla="+- 0 15031 11105"/>
              <a:gd name="T55" fmla="*/ 15031 h 4009"/>
              <a:gd name="T56" fmla="+- 0 14120 13078"/>
              <a:gd name="T57" fmla="*/ T56 w 3429"/>
              <a:gd name="T58" fmla="+- 0 15013 11105"/>
              <a:gd name="T59" fmla="*/ 15013 h 4009"/>
              <a:gd name="T60" fmla="+- 0 14723 13078"/>
              <a:gd name="T61" fmla="*/ T60 w 3429"/>
              <a:gd name="T62" fmla="+- 0 14489 11105"/>
              <a:gd name="T63" fmla="*/ 14489 h 4009"/>
              <a:gd name="T64" fmla="+- 0 14721 13078"/>
              <a:gd name="T65" fmla="*/ T64 w 3429"/>
              <a:gd name="T66" fmla="+- 0 13853 11105"/>
              <a:gd name="T67" fmla="*/ 13853 h 4009"/>
              <a:gd name="T68" fmla="+- 0 14196 13078"/>
              <a:gd name="T69" fmla="*/ T68 w 3429"/>
              <a:gd name="T70" fmla="+- 0 13461 11105"/>
              <a:gd name="T71" fmla="*/ 13461 h 40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3429" h="4009" extrusionOk="0">
                <a:moveTo>
                  <a:pt x="2552" y="706"/>
                </a:moveTo>
                <a:cubicBezTo>
                  <a:pt x="2527" y="522"/>
                  <a:pt x="2534" y="332"/>
                  <a:pt x="2398" y="191"/>
                </a:cubicBezTo>
                <a:cubicBezTo>
                  <a:pt x="2233" y="20"/>
                  <a:pt x="1997" y="63"/>
                  <a:pt x="1814" y="182"/>
                </a:cubicBezTo>
                <a:cubicBezTo>
                  <a:pt x="1578" y="336"/>
                  <a:pt x="1435" y="600"/>
                  <a:pt x="1336" y="856"/>
                </a:cubicBezTo>
                <a:cubicBezTo>
                  <a:pt x="1197" y="1213"/>
                  <a:pt x="1111" y="1682"/>
                  <a:pt x="1356" y="2016"/>
                </a:cubicBezTo>
                <a:cubicBezTo>
                  <a:pt x="1538" y="2264"/>
                  <a:pt x="1858" y="2298"/>
                  <a:pt x="2140" y="2282"/>
                </a:cubicBezTo>
                <a:cubicBezTo>
                  <a:pt x="2531" y="2259"/>
                  <a:pt x="3019" y="2115"/>
                  <a:pt x="3261" y="1784"/>
                </a:cubicBezTo>
                <a:cubicBezTo>
                  <a:pt x="3503" y="1452"/>
                  <a:pt x="3461" y="958"/>
                  <a:pt x="3313" y="598"/>
                </a:cubicBezTo>
                <a:cubicBezTo>
                  <a:pt x="3174" y="260"/>
                  <a:pt x="2960" y="108"/>
                  <a:pt x="2628" y="0"/>
                </a:cubicBezTo>
              </a:path>
              <a:path w="3429" h="4009" extrusionOk="0">
                <a:moveTo>
                  <a:pt x="1059" y="2672"/>
                </a:moveTo>
                <a:cubicBezTo>
                  <a:pt x="1062" y="2449"/>
                  <a:pt x="1105" y="2107"/>
                  <a:pt x="890" y="1948"/>
                </a:cubicBezTo>
                <a:cubicBezTo>
                  <a:pt x="740" y="1837"/>
                  <a:pt x="545" y="1965"/>
                  <a:pt x="439" y="2072"/>
                </a:cubicBezTo>
                <a:cubicBezTo>
                  <a:pt x="165" y="2349"/>
                  <a:pt x="23" y="2793"/>
                  <a:pt x="0" y="3173"/>
                </a:cubicBezTo>
                <a:cubicBezTo>
                  <a:pt x="-17" y="3444"/>
                  <a:pt x="42" y="3764"/>
                  <a:pt x="284" y="3926"/>
                </a:cubicBezTo>
                <a:cubicBezTo>
                  <a:pt x="509" y="4076"/>
                  <a:pt x="814" y="4005"/>
                  <a:pt x="1042" y="3908"/>
                </a:cubicBezTo>
                <a:cubicBezTo>
                  <a:pt x="1288" y="3803"/>
                  <a:pt x="1517" y="3621"/>
                  <a:pt x="1645" y="3384"/>
                </a:cubicBezTo>
                <a:cubicBezTo>
                  <a:pt x="1753" y="3184"/>
                  <a:pt x="1753" y="2947"/>
                  <a:pt x="1643" y="2748"/>
                </a:cubicBezTo>
                <a:cubicBezTo>
                  <a:pt x="1527" y="2538"/>
                  <a:pt x="1323" y="2450"/>
                  <a:pt x="1118" y="2356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5138" y="2206625"/>
            <a:ext cx="1103312" cy="1317625"/>
          </a:xfrm>
          <a:custGeom>
            <a:avLst/>
            <a:gdLst>
              <a:gd name="T0" fmla="+- 0 14122 11874"/>
              <a:gd name="T1" fmla="*/ T0 w 3068"/>
              <a:gd name="T2" fmla="+- 0 6515 6131"/>
              <a:gd name="T3" fmla="*/ 6515 h 3660"/>
              <a:gd name="T4" fmla="+- 0 14011 11874"/>
              <a:gd name="T5" fmla="*/ T4 w 3068"/>
              <a:gd name="T6" fmla="+- 0 6331 6131"/>
              <a:gd name="T7" fmla="*/ 6331 h 3660"/>
              <a:gd name="T8" fmla="+- 0 13938 11874"/>
              <a:gd name="T9" fmla="*/ T8 w 3068"/>
              <a:gd name="T10" fmla="+- 0 6294 6131"/>
              <a:gd name="T11" fmla="*/ 6294 h 3660"/>
              <a:gd name="T12" fmla="+- 0 13703 11874"/>
              <a:gd name="T13" fmla="*/ T12 w 3068"/>
              <a:gd name="T14" fmla="+- 0 6325 6131"/>
              <a:gd name="T15" fmla="*/ 6325 h 3660"/>
              <a:gd name="T16" fmla="+- 0 13331 11874"/>
              <a:gd name="T17" fmla="*/ T16 w 3068"/>
              <a:gd name="T18" fmla="+- 0 6374 6131"/>
              <a:gd name="T19" fmla="*/ 6374 h 3660"/>
              <a:gd name="T20" fmla="+- 0 12961 11874"/>
              <a:gd name="T21" fmla="*/ T20 w 3068"/>
              <a:gd name="T22" fmla="+- 0 6682 6131"/>
              <a:gd name="T23" fmla="*/ 6682 h 3660"/>
              <a:gd name="T24" fmla="+- 0 12712 11874"/>
              <a:gd name="T25" fmla="*/ T24 w 3068"/>
              <a:gd name="T26" fmla="+- 0 6940 6131"/>
              <a:gd name="T27" fmla="*/ 6940 h 3660"/>
              <a:gd name="T28" fmla="+- 0 12201 11874"/>
              <a:gd name="T29" fmla="*/ T28 w 3068"/>
              <a:gd name="T30" fmla="+- 0 7469 6131"/>
              <a:gd name="T31" fmla="*/ 7469 h 3660"/>
              <a:gd name="T32" fmla="+- 0 11923 11874"/>
              <a:gd name="T33" fmla="*/ T32 w 3068"/>
              <a:gd name="T34" fmla="+- 0 8241 6131"/>
              <a:gd name="T35" fmla="*/ 8241 h 3660"/>
              <a:gd name="T36" fmla="+- 0 11876 11874"/>
              <a:gd name="T37" fmla="*/ T36 w 3068"/>
              <a:gd name="T38" fmla="+- 0 8967 6131"/>
              <a:gd name="T39" fmla="*/ 8967 h 3660"/>
              <a:gd name="T40" fmla="+- 0 11861 11874"/>
              <a:gd name="T41" fmla="*/ T40 w 3068"/>
              <a:gd name="T42" fmla="+- 0 9196 6131"/>
              <a:gd name="T43" fmla="*/ 9196 h 3660"/>
              <a:gd name="T44" fmla="+- 0 11864 11874"/>
              <a:gd name="T45" fmla="*/ T44 w 3068"/>
              <a:gd name="T46" fmla="+- 0 9500 6131"/>
              <a:gd name="T47" fmla="*/ 9500 h 3660"/>
              <a:gd name="T48" fmla="+- 0 12040 11874"/>
              <a:gd name="T49" fmla="*/ T48 w 3068"/>
              <a:gd name="T50" fmla="+- 0 9676 6131"/>
              <a:gd name="T51" fmla="*/ 9676 h 3660"/>
              <a:gd name="T52" fmla="+- 0 12254 11874"/>
              <a:gd name="T53" fmla="*/ T52 w 3068"/>
              <a:gd name="T54" fmla="+- 0 9891 6131"/>
              <a:gd name="T55" fmla="*/ 9891 h 3660"/>
              <a:gd name="T56" fmla="+- 0 12628 11874"/>
              <a:gd name="T57" fmla="*/ T56 w 3068"/>
              <a:gd name="T58" fmla="+- 0 9776 6131"/>
              <a:gd name="T59" fmla="*/ 9776 h 3660"/>
              <a:gd name="T60" fmla="+- 0 12864 11874"/>
              <a:gd name="T61" fmla="*/ T60 w 3068"/>
              <a:gd name="T62" fmla="+- 0 9679 6131"/>
              <a:gd name="T63" fmla="*/ 9679 h 3660"/>
              <a:gd name="T64" fmla="+- 0 13505 11874"/>
              <a:gd name="T65" fmla="*/ T64 w 3068"/>
              <a:gd name="T66" fmla="+- 0 9417 6131"/>
              <a:gd name="T67" fmla="*/ 9417 h 3660"/>
              <a:gd name="T68" fmla="+- 0 14051 11874"/>
              <a:gd name="T69" fmla="*/ T68 w 3068"/>
              <a:gd name="T70" fmla="+- 0 8883 6131"/>
              <a:gd name="T71" fmla="*/ 8883 h 3660"/>
              <a:gd name="T72" fmla="+- 0 14453 11874"/>
              <a:gd name="T73" fmla="*/ T72 w 3068"/>
              <a:gd name="T74" fmla="+- 0 8331 6131"/>
              <a:gd name="T75" fmla="*/ 8331 h 3660"/>
              <a:gd name="T76" fmla="+- 0 14709 11874"/>
              <a:gd name="T77" fmla="*/ T76 w 3068"/>
              <a:gd name="T78" fmla="+- 0 7979 6131"/>
              <a:gd name="T79" fmla="*/ 7979 h 3660"/>
              <a:gd name="T80" fmla="+- 0 14930 11874"/>
              <a:gd name="T81" fmla="*/ T80 w 3068"/>
              <a:gd name="T82" fmla="+- 0 7560 6131"/>
              <a:gd name="T83" fmla="*/ 7560 h 3660"/>
              <a:gd name="T84" fmla="+- 0 14941 11874"/>
              <a:gd name="T85" fmla="*/ T84 w 3068"/>
              <a:gd name="T86" fmla="+- 0 7116 6131"/>
              <a:gd name="T87" fmla="*/ 7116 h 3660"/>
              <a:gd name="T88" fmla="+- 0 14954 11874"/>
              <a:gd name="T89" fmla="*/ T88 w 3068"/>
              <a:gd name="T90" fmla="+- 0 6630 6131"/>
              <a:gd name="T91" fmla="*/ 6630 h 3660"/>
              <a:gd name="T92" fmla="+- 0 14600 11874"/>
              <a:gd name="T93" fmla="*/ T92 w 3068"/>
              <a:gd name="T94" fmla="+- 0 6157 6131"/>
              <a:gd name="T95" fmla="*/ 6157 h 3660"/>
              <a:gd name="T96" fmla="+- 0 14093 11874"/>
              <a:gd name="T97" fmla="*/ T96 w 3068"/>
              <a:gd name="T98" fmla="+- 0 6131 6131"/>
              <a:gd name="T99" fmla="*/ 6131 h 3660"/>
              <a:gd name="T100" fmla="+- 0 13890 11874"/>
              <a:gd name="T101" fmla="*/ T100 w 3068"/>
              <a:gd name="T102" fmla="+- 0 6121 6131"/>
              <a:gd name="T103" fmla="*/ 6121 h 3660"/>
              <a:gd name="T104" fmla="+- 0 13704 11874"/>
              <a:gd name="T105" fmla="*/ T104 w 3068"/>
              <a:gd name="T106" fmla="+- 0 6197 6131"/>
              <a:gd name="T107" fmla="*/ 6197 h 3660"/>
              <a:gd name="T108" fmla="+- 0 13521 11874"/>
              <a:gd name="T109" fmla="*/ T108 w 3068"/>
              <a:gd name="T110" fmla="+- 0 6272 6131"/>
              <a:gd name="T111" fmla="*/ 6272 h 36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068" h="3660" extrusionOk="0">
                <a:moveTo>
                  <a:pt x="2248" y="384"/>
                </a:moveTo>
                <a:cubicBezTo>
                  <a:pt x="2137" y="200"/>
                  <a:pt x="2064" y="163"/>
                  <a:pt x="1829" y="194"/>
                </a:cubicBezTo>
                <a:cubicBezTo>
                  <a:pt x="1457" y="243"/>
                  <a:pt x="1087" y="551"/>
                  <a:pt x="838" y="809"/>
                </a:cubicBezTo>
                <a:cubicBezTo>
                  <a:pt x="327" y="1338"/>
                  <a:pt x="49" y="2110"/>
                  <a:pt x="2" y="2836"/>
                </a:cubicBezTo>
                <a:cubicBezTo>
                  <a:pt x="-13" y="3065"/>
                  <a:pt x="-10" y="3369"/>
                  <a:pt x="166" y="3545"/>
                </a:cubicBezTo>
                <a:cubicBezTo>
                  <a:pt x="380" y="3760"/>
                  <a:pt x="754" y="3645"/>
                  <a:pt x="990" y="3548"/>
                </a:cubicBezTo>
                <a:cubicBezTo>
                  <a:pt x="1631" y="3286"/>
                  <a:pt x="2177" y="2752"/>
                  <a:pt x="2579" y="2200"/>
                </a:cubicBezTo>
                <a:cubicBezTo>
                  <a:pt x="2835" y="1848"/>
                  <a:pt x="3056" y="1429"/>
                  <a:pt x="3067" y="985"/>
                </a:cubicBezTo>
                <a:cubicBezTo>
                  <a:pt x="3080" y="499"/>
                  <a:pt x="2726" y="26"/>
                  <a:pt x="2219" y="0"/>
                </a:cubicBezTo>
                <a:cubicBezTo>
                  <a:pt x="2016" y="-10"/>
                  <a:pt x="1830" y="66"/>
                  <a:pt x="1647" y="141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13113" y="4144963"/>
            <a:ext cx="830262" cy="852487"/>
          </a:xfrm>
          <a:custGeom>
            <a:avLst/>
            <a:gdLst>
              <a:gd name="T0" fmla="+- 0 10412 9203"/>
              <a:gd name="T1" fmla="*/ T0 w 2306"/>
              <a:gd name="T2" fmla="+- 0 11595 11513"/>
              <a:gd name="T3" fmla="*/ 11595 h 2368"/>
              <a:gd name="T4" fmla="+- 0 9980 9203"/>
              <a:gd name="T5" fmla="*/ T4 w 2306"/>
              <a:gd name="T6" fmla="+- 0 11641 11513"/>
              <a:gd name="T7" fmla="*/ 11641 h 2368"/>
              <a:gd name="T8" fmla="+- 0 9662 9203"/>
              <a:gd name="T9" fmla="*/ T8 w 2306"/>
              <a:gd name="T10" fmla="+- 0 11760 11513"/>
              <a:gd name="T11" fmla="*/ 11760 h 2368"/>
              <a:gd name="T12" fmla="+- 0 9426 9203"/>
              <a:gd name="T13" fmla="*/ T12 w 2306"/>
              <a:gd name="T14" fmla="+- 0 12157 11513"/>
              <a:gd name="T15" fmla="*/ 12157 h 2368"/>
              <a:gd name="T16" fmla="+- 0 9255 9203"/>
              <a:gd name="T17" fmla="*/ T16 w 2306"/>
              <a:gd name="T18" fmla="+- 0 12444 11513"/>
              <a:gd name="T19" fmla="*/ 12444 h 2368"/>
              <a:gd name="T20" fmla="+- 0 9171 9203"/>
              <a:gd name="T21" fmla="*/ T20 w 2306"/>
              <a:gd name="T22" fmla="+- 0 12794 11513"/>
              <a:gd name="T23" fmla="*/ 12794 h 2368"/>
              <a:gd name="T24" fmla="+- 0 9203 9203"/>
              <a:gd name="T25" fmla="*/ T24 w 2306"/>
              <a:gd name="T26" fmla="+- 0 13127 11513"/>
              <a:gd name="T27" fmla="*/ 13127 h 2368"/>
              <a:gd name="T28" fmla="+- 0 9232 9203"/>
              <a:gd name="T29" fmla="*/ T28 w 2306"/>
              <a:gd name="T30" fmla="+- 0 13433 11513"/>
              <a:gd name="T31" fmla="*/ 13433 h 2368"/>
              <a:gd name="T32" fmla="+- 0 9381 9203"/>
              <a:gd name="T33" fmla="*/ T32 w 2306"/>
              <a:gd name="T34" fmla="+- 0 13699 11513"/>
              <a:gd name="T35" fmla="*/ 13699 h 2368"/>
              <a:gd name="T36" fmla="+- 0 9669 9203"/>
              <a:gd name="T37" fmla="*/ T36 w 2306"/>
              <a:gd name="T38" fmla="+- 0 13824 11513"/>
              <a:gd name="T39" fmla="*/ 13824 h 2368"/>
              <a:gd name="T40" fmla="+- 0 10042 9203"/>
              <a:gd name="T41" fmla="*/ T40 w 2306"/>
              <a:gd name="T42" fmla="+- 0 13985 11513"/>
              <a:gd name="T43" fmla="*/ 13985 h 2368"/>
              <a:gd name="T44" fmla="+- 0 10498 9203"/>
              <a:gd name="T45" fmla="*/ T44 w 2306"/>
              <a:gd name="T46" fmla="+- 0 13819 11513"/>
              <a:gd name="T47" fmla="*/ 13819 h 2368"/>
              <a:gd name="T48" fmla="+- 0 10814 9203"/>
              <a:gd name="T49" fmla="*/ T48 w 2306"/>
              <a:gd name="T50" fmla="+- 0 13607 11513"/>
              <a:gd name="T51" fmla="*/ 13607 h 2368"/>
              <a:gd name="T52" fmla="+- 0 11103 9203"/>
              <a:gd name="T53" fmla="*/ T52 w 2306"/>
              <a:gd name="T54" fmla="+- 0 13413 11513"/>
              <a:gd name="T55" fmla="*/ 13413 h 2368"/>
              <a:gd name="T56" fmla="+- 0 11339 9203"/>
              <a:gd name="T57" fmla="*/ T56 w 2306"/>
              <a:gd name="T58" fmla="+- 0 13127 11513"/>
              <a:gd name="T59" fmla="*/ 13127 h 2368"/>
              <a:gd name="T60" fmla="+- 0 11447 9203"/>
              <a:gd name="T61" fmla="*/ T60 w 2306"/>
              <a:gd name="T62" fmla="+- 0 12793 11513"/>
              <a:gd name="T63" fmla="*/ 12793 h 2368"/>
              <a:gd name="T64" fmla="+- 0 11558 9203"/>
              <a:gd name="T65" fmla="*/ T64 w 2306"/>
              <a:gd name="T66" fmla="+- 0 12448 11513"/>
              <a:gd name="T67" fmla="*/ 12448 h 2368"/>
              <a:gd name="T68" fmla="+- 0 11548 9203"/>
              <a:gd name="T69" fmla="*/ T68 w 2306"/>
              <a:gd name="T70" fmla="+- 0 11986 11513"/>
              <a:gd name="T71" fmla="*/ 11986 h 2368"/>
              <a:gd name="T72" fmla="+- 0 11292 9203"/>
              <a:gd name="T73" fmla="*/ T72 w 2306"/>
              <a:gd name="T74" fmla="+- 0 11706 11513"/>
              <a:gd name="T75" fmla="*/ 11706 h 2368"/>
              <a:gd name="T76" fmla="+- 0 11087 9203"/>
              <a:gd name="T77" fmla="*/ T76 w 2306"/>
              <a:gd name="T78" fmla="+- 0 11482 11513"/>
              <a:gd name="T79" fmla="*/ 11482 h 2368"/>
              <a:gd name="T80" fmla="+- 0 10836 9203"/>
              <a:gd name="T81" fmla="*/ T80 w 2306"/>
              <a:gd name="T82" fmla="+- 0 11518 11513"/>
              <a:gd name="T83" fmla="*/ 11518 h 2368"/>
              <a:gd name="T84" fmla="+- 0 10567 9203"/>
              <a:gd name="T85" fmla="*/ T84 w 2306"/>
              <a:gd name="T86" fmla="+- 0 11545 11513"/>
              <a:gd name="T87" fmla="*/ 11545 h 23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2306" h="2368" extrusionOk="0">
                <a:moveTo>
                  <a:pt x="1209" y="82"/>
                </a:moveTo>
                <a:cubicBezTo>
                  <a:pt x="777" y="128"/>
                  <a:pt x="459" y="247"/>
                  <a:pt x="223" y="644"/>
                </a:cubicBezTo>
                <a:cubicBezTo>
                  <a:pt x="52" y="931"/>
                  <a:pt x="-32" y="1281"/>
                  <a:pt x="0" y="1614"/>
                </a:cubicBezTo>
                <a:cubicBezTo>
                  <a:pt x="29" y="1920"/>
                  <a:pt x="178" y="2186"/>
                  <a:pt x="466" y="2311"/>
                </a:cubicBezTo>
                <a:cubicBezTo>
                  <a:pt x="839" y="2472"/>
                  <a:pt x="1295" y="2306"/>
                  <a:pt x="1611" y="2094"/>
                </a:cubicBezTo>
                <a:cubicBezTo>
                  <a:pt x="1900" y="1900"/>
                  <a:pt x="2136" y="1614"/>
                  <a:pt x="2244" y="1280"/>
                </a:cubicBezTo>
                <a:cubicBezTo>
                  <a:pt x="2355" y="935"/>
                  <a:pt x="2345" y="473"/>
                  <a:pt x="2089" y="193"/>
                </a:cubicBezTo>
                <a:cubicBezTo>
                  <a:pt x="1884" y="-31"/>
                  <a:pt x="1633" y="5"/>
                  <a:pt x="1364" y="32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endParaRPr lang="en-US" dirty="0" smtClean="0"/>
          </a:p>
          <a:p>
            <a:r>
              <a:rPr lang="en-US" dirty="0" smtClean="0"/>
              <a:t>Vector Quantization </a:t>
            </a:r>
          </a:p>
          <a:p>
            <a:endParaRPr lang="en-US" dirty="0"/>
          </a:p>
          <a:p>
            <a:r>
              <a:rPr lang="en-US" dirty="0" smtClean="0"/>
              <a:t>Latent Variable Models</a:t>
            </a:r>
          </a:p>
          <a:p>
            <a:r>
              <a:rPr lang="en-US" dirty="0" smtClean="0"/>
              <a:t>Hidden Variable Models</a:t>
            </a:r>
          </a:p>
          <a:p>
            <a:r>
              <a:rPr lang="en-US" dirty="0" smtClean="0"/>
              <a:t>Mixture Models</a:t>
            </a:r>
          </a:p>
          <a:p>
            <a:endParaRPr lang="en-US" dirty="0"/>
          </a:p>
          <a:p>
            <a:r>
              <a:rPr lang="en-US" dirty="0" smtClean="0"/>
              <a:t>Algorithms: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Expectation Maximization (EM)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3200400" cy="1828800"/>
          </a:xfrm>
        </p:spPr>
        <p:txBody>
          <a:bodyPr/>
          <a:lstStyle/>
          <a:p>
            <a:r>
              <a:rPr lang="en-US" smtClean="0"/>
              <a:t>Some Data</a:t>
            </a:r>
          </a:p>
        </p:txBody>
      </p:sp>
      <p:pic>
        <p:nvPicPr>
          <p:cNvPr id="282627" name="Picture 3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4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29718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</p:txBody>
      </p:sp>
      <p:pic>
        <p:nvPicPr>
          <p:cNvPr id="284676" name="Picture 4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2971800" cy="2073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Ask user how many clusters they’d like. </a:t>
            </a:r>
            <a:r>
              <a:rPr lang="en-US" sz="2000" i="1">
                <a:solidFill>
                  <a:srgbClr val="008000"/>
                </a:solidFill>
              </a:rPr>
              <a:t>(e.g. k=5) </a:t>
            </a:r>
            <a:endParaRPr lang="en-US" sz="200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/>
              <a:t>Randomly guess k cluster Center locations</a:t>
            </a: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47876</TotalTime>
  <Words>1521</Words>
  <Application>Microsoft Macintosh PowerPoint</Application>
  <PresentationFormat>On-screen Show (4:3)</PresentationFormat>
  <Paragraphs>356</Paragraphs>
  <Slides>45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pictures</vt:lpstr>
      <vt:lpstr>Blank Presentation</vt:lpstr>
      <vt:lpstr>Image</vt:lpstr>
      <vt:lpstr>Equation</vt:lpstr>
      <vt:lpstr>Microsoft Equation</vt:lpstr>
      <vt:lpstr>ECE 5984: Introduction to  Machine Learning</vt:lpstr>
      <vt:lpstr>Midsem Presentations Graded</vt:lpstr>
      <vt:lpstr>Tasks</vt:lpstr>
      <vt:lpstr>Unsupervised Learning</vt:lpstr>
      <vt:lpstr>New Topic: Clustering</vt:lpstr>
      <vt:lpstr>Synonyms</vt:lpstr>
      <vt:lpstr>Some Data</vt:lpstr>
      <vt:lpstr>K-means</vt:lpstr>
      <vt:lpstr>K-means</vt:lpstr>
      <vt:lpstr>K-means</vt:lpstr>
      <vt:lpstr>K-means</vt:lpstr>
      <vt:lpstr>K-means</vt:lpstr>
      <vt:lpstr>K-means</vt:lpstr>
      <vt:lpstr>K-means</vt:lpstr>
      <vt:lpstr>What is K-means optimizing? </vt:lpstr>
      <vt:lpstr>Coordinate descent algorithms</vt:lpstr>
      <vt:lpstr>K-means as Co-ordinate Descent</vt:lpstr>
      <vt:lpstr>K-means as Co-ordinate Descent</vt:lpstr>
      <vt:lpstr>One important use of K-means</vt:lpstr>
      <vt:lpstr>Bag of Words model</vt:lpstr>
      <vt:lpstr>PowerPoint Presentation</vt:lpstr>
      <vt:lpstr>PowerPoint Presentation</vt:lpstr>
      <vt:lpstr>Interest Point Features</vt:lpstr>
      <vt:lpstr>PowerPoint Presentation</vt:lpstr>
      <vt:lpstr>dictionary formation</vt:lpstr>
      <vt:lpstr>Clustering (usually k-means)</vt:lpstr>
      <vt:lpstr>PowerPoint Presentation</vt:lpstr>
      <vt:lpstr>PowerPoint Presentation</vt:lpstr>
      <vt:lpstr>PowerPoint Presentation</vt:lpstr>
      <vt:lpstr>(One) bad case for k-means</vt:lpstr>
      <vt:lpstr>GMM</vt:lpstr>
      <vt:lpstr>Recall Multi-variate Gaussians</vt:lpstr>
      <vt:lpstr>GMM</vt:lpstr>
      <vt:lpstr>Hidden Data Causes Problems #1</vt:lpstr>
      <vt:lpstr>GMM vs Gaussian Joint Bayes Classifier</vt:lpstr>
      <vt:lpstr>Hidden Data Causes Problems #2</vt:lpstr>
      <vt:lpstr>Hidden Data Causes Problems #2</vt:lpstr>
      <vt:lpstr>Hidden Data Causes Problems #3</vt:lpstr>
      <vt:lpstr>Special case: spherical Gaussians and hard assignments</vt:lpstr>
      <vt:lpstr>The K-means GMM assumption</vt:lpstr>
      <vt:lpstr>The K-means GMM assumption</vt:lpstr>
      <vt:lpstr>The K-means GMM assumption</vt:lpstr>
      <vt:lpstr>The K-means GMM assumption</vt:lpstr>
      <vt:lpstr>The General GMM assumption</vt:lpstr>
      <vt:lpstr>K-means vs GMM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2617</cp:revision>
  <cp:lastPrinted>2015-04-01T17:45:43Z</cp:lastPrinted>
  <dcterms:created xsi:type="dcterms:W3CDTF">2013-03-06T19:31:42Z</dcterms:created>
  <dcterms:modified xsi:type="dcterms:W3CDTF">2015-04-27T19:54:38Z</dcterms:modified>
  <cp:category/>
</cp:coreProperties>
</file>