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9"/>
  </p:notesMasterIdLst>
  <p:handoutMasterIdLst>
    <p:handoutMasterId r:id="rId30"/>
  </p:handoutMasterIdLst>
  <p:sldIdLst>
    <p:sldId id="256" r:id="rId3"/>
    <p:sldId id="405" r:id="rId4"/>
    <p:sldId id="318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8" r:id="rId26"/>
    <p:sldId id="426" r:id="rId27"/>
    <p:sldId id="427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112" d="100"/>
          <a:sy n="112" d="100"/>
        </p:scale>
        <p:origin x="-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717AE-FBE0-4A2C-8FDB-42CC247012F8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C7314-1917-47CE-8B25-CEE3431BD6A4}" type="slidenum">
              <a:rPr lang="en-US"/>
              <a:pPr/>
              <a:t>8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1A16B-F86F-4F87-B3A7-6AB4542AA762}" type="slidenum">
              <a:rPr lang="en-US"/>
              <a:pPr/>
              <a:t>9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A8D0A-44DF-4BA2-A208-EBFB7DF16F7D}" type="slidenum">
              <a:rPr lang="en-US"/>
              <a:pPr/>
              <a:t>20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7100F-3D64-4844-9EBB-117FD6320ED4}" type="slidenum">
              <a:rPr lang="en-US"/>
              <a:pPr/>
              <a:t>21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784AC-D86A-4E86-80ED-F965E37FC45C}" type="slidenum">
              <a:rPr lang="en-US"/>
              <a:pPr/>
              <a:t>22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30793-759A-4D63-ABD5-15F8406DC813}" type="slidenum">
              <a:rPr lang="en-US"/>
              <a:pPr/>
              <a:t>23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3F9B0-C76B-4C79-88A8-3FFF8E9740AA}" type="slidenum">
              <a:rPr lang="en-US"/>
              <a:pPr/>
              <a:t>24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ECD2D-D09B-4641-BCE4-C1CF9BAEBC30}" type="slidenum">
              <a:rPr lang="en-US"/>
              <a:pPr/>
              <a:t>25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ise.cgu.edu/bootstra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inclass.kaggle.com/c/2015-Spring-vt-ece-machine-learning-hw3" TargetMode="External"/><Relationship Id="rId3" Type="http://schemas.openxmlformats.org/officeDocument/2006/relationships/hyperlink" Target="https://www.kaggle.com/c/higgs-bos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0.png"/><Relationship Id="rId5" Type="http://schemas.openxmlformats.org/officeDocument/2006/relationships/image" Target="../media/image19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9.emf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rinceton.edu/~rkatzwer/PolynomialRegress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Ensemble Methods: Bagging, Boosting</a:t>
            </a:r>
          </a:p>
          <a:p>
            <a:pPr algn="l"/>
            <a:endParaRPr lang="en-US" sz="2400" dirty="0"/>
          </a:p>
          <a:p>
            <a:pPr lvl="0" algn="l"/>
            <a:r>
              <a:rPr lang="en-US" sz="2000" dirty="0">
                <a:solidFill>
                  <a:prstClr val="black"/>
                </a:solidFill>
              </a:rPr>
              <a:t>Readings: Murphy </a:t>
            </a:r>
            <a:r>
              <a:rPr lang="en-US" sz="2000" dirty="0" smtClean="0">
                <a:solidFill>
                  <a:prstClr val="black"/>
                </a:solidFill>
              </a:rPr>
              <a:t>16.4; Hastie 16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</a:t>
            </a:r>
            <a:r>
              <a:rPr lang="en-US" dirty="0"/>
              <a:t>(Ensemble Methods)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Instead of learning a single classifier,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 </a:t>
            </a:r>
            <a:r>
              <a:rPr lang="en-US" b="1" dirty="0">
                <a:solidFill>
                  <a:srgbClr val="009900"/>
                </a:solidFill>
              </a:rPr>
              <a:t>many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classifiers</a:t>
            </a:r>
          </a:p>
          <a:p>
            <a:endParaRPr lang="en-US" sz="1800" b="1" dirty="0">
              <a:solidFill>
                <a:srgbClr val="009900"/>
              </a:solidFill>
            </a:endParaRPr>
          </a:p>
          <a:p>
            <a:r>
              <a:rPr lang="en-US" b="1" dirty="0">
                <a:solidFill>
                  <a:srgbClr val="009900"/>
                </a:solidFill>
              </a:rPr>
              <a:t>Output class: </a:t>
            </a:r>
            <a:r>
              <a:rPr lang="en-US" dirty="0"/>
              <a:t>(Weighted) vote of each classifier</a:t>
            </a:r>
          </a:p>
          <a:p>
            <a:pPr lvl="1"/>
            <a:r>
              <a:rPr lang="en-US" sz="2200" dirty="0"/>
              <a:t>Classifiers that are most “sure” will vote with more conviction</a:t>
            </a:r>
          </a:p>
          <a:p>
            <a:pPr lvl="1"/>
            <a:endParaRPr lang="en-US" sz="1600" dirty="0"/>
          </a:p>
          <a:p>
            <a:r>
              <a:rPr lang="en-US" dirty="0" smtClean="0"/>
              <a:t>With sophisticated learners</a:t>
            </a:r>
          </a:p>
          <a:p>
            <a:pPr lvl="1"/>
            <a:r>
              <a:rPr lang="en-US" dirty="0"/>
              <a:t>Uncorrelated errors </a:t>
            </a:r>
            <a:r>
              <a:rPr lang="en-US" dirty="0">
                <a:sym typeface="Wingdings"/>
              </a:rPr>
              <a:t> expected error goes down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average, do better than single classifier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Bagging</a:t>
            </a:r>
          </a:p>
          <a:p>
            <a:pPr lvl="1"/>
            <a:endParaRPr lang="en-US" sz="1600" dirty="0"/>
          </a:p>
          <a:p>
            <a:r>
              <a:rPr lang="en-US" dirty="0" smtClean="0"/>
              <a:t>With weak learners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each one good </a:t>
            </a:r>
            <a:r>
              <a:rPr lang="en-US" dirty="0">
                <a:solidFill>
                  <a:srgbClr val="000000"/>
                </a:solidFill>
              </a:rPr>
              <a:t>at different parts of the input space</a:t>
            </a:r>
          </a:p>
          <a:p>
            <a:pPr lvl="1"/>
            <a:r>
              <a:rPr lang="en-US" dirty="0"/>
              <a:t>On average, do better than single classifier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Boosting</a:t>
            </a:r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Bagging = Bootstrap Averaging</a:t>
            </a:r>
          </a:p>
          <a:p>
            <a:pPr lvl="1"/>
            <a:r>
              <a:rPr lang="en-US" dirty="0"/>
              <a:t>On board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Bootstrap Demo</a:t>
            </a:r>
          </a:p>
          <a:p>
            <a:pPr lvl="2"/>
            <a:r>
              <a:rPr lang="en-US" dirty="0">
                <a:hlinkClick r:id="rId2"/>
              </a:rPr>
              <a:t>http://wise.cgu.edu/bootstrap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7169" y="5050974"/>
            <a:ext cx="4138974" cy="830997"/>
            <a:chOff x="2848095" y="3012874"/>
            <a:chExt cx="4138974" cy="830997"/>
          </a:xfrm>
        </p:grpSpPr>
        <p:sp>
          <p:nvSpPr>
            <p:cNvPr id="297" name="Rectangle 296"/>
            <p:cNvSpPr/>
            <p:nvPr/>
          </p:nvSpPr>
          <p:spPr>
            <a:xfrm>
              <a:off x="3682688" y="3012874"/>
              <a:ext cx="2469779" cy="830997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48095" y="3012874"/>
              <a:ext cx="41389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 many trees &amp; Average Outputs</a:t>
              </a:r>
            </a:p>
            <a:p>
              <a:r>
                <a:rPr lang="en-GB" sz="16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 formally visit this in Bagging lecture</a:t>
              </a:r>
            </a:p>
          </p:txBody>
        </p:sp>
      </p:grpSp>
      <p:pic>
        <p:nvPicPr>
          <p:cNvPr id="92" name="Picture 2" descr="C:\Users\antcrim\Desktop\treefigs\tree_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12601" r="8144" b="16237"/>
          <a:stretch/>
        </p:blipFill>
        <p:spPr bwMode="auto">
          <a:xfrm>
            <a:off x="2663785" y="2157208"/>
            <a:ext cx="2542874" cy="192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ntcrim\Desktop\treefigs\tree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t="12483" r="8162" b="15942"/>
          <a:stretch/>
        </p:blipFill>
        <p:spPr bwMode="auto">
          <a:xfrm>
            <a:off x="5915668" y="2151577"/>
            <a:ext cx="2522967" cy="19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ntcrim\Desktop\treefigs\tree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1818" r="7656" b="16773"/>
          <a:stretch/>
        </p:blipFill>
        <p:spPr bwMode="auto">
          <a:xfrm>
            <a:off x="92703" y="2136016"/>
            <a:ext cx="2559570" cy="19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7411" y="297159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96" name="TextBox 95"/>
          <p:cNvSpPr txBox="1"/>
          <p:nvPr/>
        </p:nvSpPr>
        <p:spPr>
          <a:xfrm>
            <a:off x="8494162" y="297159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F</a:t>
            </a:r>
            <a:r>
              <a:rPr lang="en-US" dirty="0" smtClean="0"/>
              <a:t>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Pick a class of weak learners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You have a black box that picks best weak learning</a:t>
            </a:r>
          </a:p>
          <a:p>
            <a:pPr lvl="1"/>
            <a:r>
              <a:rPr lang="en-US" sz="1600" dirty="0" err="1"/>
              <a:t>u</a:t>
            </a:r>
            <a:r>
              <a:rPr lang="en-US" sz="1600" dirty="0" err="1" smtClean="0"/>
              <a:t>nweighted</a:t>
            </a:r>
            <a:r>
              <a:rPr lang="en-US" sz="1600" dirty="0" smtClean="0"/>
              <a:t> sum </a:t>
            </a:r>
          </a:p>
          <a:p>
            <a:pPr lvl="1"/>
            <a:endParaRPr lang="en-US" dirty="0" smtClean="0"/>
          </a:p>
          <a:p>
            <a:pPr lvl="1"/>
            <a:r>
              <a:rPr lang="en-US" sz="1600" dirty="0" smtClean="0"/>
              <a:t>weighted sum</a:t>
            </a:r>
            <a:endParaRPr lang="en-US" sz="1600" dirty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r>
              <a:rPr lang="en-US" sz="2000" dirty="0" smtClean="0"/>
              <a:t>On </a:t>
            </a:r>
            <a:r>
              <a:rPr lang="en-US" sz="2000" dirty="0"/>
              <a:t>each iteration </a:t>
            </a:r>
            <a:r>
              <a:rPr lang="en-US" sz="2000" i="1" dirty="0" smtClean="0"/>
              <a:t>t</a:t>
            </a:r>
            <a:endParaRPr lang="en-US" sz="2000" dirty="0" smtClean="0"/>
          </a:p>
          <a:p>
            <a:pPr lvl="1"/>
            <a:r>
              <a:rPr lang="en-US" sz="1600" dirty="0" smtClean="0"/>
              <a:t>Compute error for each point </a:t>
            </a:r>
            <a:endParaRPr lang="en-US" sz="1600" dirty="0"/>
          </a:p>
          <a:p>
            <a:pPr lvl="1"/>
            <a:r>
              <a:rPr lang="en-US" sz="1600" dirty="0" smtClean="0"/>
              <a:t>Update weight of each </a:t>
            </a:r>
            <a:r>
              <a:rPr lang="en-US" sz="1600" dirty="0"/>
              <a:t>training example </a:t>
            </a:r>
            <a:r>
              <a:rPr lang="en-US" sz="1600" dirty="0" smtClean="0"/>
              <a:t>based on it’s error.</a:t>
            </a:r>
            <a:endParaRPr lang="en-US" sz="1600" dirty="0"/>
          </a:p>
          <a:p>
            <a:pPr lvl="1"/>
            <a:r>
              <a:rPr lang="en-US" sz="1600" dirty="0"/>
              <a:t>Learn a hypothesis – </a:t>
            </a:r>
            <a:r>
              <a:rPr lang="en-US" sz="1600" dirty="0" err="1"/>
              <a:t>h</a:t>
            </a:r>
            <a:r>
              <a:rPr lang="en-US" sz="1600" baseline="-25000" dirty="0" err="1"/>
              <a:t>t</a:t>
            </a:r>
            <a:endParaRPr lang="en-US" sz="1600" dirty="0"/>
          </a:p>
          <a:p>
            <a:pPr lvl="1"/>
            <a:r>
              <a:rPr lang="en-US" sz="1600" dirty="0"/>
              <a:t>A strength for this hypothesis – </a:t>
            </a:r>
            <a:r>
              <a:rPr lang="en-US" sz="1600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sz="1600" baseline="-25000" dirty="0">
                <a:sym typeface="Symbol" pitchFamily="48" charset="2"/>
              </a:rPr>
              <a:t>t</a:t>
            </a:r>
            <a:r>
              <a:rPr lang="en-US" sz="1600" dirty="0"/>
              <a:t> </a:t>
            </a:r>
          </a:p>
          <a:p>
            <a:pPr lvl="1"/>
            <a:endParaRPr lang="en-US" sz="1800" dirty="0"/>
          </a:p>
          <a:p>
            <a:r>
              <a:rPr lang="en-US" sz="2000" dirty="0"/>
              <a:t>Final classifier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91200" y="3429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[</a:t>
            </a:r>
            <a:r>
              <a:rPr lang="en-US" sz="2800" dirty="0" err="1"/>
              <a:t>Schapire</a:t>
            </a:r>
            <a:r>
              <a:rPr lang="en-US" sz="2800" dirty="0"/>
              <a:t>, 1989]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2565400" cy="29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59200"/>
            <a:ext cx="2705100" cy="736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05200" y="2286000"/>
            <a:ext cx="2743200" cy="990600"/>
            <a:chOff x="4279900" y="2286000"/>
            <a:chExt cx="3492500" cy="1244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9900" y="2971800"/>
              <a:ext cx="3492500" cy="558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8000" y="2286000"/>
              <a:ext cx="3225800" cy="5588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5829300"/>
            <a:ext cx="2476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 smtClean="0"/>
              <a:t>M</a:t>
            </a:r>
            <a:r>
              <a:rPr lang="hu-HU" dirty="0" smtClean="0"/>
              <a:t>atlab demo by Antonio Torralba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people.csail.mit.edu</a:t>
            </a:r>
            <a:r>
              <a:rPr lang="en-US" dirty="0"/>
              <a:t>/</a:t>
            </a:r>
            <a:r>
              <a:rPr lang="en-US" dirty="0" err="1"/>
              <a:t>torralba</a:t>
            </a:r>
            <a:r>
              <a:rPr lang="en-US" dirty="0"/>
              <a:t>/</a:t>
            </a:r>
            <a:r>
              <a:rPr lang="en-US" dirty="0" err="1"/>
              <a:t>shortCourseRLOC</a:t>
            </a:r>
            <a:r>
              <a:rPr lang="en-US" dirty="0"/>
              <a:t>/boosting/</a:t>
            </a:r>
            <a:r>
              <a:rPr lang="en-US" dirty="0" err="1"/>
              <a:t>boosting.html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Boosting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125049"/>
              </p:ext>
            </p:extLst>
          </p:nvPr>
        </p:nvGraphicFramePr>
        <p:xfrm>
          <a:off x="685800" y="1143000"/>
          <a:ext cx="777240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 Formula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Boosting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 anchor="b"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Regression:</a:t>
                      </a:r>
                      <a:br>
                        <a:rPr lang="en-US" smtClean="0"/>
                      </a:br>
                      <a:r>
                        <a:rPr lang="en-US" smtClean="0"/>
                        <a:t>Squared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L2Boosting</a:t>
                      </a:r>
                      <a:endParaRPr lang="en-US" dirty="0"/>
                    </a:p>
                  </a:txBody>
                  <a:tcPr anchor="ctr"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Regression: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Absolute</a:t>
                      </a:r>
                      <a:r>
                        <a:rPr lang="en-US" baseline="0" dirty="0" smtClean="0"/>
                        <a:t> 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Gradient</a:t>
                      </a:r>
                      <a:r>
                        <a:rPr lang="en-US" baseline="0" dirty="0" smtClean="0"/>
                        <a:t> Boosting</a:t>
                      </a:r>
                      <a:endParaRPr lang="en-US" dirty="0"/>
                    </a:p>
                  </a:txBody>
                  <a:tcPr anchor="ctr"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Classification:</a:t>
                      </a:r>
                    </a:p>
                    <a:p>
                      <a:pPr algn="ctr"/>
                      <a:r>
                        <a:rPr lang="en-US" dirty="0" smtClean="0"/>
                        <a:t>Exponential</a:t>
                      </a:r>
                      <a:r>
                        <a:rPr lang="en-US" baseline="0" dirty="0" smtClean="0"/>
                        <a:t> 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AdaBoost</a:t>
                      </a:r>
                      <a:endParaRPr lang="en-US" dirty="0"/>
                    </a:p>
                  </a:txBody>
                  <a:tcPr anchor="ctr"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Classification:</a:t>
                      </a:r>
                    </a:p>
                    <a:p>
                      <a:pPr algn="ctr"/>
                      <a:r>
                        <a:rPr lang="en-US" dirty="0" smtClean="0"/>
                        <a:t>Log/Logistic 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LogitBoost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124200"/>
            <a:ext cx="1231900" cy="31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133600"/>
            <a:ext cx="1447800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4927600"/>
            <a:ext cx="2222500" cy="55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051300"/>
            <a:ext cx="9017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0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Algorithm</a:t>
            </a:r>
            <a:endParaRPr lang="en-US" dirty="0"/>
          </a:p>
          <a:p>
            <a:pPr lvl="1"/>
            <a:r>
              <a:rPr lang="en-US" dirty="0" smtClean="0"/>
              <a:t>On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143000"/>
          <a:ext cx="7772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 Formula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Boosting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 anchor="b"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Regression:</a:t>
                      </a:r>
                      <a:br>
                        <a:rPr lang="en-US" smtClean="0"/>
                      </a:br>
                      <a:r>
                        <a:rPr lang="en-US" smtClean="0"/>
                        <a:t>Squared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L2Boosting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2133600"/>
            <a:ext cx="1447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You will derive in HW4!</a:t>
            </a:r>
          </a:p>
          <a:p>
            <a:endParaRPr lang="en-US" dirty="0" smtClean="0"/>
          </a:p>
          <a:p>
            <a:r>
              <a:rPr lang="en-US" dirty="0" smtClean="0"/>
              <a:t>Guaranteed to achieve zero training error</a:t>
            </a:r>
          </a:p>
          <a:p>
            <a:pPr lvl="1"/>
            <a:r>
              <a:rPr lang="en-US" dirty="0" smtClean="0"/>
              <a:t>With infinite rounds of boosting (assuming no label noise)</a:t>
            </a:r>
          </a:p>
          <a:p>
            <a:pPr lvl="1"/>
            <a:r>
              <a:rPr lang="en-US" dirty="0" smtClean="0"/>
              <a:t>Need to do early stopping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143000"/>
          <a:ext cx="7772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 Formula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Boosting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 anchor="b"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Classification:</a:t>
                      </a:r>
                    </a:p>
                    <a:p>
                      <a:pPr algn="ctr"/>
                      <a:r>
                        <a:rPr lang="en-US" dirty="0" smtClean="0"/>
                        <a:t>Exponential</a:t>
                      </a:r>
                      <a:r>
                        <a:rPr lang="en-US" baseline="0" dirty="0" smtClean="0"/>
                        <a:t> 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AdaBoost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133600"/>
            <a:ext cx="9017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  <a:r>
              <a:rPr lang="en-US" smtClean="0"/>
              <a:t>/Ensemble </a:t>
            </a:r>
            <a:r>
              <a:rPr lang="en-US" dirty="0" smtClean="0"/>
              <a:t>methods</a:t>
            </a:r>
          </a:p>
          <a:p>
            <a:endParaRPr lang="en-US" dirty="0" smtClean="0"/>
          </a:p>
          <a:p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How to sample</a:t>
            </a:r>
          </a:p>
          <a:p>
            <a:pPr lvl="1"/>
            <a:r>
              <a:rPr lang="en-US" dirty="0" smtClean="0"/>
              <a:t>Under what conditions is error reduced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Boosting</a:t>
            </a:r>
          </a:p>
          <a:p>
            <a:pPr lvl="1"/>
            <a:r>
              <a:rPr lang="en-US" dirty="0" smtClean="0"/>
              <a:t>General outline</a:t>
            </a:r>
          </a:p>
          <a:p>
            <a:pPr lvl="1"/>
            <a:r>
              <a:rPr lang="en-US" dirty="0" smtClean="0"/>
              <a:t>L2Boosting derivation</a:t>
            </a:r>
          </a:p>
          <a:p>
            <a:pPr lvl="1"/>
            <a:r>
              <a:rPr lang="en-US" dirty="0" err="1" smtClean="0"/>
              <a:t>Adaboost</a:t>
            </a:r>
            <a:r>
              <a:rPr lang="en-US" dirty="0" smtClean="0"/>
              <a:t> derivation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4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Learning Theory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Probably Approximately Correct (PAC) </a:t>
            </a:r>
            <a:r>
              <a:rPr lang="en-US" dirty="0" smtClean="0"/>
              <a:t>Learning</a:t>
            </a:r>
          </a:p>
          <a:p>
            <a:pPr marL="0" indent="0" algn="ctr">
              <a:buNone/>
            </a:pPr>
            <a:r>
              <a:rPr lang="en-US" dirty="0" smtClean="0"/>
              <a:t>What does it formally mean to learn?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HW3</a:t>
            </a:r>
            <a:endParaRPr lang="en-US" dirty="0"/>
          </a:p>
          <a:p>
            <a:pPr lvl="1"/>
            <a:r>
              <a:rPr lang="en-US" dirty="0" smtClean="0"/>
              <a:t>Due: April 14, 11:55pm</a:t>
            </a:r>
          </a:p>
          <a:p>
            <a:pPr lvl="1"/>
            <a:r>
              <a:rPr lang="en-US" dirty="0" smtClean="0"/>
              <a:t>You will implement primal &amp; dual SVMs</a:t>
            </a:r>
          </a:p>
          <a:p>
            <a:pPr lvl="1"/>
            <a:r>
              <a:rPr lang="en-US" dirty="0" err="1" smtClean="0"/>
              <a:t>Kaggle</a:t>
            </a:r>
            <a:r>
              <a:rPr lang="en-US" dirty="0" smtClean="0"/>
              <a:t> competition: Higgs Boson Signal </a:t>
            </a:r>
            <a:r>
              <a:rPr lang="en-US" dirty="0" err="1" smtClean="0"/>
              <a:t>vs</a:t>
            </a:r>
            <a:r>
              <a:rPr lang="en-US" dirty="0" smtClean="0"/>
              <a:t> Background classification</a:t>
            </a:r>
          </a:p>
          <a:p>
            <a:pPr lvl="1"/>
            <a:r>
              <a:rPr lang="en-US" dirty="0">
                <a:hlinkClick r:id="rId2"/>
              </a:rPr>
              <a:t>https://inclass.kaggle.com/c/2015-Spring-vt-ece-machine-learning-</a:t>
            </a:r>
            <a:r>
              <a:rPr lang="en-US" dirty="0" smtClean="0">
                <a:hlinkClick r:id="rId2"/>
              </a:rPr>
              <a:t>hw3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https://www.kaggle.com/c/higgs-</a:t>
            </a:r>
            <a:r>
              <a:rPr lang="en-US" dirty="0" smtClean="0">
                <a:hlinkClick r:id="rId3"/>
              </a:rPr>
              <a:t>boson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Theory</a:t>
            </a:r>
            <a:endParaRPr lang="en-US" dirty="0"/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explored </a:t>
            </a:r>
            <a:r>
              <a:rPr lang="en-US" b="1" dirty="0"/>
              <a:t>many</a:t>
            </a:r>
            <a:r>
              <a:rPr lang="en-US" dirty="0"/>
              <a:t> ways of learning from data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How good is our classifier, really?</a:t>
            </a:r>
          </a:p>
          <a:p>
            <a:pPr lvl="1"/>
            <a:r>
              <a:rPr lang="en-US" dirty="0"/>
              <a:t>How much data do I need to make it “good enough”?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simple setting… 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/>
              <a:t>data points</a:t>
            </a:r>
          </a:p>
          <a:p>
            <a:pPr lvl="1"/>
            <a:r>
              <a:rPr lang="en-US" b="1" dirty="0"/>
              <a:t>Finite</a:t>
            </a:r>
            <a:r>
              <a:rPr lang="en-US" dirty="0"/>
              <a:t> </a:t>
            </a:r>
            <a:r>
              <a:rPr lang="en-US" dirty="0" smtClean="0"/>
              <a:t>space H </a:t>
            </a:r>
            <a:r>
              <a:rPr lang="en-US" dirty="0"/>
              <a:t>of possible hypothesis </a:t>
            </a:r>
            <a:endParaRPr lang="en-US" dirty="0"/>
          </a:p>
          <a:p>
            <a:pPr lvl="2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err="1" smtClean="0"/>
              <a:t>dec</a:t>
            </a:r>
            <a:r>
              <a:rPr lang="en-US" dirty="0" err="1"/>
              <a:t>.</a:t>
            </a:r>
            <a:r>
              <a:rPr lang="en-US" dirty="0"/>
              <a:t> trees of depth </a:t>
            </a:r>
            <a:r>
              <a:rPr lang="en-US" dirty="0" smtClean="0"/>
              <a:t>d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learner finds a hypothesis </a:t>
            </a:r>
            <a:r>
              <a:rPr lang="en-US" i="1" dirty="0"/>
              <a:t>h</a:t>
            </a:r>
            <a:r>
              <a:rPr lang="en-US" dirty="0"/>
              <a:t> that is </a:t>
            </a:r>
            <a:r>
              <a:rPr lang="en-US" b="1" dirty="0"/>
              <a:t>consistent</a:t>
            </a:r>
            <a:r>
              <a:rPr lang="en-US" dirty="0"/>
              <a:t> with training data</a:t>
            </a:r>
          </a:p>
          <a:p>
            <a:pPr lvl="1"/>
            <a:r>
              <a:rPr lang="en-US" dirty="0"/>
              <a:t>Gets zero error in training – </a:t>
            </a:r>
            <a:r>
              <a:rPr lang="en-US" dirty="0" err="1"/>
              <a:t>error</a:t>
            </a:r>
            <a:r>
              <a:rPr lang="en-US" baseline="-25000" dirty="0" err="1"/>
              <a:t>train</a:t>
            </a:r>
            <a:r>
              <a:rPr lang="en-US" dirty="0"/>
              <a:t>(</a:t>
            </a:r>
            <a:r>
              <a:rPr lang="en-US" i="1" dirty="0"/>
              <a:t>h</a:t>
            </a:r>
            <a:r>
              <a:rPr lang="en-US" dirty="0"/>
              <a:t>) = 0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probability that </a:t>
            </a:r>
            <a:r>
              <a:rPr lang="en-US" i="1" dirty="0"/>
              <a:t>h</a:t>
            </a:r>
            <a:r>
              <a:rPr lang="en-US" dirty="0"/>
              <a:t> has more than </a:t>
            </a:r>
            <a:r>
              <a:rPr lang="en-US" dirty="0">
                <a:latin typeface="Symbol" pitchFamily="-112" charset="2"/>
                <a:sym typeface="Symbol" pitchFamily="-112" charset="2"/>
              </a:rPr>
              <a:t></a:t>
            </a:r>
            <a:r>
              <a:rPr lang="en-US" dirty="0"/>
              <a:t> true error?</a:t>
            </a:r>
          </a:p>
          <a:p>
            <a:pPr lvl="1"/>
            <a:r>
              <a:rPr lang="en-US" dirty="0" err="1"/>
              <a:t>error</a:t>
            </a:r>
            <a:r>
              <a:rPr lang="en-US" baseline="-25000" dirty="0" err="1"/>
              <a:t>true</a:t>
            </a:r>
            <a:r>
              <a:rPr lang="en-US" dirty="0"/>
              <a:t>(</a:t>
            </a:r>
            <a:r>
              <a:rPr lang="en-US" i="1" dirty="0"/>
              <a:t>h</a:t>
            </a:r>
            <a:r>
              <a:rPr lang="en-US" dirty="0"/>
              <a:t>) ≥ </a:t>
            </a:r>
            <a:r>
              <a:rPr lang="en-US" dirty="0">
                <a:latin typeface="Symbol" pitchFamily="-112" charset="2"/>
                <a:sym typeface="Symbol" pitchFamily="-112" charset="2"/>
              </a:rPr>
              <a:t>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381000" y="5927725"/>
            <a:ext cx="838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Even if </a:t>
            </a:r>
            <a:r>
              <a:rPr lang="en-US" sz="2000" b="1" i="1" dirty="0">
                <a:solidFill>
                  <a:srgbClr val="FF0000"/>
                </a:solidFill>
              </a:rPr>
              <a:t>h</a:t>
            </a:r>
            <a:r>
              <a:rPr lang="en-US" sz="2000" b="1" dirty="0">
                <a:solidFill>
                  <a:srgbClr val="FF0000"/>
                </a:solidFill>
              </a:rPr>
              <a:t> makes zero errors in training data, may make errors in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Generalization error in finite hypothesis spaces </a:t>
            </a:r>
            <a:r>
              <a:rPr lang="en-US" sz="2800" dirty="0"/>
              <a:t>[Haussler ’88]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/>
          </a:p>
          <a:p>
            <a:r>
              <a:rPr lang="en-US" b="1" i="1" dirty="0" smtClean="0"/>
              <a:t>Theorem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Hypothesis </a:t>
            </a:r>
            <a:r>
              <a:rPr lang="en-US" dirty="0"/>
              <a:t>space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en-US" dirty="0" smtClean="0"/>
              <a:t>finite </a:t>
            </a:r>
          </a:p>
          <a:p>
            <a:pPr lvl="1"/>
            <a:r>
              <a:rPr lang="en-US" dirty="0" smtClean="0"/>
              <a:t>dataset </a:t>
            </a:r>
            <a:r>
              <a:rPr lang="en-US" i="1" dirty="0"/>
              <a:t>D</a:t>
            </a:r>
            <a:r>
              <a:rPr lang="en-US" dirty="0"/>
              <a:t> with </a:t>
            </a:r>
            <a:r>
              <a:rPr lang="en-US" i="1" dirty="0"/>
              <a:t>N</a:t>
            </a:r>
            <a:r>
              <a:rPr lang="en-US" dirty="0" smtClean="0"/>
              <a:t> </a:t>
            </a:r>
            <a:r>
              <a:rPr lang="en-US" dirty="0" err="1"/>
              <a:t>i.i.d</a:t>
            </a:r>
            <a:r>
              <a:rPr lang="en-US" dirty="0"/>
              <a:t>. </a:t>
            </a:r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0 </a:t>
            </a:r>
            <a:r>
              <a:rPr lang="en-US" dirty="0"/>
              <a:t>&lt; </a:t>
            </a:r>
            <a:r>
              <a:rPr lang="en-US" dirty="0">
                <a:latin typeface="Symbol" pitchFamily="-112" charset="2"/>
                <a:sym typeface="Symbol" pitchFamily="-112" charset="2"/>
              </a:rPr>
              <a:t></a:t>
            </a:r>
            <a:r>
              <a:rPr lang="en-US" dirty="0"/>
              <a:t> &lt; </a:t>
            </a:r>
            <a:r>
              <a:rPr lang="en-US" dirty="0" smtClean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For </a:t>
            </a:r>
            <a:r>
              <a:rPr lang="en-US" dirty="0"/>
              <a:t>any learned hypothesis </a:t>
            </a:r>
            <a:r>
              <a:rPr lang="en-US" i="1" dirty="0"/>
              <a:t>h</a:t>
            </a:r>
            <a:r>
              <a:rPr lang="en-US" dirty="0"/>
              <a:t> that is consistent on the training data:</a:t>
            </a:r>
          </a:p>
          <a:p>
            <a:endParaRPr lang="en-US" dirty="0"/>
          </a:p>
        </p:txBody>
      </p:sp>
      <p:pic>
        <p:nvPicPr>
          <p:cNvPr id="1049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63" y="4714875"/>
            <a:ext cx="61356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530" y="4625110"/>
            <a:ext cx="329184" cy="2743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957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PAC bound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0010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Typically</a:t>
            </a:r>
            <a:r>
              <a:rPr lang="en-US" dirty="0"/>
              <a:t>, 2 use cases:</a:t>
            </a:r>
          </a:p>
          <a:p>
            <a:pPr lvl="1"/>
            <a:r>
              <a:rPr lang="en-US" dirty="0"/>
              <a:t>1: Pick </a:t>
            </a:r>
            <a:r>
              <a:rPr lang="en-US" dirty="0">
                <a:latin typeface="Symbol" pitchFamily="-112" charset="2"/>
                <a:sym typeface="Symbol" pitchFamily="-112" charset="2"/>
              </a:rPr>
              <a:t></a:t>
            </a:r>
            <a:r>
              <a:rPr lang="en-US" dirty="0"/>
              <a:t> and </a:t>
            </a:r>
            <a:r>
              <a:rPr lang="en-US" dirty="0">
                <a:latin typeface="Symbol" pitchFamily="-112" charset="2"/>
                <a:sym typeface="Symbol" pitchFamily="-112" charset="2"/>
              </a:rPr>
              <a:t></a:t>
            </a:r>
            <a:r>
              <a:rPr lang="en-US" dirty="0"/>
              <a:t>, give you </a:t>
            </a:r>
            <a:r>
              <a:rPr lang="en-US" i="1" dirty="0"/>
              <a:t>N</a:t>
            </a:r>
            <a:endParaRPr lang="en-US" dirty="0"/>
          </a:p>
          <a:p>
            <a:pPr lvl="1"/>
            <a:r>
              <a:rPr lang="en-US" dirty="0"/>
              <a:t>2: Pick </a:t>
            </a:r>
            <a:r>
              <a:rPr lang="en-US" dirty="0" smtClean="0"/>
              <a:t>N </a:t>
            </a:r>
            <a:r>
              <a:rPr lang="en-US" dirty="0"/>
              <a:t>and </a:t>
            </a:r>
            <a:r>
              <a:rPr lang="en-US" dirty="0">
                <a:latin typeface="Symbol" pitchFamily="-112" charset="2"/>
                <a:sym typeface="Symbol" pitchFamily="-112" charset="2"/>
              </a:rPr>
              <a:t></a:t>
            </a:r>
            <a:r>
              <a:rPr lang="en-US" dirty="0"/>
              <a:t>, give you </a:t>
            </a:r>
            <a:r>
              <a:rPr lang="en-US" dirty="0">
                <a:latin typeface="Symbol" pitchFamily="-112" charset="2"/>
                <a:sym typeface="Symbol" pitchFamily="-112" charset="2"/>
              </a:rPr>
              <a:t></a:t>
            </a:r>
          </a:p>
          <a:p>
            <a:pPr lvl="1"/>
            <a:endParaRPr lang="en-US" dirty="0"/>
          </a:p>
        </p:txBody>
      </p:sp>
      <p:pic>
        <p:nvPicPr>
          <p:cNvPr id="10475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473200"/>
            <a:ext cx="4675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80" y="1397000"/>
            <a:ext cx="265176" cy="2209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718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Haussler </a:t>
            </a:r>
            <a:r>
              <a:rPr lang="en-US" sz="4000" dirty="0"/>
              <a:t>‘88 bound</a:t>
            </a:r>
          </a:p>
        </p:txBody>
      </p:sp>
      <p:sp>
        <p:nvSpPr>
          <p:cNvPr id="19473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9421275" y="70572313"/>
            <a:ext cx="0" cy="0"/>
          </a:xfrm>
          <a:custGeom>
            <a:avLst/>
            <a:gdLst>
              <a:gd name="T0" fmla="+- 0 23313 23313"/>
              <a:gd name="T1" fmla="*/ T0 w 1"/>
              <a:gd name="T2" fmla="+- 0 13777 13777"/>
              <a:gd name="T3" fmla="*/ 13777 h 1"/>
              <a:gd name="T4" fmla="+- 0 23313 23313"/>
              <a:gd name="T5" fmla="*/ T4 w 1"/>
              <a:gd name="T6" fmla="+- 0 13777 13777"/>
              <a:gd name="T7" fmla="*/ 13777 h 1"/>
              <a:gd name="T8" fmla="+- 0 23313 23313"/>
              <a:gd name="T9" fmla="*/ T8 w 1"/>
              <a:gd name="T10" fmla="+- 0 13777 13777"/>
              <a:gd name="T11" fmla="*/ 13777 h 1"/>
              <a:gd name="T12" fmla="+- 0 23313 23313"/>
              <a:gd name="T13" fmla="*/ T12 w 1"/>
              <a:gd name="T14" fmla="+- 0 13777 13777"/>
              <a:gd name="T15" fmla="*/ 13777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Strengths:</a:t>
            </a:r>
          </a:p>
          <a:p>
            <a:pPr lvl="1"/>
            <a:r>
              <a:rPr lang="en-US" dirty="0" smtClean="0"/>
              <a:t>Holds for all (finite) H</a:t>
            </a:r>
          </a:p>
          <a:p>
            <a:pPr lvl="1"/>
            <a:r>
              <a:rPr lang="en-US" dirty="0" smtClean="0"/>
              <a:t>Holds for all data distributions</a:t>
            </a:r>
          </a:p>
          <a:p>
            <a:endParaRPr lang="en-US" dirty="0" smtClean="0"/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Consistent </a:t>
            </a:r>
            <a:r>
              <a:rPr lang="en-US" dirty="0"/>
              <a:t>classifier</a:t>
            </a:r>
          </a:p>
          <a:p>
            <a:pPr lvl="1"/>
            <a:r>
              <a:rPr lang="en-US" dirty="0" smtClean="0"/>
              <a:t>Finite </a:t>
            </a:r>
            <a:r>
              <a:rPr lang="en-US" dirty="0"/>
              <a:t>hypothesis </a:t>
            </a:r>
            <a:r>
              <a:rPr lang="en-US" dirty="0" smtClean="0"/>
              <a:t>space</a:t>
            </a:r>
            <a:endParaRPr lang="en-US" dirty="0"/>
          </a:p>
          <a:p>
            <a:endParaRPr lang="en-US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1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473200"/>
            <a:ext cx="4675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80" y="1397000"/>
            <a:ext cx="265176" cy="2209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3701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5257800"/>
          </a:xfrm>
          <a:noFill/>
          <a:ln/>
        </p:spPr>
        <p:txBody>
          <a:bodyPr/>
          <a:lstStyle/>
          <a:p>
            <a:r>
              <a:rPr lang="en-US" b="1" i="1" dirty="0" smtClean="0"/>
              <a:t>Theorem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Hypothesis space </a:t>
            </a:r>
            <a:r>
              <a:rPr lang="en-US" i="1" dirty="0"/>
              <a:t>H</a:t>
            </a:r>
            <a:r>
              <a:rPr lang="en-US" dirty="0"/>
              <a:t> finite </a:t>
            </a:r>
          </a:p>
          <a:p>
            <a:pPr lvl="1"/>
            <a:r>
              <a:rPr lang="en-US" dirty="0"/>
              <a:t>dataset </a:t>
            </a:r>
            <a:r>
              <a:rPr lang="en-US" i="1" dirty="0"/>
              <a:t>D</a:t>
            </a:r>
            <a:r>
              <a:rPr lang="en-US" dirty="0"/>
              <a:t> with </a:t>
            </a:r>
            <a:r>
              <a:rPr lang="en-US" i="1" dirty="0"/>
              <a:t>N</a:t>
            </a:r>
            <a:r>
              <a:rPr lang="en-US" dirty="0" smtClean="0"/>
              <a:t> </a:t>
            </a:r>
            <a:r>
              <a:rPr lang="en-US" dirty="0" err="1"/>
              <a:t>i.i.d</a:t>
            </a:r>
            <a:r>
              <a:rPr lang="en-US" dirty="0"/>
              <a:t>. samples</a:t>
            </a:r>
          </a:p>
          <a:p>
            <a:pPr lvl="1"/>
            <a:r>
              <a:rPr lang="en-US" dirty="0"/>
              <a:t>0 &lt; </a:t>
            </a:r>
            <a:r>
              <a:rPr lang="en-US" dirty="0">
                <a:latin typeface="Symbol" pitchFamily="-112" charset="2"/>
                <a:sym typeface="Symbol" pitchFamily="-112" charset="2"/>
              </a:rPr>
              <a:t></a:t>
            </a:r>
            <a:r>
              <a:rPr lang="en-US" dirty="0"/>
              <a:t> &lt; 1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 For </a:t>
            </a:r>
            <a:r>
              <a:rPr lang="en-US" dirty="0"/>
              <a:t>any learned hypothesis </a:t>
            </a:r>
            <a:r>
              <a:rPr lang="en-US" i="1" dirty="0"/>
              <a:t>h</a:t>
            </a:r>
            <a:r>
              <a:rPr lang="en-US" dirty="0"/>
              <a:t>:</a:t>
            </a:r>
          </a:p>
        </p:txBody>
      </p:sp>
      <p:pic>
        <p:nvPicPr>
          <p:cNvPr id="10618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13" y="4114800"/>
            <a:ext cx="7140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Generalization bound for |H| hypothesis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659" y="4163985"/>
            <a:ext cx="246888" cy="2057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6891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105400"/>
            <a:ext cx="89154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Important: PAC bound holds for all </a:t>
            </a:r>
            <a:r>
              <a:rPr lang="en-US" sz="2000" b="1" i="1" dirty="0">
                <a:solidFill>
                  <a:srgbClr val="FF0000"/>
                </a:solidFill>
              </a:rPr>
              <a:t>h, </a:t>
            </a:r>
          </a:p>
          <a:p>
            <a:pPr>
              <a:buFont typeface="Wingdings" pitchFamily="-11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but doesn’t guarantee that algorithm finds best </a:t>
            </a:r>
            <a:r>
              <a:rPr lang="en-US" sz="2000" b="1" i="1" dirty="0">
                <a:solidFill>
                  <a:srgbClr val="FF0000"/>
                </a:solidFill>
              </a:rPr>
              <a:t>h</a:t>
            </a:r>
            <a:r>
              <a:rPr lang="en-US" sz="2000" b="1" dirty="0">
                <a:solidFill>
                  <a:srgbClr val="FF0000"/>
                </a:solidFill>
              </a:rPr>
              <a:t>!!!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2133600"/>
            <a:ext cx="5484813" cy="762000"/>
            <a:chOff x="672" y="1344"/>
            <a:chExt cx="3455" cy="480"/>
          </a:xfrm>
        </p:grpSpPr>
        <p:sp>
          <p:nvSpPr>
            <p:cNvPr id="1063941" name="Text Box 5"/>
            <p:cNvSpPr txBox="1">
              <a:spLocks noChangeArrowheads="1"/>
            </p:cNvSpPr>
            <p:nvPr/>
          </p:nvSpPr>
          <p:spPr bwMode="auto">
            <a:xfrm>
              <a:off x="672" y="1344"/>
              <a:ext cx="34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or, after moving some terms around,</a:t>
              </a:r>
            </a:p>
          </p:txBody>
        </p:sp>
        <p:sp>
          <p:nvSpPr>
            <p:cNvPr id="1063942" name="Text Box 6"/>
            <p:cNvSpPr txBox="1">
              <a:spLocks noChangeArrowheads="1"/>
            </p:cNvSpPr>
            <p:nvPr/>
          </p:nvSpPr>
          <p:spPr bwMode="auto">
            <a:xfrm>
              <a:off x="672" y="1536"/>
              <a:ext cx="26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with probability at least 1-</a:t>
              </a:r>
              <a:r>
                <a:rPr lang="en-US" sz="2400" b="1">
                  <a:latin typeface="Symbol" pitchFamily="-112" charset="2"/>
                  <a:sym typeface="Symbol" pitchFamily="-112" charset="2"/>
                </a:rPr>
                <a:t>:</a:t>
              </a:r>
            </a:p>
          </p:txBody>
        </p:sp>
      </p:grpSp>
      <p:pic>
        <p:nvPicPr>
          <p:cNvPr id="106394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713" y="1452563"/>
            <a:ext cx="7140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9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130550"/>
            <a:ext cx="66405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PAC bound and Bias-Variance tradeoff 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1512225"/>
            <a:ext cx="246888" cy="2057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420" y="3798225"/>
            <a:ext cx="292608" cy="2438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221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Mid-</a:t>
            </a:r>
            <a:r>
              <a:rPr lang="en-US" dirty="0" err="1" smtClean="0"/>
              <a:t>Sem</a:t>
            </a:r>
            <a:r>
              <a:rPr lang="en-US" dirty="0" smtClean="0"/>
              <a:t> Spotlight Presentations</a:t>
            </a:r>
            <a:endParaRPr lang="en-US" dirty="0"/>
          </a:p>
          <a:p>
            <a:pPr lvl="1"/>
            <a:r>
              <a:rPr lang="en-US" dirty="0" smtClean="0"/>
              <a:t>9 remaining</a:t>
            </a:r>
          </a:p>
          <a:p>
            <a:pPr lvl="1"/>
            <a:r>
              <a:rPr lang="en-US" dirty="0" smtClean="0"/>
              <a:t>Resume in class on April 20th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</a:t>
            </a:r>
          </a:p>
          <a:p>
            <a:pPr lvl="2"/>
            <a:r>
              <a:rPr lang="en-US" dirty="0" smtClean="0"/>
              <a:t>5 slides (recommended)</a:t>
            </a:r>
            <a:endParaRPr lang="en-US" dirty="0"/>
          </a:p>
          <a:p>
            <a:pPr lvl="2"/>
            <a:r>
              <a:rPr lang="en-US" dirty="0"/>
              <a:t>4</a:t>
            </a:r>
            <a:r>
              <a:rPr lang="en-US" dirty="0" smtClean="0"/>
              <a:t> minute time (STRICT) + 1-2 min Q&amp;A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Tell </a:t>
            </a:r>
            <a:r>
              <a:rPr lang="en-US" dirty="0"/>
              <a:t>the class what you’re working on</a:t>
            </a:r>
          </a:p>
          <a:p>
            <a:pPr lvl="2"/>
            <a:r>
              <a:rPr lang="en-US" dirty="0"/>
              <a:t>Any results yet?</a:t>
            </a:r>
          </a:p>
          <a:p>
            <a:pPr lvl="2"/>
            <a:r>
              <a:rPr lang="en-US" dirty="0"/>
              <a:t>Problems faced? </a:t>
            </a:r>
          </a:p>
          <a:p>
            <a:pPr lvl="1"/>
            <a:r>
              <a:rPr lang="en-US" dirty="0" smtClean="0"/>
              <a:t>Upload slides on Scholar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Topic: Ensemble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Image Credit: Antonio </a:t>
            </a:r>
            <a:r>
              <a:rPr lang="en-US" dirty="0" err="1" smtClean="0"/>
              <a:t>Torralba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28800"/>
            <a:ext cx="2876282" cy="3063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28800"/>
            <a:ext cx="3505200" cy="3063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893" y="5080000"/>
            <a:ext cx="112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Bagging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27614" y="5086290"/>
            <a:ext cx="11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Boosting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297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Ensemble Methods</a:t>
            </a:r>
          </a:p>
          <a:p>
            <a:endParaRPr lang="en-US" dirty="0" smtClean="0"/>
          </a:p>
          <a:p>
            <a:r>
              <a:rPr lang="en-US" dirty="0" smtClean="0"/>
              <a:t>Learning Mixture of Experts/Committees</a:t>
            </a:r>
          </a:p>
          <a:p>
            <a:endParaRPr lang="en-US" dirty="0" smtClean="0"/>
          </a:p>
          <a:p>
            <a:r>
              <a:rPr lang="en-US" dirty="0" smtClean="0"/>
              <a:t>Boosting types</a:t>
            </a:r>
          </a:p>
          <a:p>
            <a:pPr lvl="1"/>
            <a:r>
              <a:rPr lang="en-US" dirty="0" err="1" smtClean="0"/>
              <a:t>AdaBoost</a:t>
            </a:r>
            <a:endParaRPr lang="en-US" dirty="0" smtClean="0"/>
          </a:p>
          <a:p>
            <a:pPr lvl="1"/>
            <a:r>
              <a:rPr lang="en-US" dirty="0" smtClean="0"/>
              <a:t>L2Boost</a:t>
            </a:r>
          </a:p>
          <a:p>
            <a:pPr lvl="1"/>
            <a:r>
              <a:rPr lang="en-US" dirty="0" err="1" smtClean="0"/>
              <a:t>LogitBoost</a:t>
            </a:r>
            <a:endParaRPr lang="en-US" dirty="0" smtClean="0"/>
          </a:p>
          <a:p>
            <a:pPr lvl="1"/>
            <a:r>
              <a:rPr lang="en-US" dirty="0" smtClean="0"/>
              <a:t>&lt;Your-Favorite-keyword&gt;Boost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look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far you have learnt</a:t>
            </a:r>
          </a:p>
          <a:p>
            <a:endParaRPr lang="en-US" dirty="0"/>
          </a:p>
          <a:p>
            <a:r>
              <a:rPr lang="en-US" dirty="0" smtClean="0"/>
              <a:t>Regression</a:t>
            </a:r>
            <a:endParaRPr lang="en-US" dirty="0"/>
          </a:p>
          <a:p>
            <a:pPr lvl="1"/>
            <a:r>
              <a:rPr lang="en-US" dirty="0" smtClean="0"/>
              <a:t>Least Squares</a:t>
            </a:r>
          </a:p>
          <a:p>
            <a:pPr lvl="1"/>
            <a:r>
              <a:rPr lang="en-US" dirty="0" smtClean="0"/>
              <a:t>Robust Least Squares</a:t>
            </a:r>
          </a:p>
          <a:p>
            <a:endParaRPr lang="en-US" dirty="0" smtClean="0"/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Linear</a:t>
            </a:r>
          </a:p>
          <a:p>
            <a:pPr lvl="2"/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</a:p>
          <a:p>
            <a:pPr lvl="2"/>
            <a:r>
              <a:rPr lang="en-US" dirty="0" smtClean="0"/>
              <a:t>Logistic Regression</a:t>
            </a:r>
          </a:p>
          <a:p>
            <a:pPr lvl="2"/>
            <a:r>
              <a:rPr lang="en-US" dirty="0" smtClean="0"/>
              <a:t>SVMs</a:t>
            </a:r>
          </a:p>
          <a:p>
            <a:pPr lvl="1"/>
            <a:r>
              <a:rPr lang="en-US" dirty="0" smtClean="0"/>
              <a:t>Non-linear</a:t>
            </a:r>
          </a:p>
          <a:p>
            <a:pPr lvl="2"/>
            <a:r>
              <a:rPr lang="en-US" dirty="0" smtClean="0"/>
              <a:t>Decision Trees</a:t>
            </a:r>
          </a:p>
          <a:p>
            <a:pPr lvl="2"/>
            <a:r>
              <a:rPr lang="en-US" dirty="0" smtClean="0"/>
              <a:t>Neural Networks</a:t>
            </a:r>
          </a:p>
          <a:p>
            <a:pPr lvl="2"/>
            <a:r>
              <a:rPr lang="en-US" dirty="0" smtClean="0"/>
              <a:t>K-NNs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4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Bias-Variance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Demo</a:t>
            </a:r>
          </a:p>
          <a:p>
            <a:pPr lvl="1"/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://www.princeton.edu/~rkatzwer/PolynomialRegression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Bias-Variance Tradeoff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 dirty="0"/>
              <a:t>Choice of hypothesis class introduces learning bias</a:t>
            </a:r>
          </a:p>
          <a:p>
            <a:pPr lvl="1"/>
            <a:r>
              <a:rPr lang="en-US" dirty="0"/>
              <a:t>More complex class </a:t>
            </a:r>
            <a:r>
              <a:rPr lang="en-US" dirty="0">
                <a:latin typeface="cmsy10" pitchFamily="34" charset="0"/>
              </a:rPr>
              <a:t>→</a:t>
            </a:r>
            <a:r>
              <a:rPr lang="en-US" dirty="0"/>
              <a:t> less bias</a:t>
            </a:r>
          </a:p>
          <a:p>
            <a:pPr lvl="1"/>
            <a:r>
              <a:rPr lang="en-US" dirty="0"/>
              <a:t>More complex class </a:t>
            </a:r>
            <a:r>
              <a:rPr lang="en-US" dirty="0">
                <a:latin typeface="cmsy10" pitchFamily="34" charset="0"/>
              </a:rPr>
              <a:t>→</a:t>
            </a:r>
            <a:r>
              <a:rPr lang="en-US" dirty="0"/>
              <a:t> more variance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" t="41905" r="70714" b="15237"/>
          <a:stretch>
            <a:fillRect/>
          </a:stretch>
        </p:blipFill>
        <p:spPr bwMode="auto">
          <a:xfrm>
            <a:off x="6248400" y="3048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2142" t="41905" r="71429" b="16191"/>
          <a:stretch>
            <a:fillRect/>
          </a:stretch>
        </p:blipFill>
        <p:spPr bwMode="auto">
          <a:xfrm>
            <a:off x="0" y="30480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" t="43306" r="70714" b="12405"/>
          <a:stretch>
            <a:fillRect/>
          </a:stretch>
        </p:blipFill>
        <p:spPr bwMode="auto">
          <a:xfrm>
            <a:off x="3581400" y="3048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344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Fighting the bias-variance tradeoff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Simple (a.k.a. weak) learners</a:t>
            </a:r>
          </a:p>
          <a:p>
            <a:pPr lvl="1"/>
            <a:r>
              <a:rPr lang="en-US" dirty="0"/>
              <a:t>e.g., naïve Bayes, logistic regression, decision stumps (or shallow decision trees)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Good: </a:t>
            </a:r>
            <a:r>
              <a:rPr lang="en-US" dirty="0"/>
              <a:t>Low variance, don’t usually </a:t>
            </a:r>
            <a:r>
              <a:rPr lang="en-US" dirty="0" err="1"/>
              <a:t>overfit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Bad: </a:t>
            </a:r>
            <a:r>
              <a:rPr lang="en-US" dirty="0"/>
              <a:t>High bias, can’t solve hard learning problems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Sophisticated learners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Kernel SVMs, Deep Neural Nets, Deep Decision Trees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Good: </a:t>
            </a:r>
            <a:r>
              <a:rPr lang="en-US" dirty="0"/>
              <a:t>Low bias, have the potential to learn with Big Data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Bad: </a:t>
            </a:r>
            <a:r>
              <a:rPr lang="en-US" dirty="0"/>
              <a:t>High variance, difficult to generalize</a:t>
            </a:r>
          </a:p>
          <a:p>
            <a:pPr lvl="1"/>
            <a:endParaRPr lang="en-US" dirty="0"/>
          </a:p>
          <a:p>
            <a:r>
              <a:rPr lang="en-US" dirty="0"/>
              <a:t>Can we make combine these properties</a:t>
            </a:r>
          </a:p>
          <a:p>
            <a:pPr lvl="1"/>
            <a:r>
              <a:rPr lang="en-US" b="1" dirty="0"/>
              <a:t>In general, No!!</a:t>
            </a:r>
          </a:p>
          <a:p>
            <a:pPr lvl="1"/>
            <a:r>
              <a:rPr lang="en-US" b="1" dirty="0"/>
              <a:t>But often yes…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0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error}_{true}(h)&gt;\epsilon) \leq |H| e^{-m\epsilon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89"/>
  <p:tag name="PICTUREFILESIZE" val="143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error}_{true}(h)&gt;\epsilon) \leq |H| e^{-m\epsilon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89"/>
  <p:tag name="PICTUREFILESIZE" val="143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error}_{true}(h)&gt;\epsilon) \leq |H| e^{-m\epsilon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89"/>
  <p:tag name="PICTUREFILESIZE" val="143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\left(\mbox{error}_{true}(h) - \mbox{error}_{train}(h) &gt; \epsilon\right) \leq |H|e^{-2m\epsilon^2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57"/>
  <p:tag name="PICTUREFILESIZE" val="210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\left(\mbox{error}_{true}(h) - \mbox{error}_{train}(h) &gt; \epsilon\right) \leq |H|e^{-2m\epsilon^2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57"/>
  <p:tag name="PICTUREFILESIZE" val="210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error}_{true}(h) \leq \mbox{error}_{train}(h) + \sqrt{\frac{ &#10;\ln |H| + \ln \frac{1}{\delta}}{2m}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25"/>
  <p:tag name="PICTUREFILESIZE" val="25642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47751</TotalTime>
  <Words>1080</Words>
  <Application>Microsoft Macintosh PowerPoint</Application>
  <PresentationFormat>On-screen Show (4:3)</PresentationFormat>
  <Paragraphs>314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pictures</vt:lpstr>
      <vt:lpstr>Blank Presentation</vt:lpstr>
      <vt:lpstr>ECE 5984: Introduction to  Machine Learning</vt:lpstr>
      <vt:lpstr>Administrativia</vt:lpstr>
      <vt:lpstr>Administrativia</vt:lpstr>
      <vt:lpstr>New Topic: Ensemble Methods</vt:lpstr>
      <vt:lpstr>Synonyms</vt:lpstr>
      <vt:lpstr>A quick look back</vt:lpstr>
      <vt:lpstr>Recall Bias-Variance Tradeoff</vt:lpstr>
      <vt:lpstr>Bias-Variance Tradeoff</vt:lpstr>
      <vt:lpstr>Fighting the bias-variance tradeoff</vt:lpstr>
      <vt:lpstr>Voting (Ensemble Methods)</vt:lpstr>
      <vt:lpstr>Bagging</vt:lpstr>
      <vt:lpstr>Decision Forests</vt:lpstr>
      <vt:lpstr>Boosting</vt:lpstr>
      <vt:lpstr>Boosting</vt:lpstr>
      <vt:lpstr>Types of Boosting</vt:lpstr>
      <vt:lpstr>L2 Boosting</vt:lpstr>
      <vt:lpstr>Adaboost</vt:lpstr>
      <vt:lpstr>What you should know</vt:lpstr>
      <vt:lpstr>PowerPoint Presentation</vt:lpstr>
      <vt:lpstr>Learning Theory</vt:lpstr>
      <vt:lpstr>A simple setting… </vt:lpstr>
      <vt:lpstr>Generalization error in finite hypothesis spaces [Haussler ’88] </vt:lpstr>
      <vt:lpstr>Using a PAC bound</vt:lpstr>
      <vt:lpstr>Haussler ‘88 bound</vt:lpstr>
      <vt:lpstr>Generalization bound for |H| hypothesis</vt:lpstr>
      <vt:lpstr>PAC bound and Bias-Variance tradeoff 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2600</cp:revision>
  <cp:lastPrinted>2015-04-01T17:45:43Z</cp:lastPrinted>
  <dcterms:created xsi:type="dcterms:W3CDTF">2013-03-06T19:31:42Z</dcterms:created>
  <dcterms:modified xsi:type="dcterms:W3CDTF">2015-04-15T19:46:42Z</dcterms:modified>
  <cp:category/>
</cp:coreProperties>
</file>