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99"/>
  </p:notesMasterIdLst>
  <p:handoutMasterIdLst>
    <p:handoutMasterId r:id="rId100"/>
  </p:handoutMasterIdLst>
  <p:sldIdLst>
    <p:sldId id="256" r:id="rId3"/>
    <p:sldId id="1175" r:id="rId4"/>
    <p:sldId id="1176" r:id="rId5"/>
    <p:sldId id="1177" r:id="rId6"/>
    <p:sldId id="1178" r:id="rId7"/>
    <p:sldId id="1244" r:id="rId8"/>
    <p:sldId id="1182" r:id="rId9"/>
    <p:sldId id="1184" r:id="rId10"/>
    <p:sldId id="1183" r:id="rId11"/>
    <p:sldId id="1237" r:id="rId12"/>
    <p:sldId id="1238" r:id="rId13"/>
    <p:sldId id="1114" r:id="rId14"/>
    <p:sldId id="1181" r:id="rId15"/>
    <p:sldId id="1180" r:id="rId16"/>
    <p:sldId id="1185" r:id="rId17"/>
    <p:sldId id="1202" r:id="rId18"/>
    <p:sldId id="1205" r:id="rId19"/>
    <p:sldId id="1206" r:id="rId20"/>
    <p:sldId id="1117" r:id="rId21"/>
    <p:sldId id="1186" r:id="rId22"/>
    <p:sldId id="1187" r:id="rId23"/>
    <p:sldId id="1188" r:id="rId24"/>
    <p:sldId id="1189" r:id="rId25"/>
    <p:sldId id="1190" r:id="rId26"/>
    <p:sldId id="1195" r:id="rId27"/>
    <p:sldId id="1212" r:id="rId28"/>
    <p:sldId id="1213" r:id="rId29"/>
    <p:sldId id="1191" r:id="rId30"/>
    <p:sldId id="1192" r:id="rId31"/>
    <p:sldId id="1193" r:id="rId32"/>
    <p:sldId id="1194" r:id="rId33"/>
    <p:sldId id="1098" r:id="rId34"/>
    <p:sldId id="1198" r:id="rId35"/>
    <p:sldId id="1208" r:id="rId36"/>
    <p:sldId id="1239" r:id="rId37"/>
    <p:sldId id="1240" r:id="rId38"/>
    <p:sldId id="1209" r:id="rId39"/>
    <p:sldId id="1210" r:id="rId40"/>
    <p:sldId id="1211" r:id="rId41"/>
    <p:sldId id="1201" r:id="rId42"/>
    <p:sldId id="1131" r:id="rId43"/>
    <p:sldId id="1132" r:id="rId44"/>
    <p:sldId id="1133" r:id="rId45"/>
    <p:sldId id="1135" r:id="rId46"/>
    <p:sldId id="1214" r:id="rId47"/>
    <p:sldId id="1233" r:id="rId48"/>
    <p:sldId id="1137" r:id="rId49"/>
    <p:sldId id="1215" r:id="rId50"/>
    <p:sldId id="1220" r:id="rId51"/>
    <p:sldId id="1216" r:id="rId52"/>
    <p:sldId id="1217" r:id="rId53"/>
    <p:sldId id="1218" r:id="rId54"/>
    <p:sldId id="1138" r:id="rId55"/>
    <p:sldId id="1223" r:id="rId56"/>
    <p:sldId id="1140" r:id="rId57"/>
    <p:sldId id="1142" r:id="rId58"/>
    <p:sldId id="1141" r:id="rId59"/>
    <p:sldId id="1090" r:id="rId60"/>
    <p:sldId id="1171" r:id="rId61"/>
    <p:sldId id="1235" r:id="rId62"/>
    <p:sldId id="1143" r:id="rId63"/>
    <p:sldId id="1145" r:id="rId64"/>
    <p:sldId id="1092" r:id="rId65"/>
    <p:sldId id="1146" r:id="rId66"/>
    <p:sldId id="1241" r:id="rId67"/>
    <p:sldId id="1148" r:id="rId68"/>
    <p:sldId id="1149" r:id="rId69"/>
    <p:sldId id="1243" r:id="rId70"/>
    <p:sldId id="1242" r:id="rId71"/>
    <p:sldId id="1153" r:id="rId72"/>
    <p:sldId id="1156" r:id="rId73"/>
    <p:sldId id="1121" r:id="rId74"/>
    <p:sldId id="1104" r:id="rId75"/>
    <p:sldId id="1174" r:id="rId76"/>
    <p:sldId id="1102" r:id="rId77"/>
    <p:sldId id="1103" r:id="rId78"/>
    <p:sldId id="1105" r:id="rId79"/>
    <p:sldId id="1106" r:id="rId80"/>
    <p:sldId id="1109" r:id="rId81"/>
    <p:sldId id="1162" r:id="rId82"/>
    <p:sldId id="1232" r:id="rId83"/>
    <p:sldId id="1111" r:id="rId84"/>
    <p:sldId id="1129" r:id="rId85"/>
    <p:sldId id="1120" r:id="rId86"/>
    <p:sldId id="1234" r:id="rId87"/>
    <p:sldId id="1165" r:id="rId88"/>
    <p:sldId id="1167" r:id="rId89"/>
    <p:sldId id="1168" r:id="rId90"/>
    <p:sldId id="1169" r:id="rId91"/>
    <p:sldId id="1110" r:id="rId92"/>
    <p:sldId id="1157" r:id="rId93"/>
    <p:sldId id="1108" r:id="rId94"/>
    <p:sldId id="1236" r:id="rId95"/>
    <p:sldId id="1172" r:id="rId96"/>
    <p:sldId id="1100" r:id="rId97"/>
    <p:sldId id="1161" r:id="rId9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2184" autoAdjust="0"/>
  </p:normalViewPr>
  <p:slideViewPr>
    <p:cSldViewPr>
      <p:cViewPr varScale="1">
        <p:scale>
          <a:sx n="97" d="100"/>
          <a:sy n="97" d="100"/>
        </p:scale>
        <p:origin x="-10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with Sorting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78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link is</a:t>
            </a:r>
            <a:r>
              <a:rPr lang="en-US" baseline="0" dirty="0" smtClean="0"/>
              <a:t> dead.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3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F83A7E-0964-CC4D-A6C1-EA318D5C1EA7}" type="slidenum">
              <a:rPr lang="en-US"/>
              <a:pPr/>
              <a:t>53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Xqb66bdsQlw?t=53s" TargetMode="External"/><Relationship Id="rId4" Type="http://schemas.openxmlformats.org/officeDocument/2006/relationships/hyperlink" Target="http://youtu.be/_429UIzN1JM" TargetMode="External"/><Relationship Id="rId5" Type="http://schemas.openxmlformats.org/officeDocument/2006/relationships/hyperlink" Target="http://youtu.be/WFR3lOm_xhE?t=22s" TargetMode="External"/><Relationship Id="rId6" Type="http://schemas.openxmlformats.org/officeDocument/2006/relationships/hyperlink" Target="http://youtu.be/d_yXV22O6n4?t=4s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deeplearning.cs.toronto.edu/" TargetMode="External"/><Relationship Id="rId3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developers.face.com/tools/" TargetMode="External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youtu.be/Nu-nlQqFCKg?t=7m30s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Hi5kMNfgDS4?t=28s" TargetMode="External"/><Relationship Id="rId4" Type="http://schemas.openxmlformats.org/officeDocument/2006/relationships/hyperlink" Target="http://youtu.be/gby6hGZb3ww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youtube.com/watch?v=r5-zZDSsgF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metaoptimize.s3.amazonaws.com/cw-embeddings-ACL2010/embeddings-mostcommon.EMBEDDING_SIZE=50.png" TargetMode="External"/><Relationship Id="rId3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youtu.be/gy5g33S0Gzo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detexify.kirelabs.org/classify.html" TargetMode="External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nclass.kaggle.com/c/vt-ece-machine-learning-perception-hw-3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VFPAHY7th9A?t=42s" TargetMode="External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youtu.be/VFPAHY7th9A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youtu.be/VFPAHY7th9A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scholar.vt.edu/portal/site/s15ece5984" TargetMode="External"/><Relationship Id="rId3" Type="http://schemas.openxmlformats.org/officeDocument/2006/relationships/hyperlink" Target="https://filebox.ece.vt.edu/~s15ece5984/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dirty="0" smtClean="0"/>
              <a:t>ECE 5984: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Introduction to</a:t>
            </a:r>
            <a:r>
              <a:rPr lang="en-US" dirty="0" smtClean="0"/>
              <a:t> Machine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Dhruv Batra </a:t>
            </a:r>
          </a:p>
          <a:p>
            <a:r>
              <a:rPr lang="en-US" sz="2800" dirty="0" smtClean="0"/>
              <a:t>Virginia Tech</a:t>
            </a:r>
            <a:endParaRPr lang="en-US" sz="2800" dirty="0"/>
          </a:p>
        </p:txBody>
      </p:sp>
      <p:pic>
        <p:nvPicPr>
          <p:cNvPr id="4" name="Picture 3" descr="dhruv_batra_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149600"/>
            <a:ext cx="1270000" cy="127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Netflix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Predict how a viewer will rate a movie</a:t>
            </a:r>
          </a:p>
          <a:p>
            <a:endParaRPr lang="en-US" dirty="0"/>
          </a:p>
          <a:p>
            <a:r>
              <a:rPr lang="en-US" dirty="0" smtClean="0"/>
              <a:t>10% improvement = 1 million dollars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10561"/>
            <a:ext cx="3054963" cy="2737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739161"/>
            <a:ext cx="4495800" cy="22947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68672" y="6578469"/>
            <a:ext cx="2488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Yaser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Abu-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Mostapha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6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Netflix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Predict how a viewer will rate a movie</a:t>
            </a:r>
          </a:p>
          <a:p>
            <a:endParaRPr lang="en-US" dirty="0"/>
          </a:p>
          <a:p>
            <a:r>
              <a:rPr lang="en-US" dirty="0" smtClean="0"/>
              <a:t>10% improvement = 1 million dollars</a:t>
            </a:r>
          </a:p>
          <a:p>
            <a:endParaRPr lang="en-US" dirty="0"/>
          </a:p>
          <a:p>
            <a:r>
              <a:rPr lang="en-US" dirty="0" smtClean="0"/>
              <a:t>Essence of Machine Learning:</a:t>
            </a:r>
          </a:p>
          <a:p>
            <a:pPr lvl="1"/>
            <a:r>
              <a:rPr lang="en-US" dirty="0" smtClean="0"/>
              <a:t>A pattern exists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 cannot pin it down mathematically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 have data on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68672" y="6578469"/>
            <a:ext cx="2488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Yaser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Abu-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Mostapha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3" name="Content Placeholder 4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>
              <a:spcBef>
                <a:spcPts val="700"/>
              </a:spcBef>
            </a:pPr>
            <a:r>
              <a:rPr lang="en-US" sz="3200" b="1" dirty="0">
                <a:solidFill>
                  <a:srgbClr val="333399"/>
                </a:solidFill>
                <a:latin typeface="Arial" charset="0"/>
                <a:cs typeface="Arial" charset="0"/>
                <a:sym typeface="Arial" charset="0"/>
              </a:rPr>
              <a:t>Traditional Programming</a:t>
            </a:r>
          </a:p>
          <a:p>
            <a:pPr marL="228600" lvl="0" indent="-228600">
              <a:spcBef>
                <a:spcPts val="700"/>
              </a:spcBef>
            </a:pPr>
            <a:endParaRPr lang="en-US" sz="3200" b="1" dirty="0">
              <a:solidFill>
                <a:srgbClr val="333399"/>
              </a:solidFill>
              <a:latin typeface="Arial" charset="0"/>
              <a:cs typeface="Arial" charset="0"/>
              <a:sym typeface="Arial" charset="0"/>
            </a:endParaRPr>
          </a:p>
          <a:p>
            <a:pPr marL="228600" lvl="0" indent="-228600">
              <a:spcBef>
                <a:spcPts val="700"/>
              </a:spcBef>
            </a:pPr>
            <a:endParaRPr lang="en-US" sz="3200" b="1" dirty="0">
              <a:solidFill>
                <a:srgbClr val="333399"/>
              </a:solidFill>
              <a:latin typeface="Arial" charset="0"/>
              <a:cs typeface="Arial" charset="0"/>
              <a:sym typeface="Arial" charset="0"/>
            </a:endParaRPr>
          </a:p>
          <a:p>
            <a:pPr marL="228600" lvl="0" indent="-228600">
              <a:spcBef>
                <a:spcPts val="700"/>
              </a:spcBef>
            </a:pPr>
            <a:endParaRPr lang="en-US" sz="3200" b="1" dirty="0">
              <a:solidFill>
                <a:srgbClr val="333399"/>
              </a:solidFill>
              <a:latin typeface="Arial" charset="0"/>
              <a:cs typeface="Arial" charset="0"/>
              <a:sym typeface="Arial" charset="0"/>
            </a:endParaRPr>
          </a:p>
          <a:p>
            <a:pPr marL="228600" lvl="0" indent="-228600">
              <a:spcBef>
                <a:spcPts val="700"/>
              </a:spcBef>
              <a:buClr>
                <a:srgbClr val="333399"/>
              </a:buClr>
            </a:pPr>
            <a:endParaRPr lang="en-US" sz="3200" b="1" dirty="0">
              <a:solidFill>
                <a:srgbClr val="333399"/>
              </a:solidFill>
              <a:latin typeface="Arial" charset="0"/>
              <a:cs typeface="Arial" charset="0"/>
              <a:sym typeface="Arial" charset="0"/>
            </a:endParaRPr>
          </a:p>
          <a:p>
            <a:pPr marL="228600" lvl="0" indent="-228600">
              <a:spcBef>
                <a:spcPts val="700"/>
              </a:spcBef>
            </a:pPr>
            <a:r>
              <a:rPr lang="en-US" sz="3200" b="1" dirty="0" smtClean="0">
                <a:solidFill>
                  <a:srgbClr val="333399"/>
                </a:solidFill>
                <a:latin typeface="Arial" charset="0"/>
                <a:cs typeface="Arial" charset="0"/>
                <a:sym typeface="Arial" charset="0"/>
              </a:rPr>
              <a:t>Machine </a:t>
            </a:r>
            <a:r>
              <a:rPr lang="en-US" sz="3200" b="1" dirty="0">
                <a:solidFill>
                  <a:srgbClr val="333399"/>
                </a:solidFill>
                <a:latin typeface="Arial" charset="0"/>
                <a:cs typeface="Arial" charset="0"/>
                <a:sym typeface="Arial" charset="0"/>
              </a:rPr>
              <a:t>Learning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4" name="Slide Number Placeholder 4"/>
          <p:cNvSpPr txBox="1">
            <a:spLocks/>
          </p:cNvSpPr>
          <p:nvPr/>
        </p:nvSpPr>
        <p:spPr bwMode="auto">
          <a:xfrm>
            <a:off x="1752600" y="64008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A6A6A6"/>
                </a:solidFill>
              </a:rPr>
              <a:t>Slide Credit: Pedro </a:t>
            </a:r>
            <a:r>
              <a:rPr lang="en-US" dirty="0" err="1" smtClean="0">
                <a:solidFill>
                  <a:srgbClr val="A6A6A6"/>
                </a:solidFill>
              </a:rPr>
              <a:t>Domingos</a:t>
            </a:r>
            <a:r>
              <a:rPr lang="en-US" dirty="0" smtClean="0">
                <a:solidFill>
                  <a:srgbClr val="A6A6A6"/>
                </a:solidFill>
              </a:rPr>
              <a:t>, Tom Mitchel, Tom </a:t>
            </a:r>
            <a:r>
              <a:rPr lang="en-US" dirty="0" err="1" smtClean="0">
                <a:solidFill>
                  <a:srgbClr val="A6A6A6"/>
                </a:solidFill>
              </a:rPr>
              <a:t>Dietterich</a:t>
            </a:r>
            <a:endParaRPr lang="en-US" dirty="0">
              <a:solidFill>
                <a:srgbClr val="A6A6A6"/>
              </a:solidFill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352800" y="1752600"/>
            <a:ext cx="2667000" cy="1524000"/>
            <a:chOff x="0" y="0"/>
            <a:chExt cx="2667000" cy="1524000"/>
          </a:xfrm>
        </p:grpSpPr>
        <p:sp>
          <p:nvSpPr>
            <p:cNvPr id="7" name="AutoShape 3"/>
            <p:cNvSpPr>
              <a:spLocks/>
            </p:cNvSpPr>
            <p:nvPr/>
          </p:nvSpPr>
          <p:spPr bwMode="auto">
            <a:xfrm>
              <a:off x="0" y="0"/>
              <a:ext cx="2667000" cy="1524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BE0E3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endParaRPr lang="en-US" sz="3200"/>
            </a:p>
          </p:txBody>
        </p:sp>
        <p:sp>
          <p:nvSpPr>
            <p:cNvPr id="8" name="AutoShape 4"/>
            <p:cNvSpPr>
              <a:spLocks/>
            </p:cNvSpPr>
            <p:nvPr/>
          </p:nvSpPr>
          <p:spPr bwMode="auto">
            <a:xfrm>
              <a:off x="389254" y="487977"/>
              <a:ext cx="1888491" cy="5480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3200"/>
                <a:t>Computer</a:t>
              </a:r>
              <a:endParaRPr lang="en-US"/>
            </a:p>
          </p:txBody>
        </p:sp>
      </p:grp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38400" y="2209800"/>
            <a:ext cx="91440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/>
            <a:endParaRPr lang="en-US" sz="12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2438400" y="2895600"/>
            <a:ext cx="91440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/>
            <a:endParaRPr lang="en-US" sz="12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9800" y="2438400"/>
            <a:ext cx="76200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/>
            <a:endParaRPr lang="en-US" sz="12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2" name="AutoShape 8"/>
          <p:cNvSpPr>
            <a:spLocks/>
          </p:cNvSpPr>
          <p:nvPr/>
        </p:nvSpPr>
        <p:spPr bwMode="auto">
          <a:xfrm>
            <a:off x="1355725" y="1844675"/>
            <a:ext cx="962025" cy="547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sz="3200" dirty="0"/>
              <a:t>Data</a:t>
            </a:r>
            <a:endParaRPr lang="en-US" dirty="0"/>
          </a:p>
        </p:txBody>
      </p:sp>
      <p:sp>
        <p:nvSpPr>
          <p:cNvPr id="13" name="AutoShape 9"/>
          <p:cNvSpPr>
            <a:spLocks/>
          </p:cNvSpPr>
          <p:nvPr/>
        </p:nvSpPr>
        <p:spPr bwMode="auto">
          <a:xfrm>
            <a:off x="685800" y="2514600"/>
            <a:ext cx="1662113" cy="547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sz="3200"/>
              <a:t>Program</a:t>
            </a:r>
            <a:endParaRPr lang="en-US"/>
          </a:p>
        </p:txBody>
      </p:sp>
      <p:sp>
        <p:nvSpPr>
          <p:cNvPr id="14" name="AutoShape 10"/>
          <p:cNvSpPr>
            <a:spLocks/>
          </p:cNvSpPr>
          <p:nvPr/>
        </p:nvSpPr>
        <p:spPr bwMode="auto">
          <a:xfrm>
            <a:off x="6781800" y="2133600"/>
            <a:ext cx="1323975" cy="547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sz="3200"/>
              <a:t>Output</a:t>
            </a:r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066800" y="4572000"/>
            <a:ext cx="7453313" cy="1524000"/>
            <a:chOff x="1066800" y="4572000"/>
            <a:chExt cx="7453313" cy="1524000"/>
          </a:xfrm>
        </p:grpSpPr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3429000" y="4572000"/>
              <a:ext cx="2667000" cy="1524000"/>
              <a:chOff x="0" y="0"/>
              <a:chExt cx="2667000" cy="1524000"/>
            </a:xfrm>
          </p:grpSpPr>
          <p:sp>
            <p:nvSpPr>
              <p:cNvPr id="16" name="AutoShape 12"/>
              <p:cNvSpPr>
                <a:spLocks/>
              </p:cNvSpPr>
              <p:nvPr/>
            </p:nvSpPr>
            <p:spPr bwMode="auto">
              <a:xfrm>
                <a:off x="0" y="0"/>
                <a:ext cx="2667000" cy="15240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BE0E3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7" name="AutoShape 13"/>
              <p:cNvSpPr>
                <a:spLocks/>
              </p:cNvSpPr>
              <p:nvPr/>
            </p:nvSpPr>
            <p:spPr bwMode="auto">
              <a:xfrm>
                <a:off x="389254" y="487977"/>
                <a:ext cx="1888491" cy="54804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3200"/>
                  <a:t>Computer</a:t>
                </a:r>
                <a:endParaRPr lang="en-US"/>
              </a:p>
            </p:txBody>
          </p:sp>
        </p:grp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2514600" y="5029200"/>
              <a:ext cx="9144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57200"/>
              <a:endParaRPr lang="en-US" sz="12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2514600" y="5715000"/>
              <a:ext cx="9144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57200"/>
              <a:endParaRPr lang="en-US" sz="12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6096000" y="5257800"/>
              <a:ext cx="7620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457200"/>
              <a:endParaRPr lang="en-US" sz="12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AutoShape 17"/>
            <p:cNvSpPr>
              <a:spLocks/>
            </p:cNvSpPr>
            <p:nvPr/>
          </p:nvSpPr>
          <p:spPr bwMode="auto">
            <a:xfrm>
              <a:off x="1431925" y="4664075"/>
              <a:ext cx="962025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3200"/>
                <a:t>Data</a:t>
              </a:r>
              <a:endParaRPr lang="en-US"/>
            </a:p>
          </p:txBody>
        </p:sp>
        <p:sp>
          <p:nvSpPr>
            <p:cNvPr id="22" name="AutoShape 18"/>
            <p:cNvSpPr>
              <a:spLocks/>
            </p:cNvSpPr>
            <p:nvPr/>
          </p:nvSpPr>
          <p:spPr bwMode="auto">
            <a:xfrm>
              <a:off x="1066800" y="5410200"/>
              <a:ext cx="1323975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3200"/>
                <a:t>Output</a:t>
              </a:r>
              <a:endParaRPr lang="en-US"/>
            </a:p>
          </p:txBody>
        </p:sp>
        <p:sp>
          <p:nvSpPr>
            <p:cNvPr id="23" name="AutoShape 19"/>
            <p:cNvSpPr>
              <a:spLocks/>
            </p:cNvSpPr>
            <p:nvPr/>
          </p:nvSpPr>
          <p:spPr bwMode="auto">
            <a:xfrm>
              <a:off x="6858000" y="4953000"/>
              <a:ext cx="1662113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3200"/>
                <a:t>Program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459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strike="sngStrike" dirty="0"/>
              <a:t>Machine</a:t>
            </a:r>
            <a:r>
              <a:rPr lang="en-US" dirty="0"/>
              <a:t>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the acquisition of knowledge or skills through experience, study, or by being taught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9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[Arthur Samuel, 1959] </a:t>
            </a:r>
            <a:endParaRPr lang="en-US" dirty="0"/>
          </a:p>
          <a:p>
            <a:pPr lvl="1"/>
            <a:r>
              <a:rPr lang="en-US" dirty="0" smtClean="0"/>
              <a:t>Field of study that gives computers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ability to learn without being explicitly </a:t>
            </a:r>
            <a:r>
              <a:rPr lang="en-US" dirty="0" smtClean="0"/>
              <a:t>programmed</a:t>
            </a:r>
          </a:p>
          <a:p>
            <a:endParaRPr lang="en-US" dirty="0" smtClean="0"/>
          </a:p>
          <a:p>
            <a:r>
              <a:rPr lang="en-US" dirty="0" smtClean="0"/>
              <a:t>[Kevin Murphy] algorithms that</a:t>
            </a:r>
          </a:p>
          <a:p>
            <a:pPr lvl="1"/>
            <a:r>
              <a:rPr lang="en-US" dirty="0" smtClean="0"/>
              <a:t>automatically </a:t>
            </a:r>
            <a:r>
              <a:rPr lang="en-US" dirty="0"/>
              <a:t>detect patterns in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the uncovered patterns to predict future data or other outcomes of </a:t>
            </a:r>
            <a:r>
              <a:rPr lang="en-US" dirty="0" smtClean="0"/>
              <a:t>interest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[Tom Mitchell] algorithms that</a:t>
            </a:r>
          </a:p>
          <a:p>
            <a:pPr lvl="1"/>
            <a:r>
              <a:rPr lang="en-US" dirty="0"/>
              <a:t>improve their performance (P)</a:t>
            </a:r>
          </a:p>
          <a:p>
            <a:pPr lvl="1"/>
            <a:r>
              <a:rPr lang="en-US" dirty="0" smtClean="0"/>
              <a:t>at </a:t>
            </a:r>
            <a:r>
              <a:rPr lang="en-US" dirty="0"/>
              <a:t>some task (T)</a:t>
            </a:r>
          </a:p>
          <a:p>
            <a:pPr lvl="1"/>
            <a:r>
              <a:rPr lang="en-US" dirty="0" smtClean="0"/>
              <a:t>with </a:t>
            </a:r>
            <a:r>
              <a:rPr lang="en-US" dirty="0"/>
              <a:t>experience (E)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5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are a Scientist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you are an Engineer / Entrepreneur </a:t>
            </a:r>
          </a:p>
          <a:p>
            <a:pPr lvl="1"/>
            <a:r>
              <a:rPr lang="en-US" dirty="0" smtClean="0"/>
              <a:t>Get lots of data</a:t>
            </a:r>
          </a:p>
          <a:p>
            <a:pPr lvl="1"/>
            <a:r>
              <a:rPr lang="en-US" dirty="0" smtClean="0"/>
              <a:t>Machine Learning</a:t>
            </a:r>
          </a:p>
          <a:p>
            <a:pPr lvl="1"/>
            <a:r>
              <a:rPr lang="en-US" dirty="0" smtClean="0"/>
              <a:t>???</a:t>
            </a:r>
          </a:p>
          <a:p>
            <a:pPr lvl="1"/>
            <a:r>
              <a:rPr lang="en-US" dirty="0" smtClean="0"/>
              <a:t>Profit!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88924" y="1828800"/>
            <a:ext cx="8568922" cy="1143000"/>
            <a:chOff x="1111248" y="76200"/>
            <a:chExt cx="8568922" cy="1143000"/>
          </a:xfrm>
        </p:grpSpPr>
        <p:sp>
          <p:nvSpPr>
            <p:cNvPr id="7" name="TextBox 6"/>
            <p:cNvSpPr txBox="1"/>
            <p:nvPr/>
          </p:nvSpPr>
          <p:spPr>
            <a:xfrm>
              <a:off x="1111248" y="391180"/>
              <a:ext cx="18446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78705" y="391180"/>
              <a:ext cx="31014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Understanding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651124" y="526550"/>
              <a:ext cx="574781" cy="242300"/>
            </a:xfrm>
            <a:prstGeom prst="rightArrow">
              <a:avLst/>
            </a:prstGeom>
            <a:gradFill rotWithShape="1">
              <a:gsLst>
                <a:gs pos="0">
                  <a:srgbClr val="650C9C">
                    <a:shade val="51000"/>
                    <a:satMod val="130000"/>
                  </a:srgbClr>
                </a:gs>
                <a:gs pos="80000">
                  <a:srgbClr val="650C9C">
                    <a:shade val="93000"/>
                    <a:satMod val="130000"/>
                  </a:srgbClr>
                </a:gs>
                <a:gs pos="100000">
                  <a:srgbClr val="650C9C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50C9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969105" y="526550"/>
              <a:ext cx="574781" cy="242300"/>
            </a:xfrm>
            <a:prstGeom prst="rightArrow">
              <a:avLst/>
            </a:prstGeom>
            <a:gradFill rotWithShape="1">
              <a:gsLst>
                <a:gs pos="0">
                  <a:srgbClr val="650C9C">
                    <a:shade val="51000"/>
                    <a:satMod val="130000"/>
                  </a:srgbClr>
                </a:gs>
                <a:gs pos="80000">
                  <a:srgbClr val="650C9C">
                    <a:shade val="93000"/>
                    <a:satMod val="130000"/>
                  </a:srgbClr>
                </a:gs>
                <a:gs pos="100000">
                  <a:srgbClr val="650C9C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50C9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Cloud 10"/>
            <p:cNvSpPr/>
            <p:nvPr/>
          </p:nvSpPr>
          <p:spPr bwMode="auto">
            <a:xfrm>
              <a:off x="3321155" y="76200"/>
              <a:ext cx="2571750" cy="1143000"/>
            </a:xfrm>
            <a:prstGeom prst="cloud">
              <a:avLst/>
            </a:prstGeom>
            <a:gradFill rotWithShape="1">
              <a:gsLst>
                <a:gs pos="0">
                  <a:srgbClr val="650C9C">
                    <a:shade val="51000"/>
                    <a:satMod val="130000"/>
                  </a:srgbClr>
                </a:gs>
                <a:gs pos="80000">
                  <a:srgbClr val="650C9C">
                    <a:shade val="93000"/>
                    <a:satMod val="130000"/>
                  </a:srgbClr>
                </a:gs>
                <a:gs pos="100000">
                  <a:srgbClr val="650C9C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-64" charset="0"/>
                  <a:ea typeface="+mn-ea"/>
                  <a:cs typeface="+mn-cs"/>
                </a:rPr>
                <a:t>Machine </a:t>
              </a:r>
              <a:b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-64" charset="0"/>
                  <a:ea typeface="+mn-ea"/>
                  <a:cs typeface="+mn-cs"/>
                </a:rPr>
              </a:br>
              <a:r>
                <a:rPr kumimoji="0" lang="en-US" sz="2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-64" charset="0"/>
                  <a:ea typeface="+mn-ea"/>
                  <a:cs typeface="+mn-cs"/>
                </a:rPr>
                <a:t>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16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0E7190-0677-D04D-95B5-2A84910DB0CD}" type="slidenum">
              <a:rPr lang="en-US"/>
              <a:pPr/>
              <a:t>16</a:t>
            </a:fld>
            <a:endParaRPr lang="en-US">
              <a:latin typeface="Times New Roman" charset="0"/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/>
          <a:lstStyle/>
          <a:p>
            <a:r>
              <a:rPr lang="en-US" dirty="0"/>
              <a:t>Why Study Machine Learning?</a:t>
            </a:r>
            <a:br>
              <a:rPr lang="en-US" dirty="0"/>
            </a:br>
            <a:r>
              <a:rPr lang="en-US" sz="3200" dirty="0"/>
              <a:t>Engineering Better Computing Systems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Develop </a:t>
            </a:r>
            <a:r>
              <a:rPr lang="en-US" sz="2400" dirty="0"/>
              <a:t>systems 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</a:t>
            </a:r>
            <a:r>
              <a:rPr lang="en-US" sz="2000" dirty="0"/>
              <a:t>difficult/expensive to construct manually 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because </a:t>
            </a:r>
            <a:r>
              <a:rPr lang="en-US" sz="2000" dirty="0"/>
              <a:t>they require specific detailed </a:t>
            </a:r>
            <a:r>
              <a:rPr lang="en-US" sz="2000" dirty="0" smtClean="0"/>
              <a:t>skills/knowledge</a:t>
            </a:r>
          </a:p>
          <a:p>
            <a:pPr lvl="1">
              <a:lnSpc>
                <a:spcPct val="90000"/>
              </a:lnSpc>
            </a:pPr>
            <a:r>
              <a:rPr lang="en-US" sz="2000" b="1" i="1" dirty="0" smtClean="0">
                <a:solidFill>
                  <a:srgbClr val="FF3300"/>
                </a:solidFill>
              </a:rPr>
              <a:t>knowledge </a:t>
            </a:r>
            <a:r>
              <a:rPr lang="en-US" sz="2000" b="1" i="1" dirty="0">
                <a:solidFill>
                  <a:srgbClr val="FF3300"/>
                </a:solidFill>
              </a:rPr>
              <a:t>engineering </a:t>
            </a:r>
            <a:r>
              <a:rPr lang="en-US" sz="2000" b="1" i="1" dirty="0" smtClean="0">
                <a:solidFill>
                  <a:srgbClr val="FF3300"/>
                </a:solidFill>
              </a:rPr>
              <a:t>bottleneck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Develop </a:t>
            </a:r>
            <a:r>
              <a:rPr lang="en-US" sz="2400" dirty="0"/>
              <a:t>systems 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dirty="0"/>
              <a:t>t</a:t>
            </a:r>
            <a:r>
              <a:rPr lang="en-US" sz="2000" dirty="0" smtClean="0"/>
              <a:t>hat adapt </a:t>
            </a:r>
            <a:r>
              <a:rPr lang="en-US" sz="2000" dirty="0"/>
              <a:t>and customize themselves to individual users.	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Personalized news or mail filter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Personalized tutoring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Discover </a:t>
            </a:r>
            <a:r>
              <a:rPr lang="en-US" sz="2400" dirty="0"/>
              <a:t>new knowledge from large </a:t>
            </a:r>
            <a:r>
              <a:rPr lang="en-US" sz="2400" dirty="0" smtClean="0"/>
              <a:t>databases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Medical </a:t>
            </a:r>
            <a:r>
              <a:rPr lang="en-US" sz="2000" dirty="0"/>
              <a:t>text mining (e.g. migraines to calcium channel blockers to magnesium</a:t>
            </a:r>
            <a:r>
              <a:rPr lang="en-US" sz="20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i="1" dirty="0" smtClean="0">
                <a:solidFill>
                  <a:srgbClr val="FF3300"/>
                </a:solidFill>
              </a:rPr>
              <a:t>data mining</a:t>
            </a:r>
            <a:endParaRPr lang="en-US" sz="2000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752600" y="64008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A6A6A6"/>
                </a:solidFill>
              </a:rPr>
              <a:t>Slide Credit: Ray Mooney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9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0E7190-0677-D04D-95B5-2A84910DB0CD}" type="slidenum">
              <a:rPr lang="en-US"/>
              <a:pPr/>
              <a:t>17</a:t>
            </a:fld>
            <a:endParaRPr lang="en-US">
              <a:latin typeface="Times New Roman" charset="0"/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/>
          <a:lstStyle/>
          <a:p>
            <a:r>
              <a:rPr lang="en-US" dirty="0"/>
              <a:t>Why Study Machine Learning?</a:t>
            </a:r>
            <a:br>
              <a:rPr lang="en-US" dirty="0"/>
            </a:br>
            <a:r>
              <a:rPr lang="en-US" sz="3200" dirty="0"/>
              <a:t>Cognitive Science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Computational studies of learning may help us understand learning in humans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and </a:t>
            </a:r>
            <a:r>
              <a:rPr lang="en-US" dirty="0"/>
              <a:t>other biological organisms.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err="1" smtClean="0"/>
              <a:t>Hebbian</a:t>
            </a:r>
            <a:r>
              <a:rPr lang="en-US" dirty="0" smtClean="0"/>
              <a:t> </a:t>
            </a:r>
            <a:r>
              <a:rPr lang="en-US" dirty="0"/>
              <a:t>neural learning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“Neurons that fire together, wire together.”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752600" y="64008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A6A6A6"/>
                </a:solidFill>
              </a:rPr>
              <a:t>Slide Credit: Ray Mooney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4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0E7190-0677-D04D-95B5-2A84910DB0CD}" type="slidenum">
              <a:rPr lang="en-US"/>
              <a:pPr/>
              <a:t>18</a:t>
            </a:fld>
            <a:endParaRPr lang="en-US">
              <a:latin typeface="Times New Roman" charset="0"/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/>
          <a:lstStyle/>
          <a:p>
            <a:r>
              <a:rPr lang="en-US" dirty="0"/>
              <a:t>Why Study Machine Learning?</a:t>
            </a:r>
            <a:br>
              <a:rPr lang="en-US" dirty="0"/>
            </a:br>
            <a:r>
              <a:rPr lang="en-US" sz="3200" dirty="0"/>
              <a:t>The Time is Ripe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Algorithms</a:t>
            </a:r>
          </a:p>
          <a:p>
            <a:pPr lvl="1"/>
            <a:r>
              <a:rPr lang="en-US" dirty="0" smtClean="0"/>
              <a:t>Many </a:t>
            </a:r>
            <a:r>
              <a:rPr lang="en-US" dirty="0"/>
              <a:t>basic effective and efficient algorithms available.</a:t>
            </a:r>
          </a:p>
          <a:p>
            <a:endParaRPr lang="en-US" dirty="0" smtClean="0"/>
          </a:p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amounts of on-line data available.</a:t>
            </a:r>
          </a:p>
          <a:p>
            <a:endParaRPr lang="en-US" dirty="0" smtClean="0"/>
          </a:p>
          <a:p>
            <a:r>
              <a:rPr lang="en-US" dirty="0" smtClean="0"/>
              <a:t>Computing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amounts of computational resources available.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752600" y="64008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A6A6A6"/>
                </a:solidFill>
              </a:rPr>
              <a:t>Slide Credit: Ray Mooney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5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ML fit in?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784"/>
            <a:ext cx="9144000" cy="5641416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A6A6A6"/>
                </a:solidFill>
              </a:rPr>
              <a:t>Slide Credit: </a:t>
            </a:r>
            <a:r>
              <a:rPr lang="en-US" dirty="0" err="1" smtClean="0">
                <a:solidFill>
                  <a:srgbClr val="A6A6A6"/>
                </a:solidFill>
              </a:rPr>
              <a:t>Fei</a:t>
            </a:r>
            <a:r>
              <a:rPr lang="en-US" dirty="0" smtClean="0">
                <a:solidFill>
                  <a:srgbClr val="A6A6A6"/>
                </a:solidFill>
              </a:rPr>
              <a:t> </a:t>
            </a:r>
            <a:r>
              <a:rPr lang="en-US" dirty="0" err="1" smtClean="0">
                <a:solidFill>
                  <a:srgbClr val="A6A6A6"/>
                </a:solidFill>
              </a:rPr>
              <a:t>Sha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8382000" cy="1143000"/>
          </a:xfrm>
        </p:spPr>
        <p:txBody>
          <a:bodyPr/>
          <a:lstStyle/>
          <a:p>
            <a:r>
              <a:rPr lang="en-US" dirty="0" smtClean="0"/>
              <a:t>ECE 4424 / 5424G (CS 5824): </a:t>
            </a:r>
            <a:r>
              <a:rPr lang="en-US" strike="sngStrike" dirty="0" smtClean="0">
                <a:solidFill>
                  <a:srgbClr val="FF0000"/>
                </a:solidFill>
              </a:rPr>
              <a:t>Introduction to</a:t>
            </a:r>
            <a:r>
              <a:rPr lang="en-US" dirty="0" smtClean="0"/>
              <a:t> Machine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Dhruv Batra </a:t>
            </a:r>
          </a:p>
          <a:p>
            <a:r>
              <a:rPr lang="en-US" sz="2800" dirty="0" smtClean="0"/>
              <a:t>Virginia Tech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40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733800"/>
            <a:ext cx="5080000" cy="2730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5183" b="11890"/>
          <a:stretch>
            <a:fillRect/>
          </a:stretch>
        </p:blipFill>
        <p:spPr>
          <a:xfrm>
            <a:off x="1447800" y="1295400"/>
            <a:ext cx="624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“We propose that a 2 month, 10 man study of artificial intelligence be carried out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during the summer of 1956 at Dartmouth College in Hanover, New Hampshire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.”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study is to proceed on the basis of the conjecture that every aspect of learning or any other feature of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intelligence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can in principle be so precisely described that a machine can be made to simulate it. 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 attempt will be made to find how to make machines use language, form abstractions and concepts, solve kinds of problems now reserved for humans, and improve themselves. </a:t>
            </a:r>
          </a:p>
          <a:p>
            <a:endParaRPr lang="en-US" dirty="0"/>
          </a:p>
          <a:p>
            <a:r>
              <a:rPr lang="en-US" dirty="0"/>
              <a:t>We think that a significant advance can be made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 one or more of these problems if a carefully selected group of scientists work on it together</a:t>
            </a:r>
            <a:r>
              <a:rPr lang="en-US" dirty="0"/>
              <a:t> for a summer.”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Predictions: Experts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6431589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02015" y="6581001"/>
            <a:ext cx="4019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</a:t>
            </a:r>
            <a:r>
              <a:rPr lang="da-DK" dirty="0">
                <a:solidFill>
                  <a:srgbClr val="A6A6A6"/>
                </a:solidFill>
              </a:rPr>
              <a:t>http://</a:t>
            </a:r>
            <a:r>
              <a:rPr lang="da-DK" dirty="0" err="1">
                <a:solidFill>
                  <a:srgbClr val="A6A6A6"/>
                </a:solidFill>
              </a:rPr>
              <a:t>intelligence.org</a:t>
            </a:r>
            <a:r>
              <a:rPr lang="da-DK" dirty="0">
                <a:solidFill>
                  <a:srgbClr val="A6A6A6"/>
                </a:solidFill>
              </a:rPr>
              <a:t>/files/</a:t>
            </a:r>
            <a:r>
              <a:rPr lang="da-DK" dirty="0" err="1">
                <a:solidFill>
                  <a:srgbClr val="A6A6A6"/>
                </a:solidFill>
              </a:rPr>
              <a:t>PredictingAI.pdf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0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Predictions: Non-Experts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02015" y="6581001"/>
            <a:ext cx="4019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</a:t>
            </a:r>
            <a:r>
              <a:rPr lang="da-DK" dirty="0">
                <a:solidFill>
                  <a:srgbClr val="A6A6A6"/>
                </a:solidFill>
              </a:rPr>
              <a:t>http://</a:t>
            </a:r>
            <a:r>
              <a:rPr lang="da-DK" dirty="0" err="1">
                <a:solidFill>
                  <a:srgbClr val="A6A6A6"/>
                </a:solidFill>
              </a:rPr>
              <a:t>intelligence.org</a:t>
            </a:r>
            <a:r>
              <a:rPr lang="da-DK" dirty="0">
                <a:solidFill>
                  <a:srgbClr val="A6A6A6"/>
                </a:solidFill>
              </a:rPr>
              <a:t>/files/</a:t>
            </a:r>
            <a:r>
              <a:rPr lang="da-DK" dirty="0" err="1">
                <a:solidFill>
                  <a:srgbClr val="A6A6A6"/>
                </a:solidFill>
              </a:rPr>
              <a:t>PredictingAI.pdf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61" y="1143000"/>
            <a:ext cx="653593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8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Predictions: Failed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02015" y="6581001"/>
            <a:ext cx="4019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</a:t>
            </a:r>
            <a:r>
              <a:rPr lang="da-DK" dirty="0">
                <a:solidFill>
                  <a:srgbClr val="A6A6A6"/>
                </a:solidFill>
              </a:rPr>
              <a:t>http://</a:t>
            </a:r>
            <a:r>
              <a:rPr lang="da-DK" dirty="0" err="1">
                <a:solidFill>
                  <a:srgbClr val="A6A6A6"/>
                </a:solidFill>
              </a:rPr>
              <a:t>intelligence.org</a:t>
            </a:r>
            <a:r>
              <a:rPr lang="da-DK" dirty="0">
                <a:solidFill>
                  <a:srgbClr val="A6A6A6"/>
                </a:solidFill>
              </a:rPr>
              <a:t>/files/</a:t>
            </a:r>
            <a:r>
              <a:rPr lang="da-DK" dirty="0" err="1">
                <a:solidFill>
                  <a:srgbClr val="A6A6A6"/>
                </a:solidFill>
              </a:rPr>
              <a:t>PredictingAI.pdf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46" y="1143000"/>
            <a:ext cx="638995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AI hard?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725" r="72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10030" y="6581001"/>
            <a:ext cx="5203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Slide Credit: </a:t>
            </a:r>
            <a:r>
              <a:rPr lang="en-US" dirty="0">
                <a:solidFill>
                  <a:srgbClr val="A6A6A6"/>
                </a:solidFill>
              </a:rPr>
              <a:t>http://</a:t>
            </a:r>
            <a:r>
              <a:rPr lang="en-US" dirty="0" err="1">
                <a:solidFill>
                  <a:srgbClr val="A6A6A6"/>
                </a:solidFill>
              </a:rPr>
              <a:t>karpathy.github.io</a:t>
            </a:r>
            <a:r>
              <a:rPr lang="en-US" dirty="0">
                <a:solidFill>
                  <a:srgbClr val="A6A6A6"/>
                </a:solidFill>
              </a:rPr>
              <a:t>/2012/10/22/state-of-computer-vision/</a:t>
            </a:r>
          </a:p>
        </p:txBody>
      </p:sp>
    </p:spTree>
    <p:extLst>
      <p:ext uri="{BB962C8B-B14F-4D97-AF65-F5344CB8AC3E}">
        <p14:creationId xmlns:p14="http://schemas.microsoft.com/office/powerpoint/2010/main" val="343224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/>
              <a:t>What humans </a:t>
            </a:r>
            <a:r>
              <a:rPr lang="en-US" kern="1200" dirty="0" smtClean="0"/>
              <a:t>see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0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61154" y="6578469"/>
            <a:ext cx="1903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Larry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Zitnick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7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en-US" kern="1200" dirty="0"/>
              <a:t>What </a:t>
            </a:r>
            <a:r>
              <a:rPr lang="en-US" dirty="0"/>
              <a:t>computers see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61154" y="6578469"/>
            <a:ext cx="1903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Larry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Zitnick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8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0654" y="1420159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887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Liang Huang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4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Liang Huang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9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1143000"/>
          </a:xfrm>
        </p:spPr>
        <p:txBody>
          <a:bodyPr/>
          <a:lstStyle/>
          <a:p>
            <a:r>
              <a:rPr lang="en-US" dirty="0" smtClean="0"/>
              <a:t>ECE 4424 / 5424G (CS 5824): </a:t>
            </a:r>
            <a:br>
              <a:rPr lang="en-US" dirty="0" smtClean="0"/>
            </a:br>
            <a:r>
              <a:rPr lang="en-US" sz="3200" dirty="0" smtClean="0"/>
              <a:t>Machine Learning / Advanced Machine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Dhruv Batra </a:t>
            </a:r>
          </a:p>
          <a:p>
            <a:r>
              <a:rPr lang="en-US" sz="2800" dirty="0" smtClean="0"/>
              <a:t>Virginia Tech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655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Liang Huang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0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</a:t>
            </a:r>
            <a:r>
              <a:rPr lang="en-US" dirty="0" smtClean="0"/>
              <a:t>duck with a telescope…”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Liang Huang</a:t>
            </a:r>
            <a:endParaRPr lang="en-US" dirty="0">
              <a:solidFill>
                <a:srgbClr val="A6A6A6"/>
              </a:solidFill>
            </a:endParaRPr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02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come a long way…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is </a:t>
            </a:r>
            <a:r>
              <a:rPr lang="fi-FI" dirty="0" err="1"/>
              <a:t>Jeopardy</a:t>
            </a:r>
            <a:r>
              <a:rPr lang="fi-FI" dirty="0"/>
              <a:t>?</a:t>
            </a:r>
          </a:p>
          <a:p>
            <a:pPr lvl="1"/>
            <a:r>
              <a:rPr lang="fi-FI" dirty="0">
                <a:hlinkClick r:id="rId3"/>
              </a:rPr>
              <a:t>http://youtu.be/Xqb66bdsQlw?t=53s</a:t>
            </a:r>
            <a:endParaRPr lang="fi-FI" dirty="0"/>
          </a:p>
          <a:p>
            <a:endParaRPr lang="fi-FI" dirty="0" smtClean="0"/>
          </a:p>
          <a:p>
            <a:r>
              <a:rPr lang="fi-FI" dirty="0" smtClean="0"/>
              <a:t>Challenge:</a:t>
            </a:r>
          </a:p>
          <a:p>
            <a:pPr lvl="1"/>
            <a:r>
              <a:rPr lang="fi-FI" dirty="0">
                <a:hlinkClick r:id="rId4"/>
              </a:rPr>
              <a:t>http://youtu.be/</a:t>
            </a:r>
            <a:r>
              <a:rPr lang="fi-FI" dirty="0" smtClean="0">
                <a:hlinkClick r:id="rId4"/>
              </a:rPr>
              <a:t>_429UIzN1JM</a:t>
            </a:r>
            <a:endParaRPr lang="fi-FI" dirty="0" smtClean="0"/>
          </a:p>
          <a:p>
            <a:pPr lvl="1"/>
            <a:endParaRPr lang="fi-FI" dirty="0" smtClean="0"/>
          </a:p>
          <a:p>
            <a:r>
              <a:rPr lang="fi-FI" dirty="0"/>
              <a:t>Watson Demo:</a:t>
            </a:r>
          </a:p>
          <a:p>
            <a:pPr lvl="1"/>
            <a:r>
              <a:rPr lang="fi-FI" dirty="0">
                <a:hlinkClick r:id="rId5"/>
              </a:rPr>
              <a:t>http://youtu.be/WFR3lOm_xhE?t=22s</a:t>
            </a:r>
            <a:endParaRPr lang="fi-FI" dirty="0"/>
          </a:p>
          <a:p>
            <a:pPr lvl="1"/>
            <a:endParaRPr lang="fi-FI" dirty="0" smtClean="0"/>
          </a:p>
          <a:p>
            <a:r>
              <a:rPr lang="fi-FI" dirty="0" err="1" smtClean="0"/>
              <a:t>Explanation</a:t>
            </a:r>
            <a:endParaRPr lang="fi-FI" dirty="0" smtClean="0"/>
          </a:p>
          <a:p>
            <a:pPr lvl="1"/>
            <a:r>
              <a:rPr lang="fi-FI" dirty="0" smtClean="0">
                <a:hlinkClick r:id="rId6"/>
              </a:rPr>
              <a:t>http</a:t>
            </a:r>
            <a:r>
              <a:rPr lang="fi-FI" dirty="0">
                <a:hlinkClick r:id="rId6"/>
              </a:rPr>
              <a:t>://youtu.be/d_yXV22O6n4?t=</a:t>
            </a:r>
            <a:r>
              <a:rPr lang="fi-FI" dirty="0" smtClean="0">
                <a:hlinkClick r:id="rId6"/>
              </a:rPr>
              <a:t>4s</a:t>
            </a:r>
            <a:endParaRPr lang="fi-FI" dirty="0" smtClean="0"/>
          </a:p>
          <a:p>
            <a:pPr lvl="1"/>
            <a:endParaRPr lang="fi-FI" dirty="0" smtClean="0"/>
          </a:p>
          <a:p>
            <a:r>
              <a:rPr lang="en-US" dirty="0"/>
              <a:t>Future: Automated operator, doctor assistant, finance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9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things working today?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compute power</a:t>
            </a:r>
          </a:p>
          <a:p>
            <a:endParaRPr lang="en-US" dirty="0"/>
          </a:p>
          <a:p>
            <a:r>
              <a:rPr lang="en-US" dirty="0" smtClean="0"/>
              <a:t>More data</a:t>
            </a:r>
          </a:p>
          <a:p>
            <a:endParaRPr lang="en-US" dirty="0"/>
          </a:p>
          <a:p>
            <a:r>
              <a:rPr lang="en-US" dirty="0" smtClean="0"/>
              <a:t>Better algorithms</a:t>
            </a:r>
            <a:br>
              <a:rPr lang="en-US" dirty="0" smtClean="0"/>
            </a:br>
            <a:r>
              <a:rPr lang="en-US" dirty="0" smtClean="0"/>
              <a:t>          /models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4953000" cy="42283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800" y="6581001"/>
            <a:ext cx="2456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Credit: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Banko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&amp; Brill,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737762" y="3516827"/>
            <a:ext cx="1146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Accuracy</a:t>
            </a:r>
            <a:endParaRPr lang="en-US" sz="1800" dirty="0"/>
          </a:p>
        </p:txBody>
      </p:sp>
      <p:sp>
        <p:nvSpPr>
          <p:cNvPr id="11" name="Up Arrow 10"/>
          <p:cNvSpPr/>
          <p:nvPr/>
        </p:nvSpPr>
        <p:spPr bwMode="auto">
          <a:xfrm>
            <a:off x="4023208" y="23622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8429" y="19812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38085" y="5879068"/>
            <a:ext cx="26867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Amount of Training Data</a:t>
            </a:r>
            <a:endParaRPr lang="en-US" sz="1800" dirty="0"/>
          </a:p>
        </p:txBody>
      </p:sp>
      <p:sp>
        <p:nvSpPr>
          <p:cNvPr id="14" name="Up Arrow 13"/>
          <p:cNvSpPr/>
          <p:nvPr/>
        </p:nvSpPr>
        <p:spPr bwMode="auto">
          <a:xfrm rot="5400000">
            <a:off x="6477000" y="51054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836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Tens of thousands of machine learning algorithms</a:t>
            </a:r>
          </a:p>
          <a:p>
            <a:pPr lvl="1"/>
            <a:r>
              <a:rPr lang="en-US" dirty="0" smtClean="0"/>
              <a:t>Hundreds </a:t>
            </a:r>
            <a:r>
              <a:rPr lang="en-US" dirty="0"/>
              <a:t>new every year</a:t>
            </a:r>
          </a:p>
          <a:p>
            <a:endParaRPr lang="en-US" dirty="0" smtClean="0"/>
          </a:p>
          <a:p>
            <a:r>
              <a:rPr lang="en-US" dirty="0" smtClean="0"/>
              <a:t>Decades of ML research oversimplified:</a:t>
            </a:r>
          </a:p>
          <a:p>
            <a:pPr lvl="1"/>
            <a:r>
              <a:rPr lang="en-US" dirty="0" smtClean="0"/>
              <a:t>All of Machine Learning:</a:t>
            </a:r>
            <a:endParaRPr lang="en-US" dirty="0"/>
          </a:p>
          <a:p>
            <a:pPr lvl="1"/>
            <a:r>
              <a:rPr lang="en-US" dirty="0"/>
              <a:t>Learn a mapping from input to output f: X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Y</a:t>
            </a:r>
          </a:p>
          <a:p>
            <a:pPr lvl="1"/>
            <a:r>
              <a:rPr lang="en-US" dirty="0"/>
              <a:t>X: emails, Y: {spam, </a:t>
            </a:r>
            <a:r>
              <a:rPr lang="en-US" dirty="0" err="1"/>
              <a:t>notspam</a:t>
            </a:r>
            <a:r>
              <a:rPr lang="en-US" dirty="0"/>
              <a:t>}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7042" y="6578469"/>
            <a:ext cx="2211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6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Input: x   			(images, text, emails…)</a:t>
            </a:r>
          </a:p>
          <a:p>
            <a:endParaRPr lang="en-US" dirty="0"/>
          </a:p>
          <a:p>
            <a:r>
              <a:rPr lang="en-US" dirty="0" smtClean="0"/>
              <a:t>Output: y			(spam or non-spam…)</a:t>
            </a:r>
          </a:p>
          <a:p>
            <a:endParaRPr lang="en-US" dirty="0"/>
          </a:p>
          <a:p>
            <a:r>
              <a:rPr lang="en-US" dirty="0" smtClean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Y			(the “true” mapping / reality)</a:t>
            </a:r>
          </a:p>
          <a:p>
            <a:endParaRPr lang="en-US" dirty="0"/>
          </a:p>
          <a:p>
            <a:r>
              <a:rPr lang="en-US" dirty="0" smtClean="0"/>
              <a:t>Data  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Model / Hypothesis Class</a:t>
            </a:r>
          </a:p>
          <a:p>
            <a:pPr lvl="1"/>
            <a:r>
              <a:rPr lang="en-US" dirty="0" smtClean="0"/>
              <a:t>g: </a:t>
            </a:r>
            <a:r>
              <a:rPr lang="en-US" dirty="0"/>
              <a:t>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Y</a:t>
            </a:r>
          </a:p>
          <a:p>
            <a:pPr lvl="1"/>
            <a:r>
              <a:rPr lang="en-US" dirty="0" smtClean="0"/>
              <a:t>y = g(x) = sign</a:t>
            </a:r>
            <a:r>
              <a:rPr lang="en-US" dirty="0"/>
              <a:t>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machine learning algorithm has three components:</a:t>
            </a:r>
          </a:p>
          <a:p>
            <a:pPr lvl="1"/>
            <a:r>
              <a:rPr lang="en-US" dirty="0" smtClean="0"/>
              <a:t>Representation / Model Class</a:t>
            </a:r>
          </a:p>
          <a:p>
            <a:pPr lvl="1"/>
            <a:r>
              <a:rPr lang="en-US" dirty="0" smtClean="0"/>
              <a:t>Evaluation / Objective Function</a:t>
            </a:r>
          </a:p>
          <a:p>
            <a:pPr lvl="1"/>
            <a:r>
              <a:rPr lang="en-US" dirty="0" smtClean="0"/>
              <a:t>Optimization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7042" y="6578469"/>
            <a:ext cx="2211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2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/ Model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Decision trees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Sets of rules / Logic programs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Instances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Graphical models (Bayes/Markov nets)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Neural networks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Support vector machines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Model ensembles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Etc.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7042" y="6578469"/>
            <a:ext cx="2211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Evaluation / </a:t>
            </a:r>
            <a:r>
              <a:rPr lang="en-US" dirty="0" smtClean="0"/>
              <a:t>Objective </a:t>
            </a:r>
            <a:r>
              <a:rPr lang="en-US" dirty="0"/>
              <a:t>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Accuracy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Precision and recall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Squared error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Likelihood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Posterior probability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Cost / Utility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Margin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Entropy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K-L divergence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cs typeface="Arial" charset="0"/>
                <a:sym typeface="Arial" charset="0"/>
              </a:rPr>
              <a:t>Etc.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7042" y="6578469"/>
            <a:ext cx="2211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6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Discrete/Combinatorial </a:t>
            </a:r>
            <a:r>
              <a:rPr lang="en-US" dirty="0">
                <a:latin typeface="Arial" charset="0"/>
                <a:cs typeface="Arial" charset="0"/>
                <a:sym typeface="Arial" charset="0"/>
              </a:rPr>
              <a:t>optimization</a:t>
            </a:r>
          </a:p>
          <a:p>
            <a:pPr marL="700088" lvl="1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greedy search</a:t>
            </a:r>
          </a:p>
          <a:p>
            <a:pPr marL="700088" lvl="1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Graph algorithms (cuts, flows, </a:t>
            </a:r>
            <a:r>
              <a:rPr lang="en-US" dirty="0" err="1" smtClean="0">
                <a:latin typeface="Arial" charset="0"/>
                <a:cs typeface="Arial" charset="0"/>
                <a:sym typeface="Arial" charset="0"/>
              </a:rPr>
              <a:t>etc</a:t>
            </a: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)</a:t>
            </a:r>
            <a:endParaRPr lang="en-US" dirty="0">
              <a:latin typeface="Arial" charset="0"/>
              <a:cs typeface="Arial" charset="0"/>
              <a:sym typeface="Arial" charset="0"/>
            </a:endParaRP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endParaRPr lang="en-US" dirty="0" smtClean="0">
              <a:latin typeface="Arial" charset="0"/>
              <a:cs typeface="Arial" charset="0"/>
              <a:sym typeface="Arial" charset="0"/>
            </a:endParaRP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Continuous optimization</a:t>
            </a:r>
          </a:p>
          <a:p>
            <a:pPr marL="700088" lvl="1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Convex/Non-convex </a:t>
            </a:r>
            <a:r>
              <a:rPr lang="en-US" dirty="0">
                <a:latin typeface="Arial" charset="0"/>
                <a:cs typeface="Arial" charset="0"/>
                <a:sym typeface="Arial" charset="0"/>
              </a:rPr>
              <a:t>optimization</a:t>
            </a:r>
          </a:p>
          <a:p>
            <a:pPr marL="700088" lvl="1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Linear programming</a:t>
            </a:r>
          </a:p>
          <a:p>
            <a:pPr marL="700088" lvl="1" indent="-300038">
              <a:lnSpc>
                <a:spcPct val="80000"/>
              </a:lnSpc>
              <a:spcBef>
                <a:spcPts val="600"/>
              </a:spcBef>
            </a:pPr>
            <a:endParaRPr lang="en-US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4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dirty="0" smtClean="0"/>
              <a:t>ECE 5984: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Introduction to</a:t>
            </a:r>
            <a:r>
              <a:rPr lang="en-US" dirty="0" smtClean="0"/>
              <a:t> Machine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Dhruv Batra </a:t>
            </a:r>
          </a:p>
          <a:p>
            <a:r>
              <a:rPr lang="en-US" sz="2800" dirty="0" smtClean="0"/>
              <a:t>Virginia Tech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684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  <a:p>
            <a:pPr lvl="1"/>
            <a:r>
              <a:rPr lang="en-US" dirty="0" smtClean="0"/>
              <a:t>Training </a:t>
            </a:r>
            <a:r>
              <a:rPr lang="en-US" dirty="0"/>
              <a:t>data includes desired outputs</a:t>
            </a:r>
          </a:p>
          <a:p>
            <a:endParaRPr lang="en-US" dirty="0" smtClean="0"/>
          </a:p>
          <a:p>
            <a:r>
              <a:rPr lang="en-US" dirty="0" smtClean="0"/>
              <a:t>Unsupervised </a:t>
            </a:r>
            <a:r>
              <a:rPr lang="en-US" dirty="0"/>
              <a:t>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 smtClean="0"/>
          </a:p>
          <a:p>
            <a:r>
              <a:rPr lang="en-US" dirty="0" smtClean="0"/>
              <a:t>Weakly or Semi-supervised learning</a:t>
            </a:r>
          </a:p>
          <a:p>
            <a:pPr lvl="1"/>
            <a:r>
              <a:rPr lang="en-US" dirty="0" smtClean="0"/>
              <a:t>Training data includes a few desired outputs</a:t>
            </a:r>
          </a:p>
          <a:p>
            <a:endParaRPr lang="en-US" dirty="0" smtClean="0"/>
          </a:p>
          <a:p>
            <a:r>
              <a:rPr lang="en-US" dirty="0" smtClean="0"/>
              <a:t>Reinforcement </a:t>
            </a:r>
            <a:r>
              <a:rPr lang="en-US" dirty="0"/>
              <a:t>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Spam </a:t>
            </a:r>
            <a:r>
              <a:rPr lang="en-US" dirty="0" err="1" smtClean="0"/>
              <a:t>vs</a:t>
            </a:r>
            <a:r>
              <a:rPr lang="en-US" dirty="0" smtClean="0"/>
              <a:t> Regular Email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" name="Picture 6" descr="Screen Shot 2015-01-21 at 3.00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645400" cy="2489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52133" y="2085310"/>
            <a:ext cx="7591867" cy="4772690"/>
            <a:chOff x="1552133" y="2085310"/>
            <a:chExt cx="7591867" cy="4772690"/>
          </a:xfrm>
        </p:grpSpPr>
        <p:pic>
          <p:nvPicPr>
            <p:cNvPr id="14" name="Picture 13" descr="Screen Shot 2015-01-21 at 3.03.0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085310"/>
              <a:ext cx="5791200" cy="477269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133" y="4470496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vs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481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Spam Emails</a:t>
            </a:r>
          </a:p>
          <a:p>
            <a:pPr lvl="1"/>
            <a:r>
              <a:rPr lang="en-US" dirty="0"/>
              <a:t>a lot of words like </a:t>
            </a:r>
            <a:endParaRPr lang="en-US" dirty="0" smtClean="0"/>
          </a:p>
          <a:p>
            <a:pPr lvl="2"/>
            <a:r>
              <a:rPr lang="en-US" dirty="0" smtClean="0"/>
              <a:t>“</a:t>
            </a:r>
            <a:r>
              <a:rPr lang="en-US" dirty="0"/>
              <a:t>money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“</a:t>
            </a:r>
            <a:r>
              <a:rPr lang="en-US" dirty="0"/>
              <a:t>free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“</a:t>
            </a:r>
            <a:r>
              <a:rPr lang="en-US" dirty="0"/>
              <a:t>bank account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“</a:t>
            </a:r>
            <a:r>
              <a:rPr lang="en-US" dirty="0" err="1"/>
              <a:t>viagara</a:t>
            </a:r>
            <a:r>
              <a:rPr lang="en-US" dirty="0" smtClean="0"/>
              <a:t>” </a:t>
            </a:r>
            <a:r>
              <a:rPr lang="en-US" dirty="0"/>
              <a:t>... in a single email</a:t>
            </a:r>
          </a:p>
          <a:p>
            <a:endParaRPr lang="en-US" dirty="0" smtClean="0"/>
          </a:p>
          <a:p>
            <a:r>
              <a:rPr lang="en-US" dirty="0" smtClean="0"/>
              <a:t>Regular Emails</a:t>
            </a:r>
          </a:p>
          <a:p>
            <a:pPr lvl="1"/>
            <a:r>
              <a:rPr lang="en-US" dirty="0"/>
              <a:t>word usage pattern is more spread out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</a:t>
            </a:r>
            <a:r>
              <a:rPr lang="en-US" dirty="0" err="1" smtClean="0"/>
              <a:t>Fei</a:t>
            </a:r>
            <a:r>
              <a:rPr lang="en-US" dirty="0" smtClean="0"/>
              <a:t> </a:t>
            </a:r>
            <a:r>
              <a:rPr lang="en-US" dirty="0" err="1" smtClean="0"/>
              <a:t>Sha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8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Strategy: Let us count!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524000"/>
            <a:ext cx="3276600" cy="4639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860" y="1752600"/>
            <a:ext cx="1637639" cy="1676400"/>
          </a:xfrm>
          <a:prstGeom prst="rect">
            <a:avLst/>
          </a:prstGeom>
        </p:spPr>
      </p:pic>
      <p:pic>
        <p:nvPicPr>
          <p:cNvPr id="11" name="Picture 10" descr="sp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4" r="39880"/>
          <a:stretch/>
        </p:blipFill>
        <p:spPr>
          <a:xfrm>
            <a:off x="16266" y="1911228"/>
            <a:ext cx="3573301" cy="1441572"/>
          </a:xfrm>
          <a:prstGeom prst="rect">
            <a:avLst/>
          </a:prstGeom>
        </p:spPr>
      </p:pic>
      <p:pic>
        <p:nvPicPr>
          <p:cNvPr id="12" name="Picture 11" descr="rossemai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 r="42303" b="61533"/>
          <a:stretch/>
        </p:blipFill>
        <p:spPr>
          <a:xfrm>
            <a:off x="43668" y="4419600"/>
            <a:ext cx="3385332" cy="1171831"/>
          </a:xfrm>
          <a:prstGeom prst="rect">
            <a:avLst/>
          </a:prstGeom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</a:t>
            </a:r>
            <a:r>
              <a:rPr lang="en-US" dirty="0" err="1" smtClean="0"/>
              <a:t>Fei</a:t>
            </a:r>
            <a:r>
              <a:rPr lang="en-US" dirty="0" smtClean="0"/>
              <a:t> </a:t>
            </a:r>
            <a:r>
              <a:rPr lang="en-US" dirty="0" err="1" smtClean="0"/>
              <a:t>Sha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0521" y="1143000"/>
            <a:ext cx="1659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This is X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7174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Procedure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160"/>
            <a:ext cx="9144000" cy="499304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6200" y="4114800"/>
            <a:ext cx="1872428" cy="2167354"/>
            <a:chOff x="76200" y="4114800"/>
            <a:chExt cx="1872428" cy="2167354"/>
          </a:xfrm>
        </p:grpSpPr>
        <p:sp>
          <p:nvSpPr>
            <p:cNvPr id="8" name="Oval 7"/>
            <p:cNvSpPr/>
            <p:nvPr/>
          </p:nvSpPr>
          <p:spPr bwMode="auto">
            <a:xfrm>
              <a:off x="300831" y="4114800"/>
              <a:ext cx="685800" cy="175260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5943600"/>
              <a:ext cx="1872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Why these words?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18313" y="4114800"/>
            <a:ext cx="2277687" cy="2570783"/>
            <a:chOff x="3818313" y="4114800"/>
            <a:chExt cx="2277687" cy="2570783"/>
          </a:xfrm>
        </p:grpSpPr>
        <p:sp>
          <p:nvSpPr>
            <p:cNvPr id="10" name="Oval 9"/>
            <p:cNvSpPr/>
            <p:nvPr/>
          </p:nvSpPr>
          <p:spPr bwMode="auto">
            <a:xfrm>
              <a:off x="4299772" y="4114800"/>
              <a:ext cx="834231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8313" y="6100807"/>
              <a:ext cx="22776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Where do the weights come from?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24400" y="5358824"/>
            <a:ext cx="22776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Why linear combination?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171113" y="2286000"/>
            <a:ext cx="2277687" cy="2667000"/>
            <a:chOff x="7171113" y="2286000"/>
            <a:chExt cx="2277687" cy="2667000"/>
          </a:xfrm>
        </p:grpSpPr>
        <p:sp>
          <p:nvSpPr>
            <p:cNvPr id="13" name="TextBox 12"/>
            <p:cNvSpPr txBox="1"/>
            <p:nvPr/>
          </p:nvSpPr>
          <p:spPr>
            <a:xfrm>
              <a:off x="7171113" y="4122003"/>
              <a:ext cx="2277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Confidence / performance guarantee?</a:t>
              </a:r>
              <a:endParaRPr lang="en-US" sz="1600" dirty="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7315200" y="2286000"/>
              <a:ext cx="1752600" cy="17188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</a:t>
            </a:r>
            <a:r>
              <a:rPr lang="en-US" dirty="0" err="1" smtClean="0"/>
              <a:t>Fei</a:t>
            </a:r>
            <a:r>
              <a:rPr lang="en-US" dirty="0" smtClean="0"/>
              <a:t> </a:t>
            </a:r>
            <a:r>
              <a:rPr lang="en-US" dirty="0" err="1" smtClean="0"/>
              <a:t>Sha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0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  <a:p>
            <a:pPr lvl="1"/>
            <a:r>
              <a:rPr lang="en-US" dirty="0" smtClean="0"/>
              <a:t>Training </a:t>
            </a:r>
            <a:r>
              <a:rPr lang="en-US" dirty="0"/>
              <a:t>data includes desired outputs</a:t>
            </a:r>
          </a:p>
          <a:p>
            <a:endParaRPr lang="en-US" dirty="0" smtClean="0"/>
          </a:p>
          <a:p>
            <a:r>
              <a:rPr lang="en-US" dirty="0" smtClean="0"/>
              <a:t>Unsupervised </a:t>
            </a:r>
            <a:r>
              <a:rPr lang="en-US" dirty="0"/>
              <a:t>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 smtClean="0"/>
          </a:p>
          <a:p>
            <a:r>
              <a:rPr lang="en-US" dirty="0" smtClean="0"/>
              <a:t>Weakly or Semi-supervised learning</a:t>
            </a:r>
          </a:p>
          <a:p>
            <a:pPr lvl="1"/>
            <a:r>
              <a:rPr lang="en-US" dirty="0" smtClean="0"/>
              <a:t>Training data includes a few desired outputs</a:t>
            </a:r>
          </a:p>
          <a:p>
            <a:endParaRPr lang="en-US" dirty="0" smtClean="0"/>
          </a:p>
          <a:p>
            <a:r>
              <a:rPr lang="en-US" dirty="0" smtClean="0"/>
              <a:t>Reinforcement </a:t>
            </a:r>
            <a:r>
              <a:rPr lang="en-US" dirty="0"/>
              <a:t>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3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18288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198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Classification</a:t>
            </a:r>
            <a:endParaRPr lang="en-US" sz="1800" dirty="0"/>
          </a:p>
        </p:txBody>
      </p:sp>
      <p:sp>
        <p:nvSpPr>
          <p:cNvPr id="10" name="Right Arrow 9"/>
          <p:cNvSpPr/>
          <p:nvPr/>
        </p:nvSpPr>
        <p:spPr bwMode="auto">
          <a:xfrm>
            <a:off x="24122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5364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289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5645" y="198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y</a:t>
            </a:r>
            <a:endParaRPr lang="en-US" sz="180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3479045" y="2819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045" y="2971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Regression</a:t>
            </a:r>
            <a:endParaRPr lang="en-US" sz="1800" dirty="0"/>
          </a:p>
        </p:txBody>
      </p:sp>
      <p:sp>
        <p:nvSpPr>
          <p:cNvPr id="17" name="Right Arrow 16"/>
          <p:cNvSpPr/>
          <p:nvPr/>
        </p:nvSpPr>
        <p:spPr bwMode="auto">
          <a:xfrm>
            <a:off x="24122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5364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89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5645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y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7517645" y="2030907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Discrete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441445" y="30215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Continuous</a:t>
            </a:r>
            <a:endParaRPr lang="en-US" sz="1400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3479045" y="4800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9045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Clustering</a:t>
            </a:r>
            <a:endParaRPr lang="en-US" sz="1800" dirty="0"/>
          </a:p>
        </p:txBody>
      </p:sp>
      <p:sp>
        <p:nvSpPr>
          <p:cNvPr id="25" name="Right Arrow 24"/>
          <p:cNvSpPr/>
          <p:nvPr/>
        </p:nvSpPr>
        <p:spPr bwMode="auto">
          <a:xfrm>
            <a:off x="24122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364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4289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645" y="4953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1445" y="5002707"/>
            <a:ext cx="10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Discrete ID</a:t>
            </a:r>
            <a:endParaRPr lang="en-US" sz="1400" dirty="0"/>
          </a:p>
        </p:txBody>
      </p:sp>
      <p:sp>
        <p:nvSpPr>
          <p:cNvPr id="30" name="Rounded Rectangle 29"/>
          <p:cNvSpPr/>
          <p:nvPr/>
        </p:nvSpPr>
        <p:spPr bwMode="auto">
          <a:xfrm>
            <a:off x="3497646" y="5715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7646" y="575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Dimensionality</a:t>
            </a:r>
            <a:br>
              <a:rPr lang="en-US" sz="1800" dirty="0" smtClean="0"/>
            </a:br>
            <a:r>
              <a:rPr lang="en-US" sz="1800" dirty="0" smtClean="0"/>
              <a:t>Reduction</a:t>
            </a:r>
            <a:endParaRPr lang="en-US" sz="1800" dirty="0"/>
          </a:p>
        </p:txBody>
      </p:sp>
      <p:sp>
        <p:nvSpPr>
          <p:cNvPr id="32" name="Right Arrow 31"/>
          <p:cNvSpPr/>
          <p:nvPr/>
        </p:nvSpPr>
        <p:spPr bwMode="auto">
          <a:xfrm>
            <a:off x="24308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5550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2890" y="586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4246" y="5867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49834" y="59171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Continuous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Supervised Learning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4114800"/>
            <a:ext cx="334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Unsupervised Learning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7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Classification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479045" y="3657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9045" y="3810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Classification</a:t>
            </a:r>
            <a:endParaRPr lang="en-US" sz="1800" dirty="0"/>
          </a:p>
        </p:txBody>
      </p:sp>
      <p:sp>
        <p:nvSpPr>
          <p:cNvPr id="14" name="Right Arrow 13"/>
          <p:cNvSpPr/>
          <p:nvPr/>
        </p:nvSpPr>
        <p:spPr bwMode="auto">
          <a:xfrm>
            <a:off x="2412245" y="3886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5536445" y="3886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1465" y="3745895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2821" y="3745895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y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7344368" y="3773715"/>
            <a:ext cx="1219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Discrete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532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Im2tags; Im2text</a:t>
            </a:r>
          </a:p>
          <a:p>
            <a:r>
              <a:rPr lang="en-US" dirty="0">
                <a:hlinkClick r:id="rId2"/>
              </a:rPr>
              <a:t>http://deeplearning.cs.toronto.edu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410200" y="3733800"/>
            <a:ext cx="15240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0"/>
            <a:ext cx="5257800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0427" y="2971800"/>
            <a:ext cx="14963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Pizza</a:t>
            </a:r>
          </a:p>
          <a:p>
            <a:r>
              <a:rPr lang="en-US" sz="4000" dirty="0" smtClean="0"/>
              <a:t>Wine</a:t>
            </a:r>
          </a:p>
          <a:p>
            <a:r>
              <a:rPr lang="en-US" sz="4000" dirty="0" smtClean="0"/>
              <a:t>Stove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89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Face Recognition</a:t>
            </a:r>
          </a:p>
        </p:txBody>
      </p:sp>
      <p:pic>
        <p:nvPicPr>
          <p:cNvPr id="33795" name="Picture 4" descr="http://www.etechmag.com/wp-content/uploads/2012/06/Face-dot-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202113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381000" y="1262063"/>
            <a:ext cx="4267200" cy="1938337"/>
            <a:chOff x="685800" y="1828800"/>
            <a:chExt cx="4267200" cy="1938754"/>
          </a:xfrm>
        </p:grpSpPr>
        <p:pic>
          <p:nvPicPr>
            <p:cNvPr id="33798" name="Picture 2" descr="http://www.technobuffalo.com/wp-content/uploads/2012/05/Face-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828800"/>
              <a:ext cx="4267200" cy="182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Rectangle 3"/>
            <p:cNvSpPr>
              <a:spLocks noChangeArrowheads="1"/>
            </p:cNvSpPr>
            <p:nvPr/>
          </p:nvSpPr>
          <p:spPr bwMode="auto">
            <a:xfrm>
              <a:off x="1179725" y="3429000"/>
              <a:ext cx="33922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hlinkClick r:id="rId4"/>
                </a:rPr>
                <a:t>http://developers.face.com/tools/</a:t>
              </a:r>
              <a:endParaRPr lang="en-US" sz="1600"/>
            </a:p>
          </p:txBody>
        </p:sp>
      </p:grpSp>
      <p:pic>
        <p:nvPicPr>
          <p:cNvPr id="980998" name="Picture 6" descr="http://mourlife.com/wp-content/uploads/2012/05/KLI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17888"/>
            <a:ext cx="4630738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Noah </a:t>
            </a:r>
            <a:r>
              <a:rPr lang="en-US" dirty="0" err="1" smtClean="0"/>
              <a:t>Snavely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If you were a current computer science student what area would you start studying heavily</a:t>
            </a:r>
            <a:r>
              <a:rPr lang="en-US" dirty="0" smtClean="0"/>
              <a:t>?”</a:t>
            </a:r>
          </a:p>
          <a:p>
            <a:pPr lvl="1"/>
            <a:r>
              <a:rPr lang="en-US" dirty="0" smtClean="0"/>
              <a:t>Answer: Machine Learning. 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The ultimate is computers that </a:t>
            </a:r>
            <a:r>
              <a:rPr lang="en-US" dirty="0" smtClean="0"/>
              <a:t>learn”</a:t>
            </a:r>
          </a:p>
          <a:p>
            <a:pPr lvl="1"/>
            <a:r>
              <a:rPr lang="en-US" dirty="0"/>
              <a:t>Bill Gates, </a:t>
            </a:r>
            <a:r>
              <a:rPr lang="en-US" dirty="0" err="1"/>
              <a:t>Reddit</a:t>
            </a:r>
            <a:r>
              <a:rPr lang="en-US" dirty="0"/>
              <a:t> AMA</a:t>
            </a:r>
          </a:p>
          <a:p>
            <a:endParaRPr lang="en-US" dirty="0"/>
          </a:p>
          <a:p>
            <a:r>
              <a:rPr lang="en-US" dirty="0"/>
              <a:t>“Machine learning is the next Internet” </a:t>
            </a:r>
          </a:p>
          <a:p>
            <a:pPr lvl="1"/>
            <a:r>
              <a:rPr lang="en-US" dirty="0" smtClean="0"/>
              <a:t>Tony </a:t>
            </a:r>
            <a:r>
              <a:rPr lang="en-US" dirty="0"/>
              <a:t>Tether, Director, </a:t>
            </a:r>
            <a:r>
              <a:rPr lang="en-US" dirty="0" smtClean="0"/>
              <a:t>DARPA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“Machine learning is today’s discontinuity” </a:t>
            </a:r>
          </a:p>
          <a:p>
            <a:pPr lvl="1"/>
            <a:r>
              <a:rPr lang="en-US" dirty="0" smtClean="0"/>
              <a:t>Jerry </a:t>
            </a:r>
            <a:r>
              <a:rPr lang="en-US" dirty="0"/>
              <a:t>Yang, CEO, </a:t>
            </a:r>
            <a:r>
              <a:rPr lang="en-US" dirty="0" smtClean="0"/>
              <a:t>Yahoo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752600" y="64008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Domingos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Tom Mitchel, Tom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Dietterich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7213600" cy="2184400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Kevin </a:t>
            </a:r>
            <a:r>
              <a:rPr lang="en-US" dirty="0" err="1" smtClean="0"/>
              <a:t>Gimpel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0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18" y="1219200"/>
            <a:ext cx="7532282" cy="5016500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4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Rick Rashid speaks Mandarin</a:t>
            </a:r>
          </a:p>
          <a:p>
            <a:pPr lvl="1"/>
            <a:r>
              <a:rPr lang="en-US" dirty="0">
                <a:hlinkClick r:id="rId2"/>
              </a:rPr>
              <a:t>http://youtu.be/Nu-nlQqFCKg?t=</a:t>
            </a:r>
            <a:r>
              <a:rPr lang="en-US" dirty="0" smtClean="0">
                <a:hlinkClick r:id="rId2"/>
              </a:rPr>
              <a:t>7m30s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1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 l="10136" t="17148" r="11618" b="10045"/>
          <a:stretch>
            <a:fillRect/>
          </a:stretch>
        </p:blipFill>
        <p:spPr bwMode="auto">
          <a:xfrm>
            <a:off x="0" y="-19582"/>
            <a:ext cx="7239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Line 3"/>
          <p:cNvSpPr>
            <a:spLocks noChangeShapeType="1"/>
          </p:cNvSpPr>
          <p:nvPr/>
        </p:nvSpPr>
        <p:spPr bwMode="auto">
          <a:xfrm>
            <a:off x="7162800" y="3352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7772400" y="2514600"/>
            <a:ext cx="1371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Reading a noun (vs verb)</a:t>
            </a:r>
          </a:p>
        </p:txBody>
      </p: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7162800" y="40386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[Rustandi et al., 2005]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45720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0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is worse than believing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Barbu</a:t>
            </a:r>
            <a:r>
              <a:rPr lang="en-US" dirty="0" smtClean="0"/>
              <a:t> et al. ECCV14]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817"/>
            <a:ext cx="9144000" cy="3377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3874" y="6578469"/>
            <a:ext cx="1938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Barbu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9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Regression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3" name="Rounded Rectangle 12"/>
          <p:cNvSpPr/>
          <p:nvPr/>
        </p:nvSpPr>
        <p:spPr bwMode="auto">
          <a:xfrm>
            <a:off x="3479045" y="3810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9045" y="3962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Regression</a:t>
            </a:r>
            <a:endParaRPr lang="en-US" sz="1800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2412245" y="4038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536445" y="4038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1465" y="3886200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42821" y="3886200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y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7227223" y="3912513"/>
            <a:ext cx="1611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Continuous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3269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Stock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o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281732"/>
          </a:xfrm>
          <a:prstGeom prst="rect">
            <a:avLst/>
          </a:prstGeom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2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prediction</a:t>
            </a:r>
            <a:endParaRPr lang="en-US" dirty="0"/>
          </a:p>
        </p:txBody>
      </p:sp>
      <p:pic>
        <p:nvPicPr>
          <p:cNvPr id="6" name="Picture 5" descr="Picture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057400"/>
            <a:ext cx="2787267" cy="2822475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5943600" y="2133600"/>
            <a:ext cx="2438400" cy="609600"/>
            <a:chOff x="5943600" y="3200400"/>
            <a:chExt cx="2438400" cy="609600"/>
          </a:xfrm>
        </p:grpSpPr>
        <p:pic>
          <p:nvPicPr>
            <p:cNvPr id="7" name="Picture 6" descr="Picture 1.png"/>
            <p:cNvPicPr>
              <a:picLocks noChangeAspect="1"/>
            </p:cNvPicPr>
            <p:nvPr/>
          </p:nvPicPr>
          <p:blipFill>
            <a:blip r:embed="rId3" cstate="print"/>
            <a:srcRect r="93333"/>
            <a:stretch>
              <a:fillRect/>
            </a:stretch>
          </p:blipFill>
          <p:spPr>
            <a:xfrm>
              <a:off x="6858000" y="3200400"/>
              <a:ext cx="609600" cy="587375"/>
            </a:xfrm>
            <a:prstGeom prst="rect">
              <a:avLst/>
            </a:prstGeom>
          </p:spPr>
        </p:pic>
        <p:pic>
          <p:nvPicPr>
            <p:cNvPr id="8" name="Picture 7" descr="Picture 1.png"/>
            <p:cNvPicPr>
              <a:picLocks noChangeAspect="1"/>
            </p:cNvPicPr>
            <p:nvPr/>
          </p:nvPicPr>
          <p:blipFill>
            <a:blip r:embed="rId3" cstate="print"/>
            <a:srcRect l="93333"/>
            <a:stretch>
              <a:fillRect/>
            </a:stretch>
          </p:blipFill>
          <p:spPr>
            <a:xfrm>
              <a:off x="7772400" y="3200400"/>
              <a:ext cx="609600" cy="587375"/>
            </a:xfrm>
            <a:prstGeom prst="rect">
              <a:avLst/>
            </a:prstGeom>
          </p:spPr>
        </p:pic>
        <p:pic>
          <p:nvPicPr>
            <p:cNvPr id="9" name="Picture 8" descr="Picture 1.png"/>
            <p:cNvPicPr>
              <a:picLocks noChangeAspect="1"/>
            </p:cNvPicPr>
            <p:nvPr/>
          </p:nvPicPr>
          <p:blipFill>
            <a:blip r:embed="rId3" cstate="print"/>
            <a:srcRect l="23333" r="70000"/>
            <a:stretch>
              <a:fillRect/>
            </a:stretch>
          </p:blipFill>
          <p:spPr>
            <a:xfrm>
              <a:off x="5943600" y="3222625"/>
              <a:ext cx="609600" cy="587375"/>
            </a:xfrm>
            <a:prstGeom prst="rect">
              <a:avLst/>
            </a:prstGeom>
          </p:spPr>
        </p:pic>
      </p:grpSp>
      <p:sp>
        <p:nvSpPr>
          <p:cNvPr id="10" name="Right Arrow 9"/>
          <p:cNvSpPr/>
          <p:nvPr/>
        </p:nvSpPr>
        <p:spPr>
          <a:xfrm>
            <a:off x="3200400" y="2895600"/>
            <a:ext cx="2209800" cy="1219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/>
          <p:cNvSpPr/>
          <p:nvPr/>
        </p:nvSpPr>
        <p:spPr>
          <a:xfrm>
            <a:off x="5943600" y="3581400"/>
            <a:ext cx="2438400" cy="16002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Temperature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17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62750" y="4354513"/>
            <a:ext cx="788988" cy="417512"/>
          </a:xfrm>
          <a:custGeom>
            <a:avLst/>
            <a:gdLst>
              <a:gd name="T0" fmla="+- 0 18801 18786"/>
              <a:gd name="T1" fmla="*/ T0 w 2191"/>
              <a:gd name="T2" fmla="+- 0 12356 12096"/>
              <a:gd name="T3" fmla="*/ 12356 h 1161"/>
              <a:gd name="T4" fmla="+- 0 18799 18786"/>
              <a:gd name="T5" fmla="*/ T4 w 2191"/>
              <a:gd name="T6" fmla="+- 0 12324 12096"/>
              <a:gd name="T7" fmla="*/ 12324 h 1161"/>
              <a:gd name="T8" fmla="+- 0 18897 18786"/>
              <a:gd name="T9" fmla="*/ T8 w 2191"/>
              <a:gd name="T10" fmla="+- 0 12236 12096"/>
              <a:gd name="T11" fmla="*/ 12236 h 1161"/>
              <a:gd name="T12" fmla="+- 0 19049 18786"/>
              <a:gd name="T13" fmla="*/ T12 w 2191"/>
              <a:gd name="T14" fmla="+- 0 12163 12096"/>
              <a:gd name="T15" fmla="*/ 12163 h 1161"/>
              <a:gd name="T16" fmla="+- 0 19166 18786"/>
              <a:gd name="T17" fmla="*/ T16 w 2191"/>
              <a:gd name="T18" fmla="+- 0 12248 12096"/>
              <a:gd name="T19" fmla="*/ 12248 h 1161"/>
              <a:gd name="T20" fmla="+- 0 19076 18786"/>
              <a:gd name="T21" fmla="*/ T20 w 2191"/>
              <a:gd name="T22" fmla="+- 0 12561 12096"/>
              <a:gd name="T23" fmla="*/ 12561 h 1161"/>
              <a:gd name="T24" fmla="+- 0 18848 18786"/>
              <a:gd name="T25" fmla="*/ T24 w 2191"/>
              <a:gd name="T26" fmla="+- 0 12925 12096"/>
              <a:gd name="T27" fmla="*/ 12925 h 1161"/>
              <a:gd name="T28" fmla="+- 0 18828 18786"/>
              <a:gd name="T29" fmla="*/ T28 w 2191"/>
              <a:gd name="T30" fmla="+- 0 13118 12096"/>
              <a:gd name="T31" fmla="*/ 13118 h 1161"/>
              <a:gd name="T32" fmla="+- 0 19073 18786"/>
              <a:gd name="T33" fmla="*/ T32 w 2191"/>
              <a:gd name="T34" fmla="+- 0 13185 12096"/>
              <a:gd name="T35" fmla="*/ 13185 h 1161"/>
              <a:gd name="T36" fmla="+- 0 19260 18786"/>
              <a:gd name="T37" fmla="*/ T36 w 2191"/>
              <a:gd name="T38" fmla="+- 0 13191 12096"/>
              <a:gd name="T39" fmla="*/ 13191 h 1161"/>
              <a:gd name="T40" fmla="+- 0 19319 18786"/>
              <a:gd name="T41" fmla="*/ T40 w 2191"/>
              <a:gd name="T42" fmla="+- 0 13194 12096"/>
              <a:gd name="T43" fmla="*/ 13194 h 1161"/>
              <a:gd name="T44" fmla="+- 0 19561 18786"/>
              <a:gd name="T45" fmla="*/ T44 w 2191"/>
              <a:gd name="T46" fmla="+- 0 12397 12096"/>
              <a:gd name="T47" fmla="*/ 12397 h 1161"/>
              <a:gd name="T48" fmla="+- 0 19578 18786"/>
              <a:gd name="T49" fmla="*/ T48 w 2191"/>
              <a:gd name="T50" fmla="+- 0 12330 12096"/>
              <a:gd name="T51" fmla="*/ 12330 h 1161"/>
              <a:gd name="T52" fmla="+- 0 19672 18786"/>
              <a:gd name="T53" fmla="*/ T52 w 2191"/>
              <a:gd name="T54" fmla="+- 0 12283 12096"/>
              <a:gd name="T55" fmla="*/ 12283 h 1161"/>
              <a:gd name="T56" fmla="+- 0 19814 18786"/>
              <a:gd name="T57" fmla="*/ T56 w 2191"/>
              <a:gd name="T58" fmla="+- 0 12227 12096"/>
              <a:gd name="T59" fmla="*/ 12227 h 1161"/>
              <a:gd name="T60" fmla="+- 0 19910 18786"/>
              <a:gd name="T61" fmla="*/ T60 w 2191"/>
              <a:gd name="T62" fmla="+- 0 12239 12096"/>
              <a:gd name="T63" fmla="*/ 12239 h 1161"/>
              <a:gd name="T64" fmla="+- 0 19907 18786"/>
              <a:gd name="T65" fmla="*/ T64 w 2191"/>
              <a:gd name="T66" fmla="+- 0 12409 12096"/>
              <a:gd name="T67" fmla="*/ 12409 h 1161"/>
              <a:gd name="T68" fmla="+- 0 19853 18786"/>
              <a:gd name="T69" fmla="*/ T68 w 2191"/>
              <a:gd name="T70" fmla="+- 0 12714 12096"/>
              <a:gd name="T71" fmla="*/ 12714 h 1161"/>
              <a:gd name="T72" fmla="+- 0 19797 18786"/>
              <a:gd name="T73" fmla="*/ T72 w 2191"/>
              <a:gd name="T74" fmla="+- 0 13027 12096"/>
              <a:gd name="T75" fmla="*/ 13027 h 1161"/>
              <a:gd name="T76" fmla="+- 0 19748 18786"/>
              <a:gd name="T77" fmla="*/ T76 w 2191"/>
              <a:gd name="T78" fmla="+- 0 13223 12096"/>
              <a:gd name="T79" fmla="*/ 13223 h 1161"/>
              <a:gd name="T80" fmla="+- 0 19686 18786"/>
              <a:gd name="T81" fmla="*/ T80 w 2191"/>
              <a:gd name="T82" fmla="+- 0 13241 12096"/>
              <a:gd name="T83" fmla="*/ 13241 h 1161"/>
              <a:gd name="T84" fmla="+- 0 19505 18786"/>
              <a:gd name="T85" fmla="*/ T84 w 2191"/>
              <a:gd name="T86" fmla="+- 0 12904 12096"/>
              <a:gd name="T87" fmla="*/ 12904 h 1161"/>
              <a:gd name="T88" fmla="+- 0 19684 18786"/>
              <a:gd name="T89" fmla="*/ T88 w 2191"/>
              <a:gd name="T90" fmla="+- 0 12845 12096"/>
              <a:gd name="T91" fmla="*/ 12845 h 1161"/>
              <a:gd name="T92" fmla="+- 0 19880 18786"/>
              <a:gd name="T93" fmla="*/ T92 w 2191"/>
              <a:gd name="T94" fmla="+- 0 12840 12096"/>
              <a:gd name="T95" fmla="*/ 12840 h 1161"/>
              <a:gd name="T96" fmla="+- 0 19988 18786"/>
              <a:gd name="T97" fmla="*/ T96 w 2191"/>
              <a:gd name="T98" fmla="+- 0 12807 12096"/>
              <a:gd name="T99" fmla="*/ 12807 h 1161"/>
              <a:gd name="T100" fmla="+- 0 20351 18786"/>
              <a:gd name="T101" fmla="*/ T100 w 2191"/>
              <a:gd name="T102" fmla="+- 0 12257 12096"/>
              <a:gd name="T103" fmla="*/ 12257 h 1161"/>
              <a:gd name="T104" fmla="+- 0 20297 18786"/>
              <a:gd name="T105" fmla="*/ T104 w 2191"/>
              <a:gd name="T106" fmla="+- 0 12251 12096"/>
              <a:gd name="T107" fmla="*/ 12251 h 1161"/>
              <a:gd name="T108" fmla="+- 0 20265 18786"/>
              <a:gd name="T109" fmla="*/ T108 w 2191"/>
              <a:gd name="T110" fmla="+- 0 12301 12096"/>
              <a:gd name="T111" fmla="*/ 12301 h 1161"/>
              <a:gd name="T112" fmla="+- 0 20292 18786"/>
              <a:gd name="T113" fmla="*/ T112 w 2191"/>
              <a:gd name="T114" fmla="+- 0 12345 12096"/>
              <a:gd name="T115" fmla="*/ 12345 h 1161"/>
              <a:gd name="T116" fmla="+- 0 20344 18786"/>
              <a:gd name="T117" fmla="*/ T116 w 2191"/>
              <a:gd name="T118" fmla="+- 0 12359 12096"/>
              <a:gd name="T119" fmla="*/ 12359 h 1161"/>
              <a:gd name="T120" fmla="+- 0 20397 18786"/>
              <a:gd name="T121" fmla="*/ T120 w 2191"/>
              <a:gd name="T122" fmla="+- 0 12339 12096"/>
              <a:gd name="T123" fmla="*/ 12339 h 1161"/>
              <a:gd name="T124" fmla="+- 0 20456 18786"/>
              <a:gd name="T125" fmla="*/ T124 w 2191"/>
              <a:gd name="T126" fmla="+- 0 12236 12096"/>
              <a:gd name="T127" fmla="*/ 12236 h 1161"/>
              <a:gd name="T128" fmla="+- 0 20420 18786"/>
              <a:gd name="T129" fmla="*/ T128 w 2191"/>
              <a:gd name="T130" fmla="+- 0 12137 12096"/>
              <a:gd name="T131" fmla="*/ 12137 h 1161"/>
              <a:gd name="T132" fmla="+- 0 20358 18786"/>
              <a:gd name="T133" fmla="*/ T132 w 2191"/>
              <a:gd name="T134" fmla="+- 0 12101 12096"/>
              <a:gd name="T135" fmla="*/ 12101 h 1161"/>
              <a:gd name="T136" fmla="+- 0 20346 18786"/>
              <a:gd name="T137" fmla="*/ T136 w 2191"/>
              <a:gd name="T138" fmla="+- 0 12137 12096"/>
              <a:gd name="T139" fmla="*/ 12137 h 1161"/>
              <a:gd name="T140" fmla="+- 0 20895 18786"/>
              <a:gd name="T141" fmla="*/ T140 w 2191"/>
              <a:gd name="T142" fmla="+- 0 12377 12096"/>
              <a:gd name="T143" fmla="*/ 12377 h 1161"/>
              <a:gd name="T144" fmla="+- 0 20885 18786"/>
              <a:gd name="T145" fmla="*/ T144 w 2191"/>
              <a:gd name="T146" fmla="+- 0 12283 12096"/>
              <a:gd name="T147" fmla="*/ 12283 h 1161"/>
              <a:gd name="T148" fmla="+- 0 20792 18786"/>
              <a:gd name="T149" fmla="*/ T148 w 2191"/>
              <a:gd name="T150" fmla="+- 0 12301 12096"/>
              <a:gd name="T151" fmla="*/ 12301 h 1161"/>
              <a:gd name="T152" fmla="+- 0 20613 18786"/>
              <a:gd name="T153" fmla="*/ T152 w 2191"/>
              <a:gd name="T154" fmla="+- 0 12471 12096"/>
              <a:gd name="T155" fmla="*/ 12471 h 1161"/>
              <a:gd name="T156" fmla="+- 0 20493 18786"/>
              <a:gd name="T157" fmla="*/ T156 w 2191"/>
              <a:gd name="T158" fmla="+- 0 12769 12096"/>
              <a:gd name="T159" fmla="*/ 12769 h 1161"/>
              <a:gd name="T160" fmla="+- 0 20567 18786"/>
              <a:gd name="T161" fmla="*/ T160 w 2191"/>
              <a:gd name="T162" fmla="+- 0 13015 12096"/>
              <a:gd name="T163" fmla="*/ 13015 h 1161"/>
              <a:gd name="T164" fmla="+- 0 20851 18786"/>
              <a:gd name="T165" fmla="*/ T164 w 2191"/>
              <a:gd name="T166" fmla="+- 0 13103 12096"/>
              <a:gd name="T167" fmla="*/ 13103 h 1161"/>
              <a:gd name="T168" fmla="+- 0 20976 18786"/>
              <a:gd name="T169" fmla="*/ T168 w 2191"/>
              <a:gd name="T170" fmla="+- 0 13053 12096"/>
              <a:gd name="T171" fmla="*/ 13053 h 11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</a:cxnLst>
            <a:rect l="0" t="0" r="r" b="b"/>
            <a:pathLst>
              <a:path w="2191" h="1161" extrusionOk="0">
                <a:moveTo>
                  <a:pt x="15" y="260"/>
                </a:moveTo>
                <a:cubicBezTo>
                  <a:pt x="7" y="245"/>
                  <a:pt x="-8" y="253"/>
                  <a:pt x="13" y="228"/>
                </a:cubicBezTo>
                <a:cubicBezTo>
                  <a:pt x="37" y="199"/>
                  <a:pt x="79" y="161"/>
                  <a:pt x="111" y="140"/>
                </a:cubicBezTo>
                <a:cubicBezTo>
                  <a:pt x="155" y="111"/>
                  <a:pt x="209" y="75"/>
                  <a:pt x="263" y="67"/>
                </a:cubicBezTo>
                <a:cubicBezTo>
                  <a:pt x="324" y="58"/>
                  <a:pt x="366" y="95"/>
                  <a:pt x="380" y="152"/>
                </a:cubicBezTo>
                <a:cubicBezTo>
                  <a:pt x="407" y="262"/>
                  <a:pt x="345" y="375"/>
                  <a:pt x="290" y="465"/>
                </a:cubicBezTo>
                <a:cubicBezTo>
                  <a:pt x="216" y="587"/>
                  <a:pt x="126" y="701"/>
                  <a:pt x="62" y="829"/>
                </a:cubicBezTo>
                <a:cubicBezTo>
                  <a:pt x="35" y="883"/>
                  <a:pt x="-4" y="966"/>
                  <a:pt x="42" y="1022"/>
                </a:cubicBezTo>
                <a:cubicBezTo>
                  <a:pt x="96" y="1087"/>
                  <a:pt x="212" y="1084"/>
                  <a:pt x="287" y="1089"/>
                </a:cubicBezTo>
                <a:cubicBezTo>
                  <a:pt x="349" y="1093"/>
                  <a:pt x="412" y="1092"/>
                  <a:pt x="474" y="1095"/>
                </a:cubicBezTo>
                <a:cubicBezTo>
                  <a:pt x="494" y="1096"/>
                  <a:pt x="513" y="1097"/>
                  <a:pt x="533" y="1098"/>
                </a:cubicBezTo>
              </a:path>
              <a:path w="2191" h="1161" extrusionOk="0">
                <a:moveTo>
                  <a:pt x="775" y="301"/>
                </a:moveTo>
                <a:cubicBezTo>
                  <a:pt x="775" y="263"/>
                  <a:pt x="770" y="253"/>
                  <a:pt x="792" y="234"/>
                </a:cubicBezTo>
                <a:cubicBezTo>
                  <a:pt x="817" y="213"/>
                  <a:pt x="856" y="201"/>
                  <a:pt x="886" y="187"/>
                </a:cubicBezTo>
                <a:cubicBezTo>
                  <a:pt x="932" y="166"/>
                  <a:pt x="980" y="146"/>
                  <a:pt x="1028" y="131"/>
                </a:cubicBezTo>
                <a:cubicBezTo>
                  <a:pt x="1060" y="121"/>
                  <a:pt x="1101" y="109"/>
                  <a:pt x="1124" y="143"/>
                </a:cubicBezTo>
                <a:cubicBezTo>
                  <a:pt x="1152" y="185"/>
                  <a:pt x="1128" y="269"/>
                  <a:pt x="1121" y="313"/>
                </a:cubicBezTo>
                <a:cubicBezTo>
                  <a:pt x="1104" y="415"/>
                  <a:pt x="1086" y="517"/>
                  <a:pt x="1067" y="618"/>
                </a:cubicBezTo>
                <a:cubicBezTo>
                  <a:pt x="1047" y="722"/>
                  <a:pt x="1029" y="827"/>
                  <a:pt x="1011" y="931"/>
                </a:cubicBezTo>
                <a:cubicBezTo>
                  <a:pt x="999" y="999"/>
                  <a:pt x="986" y="1063"/>
                  <a:pt x="962" y="1127"/>
                </a:cubicBezTo>
                <a:cubicBezTo>
                  <a:pt x="945" y="1173"/>
                  <a:pt x="935" y="1158"/>
                  <a:pt x="900" y="1145"/>
                </a:cubicBezTo>
              </a:path>
              <a:path w="2191" h="1161" extrusionOk="0">
                <a:moveTo>
                  <a:pt x="719" y="808"/>
                </a:moveTo>
                <a:cubicBezTo>
                  <a:pt x="780" y="769"/>
                  <a:pt x="824" y="753"/>
                  <a:pt x="898" y="749"/>
                </a:cubicBezTo>
                <a:cubicBezTo>
                  <a:pt x="963" y="746"/>
                  <a:pt x="1030" y="752"/>
                  <a:pt x="1094" y="744"/>
                </a:cubicBezTo>
                <a:cubicBezTo>
                  <a:pt x="1134" y="739"/>
                  <a:pt x="1167" y="727"/>
                  <a:pt x="1202" y="711"/>
                </a:cubicBezTo>
              </a:path>
              <a:path w="2191" h="1161" extrusionOk="0">
                <a:moveTo>
                  <a:pt x="1565" y="161"/>
                </a:moveTo>
                <a:cubicBezTo>
                  <a:pt x="1537" y="138"/>
                  <a:pt x="1539" y="140"/>
                  <a:pt x="1511" y="155"/>
                </a:cubicBezTo>
                <a:cubicBezTo>
                  <a:pt x="1489" y="167"/>
                  <a:pt x="1481" y="180"/>
                  <a:pt x="1479" y="205"/>
                </a:cubicBezTo>
                <a:cubicBezTo>
                  <a:pt x="1478" y="221"/>
                  <a:pt x="1491" y="243"/>
                  <a:pt x="1506" y="249"/>
                </a:cubicBezTo>
                <a:cubicBezTo>
                  <a:pt x="1522" y="256"/>
                  <a:pt x="1540" y="261"/>
                  <a:pt x="1558" y="263"/>
                </a:cubicBezTo>
                <a:cubicBezTo>
                  <a:pt x="1576" y="265"/>
                  <a:pt x="1596" y="253"/>
                  <a:pt x="1611" y="243"/>
                </a:cubicBezTo>
                <a:cubicBezTo>
                  <a:pt x="1647" y="219"/>
                  <a:pt x="1666" y="182"/>
                  <a:pt x="1670" y="140"/>
                </a:cubicBezTo>
                <a:cubicBezTo>
                  <a:pt x="1674" y="102"/>
                  <a:pt x="1659" y="69"/>
                  <a:pt x="1634" y="41"/>
                </a:cubicBezTo>
                <a:cubicBezTo>
                  <a:pt x="1620" y="25"/>
                  <a:pt x="1590" y="-1"/>
                  <a:pt x="1572" y="5"/>
                </a:cubicBezTo>
                <a:cubicBezTo>
                  <a:pt x="1556" y="10"/>
                  <a:pt x="1561" y="27"/>
                  <a:pt x="1560" y="41"/>
                </a:cubicBezTo>
              </a:path>
              <a:path w="2191" h="1161" extrusionOk="0">
                <a:moveTo>
                  <a:pt x="2109" y="281"/>
                </a:moveTo>
                <a:cubicBezTo>
                  <a:pt x="2111" y="254"/>
                  <a:pt x="2120" y="211"/>
                  <a:pt x="2099" y="187"/>
                </a:cubicBezTo>
                <a:cubicBezTo>
                  <a:pt x="2071" y="155"/>
                  <a:pt x="2030" y="189"/>
                  <a:pt x="2006" y="205"/>
                </a:cubicBezTo>
                <a:cubicBezTo>
                  <a:pt x="1936" y="250"/>
                  <a:pt x="1877" y="308"/>
                  <a:pt x="1827" y="375"/>
                </a:cubicBezTo>
                <a:cubicBezTo>
                  <a:pt x="1761" y="462"/>
                  <a:pt x="1717" y="564"/>
                  <a:pt x="1707" y="673"/>
                </a:cubicBezTo>
                <a:cubicBezTo>
                  <a:pt x="1699" y="764"/>
                  <a:pt x="1719" y="851"/>
                  <a:pt x="1781" y="919"/>
                </a:cubicBezTo>
                <a:cubicBezTo>
                  <a:pt x="1855" y="1001"/>
                  <a:pt x="1961" y="1017"/>
                  <a:pt x="2065" y="1007"/>
                </a:cubicBezTo>
                <a:cubicBezTo>
                  <a:pt x="2117" y="1002"/>
                  <a:pt x="2150" y="988"/>
                  <a:pt x="2190" y="957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70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135" b="213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Noah </a:t>
            </a:r>
            <a:r>
              <a:rPr lang="en-US" dirty="0" err="1" smtClean="0"/>
              <a:t>Snavely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6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2010: (Project Natal) </a:t>
            </a:r>
            <a:r>
              <a:rPr lang="en-US" dirty="0" err="1" smtClean="0"/>
              <a:t>Kinect</a:t>
            </a:r>
            <a:endParaRPr lang="en-US" dirty="0" smtClean="0"/>
          </a:p>
          <a:p>
            <a:pPr lvl="1"/>
            <a:r>
              <a:rPr lang="pl-PL" dirty="0">
                <a:hlinkClick r:id="rId2"/>
              </a:rPr>
              <a:t>http://www.youtube.com/watch?v=r5-</a:t>
            </a:r>
            <a:r>
              <a:rPr lang="pl-PL" dirty="0" smtClean="0">
                <a:hlinkClick r:id="rId2"/>
              </a:rPr>
              <a:t>zZDSsgFg</a:t>
            </a:r>
            <a:endParaRPr lang="pl-PL" dirty="0" smtClean="0"/>
          </a:p>
          <a:p>
            <a:pPr lvl="1"/>
            <a:endParaRPr lang="pl-PL" dirty="0"/>
          </a:p>
          <a:p>
            <a:pPr lvl="1"/>
            <a:endParaRPr lang="en-US" dirty="0" smtClean="0"/>
          </a:p>
          <a:p>
            <a:r>
              <a:rPr lang="en-US" dirty="0" smtClean="0"/>
              <a:t>2012: </a:t>
            </a:r>
            <a:r>
              <a:rPr lang="en-US" dirty="0" err="1" smtClean="0"/>
              <a:t>Kinect</a:t>
            </a:r>
            <a:r>
              <a:rPr lang="en-US" dirty="0" smtClean="0"/>
              <a:t> One</a:t>
            </a:r>
          </a:p>
          <a:p>
            <a:pPr lvl="1"/>
            <a:r>
              <a:rPr lang="fi-FI" dirty="0">
                <a:hlinkClick r:id="rId3"/>
              </a:rPr>
              <a:t>http://youtu.be/Hi5kMNfgDS4?t=</a:t>
            </a:r>
            <a:r>
              <a:rPr lang="fi-FI" dirty="0" smtClean="0">
                <a:hlinkClick r:id="rId3"/>
              </a:rPr>
              <a:t>28s</a:t>
            </a:r>
            <a:endParaRPr lang="fi-FI" dirty="0" smtClean="0"/>
          </a:p>
          <a:p>
            <a:endParaRPr lang="fi-FI" dirty="0"/>
          </a:p>
          <a:p>
            <a:r>
              <a:rPr lang="fi-FI" dirty="0" smtClean="0"/>
              <a:t>2013: </a:t>
            </a:r>
            <a:r>
              <a:rPr lang="fi-FI" dirty="0" err="1" smtClean="0"/>
              <a:t>Leap</a:t>
            </a:r>
            <a:r>
              <a:rPr lang="fi-FI" dirty="0" smtClean="0"/>
              <a:t> </a:t>
            </a:r>
            <a:r>
              <a:rPr lang="fi-FI" dirty="0" err="1" smtClean="0"/>
              <a:t>Motion</a:t>
            </a:r>
            <a:endParaRPr lang="fi-FI" dirty="0" smtClean="0"/>
          </a:p>
          <a:p>
            <a:pPr lvl="1"/>
            <a:r>
              <a:rPr lang="fi-FI" dirty="0">
                <a:hlinkClick r:id="rId4"/>
              </a:rPr>
              <a:t>http://youtu.be/</a:t>
            </a:r>
            <a:r>
              <a:rPr lang="fi-FI" dirty="0" smtClean="0">
                <a:hlinkClick r:id="rId4"/>
              </a:rPr>
              <a:t>gby6hGZb3ww</a:t>
            </a:r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8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Acquisitions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Picture 9" descr="Screen Shot 2015-01-21 at 10.33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" y="990600"/>
            <a:ext cx="4968416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438" y="990600"/>
            <a:ext cx="4128562" cy="3429000"/>
          </a:xfrm>
          <a:prstGeom prst="rect">
            <a:avLst/>
          </a:prstGeom>
        </p:spPr>
      </p:pic>
      <p:pic>
        <p:nvPicPr>
          <p:cNvPr id="6" name="Picture 5" descr="Screen Shot 2015-01-21 at 10.2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96" y="3276600"/>
            <a:ext cx="6032604" cy="3505200"/>
          </a:xfrm>
          <a:prstGeom prst="rect">
            <a:avLst/>
          </a:prstGeom>
        </p:spPr>
      </p:pic>
      <p:pic>
        <p:nvPicPr>
          <p:cNvPr id="7" name="Picture 6" descr="Screen Shot 2015-01-21 at 10.29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8255000" cy="3898900"/>
          </a:xfrm>
          <a:prstGeom prst="rect">
            <a:avLst/>
          </a:prstGeom>
        </p:spPr>
      </p:pic>
      <p:pic>
        <p:nvPicPr>
          <p:cNvPr id="8" name="Picture 7" descr="Screen Shot 2015-01-21 at 10.30.1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" y="3543300"/>
            <a:ext cx="4243078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5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18288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198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Classification</a:t>
            </a:r>
            <a:endParaRPr lang="en-US" sz="1800" dirty="0"/>
          </a:p>
        </p:txBody>
      </p:sp>
      <p:sp>
        <p:nvSpPr>
          <p:cNvPr id="10" name="Right Arrow 9"/>
          <p:cNvSpPr/>
          <p:nvPr/>
        </p:nvSpPr>
        <p:spPr bwMode="auto">
          <a:xfrm>
            <a:off x="24122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5364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289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5645" y="198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y</a:t>
            </a:r>
            <a:endParaRPr lang="en-US" sz="180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3479045" y="2819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045" y="2971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Regression</a:t>
            </a:r>
            <a:endParaRPr lang="en-US" sz="1800" dirty="0"/>
          </a:p>
        </p:txBody>
      </p:sp>
      <p:sp>
        <p:nvSpPr>
          <p:cNvPr id="17" name="Right Arrow 16"/>
          <p:cNvSpPr/>
          <p:nvPr/>
        </p:nvSpPr>
        <p:spPr bwMode="auto">
          <a:xfrm>
            <a:off x="24122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5364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89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5645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y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7517645" y="2030907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Discrete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441445" y="30215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Continuous</a:t>
            </a:r>
            <a:endParaRPr lang="en-US" sz="1400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3479045" y="4800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9045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Clustering</a:t>
            </a:r>
            <a:endParaRPr lang="en-US" sz="1800" dirty="0"/>
          </a:p>
        </p:txBody>
      </p:sp>
      <p:sp>
        <p:nvSpPr>
          <p:cNvPr id="25" name="Right Arrow 24"/>
          <p:cNvSpPr/>
          <p:nvPr/>
        </p:nvSpPr>
        <p:spPr bwMode="auto">
          <a:xfrm>
            <a:off x="24122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364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4289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645" y="4953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1445" y="5002707"/>
            <a:ext cx="10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Discrete ID</a:t>
            </a:r>
            <a:endParaRPr lang="en-US" sz="1400" dirty="0"/>
          </a:p>
        </p:txBody>
      </p:sp>
      <p:sp>
        <p:nvSpPr>
          <p:cNvPr id="30" name="Rounded Rectangle 29"/>
          <p:cNvSpPr/>
          <p:nvPr/>
        </p:nvSpPr>
        <p:spPr bwMode="auto">
          <a:xfrm>
            <a:off x="3497646" y="5715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7646" y="575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Dimensionality</a:t>
            </a:r>
            <a:br>
              <a:rPr lang="en-US" sz="1800" dirty="0" smtClean="0"/>
            </a:br>
            <a:r>
              <a:rPr lang="en-US" sz="1800" dirty="0" smtClean="0"/>
              <a:t>Reduction</a:t>
            </a:r>
            <a:endParaRPr lang="en-US" sz="1800" dirty="0"/>
          </a:p>
        </p:txBody>
      </p:sp>
      <p:sp>
        <p:nvSpPr>
          <p:cNvPr id="32" name="Right Arrow 31"/>
          <p:cNvSpPr/>
          <p:nvPr/>
        </p:nvSpPr>
        <p:spPr bwMode="auto">
          <a:xfrm>
            <a:off x="24308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5550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2890" y="586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4246" y="5867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49834" y="59171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Continuous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Supervised Learning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4114800"/>
            <a:ext cx="334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Unsupervised Learning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809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Clustering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Unsupervised Learning</a:t>
            </a:r>
          </a:p>
          <a:p>
            <a:pPr marL="0" indent="0" algn="ctr">
              <a:buNone/>
            </a:pPr>
            <a:r>
              <a:rPr lang="en-US" dirty="0" smtClean="0"/>
              <a:t>Y not provided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3581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3733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Clustering</a:t>
            </a:r>
            <a:endParaRPr lang="en-US" sz="1800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2412245" y="3810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536445" y="3810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1465" y="3745895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2821" y="3745895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y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7344368" y="3773715"/>
            <a:ext cx="1219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Discrete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8325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304800"/>
            <a:ext cx="8915400" cy="1828800"/>
          </a:xfrm>
        </p:spPr>
        <p:txBody>
          <a:bodyPr/>
          <a:lstStyle/>
          <a:p>
            <a:r>
              <a:rPr lang="en-US" sz="4000" dirty="0" smtClean="0"/>
              <a:t>Clustering Data: Group similar things</a:t>
            </a:r>
            <a:endParaRPr lang="en-US" sz="4000" dirty="0"/>
          </a:p>
        </p:txBody>
      </p:sp>
      <p:pic>
        <p:nvPicPr>
          <p:cNvPr id="282627" name="Picture 3" descr="km-d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4783132" cy="4930775"/>
          </a:xfrm>
          <a:prstGeom prst="rect">
            <a:avLst/>
          </a:prstGeom>
          <a:noFill/>
        </p:spPr>
      </p:pic>
      <p:sp>
        <p:nvSpPr>
          <p:cNvPr id="10242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124575" y="2540000"/>
            <a:ext cx="879475" cy="868363"/>
          </a:xfrm>
          <a:custGeom>
            <a:avLst/>
            <a:gdLst>
              <a:gd name="T0" fmla="+- 0 18404 17011"/>
              <a:gd name="T1" fmla="*/ T0 w 2443"/>
              <a:gd name="T2" fmla="+- 0 7192 7057"/>
              <a:gd name="T3" fmla="*/ 7192 h 2409"/>
              <a:gd name="T4" fmla="+- 0 18231 17011"/>
              <a:gd name="T5" fmla="*/ T4 w 2443"/>
              <a:gd name="T6" fmla="+- 0 7081 7057"/>
              <a:gd name="T7" fmla="*/ 7081 h 2409"/>
              <a:gd name="T8" fmla="+- 0 18072 17011"/>
              <a:gd name="T9" fmla="*/ T8 w 2443"/>
              <a:gd name="T10" fmla="+- 0 7006 7057"/>
              <a:gd name="T11" fmla="*/ 7006 h 2409"/>
              <a:gd name="T12" fmla="+- 0 17869 17011"/>
              <a:gd name="T13" fmla="*/ T12 w 2443"/>
              <a:gd name="T14" fmla="+- 0 7104 7057"/>
              <a:gd name="T15" fmla="*/ 7104 h 2409"/>
              <a:gd name="T16" fmla="+- 0 17661 17011"/>
              <a:gd name="T17" fmla="*/ T16 w 2443"/>
              <a:gd name="T18" fmla="+- 0 7205 7057"/>
              <a:gd name="T19" fmla="*/ 7205 h 2409"/>
              <a:gd name="T20" fmla="+- 0 17504 17011"/>
              <a:gd name="T21" fmla="*/ T20 w 2443"/>
              <a:gd name="T22" fmla="+- 0 7425 7057"/>
              <a:gd name="T23" fmla="*/ 7425 h 2409"/>
              <a:gd name="T24" fmla="+- 0 17381 17011"/>
              <a:gd name="T25" fmla="*/ T24 w 2443"/>
              <a:gd name="T26" fmla="+- 0 7611 7057"/>
              <a:gd name="T27" fmla="*/ 7611 h 2409"/>
              <a:gd name="T28" fmla="+- 0 17173 17011"/>
              <a:gd name="T29" fmla="*/ T28 w 2443"/>
              <a:gd name="T30" fmla="+- 0 7926 7057"/>
              <a:gd name="T31" fmla="*/ 7926 h 2409"/>
              <a:gd name="T32" fmla="+- 0 16922 17011"/>
              <a:gd name="T33" fmla="*/ T32 w 2443"/>
              <a:gd name="T34" fmla="+- 0 8422 7057"/>
              <a:gd name="T35" fmla="*/ 8422 h 2409"/>
              <a:gd name="T36" fmla="+- 0 17016 17011"/>
              <a:gd name="T37" fmla="*/ T36 w 2443"/>
              <a:gd name="T38" fmla="+- 0 8815 7057"/>
              <a:gd name="T39" fmla="*/ 8815 h 2409"/>
              <a:gd name="T40" fmla="+- 0 17085 17011"/>
              <a:gd name="T41" fmla="*/ T40 w 2443"/>
              <a:gd name="T42" fmla="+- 0 9103 7057"/>
              <a:gd name="T43" fmla="*/ 9103 h 2409"/>
              <a:gd name="T44" fmla="+- 0 17347 17011"/>
              <a:gd name="T45" fmla="*/ T44 w 2443"/>
              <a:gd name="T46" fmla="+- 0 9310 7057"/>
              <a:gd name="T47" fmla="*/ 9310 h 2409"/>
              <a:gd name="T48" fmla="+- 0 17614 17011"/>
              <a:gd name="T49" fmla="*/ T48 w 2443"/>
              <a:gd name="T50" fmla="+- 0 9398 7057"/>
              <a:gd name="T51" fmla="*/ 9398 h 2409"/>
              <a:gd name="T52" fmla="+- 0 18099 17011"/>
              <a:gd name="T53" fmla="*/ T52 w 2443"/>
              <a:gd name="T54" fmla="+- 0 9557 7057"/>
              <a:gd name="T55" fmla="*/ 9557 h 2409"/>
              <a:gd name="T56" fmla="+- 0 18703 17011"/>
              <a:gd name="T57" fmla="*/ T56 w 2443"/>
              <a:gd name="T58" fmla="+- 0 9451 7057"/>
              <a:gd name="T59" fmla="*/ 9451 h 2409"/>
              <a:gd name="T60" fmla="+- 0 19090 17011"/>
              <a:gd name="T61" fmla="*/ T60 w 2443"/>
              <a:gd name="T62" fmla="+- 0 9116 7057"/>
              <a:gd name="T63" fmla="*/ 9116 h 2409"/>
              <a:gd name="T64" fmla="+- 0 19305 17011"/>
              <a:gd name="T65" fmla="*/ T64 w 2443"/>
              <a:gd name="T66" fmla="+- 0 8929 7057"/>
              <a:gd name="T67" fmla="*/ 8929 h 2409"/>
              <a:gd name="T68" fmla="+- 0 19417 17011"/>
              <a:gd name="T69" fmla="*/ T68 w 2443"/>
              <a:gd name="T70" fmla="+- 0 8666 7057"/>
              <a:gd name="T71" fmla="*/ 8666 h 2409"/>
              <a:gd name="T72" fmla="+- 0 19448 17011"/>
              <a:gd name="T73" fmla="*/ T72 w 2443"/>
              <a:gd name="T74" fmla="+- 0 8387 7057"/>
              <a:gd name="T75" fmla="*/ 8387 h 2409"/>
              <a:gd name="T76" fmla="+- 0 19502 17011"/>
              <a:gd name="T77" fmla="*/ T76 w 2443"/>
              <a:gd name="T78" fmla="+- 0 7894 7057"/>
              <a:gd name="T79" fmla="*/ 7894 h 2409"/>
              <a:gd name="T80" fmla="+- 0 19246 17011"/>
              <a:gd name="T81" fmla="*/ T80 w 2443"/>
              <a:gd name="T82" fmla="+- 0 7432 7057"/>
              <a:gd name="T83" fmla="*/ 7432 h 2409"/>
              <a:gd name="T84" fmla="+- 0 18779 17011"/>
              <a:gd name="T85" fmla="*/ T84 w 2443"/>
              <a:gd name="T86" fmla="+- 0 7253 7057"/>
              <a:gd name="T87" fmla="*/ 7253 h 2409"/>
              <a:gd name="T88" fmla="+- 0 18618 17011"/>
              <a:gd name="T89" fmla="*/ T88 w 2443"/>
              <a:gd name="T90" fmla="+- 0 7191 7057"/>
              <a:gd name="T91" fmla="*/ 7191 h 2409"/>
              <a:gd name="T92" fmla="+- 0 18475 17011"/>
              <a:gd name="T93" fmla="*/ T92 w 2443"/>
              <a:gd name="T94" fmla="+- 0 7199 7057"/>
              <a:gd name="T95" fmla="*/ 7199 h 2409"/>
              <a:gd name="T96" fmla="+- 0 18308 17011"/>
              <a:gd name="T97" fmla="*/ T96 w 2443"/>
              <a:gd name="T98" fmla="+- 0 7203 7057"/>
              <a:gd name="T99" fmla="*/ 7203 h 240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</a:cxnLst>
            <a:rect l="0" t="0" r="r" b="b"/>
            <a:pathLst>
              <a:path w="2443" h="2409" extrusionOk="0">
                <a:moveTo>
                  <a:pt x="1393" y="135"/>
                </a:moveTo>
                <a:cubicBezTo>
                  <a:pt x="1220" y="24"/>
                  <a:pt x="1061" y="-51"/>
                  <a:pt x="858" y="47"/>
                </a:cubicBezTo>
                <a:cubicBezTo>
                  <a:pt x="650" y="148"/>
                  <a:pt x="493" y="368"/>
                  <a:pt x="370" y="554"/>
                </a:cubicBezTo>
                <a:cubicBezTo>
                  <a:pt x="162" y="869"/>
                  <a:pt x="-89" y="1365"/>
                  <a:pt x="5" y="1758"/>
                </a:cubicBezTo>
                <a:cubicBezTo>
                  <a:pt x="74" y="2046"/>
                  <a:pt x="336" y="2253"/>
                  <a:pt x="603" y="2341"/>
                </a:cubicBezTo>
                <a:cubicBezTo>
                  <a:pt x="1088" y="2500"/>
                  <a:pt x="1692" y="2394"/>
                  <a:pt x="2079" y="2059"/>
                </a:cubicBezTo>
                <a:cubicBezTo>
                  <a:pt x="2294" y="1872"/>
                  <a:pt x="2406" y="1609"/>
                  <a:pt x="2437" y="1330"/>
                </a:cubicBezTo>
                <a:cubicBezTo>
                  <a:pt x="2491" y="837"/>
                  <a:pt x="2235" y="375"/>
                  <a:pt x="1768" y="196"/>
                </a:cubicBezTo>
                <a:cubicBezTo>
                  <a:pt x="1607" y="134"/>
                  <a:pt x="1464" y="142"/>
                  <a:pt x="1297" y="146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08525" y="3997325"/>
            <a:ext cx="1233488" cy="1443038"/>
          </a:xfrm>
          <a:custGeom>
            <a:avLst/>
            <a:gdLst>
              <a:gd name="T0" fmla="+- 0 15630 13078"/>
              <a:gd name="T1" fmla="*/ T0 w 3429"/>
              <a:gd name="T2" fmla="+- 0 11811 11105"/>
              <a:gd name="T3" fmla="*/ 11811 h 4009"/>
              <a:gd name="T4" fmla="+- 0 15476 13078"/>
              <a:gd name="T5" fmla="*/ T4 w 3429"/>
              <a:gd name="T6" fmla="+- 0 11296 11105"/>
              <a:gd name="T7" fmla="*/ 11296 h 4009"/>
              <a:gd name="T8" fmla="+- 0 14892 13078"/>
              <a:gd name="T9" fmla="*/ T8 w 3429"/>
              <a:gd name="T10" fmla="+- 0 11287 11105"/>
              <a:gd name="T11" fmla="*/ 11287 h 4009"/>
              <a:gd name="T12" fmla="+- 0 14414 13078"/>
              <a:gd name="T13" fmla="*/ T12 w 3429"/>
              <a:gd name="T14" fmla="+- 0 11961 11105"/>
              <a:gd name="T15" fmla="*/ 11961 h 4009"/>
              <a:gd name="T16" fmla="+- 0 14434 13078"/>
              <a:gd name="T17" fmla="*/ T16 w 3429"/>
              <a:gd name="T18" fmla="+- 0 13121 11105"/>
              <a:gd name="T19" fmla="*/ 13121 h 4009"/>
              <a:gd name="T20" fmla="+- 0 15218 13078"/>
              <a:gd name="T21" fmla="*/ T20 w 3429"/>
              <a:gd name="T22" fmla="+- 0 13387 11105"/>
              <a:gd name="T23" fmla="*/ 13387 h 4009"/>
              <a:gd name="T24" fmla="+- 0 16339 13078"/>
              <a:gd name="T25" fmla="*/ T24 w 3429"/>
              <a:gd name="T26" fmla="+- 0 12889 11105"/>
              <a:gd name="T27" fmla="*/ 12889 h 4009"/>
              <a:gd name="T28" fmla="+- 0 16391 13078"/>
              <a:gd name="T29" fmla="*/ T28 w 3429"/>
              <a:gd name="T30" fmla="+- 0 11703 11105"/>
              <a:gd name="T31" fmla="*/ 11703 h 4009"/>
              <a:gd name="T32" fmla="+- 0 15706 13078"/>
              <a:gd name="T33" fmla="*/ T32 w 3429"/>
              <a:gd name="T34" fmla="+- 0 11105 11105"/>
              <a:gd name="T35" fmla="*/ 11105 h 4009"/>
              <a:gd name="T36" fmla="+- 0 14137 13078"/>
              <a:gd name="T37" fmla="*/ T36 w 3429"/>
              <a:gd name="T38" fmla="+- 0 13777 11105"/>
              <a:gd name="T39" fmla="*/ 13777 h 4009"/>
              <a:gd name="T40" fmla="+- 0 13968 13078"/>
              <a:gd name="T41" fmla="*/ T40 w 3429"/>
              <a:gd name="T42" fmla="+- 0 13053 11105"/>
              <a:gd name="T43" fmla="*/ 13053 h 4009"/>
              <a:gd name="T44" fmla="+- 0 13517 13078"/>
              <a:gd name="T45" fmla="*/ T44 w 3429"/>
              <a:gd name="T46" fmla="+- 0 13177 11105"/>
              <a:gd name="T47" fmla="*/ 13177 h 4009"/>
              <a:gd name="T48" fmla="+- 0 13078 13078"/>
              <a:gd name="T49" fmla="*/ T48 w 3429"/>
              <a:gd name="T50" fmla="+- 0 14278 11105"/>
              <a:gd name="T51" fmla="*/ 14278 h 4009"/>
              <a:gd name="T52" fmla="+- 0 13362 13078"/>
              <a:gd name="T53" fmla="*/ T52 w 3429"/>
              <a:gd name="T54" fmla="+- 0 15031 11105"/>
              <a:gd name="T55" fmla="*/ 15031 h 4009"/>
              <a:gd name="T56" fmla="+- 0 14120 13078"/>
              <a:gd name="T57" fmla="*/ T56 w 3429"/>
              <a:gd name="T58" fmla="+- 0 15013 11105"/>
              <a:gd name="T59" fmla="*/ 15013 h 4009"/>
              <a:gd name="T60" fmla="+- 0 14723 13078"/>
              <a:gd name="T61" fmla="*/ T60 w 3429"/>
              <a:gd name="T62" fmla="+- 0 14489 11105"/>
              <a:gd name="T63" fmla="*/ 14489 h 4009"/>
              <a:gd name="T64" fmla="+- 0 14721 13078"/>
              <a:gd name="T65" fmla="*/ T64 w 3429"/>
              <a:gd name="T66" fmla="+- 0 13853 11105"/>
              <a:gd name="T67" fmla="*/ 13853 h 4009"/>
              <a:gd name="T68" fmla="+- 0 14196 13078"/>
              <a:gd name="T69" fmla="*/ T68 w 3429"/>
              <a:gd name="T70" fmla="+- 0 13461 11105"/>
              <a:gd name="T71" fmla="*/ 13461 h 400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429" h="4009" extrusionOk="0">
                <a:moveTo>
                  <a:pt x="2552" y="706"/>
                </a:moveTo>
                <a:cubicBezTo>
                  <a:pt x="2527" y="522"/>
                  <a:pt x="2534" y="332"/>
                  <a:pt x="2398" y="191"/>
                </a:cubicBezTo>
                <a:cubicBezTo>
                  <a:pt x="2233" y="20"/>
                  <a:pt x="1997" y="63"/>
                  <a:pt x="1814" y="182"/>
                </a:cubicBezTo>
                <a:cubicBezTo>
                  <a:pt x="1578" y="336"/>
                  <a:pt x="1435" y="600"/>
                  <a:pt x="1336" y="856"/>
                </a:cubicBezTo>
                <a:cubicBezTo>
                  <a:pt x="1197" y="1213"/>
                  <a:pt x="1111" y="1682"/>
                  <a:pt x="1356" y="2016"/>
                </a:cubicBezTo>
                <a:cubicBezTo>
                  <a:pt x="1538" y="2264"/>
                  <a:pt x="1858" y="2298"/>
                  <a:pt x="2140" y="2282"/>
                </a:cubicBezTo>
                <a:cubicBezTo>
                  <a:pt x="2531" y="2259"/>
                  <a:pt x="3019" y="2115"/>
                  <a:pt x="3261" y="1784"/>
                </a:cubicBezTo>
                <a:cubicBezTo>
                  <a:pt x="3503" y="1452"/>
                  <a:pt x="3461" y="958"/>
                  <a:pt x="3313" y="598"/>
                </a:cubicBezTo>
                <a:cubicBezTo>
                  <a:pt x="3174" y="260"/>
                  <a:pt x="2960" y="108"/>
                  <a:pt x="2628" y="0"/>
                </a:cubicBezTo>
              </a:path>
              <a:path w="3429" h="4009" extrusionOk="0">
                <a:moveTo>
                  <a:pt x="1059" y="2672"/>
                </a:moveTo>
                <a:cubicBezTo>
                  <a:pt x="1062" y="2449"/>
                  <a:pt x="1105" y="2107"/>
                  <a:pt x="890" y="1948"/>
                </a:cubicBezTo>
                <a:cubicBezTo>
                  <a:pt x="740" y="1837"/>
                  <a:pt x="545" y="1965"/>
                  <a:pt x="439" y="2072"/>
                </a:cubicBezTo>
                <a:cubicBezTo>
                  <a:pt x="165" y="2349"/>
                  <a:pt x="23" y="2793"/>
                  <a:pt x="0" y="3173"/>
                </a:cubicBezTo>
                <a:cubicBezTo>
                  <a:pt x="-17" y="3444"/>
                  <a:pt x="42" y="3764"/>
                  <a:pt x="284" y="3926"/>
                </a:cubicBezTo>
                <a:cubicBezTo>
                  <a:pt x="509" y="4076"/>
                  <a:pt x="814" y="4005"/>
                  <a:pt x="1042" y="3908"/>
                </a:cubicBezTo>
                <a:cubicBezTo>
                  <a:pt x="1288" y="3803"/>
                  <a:pt x="1517" y="3621"/>
                  <a:pt x="1645" y="3384"/>
                </a:cubicBezTo>
                <a:cubicBezTo>
                  <a:pt x="1753" y="3184"/>
                  <a:pt x="1753" y="2947"/>
                  <a:pt x="1643" y="2748"/>
                </a:cubicBezTo>
                <a:cubicBezTo>
                  <a:pt x="1527" y="2538"/>
                  <a:pt x="1323" y="2450"/>
                  <a:pt x="1118" y="2356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75138" y="2206625"/>
            <a:ext cx="1103312" cy="1317625"/>
          </a:xfrm>
          <a:custGeom>
            <a:avLst/>
            <a:gdLst>
              <a:gd name="T0" fmla="+- 0 14122 11874"/>
              <a:gd name="T1" fmla="*/ T0 w 3068"/>
              <a:gd name="T2" fmla="+- 0 6515 6131"/>
              <a:gd name="T3" fmla="*/ 6515 h 3660"/>
              <a:gd name="T4" fmla="+- 0 14011 11874"/>
              <a:gd name="T5" fmla="*/ T4 w 3068"/>
              <a:gd name="T6" fmla="+- 0 6331 6131"/>
              <a:gd name="T7" fmla="*/ 6331 h 3660"/>
              <a:gd name="T8" fmla="+- 0 13938 11874"/>
              <a:gd name="T9" fmla="*/ T8 w 3068"/>
              <a:gd name="T10" fmla="+- 0 6294 6131"/>
              <a:gd name="T11" fmla="*/ 6294 h 3660"/>
              <a:gd name="T12" fmla="+- 0 13703 11874"/>
              <a:gd name="T13" fmla="*/ T12 w 3068"/>
              <a:gd name="T14" fmla="+- 0 6325 6131"/>
              <a:gd name="T15" fmla="*/ 6325 h 3660"/>
              <a:gd name="T16" fmla="+- 0 13331 11874"/>
              <a:gd name="T17" fmla="*/ T16 w 3068"/>
              <a:gd name="T18" fmla="+- 0 6374 6131"/>
              <a:gd name="T19" fmla="*/ 6374 h 3660"/>
              <a:gd name="T20" fmla="+- 0 12961 11874"/>
              <a:gd name="T21" fmla="*/ T20 w 3068"/>
              <a:gd name="T22" fmla="+- 0 6682 6131"/>
              <a:gd name="T23" fmla="*/ 6682 h 3660"/>
              <a:gd name="T24" fmla="+- 0 12712 11874"/>
              <a:gd name="T25" fmla="*/ T24 w 3068"/>
              <a:gd name="T26" fmla="+- 0 6940 6131"/>
              <a:gd name="T27" fmla="*/ 6940 h 3660"/>
              <a:gd name="T28" fmla="+- 0 12201 11874"/>
              <a:gd name="T29" fmla="*/ T28 w 3068"/>
              <a:gd name="T30" fmla="+- 0 7469 6131"/>
              <a:gd name="T31" fmla="*/ 7469 h 3660"/>
              <a:gd name="T32" fmla="+- 0 11923 11874"/>
              <a:gd name="T33" fmla="*/ T32 w 3068"/>
              <a:gd name="T34" fmla="+- 0 8241 6131"/>
              <a:gd name="T35" fmla="*/ 8241 h 3660"/>
              <a:gd name="T36" fmla="+- 0 11876 11874"/>
              <a:gd name="T37" fmla="*/ T36 w 3068"/>
              <a:gd name="T38" fmla="+- 0 8967 6131"/>
              <a:gd name="T39" fmla="*/ 8967 h 3660"/>
              <a:gd name="T40" fmla="+- 0 11861 11874"/>
              <a:gd name="T41" fmla="*/ T40 w 3068"/>
              <a:gd name="T42" fmla="+- 0 9196 6131"/>
              <a:gd name="T43" fmla="*/ 9196 h 3660"/>
              <a:gd name="T44" fmla="+- 0 11864 11874"/>
              <a:gd name="T45" fmla="*/ T44 w 3068"/>
              <a:gd name="T46" fmla="+- 0 9500 6131"/>
              <a:gd name="T47" fmla="*/ 9500 h 3660"/>
              <a:gd name="T48" fmla="+- 0 12040 11874"/>
              <a:gd name="T49" fmla="*/ T48 w 3068"/>
              <a:gd name="T50" fmla="+- 0 9676 6131"/>
              <a:gd name="T51" fmla="*/ 9676 h 3660"/>
              <a:gd name="T52" fmla="+- 0 12254 11874"/>
              <a:gd name="T53" fmla="*/ T52 w 3068"/>
              <a:gd name="T54" fmla="+- 0 9891 6131"/>
              <a:gd name="T55" fmla="*/ 9891 h 3660"/>
              <a:gd name="T56" fmla="+- 0 12628 11874"/>
              <a:gd name="T57" fmla="*/ T56 w 3068"/>
              <a:gd name="T58" fmla="+- 0 9776 6131"/>
              <a:gd name="T59" fmla="*/ 9776 h 3660"/>
              <a:gd name="T60" fmla="+- 0 12864 11874"/>
              <a:gd name="T61" fmla="*/ T60 w 3068"/>
              <a:gd name="T62" fmla="+- 0 9679 6131"/>
              <a:gd name="T63" fmla="*/ 9679 h 3660"/>
              <a:gd name="T64" fmla="+- 0 13505 11874"/>
              <a:gd name="T65" fmla="*/ T64 w 3068"/>
              <a:gd name="T66" fmla="+- 0 9417 6131"/>
              <a:gd name="T67" fmla="*/ 9417 h 3660"/>
              <a:gd name="T68" fmla="+- 0 14051 11874"/>
              <a:gd name="T69" fmla="*/ T68 w 3068"/>
              <a:gd name="T70" fmla="+- 0 8883 6131"/>
              <a:gd name="T71" fmla="*/ 8883 h 3660"/>
              <a:gd name="T72" fmla="+- 0 14453 11874"/>
              <a:gd name="T73" fmla="*/ T72 w 3068"/>
              <a:gd name="T74" fmla="+- 0 8331 6131"/>
              <a:gd name="T75" fmla="*/ 8331 h 3660"/>
              <a:gd name="T76" fmla="+- 0 14709 11874"/>
              <a:gd name="T77" fmla="*/ T76 w 3068"/>
              <a:gd name="T78" fmla="+- 0 7979 6131"/>
              <a:gd name="T79" fmla="*/ 7979 h 3660"/>
              <a:gd name="T80" fmla="+- 0 14930 11874"/>
              <a:gd name="T81" fmla="*/ T80 w 3068"/>
              <a:gd name="T82" fmla="+- 0 7560 6131"/>
              <a:gd name="T83" fmla="*/ 7560 h 3660"/>
              <a:gd name="T84" fmla="+- 0 14941 11874"/>
              <a:gd name="T85" fmla="*/ T84 w 3068"/>
              <a:gd name="T86" fmla="+- 0 7116 6131"/>
              <a:gd name="T87" fmla="*/ 7116 h 3660"/>
              <a:gd name="T88" fmla="+- 0 14954 11874"/>
              <a:gd name="T89" fmla="*/ T88 w 3068"/>
              <a:gd name="T90" fmla="+- 0 6630 6131"/>
              <a:gd name="T91" fmla="*/ 6630 h 3660"/>
              <a:gd name="T92" fmla="+- 0 14600 11874"/>
              <a:gd name="T93" fmla="*/ T92 w 3068"/>
              <a:gd name="T94" fmla="+- 0 6157 6131"/>
              <a:gd name="T95" fmla="*/ 6157 h 3660"/>
              <a:gd name="T96" fmla="+- 0 14093 11874"/>
              <a:gd name="T97" fmla="*/ T96 w 3068"/>
              <a:gd name="T98" fmla="+- 0 6131 6131"/>
              <a:gd name="T99" fmla="*/ 6131 h 3660"/>
              <a:gd name="T100" fmla="+- 0 13890 11874"/>
              <a:gd name="T101" fmla="*/ T100 w 3068"/>
              <a:gd name="T102" fmla="+- 0 6121 6131"/>
              <a:gd name="T103" fmla="*/ 6121 h 3660"/>
              <a:gd name="T104" fmla="+- 0 13704 11874"/>
              <a:gd name="T105" fmla="*/ T104 w 3068"/>
              <a:gd name="T106" fmla="+- 0 6197 6131"/>
              <a:gd name="T107" fmla="*/ 6197 h 3660"/>
              <a:gd name="T108" fmla="+- 0 13521 11874"/>
              <a:gd name="T109" fmla="*/ T108 w 3068"/>
              <a:gd name="T110" fmla="+- 0 6272 6131"/>
              <a:gd name="T111" fmla="*/ 6272 h 36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</a:cxnLst>
            <a:rect l="0" t="0" r="r" b="b"/>
            <a:pathLst>
              <a:path w="3068" h="3660" extrusionOk="0">
                <a:moveTo>
                  <a:pt x="2248" y="384"/>
                </a:moveTo>
                <a:cubicBezTo>
                  <a:pt x="2137" y="200"/>
                  <a:pt x="2064" y="163"/>
                  <a:pt x="1829" y="194"/>
                </a:cubicBezTo>
                <a:cubicBezTo>
                  <a:pt x="1457" y="243"/>
                  <a:pt x="1087" y="551"/>
                  <a:pt x="838" y="809"/>
                </a:cubicBezTo>
                <a:cubicBezTo>
                  <a:pt x="327" y="1338"/>
                  <a:pt x="49" y="2110"/>
                  <a:pt x="2" y="2836"/>
                </a:cubicBezTo>
                <a:cubicBezTo>
                  <a:pt x="-13" y="3065"/>
                  <a:pt x="-10" y="3369"/>
                  <a:pt x="166" y="3545"/>
                </a:cubicBezTo>
                <a:cubicBezTo>
                  <a:pt x="380" y="3760"/>
                  <a:pt x="754" y="3645"/>
                  <a:pt x="990" y="3548"/>
                </a:cubicBezTo>
                <a:cubicBezTo>
                  <a:pt x="1631" y="3286"/>
                  <a:pt x="2177" y="2752"/>
                  <a:pt x="2579" y="2200"/>
                </a:cubicBezTo>
                <a:cubicBezTo>
                  <a:pt x="2835" y="1848"/>
                  <a:pt x="3056" y="1429"/>
                  <a:pt x="3067" y="985"/>
                </a:cubicBezTo>
                <a:cubicBezTo>
                  <a:pt x="3080" y="499"/>
                  <a:pt x="2726" y="26"/>
                  <a:pt x="2219" y="0"/>
                </a:cubicBezTo>
                <a:cubicBezTo>
                  <a:pt x="2016" y="-10"/>
                  <a:pt x="1830" y="66"/>
                  <a:pt x="1647" y="141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5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13113" y="4144963"/>
            <a:ext cx="830262" cy="852487"/>
          </a:xfrm>
          <a:custGeom>
            <a:avLst/>
            <a:gdLst>
              <a:gd name="T0" fmla="+- 0 10412 9203"/>
              <a:gd name="T1" fmla="*/ T0 w 2306"/>
              <a:gd name="T2" fmla="+- 0 11595 11513"/>
              <a:gd name="T3" fmla="*/ 11595 h 2368"/>
              <a:gd name="T4" fmla="+- 0 9980 9203"/>
              <a:gd name="T5" fmla="*/ T4 w 2306"/>
              <a:gd name="T6" fmla="+- 0 11641 11513"/>
              <a:gd name="T7" fmla="*/ 11641 h 2368"/>
              <a:gd name="T8" fmla="+- 0 9662 9203"/>
              <a:gd name="T9" fmla="*/ T8 w 2306"/>
              <a:gd name="T10" fmla="+- 0 11760 11513"/>
              <a:gd name="T11" fmla="*/ 11760 h 2368"/>
              <a:gd name="T12" fmla="+- 0 9426 9203"/>
              <a:gd name="T13" fmla="*/ T12 w 2306"/>
              <a:gd name="T14" fmla="+- 0 12157 11513"/>
              <a:gd name="T15" fmla="*/ 12157 h 2368"/>
              <a:gd name="T16" fmla="+- 0 9255 9203"/>
              <a:gd name="T17" fmla="*/ T16 w 2306"/>
              <a:gd name="T18" fmla="+- 0 12444 11513"/>
              <a:gd name="T19" fmla="*/ 12444 h 2368"/>
              <a:gd name="T20" fmla="+- 0 9171 9203"/>
              <a:gd name="T21" fmla="*/ T20 w 2306"/>
              <a:gd name="T22" fmla="+- 0 12794 11513"/>
              <a:gd name="T23" fmla="*/ 12794 h 2368"/>
              <a:gd name="T24" fmla="+- 0 9203 9203"/>
              <a:gd name="T25" fmla="*/ T24 w 2306"/>
              <a:gd name="T26" fmla="+- 0 13127 11513"/>
              <a:gd name="T27" fmla="*/ 13127 h 2368"/>
              <a:gd name="T28" fmla="+- 0 9232 9203"/>
              <a:gd name="T29" fmla="*/ T28 w 2306"/>
              <a:gd name="T30" fmla="+- 0 13433 11513"/>
              <a:gd name="T31" fmla="*/ 13433 h 2368"/>
              <a:gd name="T32" fmla="+- 0 9381 9203"/>
              <a:gd name="T33" fmla="*/ T32 w 2306"/>
              <a:gd name="T34" fmla="+- 0 13699 11513"/>
              <a:gd name="T35" fmla="*/ 13699 h 2368"/>
              <a:gd name="T36" fmla="+- 0 9669 9203"/>
              <a:gd name="T37" fmla="*/ T36 w 2306"/>
              <a:gd name="T38" fmla="+- 0 13824 11513"/>
              <a:gd name="T39" fmla="*/ 13824 h 2368"/>
              <a:gd name="T40" fmla="+- 0 10042 9203"/>
              <a:gd name="T41" fmla="*/ T40 w 2306"/>
              <a:gd name="T42" fmla="+- 0 13985 11513"/>
              <a:gd name="T43" fmla="*/ 13985 h 2368"/>
              <a:gd name="T44" fmla="+- 0 10498 9203"/>
              <a:gd name="T45" fmla="*/ T44 w 2306"/>
              <a:gd name="T46" fmla="+- 0 13819 11513"/>
              <a:gd name="T47" fmla="*/ 13819 h 2368"/>
              <a:gd name="T48" fmla="+- 0 10814 9203"/>
              <a:gd name="T49" fmla="*/ T48 w 2306"/>
              <a:gd name="T50" fmla="+- 0 13607 11513"/>
              <a:gd name="T51" fmla="*/ 13607 h 2368"/>
              <a:gd name="T52" fmla="+- 0 11103 9203"/>
              <a:gd name="T53" fmla="*/ T52 w 2306"/>
              <a:gd name="T54" fmla="+- 0 13413 11513"/>
              <a:gd name="T55" fmla="*/ 13413 h 2368"/>
              <a:gd name="T56" fmla="+- 0 11339 9203"/>
              <a:gd name="T57" fmla="*/ T56 w 2306"/>
              <a:gd name="T58" fmla="+- 0 13127 11513"/>
              <a:gd name="T59" fmla="*/ 13127 h 2368"/>
              <a:gd name="T60" fmla="+- 0 11447 9203"/>
              <a:gd name="T61" fmla="*/ T60 w 2306"/>
              <a:gd name="T62" fmla="+- 0 12793 11513"/>
              <a:gd name="T63" fmla="*/ 12793 h 2368"/>
              <a:gd name="T64" fmla="+- 0 11558 9203"/>
              <a:gd name="T65" fmla="*/ T64 w 2306"/>
              <a:gd name="T66" fmla="+- 0 12448 11513"/>
              <a:gd name="T67" fmla="*/ 12448 h 2368"/>
              <a:gd name="T68" fmla="+- 0 11548 9203"/>
              <a:gd name="T69" fmla="*/ T68 w 2306"/>
              <a:gd name="T70" fmla="+- 0 11986 11513"/>
              <a:gd name="T71" fmla="*/ 11986 h 2368"/>
              <a:gd name="T72" fmla="+- 0 11292 9203"/>
              <a:gd name="T73" fmla="*/ T72 w 2306"/>
              <a:gd name="T74" fmla="+- 0 11706 11513"/>
              <a:gd name="T75" fmla="*/ 11706 h 2368"/>
              <a:gd name="T76" fmla="+- 0 11087 9203"/>
              <a:gd name="T77" fmla="*/ T76 w 2306"/>
              <a:gd name="T78" fmla="+- 0 11482 11513"/>
              <a:gd name="T79" fmla="*/ 11482 h 2368"/>
              <a:gd name="T80" fmla="+- 0 10836 9203"/>
              <a:gd name="T81" fmla="*/ T80 w 2306"/>
              <a:gd name="T82" fmla="+- 0 11518 11513"/>
              <a:gd name="T83" fmla="*/ 11518 h 2368"/>
              <a:gd name="T84" fmla="+- 0 10567 9203"/>
              <a:gd name="T85" fmla="*/ T84 w 2306"/>
              <a:gd name="T86" fmla="+- 0 11545 11513"/>
              <a:gd name="T87" fmla="*/ 11545 h 236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2306" h="2368" extrusionOk="0">
                <a:moveTo>
                  <a:pt x="1209" y="82"/>
                </a:moveTo>
                <a:cubicBezTo>
                  <a:pt x="777" y="128"/>
                  <a:pt x="459" y="247"/>
                  <a:pt x="223" y="644"/>
                </a:cubicBezTo>
                <a:cubicBezTo>
                  <a:pt x="52" y="931"/>
                  <a:pt x="-32" y="1281"/>
                  <a:pt x="0" y="1614"/>
                </a:cubicBezTo>
                <a:cubicBezTo>
                  <a:pt x="29" y="1920"/>
                  <a:pt x="178" y="2186"/>
                  <a:pt x="466" y="2311"/>
                </a:cubicBezTo>
                <a:cubicBezTo>
                  <a:pt x="839" y="2472"/>
                  <a:pt x="1295" y="2306"/>
                  <a:pt x="1611" y="2094"/>
                </a:cubicBezTo>
                <a:cubicBezTo>
                  <a:pt x="1900" y="1900"/>
                  <a:pt x="2136" y="1614"/>
                  <a:pt x="2244" y="1280"/>
                </a:cubicBezTo>
                <a:cubicBezTo>
                  <a:pt x="2355" y="935"/>
                  <a:pt x="2345" y="473"/>
                  <a:pt x="2089" y="193"/>
                </a:cubicBezTo>
                <a:cubicBezTo>
                  <a:pt x="1884" y="-31"/>
                  <a:pt x="1633" y="5"/>
                  <a:pt x="1364" y="32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0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 descr="ipho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64" y="3404744"/>
            <a:ext cx="5253135" cy="3453256"/>
          </a:xfrm>
          <a:prstGeom prst="rect">
            <a:avLst/>
          </a:prstGeom>
        </p:spPr>
      </p:pic>
      <p:pic>
        <p:nvPicPr>
          <p:cNvPr id="7" name="Picture 6" descr="pic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443284" cy="3449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9865" y="4572000"/>
            <a:ext cx="126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Picassa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27093" y="2895600"/>
            <a:ext cx="105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iPhoto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49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Embedding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Visualizing x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3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Dimensionality Reduction / Embedding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Unsupervised Learning</a:t>
            </a:r>
          </a:p>
          <a:p>
            <a:pPr marL="0" indent="0" algn="ctr">
              <a:buNone/>
            </a:pPr>
            <a:r>
              <a:rPr lang="en-US" dirty="0" smtClean="0"/>
              <a:t>Y not provided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3581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3733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Clustering</a:t>
            </a:r>
            <a:endParaRPr lang="en-US" sz="1800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2412245" y="3810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536445" y="3810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1465" y="3745895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2821" y="3745895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y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7148064" y="3773715"/>
            <a:ext cx="1611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Continuous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2064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images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1600200"/>
            <a:ext cx="3810000" cy="464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Images have thousands or millions of pixels.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Can we give each image a coordinate, </a:t>
            </a:r>
          </a:p>
          <a:p>
            <a:pPr algn="ctr"/>
            <a:r>
              <a:rPr lang="en-US" sz="2400" dirty="0" smtClean="0"/>
              <a:t>such that similar images are near each other?</a:t>
            </a:r>
            <a:endParaRPr lang="en-US" sz="2400" dirty="0"/>
          </a:p>
        </p:txBody>
      </p:sp>
      <p:pic>
        <p:nvPicPr>
          <p:cNvPr id="7" name="Picture 6" descr="Picture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3589" y="1303337"/>
            <a:ext cx="5286611" cy="53260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40593" y="6553200"/>
            <a:ext cx="174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[Saul &amp; </a:t>
            </a:r>
            <a:r>
              <a:rPr lang="en-US" sz="1400" dirty="0" err="1" smtClean="0"/>
              <a:t>Roweis</a:t>
            </a:r>
            <a:r>
              <a:rPr lang="en-US" sz="1400" dirty="0" smtClean="0"/>
              <a:t> ‘03]</a:t>
            </a:r>
            <a:endParaRPr lang="en-US" sz="140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0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Embedding words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45972" y="6553200"/>
            <a:ext cx="1412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[Joseph </a:t>
            </a:r>
            <a:r>
              <a:rPr lang="en-US" sz="1400" dirty="0" err="1" smtClean="0"/>
              <a:t>Turian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066800"/>
            <a:ext cx="7086600" cy="531495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1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ThisPlusThat.me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5724" r="1572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9551" y="6400800"/>
            <a:ext cx="763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insightdatascience.com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/blog/thisplusthat_a_search_engine_that_lets_you_add_words_as_vectors.html</a:t>
            </a:r>
          </a:p>
        </p:txBody>
      </p:sp>
    </p:spTree>
    <p:extLst>
      <p:ext uri="{BB962C8B-B14F-4D97-AF65-F5344CB8AC3E}">
        <p14:creationId xmlns:p14="http://schemas.microsoft.com/office/powerpoint/2010/main" val="176296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ThisPlusThat.me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3612" r="13612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9551" y="6400800"/>
            <a:ext cx="763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insightdatascience.com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/blog/thisplusthat_a_search_engine_that_lets_you_add_words_as_vectors.html</a:t>
            </a:r>
          </a:p>
        </p:txBody>
      </p:sp>
    </p:spTree>
    <p:extLst>
      <p:ext uri="{BB962C8B-B14F-4D97-AF65-F5344CB8AC3E}">
        <p14:creationId xmlns:p14="http://schemas.microsoft.com/office/powerpoint/2010/main" val="121155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say you want to solve Character Recognition</a:t>
            </a:r>
          </a:p>
          <a:p>
            <a:endParaRPr lang="en-US" dirty="0"/>
          </a:p>
          <a:p>
            <a:r>
              <a:rPr lang="en-US" dirty="0" smtClean="0"/>
              <a:t>Hard way: Understand handwriting/characters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251" t="7231" r="9187" b="11288"/>
          <a:stretch/>
        </p:blipFill>
        <p:spPr>
          <a:xfrm>
            <a:off x="8467" y="2704555"/>
            <a:ext cx="3344333" cy="4153445"/>
          </a:xfrm>
          <a:prstGeom prst="rect">
            <a:avLst/>
          </a:prstGeom>
        </p:spPr>
      </p:pic>
      <p:pic>
        <p:nvPicPr>
          <p:cNvPr id="8" name="Picture 7" descr="explan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3200"/>
            <a:ext cx="7372649" cy="281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7736" y="6578469"/>
            <a:ext cx="429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www.linotype.com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/6896/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devanagari.html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1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Reinforcement Learning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Learning from feedback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3581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36208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Reinforcement Learning</a:t>
            </a:r>
            <a:endParaRPr lang="en-US" sz="1800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2412245" y="3810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536445" y="3810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1465" y="3673325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2821" y="3673325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y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7416374" y="3708103"/>
            <a:ext cx="1122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Actions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616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dirty="0" smtClean="0"/>
              <a:t>Reinforcement Learning: Learning to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3886200" cy="5257800"/>
          </a:xfrm>
        </p:spPr>
        <p:txBody>
          <a:bodyPr/>
          <a:lstStyle/>
          <a:p>
            <a:r>
              <a:rPr lang="en-US" dirty="0" smtClean="0"/>
              <a:t>There is only one “supervised” signal at the end of the game. </a:t>
            </a:r>
          </a:p>
          <a:p>
            <a:endParaRPr lang="en-US" dirty="0"/>
          </a:p>
          <a:p>
            <a:r>
              <a:rPr lang="en-US" dirty="0" smtClean="0"/>
              <a:t>But you need to make a move at every step</a:t>
            </a:r>
          </a:p>
          <a:p>
            <a:endParaRPr lang="en-US" dirty="0"/>
          </a:p>
          <a:p>
            <a:r>
              <a:rPr lang="en-US" dirty="0" smtClean="0"/>
              <a:t>RL deals with “credit assignment”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95400"/>
            <a:ext cx="4203700" cy="43053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</a:t>
            </a:r>
            <a:r>
              <a:rPr lang="en-US" dirty="0" err="1" smtClean="0"/>
              <a:t>Fei</a:t>
            </a:r>
            <a:r>
              <a:rPr lang="en-US" dirty="0" smtClean="0"/>
              <a:t> </a:t>
            </a:r>
            <a:r>
              <a:rPr lang="en-US" dirty="0" err="1" smtClean="0"/>
              <a:t>Sha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0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Reinforcement learning</a:t>
            </a:r>
          </a:p>
          <a:p>
            <a:pPr eaLnBrk="1" hangingPunct="1"/>
            <a:r>
              <a:rPr lang="en-US" dirty="0"/>
              <a:t>An agent </a:t>
            </a:r>
          </a:p>
          <a:p>
            <a:pPr lvl="1" eaLnBrk="1" hangingPunct="1"/>
            <a:r>
              <a:rPr lang="en-US" dirty="0"/>
              <a:t>Makes sensor observations</a:t>
            </a:r>
          </a:p>
          <a:p>
            <a:pPr lvl="1" eaLnBrk="1" hangingPunct="1"/>
            <a:r>
              <a:rPr lang="en-US" dirty="0"/>
              <a:t>Must select action</a:t>
            </a:r>
          </a:p>
          <a:p>
            <a:pPr lvl="1" eaLnBrk="1" hangingPunct="1"/>
            <a:r>
              <a:rPr lang="en-US" dirty="0"/>
              <a:t>Receives rewards </a:t>
            </a:r>
          </a:p>
          <a:p>
            <a:pPr lvl="2" eaLnBrk="1" hangingPunct="1"/>
            <a:r>
              <a:rPr lang="en-US" sz="1800" dirty="0"/>
              <a:t>positive for “good” states</a:t>
            </a:r>
          </a:p>
          <a:p>
            <a:pPr lvl="2" eaLnBrk="1" hangingPunct="1"/>
            <a:r>
              <a:rPr lang="en-US" sz="1800" dirty="0"/>
              <a:t>negative for “bad” states</a:t>
            </a:r>
          </a:p>
          <a:p>
            <a:pPr lvl="2" eaLnBrk="1" hangingPunct="1"/>
            <a:endParaRPr lang="en-US" sz="1800" dirty="0"/>
          </a:p>
          <a:p>
            <a:pPr eaLnBrk="1" hangingPunct="1"/>
            <a:r>
              <a:rPr lang="en-US" sz="2600" dirty="0"/>
              <a:t>Towel Folding</a:t>
            </a:r>
          </a:p>
          <a:p>
            <a:pPr lvl="1" eaLnBrk="1" hangingPunct="1"/>
            <a:r>
              <a:rPr lang="hu-HU" sz="2200" dirty="0">
                <a:hlinkClick r:id="rId2"/>
              </a:rPr>
              <a:t>http://youtu.be/gy5g33S0Gzo</a:t>
            </a:r>
            <a:endParaRPr lang="hu-HU" sz="2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2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Instructor: Dhruv Batra </a:t>
            </a:r>
          </a:p>
          <a:p>
            <a:pPr lvl="1"/>
            <a:r>
              <a:rPr lang="en-US" dirty="0" err="1" smtClean="0"/>
              <a:t>dbatra@vt</a:t>
            </a:r>
            <a:endParaRPr lang="en-US" dirty="0"/>
          </a:p>
          <a:p>
            <a:pPr lvl="1"/>
            <a:r>
              <a:rPr lang="en-US" dirty="0" smtClean="0"/>
              <a:t>Office Hours: Fri 3-4pm </a:t>
            </a:r>
          </a:p>
          <a:p>
            <a:pPr lvl="1"/>
            <a:r>
              <a:rPr lang="en-US" dirty="0" smtClean="0"/>
              <a:t>Location: 468 </a:t>
            </a:r>
            <a:r>
              <a:rPr lang="en-US" dirty="0" err="1" smtClean="0"/>
              <a:t>Whittemore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TA: TBD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8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Basics of Statistical Learning</a:t>
            </a:r>
          </a:p>
          <a:p>
            <a:pPr lvl="2"/>
            <a:r>
              <a:rPr lang="en-US" dirty="0" smtClean="0"/>
              <a:t>Loss functions, MLE, MAP, Bayesian estimation, bias-variance tradeoff, </a:t>
            </a:r>
            <a:r>
              <a:rPr lang="en-US" dirty="0" err="1" smtClean="0"/>
              <a:t>overfitting</a:t>
            </a:r>
            <a:r>
              <a:rPr lang="en-US" dirty="0" smtClean="0"/>
              <a:t>, regularization, cross-validation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Supervised Learning</a:t>
            </a:r>
          </a:p>
          <a:p>
            <a:pPr lvl="2"/>
            <a:r>
              <a:rPr lang="en-US" dirty="0"/>
              <a:t>Nearest </a:t>
            </a:r>
            <a:r>
              <a:rPr lang="en-US" dirty="0" err="1"/>
              <a:t>Neighbour</a:t>
            </a:r>
            <a:r>
              <a:rPr lang="en-US" dirty="0"/>
              <a:t>, Na</a:t>
            </a:r>
            <a:r>
              <a:rPr lang="fr-FR" dirty="0" err="1" smtClean="0"/>
              <a:t>ï</a:t>
            </a:r>
            <a:r>
              <a:rPr lang="en-US" dirty="0" err="1" smtClean="0"/>
              <a:t>ve</a:t>
            </a:r>
            <a:r>
              <a:rPr lang="en-US" dirty="0" smtClean="0"/>
              <a:t> Bayes, Logistic Regression</a:t>
            </a:r>
            <a:r>
              <a:rPr lang="en-US" smtClean="0"/>
              <a:t>, </a:t>
            </a:r>
            <a:r>
              <a:rPr lang="en-US" smtClean="0"/>
              <a:t>Support </a:t>
            </a:r>
            <a:r>
              <a:rPr lang="en-US" dirty="0" smtClean="0"/>
              <a:t>Vector Machines, Kernels</a:t>
            </a:r>
            <a:r>
              <a:rPr lang="en-US" smtClean="0"/>
              <a:t>, </a:t>
            </a:r>
            <a:r>
              <a:rPr lang="en-US"/>
              <a:t>Neural Networks, Decision </a:t>
            </a:r>
            <a:r>
              <a:rPr lang="en-US" dirty="0" smtClean="0"/>
              <a:t>Trees</a:t>
            </a:r>
          </a:p>
          <a:p>
            <a:pPr lvl="2"/>
            <a:r>
              <a:rPr lang="en-US" dirty="0" smtClean="0"/>
              <a:t>Ensemble Methods: Bagging, Boosting 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Unsupervised Learning</a:t>
            </a:r>
          </a:p>
          <a:p>
            <a:pPr lvl="2"/>
            <a:r>
              <a:rPr lang="en-US" dirty="0" smtClean="0"/>
              <a:t>Clustering: k-means, Gaussian mixture models, EM</a:t>
            </a:r>
          </a:p>
          <a:p>
            <a:pPr lvl="2"/>
            <a:r>
              <a:rPr lang="en-US" dirty="0" smtClean="0"/>
              <a:t>Dimensionality reduction: PCA</a:t>
            </a:r>
            <a:r>
              <a:rPr lang="en-US" dirty="0"/>
              <a:t>, </a:t>
            </a:r>
            <a:r>
              <a:rPr lang="en-US" dirty="0" smtClean="0"/>
              <a:t>SVD, LDA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Advanced Topics</a:t>
            </a:r>
          </a:p>
          <a:p>
            <a:pPr lvl="2"/>
            <a:r>
              <a:rPr lang="en-US" dirty="0" smtClean="0"/>
              <a:t>Weakly-supervised and semi-supervised learning</a:t>
            </a:r>
          </a:p>
          <a:p>
            <a:pPr lvl="2"/>
            <a:r>
              <a:rPr lang="en-US" dirty="0" smtClean="0"/>
              <a:t>Reinforcement learning</a:t>
            </a:r>
          </a:p>
          <a:p>
            <a:pPr lvl="2"/>
            <a:r>
              <a:rPr lang="en-US" dirty="0" smtClean="0"/>
              <a:t>Probabilistic Graphical Models: Bayes Nets, HMM</a:t>
            </a:r>
            <a:endParaRPr lang="en-US" dirty="0"/>
          </a:p>
          <a:p>
            <a:pPr lvl="2"/>
            <a:r>
              <a:rPr lang="en-US" dirty="0" smtClean="0"/>
              <a:t>Applications to Vision, Natural Language Processing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5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learn about the methods you heard </a:t>
            </a:r>
            <a:r>
              <a:rPr lang="en-US" dirty="0" smtClean="0"/>
              <a:t>about</a:t>
            </a:r>
          </a:p>
          <a:p>
            <a:endParaRPr lang="en-US" dirty="0"/>
          </a:p>
          <a:p>
            <a:r>
              <a:rPr lang="en-US" dirty="0" smtClean="0"/>
              <a:t>But we are not teaching “how to use a toolbox”</a:t>
            </a:r>
          </a:p>
          <a:p>
            <a:endParaRPr lang="en-US" dirty="0"/>
          </a:p>
          <a:p>
            <a:r>
              <a:rPr lang="en-US" dirty="0" smtClean="0"/>
              <a:t>You will understand algorithms, theory, applications, and implementations</a:t>
            </a:r>
          </a:p>
          <a:p>
            <a:endParaRPr lang="en-US" dirty="0"/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It’s going to be FUN and HARD WORK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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7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Probability and Statistics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Distributions, densities, Moments, typical distributions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Calculus and Linear Algebra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Matrix multiplication, eigenvalues, positive semi-definiteness, multivariate </a:t>
            </a:r>
            <a:r>
              <a:rPr lang="en-US" sz="1800" dirty="0" err="1" smtClean="0"/>
              <a:t>derivates</a:t>
            </a:r>
            <a:r>
              <a:rPr lang="en-US" sz="1800" dirty="0" smtClean="0"/>
              <a:t>…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Algorithms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Dynamic programming, basic data structures, </a:t>
            </a:r>
            <a:r>
              <a:rPr lang="en-US" sz="1800" dirty="0" smtClean="0"/>
              <a:t>complexity (NP-hardness)…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Programming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Matlab</a:t>
            </a:r>
            <a:r>
              <a:rPr lang="en-US" sz="1800" dirty="0" smtClean="0"/>
              <a:t> for HWs. Your language of choice for project.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NO CODING / COMPILATION SUPPORT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Ability to deal with </a:t>
            </a:r>
            <a:r>
              <a:rPr lang="en-US" sz="2000" b="1" dirty="0" smtClean="0">
                <a:solidFill>
                  <a:srgbClr val="FF0000"/>
                </a:solidFill>
              </a:rPr>
              <a:t>abstract </a:t>
            </a:r>
            <a:r>
              <a:rPr lang="en-US" sz="2000" b="1" dirty="0">
                <a:solidFill>
                  <a:srgbClr val="FF0000"/>
                </a:solidFill>
              </a:rPr>
              <a:t>mathematical </a:t>
            </a:r>
            <a:r>
              <a:rPr lang="en-US" sz="2000" b="1" dirty="0" smtClean="0">
                <a:solidFill>
                  <a:srgbClr val="FF0000"/>
                </a:solidFill>
              </a:rPr>
              <a:t>concepts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We </a:t>
            </a:r>
            <a:r>
              <a:rPr lang="en-US" sz="2000" dirty="0"/>
              <a:t>provide some background, but the class will be fast paced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required book.</a:t>
            </a:r>
          </a:p>
          <a:p>
            <a:pPr lvl="1"/>
            <a:r>
              <a:rPr lang="en-US" dirty="0" smtClean="0"/>
              <a:t>We will assign readings from online/free books, papers,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Reference Books: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[On Library Reserve]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 smtClean="0"/>
              <a:t>Machine </a:t>
            </a:r>
            <a:r>
              <a:rPr lang="en-US" dirty="0"/>
              <a:t>Learning: A Probabilistic </a:t>
            </a:r>
            <a:r>
              <a:rPr lang="en-US" dirty="0" smtClean="0"/>
              <a:t>Perspective</a:t>
            </a:r>
            <a:br>
              <a:rPr lang="en-US" dirty="0" smtClean="0"/>
            </a:br>
            <a:r>
              <a:rPr lang="en-US" dirty="0" smtClean="0"/>
              <a:t>Kevin </a:t>
            </a:r>
            <a:r>
              <a:rPr lang="en-US" dirty="0"/>
              <a:t>Murphy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[Free PDF from author’s webpage]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Bayesian </a:t>
            </a:r>
            <a:r>
              <a:rPr lang="en-US" dirty="0"/>
              <a:t>reasoning and machine learning </a:t>
            </a:r>
            <a:br>
              <a:rPr lang="en-US" dirty="0"/>
            </a:br>
            <a:r>
              <a:rPr lang="en-US" dirty="0" smtClean="0"/>
              <a:t>David </a:t>
            </a:r>
            <a:r>
              <a:rPr lang="en-US" dirty="0"/>
              <a:t>Barber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</a:t>
            </a:r>
            <a:r>
              <a:rPr lang="en-US" dirty="0"/>
              <a:t>://web4.cs.ucl.ac.uk/staff</a:t>
            </a:r>
            <a:r>
              <a:rPr lang="en-US" dirty="0" smtClean="0"/>
              <a:t>/</a:t>
            </a:r>
            <a:r>
              <a:rPr lang="de-DE" dirty="0" err="1" smtClean="0"/>
              <a:t>D.Barber</a:t>
            </a:r>
            <a:r>
              <a:rPr lang="de-DE" dirty="0"/>
              <a:t>/</a:t>
            </a:r>
            <a:r>
              <a:rPr lang="de-DE" dirty="0" err="1"/>
              <a:t>pmwiki</a:t>
            </a:r>
            <a:r>
              <a:rPr lang="de-DE" dirty="0"/>
              <a:t>/</a:t>
            </a:r>
            <a:r>
              <a:rPr lang="de-DE" dirty="0" err="1"/>
              <a:t>pmwiki.php?n</a:t>
            </a:r>
            <a:r>
              <a:rPr lang="de-DE" dirty="0"/>
              <a:t>=</a:t>
            </a:r>
            <a:r>
              <a:rPr lang="de-DE" dirty="0" err="1" smtClean="0"/>
              <a:t>Brml.HomePage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en-US" dirty="0" smtClean="0"/>
              <a:t>Pattern </a:t>
            </a:r>
            <a:r>
              <a:rPr lang="en-US" dirty="0"/>
              <a:t>Recognition and Machine </a:t>
            </a:r>
            <a:r>
              <a:rPr lang="en-US" dirty="0" smtClean="0"/>
              <a:t>Learning</a:t>
            </a:r>
            <a:br>
              <a:rPr lang="en-US" dirty="0" smtClean="0"/>
            </a:br>
            <a:r>
              <a:rPr lang="en-US" dirty="0" smtClean="0"/>
              <a:t>Chris Bishop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6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err="1"/>
              <a:t>homeworks</a:t>
            </a:r>
            <a:r>
              <a:rPr lang="en-US" dirty="0"/>
              <a:t> </a:t>
            </a:r>
            <a:r>
              <a:rPr lang="en-US" dirty="0" smtClean="0"/>
              <a:t>(40%</a:t>
            </a:r>
            <a:r>
              <a:rPr lang="en-US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First one goes out </a:t>
            </a:r>
            <a:r>
              <a:rPr lang="en-US" dirty="0" smtClean="0"/>
              <a:t>Jan 28</a:t>
            </a:r>
            <a:endParaRPr lang="en-US" dirty="0"/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Start early, Start early, Start early, Start early, Start early, Start early, Start early, Start early, Start early, Start early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Final </a:t>
            </a:r>
            <a:r>
              <a:rPr lang="en-US" dirty="0"/>
              <a:t>project (25%)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Details out around </a:t>
            </a:r>
            <a:r>
              <a:rPr lang="en-US" dirty="0" smtClean="0"/>
              <a:t>Feb 9</a:t>
            </a:r>
            <a:endParaRPr lang="en-US" baseline="300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Projects done individually, or groups of two students 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Midterm </a:t>
            </a:r>
            <a:r>
              <a:rPr lang="en-US" dirty="0"/>
              <a:t>(</a:t>
            </a:r>
            <a:r>
              <a:rPr lang="en-US" dirty="0" smtClean="0"/>
              <a:t>10%</a:t>
            </a:r>
            <a:r>
              <a:rPr lang="en-US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Date TBD in </a:t>
            </a:r>
            <a:r>
              <a:rPr lang="en-US" dirty="0"/>
              <a:t>class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Final (20%</a:t>
            </a:r>
            <a:r>
              <a:rPr lang="en-US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TBD</a:t>
            </a:r>
          </a:p>
          <a:p>
            <a:pPr lvl="0" eaLnBrk="1" hangingPunct="1">
              <a:lnSpc>
                <a:spcPct val="90000"/>
              </a:lnSpc>
            </a:pPr>
            <a:endParaRPr lang="en-US" dirty="0" smtClean="0">
              <a:solidFill>
                <a:prstClr val="black"/>
              </a:solidFill>
            </a:endParaRPr>
          </a:p>
          <a:p>
            <a:pPr lvl="0" eaLnBrk="1" hangingPunct="1">
              <a:lnSpc>
                <a:spcPct val="90000"/>
              </a:lnSpc>
            </a:pPr>
            <a:r>
              <a:rPr lang="en-US" dirty="0" smtClean="0">
                <a:solidFill>
                  <a:prstClr val="black"/>
                </a:solidFill>
              </a:rPr>
              <a:t>Class Participation (5</a:t>
            </a:r>
            <a:r>
              <a:rPr lang="en-US" dirty="0">
                <a:solidFill>
                  <a:prstClr val="black"/>
                </a:solidFill>
              </a:rPr>
              <a:t>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Contribute to class discussions on Scholar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Ask questions, answer questions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2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Re-grading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assignments </a:t>
            </a:r>
            <a:r>
              <a:rPr lang="en-US" dirty="0" smtClean="0"/>
              <a:t>and midterm</a:t>
            </a:r>
          </a:p>
          <a:p>
            <a:pPr lvl="1"/>
            <a:r>
              <a:rPr lang="en-US" b="1" dirty="0"/>
              <a:t>Within </a:t>
            </a:r>
            <a:r>
              <a:rPr lang="en-US" b="1" dirty="0" smtClean="0"/>
              <a:t>1 week</a:t>
            </a:r>
            <a:r>
              <a:rPr lang="en-US" dirty="0" smtClean="0"/>
              <a:t> </a:t>
            </a:r>
            <a:r>
              <a:rPr lang="en-US" dirty="0"/>
              <a:t>of receiving grades: </a:t>
            </a:r>
            <a:r>
              <a:rPr lang="en-US" dirty="0" smtClean="0"/>
              <a:t>see me</a:t>
            </a:r>
          </a:p>
          <a:p>
            <a:pPr lvl="1"/>
            <a:r>
              <a:rPr lang="en-US" dirty="0" smtClean="0"/>
              <a:t>No change after that.</a:t>
            </a:r>
          </a:p>
          <a:p>
            <a:pPr lvl="1"/>
            <a:endParaRPr lang="en-US" dirty="0" smtClean="0"/>
          </a:p>
          <a:p>
            <a:r>
              <a:rPr lang="en-US" dirty="0"/>
              <a:t>Reasons are not </a:t>
            </a:r>
            <a:r>
              <a:rPr lang="en-US" dirty="0" smtClean="0"/>
              <a:t>accepted </a:t>
            </a:r>
            <a:r>
              <a:rPr lang="en-US" dirty="0"/>
              <a:t>for </a:t>
            </a:r>
            <a:r>
              <a:rPr lang="en-US" dirty="0" smtClean="0"/>
              <a:t>re-grading</a:t>
            </a:r>
          </a:p>
          <a:p>
            <a:pPr lvl="1"/>
            <a:r>
              <a:rPr lang="en-US" dirty="0"/>
              <a:t>I cannot graduate if my GPA is low or if I </a:t>
            </a:r>
            <a:r>
              <a:rPr lang="en-US" dirty="0" smtClean="0"/>
              <a:t>fail </a:t>
            </a:r>
            <a:r>
              <a:rPr lang="en-US" dirty="0"/>
              <a:t>this </a:t>
            </a:r>
            <a:r>
              <a:rPr lang="en-US" dirty="0" smtClean="0"/>
              <a:t>class.</a:t>
            </a:r>
          </a:p>
          <a:p>
            <a:pPr lvl="1"/>
            <a:r>
              <a:rPr lang="en-US" dirty="0"/>
              <a:t>I need to upgrade my grade to maintain/boost my </a:t>
            </a:r>
            <a:r>
              <a:rPr lang="en-US" dirty="0" smtClean="0"/>
              <a:t>GPA.</a:t>
            </a:r>
          </a:p>
          <a:p>
            <a:pPr lvl="1"/>
            <a:r>
              <a:rPr lang="en-US" dirty="0"/>
              <a:t>This is the last course I have taken before I graduate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I have a deadline </a:t>
            </a:r>
            <a:r>
              <a:rPr lang="en-US" dirty="0" smtClean="0"/>
              <a:t>before </a:t>
            </a:r>
            <a:r>
              <a:rPr lang="en-US" dirty="0"/>
              <a:t>the homework</a:t>
            </a:r>
            <a:r>
              <a:rPr lang="en-US" dirty="0" smtClean="0"/>
              <a:t>/project/midterm.</a:t>
            </a:r>
          </a:p>
          <a:p>
            <a:pPr lvl="1"/>
            <a:r>
              <a:rPr lang="en-US" dirty="0"/>
              <a:t>I have done well in other courses / I am a great programmer/theoretician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say you want to solve Character Recognition</a:t>
            </a:r>
          </a:p>
          <a:p>
            <a:endParaRPr lang="en-US" dirty="0"/>
          </a:p>
          <a:p>
            <a:r>
              <a:rPr lang="en-US" dirty="0" smtClean="0"/>
              <a:t>Hard way: Understand handwriting/characters</a:t>
            </a:r>
          </a:p>
          <a:p>
            <a:pPr lvl="1"/>
            <a:r>
              <a:rPr lang="en-US" dirty="0" smtClean="0"/>
              <a:t>Latin</a:t>
            </a:r>
          </a:p>
          <a:p>
            <a:pPr lvl="1"/>
            <a:r>
              <a:rPr lang="en-US" dirty="0" err="1" smtClean="0"/>
              <a:t>Devanagri</a:t>
            </a:r>
            <a:endParaRPr lang="en-US" dirty="0" smtClean="0"/>
          </a:p>
          <a:p>
            <a:pPr lvl="1"/>
            <a:r>
              <a:rPr lang="en-US" dirty="0" smtClean="0"/>
              <a:t>Symbols: </a:t>
            </a:r>
            <a:r>
              <a:rPr lang="en-US" dirty="0">
                <a:hlinkClick r:id="rId2"/>
              </a:rPr>
              <a:t>http://detexify.kirelabs.org/</a:t>
            </a:r>
            <a:r>
              <a:rPr lang="en-US" dirty="0" smtClean="0">
                <a:hlinkClick r:id="rId2"/>
              </a:rPr>
              <a:t>classify.html</a:t>
            </a: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0"/>
            <a:ext cx="255947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7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2013 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6" name="Picture 5" descr="s13_gradehi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112000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3246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13502" y="632460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A-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97057" y="6324600"/>
            <a:ext cx="50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3973" y="6324600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221559" y="632460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B-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966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2013 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6574" y="63246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632460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A-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6324600"/>
            <a:ext cx="50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6324600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632460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B-</a:t>
            </a:r>
            <a:endParaRPr lang="en-US" sz="2000" dirty="0"/>
          </a:p>
        </p:txBody>
      </p:sp>
      <p:pic>
        <p:nvPicPr>
          <p:cNvPr id="12" name="Picture 11" descr="F13_grade_his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0"/>
          <a:stretch/>
        </p:blipFill>
        <p:spPr>
          <a:xfrm>
            <a:off x="596900" y="838200"/>
            <a:ext cx="7708900" cy="55516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8283" y="6324600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133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Homeworks</a:t>
            </a:r>
            <a:r>
              <a:rPr lang="en-US" dirty="0" smtClean="0"/>
              <a:t> are hard, start early!</a:t>
            </a:r>
          </a:p>
          <a:p>
            <a:pPr lvl="1"/>
            <a:r>
              <a:rPr lang="en-US" dirty="0" smtClean="0"/>
              <a:t>Due in 2 weeks via Scholar (Assignments tool)</a:t>
            </a:r>
          </a:p>
          <a:p>
            <a:pPr lvl="1"/>
            <a:r>
              <a:rPr lang="en-US" dirty="0" smtClean="0"/>
              <a:t>Theory </a:t>
            </a:r>
            <a:r>
              <a:rPr lang="en-US" dirty="0"/>
              <a:t>+ Implementation </a:t>
            </a:r>
            <a:endParaRPr lang="en-US" dirty="0" smtClean="0"/>
          </a:p>
          <a:p>
            <a:pPr lvl="1"/>
            <a:r>
              <a:rPr lang="en-US" dirty="0" err="1" smtClean="0"/>
              <a:t>Kaggle</a:t>
            </a:r>
            <a:r>
              <a:rPr lang="en-US" dirty="0" smtClean="0"/>
              <a:t> Competitions:</a:t>
            </a:r>
          </a:p>
          <a:p>
            <a:pPr lvl="2"/>
            <a:r>
              <a:rPr lang="en-US" dirty="0">
                <a:hlinkClick r:id="rId2"/>
              </a:rPr>
              <a:t>http://inclass.kaggle.com/c/vt-ece-machine-learning-perception-hw-</a:t>
            </a:r>
            <a:r>
              <a:rPr lang="en-US" dirty="0" smtClean="0">
                <a:hlinkClick r:id="rId2"/>
              </a:rPr>
              <a:t>3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“Free” Late Days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 late days for the semester </a:t>
            </a:r>
          </a:p>
          <a:p>
            <a:pPr lvl="2"/>
            <a:r>
              <a:rPr lang="en-US" dirty="0" smtClean="0"/>
              <a:t>Use for HW, project proposal/report</a:t>
            </a:r>
          </a:p>
          <a:p>
            <a:pPr lvl="2"/>
            <a:r>
              <a:rPr lang="en-US" dirty="0" smtClean="0"/>
              <a:t>Cannot use for HW0, midterm or final exam, or poster session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After free late days are used up:</a:t>
            </a:r>
          </a:p>
          <a:p>
            <a:pPr lvl="2"/>
            <a:r>
              <a:rPr lang="en-US" dirty="0" smtClean="0"/>
              <a:t>25% penalty for each late day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 today; due Monday (1/23)</a:t>
            </a:r>
          </a:p>
          <a:p>
            <a:pPr lvl="1"/>
            <a:r>
              <a:rPr lang="en-US" dirty="0" smtClean="0"/>
              <a:t>Available on scholar</a:t>
            </a:r>
          </a:p>
          <a:p>
            <a:endParaRPr lang="en-US" dirty="0"/>
          </a:p>
          <a:p>
            <a:r>
              <a:rPr lang="en-US" dirty="0" smtClean="0"/>
              <a:t>Grading</a:t>
            </a:r>
          </a:p>
          <a:p>
            <a:pPr lvl="1"/>
            <a:r>
              <a:rPr lang="en-US" dirty="0" smtClean="0"/>
              <a:t>Does not count towards grade.</a:t>
            </a:r>
          </a:p>
          <a:p>
            <a:pPr lvl="1"/>
            <a:r>
              <a:rPr lang="en-US" dirty="0" smtClean="0"/>
              <a:t>BUT Pass/Fail. </a:t>
            </a:r>
          </a:p>
          <a:p>
            <a:pPr lvl="1"/>
            <a:r>
              <a:rPr lang="en-US" dirty="0" smtClean="0"/>
              <a:t>&lt;=75% means that you might not be prepared for the class</a:t>
            </a:r>
          </a:p>
          <a:p>
            <a:pPr lvl="1"/>
            <a:endParaRPr lang="en-US" dirty="0"/>
          </a:p>
          <a:p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Probability</a:t>
            </a:r>
          </a:p>
          <a:p>
            <a:pPr lvl="1"/>
            <a:r>
              <a:rPr lang="en-US" dirty="0" smtClean="0"/>
              <a:t>Linear Algebra</a:t>
            </a:r>
          </a:p>
          <a:p>
            <a:pPr lvl="1"/>
            <a:r>
              <a:rPr lang="en-US" dirty="0" smtClean="0"/>
              <a:t>Calculus</a:t>
            </a:r>
          </a:p>
          <a:p>
            <a:pPr lvl="1"/>
            <a:r>
              <a:rPr lang="en-US" dirty="0" smtClean="0"/>
              <a:t>Ability to prove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Chance to </a:t>
            </a:r>
            <a:r>
              <a:rPr lang="en-US" dirty="0" smtClean="0"/>
              <a:t>explore Machine Learning</a:t>
            </a:r>
          </a:p>
          <a:p>
            <a:pPr lvl="1"/>
            <a:r>
              <a:rPr lang="en-US" dirty="0" smtClean="0"/>
              <a:t>Can combine with other classes </a:t>
            </a:r>
          </a:p>
          <a:p>
            <a:pPr lvl="2"/>
            <a:r>
              <a:rPr lang="en-US" dirty="0" smtClean="0"/>
              <a:t>get permission from both instructors; delineate different parts</a:t>
            </a:r>
            <a:endParaRPr lang="en-US" dirty="0"/>
          </a:p>
          <a:p>
            <a:pPr lvl="1"/>
            <a:r>
              <a:rPr lang="en-US" dirty="0" smtClean="0"/>
              <a:t>Extra </a:t>
            </a:r>
            <a:r>
              <a:rPr lang="en-US" dirty="0"/>
              <a:t>credit for shooting for a </a:t>
            </a:r>
            <a:r>
              <a:rPr lang="en-US" dirty="0" smtClean="0"/>
              <a:t>publication</a:t>
            </a:r>
          </a:p>
          <a:p>
            <a:endParaRPr lang="en-US" dirty="0" smtClean="0"/>
          </a:p>
          <a:p>
            <a:r>
              <a:rPr lang="en-US" dirty="0" smtClean="0"/>
              <a:t>Main </a:t>
            </a:r>
            <a:r>
              <a:rPr lang="en-US" dirty="0"/>
              <a:t>categories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Application/Survey</a:t>
            </a:r>
          </a:p>
          <a:p>
            <a:pPr lvl="2"/>
            <a:r>
              <a:rPr lang="en-US" dirty="0"/>
              <a:t>Compare a bunch of existing algorithms on a new application domain of your interest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Formulation/Development</a:t>
            </a:r>
          </a:p>
          <a:p>
            <a:pPr lvl="2"/>
            <a:r>
              <a:rPr lang="en-US" dirty="0"/>
              <a:t>Formulate a new model or algorithm for a new or old problem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Theory</a:t>
            </a:r>
          </a:p>
          <a:p>
            <a:pPr lvl="2"/>
            <a:r>
              <a:rPr lang="en-US" dirty="0"/>
              <a:t>Theoretically analyze an existing algorithm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9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For graduate students [5424G]</a:t>
            </a:r>
          </a:p>
          <a:p>
            <a:pPr lvl="2"/>
            <a:r>
              <a:rPr lang="en-US" dirty="0" smtClean="0"/>
              <a:t>Encouraged to apply ML to your research (aerospace, mechanical, UAVs, computational biology…)</a:t>
            </a:r>
          </a:p>
          <a:p>
            <a:pPr lvl="2"/>
            <a:r>
              <a:rPr lang="en-US" dirty="0" smtClean="0"/>
              <a:t>Must be done this semester. No double counting.</a:t>
            </a:r>
          </a:p>
          <a:p>
            <a:endParaRPr lang="en-US" dirty="0" smtClean="0"/>
          </a:p>
          <a:p>
            <a:r>
              <a:rPr lang="en-US" dirty="0" smtClean="0"/>
              <a:t>For undergraduate students [4424]</a:t>
            </a:r>
          </a:p>
          <a:p>
            <a:pPr lvl="2"/>
            <a:r>
              <a:rPr lang="en-US" dirty="0" smtClean="0"/>
              <a:t>Chance to implement something</a:t>
            </a:r>
          </a:p>
          <a:p>
            <a:pPr lvl="2"/>
            <a:r>
              <a:rPr lang="en-US" dirty="0" smtClean="0"/>
              <a:t>No research necessary. Can be an implementation/comparison project.</a:t>
            </a:r>
          </a:p>
          <a:p>
            <a:pPr lvl="2"/>
            <a:r>
              <a:rPr lang="en-US" dirty="0" smtClean="0"/>
              <a:t>E.g</a:t>
            </a:r>
            <a:r>
              <a:rPr lang="en-US" dirty="0"/>
              <a:t>.</a:t>
            </a:r>
            <a:r>
              <a:rPr lang="en-US" dirty="0" smtClean="0"/>
              <a:t> write an </a:t>
            </a:r>
            <a:r>
              <a:rPr lang="en-US" dirty="0" err="1" smtClean="0"/>
              <a:t>iphone</a:t>
            </a:r>
            <a:r>
              <a:rPr lang="en-US" dirty="0" smtClean="0"/>
              <a:t> app (predict activity from GPS/gyro data).</a:t>
            </a:r>
          </a:p>
          <a:p>
            <a:endParaRPr lang="en-US" dirty="0" smtClean="0"/>
          </a:p>
          <a:p>
            <a:r>
              <a:rPr lang="en-US" dirty="0" smtClean="0"/>
              <a:t>Support</a:t>
            </a:r>
          </a:p>
          <a:p>
            <a:pPr lvl="1"/>
            <a:r>
              <a:rPr lang="en-US" dirty="0" smtClean="0"/>
              <a:t>We will give a list of ideas, points to dataset/algorithms/code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entor teams and give feedback.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6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2013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Poster/Demo Session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701546"/>
            <a:ext cx="5562600" cy="439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6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2013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Gesture Activated Interactive Assistant</a:t>
            </a:r>
          </a:p>
          <a:p>
            <a:pPr lvl="1"/>
            <a:r>
              <a:rPr lang="en-US" dirty="0" smtClean="0"/>
              <a:t>Gordon Christie &amp; </a:t>
            </a:r>
            <a:r>
              <a:rPr lang="en-US" dirty="0" err="1" smtClean="0"/>
              <a:t>Ujwal</a:t>
            </a:r>
            <a:r>
              <a:rPr lang="en-US" dirty="0" smtClean="0"/>
              <a:t> </a:t>
            </a:r>
            <a:r>
              <a:rPr lang="en-US" dirty="0" err="1" smtClean="0"/>
              <a:t>Krothpalli</a:t>
            </a:r>
            <a:r>
              <a:rPr lang="en-US" dirty="0" smtClean="0"/>
              <a:t>, Grad Students</a:t>
            </a:r>
            <a:endParaRPr lang="en-US" dirty="0" smtClean="0">
              <a:hlinkClick r:id="rId2"/>
            </a:endParaRPr>
          </a:p>
          <a:p>
            <a:pPr lvl="1"/>
            <a:r>
              <a:rPr lang="en-US" dirty="0">
                <a:hlinkClick r:id="rId3"/>
              </a:rPr>
              <a:t>http://youtu.be/VFPAHY7th9A?t=</a:t>
            </a:r>
            <a:r>
              <a:rPr lang="en-US" dirty="0" smtClean="0">
                <a:hlinkClick r:id="rId3"/>
              </a:rPr>
              <a:t>42s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222"/>
            <a:ext cx="9144000" cy="39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2013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Gender Classification from body proportions</a:t>
            </a:r>
          </a:p>
          <a:p>
            <a:pPr lvl="1"/>
            <a:r>
              <a:rPr lang="en-US" dirty="0" smtClean="0"/>
              <a:t>Igor </a:t>
            </a:r>
            <a:r>
              <a:rPr lang="en-US" dirty="0" err="1" smtClean="0"/>
              <a:t>Janjic</a:t>
            </a:r>
            <a:r>
              <a:rPr lang="en-US" dirty="0" smtClean="0"/>
              <a:t> &amp; Daniel Friedman, Juniors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21635"/>
            <a:ext cx="7620000" cy="46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2013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American Sign Language Detection</a:t>
            </a:r>
          </a:p>
          <a:p>
            <a:pPr lvl="1"/>
            <a:r>
              <a:rPr lang="en-US" dirty="0" err="1" smtClean="0"/>
              <a:t>Vireshwar</a:t>
            </a:r>
            <a:r>
              <a:rPr lang="en-US" dirty="0" smtClean="0"/>
              <a:t> Kumar &amp; </a:t>
            </a:r>
            <a:r>
              <a:rPr lang="en-US" dirty="0" err="1" smtClean="0"/>
              <a:t>Dhiraj</a:t>
            </a:r>
            <a:r>
              <a:rPr lang="en-US" dirty="0" smtClean="0"/>
              <a:t> </a:t>
            </a:r>
            <a:r>
              <a:rPr lang="en-US" dirty="0" err="1" smtClean="0"/>
              <a:t>Amuru</a:t>
            </a:r>
            <a:r>
              <a:rPr lang="en-US" dirty="0" smtClean="0"/>
              <a:t>, </a:t>
            </a:r>
            <a:r>
              <a:rPr lang="en-US" dirty="0"/>
              <a:t>Grad Students</a:t>
            </a:r>
            <a:endParaRPr lang="en-US" dirty="0">
              <a:hlinkClick r:id="rId2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30380"/>
            <a:ext cx="6934200" cy="2541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584700"/>
            <a:ext cx="72644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5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say you want to solve Character Recognition</a:t>
            </a:r>
          </a:p>
          <a:p>
            <a:endParaRPr lang="en-US" dirty="0"/>
          </a:p>
          <a:p>
            <a:r>
              <a:rPr lang="en-US" dirty="0" smtClean="0"/>
              <a:t>Hard way: Understand handwriting/characters</a:t>
            </a:r>
          </a:p>
          <a:p>
            <a:endParaRPr lang="en-US" dirty="0"/>
          </a:p>
          <a:p>
            <a:r>
              <a:rPr lang="en-US" dirty="0" smtClean="0"/>
              <a:t>Lazy way: Throw data!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07" y="3581400"/>
            <a:ext cx="324149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0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Only on HW and project (not allowed in exams &amp; HW0).</a:t>
            </a:r>
            <a:endParaRPr lang="en-US" dirty="0"/>
          </a:p>
          <a:p>
            <a:pPr lvl="1"/>
            <a:r>
              <a:rPr lang="en-US" dirty="0"/>
              <a:t>You may discuss the questions</a:t>
            </a:r>
          </a:p>
          <a:p>
            <a:pPr lvl="1"/>
            <a:r>
              <a:rPr lang="en-US" dirty="0"/>
              <a:t>Each student writes their own answers</a:t>
            </a:r>
          </a:p>
          <a:p>
            <a:pPr lvl="1"/>
            <a:r>
              <a:rPr lang="en-US" dirty="0"/>
              <a:t>Write on your homework anyone with whom you collaborate</a:t>
            </a:r>
          </a:p>
          <a:p>
            <a:pPr lvl="1"/>
            <a:r>
              <a:rPr lang="en-US" dirty="0"/>
              <a:t>Each student must write their own code for the programming part</a:t>
            </a:r>
          </a:p>
          <a:p>
            <a:endParaRPr lang="en-US" dirty="0"/>
          </a:p>
          <a:p>
            <a:r>
              <a:rPr lang="en-US" dirty="0" smtClean="0"/>
              <a:t>Zero tolerance on plagiarism</a:t>
            </a:r>
          </a:p>
          <a:p>
            <a:pPr lvl="1"/>
            <a:r>
              <a:rPr lang="en-US" dirty="0" smtClean="0"/>
              <a:t>Neither ethical nor in your best interest</a:t>
            </a:r>
          </a:p>
          <a:p>
            <a:pPr lvl="1"/>
            <a:r>
              <a:rPr lang="en-US" dirty="0" smtClean="0"/>
              <a:t>Always credit your sources</a:t>
            </a:r>
          </a:p>
          <a:p>
            <a:pPr lvl="1"/>
            <a:r>
              <a:rPr lang="en-US" dirty="0" smtClean="0"/>
              <a:t>Don’t cheat. We will find out.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9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Waitlist / Audit / Sit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Waitlist</a:t>
            </a:r>
          </a:p>
          <a:p>
            <a:pPr lvl="1"/>
            <a:r>
              <a:rPr lang="en-US" dirty="0" smtClean="0"/>
              <a:t>Do HW0. Come to first few classes.</a:t>
            </a:r>
          </a:p>
          <a:p>
            <a:pPr lvl="1"/>
            <a:r>
              <a:rPr lang="en-US" dirty="0" smtClean="0"/>
              <a:t>Let’s see how many people drop.</a:t>
            </a:r>
          </a:p>
          <a:p>
            <a:pPr lvl="1"/>
            <a:r>
              <a:rPr lang="en-US" dirty="0" smtClean="0"/>
              <a:t>Remember: </a:t>
            </a:r>
            <a:r>
              <a:rPr lang="en-US" dirty="0"/>
              <a:t>O</a:t>
            </a:r>
            <a:r>
              <a:rPr lang="en-US" dirty="0" smtClean="0"/>
              <a:t>ffered again next year.</a:t>
            </a:r>
          </a:p>
          <a:p>
            <a:pPr lvl="1"/>
            <a:endParaRPr lang="en-US" dirty="0"/>
          </a:p>
          <a:p>
            <a:r>
              <a:rPr lang="en-US" dirty="0" smtClean="0"/>
              <a:t>Audit</a:t>
            </a:r>
          </a:p>
          <a:p>
            <a:pPr lvl="1"/>
            <a:r>
              <a:rPr lang="en-US" dirty="0" smtClean="0"/>
              <a:t>Can’t audit Special Studies. </a:t>
            </a:r>
          </a:p>
          <a:p>
            <a:pPr lvl="1"/>
            <a:r>
              <a:rPr lang="en-US" dirty="0" smtClean="0"/>
              <a:t>Once we get a permanent number: </a:t>
            </a:r>
            <a:br>
              <a:rPr lang="en-US" dirty="0" smtClean="0"/>
            </a:br>
            <a:r>
              <a:rPr lang="en-US" dirty="0" smtClean="0"/>
              <a:t>Do enough work (your choice) to get 50% grade. </a:t>
            </a:r>
          </a:p>
          <a:p>
            <a:pPr lvl="1"/>
            <a:endParaRPr lang="en-US" dirty="0"/>
          </a:p>
          <a:p>
            <a:r>
              <a:rPr lang="en-US" dirty="0" smtClean="0"/>
              <a:t>Sitting in</a:t>
            </a:r>
          </a:p>
          <a:p>
            <a:pPr lvl="1"/>
            <a:r>
              <a:rPr lang="en-US" dirty="0" smtClean="0"/>
              <a:t>Talk to instructor.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3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</a:t>
            </a:r>
            <a:r>
              <a:rPr lang="en-US" dirty="0"/>
              <a:t>means of </a:t>
            </a:r>
            <a:r>
              <a:rPr lang="en-US" dirty="0" smtClean="0"/>
              <a:t>communication -- Scholar Forum</a:t>
            </a:r>
          </a:p>
          <a:p>
            <a:pPr lvl="1"/>
            <a:r>
              <a:rPr lang="en-US" dirty="0" smtClean="0"/>
              <a:t>No direct emails to Instructor unless private information</a:t>
            </a:r>
          </a:p>
          <a:p>
            <a:pPr lvl="1"/>
            <a:r>
              <a:rPr lang="en-US" dirty="0" smtClean="0"/>
              <a:t>Instructor can mark/provide answers to everyone</a:t>
            </a:r>
          </a:p>
          <a:p>
            <a:pPr lvl="1"/>
            <a:r>
              <a:rPr lang="en-US" dirty="0" smtClean="0"/>
              <a:t>Class participation credit for answering questions!</a:t>
            </a:r>
          </a:p>
          <a:p>
            <a:pPr lvl="1"/>
            <a:r>
              <a:rPr lang="en-US" dirty="0" smtClean="0"/>
              <a:t>No posting answers. We will monitor.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Class websites:</a:t>
            </a:r>
          </a:p>
          <a:p>
            <a:pPr lvl="1"/>
            <a:r>
              <a:rPr lang="en-US" dirty="0">
                <a:hlinkClick r:id="rId2"/>
              </a:rPr>
              <a:t>https://scholar.vt.edu/portal/site/s15ece5984</a:t>
            </a:r>
            <a:endParaRPr lang="sk-SK" dirty="0" smtClean="0"/>
          </a:p>
          <a:p>
            <a:pPr lvl="1"/>
            <a:r>
              <a:rPr lang="sk-SK" dirty="0">
                <a:hlinkClick r:id="rId3"/>
              </a:rPr>
              <a:t>https://filebox.ece.vt.edu/~s15ece5984</a:t>
            </a:r>
            <a:r>
              <a:rPr lang="sk-SK" dirty="0" smtClean="0">
                <a:hlinkClick r:id="rId3"/>
              </a:rPr>
              <a:t>/</a:t>
            </a:r>
            <a:endParaRPr lang="sk-SK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Office Hours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8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 well in class?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Come to class!</a:t>
            </a:r>
          </a:p>
          <a:p>
            <a:pPr lvl="1"/>
            <a:r>
              <a:rPr lang="en-US" dirty="0" smtClean="0"/>
              <a:t>Sit in front; ask question</a:t>
            </a:r>
          </a:p>
          <a:p>
            <a:pPr lvl="1"/>
            <a:r>
              <a:rPr lang="en-US" dirty="0" smtClean="0"/>
              <a:t>This is the most important thing you can do</a:t>
            </a:r>
          </a:p>
          <a:p>
            <a:endParaRPr lang="en-US" dirty="0"/>
          </a:p>
          <a:p>
            <a:r>
              <a:rPr lang="en-US" dirty="0" smtClean="0"/>
              <a:t>One point</a:t>
            </a:r>
          </a:p>
          <a:p>
            <a:pPr lvl="1"/>
            <a:r>
              <a:rPr lang="en-US" dirty="0" smtClean="0"/>
              <a:t>No laptops or screens in class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6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Relevant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Intro to Artificial Intelligence </a:t>
            </a:r>
            <a:r>
              <a:rPr lang="en-US" dirty="0" smtClean="0"/>
              <a:t>(CS 5804)</a:t>
            </a:r>
            <a:endParaRPr lang="en-US" dirty="0"/>
          </a:p>
          <a:p>
            <a:pPr lvl="1"/>
            <a:r>
              <a:rPr lang="en-US" dirty="0" smtClean="0"/>
              <a:t>Instructor: Bert Huang</a:t>
            </a:r>
          </a:p>
          <a:p>
            <a:pPr lvl="1"/>
            <a:r>
              <a:rPr lang="en-US" dirty="0" smtClean="0"/>
              <a:t>Offered: Spring</a:t>
            </a:r>
          </a:p>
          <a:p>
            <a:endParaRPr lang="en-US" dirty="0" smtClean="0"/>
          </a:p>
          <a:p>
            <a:r>
              <a:rPr lang="en-US" dirty="0"/>
              <a:t>Convex Optimization (ECE 5734)</a:t>
            </a:r>
          </a:p>
          <a:p>
            <a:pPr lvl="1"/>
            <a:r>
              <a:rPr lang="en-US" dirty="0"/>
              <a:t>Instructor: </a:t>
            </a:r>
            <a:r>
              <a:rPr lang="nl-NL" dirty="0"/>
              <a:t>MH </a:t>
            </a:r>
            <a:r>
              <a:rPr lang="nl-NL" dirty="0" err="1"/>
              <a:t>Farhood</a:t>
            </a:r>
            <a:endParaRPr lang="nl-NL" dirty="0"/>
          </a:p>
          <a:p>
            <a:pPr lvl="1"/>
            <a:r>
              <a:rPr lang="nl-NL" dirty="0" err="1"/>
              <a:t>Offered</a:t>
            </a:r>
            <a:r>
              <a:rPr lang="nl-NL" dirty="0"/>
              <a:t>: Spring</a:t>
            </a:r>
          </a:p>
          <a:p>
            <a:endParaRPr lang="en-US" dirty="0" smtClean="0"/>
          </a:p>
          <a:p>
            <a:r>
              <a:rPr lang="en-US" dirty="0"/>
              <a:t>Data Analytics (CS 5526)</a:t>
            </a:r>
          </a:p>
          <a:p>
            <a:pPr lvl="1"/>
            <a:r>
              <a:rPr lang="en-US" dirty="0"/>
              <a:t>Instructor: </a:t>
            </a:r>
            <a:r>
              <a:rPr lang="en-US" dirty="0" err="1" smtClean="0"/>
              <a:t>Naren</a:t>
            </a:r>
            <a:r>
              <a:rPr lang="en-US" dirty="0" smtClean="0"/>
              <a:t> </a:t>
            </a:r>
            <a:r>
              <a:rPr lang="en-US" dirty="0" err="1" smtClean="0"/>
              <a:t>Ramakrishnan</a:t>
            </a:r>
            <a:endParaRPr lang="en-US" dirty="0"/>
          </a:p>
          <a:p>
            <a:pPr lvl="1"/>
            <a:r>
              <a:rPr lang="en-US" dirty="0"/>
              <a:t>Offered: Spring</a:t>
            </a:r>
          </a:p>
          <a:p>
            <a:endParaRPr lang="en-US" dirty="0" smtClean="0"/>
          </a:p>
          <a:p>
            <a:r>
              <a:rPr lang="en-US" dirty="0" smtClean="0"/>
              <a:t>Advanced Machine Learning (ECE 6504)</a:t>
            </a:r>
          </a:p>
          <a:p>
            <a:pPr lvl="1"/>
            <a:r>
              <a:rPr lang="en-US" dirty="0" smtClean="0"/>
              <a:t>Instructor: Dhruv Batra</a:t>
            </a:r>
          </a:p>
          <a:p>
            <a:pPr lvl="1"/>
            <a:r>
              <a:rPr lang="en-US" dirty="0" smtClean="0"/>
              <a:t>Offered: Spring</a:t>
            </a:r>
          </a:p>
          <a:p>
            <a:endParaRPr lang="en-US" dirty="0" smtClean="0"/>
          </a:p>
          <a:p>
            <a:r>
              <a:rPr lang="en-US" dirty="0" smtClean="0"/>
              <a:t>Computer Vision (ECE 5554)</a:t>
            </a:r>
          </a:p>
          <a:p>
            <a:pPr lvl="1"/>
            <a:r>
              <a:rPr lang="en-US" dirty="0" smtClean="0"/>
              <a:t>Instructor: Devi Parikh</a:t>
            </a:r>
          </a:p>
          <a:p>
            <a:pPr lvl="1"/>
            <a:r>
              <a:rPr lang="en-US" dirty="0" smtClean="0"/>
              <a:t>Offered: Fall</a:t>
            </a:r>
          </a:p>
          <a:p>
            <a:endParaRPr lang="en-US" dirty="0"/>
          </a:p>
          <a:p>
            <a:r>
              <a:rPr lang="en-US" dirty="0" smtClean="0"/>
              <a:t>Advanced Computer Vision (ECE 6504)</a:t>
            </a:r>
          </a:p>
          <a:p>
            <a:pPr lvl="1"/>
            <a:r>
              <a:rPr lang="en-US" dirty="0" smtClean="0"/>
              <a:t>Instructor: Devi Parikh</a:t>
            </a:r>
          </a:p>
          <a:p>
            <a:pPr lvl="1"/>
            <a:r>
              <a:rPr lang="en-US" dirty="0" smtClean="0"/>
              <a:t>Offered: Spring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3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HW0</a:t>
            </a:r>
          </a:p>
          <a:p>
            <a:pPr lvl="1"/>
            <a:r>
              <a:rPr lang="en-US" dirty="0" smtClean="0"/>
              <a:t>Due Friday 11:55pm</a:t>
            </a:r>
          </a:p>
          <a:p>
            <a:pPr lvl="1"/>
            <a:endParaRPr lang="en-US" dirty="0"/>
          </a:p>
          <a:p>
            <a:r>
              <a:rPr lang="en-US" dirty="0" smtClean="0"/>
              <a:t>Readings</a:t>
            </a:r>
          </a:p>
          <a:p>
            <a:pPr lvl="1"/>
            <a:r>
              <a:rPr lang="en-US" dirty="0" smtClean="0"/>
              <a:t>Probability Refresher: Barber</a:t>
            </a:r>
            <a:r>
              <a:rPr lang="en-US" dirty="0"/>
              <a:t> </a:t>
            </a:r>
            <a:r>
              <a:rPr lang="en-US" dirty="0" smtClean="0"/>
              <a:t>Chap 1</a:t>
            </a:r>
            <a:endParaRPr lang="en-US" dirty="0"/>
          </a:p>
          <a:p>
            <a:pPr lvl="1"/>
            <a:r>
              <a:rPr lang="en-US" dirty="0" smtClean="0"/>
              <a:t>Overview of ML: Barber Section 13.1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4543" r="4543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36212</TotalTime>
  <Words>3603</Words>
  <Application>Microsoft Macintosh PowerPoint</Application>
  <PresentationFormat>On-screen Show (4:3)</PresentationFormat>
  <Paragraphs>1112</Paragraphs>
  <Slides>96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98" baseType="lpstr">
      <vt:lpstr>pictures</vt:lpstr>
      <vt:lpstr>Blank Presentation</vt:lpstr>
      <vt:lpstr>ECE 5984:  Introduction to Machine Learning</vt:lpstr>
      <vt:lpstr>ECE 4424 / 5424G (CS 5824): Introduction to Machine Learning</vt:lpstr>
      <vt:lpstr>ECE 4424 / 5424G (CS 5824):  Machine Learning / Advanced Machine Learning</vt:lpstr>
      <vt:lpstr>ECE 5984:  Introduction to Machine Learning</vt:lpstr>
      <vt:lpstr>Quotes </vt:lpstr>
      <vt:lpstr>Acquisitions</vt:lpstr>
      <vt:lpstr>What is Machine Learning?</vt:lpstr>
      <vt:lpstr>What is Machine Learning?</vt:lpstr>
      <vt:lpstr>What is Machine Learning?</vt:lpstr>
      <vt:lpstr>Example: Netflix Challenge</vt:lpstr>
      <vt:lpstr>Example: Netflix Challenge</vt:lpstr>
      <vt:lpstr>Comparison</vt:lpstr>
      <vt:lpstr>What is Machine Learning?</vt:lpstr>
      <vt:lpstr>What is Machine Learning?</vt:lpstr>
      <vt:lpstr>What is Machine Learning?</vt:lpstr>
      <vt:lpstr>Why Study Machine Learning? Engineering Better Computing Systems</vt:lpstr>
      <vt:lpstr>Why Study Machine Learning? Cognitive Science</vt:lpstr>
      <vt:lpstr>Why Study Machine Learning? The Time is Ripe</vt:lpstr>
      <vt:lpstr>Where does ML fit in?</vt:lpstr>
      <vt:lpstr>A Brief History of AI</vt:lpstr>
      <vt:lpstr>A Brief History of AI</vt:lpstr>
      <vt:lpstr>AI Predictions: Experts</vt:lpstr>
      <vt:lpstr>AI Predictions: Non-Experts</vt:lpstr>
      <vt:lpstr>AI Predictions: Failed</vt:lpstr>
      <vt:lpstr>Why is AI hard?</vt:lpstr>
      <vt:lpstr>What humans see</vt:lpstr>
      <vt:lpstr>What computers see</vt:lpstr>
      <vt:lpstr>“I saw her duck”</vt:lpstr>
      <vt:lpstr>“I saw her duck”</vt:lpstr>
      <vt:lpstr>“I saw her duck”</vt:lpstr>
      <vt:lpstr>“I saw her duck with a telescope…”</vt:lpstr>
      <vt:lpstr>We’ve come a long way…</vt:lpstr>
      <vt:lpstr>Why are things working today?</vt:lpstr>
      <vt:lpstr>ML in a Nutshell</vt:lpstr>
      <vt:lpstr>ML in a Nutshell</vt:lpstr>
      <vt:lpstr>ML in a Nutshell</vt:lpstr>
      <vt:lpstr>Representation / Model Class</vt:lpstr>
      <vt:lpstr>Evaluation / Objective Function</vt:lpstr>
      <vt:lpstr>Optimization</vt:lpstr>
      <vt:lpstr>Types of Learning</vt:lpstr>
      <vt:lpstr>Spam vs Regular Email</vt:lpstr>
      <vt:lpstr>Intuition</vt:lpstr>
      <vt:lpstr>Simple Strategy: Let us count!</vt:lpstr>
      <vt:lpstr>Final Procedure</vt:lpstr>
      <vt:lpstr>Types of Learning</vt:lpstr>
      <vt:lpstr>Tasks</vt:lpstr>
      <vt:lpstr>Supervised Learning</vt:lpstr>
      <vt:lpstr>Image Classification</vt:lpstr>
      <vt:lpstr>Face Recognition</vt:lpstr>
      <vt:lpstr>Machine Translation</vt:lpstr>
      <vt:lpstr>Speech Recognition</vt:lpstr>
      <vt:lpstr>Speech Recognition</vt:lpstr>
      <vt:lpstr>PowerPoint Presentation</vt:lpstr>
      <vt:lpstr>Seeing is worse than believing</vt:lpstr>
      <vt:lpstr>Supervised Learning</vt:lpstr>
      <vt:lpstr>Stock market</vt:lpstr>
      <vt:lpstr>Weather prediction</vt:lpstr>
      <vt:lpstr>Pose Estimation</vt:lpstr>
      <vt:lpstr>Pose Estimation</vt:lpstr>
      <vt:lpstr>Tasks</vt:lpstr>
      <vt:lpstr>Unsupervised Learning</vt:lpstr>
      <vt:lpstr>Clustering Data: Group similar things</vt:lpstr>
      <vt:lpstr>Face Clustering</vt:lpstr>
      <vt:lpstr>PowerPoint Presentation</vt:lpstr>
      <vt:lpstr>Unsupervised Learning</vt:lpstr>
      <vt:lpstr>Embedding images</vt:lpstr>
      <vt:lpstr>Embedding words</vt:lpstr>
      <vt:lpstr>ThisPlusThat.me</vt:lpstr>
      <vt:lpstr>ThisPlusThat.me</vt:lpstr>
      <vt:lpstr>PowerPoint Presentation</vt:lpstr>
      <vt:lpstr>Reinforcement Learning: Learning to act</vt:lpstr>
      <vt:lpstr>Learning to act</vt:lpstr>
      <vt:lpstr>Course Information</vt:lpstr>
      <vt:lpstr>Syllabus</vt:lpstr>
      <vt:lpstr>Syllabus</vt:lpstr>
      <vt:lpstr>Prerequisites</vt:lpstr>
      <vt:lpstr>Textbook</vt:lpstr>
      <vt:lpstr>Grading</vt:lpstr>
      <vt:lpstr>Re-grading Policy</vt:lpstr>
      <vt:lpstr>Spring 2013 Grades</vt:lpstr>
      <vt:lpstr>Fall 2013 Grades</vt:lpstr>
      <vt:lpstr>Homeworks</vt:lpstr>
      <vt:lpstr>HW0</vt:lpstr>
      <vt:lpstr>Project</vt:lpstr>
      <vt:lpstr>Project</vt:lpstr>
      <vt:lpstr>Spring 2013 Projects</vt:lpstr>
      <vt:lpstr>Spring 2013 Projects</vt:lpstr>
      <vt:lpstr>Spring 2013 Projects</vt:lpstr>
      <vt:lpstr>Spring 2013 Projects</vt:lpstr>
      <vt:lpstr>Collaboration Policy</vt:lpstr>
      <vt:lpstr>Waitlist / Audit / Sit in</vt:lpstr>
      <vt:lpstr>Communication Channels</vt:lpstr>
      <vt:lpstr>How to do well in class?</vt:lpstr>
      <vt:lpstr>Other Relevant Classes</vt:lpstr>
      <vt:lpstr>Todo</vt:lpstr>
      <vt:lpstr>Welcome</vt:lpstr>
    </vt:vector>
  </TitlesOfParts>
  <Manager/>
  <Company>Virginia 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1869</cp:revision>
  <cp:lastPrinted>2009-01-27T18:32:10Z</cp:lastPrinted>
  <dcterms:created xsi:type="dcterms:W3CDTF">2012-10-15T09:25:23Z</dcterms:created>
  <dcterms:modified xsi:type="dcterms:W3CDTF">2015-08-24T20:36:57Z</dcterms:modified>
  <cp:category/>
</cp:coreProperties>
</file>