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1.xml" ContentType="application/vnd.openxmlformats-officedocument.presentationml.tags+xml"/>
  <Override PartName="/ppt/notesSlides/notesSlide15.xml" ContentType="application/vnd.openxmlformats-officedocument.presentationml.notesSlide+xml"/>
  <Override PartName="/ppt/tags/tag2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23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75" r:id="rId1"/>
    <p:sldMasterId id="2147483687" r:id="rId2"/>
  </p:sldMasterIdLst>
  <p:notesMasterIdLst>
    <p:notesMasterId r:id="rId42"/>
  </p:notesMasterIdLst>
  <p:handoutMasterIdLst>
    <p:handoutMasterId r:id="rId43"/>
  </p:handoutMasterIdLst>
  <p:sldIdLst>
    <p:sldId id="256" r:id="rId3"/>
    <p:sldId id="314" r:id="rId4"/>
    <p:sldId id="313" r:id="rId5"/>
    <p:sldId id="317" r:id="rId6"/>
    <p:sldId id="318" r:id="rId7"/>
    <p:sldId id="316" r:id="rId8"/>
    <p:sldId id="319" r:id="rId9"/>
    <p:sldId id="278" r:id="rId10"/>
    <p:sldId id="309" r:id="rId11"/>
    <p:sldId id="310" r:id="rId12"/>
    <p:sldId id="282" r:id="rId13"/>
    <p:sldId id="283" r:id="rId14"/>
    <p:sldId id="284" r:id="rId15"/>
    <p:sldId id="308" r:id="rId16"/>
    <p:sldId id="285" r:id="rId17"/>
    <p:sldId id="288" r:id="rId18"/>
    <p:sldId id="326" r:id="rId19"/>
    <p:sldId id="320" r:id="rId20"/>
    <p:sldId id="321" r:id="rId21"/>
    <p:sldId id="322" r:id="rId22"/>
    <p:sldId id="323" r:id="rId23"/>
    <p:sldId id="324" r:id="rId24"/>
    <p:sldId id="325" r:id="rId25"/>
    <p:sldId id="327" r:id="rId26"/>
    <p:sldId id="328" r:id="rId27"/>
    <p:sldId id="329" r:id="rId28"/>
    <p:sldId id="330" r:id="rId29"/>
    <p:sldId id="331" r:id="rId30"/>
    <p:sldId id="332" r:id="rId31"/>
    <p:sldId id="333" r:id="rId32"/>
    <p:sldId id="334" r:id="rId33"/>
    <p:sldId id="335" r:id="rId34"/>
    <p:sldId id="336" r:id="rId35"/>
    <p:sldId id="337" r:id="rId36"/>
    <p:sldId id="338" r:id="rId37"/>
    <p:sldId id="339" r:id="rId38"/>
    <p:sldId id="340" r:id="rId39"/>
    <p:sldId id="341" r:id="rId40"/>
    <p:sldId id="343" r:id="rId41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Arial" pitchFamily="-97" charset="0"/>
        <a:ea typeface="ＭＳ Ｐゴシック" pitchFamily="-97" charset="-128"/>
        <a:cs typeface="ＭＳ Ｐゴシック" pitchFamily="-97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9E8FF"/>
    <a:srgbClr val="5B5B6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9" autoAdjust="0"/>
    <p:restoredTop sz="93478" autoAdjust="0"/>
  </p:normalViewPr>
  <p:slideViewPr>
    <p:cSldViewPr>
      <p:cViewPr varScale="1">
        <p:scale>
          <a:sx n="113" d="100"/>
          <a:sy n="113" d="100"/>
        </p:scale>
        <p:origin x="-1088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>
      <p:cViewPr varScale="1">
        <p:scale>
          <a:sx n="88" d="100"/>
          <a:sy n="88" d="100"/>
        </p:scale>
        <p:origin x="-2072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7E4735-A5D0-044D-BE7E-3A4B3C0A561F}" type="datetimeFigureOut">
              <a:rPr lang="en-US" smtClean="0"/>
              <a:pPr/>
              <a:t>4/6/15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56C03F-7434-D740-BBB1-1637C88A1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1637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>
                <a:latin typeface="Arial" pitchFamily="-112" charset="0"/>
                <a:ea typeface="ＭＳ Ｐゴシック" pitchFamily="-112" charset="-128"/>
                <a:cs typeface="ＭＳ Ｐゴシック" pitchFamily="-112" charset="-128"/>
              </a:defRPr>
            </a:lvl1pPr>
          </a:lstStyle>
          <a:p>
            <a:pPr>
              <a:defRPr/>
            </a:pPr>
            <a:fld id="{07DD8A4E-80D5-E442-8CCA-D5A1F77B1F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48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DD8A4E-80D5-E442-8CCA-D5A1F77B1F2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97A67-FFD4-46B8-815E-914E6F4945F3}" type="slidenum">
              <a:rPr lang="en-US"/>
              <a:pPr/>
              <a:t>15</a:t>
            </a:fld>
            <a:endParaRPr lang="en-US"/>
          </a:p>
        </p:txBody>
      </p:sp>
      <p:sp>
        <p:nvSpPr>
          <p:cNvPr id="978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8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E502F4-0D4E-427B-B7EF-D688C4A443A0}" type="slidenum">
              <a:rPr lang="en-US"/>
              <a:pPr/>
              <a:t>16</a:t>
            </a:fld>
            <a:endParaRPr lang="en-US"/>
          </a:p>
        </p:txBody>
      </p:sp>
      <p:sp>
        <p:nvSpPr>
          <p:cNvPr id="987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71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649DEF-B32F-4EBC-969F-41B035267F9B}" type="slidenum">
              <a:rPr lang="en-US"/>
              <a:pPr/>
              <a:t>18</a:t>
            </a:fld>
            <a:endParaRPr lang="en-US"/>
          </a:p>
        </p:txBody>
      </p:sp>
      <p:sp>
        <p:nvSpPr>
          <p:cNvPr id="93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5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46F03-A7DE-42AB-BCDD-292F2F74A7D4}" type="slidenum">
              <a:rPr lang="en-US"/>
              <a:pPr/>
              <a:t>19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A46F03-A7DE-42AB-BCDD-292F2F74A7D4}" type="slidenum">
              <a:rPr lang="en-US"/>
              <a:pPr/>
              <a:t>20</a:t>
            </a:fld>
            <a:endParaRPr lang="en-US"/>
          </a:p>
        </p:txBody>
      </p:sp>
      <p:sp>
        <p:nvSpPr>
          <p:cNvPr id="93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7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D3B52A-1A0F-4E54-8629-2B35BBB8EF6F}" type="slidenum">
              <a:rPr lang="en-US"/>
              <a:pPr/>
              <a:t>22</a:t>
            </a:fld>
            <a:endParaRPr lang="en-US"/>
          </a:p>
        </p:txBody>
      </p:sp>
      <p:sp>
        <p:nvSpPr>
          <p:cNvPr id="94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0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3C52A9-A467-4097-9484-9B5D8E80D5A7}" type="slidenum">
              <a:rPr lang="en-US"/>
              <a:pPr/>
              <a:t>23</a:t>
            </a:fld>
            <a:endParaRPr lang="en-US"/>
          </a:p>
        </p:txBody>
      </p:sp>
      <p:sp>
        <p:nvSpPr>
          <p:cNvPr id="94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F6C9D8-5114-4BF2-88A2-C8C9694C4AC0}" type="slidenum">
              <a:rPr lang="en-US"/>
              <a:pPr/>
              <a:t>24</a:t>
            </a:fld>
            <a:endParaRPr lang="en-US"/>
          </a:p>
        </p:txBody>
      </p:sp>
      <p:sp>
        <p:nvSpPr>
          <p:cNvPr id="423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6" tIns="43243" rIns="86486" bIns="4324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6A8E10-6449-4E9E-81D9-2D5D9E21E562}" type="slidenum">
              <a:rPr lang="en-US"/>
              <a:pPr/>
              <a:t>25</a:t>
            </a:fld>
            <a:endParaRPr lang="en-US"/>
          </a:p>
        </p:txBody>
      </p:sp>
      <p:sp>
        <p:nvSpPr>
          <p:cNvPr id="425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6" tIns="43243" rIns="86486" bIns="4324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6E28A1-0242-4FFE-88F7-5D2073FE0C14}" type="slidenum">
              <a:rPr lang="en-US"/>
              <a:pPr/>
              <a:t>26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6486" tIns="43243" rIns="86486" bIns="43243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16738-1842-40BE-ABAF-D2055CF33B19}" type="slidenum">
              <a:rPr lang="en-US"/>
              <a:pPr/>
              <a:t>7</a:t>
            </a:fld>
            <a:endParaRPr lang="en-US"/>
          </a:p>
        </p:txBody>
      </p:sp>
      <p:sp>
        <p:nvSpPr>
          <p:cNvPr id="90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8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FB5A19-61F0-4C94-A8FE-1C306FAAA483}" type="slidenum">
              <a:rPr lang="en-US"/>
              <a:pPr/>
              <a:t>31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BC096-6615-4C79-8C25-AE7FD285267E}" type="slidenum">
              <a:rPr lang="en-US"/>
              <a:pPr/>
              <a:t>32</a:t>
            </a:fld>
            <a:endParaRPr lang="en-US"/>
          </a:p>
        </p:txBody>
      </p:sp>
      <p:sp>
        <p:nvSpPr>
          <p:cNvPr id="80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C7F67F-4D4C-47AC-A78E-C1772D87448E}" type="slidenum">
              <a:rPr lang="en-US"/>
              <a:pPr/>
              <a:t>36</a:t>
            </a:fld>
            <a:endParaRPr lang="en-US"/>
          </a:p>
        </p:txBody>
      </p:sp>
      <p:sp>
        <p:nvSpPr>
          <p:cNvPr id="78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32" tIns="45716" rIns="91432" bIns="4571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C3B52E-6164-4546-8AB3-49D5E2A090F0}" type="slidenum">
              <a:rPr lang="en-US"/>
              <a:pPr/>
              <a:t>8</a:t>
            </a:fld>
            <a:endParaRPr lang="en-US"/>
          </a:p>
        </p:txBody>
      </p:sp>
      <p:sp>
        <p:nvSpPr>
          <p:cNvPr id="958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6E124B-EB52-4C46-B432-6407B51ED24B}" type="slidenum">
              <a:rPr lang="en-US"/>
              <a:pPr/>
              <a:t>9</a:t>
            </a:fld>
            <a:endParaRPr lang="en-US"/>
          </a:p>
        </p:txBody>
      </p:sp>
      <p:sp>
        <p:nvSpPr>
          <p:cNvPr id="960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D29F3F-D043-4681-AC65-3C8072432147}" type="slidenum">
              <a:rPr lang="en-US"/>
              <a:pPr/>
              <a:t>10</a:t>
            </a:fld>
            <a:endParaRPr lang="en-US"/>
          </a:p>
        </p:txBody>
      </p:sp>
      <p:sp>
        <p:nvSpPr>
          <p:cNvPr id="96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B3F5A3-3872-4EA0-919B-A1E5D1CA01F7}" type="slidenum">
              <a:rPr lang="en-US"/>
              <a:pPr/>
              <a:t>11</a:t>
            </a:fld>
            <a:endParaRPr lang="en-US"/>
          </a:p>
        </p:txBody>
      </p:sp>
      <p:sp>
        <p:nvSpPr>
          <p:cNvPr id="96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89DA68-AF84-477B-91E3-C1A9FA59A673}" type="slidenum">
              <a:rPr lang="en-US"/>
              <a:pPr/>
              <a:t>12</a:t>
            </a:fld>
            <a:endParaRPr lang="en-US"/>
          </a:p>
        </p:txBody>
      </p:sp>
      <p:sp>
        <p:nvSpPr>
          <p:cNvPr id="96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3C052-2601-471F-A95D-7545D9EE552E}" type="slidenum">
              <a:rPr lang="en-US"/>
              <a:pPr/>
              <a:t>13</a:t>
            </a:fld>
            <a:endParaRPr lang="en-US"/>
          </a:p>
        </p:txBody>
      </p:sp>
      <p:sp>
        <p:nvSpPr>
          <p:cNvPr id="97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3790F2-3ED0-4A2E-B90B-AAEF02A3C1D1}" type="slidenum">
              <a:rPr lang="en-US"/>
              <a:pPr/>
              <a:t>14</a:t>
            </a:fld>
            <a:endParaRPr lang="en-US"/>
          </a:p>
        </p:txBody>
      </p:sp>
      <p:sp>
        <p:nvSpPr>
          <p:cNvPr id="96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6098" y="4343704"/>
            <a:ext cx="5485805" cy="41138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6FF14-906B-8C43-8206-00F0F407B0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5AFEEC-C182-2D4A-848B-6A0ED98C1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D168A2-5B33-FA46-93E8-3B514973237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6FF14-906B-8C43-8206-00F0F407B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Research at TTI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34A590-6033-DE48-865B-A0558AEFC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D4A4B-0330-AF4E-991D-7D58C087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89279-66D6-F54A-8DF6-8569F0E44D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DD396-FCC9-5D4C-A19A-0D227FF65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18F-682B-7343-BB3C-8AD703324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1550E6-1DFF-B84C-BFE3-E4371400DA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051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8895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1E281-1F8F-6944-BFC1-D0DAE21D9B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CFAE8-AF25-AC44-B97D-AB359B592C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5AFEEC-C182-2D4A-848B-6A0ED98C1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168A2-5B33-FA46-93E8-3B5149732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4A4B-0330-AF4E-991D-7D58C0870B9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489279-66D6-F54A-8DF6-8569F0E44D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DD396-FCC9-5D4C-A19A-0D227FF654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8D718F-682B-7343-BB3C-8AD7033243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1550E6-1DFF-B84C-BFE3-E4371400D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1E281-1F8F-6944-BFC1-D0DAE21D9B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CCFAE8-AF25-AC44-B97D-AB359B592C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(C) Dhruv Batra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43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b="1" dirty="0" smtClean="0">
                <a:latin typeface="Arial Narrow" pitchFamily="-112" charset="0"/>
                <a:ea typeface="ＭＳ Ｐゴシック" pitchFamily="-112" charset="-128"/>
                <a:cs typeface="ＭＳ Ｐゴシック" pitchFamily="-112" charset="-128"/>
                <a:sym typeface="Symbol" pitchFamily="-112" charset="2"/>
              </a:rPr>
              <a:t>(C) Dhruv Batra 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2651A289-BEF2-FC49-AB93-B19BD27FB5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99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400">
              <a:latin typeface="" pitchFamily="64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0.png"/><Relationship Id="rId1" Type="http://schemas.openxmlformats.org/officeDocument/2006/relationships/tags" Target="../tags/tag8.xml"/><Relationship Id="rId2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2.png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7.xml"/><Relationship Id="rId8" Type="http://schemas.openxmlformats.org/officeDocument/2006/relationships/image" Target="../media/image11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4.png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1.png"/><Relationship Id="rId6" Type="http://schemas.openxmlformats.org/officeDocument/2006/relationships/image" Target="../media/image13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tags" Target="../tags/tag20.xml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20.png"/><Relationship Id="rId1" Type="http://schemas.openxmlformats.org/officeDocument/2006/relationships/tags" Target="../tags/tag21.x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tags" Target="../tags/tag22.xml"/><Relationship Id="rId2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www.eee.metu.edu.tr/~alatan/Courses/Demo/AppletSVM.html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inclass.kaggle.com/c/2015-Spring-vt-ece-machine-learning-hw3" TargetMode="External"/><Relationship Id="rId3" Type="http://schemas.openxmlformats.org/officeDocument/2006/relationships/hyperlink" Target="https://www.kaggle.com/c/higgs-boson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image" Target="../media/image25.png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7" Type="http://schemas.openxmlformats.org/officeDocument/2006/relationships/image" Target="../media/image28.wmf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tXMaFhO6dIY?t=45m15s" TargetMode="External"/><Relationship Id="rId4" Type="http://schemas.openxmlformats.org/officeDocument/2006/relationships/hyperlink" Target="http://youtu.be/Nu-nlQqFCKg?t=7m30s" TargetMode="External"/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yann.lecun.com/exdb/lenet/index.html" TargetMode="Externa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://neuron.eng.wayne.edu/bpFunctionApprox/bpFunctionApprox.html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ECE 5984: 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sz="3200" dirty="0"/>
          </a:p>
        </p:txBody>
      </p:sp>
      <p:sp>
        <p:nvSpPr>
          <p:cNvPr id="16" name="Subtitle 3"/>
          <p:cNvSpPr>
            <a:spLocks noGrp="1"/>
          </p:cNvSpPr>
          <p:nvPr>
            <p:ph type="subTitle" idx="1"/>
          </p:nvPr>
        </p:nvSpPr>
        <p:spPr>
          <a:xfrm>
            <a:off x="0" y="4648200"/>
            <a:ext cx="9144000" cy="1752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800" dirty="0" smtClean="0"/>
              <a:t>Dhruv Batra </a:t>
            </a:r>
          </a:p>
          <a:p>
            <a:r>
              <a:rPr lang="en-US" sz="2800" dirty="0" smtClean="0"/>
              <a:t>Virginia Tech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2307610"/>
            <a:ext cx="6934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spcBef>
                <a:spcPct val="20000"/>
              </a:spcBef>
            </a:pPr>
            <a:r>
              <a:rPr lang="en-US" sz="24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Topics: 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SVM</a:t>
            </a: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Multi-class SVMs</a:t>
            </a:r>
          </a:p>
          <a:p>
            <a:pPr marL="742950" lvl="1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>
                <a:solidFill>
                  <a:prstClr val="black"/>
                </a:solidFill>
                <a:latin typeface="Arial"/>
                <a:ea typeface="Osaka"/>
                <a:cs typeface="Osaka"/>
              </a:rPr>
              <a:t>Neural Networks</a:t>
            </a:r>
            <a:endParaRPr lang="en-US" sz="2000" dirty="0"/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r>
              <a:rPr lang="en-US" sz="2000" kern="0" dirty="0" smtClean="0">
                <a:solidFill>
                  <a:prstClr val="black"/>
                </a:solidFill>
                <a:latin typeface="Arial"/>
                <a:ea typeface="Osaka"/>
                <a:cs typeface="Osaka"/>
              </a:rPr>
              <a:t>Multi-layer Perceptron</a:t>
            </a:r>
            <a:endParaRPr lang="en-US" sz="2000" kern="0" dirty="0">
              <a:solidFill>
                <a:prstClr val="black"/>
              </a:solidFill>
              <a:latin typeface="Arial"/>
              <a:ea typeface="Osaka"/>
              <a:cs typeface="Osaka"/>
            </a:endParaRPr>
          </a:p>
          <a:p>
            <a:pPr marL="1200150" lvl="2" indent="-285750" algn="l">
              <a:spcBef>
                <a:spcPct val="20000"/>
              </a:spcBef>
              <a:buFontTx/>
              <a:buChar char="–"/>
            </a:pPr>
            <a:endParaRPr lang="en-US" sz="2000" dirty="0"/>
          </a:p>
          <a:p>
            <a:pPr algn="l"/>
            <a:r>
              <a:rPr lang="en-US" sz="2000" dirty="0"/>
              <a:t>Readings: Barber 17.5, Murphy 16.5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358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1633538"/>
            <a:ext cx="6775450" cy="158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514600" y="4038600"/>
            <a:ext cx="2895600" cy="2133600"/>
            <a:chOff x="3888" y="1728"/>
            <a:chExt cx="1824" cy="1344"/>
          </a:xfrm>
        </p:grpSpPr>
        <p:pic>
          <p:nvPicPr>
            <p:cNvPr id="963589" name="Picture 5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984" y="1824"/>
              <a:ext cx="1520" cy="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63590" name="Picture 6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84" y="2496"/>
              <a:ext cx="1509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63591" name="Rectangle 7"/>
            <p:cNvSpPr>
              <a:spLocks noChangeArrowheads="1"/>
            </p:cNvSpPr>
            <p:nvPr/>
          </p:nvSpPr>
          <p:spPr bwMode="auto">
            <a:xfrm>
              <a:off x="3888" y="1728"/>
              <a:ext cx="1824" cy="1344"/>
            </a:xfrm>
            <a:prstGeom prst="rect">
              <a:avLst/>
            </a:prstGeom>
            <a:noFill/>
            <a:ln w="762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63592" name="Picture 8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84" y="2817"/>
              <a:ext cx="1664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1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Dual SVM formulation – </a:t>
            </a:r>
            <a:br>
              <a:rPr lang="en-US" dirty="0"/>
            </a:br>
            <a:r>
              <a:rPr lang="en-US" dirty="0"/>
              <a:t>the linearly separable case</a:t>
            </a:r>
          </a:p>
        </p:txBody>
      </p:sp>
    </p:spTree>
    <p:extLst>
      <p:ext uri="{BB962C8B-B14F-4D97-AF65-F5344CB8AC3E}">
        <p14:creationId xmlns:p14="http://schemas.microsoft.com/office/powerpoint/2010/main" val="3033217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563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713" y="1633538"/>
            <a:ext cx="47434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Dual SVM formulation </a:t>
            </a:r>
            <a:r>
              <a:rPr lang="en-US" dirty="0" smtClean="0"/>
              <a:t>–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non-separable case</a:t>
            </a:r>
          </a:p>
        </p:txBody>
      </p:sp>
    </p:spTree>
    <p:extLst>
      <p:ext uri="{BB962C8B-B14F-4D97-AF65-F5344CB8AC3E}">
        <p14:creationId xmlns:p14="http://schemas.microsoft.com/office/powerpoint/2010/main" val="278629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768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9225" y="1628775"/>
            <a:ext cx="677545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410200" y="2895600"/>
            <a:ext cx="3657600" cy="2133600"/>
            <a:chOff x="3408" y="1824"/>
            <a:chExt cx="2304" cy="1344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408" y="1824"/>
              <a:ext cx="2304" cy="1344"/>
              <a:chOff x="3408" y="1824"/>
              <a:chExt cx="2304" cy="1344"/>
            </a:xfrm>
          </p:grpSpPr>
          <p:pic>
            <p:nvPicPr>
              <p:cNvPr id="967686" name="Picture 6" descr="txp_fig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792" y="1920"/>
                <a:ext cx="1520" cy="4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67687" name="Picture 7" descr="txp_fig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792" y="2592"/>
                <a:ext cx="1509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967688" name="Rectangle 8"/>
              <p:cNvSpPr>
                <a:spLocks noChangeArrowheads="1"/>
              </p:cNvSpPr>
              <p:nvPr/>
            </p:nvSpPr>
            <p:spPr bwMode="auto">
              <a:xfrm>
                <a:off x="3408" y="1824"/>
                <a:ext cx="2304" cy="1344"/>
              </a:xfrm>
              <a:prstGeom prst="rect">
                <a:avLst/>
              </a:prstGeom>
              <a:noFill/>
              <a:ln w="762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967689" name="Picture 9" descr="txp_fig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3792" y="2913"/>
                <a:ext cx="1664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967690" name="Picture 10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629" y="2913"/>
              <a:ext cx="1991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Dual SVM formulation </a:t>
            </a:r>
            <a:r>
              <a:rPr lang="en-US" dirty="0" smtClean="0"/>
              <a:t>–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non-separable case</a:t>
            </a:r>
          </a:p>
        </p:txBody>
      </p:sp>
    </p:spTree>
    <p:extLst>
      <p:ext uri="{BB962C8B-B14F-4D97-AF65-F5344CB8AC3E}">
        <p14:creationId xmlns:p14="http://schemas.microsoft.com/office/powerpoint/2010/main" val="1732931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Builds character!</a:t>
            </a:r>
          </a:p>
          <a:p>
            <a:endParaRPr lang="en-US" dirty="0" smtClean="0"/>
          </a:p>
          <a:p>
            <a:r>
              <a:rPr lang="en-US" dirty="0" smtClean="0"/>
              <a:t>Exposes structure about the problem</a:t>
            </a:r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are some quadratic programming algorithms that can solve the dual faster than the primal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“</a:t>
            </a:r>
            <a:r>
              <a:rPr lang="en-US" b="1" dirty="0"/>
              <a:t>kernel trick</a:t>
            </a:r>
            <a:r>
              <a:rPr lang="en-US" dirty="0"/>
              <a:t>”!!!</a:t>
            </a:r>
          </a:p>
          <a:p>
            <a:pPr lvl="1"/>
            <a:endParaRPr lang="en-US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r>
              <a:rPr lang="en-US" dirty="0"/>
              <a:t>Why did we learn about the dual SVM?</a:t>
            </a:r>
          </a:p>
        </p:txBody>
      </p:sp>
    </p:spTree>
    <p:extLst>
      <p:ext uri="{BB962C8B-B14F-4D97-AF65-F5344CB8AC3E}">
        <p14:creationId xmlns:p14="http://schemas.microsoft.com/office/powerpoint/2010/main" val="1950545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686800" cy="1371600"/>
          </a:xfrm>
        </p:spPr>
        <p:txBody>
          <a:bodyPr/>
          <a:lstStyle/>
          <a:p>
            <a:r>
              <a:rPr lang="en-US" dirty="0"/>
              <a:t>Dual SVM </a:t>
            </a:r>
            <a:r>
              <a:rPr lang="en-US" dirty="0" smtClean="0"/>
              <a:t>interpretation: </a:t>
            </a:r>
            <a:r>
              <a:rPr lang="en-US" dirty="0" err="1" smtClean="0"/>
              <a:t>Sparsity</a:t>
            </a:r>
            <a:endParaRPr lang="en-US" dirty="0"/>
          </a:p>
        </p:txBody>
      </p:sp>
      <p:pic>
        <p:nvPicPr>
          <p:cNvPr id="961561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752600"/>
            <a:ext cx="25225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2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3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grpSp>
        <p:nvGrpSpPr>
          <p:cNvPr id="33" name="Group 3"/>
          <p:cNvGrpSpPr>
            <a:grpSpLocks/>
          </p:cNvGrpSpPr>
          <p:nvPr/>
        </p:nvGrpSpPr>
        <p:grpSpPr bwMode="auto">
          <a:xfrm>
            <a:off x="152400" y="1219200"/>
            <a:ext cx="5105400" cy="5257800"/>
            <a:chOff x="96" y="1008"/>
            <a:chExt cx="2352" cy="2562"/>
          </a:xfrm>
        </p:grpSpPr>
        <p:grpSp>
          <p:nvGrpSpPr>
            <p:cNvPr id="34" name="Group 4"/>
            <p:cNvGrpSpPr>
              <a:grpSpLocks/>
            </p:cNvGrpSpPr>
            <p:nvPr/>
          </p:nvGrpSpPr>
          <p:grpSpPr bwMode="auto">
            <a:xfrm>
              <a:off x="96" y="1580"/>
              <a:ext cx="1058" cy="1287"/>
              <a:chOff x="480" y="1488"/>
              <a:chExt cx="1632" cy="2064"/>
            </a:xfrm>
          </p:grpSpPr>
          <p:sp>
            <p:nvSpPr>
              <p:cNvPr id="53" name="AutoShape 5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AutoShape 6"/>
              <p:cNvSpPr>
                <a:spLocks noChangeArrowheads="1"/>
              </p:cNvSpPr>
              <p:nvPr/>
            </p:nvSpPr>
            <p:spPr bwMode="auto">
              <a:xfrm>
                <a:off x="1584" y="2256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AutoShape 7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8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AutoShape 9"/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AutoShape 10"/>
              <p:cNvSpPr>
                <a:spLocks noChangeArrowheads="1"/>
              </p:cNvSpPr>
              <p:nvPr/>
            </p:nvSpPr>
            <p:spPr bwMode="auto">
              <a:xfrm>
                <a:off x="1968" y="196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AutoShape 11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AutoShape 12"/>
              <p:cNvSpPr>
                <a:spLocks noChangeArrowheads="1"/>
              </p:cNvSpPr>
              <p:nvPr/>
            </p:nvSpPr>
            <p:spPr bwMode="auto">
              <a:xfrm>
                <a:off x="1776" y="3072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AutoShape 13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AutoShape 14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" name="Group 15"/>
            <p:cNvGrpSpPr>
              <a:grpSpLocks/>
            </p:cNvGrpSpPr>
            <p:nvPr/>
          </p:nvGrpSpPr>
          <p:grpSpPr bwMode="auto">
            <a:xfrm>
              <a:off x="1671" y="1771"/>
              <a:ext cx="777" cy="1079"/>
              <a:chOff x="2112" y="1807"/>
              <a:chExt cx="1018" cy="1528"/>
            </a:xfrm>
          </p:grpSpPr>
          <p:sp>
            <p:nvSpPr>
              <p:cNvPr id="45" name="Rectangle 16"/>
              <p:cNvSpPr>
                <a:spLocks noChangeArrowheads="1"/>
              </p:cNvSpPr>
              <p:nvPr/>
            </p:nvSpPr>
            <p:spPr bwMode="auto">
              <a:xfrm>
                <a:off x="2519" y="1807"/>
                <a:ext cx="122" cy="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17"/>
              <p:cNvSpPr>
                <a:spLocks noChangeArrowheads="1"/>
              </p:cNvSpPr>
              <p:nvPr/>
            </p:nvSpPr>
            <p:spPr bwMode="auto">
              <a:xfrm>
                <a:off x="2153" y="2529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Rectangle 18"/>
              <p:cNvSpPr>
                <a:spLocks noChangeArrowheads="1"/>
              </p:cNvSpPr>
              <p:nvPr/>
            </p:nvSpPr>
            <p:spPr bwMode="auto">
              <a:xfrm>
                <a:off x="2764" y="2274"/>
                <a:ext cx="122" cy="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Rectangle 19"/>
              <p:cNvSpPr>
                <a:spLocks noChangeArrowheads="1"/>
              </p:cNvSpPr>
              <p:nvPr/>
            </p:nvSpPr>
            <p:spPr bwMode="auto">
              <a:xfrm>
                <a:off x="2682" y="2783"/>
                <a:ext cx="122" cy="43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Rectangle 20"/>
              <p:cNvSpPr>
                <a:spLocks noChangeArrowheads="1"/>
              </p:cNvSpPr>
              <p:nvPr/>
            </p:nvSpPr>
            <p:spPr bwMode="auto">
              <a:xfrm>
                <a:off x="2397" y="3123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Rectangle 21"/>
              <p:cNvSpPr>
                <a:spLocks noChangeArrowheads="1"/>
              </p:cNvSpPr>
              <p:nvPr/>
            </p:nvSpPr>
            <p:spPr bwMode="auto">
              <a:xfrm>
                <a:off x="2519" y="3293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Rectangle 22"/>
              <p:cNvSpPr>
                <a:spLocks noChangeArrowheads="1"/>
              </p:cNvSpPr>
              <p:nvPr/>
            </p:nvSpPr>
            <p:spPr bwMode="auto">
              <a:xfrm>
                <a:off x="2112" y="3293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Rectangle 23"/>
              <p:cNvSpPr>
                <a:spLocks noChangeArrowheads="1"/>
              </p:cNvSpPr>
              <p:nvPr/>
            </p:nvSpPr>
            <p:spPr bwMode="auto">
              <a:xfrm>
                <a:off x="3008" y="1977"/>
                <a:ext cx="122" cy="42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Line 24"/>
            <p:cNvSpPr>
              <a:spLocks noChangeShapeType="1"/>
            </p:cNvSpPr>
            <p:nvPr/>
          </p:nvSpPr>
          <p:spPr bwMode="auto">
            <a:xfrm flipV="1">
              <a:off x="939" y="1174"/>
              <a:ext cx="366" cy="1966"/>
            </a:xfrm>
            <a:prstGeom prst="line">
              <a:avLst/>
            </a:prstGeom>
            <a:noFill/>
            <a:ln w="762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 Box 25"/>
            <p:cNvSpPr txBox="1">
              <a:spLocks noChangeArrowheads="1"/>
            </p:cNvSpPr>
            <p:nvPr/>
          </p:nvSpPr>
          <p:spPr bwMode="auto">
            <a:xfrm rot="-47974438">
              <a:off x="773" y="1283"/>
              <a:ext cx="7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w</a:t>
              </a:r>
              <a:r>
                <a:rPr lang="en-US" sz="1400"/>
                <a:t>.</a:t>
              </a:r>
              <a:r>
                <a:rPr lang="en-US" sz="1400" b="1"/>
                <a:t>x</a:t>
              </a:r>
              <a:r>
                <a:rPr lang="en-US" sz="1400"/>
                <a:t> + b = +1</a:t>
              </a:r>
            </a:p>
          </p:txBody>
        </p:sp>
        <p:sp>
          <p:nvSpPr>
            <p:cNvPr id="38" name="Line 26"/>
            <p:cNvSpPr>
              <a:spLocks noChangeShapeType="1"/>
            </p:cNvSpPr>
            <p:nvPr/>
          </p:nvSpPr>
          <p:spPr bwMode="auto">
            <a:xfrm flipV="1">
              <a:off x="1525" y="1223"/>
              <a:ext cx="366" cy="196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 rot="-47974438">
              <a:off x="1370" y="1346"/>
              <a:ext cx="71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400" b="1"/>
                <a:t>w</a:t>
              </a:r>
              <a:r>
                <a:rPr lang="en-US" sz="1400"/>
                <a:t>.</a:t>
              </a:r>
              <a:r>
                <a:rPr lang="en-US" sz="1400" b="1"/>
                <a:t>x</a:t>
              </a:r>
              <a:r>
                <a:rPr lang="en-US" sz="1400"/>
                <a:t> + b = -1</a:t>
              </a:r>
            </a:p>
          </p:txBody>
        </p:sp>
        <p:grpSp>
          <p:nvGrpSpPr>
            <p:cNvPr id="40" name="Group 28"/>
            <p:cNvGrpSpPr>
              <a:grpSpLocks/>
            </p:cNvGrpSpPr>
            <p:nvPr/>
          </p:nvGrpSpPr>
          <p:grpSpPr bwMode="auto">
            <a:xfrm>
              <a:off x="1231" y="1067"/>
              <a:ext cx="366" cy="2079"/>
              <a:chOff x="1231" y="1067"/>
              <a:chExt cx="366" cy="2079"/>
            </a:xfrm>
          </p:grpSpPr>
          <p:sp>
            <p:nvSpPr>
              <p:cNvPr id="43" name="Line 29"/>
              <p:cNvSpPr>
                <a:spLocks noChangeShapeType="1"/>
              </p:cNvSpPr>
              <p:nvPr/>
            </p:nvSpPr>
            <p:spPr bwMode="auto">
              <a:xfrm flipV="1">
                <a:off x="1231" y="1179"/>
                <a:ext cx="366" cy="1967"/>
              </a:xfrm>
              <a:prstGeom prst="lin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Text Box 30"/>
              <p:cNvSpPr txBox="1">
                <a:spLocks noChangeArrowheads="1"/>
              </p:cNvSpPr>
              <p:nvPr/>
            </p:nvSpPr>
            <p:spPr bwMode="auto">
              <a:xfrm rot="-47974438">
                <a:off x="1093" y="1309"/>
                <a:ext cx="67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1400" b="1"/>
                  <a:t>w</a:t>
                </a:r>
                <a:r>
                  <a:rPr lang="en-US" sz="1400"/>
                  <a:t>.</a:t>
                </a:r>
                <a:r>
                  <a:rPr lang="en-US" sz="1400" b="1"/>
                  <a:t>x</a:t>
                </a:r>
                <a:r>
                  <a:rPr lang="en-US" sz="1400"/>
                  <a:t> + b = 0</a:t>
                </a:r>
              </a:p>
            </p:txBody>
          </p:sp>
        </p:grpSp>
        <p:sp>
          <p:nvSpPr>
            <p:cNvPr id="41" name="AutoShape 31"/>
            <p:cNvSpPr>
              <a:spLocks/>
            </p:cNvSpPr>
            <p:nvPr/>
          </p:nvSpPr>
          <p:spPr bwMode="auto">
            <a:xfrm rot="5918228">
              <a:off x="1157" y="2938"/>
              <a:ext cx="136" cy="605"/>
            </a:xfrm>
            <a:prstGeom prst="rightBrace">
              <a:avLst>
                <a:gd name="adj1" fmla="val 37071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Text Box 32"/>
            <p:cNvSpPr txBox="1">
              <a:spLocks noChangeArrowheads="1"/>
            </p:cNvSpPr>
            <p:nvPr/>
          </p:nvSpPr>
          <p:spPr bwMode="auto">
            <a:xfrm rot="461436">
              <a:off x="736" y="3320"/>
              <a:ext cx="8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1"/>
                <a:t>margin </a:t>
              </a:r>
              <a:r>
                <a:rPr lang="en-US" sz="2000"/>
                <a:t>2</a:t>
              </a:r>
              <a:r>
                <a:rPr lang="en-US" sz="2000" b="1">
                  <a:latin typeface="Symbol" pitchFamily="18" charset="2"/>
                  <a:sym typeface="Symbol" pitchFamily="18" charset="2"/>
                </a:rPr>
                <a:t>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7864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792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2450" y="1600200"/>
            <a:ext cx="5080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7792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0913" y="4899025"/>
            <a:ext cx="6856412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Dual formulation only depends on dot-products, not on </a:t>
            </a:r>
            <a:r>
              <a:rPr lang="en-US" b="1" dirty="0"/>
              <a:t>w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2423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kernels</a:t>
            </a:r>
          </a:p>
        </p:txBody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Polynomials of degree d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Polynomials of degree up to d</a:t>
            </a:r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Gaussian kernel / Radial Basis Function</a:t>
            </a:r>
            <a:endParaRPr lang="en-US" sz="24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 lvl="1"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Sigmoid</a:t>
            </a: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9861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1676400"/>
            <a:ext cx="290830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611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2819400"/>
            <a:ext cx="3597275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6118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36688" y="4291012"/>
            <a:ext cx="4354512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86119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514475" y="5835650"/>
            <a:ext cx="4352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86400" y="4191000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69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 for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SVMs</a:t>
            </a:r>
          </a:p>
          <a:p>
            <a:pPr lvl="1"/>
            <a:r>
              <a:rPr lang="en-US" dirty="0" smtClean="0"/>
              <a:t>Multi-class</a:t>
            </a:r>
          </a:p>
          <a:p>
            <a:endParaRPr lang="en-US" dirty="0"/>
          </a:p>
          <a:p>
            <a:r>
              <a:rPr lang="en-US" dirty="0" smtClean="0"/>
              <a:t>Neural Networks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18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about multiple classes?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81000" y="3429000"/>
            <a:ext cx="2286000" cy="3048000"/>
            <a:chOff x="480" y="1488"/>
            <a:chExt cx="1632" cy="2064"/>
          </a:xfrm>
        </p:grpSpPr>
        <p:sp>
          <p:nvSpPr>
            <p:cNvPr id="934916" name="AutoShape 4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17" name="AutoShape 5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18" name="AutoShape 6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19" name="AutoShape 7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20" name="AutoShape 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21" name="AutoShape 9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22" name="AutoShape 10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23" name="AutoShape 11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24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25" name="AutoShape 13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3648075" y="3636963"/>
            <a:ext cx="2219325" cy="2763837"/>
            <a:chOff x="2544" y="1632"/>
            <a:chExt cx="1584" cy="1872"/>
          </a:xfrm>
        </p:grpSpPr>
        <p:sp>
          <p:nvSpPr>
            <p:cNvPr id="934927" name="Rectangle 15"/>
            <p:cNvSpPr>
              <a:spLocks noChangeArrowheads="1"/>
            </p:cNvSpPr>
            <p:nvPr/>
          </p:nvSpPr>
          <p:spPr bwMode="auto">
            <a:xfrm>
              <a:off x="3024" y="177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28" name="Rectangle 16"/>
            <p:cNvSpPr>
              <a:spLocks noChangeArrowheads="1"/>
            </p:cNvSpPr>
            <p:nvPr/>
          </p:nvSpPr>
          <p:spPr bwMode="auto">
            <a:xfrm>
              <a:off x="2592" y="259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29" name="Rectangle 17"/>
            <p:cNvSpPr>
              <a:spLocks noChangeArrowheads="1"/>
            </p:cNvSpPr>
            <p:nvPr/>
          </p:nvSpPr>
          <p:spPr bwMode="auto">
            <a:xfrm>
              <a:off x="3984" y="163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0" name="Rectangle 18"/>
            <p:cNvSpPr>
              <a:spLocks noChangeArrowheads="1"/>
            </p:cNvSpPr>
            <p:nvPr/>
          </p:nvSpPr>
          <p:spPr bwMode="auto">
            <a:xfrm>
              <a:off x="3312" y="230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1" name="Rectangle 19"/>
            <p:cNvSpPr>
              <a:spLocks noChangeArrowheads="1"/>
            </p:cNvSpPr>
            <p:nvPr/>
          </p:nvSpPr>
          <p:spPr bwMode="auto">
            <a:xfrm>
              <a:off x="3648" y="278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2" name="Rectangle 20"/>
            <p:cNvSpPr>
              <a:spLocks noChangeArrowheads="1"/>
            </p:cNvSpPr>
            <p:nvPr/>
          </p:nvSpPr>
          <p:spPr bwMode="auto">
            <a:xfrm>
              <a:off x="3216" y="2880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3" name="Rectangle 21"/>
            <p:cNvSpPr>
              <a:spLocks noChangeArrowheads="1"/>
            </p:cNvSpPr>
            <p:nvPr/>
          </p:nvSpPr>
          <p:spPr bwMode="auto">
            <a:xfrm>
              <a:off x="2880" y="326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4" name="Rectangle 22"/>
            <p:cNvSpPr>
              <a:spLocks noChangeArrowheads="1"/>
            </p:cNvSpPr>
            <p:nvPr/>
          </p:nvSpPr>
          <p:spPr bwMode="auto">
            <a:xfrm>
              <a:off x="302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5" name="Rectangle 23"/>
            <p:cNvSpPr>
              <a:spLocks noChangeArrowheads="1"/>
            </p:cNvSpPr>
            <p:nvPr/>
          </p:nvSpPr>
          <p:spPr bwMode="auto">
            <a:xfrm>
              <a:off x="254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6" name="Rectangle 24"/>
            <p:cNvSpPr>
              <a:spLocks noChangeArrowheads="1"/>
            </p:cNvSpPr>
            <p:nvPr/>
          </p:nvSpPr>
          <p:spPr bwMode="auto">
            <a:xfrm>
              <a:off x="3648" y="331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7" name="Rectangle 25"/>
            <p:cNvSpPr>
              <a:spLocks noChangeArrowheads="1"/>
            </p:cNvSpPr>
            <p:nvPr/>
          </p:nvSpPr>
          <p:spPr bwMode="auto">
            <a:xfrm>
              <a:off x="3840" y="22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4938" name="Rectangle 26"/>
            <p:cNvSpPr>
              <a:spLocks noChangeArrowheads="1"/>
            </p:cNvSpPr>
            <p:nvPr/>
          </p:nvSpPr>
          <p:spPr bwMode="auto">
            <a:xfrm>
              <a:off x="3600" y="1968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600200" y="2057400"/>
            <a:ext cx="2819400" cy="1524000"/>
            <a:chOff x="960" y="1440"/>
            <a:chExt cx="1776" cy="960"/>
          </a:xfrm>
        </p:grpSpPr>
        <p:sp>
          <p:nvSpPr>
            <p:cNvPr id="934940" name="AutoShape 28"/>
            <p:cNvSpPr>
              <a:spLocks noChangeArrowheads="1"/>
            </p:cNvSpPr>
            <p:nvPr/>
          </p:nvSpPr>
          <p:spPr bwMode="auto">
            <a:xfrm>
              <a:off x="1488" y="1872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4941" name="AutoShape 29"/>
            <p:cNvSpPr>
              <a:spLocks noChangeArrowheads="1"/>
            </p:cNvSpPr>
            <p:nvPr/>
          </p:nvSpPr>
          <p:spPr bwMode="auto">
            <a:xfrm>
              <a:off x="2064" y="148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4942" name="AutoShape 30"/>
            <p:cNvSpPr>
              <a:spLocks noChangeArrowheads="1"/>
            </p:cNvSpPr>
            <p:nvPr/>
          </p:nvSpPr>
          <p:spPr bwMode="auto">
            <a:xfrm>
              <a:off x="2256" y="196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4943" name="AutoShape 31"/>
            <p:cNvSpPr>
              <a:spLocks noChangeArrowheads="1"/>
            </p:cNvSpPr>
            <p:nvPr/>
          </p:nvSpPr>
          <p:spPr bwMode="auto">
            <a:xfrm>
              <a:off x="1824" y="168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4944" name="AutoShape 32"/>
            <p:cNvSpPr>
              <a:spLocks noChangeArrowheads="1"/>
            </p:cNvSpPr>
            <p:nvPr/>
          </p:nvSpPr>
          <p:spPr bwMode="auto">
            <a:xfrm>
              <a:off x="1872" y="225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4945" name="AutoShape 33"/>
            <p:cNvSpPr>
              <a:spLocks noChangeArrowheads="1"/>
            </p:cNvSpPr>
            <p:nvPr/>
          </p:nvSpPr>
          <p:spPr bwMode="auto">
            <a:xfrm>
              <a:off x="960" y="1632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4946" name="AutoShape 34"/>
            <p:cNvSpPr>
              <a:spLocks noChangeArrowheads="1"/>
            </p:cNvSpPr>
            <p:nvPr/>
          </p:nvSpPr>
          <p:spPr bwMode="auto">
            <a:xfrm>
              <a:off x="2592" y="216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4947" name="AutoShape 35"/>
            <p:cNvSpPr>
              <a:spLocks noChangeArrowheads="1"/>
            </p:cNvSpPr>
            <p:nvPr/>
          </p:nvSpPr>
          <p:spPr bwMode="auto">
            <a:xfrm>
              <a:off x="2592" y="168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4948" name="AutoShape 36"/>
            <p:cNvSpPr>
              <a:spLocks noChangeArrowheads="1"/>
            </p:cNvSpPr>
            <p:nvPr/>
          </p:nvSpPr>
          <p:spPr bwMode="auto">
            <a:xfrm>
              <a:off x="1488" y="144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</p:grpSp>
      <p:sp>
        <p:nvSpPr>
          <p:cNvPr id="39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6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against </a:t>
            </a:r>
            <a:r>
              <a:rPr lang="en-US" dirty="0" smtClean="0"/>
              <a:t>All (Rest)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5738" y="2722563"/>
            <a:ext cx="1490662" cy="1849437"/>
            <a:chOff x="480" y="1488"/>
            <a:chExt cx="1632" cy="2064"/>
          </a:xfrm>
        </p:grpSpPr>
        <p:sp>
          <p:nvSpPr>
            <p:cNvPr id="936964" name="AutoShape 4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65" name="AutoShape 5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66" name="AutoShape 6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67" name="AutoShape 7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68" name="AutoShape 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69" name="AutoShape 9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0" name="AutoShape 10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1" name="AutoShape 11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2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3" name="AutoShape 13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981200" y="3124200"/>
            <a:ext cx="1447800" cy="1676400"/>
            <a:chOff x="2544" y="1632"/>
            <a:chExt cx="1584" cy="1872"/>
          </a:xfrm>
        </p:grpSpPr>
        <p:sp>
          <p:nvSpPr>
            <p:cNvPr id="936975" name="Rectangle 15"/>
            <p:cNvSpPr>
              <a:spLocks noChangeArrowheads="1"/>
            </p:cNvSpPr>
            <p:nvPr/>
          </p:nvSpPr>
          <p:spPr bwMode="auto">
            <a:xfrm>
              <a:off x="3024" y="177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6" name="Rectangle 16"/>
            <p:cNvSpPr>
              <a:spLocks noChangeArrowheads="1"/>
            </p:cNvSpPr>
            <p:nvPr/>
          </p:nvSpPr>
          <p:spPr bwMode="auto">
            <a:xfrm>
              <a:off x="2592" y="259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7" name="Rectangle 17"/>
            <p:cNvSpPr>
              <a:spLocks noChangeArrowheads="1"/>
            </p:cNvSpPr>
            <p:nvPr/>
          </p:nvSpPr>
          <p:spPr bwMode="auto">
            <a:xfrm>
              <a:off x="3984" y="163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8" name="Rectangle 18"/>
            <p:cNvSpPr>
              <a:spLocks noChangeArrowheads="1"/>
            </p:cNvSpPr>
            <p:nvPr/>
          </p:nvSpPr>
          <p:spPr bwMode="auto">
            <a:xfrm>
              <a:off x="3312" y="230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9" name="Rectangle 19"/>
            <p:cNvSpPr>
              <a:spLocks noChangeArrowheads="1"/>
            </p:cNvSpPr>
            <p:nvPr/>
          </p:nvSpPr>
          <p:spPr bwMode="auto">
            <a:xfrm>
              <a:off x="3648" y="278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0" name="Rectangle 20"/>
            <p:cNvSpPr>
              <a:spLocks noChangeArrowheads="1"/>
            </p:cNvSpPr>
            <p:nvPr/>
          </p:nvSpPr>
          <p:spPr bwMode="auto">
            <a:xfrm>
              <a:off x="3216" y="2880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1" name="Rectangle 21"/>
            <p:cNvSpPr>
              <a:spLocks noChangeArrowheads="1"/>
            </p:cNvSpPr>
            <p:nvPr/>
          </p:nvSpPr>
          <p:spPr bwMode="auto">
            <a:xfrm>
              <a:off x="2880" y="326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2" name="Rectangle 22"/>
            <p:cNvSpPr>
              <a:spLocks noChangeArrowheads="1"/>
            </p:cNvSpPr>
            <p:nvPr/>
          </p:nvSpPr>
          <p:spPr bwMode="auto">
            <a:xfrm>
              <a:off x="302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3" name="Rectangle 23"/>
            <p:cNvSpPr>
              <a:spLocks noChangeArrowheads="1"/>
            </p:cNvSpPr>
            <p:nvPr/>
          </p:nvSpPr>
          <p:spPr bwMode="auto">
            <a:xfrm>
              <a:off x="254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4" name="Rectangle 24"/>
            <p:cNvSpPr>
              <a:spLocks noChangeArrowheads="1"/>
            </p:cNvSpPr>
            <p:nvPr/>
          </p:nvSpPr>
          <p:spPr bwMode="auto">
            <a:xfrm>
              <a:off x="3648" y="331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5" name="Rectangle 25"/>
            <p:cNvSpPr>
              <a:spLocks noChangeArrowheads="1"/>
            </p:cNvSpPr>
            <p:nvPr/>
          </p:nvSpPr>
          <p:spPr bwMode="auto">
            <a:xfrm>
              <a:off x="3840" y="22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6" name="Rectangle 26"/>
            <p:cNvSpPr>
              <a:spLocks noChangeArrowheads="1"/>
            </p:cNvSpPr>
            <p:nvPr/>
          </p:nvSpPr>
          <p:spPr bwMode="auto">
            <a:xfrm>
              <a:off x="3600" y="1968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295400" y="1828800"/>
            <a:ext cx="1838325" cy="923925"/>
            <a:chOff x="960" y="1440"/>
            <a:chExt cx="1776" cy="960"/>
          </a:xfrm>
        </p:grpSpPr>
        <p:sp>
          <p:nvSpPr>
            <p:cNvPr id="936988" name="AutoShape 28"/>
            <p:cNvSpPr>
              <a:spLocks noChangeArrowheads="1"/>
            </p:cNvSpPr>
            <p:nvPr/>
          </p:nvSpPr>
          <p:spPr bwMode="auto">
            <a:xfrm>
              <a:off x="1488" y="1872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89" name="AutoShape 29"/>
            <p:cNvSpPr>
              <a:spLocks noChangeArrowheads="1"/>
            </p:cNvSpPr>
            <p:nvPr/>
          </p:nvSpPr>
          <p:spPr bwMode="auto">
            <a:xfrm>
              <a:off x="2064" y="148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0" name="AutoShape 30"/>
            <p:cNvSpPr>
              <a:spLocks noChangeArrowheads="1"/>
            </p:cNvSpPr>
            <p:nvPr/>
          </p:nvSpPr>
          <p:spPr bwMode="auto">
            <a:xfrm>
              <a:off x="2256" y="196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1" name="AutoShape 31"/>
            <p:cNvSpPr>
              <a:spLocks noChangeArrowheads="1"/>
            </p:cNvSpPr>
            <p:nvPr/>
          </p:nvSpPr>
          <p:spPr bwMode="auto">
            <a:xfrm>
              <a:off x="1824" y="168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2" name="AutoShape 32"/>
            <p:cNvSpPr>
              <a:spLocks noChangeArrowheads="1"/>
            </p:cNvSpPr>
            <p:nvPr/>
          </p:nvSpPr>
          <p:spPr bwMode="auto">
            <a:xfrm>
              <a:off x="1872" y="225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3" name="AutoShape 33"/>
            <p:cNvSpPr>
              <a:spLocks noChangeArrowheads="1"/>
            </p:cNvSpPr>
            <p:nvPr/>
          </p:nvSpPr>
          <p:spPr bwMode="auto">
            <a:xfrm>
              <a:off x="960" y="1632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4" name="AutoShape 34"/>
            <p:cNvSpPr>
              <a:spLocks noChangeArrowheads="1"/>
            </p:cNvSpPr>
            <p:nvPr/>
          </p:nvSpPr>
          <p:spPr bwMode="auto">
            <a:xfrm>
              <a:off x="2592" y="216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5" name="AutoShape 35"/>
            <p:cNvSpPr>
              <a:spLocks noChangeArrowheads="1"/>
            </p:cNvSpPr>
            <p:nvPr/>
          </p:nvSpPr>
          <p:spPr bwMode="auto">
            <a:xfrm>
              <a:off x="2592" y="168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6" name="AutoShape 36"/>
            <p:cNvSpPr>
              <a:spLocks noChangeArrowheads="1"/>
            </p:cNvSpPr>
            <p:nvPr/>
          </p:nvSpPr>
          <p:spPr bwMode="auto">
            <a:xfrm>
              <a:off x="1488" y="144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</p:grpSp>
      <p:sp>
        <p:nvSpPr>
          <p:cNvPr id="936997" name="Text Box 37"/>
          <p:cNvSpPr txBox="1">
            <a:spLocks noChangeArrowheads="1"/>
          </p:cNvSpPr>
          <p:nvPr/>
        </p:nvSpPr>
        <p:spPr bwMode="auto">
          <a:xfrm>
            <a:off x="4831351" y="1512888"/>
            <a:ext cx="3497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Learn</a:t>
            </a:r>
            <a:r>
              <a:rPr lang="en-US" sz="2800" b="1" dirty="0" smtClean="0"/>
              <a:t> N </a:t>
            </a:r>
            <a:r>
              <a:rPr lang="en-US" sz="2800" b="1" dirty="0"/>
              <a:t>classifiers:</a:t>
            </a:r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 flipH="1" flipV="1">
            <a:off x="609600" y="2514600"/>
            <a:ext cx="3352800" cy="22860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H="1">
            <a:off x="1524000" y="2209800"/>
            <a:ext cx="1752600" cy="2743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>
            <a:off x="1447800" y="1828800"/>
            <a:ext cx="152400" cy="3048000"/>
          </a:xfrm>
          <a:prstGeom prst="line">
            <a:avLst/>
          </a:prstGeom>
          <a:noFill/>
          <a:ln w="762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3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4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583474" y="2362200"/>
            <a:ext cx="777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y1</a:t>
            </a:r>
          </a:p>
          <a:p>
            <a:r>
              <a:rPr lang="en-US" sz="1600" dirty="0" smtClean="0"/>
              <a:t>Not y1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993759" y="1414046"/>
            <a:ext cx="1292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y2     Not y2</a:t>
            </a:r>
            <a:endParaRPr lang="en-US" sz="1600" dirty="0"/>
          </a:p>
        </p:txBody>
      </p:sp>
      <p:sp>
        <p:nvSpPr>
          <p:cNvPr id="50" name="TextBox 49"/>
          <p:cNvSpPr txBox="1"/>
          <p:nvPr/>
        </p:nvSpPr>
        <p:spPr>
          <a:xfrm>
            <a:off x="685800" y="4953000"/>
            <a:ext cx="122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Noty3     y3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7601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HW2 Graded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Mean 66/61 = 108%</a:t>
            </a:r>
          </a:p>
          <a:p>
            <a:pPr lvl="1"/>
            <a:r>
              <a:rPr lang="en-US" dirty="0" smtClean="0"/>
              <a:t>Min: 47</a:t>
            </a:r>
          </a:p>
          <a:p>
            <a:pPr lvl="1"/>
            <a:r>
              <a:rPr lang="en-US" dirty="0" smtClean="0"/>
              <a:t>Max: 75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7" name="Picture 6" descr="hw2_pl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62200"/>
            <a:ext cx="5994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367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against</a:t>
            </a:r>
            <a:r>
              <a:rPr lang="en-US" dirty="0" smtClean="0"/>
              <a:t> One</a:t>
            </a:r>
            <a:endParaRPr lang="en-US" dirty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5738" y="2722563"/>
            <a:ext cx="1490662" cy="1849437"/>
            <a:chOff x="480" y="1488"/>
            <a:chExt cx="1632" cy="2064"/>
          </a:xfrm>
        </p:grpSpPr>
        <p:sp>
          <p:nvSpPr>
            <p:cNvPr id="936964" name="AutoShape 4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65" name="AutoShape 5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66" name="AutoShape 6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67" name="AutoShape 7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68" name="AutoShape 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69" name="AutoShape 9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0" name="AutoShape 10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1" name="AutoShape 11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2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3" name="AutoShape 13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981200" y="3124200"/>
            <a:ext cx="1447800" cy="1676400"/>
            <a:chOff x="2544" y="1632"/>
            <a:chExt cx="1584" cy="1872"/>
          </a:xfrm>
        </p:grpSpPr>
        <p:sp>
          <p:nvSpPr>
            <p:cNvPr id="936975" name="Rectangle 15"/>
            <p:cNvSpPr>
              <a:spLocks noChangeArrowheads="1"/>
            </p:cNvSpPr>
            <p:nvPr/>
          </p:nvSpPr>
          <p:spPr bwMode="auto">
            <a:xfrm>
              <a:off x="3024" y="177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6" name="Rectangle 16"/>
            <p:cNvSpPr>
              <a:spLocks noChangeArrowheads="1"/>
            </p:cNvSpPr>
            <p:nvPr/>
          </p:nvSpPr>
          <p:spPr bwMode="auto">
            <a:xfrm>
              <a:off x="2592" y="259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7" name="Rectangle 17"/>
            <p:cNvSpPr>
              <a:spLocks noChangeArrowheads="1"/>
            </p:cNvSpPr>
            <p:nvPr/>
          </p:nvSpPr>
          <p:spPr bwMode="auto">
            <a:xfrm>
              <a:off x="3984" y="163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8" name="Rectangle 18"/>
            <p:cNvSpPr>
              <a:spLocks noChangeArrowheads="1"/>
            </p:cNvSpPr>
            <p:nvPr/>
          </p:nvSpPr>
          <p:spPr bwMode="auto">
            <a:xfrm>
              <a:off x="3312" y="230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79" name="Rectangle 19"/>
            <p:cNvSpPr>
              <a:spLocks noChangeArrowheads="1"/>
            </p:cNvSpPr>
            <p:nvPr/>
          </p:nvSpPr>
          <p:spPr bwMode="auto">
            <a:xfrm>
              <a:off x="3648" y="278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0" name="Rectangle 20"/>
            <p:cNvSpPr>
              <a:spLocks noChangeArrowheads="1"/>
            </p:cNvSpPr>
            <p:nvPr/>
          </p:nvSpPr>
          <p:spPr bwMode="auto">
            <a:xfrm>
              <a:off x="3216" y="2880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1" name="Rectangle 21"/>
            <p:cNvSpPr>
              <a:spLocks noChangeArrowheads="1"/>
            </p:cNvSpPr>
            <p:nvPr/>
          </p:nvSpPr>
          <p:spPr bwMode="auto">
            <a:xfrm>
              <a:off x="2880" y="3264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2" name="Rectangle 22"/>
            <p:cNvSpPr>
              <a:spLocks noChangeArrowheads="1"/>
            </p:cNvSpPr>
            <p:nvPr/>
          </p:nvSpPr>
          <p:spPr bwMode="auto">
            <a:xfrm>
              <a:off x="302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3" name="Rectangle 23"/>
            <p:cNvSpPr>
              <a:spLocks noChangeArrowheads="1"/>
            </p:cNvSpPr>
            <p:nvPr/>
          </p:nvSpPr>
          <p:spPr bwMode="auto">
            <a:xfrm>
              <a:off x="2544" y="34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4" name="Rectangle 24"/>
            <p:cNvSpPr>
              <a:spLocks noChangeArrowheads="1"/>
            </p:cNvSpPr>
            <p:nvPr/>
          </p:nvSpPr>
          <p:spPr bwMode="auto">
            <a:xfrm>
              <a:off x="3648" y="3312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5" name="Rectangle 25"/>
            <p:cNvSpPr>
              <a:spLocks noChangeArrowheads="1"/>
            </p:cNvSpPr>
            <p:nvPr/>
          </p:nvSpPr>
          <p:spPr bwMode="auto">
            <a:xfrm>
              <a:off x="3840" y="2256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6986" name="Rectangle 26"/>
            <p:cNvSpPr>
              <a:spLocks noChangeArrowheads="1"/>
            </p:cNvSpPr>
            <p:nvPr/>
          </p:nvSpPr>
          <p:spPr bwMode="auto">
            <a:xfrm>
              <a:off x="3600" y="1968"/>
              <a:ext cx="144" cy="4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295400" y="1828800"/>
            <a:ext cx="1838325" cy="923925"/>
            <a:chOff x="960" y="1440"/>
            <a:chExt cx="1776" cy="960"/>
          </a:xfrm>
        </p:grpSpPr>
        <p:sp>
          <p:nvSpPr>
            <p:cNvPr id="936988" name="AutoShape 28"/>
            <p:cNvSpPr>
              <a:spLocks noChangeArrowheads="1"/>
            </p:cNvSpPr>
            <p:nvPr/>
          </p:nvSpPr>
          <p:spPr bwMode="auto">
            <a:xfrm>
              <a:off x="1488" y="1872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89" name="AutoShape 29"/>
            <p:cNvSpPr>
              <a:spLocks noChangeArrowheads="1"/>
            </p:cNvSpPr>
            <p:nvPr/>
          </p:nvSpPr>
          <p:spPr bwMode="auto">
            <a:xfrm>
              <a:off x="2064" y="148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0" name="AutoShape 30"/>
            <p:cNvSpPr>
              <a:spLocks noChangeArrowheads="1"/>
            </p:cNvSpPr>
            <p:nvPr/>
          </p:nvSpPr>
          <p:spPr bwMode="auto">
            <a:xfrm>
              <a:off x="2256" y="1968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1" name="AutoShape 31"/>
            <p:cNvSpPr>
              <a:spLocks noChangeArrowheads="1"/>
            </p:cNvSpPr>
            <p:nvPr/>
          </p:nvSpPr>
          <p:spPr bwMode="auto">
            <a:xfrm>
              <a:off x="1824" y="168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2" name="AutoShape 32"/>
            <p:cNvSpPr>
              <a:spLocks noChangeArrowheads="1"/>
            </p:cNvSpPr>
            <p:nvPr/>
          </p:nvSpPr>
          <p:spPr bwMode="auto">
            <a:xfrm>
              <a:off x="1872" y="2256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3" name="AutoShape 33"/>
            <p:cNvSpPr>
              <a:spLocks noChangeArrowheads="1"/>
            </p:cNvSpPr>
            <p:nvPr/>
          </p:nvSpPr>
          <p:spPr bwMode="auto">
            <a:xfrm>
              <a:off x="960" y="1632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4" name="AutoShape 34"/>
            <p:cNvSpPr>
              <a:spLocks noChangeArrowheads="1"/>
            </p:cNvSpPr>
            <p:nvPr/>
          </p:nvSpPr>
          <p:spPr bwMode="auto">
            <a:xfrm>
              <a:off x="2592" y="216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5" name="AutoShape 35"/>
            <p:cNvSpPr>
              <a:spLocks noChangeArrowheads="1"/>
            </p:cNvSpPr>
            <p:nvPr/>
          </p:nvSpPr>
          <p:spPr bwMode="auto">
            <a:xfrm>
              <a:off x="2592" y="168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  <p:sp>
          <p:nvSpPr>
            <p:cNvPr id="936996" name="AutoShape 36"/>
            <p:cNvSpPr>
              <a:spLocks noChangeArrowheads="1"/>
            </p:cNvSpPr>
            <p:nvPr/>
          </p:nvSpPr>
          <p:spPr bwMode="auto">
            <a:xfrm>
              <a:off x="1488" y="1440"/>
              <a:ext cx="144" cy="144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9900"/>
                </a:solidFill>
              </a:endParaRPr>
            </a:p>
          </p:txBody>
        </p:sp>
      </p:grpSp>
      <p:sp>
        <p:nvSpPr>
          <p:cNvPr id="936997" name="Text Box 37"/>
          <p:cNvSpPr txBox="1">
            <a:spLocks noChangeArrowheads="1"/>
          </p:cNvSpPr>
          <p:nvPr/>
        </p:nvSpPr>
        <p:spPr bwMode="auto">
          <a:xfrm>
            <a:off x="3983377" y="1512888"/>
            <a:ext cx="51936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/>
              <a:t>Learn</a:t>
            </a:r>
            <a:r>
              <a:rPr lang="en-US" sz="2800" b="1" dirty="0" smtClean="0"/>
              <a:t> N-choose-2 </a:t>
            </a:r>
            <a:r>
              <a:rPr lang="en-US" sz="2800" b="1" dirty="0"/>
              <a:t>classifiers:</a:t>
            </a:r>
          </a:p>
        </p:txBody>
      </p:sp>
      <p:sp>
        <p:nvSpPr>
          <p:cNvPr id="40" name="Line 30"/>
          <p:cNvSpPr>
            <a:spLocks noChangeShapeType="1"/>
          </p:cNvSpPr>
          <p:nvPr/>
        </p:nvSpPr>
        <p:spPr bwMode="auto">
          <a:xfrm flipH="1" flipV="1">
            <a:off x="533400" y="2133600"/>
            <a:ext cx="2362200" cy="1447800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1" name="Line 30"/>
          <p:cNvSpPr>
            <a:spLocks noChangeShapeType="1"/>
          </p:cNvSpPr>
          <p:nvPr/>
        </p:nvSpPr>
        <p:spPr bwMode="auto">
          <a:xfrm flipH="1">
            <a:off x="1143000" y="2286000"/>
            <a:ext cx="2743200" cy="1600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2" name="Line 30"/>
          <p:cNvSpPr>
            <a:spLocks noChangeShapeType="1"/>
          </p:cNvSpPr>
          <p:nvPr/>
        </p:nvSpPr>
        <p:spPr bwMode="auto">
          <a:xfrm flipH="1">
            <a:off x="1600200" y="2133600"/>
            <a:ext cx="685800" cy="2743200"/>
          </a:xfrm>
          <a:prstGeom prst="line">
            <a:avLst/>
          </a:prstGeom>
          <a:noFill/>
          <a:ln w="762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sp>
        <p:nvSpPr>
          <p:cNvPr id="43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4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4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188151" y="1752600"/>
            <a:ext cx="91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y2     y1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1143000" y="4876800"/>
            <a:ext cx="91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y2     y3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3429000" y="1981200"/>
            <a:ext cx="915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y1     y3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6372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Picture 5" descr="fig14.14a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0"/>
            <a:ext cx="3962400" cy="4226558"/>
          </a:xfrm>
          <a:prstGeom prst="rect">
            <a:avLst/>
          </a:prstGeom>
        </p:spPr>
      </p:pic>
      <p:pic>
        <p:nvPicPr>
          <p:cNvPr id="7" name="Picture 6" descr="fig14.14b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9858" y="1590368"/>
            <a:ext cx="3635542" cy="3819832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Image Credit: Kevin Murphy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83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Learn 1 classifier: Multiclass SVM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1828800"/>
            <a:ext cx="3276600" cy="3200400"/>
            <a:chOff x="96" y="960"/>
            <a:chExt cx="1488" cy="139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6" y="1296"/>
              <a:ext cx="692" cy="1006"/>
              <a:chOff x="480" y="1488"/>
              <a:chExt cx="1632" cy="2064"/>
            </a:xfrm>
          </p:grpSpPr>
          <p:sp>
            <p:nvSpPr>
              <p:cNvPr id="939013" name="AutoShape 5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14" name="AutoShape 6"/>
              <p:cNvSpPr>
                <a:spLocks noChangeArrowheads="1"/>
              </p:cNvSpPr>
              <p:nvPr/>
            </p:nvSpPr>
            <p:spPr bwMode="auto">
              <a:xfrm>
                <a:off x="1584" y="2256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15" name="AutoShape 7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16" name="AutoShape 8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17" name="AutoShape 9"/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18" name="AutoShape 10"/>
              <p:cNvSpPr>
                <a:spLocks noChangeArrowheads="1"/>
              </p:cNvSpPr>
              <p:nvPr/>
            </p:nvSpPr>
            <p:spPr bwMode="auto">
              <a:xfrm>
                <a:off x="1968" y="196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19" name="AutoShape 11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20" name="AutoShape 12"/>
              <p:cNvSpPr>
                <a:spLocks noChangeArrowheads="1"/>
              </p:cNvSpPr>
              <p:nvPr/>
            </p:nvSpPr>
            <p:spPr bwMode="auto">
              <a:xfrm>
                <a:off x="1776" y="3072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21" name="AutoShape 13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22" name="AutoShape 14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912" y="1440"/>
              <a:ext cx="672" cy="912"/>
              <a:chOff x="2544" y="1632"/>
              <a:chExt cx="1584" cy="1872"/>
            </a:xfrm>
          </p:grpSpPr>
          <p:sp>
            <p:nvSpPr>
              <p:cNvPr id="939024" name="Rectangle 16"/>
              <p:cNvSpPr>
                <a:spLocks noChangeArrowheads="1"/>
              </p:cNvSpPr>
              <p:nvPr/>
            </p:nvSpPr>
            <p:spPr bwMode="auto">
              <a:xfrm>
                <a:off x="3024" y="1776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25" name="Rectangle 17"/>
              <p:cNvSpPr>
                <a:spLocks noChangeArrowheads="1"/>
              </p:cNvSpPr>
              <p:nvPr/>
            </p:nvSpPr>
            <p:spPr bwMode="auto">
              <a:xfrm>
                <a:off x="2592" y="25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26" name="Rectangle 18"/>
              <p:cNvSpPr>
                <a:spLocks noChangeArrowheads="1"/>
              </p:cNvSpPr>
              <p:nvPr/>
            </p:nvSpPr>
            <p:spPr bwMode="auto">
              <a:xfrm>
                <a:off x="3984" y="163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27" name="Rectangle 19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28" name="Rectangle 20"/>
              <p:cNvSpPr>
                <a:spLocks noChangeArrowheads="1"/>
              </p:cNvSpPr>
              <p:nvPr/>
            </p:nvSpPr>
            <p:spPr bwMode="auto">
              <a:xfrm>
                <a:off x="3648" y="2784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29" name="Rectangle 21"/>
              <p:cNvSpPr>
                <a:spLocks noChangeArrowheads="1"/>
              </p:cNvSpPr>
              <p:nvPr/>
            </p:nvSpPr>
            <p:spPr bwMode="auto">
              <a:xfrm>
                <a:off x="3216" y="2880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30" name="Rectangle 22"/>
              <p:cNvSpPr>
                <a:spLocks noChangeArrowheads="1"/>
              </p:cNvSpPr>
              <p:nvPr/>
            </p:nvSpPr>
            <p:spPr bwMode="auto">
              <a:xfrm>
                <a:off x="2880" y="3264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31" name="Rectangle 23"/>
              <p:cNvSpPr>
                <a:spLocks noChangeArrowheads="1"/>
              </p:cNvSpPr>
              <p:nvPr/>
            </p:nvSpPr>
            <p:spPr bwMode="auto">
              <a:xfrm>
                <a:off x="3024" y="3456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32" name="Rectangle 24"/>
              <p:cNvSpPr>
                <a:spLocks noChangeArrowheads="1"/>
              </p:cNvSpPr>
              <p:nvPr/>
            </p:nvSpPr>
            <p:spPr bwMode="auto">
              <a:xfrm>
                <a:off x="2544" y="3456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33" name="Rectangle 25"/>
              <p:cNvSpPr>
                <a:spLocks noChangeArrowheads="1"/>
              </p:cNvSpPr>
              <p:nvPr/>
            </p:nvSpPr>
            <p:spPr bwMode="auto">
              <a:xfrm>
                <a:off x="3648" y="331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34" name="Rectangle 26"/>
              <p:cNvSpPr>
                <a:spLocks noChangeArrowheads="1"/>
              </p:cNvSpPr>
              <p:nvPr/>
            </p:nvSpPr>
            <p:spPr bwMode="auto">
              <a:xfrm>
                <a:off x="3840" y="2256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9035" name="Rectangle 27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480" y="960"/>
              <a:ext cx="854" cy="503"/>
              <a:chOff x="960" y="1440"/>
              <a:chExt cx="1776" cy="960"/>
            </a:xfrm>
          </p:grpSpPr>
          <p:sp>
            <p:nvSpPr>
              <p:cNvPr id="939037" name="AutoShape 29"/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939038" name="AutoShape 30"/>
              <p:cNvSpPr>
                <a:spLocks noChangeArrowheads="1"/>
              </p:cNvSpPr>
              <p:nvPr/>
            </p:nvSpPr>
            <p:spPr bwMode="auto">
              <a:xfrm>
                <a:off x="2064" y="1488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939039" name="AutoShape 31"/>
              <p:cNvSpPr>
                <a:spLocks noChangeArrowheads="1"/>
              </p:cNvSpPr>
              <p:nvPr/>
            </p:nvSpPr>
            <p:spPr bwMode="auto">
              <a:xfrm>
                <a:off x="2256" y="1968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939040" name="AutoShape 32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939041" name="AutoShape 33"/>
              <p:cNvSpPr>
                <a:spLocks noChangeArrowheads="1"/>
              </p:cNvSpPr>
              <p:nvPr/>
            </p:nvSpPr>
            <p:spPr bwMode="auto">
              <a:xfrm>
                <a:off x="1872" y="2256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939042" name="AutoShape 34"/>
              <p:cNvSpPr>
                <a:spLocks noChangeArrowheads="1"/>
              </p:cNvSpPr>
              <p:nvPr/>
            </p:nvSpPr>
            <p:spPr bwMode="auto">
              <a:xfrm>
                <a:off x="960" y="1632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939043" name="AutoShape 35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939044" name="AutoShape 36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939045" name="AutoShape 37"/>
              <p:cNvSpPr>
                <a:spLocks noChangeArrowheads="1"/>
              </p:cNvSpPr>
              <p:nvPr/>
            </p:nvSpPr>
            <p:spPr bwMode="auto">
              <a:xfrm>
                <a:off x="1488" y="1440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</p:grpSp>
      </p:grpSp>
      <p:sp>
        <p:nvSpPr>
          <p:cNvPr id="939046" name="Text Box 38"/>
          <p:cNvSpPr txBox="1">
            <a:spLocks noChangeArrowheads="1"/>
          </p:cNvSpPr>
          <p:nvPr/>
        </p:nvSpPr>
        <p:spPr bwMode="auto">
          <a:xfrm>
            <a:off x="2411413" y="1371600"/>
            <a:ext cx="6724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Simultaneously learn 3 sets of weights</a:t>
            </a:r>
          </a:p>
        </p:txBody>
      </p:sp>
      <p:pic>
        <p:nvPicPr>
          <p:cNvPr id="939047" name="Picture 3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715000"/>
            <a:ext cx="81057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4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65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Learn 1 classifier: Multiclass SVM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52400" y="3429000"/>
            <a:ext cx="3429000" cy="2971800"/>
            <a:chOff x="96" y="960"/>
            <a:chExt cx="1488" cy="1392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96" y="1296"/>
              <a:ext cx="692" cy="1006"/>
              <a:chOff x="480" y="1488"/>
              <a:chExt cx="1632" cy="2064"/>
            </a:xfrm>
          </p:grpSpPr>
          <p:sp>
            <p:nvSpPr>
              <p:cNvPr id="941061" name="AutoShape 5"/>
              <p:cNvSpPr>
                <a:spLocks noChangeArrowheads="1"/>
              </p:cNvSpPr>
              <p:nvPr/>
            </p:nvSpPr>
            <p:spPr bwMode="auto">
              <a:xfrm>
                <a:off x="1536" y="148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62" name="AutoShape 6"/>
              <p:cNvSpPr>
                <a:spLocks noChangeArrowheads="1"/>
              </p:cNvSpPr>
              <p:nvPr/>
            </p:nvSpPr>
            <p:spPr bwMode="auto">
              <a:xfrm>
                <a:off x="1584" y="2256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63" name="AutoShape 7"/>
              <p:cNvSpPr>
                <a:spLocks noChangeArrowheads="1"/>
              </p:cNvSpPr>
              <p:nvPr/>
            </p:nvSpPr>
            <p:spPr bwMode="auto">
              <a:xfrm>
                <a:off x="1008" y="244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64" name="AutoShape 8"/>
              <p:cNvSpPr>
                <a:spLocks noChangeArrowheads="1"/>
              </p:cNvSpPr>
              <p:nvPr/>
            </p:nvSpPr>
            <p:spPr bwMode="auto">
              <a:xfrm>
                <a:off x="1152" y="3264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65" name="AutoShape 9"/>
              <p:cNvSpPr>
                <a:spLocks noChangeArrowheads="1"/>
              </p:cNvSpPr>
              <p:nvPr/>
            </p:nvSpPr>
            <p:spPr bwMode="auto">
              <a:xfrm>
                <a:off x="576" y="316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66" name="AutoShape 10"/>
              <p:cNvSpPr>
                <a:spLocks noChangeArrowheads="1"/>
              </p:cNvSpPr>
              <p:nvPr/>
            </p:nvSpPr>
            <p:spPr bwMode="auto">
              <a:xfrm>
                <a:off x="1968" y="196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67" name="AutoShape 11"/>
              <p:cNvSpPr>
                <a:spLocks noChangeArrowheads="1"/>
              </p:cNvSpPr>
              <p:nvPr/>
            </p:nvSpPr>
            <p:spPr bwMode="auto">
              <a:xfrm>
                <a:off x="1440" y="340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68" name="AutoShape 12"/>
              <p:cNvSpPr>
                <a:spLocks noChangeArrowheads="1"/>
              </p:cNvSpPr>
              <p:nvPr/>
            </p:nvSpPr>
            <p:spPr bwMode="auto">
              <a:xfrm>
                <a:off x="1776" y="3072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69" name="AutoShape 13"/>
              <p:cNvSpPr>
                <a:spLocks noChangeArrowheads="1"/>
              </p:cNvSpPr>
              <p:nvPr/>
            </p:nvSpPr>
            <p:spPr bwMode="auto">
              <a:xfrm>
                <a:off x="864" y="1728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70" name="AutoShape 14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144"/>
              </a:xfrm>
              <a:prstGeom prst="plus">
                <a:avLst>
                  <a:gd name="adj" fmla="val 40625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5"/>
            <p:cNvGrpSpPr>
              <a:grpSpLocks/>
            </p:cNvGrpSpPr>
            <p:nvPr/>
          </p:nvGrpSpPr>
          <p:grpSpPr bwMode="auto">
            <a:xfrm>
              <a:off x="912" y="1440"/>
              <a:ext cx="672" cy="912"/>
              <a:chOff x="2544" y="1632"/>
              <a:chExt cx="1584" cy="1872"/>
            </a:xfrm>
          </p:grpSpPr>
          <p:sp>
            <p:nvSpPr>
              <p:cNvPr id="941072" name="Rectangle 16"/>
              <p:cNvSpPr>
                <a:spLocks noChangeArrowheads="1"/>
              </p:cNvSpPr>
              <p:nvPr/>
            </p:nvSpPr>
            <p:spPr bwMode="auto">
              <a:xfrm>
                <a:off x="3024" y="1776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73" name="Rectangle 17"/>
              <p:cNvSpPr>
                <a:spLocks noChangeArrowheads="1"/>
              </p:cNvSpPr>
              <p:nvPr/>
            </p:nvSpPr>
            <p:spPr bwMode="auto">
              <a:xfrm>
                <a:off x="2592" y="259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74" name="Rectangle 18"/>
              <p:cNvSpPr>
                <a:spLocks noChangeArrowheads="1"/>
              </p:cNvSpPr>
              <p:nvPr/>
            </p:nvSpPr>
            <p:spPr bwMode="auto">
              <a:xfrm>
                <a:off x="3984" y="163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75" name="Rectangle 19"/>
              <p:cNvSpPr>
                <a:spLocks noChangeArrowheads="1"/>
              </p:cNvSpPr>
              <p:nvPr/>
            </p:nvSpPr>
            <p:spPr bwMode="auto">
              <a:xfrm>
                <a:off x="3312" y="2304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76" name="Rectangle 20"/>
              <p:cNvSpPr>
                <a:spLocks noChangeArrowheads="1"/>
              </p:cNvSpPr>
              <p:nvPr/>
            </p:nvSpPr>
            <p:spPr bwMode="auto">
              <a:xfrm>
                <a:off x="3648" y="2784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77" name="Rectangle 21"/>
              <p:cNvSpPr>
                <a:spLocks noChangeArrowheads="1"/>
              </p:cNvSpPr>
              <p:nvPr/>
            </p:nvSpPr>
            <p:spPr bwMode="auto">
              <a:xfrm>
                <a:off x="3216" y="2880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78" name="Rectangle 22"/>
              <p:cNvSpPr>
                <a:spLocks noChangeArrowheads="1"/>
              </p:cNvSpPr>
              <p:nvPr/>
            </p:nvSpPr>
            <p:spPr bwMode="auto">
              <a:xfrm>
                <a:off x="2880" y="3264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79" name="Rectangle 23"/>
              <p:cNvSpPr>
                <a:spLocks noChangeArrowheads="1"/>
              </p:cNvSpPr>
              <p:nvPr/>
            </p:nvSpPr>
            <p:spPr bwMode="auto">
              <a:xfrm>
                <a:off x="3024" y="3456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80" name="Rectangle 24"/>
              <p:cNvSpPr>
                <a:spLocks noChangeArrowheads="1"/>
              </p:cNvSpPr>
              <p:nvPr/>
            </p:nvSpPr>
            <p:spPr bwMode="auto">
              <a:xfrm>
                <a:off x="2544" y="3456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81" name="Rectangle 25"/>
              <p:cNvSpPr>
                <a:spLocks noChangeArrowheads="1"/>
              </p:cNvSpPr>
              <p:nvPr/>
            </p:nvSpPr>
            <p:spPr bwMode="auto">
              <a:xfrm>
                <a:off x="3648" y="3312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82" name="Rectangle 26"/>
              <p:cNvSpPr>
                <a:spLocks noChangeArrowheads="1"/>
              </p:cNvSpPr>
              <p:nvPr/>
            </p:nvSpPr>
            <p:spPr bwMode="auto">
              <a:xfrm>
                <a:off x="3840" y="2256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1083" name="Rectangle 27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144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8"/>
            <p:cNvGrpSpPr>
              <a:grpSpLocks/>
            </p:cNvGrpSpPr>
            <p:nvPr/>
          </p:nvGrpSpPr>
          <p:grpSpPr bwMode="auto">
            <a:xfrm>
              <a:off x="480" y="960"/>
              <a:ext cx="854" cy="503"/>
              <a:chOff x="960" y="1440"/>
              <a:chExt cx="1776" cy="960"/>
            </a:xfrm>
          </p:grpSpPr>
          <p:sp>
            <p:nvSpPr>
              <p:cNvPr id="941085" name="AutoShape 29"/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941086" name="AutoShape 30"/>
              <p:cNvSpPr>
                <a:spLocks noChangeArrowheads="1"/>
              </p:cNvSpPr>
              <p:nvPr/>
            </p:nvSpPr>
            <p:spPr bwMode="auto">
              <a:xfrm>
                <a:off x="2064" y="1488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941087" name="AutoShape 31"/>
              <p:cNvSpPr>
                <a:spLocks noChangeArrowheads="1"/>
              </p:cNvSpPr>
              <p:nvPr/>
            </p:nvSpPr>
            <p:spPr bwMode="auto">
              <a:xfrm>
                <a:off x="2256" y="1968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941088" name="AutoShape 32"/>
              <p:cNvSpPr>
                <a:spLocks noChangeArrowheads="1"/>
              </p:cNvSpPr>
              <p:nvPr/>
            </p:nvSpPr>
            <p:spPr bwMode="auto">
              <a:xfrm>
                <a:off x="1824" y="1680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941089" name="AutoShape 33"/>
              <p:cNvSpPr>
                <a:spLocks noChangeArrowheads="1"/>
              </p:cNvSpPr>
              <p:nvPr/>
            </p:nvSpPr>
            <p:spPr bwMode="auto">
              <a:xfrm>
                <a:off x="1872" y="2256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941090" name="AutoShape 34"/>
              <p:cNvSpPr>
                <a:spLocks noChangeArrowheads="1"/>
              </p:cNvSpPr>
              <p:nvPr/>
            </p:nvSpPr>
            <p:spPr bwMode="auto">
              <a:xfrm>
                <a:off x="960" y="1632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941091" name="AutoShape 35"/>
              <p:cNvSpPr>
                <a:spLocks noChangeArrowheads="1"/>
              </p:cNvSpPr>
              <p:nvPr/>
            </p:nvSpPr>
            <p:spPr bwMode="auto">
              <a:xfrm>
                <a:off x="2592" y="2160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941092" name="AutoShape 36"/>
              <p:cNvSpPr>
                <a:spLocks noChangeArrowheads="1"/>
              </p:cNvSpPr>
              <p:nvPr/>
            </p:nvSpPr>
            <p:spPr bwMode="auto">
              <a:xfrm>
                <a:off x="2592" y="1680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  <p:sp>
            <p:nvSpPr>
              <p:cNvPr id="941093" name="AutoShape 37"/>
              <p:cNvSpPr>
                <a:spLocks noChangeArrowheads="1"/>
              </p:cNvSpPr>
              <p:nvPr/>
            </p:nvSpPr>
            <p:spPr bwMode="auto">
              <a:xfrm>
                <a:off x="1488" y="1440"/>
                <a:ext cx="144" cy="144"/>
              </a:xfrm>
              <a:custGeom>
                <a:avLst/>
                <a:gdLst>
                  <a:gd name="G0" fmla="+- 5400 0 0"/>
                  <a:gd name="G1" fmla="+- 21600 0 5400"/>
                  <a:gd name="G2" fmla="+- 21600 0 5400"/>
                  <a:gd name="G3" fmla="*/ G0 2929 10000"/>
                  <a:gd name="G4" fmla="+- 21600 0 G3"/>
                  <a:gd name="G5" fmla="+- 21600 0 G3"/>
                  <a:gd name="T0" fmla="*/ 10800 w 21600"/>
                  <a:gd name="T1" fmla="*/ 0 h 21600"/>
                  <a:gd name="T2" fmla="*/ 3163 w 21600"/>
                  <a:gd name="T3" fmla="*/ 3163 h 21600"/>
                  <a:gd name="T4" fmla="*/ 0 w 21600"/>
                  <a:gd name="T5" fmla="*/ 10800 h 21600"/>
                  <a:gd name="T6" fmla="*/ 3163 w 21600"/>
                  <a:gd name="T7" fmla="*/ 18437 h 21600"/>
                  <a:gd name="T8" fmla="*/ 10800 w 21600"/>
                  <a:gd name="T9" fmla="*/ 21600 h 21600"/>
                  <a:gd name="T10" fmla="*/ 18437 w 21600"/>
                  <a:gd name="T11" fmla="*/ 18437 h 21600"/>
                  <a:gd name="T12" fmla="*/ 21600 w 21600"/>
                  <a:gd name="T13" fmla="*/ 10800 h 21600"/>
                  <a:gd name="T14" fmla="*/ 18437 w 21600"/>
                  <a:gd name="T15" fmla="*/ 3163 h 21600"/>
                  <a:gd name="T16" fmla="*/ 3163 w 21600"/>
                  <a:gd name="T17" fmla="*/ 3163 h 21600"/>
                  <a:gd name="T18" fmla="*/ 18437 w 21600"/>
                  <a:gd name="T19" fmla="*/ 18437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solidFill>
                <a:srgbClr val="00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>
                  <a:solidFill>
                    <a:srgbClr val="009900"/>
                  </a:solidFill>
                </a:endParaRPr>
              </a:p>
            </p:txBody>
          </p:sp>
        </p:grpSp>
      </p:grpSp>
      <p:pic>
        <p:nvPicPr>
          <p:cNvPr id="941094" name="Picture 3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600" y="1484313"/>
            <a:ext cx="8812213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4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4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0558" y="3962400"/>
            <a:ext cx="5433441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76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linearly separable data 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datasets are </a:t>
            </a:r>
            <a:r>
              <a:rPr lang="en-US" b="1" dirty="0"/>
              <a:t>not linearly separable</a:t>
            </a:r>
            <a:r>
              <a:rPr lang="en-US" b="1" dirty="0" smtClean="0"/>
              <a:t>!</a:t>
            </a:r>
          </a:p>
          <a:p>
            <a:pPr lvl="1"/>
            <a:r>
              <a:rPr lang="en-US" dirty="0">
                <a:hlinkClick r:id="rId3"/>
              </a:rPr>
              <a:t>http://www.eee.metu.edu.tr/~alatan/Courses/Demo/AppletSVM.html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7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Addressing non-linearly separable data – Option 1, non-linear features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Choose </a:t>
            </a:r>
            <a:r>
              <a:rPr lang="en-US" dirty="0"/>
              <a:t>non-linear features, e.g.,</a:t>
            </a:r>
          </a:p>
          <a:p>
            <a:pPr lvl="1"/>
            <a:r>
              <a:rPr lang="en-US" dirty="0"/>
              <a:t>Typical linear features: w</a:t>
            </a:r>
            <a:r>
              <a:rPr lang="en-US" baseline="-25000" dirty="0"/>
              <a:t>0</a:t>
            </a:r>
            <a:r>
              <a:rPr lang="en-US" dirty="0"/>
              <a:t> + </a:t>
            </a:r>
            <a:r>
              <a:rPr lang="en-US" dirty="0">
                <a:latin typeface="Symbol" pitchFamily="18" charset="2"/>
                <a:sym typeface="Symbol" pitchFamily="18" charset="2"/>
              </a:rPr>
              <a:t></a:t>
            </a:r>
            <a:r>
              <a:rPr lang="en-US" baseline="-25000" dirty="0" err="1">
                <a:sym typeface="Symbol" pitchFamily="18" charset="2"/>
              </a:rPr>
              <a:t>i</a:t>
            </a:r>
            <a:r>
              <a:rPr lang="en-US" dirty="0"/>
              <a:t> </a:t>
            </a:r>
            <a:r>
              <a:rPr lang="en-US" dirty="0" err="1"/>
              <a:t>w</a:t>
            </a:r>
            <a:r>
              <a:rPr lang="en-US" baseline="-25000" dirty="0" err="1"/>
              <a:t>i</a:t>
            </a:r>
            <a:r>
              <a:rPr lang="en-US" dirty="0"/>
              <a:t> x</a:t>
            </a:r>
            <a:r>
              <a:rPr lang="en-US" baseline="-25000" dirty="0"/>
              <a:t>i</a:t>
            </a:r>
          </a:p>
          <a:p>
            <a:pPr lvl="1"/>
            <a:r>
              <a:rPr lang="en-US" dirty="0"/>
              <a:t>Example of non-linear features: </a:t>
            </a:r>
          </a:p>
          <a:p>
            <a:pPr lvl="2"/>
            <a:r>
              <a:rPr lang="en-US" sz="1800" dirty="0"/>
              <a:t>Degree 2 polynomials, w</a:t>
            </a:r>
            <a:r>
              <a:rPr lang="en-US" sz="1800" baseline="-25000" dirty="0"/>
              <a:t>0</a:t>
            </a:r>
            <a:r>
              <a:rPr lang="en-US" sz="1800" dirty="0"/>
              <a:t> + 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</a:t>
            </a:r>
            <a:r>
              <a:rPr lang="en-US" sz="1800" baseline="-25000" dirty="0" err="1">
                <a:sym typeface="Symbol" pitchFamily="18" charset="2"/>
              </a:rPr>
              <a:t>i</a:t>
            </a:r>
            <a:r>
              <a:rPr lang="en-US" sz="1800" dirty="0"/>
              <a:t> </a:t>
            </a:r>
            <a:r>
              <a:rPr lang="en-US" sz="1800" dirty="0" err="1"/>
              <a:t>w</a:t>
            </a:r>
            <a:r>
              <a:rPr lang="en-US" sz="1800" baseline="-25000" dirty="0" err="1"/>
              <a:t>i</a:t>
            </a:r>
            <a:r>
              <a:rPr lang="en-US" sz="1800" dirty="0"/>
              <a:t> x</a:t>
            </a:r>
            <a:r>
              <a:rPr lang="en-US" sz="1800" baseline="-25000" dirty="0"/>
              <a:t>i</a:t>
            </a:r>
            <a:r>
              <a:rPr lang="en-US" sz="1800" dirty="0"/>
              <a:t>  + </a:t>
            </a:r>
            <a:r>
              <a:rPr lang="en-US" sz="1800" dirty="0">
                <a:latin typeface="Symbol" pitchFamily="18" charset="2"/>
                <a:sym typeface="Symbol" pitchFamily="18" charset="2"/>
              </a:rPr>
              <a:t></a:t>
            </a:r>
            <a:r>
              <a:rPr lang="en-US" sz="1800" baseline="-25000" dirty="0" err="1">
                <a:sym typeface="Symbol" pitchFamily="18" charset="2"/>
              </a:rPr>
              <a:t>ij</a:t>
            </a:r>
            <a:r>
              <a:rPr lang="en-US" sz="1800" dirty="0"/>
              <a:t> </a:t>
            </a:r>
            <a:r>
              <a:rPr lang="en-US" sz="1800" dirty="0" err="1"/>
              <a:t>w</a:t>
            </a:r>
            <a:r>
              <a:rPr lang="en-US" sz="1800" baseline="-25000" dirty="0" err="1"/>
              <a:t>ij</a:t>
            </a:r>
            <a:r>
              <a:rPr lang="en-US" sz="1800" baseline="-25000" dirty="0"/>
              <a:t> </a:t>
            </a:r>
            <a:r>
              <a:rPr lang="en-US" sz="1800" dirty="0"/>
              <a:t>x</a:t>
            </a:r>
            <a:r>
              <a:rPr lang="en-US" sz="1800" baseline="-25000" dirty="0"/>
              <a:t>i</a:t>
            </a:r>
            <a:r>
              <a:rPr lang="en-US" sz="1800" dirty="0"/>
              <a:t> </a:t>
            </a:r>
            <a:r>
              <a:rPr lang="en-US" sz="1800" dirty="0" err="1"/>
              <a:t>x</a:t>
            </a:r>
            <a:r>
              <a:rPr lang="en-US" sz="1800" baseline="-25000" dirty="0" err="1"/>
              <a:t>j</a:t>
            </a:r>
            <a:endParaRPr lang="en-US" sz="1800" baseline="-25000" dirty="0"/>
          </a:p>
          <a:p>
            <a:endParaRPr lang="en-US" dirty="0"/>
          </a:p>
          <a:p>
            <a:r>
              <a:rPr lang="en-US" dirty="0"/>
              <a:t>Classifier </a:t>
            </a:r>
            <a:r>
              <a:rPr lang="en-US" dirty="0" err="1"/>
              <a:t>h</a:t>
            </a:r>
            <a:r>
              <a:rPr lang="en-US" b="1" baseline="-25000" dirty="0" err="1"/>
              <a:t>w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still linear in parameters </a:t>
            </a:r>
            <a:r>
              <a:rPr lang="en-US" b="1" dirty="0"/>
              <a:t>w</a:t>
            </a:r>
          </a:p>
          <a:p>
            <a:pPr lvl="1"/>
            <a:r>
              <a:rPr lang="en-US" dirty="0"/>
              <a:t>As easy to learn</a:t>
            </a:r>
          </a:p>
          <a:p>
            <a:pPr lvl="1"/>
            <a:r>
              <a:rPr lang="en-US" dirty="0"/>
              <a:t>Data is linearly separable in higher dimensional spaces</a:t>
            </a:r>
          </a:p>
          <a:p>
            <a:pPr lvl="1"/>
            <a:r>
              <a:rPr lang="en-US" dirty="0"/>
              <a:t>Express via kernels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070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Addressing non-linearly separable data – Option 2, non-linear classifier</a:t>
            </a: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Choose </a:t>
            </a:r>
            <a:r>
              <a:rPr lang="en-US" dirty="0"/>
              <a:t>a classifier </a:t>
            </a:r>
            <a:r>
              <a:rPr lang="en-US" dirty="0" err="1"/>
              <a:t>h</a:t>
            </a:r>
            <a:r>
              <a:rPr lang="en-US" b="1" baseline="-25000" dirty="0" err="1"/>
              <a:t>w</a:t>
            </a:r>
            <a:r>
              <a:rPr lang="en-US" dirty="0"/>
              <a:t>(</a:t>
            </a:r>
            <a:r>
              <a:rPr lang="en-US" b="1" dirty="0"/>
              <a:t>x</a:t>
            </a:r>
            <a:r>
              <a:rPr lang="en-US" dirty="0"/>
              <a:t>) that is non-linear in parameters </a:t>
            </a:r>
            <a:r>
              <a:rPr lang="en-US" b="1" dirty="0"/>
              <a:t>w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e.g.,</a:t>
            </a:r>
          </a:p>
          <a:p>
            <a:pPr lvl="1"/>
            <a:r>
              <a:rPr lang="en-US" dirty="0"/>
              <a:t>Decision trees, neural </a:t>
            </a:r>
            <a:r>
              <a:rPr lang="en-US" dirty="0" smtClean="0"/>
              <a:t>networks,</a:t>
            </a:r>
            <a:r>
              <a:rPr lang="en-US" dirty="0"/>
              <a:t>…</a:t>
            </a:r>
          </a:p>
          <a:p>
            <a:endParaRPr lang="en-US" dirty="0"/>
          </a:p>
          <a:p>
            <a:r>
              <a:rPr lang="en-US" dirty="0"/>
              <a:t>More general </a:t>
            </a:r>
            <a:r>
              <a:rPr lang="en-US" dirty="0" smtClean="0"/>
              <a:t>than </a:t>
            </a:r>
            <a:r>
              <a:rPr lang="en-US" dirty="0"/>
              <a:t>linear classifiers</a:t>
            </a:r>
          </a:p>
          <a:p>
            <a:r>
              <a:rPr lang="en-US" dirty="0"/>
              <a:t>But, can often be harder to learn (non-</a:t>
            </a:r>
            <a:r>
              <a:rPr lang="en-US" dirty="0" smtClean="0"/>
              <a:t>convex optimization </a:t>
            </a:r>
            <a:r>
              <a:rPr lang="en-US" dirty="0"/>
              <a:t>required)</a:t>
            </a:r>
          </a:p>
          <a:p>
            <a:r>
              <a:rPr lang="en-US" dirty="0" smtClean="0"/>
              <a:t>Often </a:t>
            </a:r>
            <a:r>
              <a:rPr lang="en-US" dirty="0"/>
              <a:t>very </a:t>
            </a:r>
            <a:r>
              <a:rPr lang="en-US" dirty="0" smtClean="0"/>
              <a:t>useful (outperforms linear classifiers)</a:t>
            </a:r>
            <a:endParaRPr lang="en-US" dirty="0"/>
          </a:p>
          <a:p>
            <a:r>
              <a:rPr lang="en-US" dirty="0"/>
              <a:t>In a way, both ideas are related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54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Topic: Neural Networks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219200"/>
            <a:ext cx="4064000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4648200"/>
            <a:ext cx="16383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24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Synonyms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</a:p>
          <a:p>
            <a:endParaRPr lang="en-US" dirty="0" smtClean="0"/>
          </a:p>
          <a:p>
            <a:r>
              <a:rPr lang="en-US" dirty="0" smtClean="0"/>
              <a:t>Artificial Neural Network (ANN)</a:t>
            </a:r>
          </a:p>
          <a:p>
            <a:r>
              <a:rPr lang="en-US" dirty="0" smtClean="0"/>
              <a:t>Feed-forward Networks</a:t>
            </a:r>
          </a:p>
          <a:p>
            <a:r>
              <a:rPr lang="en-US" dirty="0" smtClean="0"/>
              <a:t>Multilayer </a:t>
            </a:r>
            <a:r>
              <a:rPr lang="en-US" dirty="0" err="1" smtClean="0"/>
              <a:t>Perceptrons</a:t>
            </a:r>
            <a:r>
              <a:rPr lang="en-US" dirty="0" smtClean="0"/>
              <a:t> (MLP)</a:t>
            </a:r>
          </a:p>
          <a:p>
            <a:endParaRPr lang="en-US" dirty="0" smtClean="0"/>
          </a:p>
          <a:p>
            <a:r>
              <a:rPr lang="en-US" dirty="0" smtClean="0"/>
              <a:t>Types of ANN</a:t>
            </a:r>
          </a:p>
          <a:p>
            <a:pPr lvl="1"/>
            <a:r>
              <a:rPr lang="en-US" dirty="0" smtClean="0"/>
              <a:t>Convolutional Nets</a:t>
            </a:r>
          </a:p>
          <a:p>
            <a:pPr lvl="1"/>
            <a:r>
              <a:rPr lang="en-US" dirty="0" err="1" smtClean="0"/>
              <a:t>Autoencoders</a:t>
            </a:r>
            <a:endParaRPr lang="en-US" dirty="0" smtClean="0"/>
          </a:p>
          <a:p>
            <a:pPr lvl="1"/>
            <a:r>
              <a:rPr lang="en-US" dirty="0" smtClean="0"/>
              <a:t>Recurrent Neural Nets</a:t>
            </a:r>
          </a:p>
          <a:p>
            <a:endParaRPr lang="en-US" dirty="0" smtClean="0"/>
          </a:p>
          <a:p>
            <a:r>
              <a:rPr lang="en-US" dirty="0" smtClean="0"/>
              <a:t>[Back with a new name]: Deep Nets / Deep Learning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4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Neuron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752600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139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HW3</a:t>
            </a:r>
            <a:endParaRPr lang="en-US" dirty="0"/>
          </a:p>
          <a:p>
            <a:pPr lvl="1"/>
            <a:r>
              <a:rPr lang="en-US" dirty="0" smtClean="0"/>
              <a:t>Due: in 2 weeks</a:t>
            </a:r>
          </a:p>
          <a:p>
            <a:pPr lvl="1"/>
            <a:r>
              <a:rPr lang="en-US" dirty="0" smtClean="0"/>
              <a:t>You will implement primal &amp; dual SVMs</a:t>
            </a:r>
          </a:p>
          <a:p>
            <a:pPr lvl="1"/>
            <a:r>
              <a:rPr lang="en-US" dirty="0" err="1" smtClean="0"/>
              <a:t>Kaggle</a:t>
            </a:r>
            <a:r>
              <a:rPr lang="en-US" dirty="0" smtClean="0"/>
              <a:t> competition: Higgs Boson Signal </a:t>
            </a:r>
            <a:r>
              <a:rPr lang="en-US" dirty="0" err="1" smtClean="0"/>
              <a:t>vs</a:t>
            </a:r>
            <a:r>
              <a:rPr lang="en-US" dirty="0" smtClean="0"/>
              <a:t> Background classification</a:t>
            </a:r>
          </a:p>
          <a:p>
            <a:pPr lvl="1"/>
            <a:r>
              <a:rPr lang="en-US" dirty="0">
                <a:hlinkClick r:id="rId2"/>
              </a:rPr>
              <a:t>https://inclass.kaggle.com/c/2015-Spring-vt-ece-machine-learning-</a:t>
            </a:r>
            <a:r>
              <a:rPr lang="en-US" dirty="0" smtClean="0">
                <a:hlinkClick r:id="rId2"/>
              </a:rPr>
              <a:t>hw3</a:t>
            </a:r>
            <a:endParaRPr lang="en-US" dirty="0" smtClean="0"/>
          </a:p>
          <a:p>
            <a:pPr lvl="1"/>
            <a:r>
              <a:rPr lang="en-US" dirty="0">
                <a:hlinkClick r:id="rId3"/>
              </a:rPr>
              <a:t>https://www.kaggle.com/c/higgs-</a:t>
            </a:r>
            <a:r>
              <a:rPr lang="en-US" dirty="0" smtClean="0">
                <a:hlinkClick r:id="rId3"/>
              </a:rPr>
              <a:t>boson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04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Artificial “Neuron”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Perceptron (with step function)</a:t>
            </a:r>
          </a:p>
          <a:p>
            <a:endParaRPr lang="en-US" dirty="0"/>
          </a:p>
          <a:p>
            <a:r>
              <a:rPr lang="en-US" dirty="0" smtClean="0"/>
              <a:t>Logistic Regression (with sigmoid)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604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Sigmoid</a:t>
            </a:r>
          </a:p>
        </p:txBody>
      </p:sp>
      <p:pic>
        <p:nvPicPr>
          <p:cNvPr id="76697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1981200"/>
            <a:ext cx="6075363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69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71800" y="40576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69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0576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698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600" y="405765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6983" name="Text Box 7"/>
          <p:cNvSpPr txBox="1">
            <a:spLocks noChangeArrowheads="1"/>
          </p:cNvSpPr>
          <p:nvPr/>
        </p:nvSpPr>
        <p:spPr bwMode="auto">
          <a:xfrm>
            <a:off x="3810000" y="3581400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w</a:t>
            </a:r>
            <a:r>
              <a:rPr lang="en-US" sz="2400" baseline="-25000"/>
              <a:t>0</a:t>
            </a:r>
            <a:r>
              <a:rPr lang="en-US" sz="2400"/>
              <a:t>=0, w</a:t>
            </a:r>
            <a:r>
              <a:rPr lang="en-US" sz="2400" baseline="-25000"/>
              <a:t>1</a:t>
            </a:r>
            <a:r>
              <a:rPr lang="en-US" sz="2400"/>
              <a:t>=1</a:t>
            </a:r>
          </a:p>
        </p:txBody>
      </p:sp>
      <p:sp>
        <p:nvSpPr>
          <p:cNvPr id="766984" name="Text Box 8"/>
          <p:cNvSpPr txBox="1">
            <a:spLocks noChangeArrowheads="1"/>
          </p:cNvSpPr>
          <p:nvPr/>
        </p:nvSpPr>
        <p:spPr bwMode="auto">
          <a:xfrm>
            <a:off x="762000" y="3581400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w</a:t>
            </a:r>
            <a:r>
              <a:rPr lang="en-US" sz="2400" baseline="-25000"/>
              <a:t>0</a:t>
            </a:r>
            <a:r>
              <a:rPr lang="en-US" sz="2400"/>
              <a:t>=2, w</a:t>
            </a:r>
            <a:r>
              <a:rPr lang="en-US" sz="2400" baseline="-25000"/>
              <a:t>1</a:t>
            </a:r>
            <a:r>
              <a:rPr lang="en-US" sz="2400"/>
              <a:t>=1</a:t>
            </a:r>
          </a:p>
        </p:txBody>
      </p:sp>
      <p:sp>
        <p:nvSpPr>
          <p:cNvPr id="766985" name="Text Box 9"/>
          <p:cNvSpPr txBox="1">
            <a:spLocks noChangeArrowheads="1"/>
          </p:cNvSpPr>
          <p:nvPr/>
        </p:nvSpPr>
        <p:spPr bwMode="auto">
          <a:xfrm>
            <a:off x="6629400" y="3581400"/>
            <a:ext cx="1968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w</a:t>
            </a:r>
            <a:r>
              <a:rPr lang="en-US" sz="2400" baseline="-25000"/>
              <a:t>0</a:t>
            </a:r>
            <a:r>
              <a:rPr lang="en-US" sz="2400"/>
              <a:t>=0, w</a:t>
            </a:r>
            <a:r>
              <a:rPr lang="en-US" sz="2400" baseline="-25000"/>
              <a:t>1</a:t>
            </a:r>
            <a:r>
              <a:rPr lang="en-US" sz="2400"/>
              <a:t>=0.5</a:t>
            </a:r>
          </a:p>
        </p:txBody>
      </p:sp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14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Many possible response functions</a:t>
            </a:r>
          </a:p>
        </p:txBody>
      </p:sp>
      <p:sp>
        <p:nvSpPr>
          <p:cNvPr id="807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Linear</a:t>
            </a:r>
          </a:p>
          <a:p>
            <a:endParaRPr lang="en-US" dirty="0" smtClean="0"/>
          </a:p>
          <a:p>
            <a:r>
              <a:rPr lang="en-US" dirty="0" smtClean="0"/>
              <a:t>Sigmoid</a:t>
            </a:r>
            <a:endParaRPr lang="en-US" dirty="0"/>
          </a:p>
          <a:p>
            <a:endParaRPr lang="en-US" dirty="0"/>
          </a:p>
          <a:p>
            <a:r>
              <a:rPr lang="en-US" dirty="0"/>
              <a:t>Exponential</a:t>
            </a:r>
          </a:p>
          <a:p>
            <a:endParaRPr lang="en-US" dirty="0"/>
          </a:p>
          <a:p>
            <a:r>
              <a:rPr lang="en-US" dirty="0"/>
              <a:t>Gaussian</a:t>
            </a:r>
          </a:p>
          <a:p>
            <a:endParaRPr lang="en-US" dirty="0"/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75463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“neuron” is still a linear decision boundary</a:t>
            </a:r>
          </a:p>
          <a:p>
            <a:endParaRPr lang="en-US" dirty="0"/>
          </a:p>
          <a:p>
            <a:r>
              <a:rPr lang="en-US" dirty="0" smtClean="0"/>
              <a:t>What to do?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71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single “neuron” is still a linear decision boundary</a:t>
            </a:r>
          </a:p>
          <a:p>
            <a:endParaRPr lang="en-US" dirty="0"/>
          </a:p>
          <a:p>
            <a:r>
              <a:rPr lang="en-US" dirty="0" smtClean="0"/>
              <a:t>What to do?</a:t>
            </a:r>
          </a:p>
          <a:p>
            <a:endParaRPr lang="en-US" dirty="0"/>
          </a:p>
          <a:p>
            <a:r>
              <a:rPr lang="en-US" dirty="0" smtClean="0"/>
              <a:t>Idea: Stack a bunch of them together!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1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Hidden layer</a:t>
            </a:r>
          </a:p>
        </p:txBody>
      </p:sp>
      <p:sp>
        <p:nvSpPr>
          <p:cNvPr id="785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dirty="0"/>
              <a:t>-hidden </a:t>
            </a:r>
            <a:r>
              <a:rPr lang="en-US" dirty="0" smtClean="0"/>
              <a:t>layer</a:t>
            </a:r>
            <a:r>
              <a:rPr lang="en-US" dirty="0"/>
              <a:t> </a:t>
            </a:r>
            <a:r>
              <a:rPr lang="en-US" dirty="0" smtClean="0"/>
              <a:t>(or 3-layer network):</a:t>
            </a:r>
          </a:p>
          <a:p>
            <a:pPr lvl="1"/>
            <a:r>
              <a:rPr lang="en-US" dirty="0" smtClean="0"/>
              <a:t>On board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2400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4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Best performers on OCR</a:t>
            </a:r>
          </a:p>
          <a:p>
            <a:pPr lvl="1"/>
            <a:r>
              <a:rPr lang="hu-HU" dirty="0">
                <a:hlinkClick r:id="rId2"/>
              </a:rPr>
              <a:t>http://yann.lecun.com/exdb/lenet/</a:t>
            </a:r>
            <a:r>
              <a:rPr lang="hu-HU" dirty="0" smtClean="0">
                <a:hlinkClick r:id="rId2"/>
              </a:rPr>
              <a:t>index.html</a:t>
            </a:r>
            <a:endParaRPr lang="hu-HU" dirty="0" smtClean="0"/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NetTalk</a:t>
            </a:r>
          </a:p>
          <a:p>
            <a:pPr lvl="1"/>
            <a:r>
              <a:rPr lang="en-US" dirty="0" smtClean="0"/>
              <a:t>T</a:t>
            </a:r>
            <a:r>
              <a:rPr lang="hu-HU" dirty="0" smtClean="0"/>
              <a:t>ext to Speech system from 1987</a:t>
            </a:r>
          </a:p>
          <a:p>
            <a:pPr lvl="1"/>
            <a:r>
              <a:rPr lang="fi-FI" dirty="0" smtClean="0">
                <a:hlinkClick r:id="rId3"/>
              </a:rPr>
              <a:t>http://youtu.be</a:t>
            </a:r>
            <a:r>
              <a:rPr lang="fi-FI" dirty="0">
                <a:hlinkClick r:id="rId3"/>
              </a:rPr>
              <a:t>/tXMaFhO6dIY?t=</a:t>
            </a:r>
            <a:r>
              <a:rPr lang="fi-FI" dirty="0" smtClean="0">
                <a:hlinkClick r:id="rId3"/>
              </a:rPr>
              <a:t>45m15s</a:t>
            </a:r>
            <a:endParaRPr lang="fi-FI" dirty="0" smtClean="0"/>
          </a:p>
          <a:p>
            <a:pPr lvl="1"/>
            <a:endParaRPr lang="fi-FI" dirty="0" smtClean="0"/>
          </a:p>
          <a:p>
            <a:pPr lvl="1"/>
            <a:endParaRPr lang="hu-HU" dirty="0" smtClean="0"/>
          </a:p>
          <a:p>
            <a:r>
              <a:rPr lang="en-US" dirty="0" smtClean="0"/>
              <a:t>Rick Rashid speaks Mandarin</a:t>
            </a:r>
          </a:p>
          <a:p>
            <a:pPr lvl="1"/>
            <a:r>
              <a:rPr lang="en-US" dirty="0" smtClean="0">
                <a:hlinkClick r:id="rId4"/>
              </a:rPr>
              <a:t>http://youtu.be/Nu-nlQqFCKg?t=7m30s</a:t>
            </a:r>
            <a:endParaRPr lang="en-US" dirty="0" smtClean="0"/>
          </a:p>
          <a:p>
            <a:endParaRPr lang="hu-HU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99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Universal Function </a:t>
            </a:r>
            <a:r>
              <a:rPr lang="en-US" dirty="0" err="1" smtClean="0"/>
              <a:t>Approximators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Theorem</a:t>
            </a:r>
          </a:p>
          <a:p>
            <a:pPr lvl="1"/>
            <a:r>
              <a:rPr lang="en-US" dirty="0" smtClean="0"/>
              <a:t>3-layer network with linear outputs can uniformly approximate any continuous function to arbitrary accuracy, given enough hidden units [</a:t>
            </a:r>
            <a:r>
              <a:rPr lang="en-US" dirty="0" err="1" smtClean="0"/>
              <a:t>Funahashi</a:t>
            </a:r>
            <a:r>
              <a:rPr lang="en-US" dirty="0" smtClean="0"/>
              <a:t> </a:t>
            </a:r>
            <a:r>
              <a:rPr lang="fr-FR" dirty="0" smtClean="0"/>
              <a:t>’</a:t>
            </a:r>
            <a:r>
              <a:rPr lang="en-US" dirty="0" smtClean="0"/>
              <a:t>89]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8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</a:p>
          <a:p>
            <a:pPr lvl="1"/>
            <a:r>
              <a:rPr lang="en-US" dirty="0">
                <a:hlinkClick r:id="rId2"/>
              </a:rPr>
              <a:t>http://neuron.eng.wayne.edu/bpFunctionApprox/</a:t>
            </a:r>
            <a:r>
              <a:rPr lang="en-US" dirty="0" smtClean="0">
                <a:hlinkClick r:id="rId2"/>
              </a:rPr>
              <a:t>bpFunctionApprox.html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83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 descr="svmcode_bl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5354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18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Administrativia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 </a:t>
            </a:r>
            <a:r>
              <a:rPr lang="en-US" dirty="0" smtClean="0"/>
              <a:t>Mid-</a:t>
            </a:r>
            <a:r>
              <a:rPr lang="en-US" dirty="0" err="1" smtClean="0"/>
              <a:t>Sem</a:t>
            </a:r>
            <a:r>
              <a:rPr lang="en-US" dirty="0" smtClean="0"/>
              <a:t> Spotlight Presentations</a:t>
            </a:r>
            <a:endParaRPr lang="en-US" dirty="0"/>
          </a:p>
          <a:p>
            <a:pPr lvl="1"/>
            <a:r>
              <a:rPr lang="en-US" dirty="0" smtClean="0"/>
              <a:t>Friday: 5-7pm, </a:t>
            </a:r>
            <a:r>
              <a:rPr lang="en-US" dirty="0" err="1" smtClean="0"/>
              <a:t>Whittemore</a:t>
            </a:r>
            <a:r>
              <a:rPr lang="en-US" dirty="0" smtClean="0"/>
              <a:t> 654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5 slides (recommended)</a:t>
            </a:r>
            <a:endParaRPr lang="en-US" dirty="0"/>
          </a:p>
          <a:p>
            <a:pPr lvl="1"/>
            <a:r>
              <a:rPr lang="en-US" dirty="0"/>
              <a:t>4</a:t>
            </a:r>
            <a:r>
              <a:rPr lang="en-US" dirty="0" smtClean="0"/>
              <a:t> minute time (STRICT) + 1-2 min Q&amp;A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Tell </a:t>
            </a:r>
            <a:r>
              <a:rPr lang="en-US" dirty="0"/>
              <a:t>the class what you’re working on</a:t>
            </a:r>
          </a:p>
          <a:p>
            <a:pPr lvl="1"/>
            <a:r>
              <a:rPr lang="en-US" dirty="0"/>
              <a:t>Any results yet?</a:t>
            </a:r>
          </a:p>
          <a:p>
            <a:pPr lvl="1"/>
            <a:r>
              <a:rPr lang="en-US" dirty="0"/>
              <a:t>Problems faced? </a:t>
            </a:r>
          </a:p>
          <a:p>
            <a:pPr lvl="1"/>
            <a:r>
              <a:rPr lang="en-US" dirty="0" smtClean="0"/>
              <a:t>Upload slides on Scholar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18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Recap of Last Time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(C) Dhruv Batra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99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296400" cy="1371600"/>
          </a:xfrm>
        </p:spPr>
        <p:txBody>
          <a:bodyPr/>
          <a:lstStyle/>
          <a:p>
            <a:r>
              <a:rPr lang="en-US" sz="4000" dirty="0"/>
              <a:t>Linear classifiers – Which line is better?</a:t>
            </a:r>
          </a:p>
        </p:txBody>
      </p:sp>
      <p:sp>
        <p:nvSpPr>
          <p:cNvPr id="907295" name="Text Box 31"/>
          <p:cNvSpPr txBox="1">
            <a:spLocks noChangeArrowheads="1"/>
          </p:cNvSpPr>
          <p:nvPr/>
        </p:nvSpPr>
        <p:spPr bwMode="auto">
          <a:xfrm>
            <a:off x="76200" y="63246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/>
              <a:t>w</a:t>
            </a:r>
            <a:r>
              <a:rPr lang="en-US" sz="2800"/>
              <a:t>.</a:t>
            </a:r>
            <a:r>
              <a:rPr lang="en-US" sz="2800" b="1"/>
              <a:t>x</a:t>
            </a:r>
            <a:r>
              <a:rPr lang="en-US" sz="2800"/>
              <a:t> = </a:t>
            </a:r>
            <a:r>
              <a:rPr lang="en-US" sz="2800">
                <a:latin typeface="Symbol" pitchFamily="18" charset="2"/>
                <a:sym typeface="Symbol" pitchFamily="18" charset="2"/>
              </a:rPr>
              <a:t></a:t>
            </a:r>
            <a:r>
              <a:rPr lang="en-US" sz="2800" baseline="-25000">
                <a:sym typeface="Symbol" pitchFamily="18" charset="2"/>
              </a:rPr>
              <a:t>j</a:t>
            </a:r>
            <a:r>
              <a:rPr lang="en-US" sz="2800"/>
              <a:t> w</a:t>
            </a:r>
            <a:r>
              <a:rPr lang="en-US" sz="2800" baseline="30000"/>
              <a:t>(j)</a:t>
            </a:r>
            <a:r>
              <a:rPr lang="en-US" sz="2800"/>
              <a:t> x</a:t>
            </a:r>
            <a:r>
              <a:rPr lang="en-US" sz="2800" baseline="30000"/>
              <a:t>(j)</a:t>
            </a:r>
          </a:p>
        </p:txBody>
      </p:sp>
      <p:grpSp>
        <p:nvGrpSpPr>
          <p:cNvPr id="34" name="Group 3"/>
          <p:cNvGrpSpPr>
            <a:grpSpLocks/>
          </p:cNvGrpSpPr>
          <p:nvPr/>
        </p:nvGrpSpPr>
        <p:grpSpPr bwMode="auto">
          <a:xfrm>
            <a:off x="76200" y="2438400"/>
            <a:ext cx="2198688" cy="2895600"/>
            <a:chOff x="480" y="1488"/>
            <a:chExt cx="1632" cy="2064"/>
          </a:xfrm>
        </p:grpSpPr>
        <p:sp>
          <p:nvSpPr>
            <p:cNvPr id="35" name="AutoShape 4"/>
            <p:cNvSpPr>
              <a:spLocks noChangeArrowheads="1"/>
            </p:cNvSpPr>
            <p:nvPr/>
          </p:nvSpPr>
          <p:spPr bwMode="auto">
            <a:xfrm>
              <a:off x="1536" y="148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5"/>
            <p:cNvSpPr>
              <a:spLocks noChangeArrowheads="1"/>
            </p:cNvSpPr>
            <p:nvPr/>
          </p:nvSpPr>
          <p:spPr bwMode="auto">
            <a:xfrm>
              <a:off x="1584" y="2256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6"/>
            <p:cNvSpPr>
              <a:spLocks noChangeArrowheads="1"/>
            </p:cNvSpPr>
            <p:nvPr/>
          </p:nvSpPr>
          <p:spPr bwMode="auto">
            <a:xfrm>
              <a:off x="1008" y="244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7"/>
            <p:cNvSpPr>
              <a:spLocks noChangeArrowheads="1"/>
            </p:cNvSpPr>
            <p:nvPr/>
          </p:nvSpPr>
          <p:spPr bwMode="auto">
            <a:xfrm>
              <a:off x="1152" y="3264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8"/>
            <p:cNvSpPr>
              <a:spLocks noChangeArrowheads="1"/>
            </p:cNvSpPr>
            <p:nvPr/>
          </p:nvSpPr>
          <p:spPr bwMode="auto">
            <a:xfrm>
              <a:off x="576" y="31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9"/>
            <p:cNvSpPr>
              <a:spLocks noChangeArrowheads="1"/>
            </p:cNvSpPr>
            <p:nvPr/>
          </p:nvSpPr>
          <p:spPr bwMode="auto">
            <a:xfrm>
              <a:off x="1968" y="196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10"/>
            <p:cNvSpPr>
              <a:spLocks noChangeArrowheads="1"/>
            </p:cNvSpPr>
            <p:nvPr/>
          </p:nvSpPr>
          <p:spPr bwMode="auto">
            <a:xfrm>
              <a:off x="1440" y="340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11"/>
            <p:cNvSpPr>
              <a:spLocks noChangeArrowheads="1"/>
            </p:cNvSpPr>
            <p:nvPr/>
          </p:nvSpPr>
          <p:spPr bwMode="auto">
            <a:xfrm>
              <a:off x="1776" y="3072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AutoShape 12"/>
            <p:cNvSpPr>
              <a:spLocks noChangeArrowheads="1"/>
            </p:cNvSpPr>
            <p:nvPr/>
          </p:nvSpPr>
          <p:spPr bwMode="auto">
            <a:xfrm>
              <a:off x="864" y="1728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AutoShape 13"/>
            <p:cNvSpPr>
              <a:spLocks noChangeArrowheads="1"/>
            </p:cNvSpPr>
            <p:nvPr/>
          </p:nvSpPr>
          <p:spPr bwMode="auto">
            <a:xfrm>
              <a:off x="480" y="2400"/>
              <a:ext cx="144" cy="144"/>
            </a:xfrm>
            <a:prstGeom prst="plus">
              <a:avLst>
                <a:gd name="adj" fmla="val 406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" name="Group 14"/>
          <p:cNvGrpSpPr>
            <a:grpSpLocks/>
          </p:cNvGrpSpPr>
          <p:nvPr/>
        </p:nvGrpSpPr>
        <p:grpSpPr bwMode="auto">
          <a:xfrm>
            <a:off x="3352800" y="2868613"/>
            <a:ext cx="1616075" cy="2425700"/>
            <a:chOff x="2112" y="1807"/>
            <a:chExt cx="1018" cy="1528"/>
          </a:xfrm>
        </p:grpSpPr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2519" y="1807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Rectangle 16"/>
            <p:cNvSpPr>
              <a:spLocks noChangeArrowheads="1"/>
            </p:cNvSpPr>
            <p:nvPr/>
          </p:nvSpPr>
          <p:spPr bwMode="auto">
            <a:xfrm>
              <a:off x="2153" y="2529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Rectangle 17"/>
            <p:cNvSpPr>
              <a:spLocks noChangeArrowheads="1"/>
            </p:cNvSpPr>
            <p:nvPr/>
          </p:nvSpPr>
          <p:spPr bwMode="auto">
            <a:xfrm>
              <a:off x="2764" y="2274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Rectangle 18"/>
            <p:cNvSpPr>
              <a:spLocks noChangeArrowheads="1"/>
            </p:cNvSpPr>
            <p:nvPr/>
          </p:nvSpPr>
          <p:spPr bwMode="auto">
            <a:xfrm>
              <a:off x="2682" y="2783"/>
              <a:ext cx="122" cy="4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Rectangle 19"/>
            <p:cNvSpPr>
              <a:spLocks noChangeArrowheads="1"/>
            </p:cNvSpPr>
            <p:nvPr/>
          </p:nvSpPr>
          <p:spPr bwMode="auto">
            <a:xfrm>
              <a:off x="2397" y="312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20"/>
            <p:cNvSpPr>
              <a:spLocks noChangeArrowheads="1"/>
            </p:cNvSpPr>
            <p:nvPr/>
          </p:nvSpPr>
          <p:spPr bwMode="auto">
            <a:xfrm>
              <a:off x="2519" y="329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Rectangle 21"/>
            <p:cNvSpPr>
              <a:spLocks noChangeArrowheads="1"/>
            </p:cNvSpPr>
            <p:nvPr/>
          </p:nvSpPr>
          <p:spPr bwMode="auto">
            <a:xfrm>
              <a:off x="2112" y="3293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Rectangle 22"/>
            <p:cNvSpPr>
              <a:spLocks noChangeArrowheads="1"/>
            </p:cNvSpPr>
            <p:nvPr/>
          </p:nvSpPr>
          <p:spPr bwMode="auto">
            <a:xfrm>
              <a:off x="3008" y="1977"/>
              <a:ext cx="122" cy="42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Line 24"/>
          <p:cNvSpPr>
            <a:spLocks noChangeShapeType="1"/>
          </p:cNvSpPr>
          <p:nvPr/>
        </p:nvSpPr>
        <p:spPr bwMode="auto">
          <a:xfrm flipV="1">
            <a:off x="1828800" y="1524000"/>
            <a:ext cx="762000" cy="4422775"/>
          </a:xfrm>
          <a:prstGeom prst="line">
            <a:avLst/>
          </a:prstGeom>
          <a:noFill/>
          <a:ln w="76200">
            <a:solidFill>
              <a:srgbClr val="0000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flipV="1">
            <a:off x="3048000" y="1633537"/>
            <a:ext cx="762000" cy="4422775"/>
          </a:xfrm>
          <a:prstGeom prst="line">
            <a:avLst/>
          </a:prstGeom>
          <a:noFill/>
          <a:ln w="762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" name="Line 30"/>
          <p:cNvSpPr>
            <a:spLocks noChangeShapeType="1"/>
          </p:cNvSpPr>
          <p:nvPr/>
        </p:nvSpPr>
        <p:spPr bwMode="auto">
          <a:xfrm flipV="1">
            <a:off x="2438400" y="1536700"/>
            <a:ext cx="762000" cy="4422775"/>
          </a:xfrm>
          <a:prstGeom prst="line">
            <a:avLst/>
          </a:prstGeom>
          <a:noFill/>
          <a:ln w="762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>
              <a:ln>
                <a:solidFill>
                  <a:srgbClr val="000000"/>
                </a:solidFill>
              </a:ln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28800" y="1600199"/>
            <a:ext cx="2057400" cy="4495801"/>
            <a:chOff x="1828800" y="1600199"/>
            <a:chExt cx="2057400" cy="4495801"/>
          </a:xfrm>
        </p:grpSpPr>
        <p:sp>
          <p:nvSpPr>
            <p:cNvPr id="70" name="Line 30"/>
            <p:cNvSpPr>
              <a:spLocks noChangeShapeType="1"/>
            </p:cNvSpPr>
            <p:nvPr/>
          </p:nvSpPr>
          <p:spPr bwMode="auto">
            <a:xfrm flipV="1">
              <a:off x="2743200" y="1600199"/>
              <a:ext cx="228600" cy="4419601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71" name="Line 30"/>
            <p:cNvSpPr>
              <a:spLocks noChangeShapeType="1"/>
            </p:cNvSpPr>
            <p:nvPr/>
          </p:nvSpPr>
          <p:spPr bwMode="auto">
            <a:xfrm flipV="1">
              <a:off x="2209800" y="1600200"/>
              <a:ext cx="1295400" cy="43434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72" name="Line 30"/>
            <p:cNvSpPr>
              <a:spLocks noChangeShapeType="1"/>
            </p:cNvSpPr>
            <p:nvPr/>
          </p:nvSpPr>
          <p:spPr bwMode="auto">
            <a:xfrm flipH="1" flipV="1">
              <a:off x="2209800" y="1600200"/>
              <a:ext cx="609600" cy="441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73" name="Line 30"/>
            <p:cNvSpPr>
              <a:spLocks noChangeShapeType="1"/>
            </p:cNvSpPr>
            <p:nvPr/>
          </p:nvSpPr>
          <p:spPr bwMode="auto">
            <a:xfrm flipV="1">
              <a:off x="1828800" y="1600200"/>
              <a:ext cx="2057400" cy="44196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  <p:sp>
          <p:nvSpPr>
            <p:cNvPr id="74" name="Line 30"/>
            <p:cNvSpPr>
              <a:spLocks noChangeShapeType="1"/>
            </p:cNvSpPr>
            <p:nvPr/>
          </p:nvSpPr>
          <p:spPr bwMode="auto">
            <a:xfrm flipV="1">
              <a:off x="2209800" y="1600200"/>
              <a:ext cx="685800" cy="449580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>
                <a:ln>
                  <a:solidFill>
                    <a:srgbClr val="000000"/>
                  </a:solidFill>
                </a:ln>
              </a:endParaRPr>
            </a:p>
          </p:txBody>
        </p:sp>
      </p:grpSp>
      <p:sp>
        <p:nvSpPr>
          <p:cNvPr id="5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49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744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850" y="1630363"/>
            <a:ext cx="3719513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Dual SVM derivation (1) – </a:t>
            </a:r>
            <a:br>
              <a:rPr lang="en-US" dirty="0"/>
            </a:br>
            <a:r>
              <a:rPr lang="en-US" dirty="0"/>
              <a:t>the linearly separable case</a:t>
            </a:r>
          </a:p>
        </p:txBody>
      </p:sp>
    </p:spTree>
    <p:extLst>
      <p:ext uri="{BB962C8B-B14F-4D97-AF65-F5344CB8AC3E}">
        <p14:creationId xmlns:p14="http://schemas.microsoft.com/office/powerpoint/2010/main" val="2205678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496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3810000"/>
            <a:ext cx="2522538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59497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4200" y="1614488"/>
            <a:ext cx="7646988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Slide Number Placeholder 4"/>
          <p:cNvSpPr txBox="1">
            <a:spLocks/>
          </p:cNvSpPr>
          <p:nvPr/>
        </p:nvSpPr>
        <p:spPr bwMode="auto">
          <a:xfrm>
            <a:off x="3200400" y="64008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1">
                    <a:lumMod val="50000"/>
                  </a:schemeClr>
                </a:solidFill>
                <a:latin typeface="Arial" pitchFamily="-112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2pPr>
            <a:lvl3pPr marL="9144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3pPr>
            <a:lvl4pPr marL="13716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4pPr>
            <a:lvl5pPr marL="1828800" algn="ctr" rtl="0" eaLnBrk="0" fontAlgn="base" hangingPunct="0">
              <a:spcBef>
                <a:spcPct val="5000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Arial" pitchFamily="-97" charset="0"/>
                <a:ea typeface="ＭＳ Ｐゴシック" pitchFamily="-97" charset="-128"/>
                <a:cs typeface="ＭＳ Ｐゴシック" pitchFamily="-97" charset="-128"/>
              </a:defRPr>
            </a:lvl9pPr>
          </a:lstStyle>
          <a:p>
            <a:pPr>
              <a:defRPr/>
            </a:pPr>
            <a:r>
              <a:rPr lang="en-US" dirty="0" smtClean="0"/>
              <a:t>Slide Credit: Carlos </a:t>
            </a:r>
            <a:r>
              <a:rPr lang="en-US" dirty="0" err="1" smtClean="0"/>
              <a:t>Guestrin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00800"/>
            <a:ext cx="1905000" cy="457200"/>
          </a:xfrm>
        </p:spPr>
        <p:txBody>
          <a:bodyPr/>
          <a:lstStyle/>
          <a:p>
            <a:pPr>
              <a:defRPr/>
            </a:pPr>
            <a:fld id="{7134A590-6033-DE48-865B-A0558AEFCBD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3519" y="6400800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(C) Dhruv Batra 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>Dual SVM derivation (1) – </a:t>
            </a:r>
            <a:br>
              <a:rPr lang="en-US" dirty="0"/>
            </a:br>
            <a:r>
              <a:rPr lang="en-US" dirty="0"/>
              <a:t>the linearly separable case</a:t>
            </a:r>
          </a:p>
        </p:txBody>
      </p:sp>
    </p:spTree>
    <p:extLst>
      <p:ext uri="{BB962C8B-B14F-4D97-AF65-F5344CB8AC3E}">
        <p14:creationId xmlns:p14="http://schemas.microsoft.com/office/powerpoint/2010/main" val="25381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\mbox{minimize}_{{\bf w},b} \ \ \ \frac{1}{2}{\bf w}.{\bf w} \\&#10;\left({\bf w}.{\bf x}_j + b\right)y_j \geq 1, \  \forall j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02"/>
  <p:tag name="PICTUREFILESIZE" val="1923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for any $k$ where $C &gt; \alpha_k &gt;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74"/>
  <p:tag name="PICTUREFILESIZE" val="1328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w} = \sum_i \alpha_i y_i {\bf x}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856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y_k - {\bf w}.{\bf x}_k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130"/>
  <p:tag name="PICTUREFILESIZE" val="556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for any $k$ where $\alpha_k &gt;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29"/>
  <p:tag name="PICTUREFILESIZE" val="1121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w} = \sum_j \alpha_j y_j {\bf x}_j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37"/>
  <p:tag name="PICTUREFILESIZE" val="905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l}&#10;\mbox{maximize}_{\bf \alpha} &amp; \sum_i \alpha_i - &#10;\frac{1}{2} \sum_{i,j} \alpha_i\alpha_j y_i y_j {\bf x}_i {\bf x}_j&#10;\\[5mm]&#10;&amp;\sum_i \alpha_i y_i = 0 \\&#10;&amp; C \geq \alpha_i \geq 0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68"/>
  <p:tag name="PICTUREFILESIZE" val="3462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l}&#10;\mbox{maximize}_{\bf \alpha} &amp; \sum_i \alpha_i - &#10;\frac{1}{2} \sum_{i,j} \alpha_i\alpha_j y_i y_j K({\bf x}_i,{\bf x}_j)&#10;\\[5mm]&#10;&amp; K({\bf x}_i,{\bf x}_j) = \Phi({\bf x}_i)\cdot \Phi({\bf x}_j)\\&#10;&amp;\sum_i \alpha_i y_i = 0 \\&#10;&amp; C \geq \alpha_i \geq 0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15"/>
  <p:tag name="PICTUREFILESIZE" val="5290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{\bf u},{\bf v}) = ({\bf u} \cdot {\bf v})^d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173"/>
  <p:tag name="PICTUREFILESIZE" val="754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{\bf u},{\bf v}) = ({\bf u} \cdot {\bf v}+1)^d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14"/>
  <p:tag name="PICTUREFILESIZE" val="831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{\bf u},{\bf v}) = \exp\left(-\frac{||{\bf u} - {\bf v}||}{2\sigma^2} \right) 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1553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w} = \sum_j \alpha_j y_j {\bf x}_j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37"/>
  <p:tag name="PICTUREFILESIZE" val="905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K({\bf u},{\bf v}) = \tanh(\eta{\bf u} \cdot {\bf v}+\nu) 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59"/>
  <p:tag name="PICTUREFILESIZE" val="1065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{\bf w}^{(y_j)}.{\bf x}_j + b^{(y_j)} \geq &#10;{\bf w}^{(y')}.{\bf x}_j + b^{(y')} + 1 , \  \forall y' \neq y_j, \ \forall j&#10;\end{array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492"/>
  <p:tag name="PICTUREFILESIZE" val="2506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\mbox{minimize}_{{\bf w},b} \ \ \ \sum_y {\bf w}^{(y)}.{\bf w}^{(y)} + C \sum_j \xi_j\\&#10;{\bf w}^{(y_j)}.{\bf x}_j + b^{(y_j)} \geq &#10;{\bf w}^{(y')}.{\bf x}_j + b^{(y')} + 1 - \xi_j, \  \forall y' \neq y_j, \ \forall j\\&#10;\hfill \xi_j \geq 0, \  \forall j\\&#10;\end{array}&#10;\]&#10;\end{document}&#10;"/>
  <p:tag name="EXTERNALNAME" val="txp_fig"/>
  <p:tag name="BLEND" val="0"/>
  <p:tag name="TRANSPARENT" val="1"/>
  <p:tag name="RESOLUTION" val="1200"/>
  <p:tag name="WORKAROUNDTRANSPARENCYBUG" val="0"/>
  <p:tag name="ALLOWFONTSUBSTITUTION" val="0"/>
  <p:tag name="BITMAPFORMAT" val="pngmono"/>
  <p:tag name="ORIGWIDTH" val="535"/>
  <p:tag name="PICTUREFILESIZE" val="5388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begin{eqnarray*}&#10;g(w_0 + \sum_i w_i x_i)&amp; = &amp; \frac{1}{1+e^{-(w_0 + \sum_i w_i x_i)}} &#10;\end{eqnarray*}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385"/>
  <p:tag name="PICTUREFILESIZE" val="209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L({\bf w},{\bf \alpha}) = \frac{1}{2}{\bf w}.{\bf w}  &#10;- \sum_j \alpha_j \left[\left({\bf w}.{\bf x}_j + b\right)y_j - 1\right]&#10;\\&#10;\alpha_j \geq 0, \  \forall j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415"/>
  <p:tag name="PICTUREFILESIZE" val="2701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l}&#10;\mbox{maximize}_{\bf \alpha} &amp; \sum_i \alpha_i - &#10;\frac{1}{2} \sum_{i,j} \alpha_i\alpha_j y_i y_j {\bf x}_i {\bf x}_j&#10;\\[5mm]&#10;&amp;\sum_i \alpha_i y_i = 0 \\&#10;&amp; \alpha_i \geq 0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68"/>
  <p:tag name="PICTUREFILESIZE" val="3296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{\bf w} = \sum_i \alpha_i y_i {\bf x}_i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856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b = y_k - {\bf w}.{\bf x}_k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130"/>
  <p:tag name="PICTUREFILESIZE" val="556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for any $k$ where $\alpha_k &gt; 0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3"/>
  <p:tag name="BOXHEIGHT" val="353"/>
  <p:tag name="BOXFONT" val="10"/>
  <p:tag name="BOXWRAP" val="False"/>
  <p:tag name="WORKAROUNDTRANSPARENCYBUG" val="False"/>
  <p:tag name="ALLOWFONTSUBSTITUTION" val="False"/>
  <p:tag name="BITMAPFORMAT" val="pngmono"/>
  <p:tag name="ORIGWIDTH" val="229"/>
  <p:tag name="PICTUREFILESIZE" val="112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}&#10;\mbox{minimize}_{{\bf w},b} \ \ \ \frac{1}{2}{\bf w}.{\bf w} + C \sum_j \xi_j\\&#10;\left({\bf w}.{\bf x}_j + b\right)y_j \geq 1 - \xi_j, \  \forall j\\&#10;\hfill \xi_j \geq 0, \  \forall j\\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288"/>
  <p:tag name="PICTUREFILESIZE" val="3333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begin{array}{ll}&#10;\mbox{maximize}_{\bf \alpha} &amp; \sum_i \alpha_i - &#10;\frac{1}{2} \sum_{i,j} \alpha_i\alpha_j y_i y_j {\bf x}_i {\bf x}_j&#10;\\[5mm]&#10;&amp;\sum_i \alpha_i y_i = 0 \\&#10;&amp; C \geq \alpha_i \geq 0&#10;\end{array}&#10;\]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368"/>
  <p:tag name="PICTUREFILESIZE" val="34624"/>
</p:tagLst>
</file>

<file path=ppt/theme/theme1.xml><?xml version="1.0" encoding="utf-8"?>
<a:theme xmlns:a="http://schemas.openxmlformats.org/drawingml/2006/main" name="pictur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pictures.thmx</Template>
  <TotalTime>47158</TotalTime>
  <Words>1113</Words>
  <Application>Microsoft Macintosh PowerPoint</Application>
  <PresentationFormat>On-screen Show (4:3)</PresentationFormat>
  <Paragraphs>292</Paragraphs>
  <Slides>39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pictures</vt:lpstr>
      <vt:lpstr>Blank Presentation</vt:lpstr>
      <vt:lpstr>ECE 5984: Introduction to  Machine Learning</vt:lpstr>
      <vt:lpstr>HW2 Graded</vt:lpstr>
      <vt:lpstr>Administrativia</vt:lpstr>
      <vt:lpstr>Administrativia</vt:lpstr>
      <vt:lpstr>Administrativia</vt:lpstr>
      <vt:lpstr>PowerPoint Presentation</vt:lpstr>
      <vt:lpstr>Linear classifiers – Which line is better?</vt:lpstr>
      <vt:lpstr>Dual SVM derivation (1) –  the linearly separable case</vt:lpstr>
      <vt:lpstr>Dual SVM derivation (1) –  the linearly separable case</vt:lpstr>
      <vt:lpstr>Dual SVM formulation –  the linearly separable case</vt:lpstr>
      <vt:lpstr>Dual SVM formulation – the non-separable case</vt:lpstr>
      <vt:lpstr>Dual SVM formulation – the non-separable case</vt:lpstr>
      <vt:lpstr>Why did we learn about the dual SVM?</vt:lpstr>
      <vt:lpstr>Dual SVM interpretation: Sparsity</vt:lpstr>
      <vt:lpstr>Dual formulation only depends on dot-products, not on w!</vt:lpstr>
      <vt:lpstr>Common kernels</vt:lpstr>
      <vt:lpstr>Plan for Today</vt:lpstr>
      <vt:lpstr>What about multiple classes?</vt:lpstr>
      <vt:lpstr>One against All (Rest)</vt:lpstr>
      <vt:lpstr>One against One</vt:lpstr>
      <vt:lpstr>Problems</vt:lpstr>
      <vt:lpstr>Learn 1 classifier: Multiclass SVM</vt:lpstr>
      <vt:lpstr>Learn 1 classifier: Multiclass SVM</vt:lpstr>
      <vt:lpstr>Not linearly separable data </vt:lpstr>
      <vt:lpstr>Addressing non-linearly separable data – Option 1, non-linear features</vt:lpstr>
      <vt:lpstr>Addressing non-linearly separable data – Option 2, non-linear classifier</vt:lpstr>
      <vt:lpstr>New Topic: Neural Networks</vt:lpstr>
      <vt:lpstr>Synonyms</vt:lpstr>
      <vt:lpstr>Biological Neuron</vt:lpstr>
      <vt:lpstr>Artificial “Neuron”</vt:lpstr>
      <vt:lpstr>Sigmoid</vt:lpstr>
      <vt:lpstr>Many possible response functions</vt:lpstr>
      <vt:lpstr>Limitation</vt:lpstr>
      <vt:lpstr>PowerPoint Presentation</vt:lpstr>
      <vt:lpstr>Limitation</vt:lpstr>
      <vt:lpstr>Hidden layer</vt:lpstr>
      <vt:lpstr>Neural Nets</vt:lpstr>
      <vt:lpstr>Universal Function Approximators</vt:lpstr>
      <vt:lpstr>Neural Networks</vt:lpstr>
    </vt:vector>
  </TitlesOfParts>
  <Manager/>
  <Company>Virginia Tech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5984: Introduction to Machine Learning</dc:title>
  <dc:subject>Machine Learning</dc:subject>
  <dc:creator>Dhruv Batra</dc:creator>
  <cp:keywords/>
  <dc:description/>
  <cp:lastModifiedBy>Dhruv Batra</cp:lastModifiedBy>
  <cp:revision>2536</cp:revision>
  <cp:lastPrinted>2015-04-01T17:45:43Z</cp:lastPrinted>
  <dcterms:created xsi:type="dcterms:W3CDTF">2013-03-06T19:31:42Z</dcterms:created>
  <dcterms:modified xsi:type="dcterms:W3CDTF">2015-04-06T17:26:25Z</dcterms:modified>
  <cp:category/>
</cp:coreProperties>
</file>