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08" r:id="rId3"/>
    <p:sldId id="259" r:id="rId4"/>
    <p:sldId id="309" r:id="rId5"/>
    <p:sldId id="285" r:id="rId6"/>
    <p:sldId id="257" r:id="rId7"/>
    <p:sldId id="264" r:id="rId8"/>
    <p:sldId id="267" r:id="rId9"/>
    <p:sldId id="286" r:id="rId10"/>
    <p:sldId id="287" r:id="rId11"/>
    <p:sldId id="288" r:id="rId12"/>
    <p:sldId id="292" r:id="rId13"/>
    <p:sldId id="293" r:id="rId14"/>
    <p:sldId id="294" r:id="rId15"/>
    <p:sldId id="295" r:id="rId16"/>
    <p:sldId id="302" r:id="rId17"/>
    <p:sldId id="297" r:id="rId18"/>
    <p:sldId id="290" r:id="rId19"/>
    <p:sldId id="291" r:id="rId20"/>
    <p:sldId id="317" r:id="rId21"/>
    <p:sldId id="318" r:id="rId22"/>
    <p:sldId id="323" r:id="rId23"/>
    <p:sldId id="298" r:id="rId24"/>
    <p:sldId id="304" r:id="rId25"/>
    <p:sldId id="303" r:id="rId26"/>
    <p:sldId id="305" r:id="rId27"/>
    <p:sldId id="300" r:id="rId28"/>
    <p:sldId id="307" r:id="rId29"/>
    <p:sldId id="301" r:id="rId30"/>
    <p:sldId id="258" r:id="rId31"/>
    <p:sldId id="270" r:id="rId32"/>
    <p:sldId id="272" r:id="rId33"/>
    <p:sldId id="319" r:id="rId34"/>
    <p:sldId id="277" r:id="rId35"/>
    <p:sldId id="278" r:id="rId36"/>
    <p:sldId id="279" r:id="rId37"/>
    <p:sldId id="273" r:id="rId38"/>
    <p:sldId id="276" r:id="rId39"/>
    <p:sldId id="322" r:id="rId40"/>
    <p:sldId id="274" r:id="rId41"/>
    <p:sldId id="275" r:id="rId42"/>
    <p:sldId id="269" r:id="rId43"/>
    <p:sldId id="260" r:id="rId44"/>
    <p:sldId id="320" r:id="rId45"/>
    <p:sldId id="263" r:id="rId46"/>
    <p:sldId id="306" r:id="rId47"/>
    <p:sldId id="280" r:id="rId48"/>
    <p:sldId id="283" r:id="rId49"/>
    <p:sldId id="310" r:id="rId50"/>
    <p:sldId id="313" r:id="rId51"/>
    <p:sldId id="315" r:id="rId52"/>
    <p:sldId id="311" r:id="rId53"/>
    <p:sldId id="312" r:id="rId54"/>
    <p:sldId id="281" r:id="rId55"/>
    <p:sldId id="314" r:id="rId56"/>
    <p:sldId id="282" r:id="rId57"/>
    <p:sldId id="284" r:id="rId58"/>
    <p:sldId id="321" r:id="rId59"/>
    <p:sldId id="324" r:id="rId60"/>
    <p:sldId id="325" r:id="rId61"/>
    <p:sldId id="262" r:id="rId62"/>
    <p:sldId id="261"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75777" autoAdjust="0"/>
  </p:normalViewPr>
  <p:slideViewPr>
    <p:cSldViewPr>
      <p:cViewPr varScale="1">
        <p:scale>
          <a:sx n="73" d="100"/>
          <a:sy n="73" d="100"/>
        </p:scale>
        <p:origin x="-9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B056F-CB61-44C6-B949-03CF3D71B6A7}" type="datetimeFigureOut">
              <a:rPr lang="zh-CN" altLang="en-US" smtClean="0"/>
              <a:t>2013/3/28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E262F-9EDE-4B98-86A9-70125FF1F5E7}" type="slidenum">
              <a:rPr lang="zh-CN" altLang="en-US" smtClean="0"/>
              <a:t>‹#›</a:t>
            </a:fld>
            <a:endParaRPr lang="zh-CN" altLang="en-US"/>
          </a:p>
        </p:txBody>
      </p:sp>
    </p:spTree>
    <p:extLst>
      <p:ext uri="{BB962C8B-B14F-4D97-AF65-F5344CB8AC3E}">
        <p14:creationId xmlns:p14="http://schemas.microsoft.com/office/powerpoint/2010/main" val="182557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It’s like</a:t>
            </a:r>
            <a:r>
              <a:rPr lang="en-US" altLang="zh-CN" baseline="0" dirty="0" smtClean="0"/>
              <a:t> understanding 26 </a:t>
            </a:r>
            <a:r>
              <a:rPr lang="en-US" altLang="zh-CN" baseline="0" dirty="0" err="1" smtClean="0"/>
              <a:t>alphabeta</a:t>
            </a:r>
            <a:r>
              <a:rPr lang="en-US" altLang="zh-CN" baseline="0" dirty="0" smtClean="0"/>
              <a:t> does not enable you to understand </a:t>
            </a:r>
            <a:r>
              <a:rPr lang="en-US" altLang="zh-CN" baseline="0" dirty="0" err="1" smtClean="0"/>
              <a:t>english</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a:t>
            </a:fld>
            <a:endParaRPr lang="zh-CN" altLang="en-US"/>
          </a:p>
        </p:txBody>
      </p:sp>
    </p:spTree>
    <p:extLst>
      <p:ext uri="{BB962C8B-B14F-4D97-AF65-F5344CB8AC3E}">
        <p14:creationId xmlns:p14="http://schemas.microsoft.com/office/powerpoint/2010/main" val="420249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 dimensional space  scene</a:t>
            </a:r>
            <a:r>
              <a:rPr lang="en-US" altLang="zh-CN" baseline="0" dirty="0" smtClean="0"/>
              <a:t> is clustered in </a:t>
            </a:r>
            <a:r>
              <a:rPr lang="en-US" altLang="zh-CN" baseline="0" smtClean="0"/>
              <a:t>that space</a:t>
            </a:r>
            <a:endParaRPr lang="zh-CN" altLang="en-US"/>
          </a:p>
        </p:txBody>
      </p:sp>
      <p:sp>
        <p:nvSpPr>
          <p:cNvPr id="4" name="灯片编号占位符 3"/>
          <p:cNvSpPr>
            <a:spLocks noGrp="1"/>
          </p:cNvSpPr>
          <p:nvPr>
            <p:ph type="sldNum" sz="quarter" idx="10"/>
          </p:nvPr>
        </p:nvSpPr>
        <p:spPr/>
        <p:txBody>
          <a:bodyPr/>
          <a:lstStyle/>
          <a:p>
            <a:fld id="{49BE262F-9EDE-4B98-86A9-70125FF1F5E7}" type="slidenum">
              <a:rPr lang="zh-CN" altLang="en-US" smtClean="0"/>
              <a:t>13</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Roughness: </a:t>
            </a:r>
            <a:r>
              <a:rPr lang="zh-CN" altLang="en-US" dirty="0" smtClean="0"/>
              <a:t>粗糙</a:t>
            </a:r>
            <a:endParaRPr lang="en-US" altLang="zh-CN" dirty="0" smtClean="0"/>
          </a:p>
          <a:p>
            <a:r>
              <a:rPr lang="en-US" altLang="zh-CN" dirty="0" smtClean="0"/>
              <a:t>5 dimensional space  scene</a:t>
            </a:r>
            <a:r>
              <a:rPr lang="en-US" altLang="zh-CN" baseline="0" dirty="0" smtClean="0"/>
              <a:t> is clustered in that space</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14</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you are familiar with painting </a:t>
            </a:r>
          </a:p>
          <a:p>
            <a:r>
              <a:rPr lang="en-US" altLang="zh-CN" dirty="0" smtClean="0"/>
              <a:t>Painting before middle</a:t>
            </a:r>
            <a:r>
              <a:rPr lang="en-US" altLang="zh-CN" baseline="0" dirty="0" smtClean="0"/>
              <a:t> ages flat</a:t>
            </a:r>
          </a:p>
          <a:p>
            <a:r>
              <a:rPr lang="en-US" altLang="zh-CN" baseline="0" dirty="0" smtClean="0"/>
              <a:t>Renaissance</a:t>
            </a:r>
          </a:p>
          <a:p>
            <a:endParaRPr lang="en-US" altLang="zh-CN" baseline="0" dirty="0" smtClean="0"/>
          </a:p>
          <a:p>
            <a:r>
              <a:rPr lang="en-US" altLang="zh-CN" dirty="0" smtClean="0"/>
              <a:t>A ﬂat view</a:t>
            </a:r>
            <a:r>
              <a:rPr lang="en-US" altLang="zh-CN" baseline="0" dirty="0" smtClean="0"/>
              <a:t> </a:t>
            </a:r>
            <a:r>
              <a:rPr lang="en-US" altLang="zh-CN" dirty="0" smtClean="0"/>
              <a:t>of a building would have a low degree of Expansion.</a:t>
            </a:r>
          </a:p>
          <a:p>
            <a:r>
              <a:rPr lang="en-US" altLang="zh-CN" dirty="0" smtClean="0"/>
              <a:t>On the contrary, a street with long vanishing lines</a:t>
            </a:r>
          </a:p>
          <a:p>
            <a:r>
              <a:rPr lang="en-US" altLang="zh-CN" dirty="0" smtClean="0"/>
              <a:t>would have a high degree of Expansion</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15</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Flat </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16</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rugged environment produces</a:t>
            </a:r>
          </a:p>
          <a:p>
            <a:r>
              <a:rPr lang="en-US" altLang="zh-CN" dirty="0" smtClean="0"/>
              <a:t>oblique contours in the picture and hides the horizon</a:t>
            </a:r>
          </a:p>
          <a:p>
            <a:r>
              <a:rPr lang="en-US" altLang="zh-CN" dirty="0" smtClean="0"/>
              <a:t>line</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17</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18</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Fourier transform of an image</a:t>
            </a:r>
            <a:r>
              <a:rPr lang="en-US" altLang="zh-CN" baseline="0" dirty="0" smtClean="0"/>
              <a:t>? Repeated pattern</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19</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Fourier transform of an image</a:t>
            </a:r>
            <a:r>
              <a:rPr lang="en-US" altLang="zh-CN" baseline="0" dirty="0" smtClean="0"/>
              <a:t>? Repeated pattern</a:t>
            </a:r>
          </a:p>
          <a:p>
            <a:r>
              <a:rPr lang="zh-CN" altLang="en-US" baseline="0" dirty="0" smtClean="0"/>
              <a:t>原点： </a:t>
            </a:r>
            <a:r>
              <a:rPr lang="en-US" altLang="zh-CN" baseline="0" dirty="0" smtClean="0"/>
              <a:t>original</a:t>
            </a:r>
            <a:r>
              <a:rPr lang="zh-CN" altLang="en-US" baseline="0" dirty="0" smtClean="0"/>
              <a:t> </a:t>
            </a:r>
            <a:r>
              <a:rPr lang="en-US" altLang="zh-CN" baseline="0" dirty="0" smtClean="0"/>
              <a:t>point</a:t>
            </a:r>
          </a:p>
          <a:p>
            <a:r>
              <a:rPr lang="en-US" altLang="zh-CN" baseline="0" dirty="0" smtClean="0"/>
              <a:t>Bright color in frequency image is</a:t>
            </a:r>
          </a:p>
          <a:p>
            <a:r>
              <a:rPr lang="en-US" altLang="zh-CN" baseline="0" dirty="0" smtClean="0"/>
              <a:t>Around center: high frequency</a:t>
            </a:r>
          </a:p>
          <a:p>
            <a:r>
              <a:rPr lang="en-US" altLang="zh-CN" dirty="0" smtClean="0"/>
              <a:t>Brightnes</a:t>
            </a:r>
            <a:r>
              <a:rPr lang="en-US" altLang="zh-CN" baseline="0" dirty="0" smtClean="0"/>
              <a:t>s means gradient </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20</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Fourier transform of an image</a:t>
            </a:r>
            <a:r>
              <a:rPr lang="en-US" altLang="zh-CN" baseline="0" dirty="0" smtClean="0"/>
              <a:t>? Repeated pattern</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21</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Fourier transform of an image</a:t>
            </a:r>
            <a:r>
              <a:rPr lang="en-US" altLang="zh-CN" baseline="0" dirty="0" smtClean="0"/>
              <a:t>? Repeated pattern</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22</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3</a:t>
            </a:fld>
            <a:endParaRPr lang="zh-CN" altLang="en-US"/>
          </a:p>
        </p:txBody>
      </p:sp>
    </p:spTree>
    <p:extLst>
      <p:ext uri="{BB962C8B-B14F-4D97-AF65-F5344CB8AC3E}">
        <p14:creationId xmlns:p14="http://schemas.microsoft.com/office/powerpoint/2010/main" val="248563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Fourier transform of an image</a:t>
            </a:r>
            <a:r>
              <a:rPr lang="en-US" altLang="zh-CN" baseline="0" dirty="0" smtClean="0"/>
              <a:t>? Repeated pattern</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23</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24</a:t>
            </a:fld>
            <a:endParaRPr lang="zh-CN" altLang="en-US"/>
          </a:p>
        </p:txBody>
      </p:sp>
    </p:spTree>
    <p:extLst>
      <p:ext uri="{BB962C8B-B14F-4D97-AF65-F5344CB8AC3E}">
        <p14:creationId xmlns:p14="http://schemas.microsoft.com/office/powerpoint/2010/main" val="310890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25</a:t>
            </a:fld>
            <a:endParaRPr lang="zh-CN" altLang="en-US"/>
          </a:p>
        </p:txBody>
      </p:sp>
    </p:spTree>
    <p:extLst>
      <p:ext uri="{BB962C8B-B14F-4D97-AF65-F5344CB8AC3E}">
        <p14:creationId xmlns:p14="http://schemas.microsoft.com/office/powerpoint/2010/main" val="3108902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26</a:t>
            </a:fld>
            <a:endParaRPr lang="zh-CN" altLang="en-US"/>
          </a:p>
        </p:txBody>
      </p:sp>
    </p:spTree>
    <p:extLst>
      <p:ext uri="{BB962C8B-B14F-4D97-AF65-F5344CB8AC3E}">
        <p14:creationId xmlns:p14="http://schemas.microsoft.com/office/powerpoint/2010/main" val="3108902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27</a:t>
            </a:fld>
            <a:endParaRPr lang="zh-CN" altLang="en-US"/>
          </a:p>
        </p:txBody>
      </p:sp>
    </p:spTree>
    <p:extLst>
      <p:ext uri="{BB962C8B-B14F-4D97-AF65-F5344CB8AC3E}">
        <p14:creationId xmlns:p14="http://schemas.microsoft.com/office/powerpoint/2010/main" val="3108902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28</a:t>
            </a:fld>
            <a:endParaRPr lang="zh-CN" altLang="en-US"/>
          </a:p>
        </p:txBody>
      </p:sp>
    </p:spTree>
    <p:extLst>
      <p:ext uri="{BB962C8B-B14F-4D97-AF65-F5344CB8AC3E}">
        <p14:creationId xmlns:p14="http://schemas.microsoft.com/office/powerpoint/2010/main" val="310890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29</a:t>
            </a:fld>
            <a:endParaRPr lang="zh-CN" altLang="en-US"/>
          </a:p>
        </p:txBody>
      </p:sp>
    </p:spTree>
    <p:extLst>
      <p:ext uri="{BB962C8B-B14F-4D97-AF65-F5344CB8AC3E}">
        <p14:creationId xmlns:p14="http://schemas.microsoft.com/office/powerpoint/2010/main" val="3108902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reason</a:t>
            </a:r>
            <a:r>
              <a:rPr lang="en-US" altLang="zh-CN" baseline="0" dirty="0" smtClean="0"/>
              <a:t> zero-shot learning is </a:t>
            </a:r>
            <a:r>
              <a:rPr lang="en-US" altLang="zh-CN" baseline="0" dirty="0" err="1" smtClean="0"/>
              <a:t>extrememly</a:t>
            </a:r>
            <a:r>
              <a:rPr lang="en-US" altLang="zh-CN" baseline="0" dirty="0" smtClean="0"/>
              <a:t> important in computer vision is there are</a:t>
            </a:r>
          </a:p>
          <a:p>
            <a:r>
              <a:rPr lang="en-US" altLang="zh-CN" baseline="0" dirty="0" smtClean="0"/>
              <a:t>tens of thousands of objects which we might want a computer to recognize.</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31</a:t>
            </a:fld>
            <a:endParaRPr lang="zh-CN" altLang="en-US"/>
          </a:p>
        </p:txBody>
      </p:sp>
    </p:spTree>
    <p:extLst>
      <p:ext uri="{BB962C8B-B14F-4D97-AF65-F5344CB8AC3E}">
        <p14:creationId xmlns:p14="http://schemas.microsoft.com/office/powerpoint/2010/main" val="1862639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One interesting</a:t>
            </a:r>
            <a:r>
              <a:rPr lang="en-US" altLang="zh-CN" sz="1200" b="0" i="0" kern="1200" baseline="0" dirty="0" smtClean="0">
                <a:solidFill>
                  <a:schemeClr val="tx1"/>
                </a:solidFill>
                <a:effectLst/>
                <a:latin typeface="+mn-lt"/>
                <a:ea typeface="+mn-ea"/>
                <a:cs typeface="+mn-cs"/>
              </a:rPr>
              <a:t> experiment the author should conduct is how the choose of category influence the final result.</a:t>
            </a:r>
          </a:p>
          <a:p>
            <a:r>
              <a:rPr lang="en-US" altLang="zh-CN" sz="1200" b="0" i="0" kern="1200" baseline="0" dirty="0" smtClean="0">
                <a:solidFill>
                  <a:schemeClr val="tx1"/>
                </a:solidFill>
                <a:effectLst/>
                <a:latin typeface="+mn-lt"/>
                <a:ea typeface="+mn-ea"/>
                <a:cs typeface="+mn-cs"/>
              </a:rPr>
              <a:t>Whether this algorithm is sensitive to this. </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9BE262F-9EDE-4B98-86A9-70125FF1F5E7}" type="slidenum">
              <a:rPr lang="zh-CN" altLang="en-US" smtClean="0"/>
              <a:t>33</a:t>
            </a:fld>
            <a:endParaRPr lang="zh-CN" altLang="en-US"/>
          </a:p>
        </p:txBody>
      </p:sp>
    </p:spTree>
    <p:extLst>
      <p:ext uri="{BB962C8B-B14F-4D97-AF65-F5344CB8AC3E}">
        <p14:creationId xmlns:p14="http://schemas.microsoft.com/office/powerpoint/2010/main" val="1408490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One interesting</a:t>
            </a:r>
            <a:r>
              <a:rPr lang="en-US" altLang="zh-CN" sz="1200" b="0" i="0" kern="1200" baseline="0" dirty="0" smtClean="0">
                <a:solidFill>
                  <a:schemeClr val="tx1"/>
                </a:solidFill>
                <a:effectLst/>
                <a:latin typeface="+mn-lt"/>
                <a:ea typeface="+mn-ea"/>
                <a:cs typeface="+mn-cs"/>
              </a:rPr>
              <a:t> experiment the author should conduct is how the choose of category influence the final result.</a:t>
            </a:r>
          </a:p>
          <a:p>
            <a:r>
              <a:rPr lang="en-US" altLang="zh-CN" sz="1200" b="0" i="0" kern="1200" baseline="0" dirty="0" smtClean="0">
                <a:solidFill>
                  <a:schemeClr val="tx1"/>
                </a:solidFill>
                <a:effectLst/>
                <a:latin typeface="+mn-lt"/>
                <a:ea typeface="+mn-ea"/>
                <a:cs typeface="+mn-cs"/>
              </a:rPr>
              <a:t>Whether this algorithm is sensitive to this. </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9BE262F-9EDE-4B98-86A9-70125FF1F5E7}" type="slidenum">
              <a:rPr lang="zh-CN" altLang="en-US" smtClean="0"/>
              <a:t>34</a:t>
            </a:fld>
            <a:endParaRPr lang="zh-CN" altLang="en-US"/>
          </a:p>
        </p:txBody>
      </p:sp>
    </p:spTree>
    <p:extLst>
      <p:ext uri="{BB962C8B-B14F-4D97-AF65-F5344CB8AC3E}">
        <p14:creationId xmlns:p14="http://schemas.microsoft.com/office/powerpoint/2010/main" val="14084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It’s like</a:t>
            </a:r>
            <a:r>
              <a:rPr lang="en-US" altLang="zh-CN" baseline="0" dirty="0" smtClean="0"/>
              <a:t> understanding 26 </a:t>
            </a:r>
            <a:r>
              <a:rPr lang="en-US" altLang="zh-CN" baseline="0" dirty="0" err="1" smtClean="0"/>
              <a:t>alphabeta</a:t>
            </a:r>
            <a:r>
              <a:rPr lang="en-US" altLang="zh-CN" baseline="0" dirty="0" smtClean="0"/>
              <a:t> does not enable you to understand </a:t>
            </a:r>
            <a:r>
              <a:rPr lang="en-US" altLang="zh-CN" baseline="0" dirty="0" err="1" smtClean="0"/>
              <a:t>english</a:t>
            </a:r>
            <a:endParaRPr lang="en-US" altLang="zh-CN" baseline="0" dirty="0" smtClean="0"/>
          </a:p>
          <a:p>
            <a:r>
              <a:rPr lang="en-US" altLang="zh-CN" baseline="0" dirty="0" smtClean="0"/>
              <a:t>We don’t count the letter frequency to tell whether this paragraph is written by someone or not.</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a:t>
            </a:fld>
            <a:endParaRPr lang="zh-CN" altLang="en-US"/>
          </a:p>
        </p:txBody>
      </p:sp>
    </p:spTree>
    <p:extLst>
      <p:ext uri="{BB962C8B-B14F-4D97-AF65-F5344CB8AC3E}">
        <p14:creationId xmlns:p14="http://schemas.microsoft.com/office/powerpoint/2010/main" val="4202492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Note:</a:t>
            </a:r>
          </a:p>
          <a:p>
            <a:r>
              <a:rPr lang="en-US" altLang="zh-CN" sz="1200" b="0" i="0" kern="1200" dirty="0" smtClean="0">
                <a:solidFill>
                  <a:schemeClr val="tx1"/>
                </a:solidFill>
                <a:effectLst/>
                <a:latin typeface="+mn-lt"/>
                <a:ea typeface="+mn-ea"/>
                <a:cs typeface="+mn-cs"/>
              </a:rPr>
              <a:t>1. to reiterate: the goal of the paper is </a:t>
            </a:r>
            <a:r>
              <a:rPr lang="en-US" altLang="zh-CN" sz="1200" b="1" i="0" kern="1200" dirty="0" smtClean="0">
                <a:solidFill>
                  <a:schemeClr val="tx1"/>
                </a:solidFill>
                <a:effectLst/>
                <a:latin typeface="+mn-lt"/>
                <a:ea typeface="+mn-ea"/>
                <a:cs typeface="+mn-cs"/>
              </a:rPr>
              <a:t>not</a:t>
            </a:r>
            <a:r>
              <a:rPr lang="en-US" altLang="zh-CN" sz="1200" b="0" i="0" kern="1200" dirty="0" smtClean="0">
                <a:solidFill>
                  <a:schemeClr val="tx1"/>
                </a:solidFill>
                <a:effectLst/>
                <a:latin typeface="+mn-lt"/>
                <a:ea typeface="+mn-ea"/>
                <a:cs typeface="+mn-cs"/>
              </a:rPr>
              <a:t> to assign semantic meaning to the classes -- this page is intended only for exploration of the algorithm </a:t>
            </a:r>
            <a:r>
              <a:rPr lang="en-US" altLang="zh-CN" sz="1200" b="0" i="0" kern="1200" dirty="0" err="1" smtClean="0">
                <a:solidFill>
                  <a:schemeClr val="tx1"/>
                </a:solidFill>
                <a:effectLst/>
                <a:latin typeface="+mn-lt"/>
                <a:ea typeface="+mn-ea"/>
                <a:cs typeface="+mn-cs"/>
              </a:rPr>
              <a:t>behaviour</a:t>
            </a:r>
            <a:r>
              <a:rPr lang="en-US" altLang="zh-CN" sz="1200" b="0" i="0" kern="1200" dirty="0" smtClean="0">
                <a:solidFill>
                  <a:schemeClr val="tx1"/>
                </a:solidFill>
                <a:effectLst/>
                <a:latin typeface="+mn-lt"/>
                <a:ea typeface="+mn-ea"/>
                <a:cs typeface="+mn-cs"/>
              </a:rPr>
              <a:t>. Look not at the labels of the </a:t>
            </a:r>
            <a:r>
              <a:rPr lang="en-US" altLang="zh-CN" sz="1200" b="0" i="0" kern="1200" dirty="0" err="1" smtClean="0">
                <a:solidFill>
                  <a:schemeClr val="tx1"/>
                </a:solidFill>
                <a:effectLst/>
                <a:latin typeface="+mn-lt"/>
                <a:ea typeface="+mn-ea"/>
                <a:cs typeface="+mn-cs"/>
              </a:rPr>
              <a:t>classemes</a:t>
            </a:r>
            <a:r>
              <a:rPr lang="en-US" altLang="zh-CN" sz="1200" b="0" i="0" kern="1200" dirty="0" smtClean="0">
                <a:solidFill>
                  <a:schemeClr val="tx1"/>
                </a:solidFill>
                <a:effectLst/>
                <a:latin typeface="+mn-lt"/>
                <a:ea typeface="+mn-ea"/>
                <a:cs typeface="+mn-cs"/>
              </a:rPr>
              <a:t>, but at the images returned on clicking them.</a:t>
            </a:r>
          </a:p>
          <a:p>
            <a:r>
              <a:rPr lang="en-US" altLang="zh-CN" sz="1200" b="0" i="0" kern="1200" dirty="0" smtClean="0">
                <a:solidFill>
                  <a:schemeClr val="tx1"/>
                </a:solidFill>
                <a:effectLst/>
                <a:latin typeface="+mn-lt"/>
                <a:ea typeface="+mn-ea"/>
                <a:cs typeface="+mn-cs"/>
              </a:rPr>
              <a:t>2. blue cells have high positive weights, red cells high negative weights</a:t>
            </a:r>
          </a:p>
          <a:p>
            <a:r>
              <a:rPr lang="en-US" altLang="zh-CN" sz="1200" b="0" i="0" kern="1200" dirty="0" smtClean="0">
                <a:solidFill>
                  <a:schemeClr val="tx1"/>
                </a:solidFill>
                <a:effectLst/>
                <a:latin typeface="+mn-lt"/>
                <a:ea typeface="+mn-ea"/>
                <a:cs typeface="+mn-cs"/>
              </a:rPr>
              <a:t>this table is for a 1-vs-all SVM classifier trained on each C256 category, with binary </a:t>
            </a:r>
            <a:r>
              <a:rPr lang="en-US" altLang="zh-CN" sz="1200" b="0" i="0" kern="1200" dirty="0" err="1" smtClean="0">
                <a:solidFill>
                  <a:schemeClr val="tx1"/>
                </a:solidFill>
                <a:effectLst/>
                <a:latin typeface="+mn-lt"/>
                <a:ea typeface="+mn-ea"/>
                <a:cs typeface="+mn-cs"/>
              </a:rPr>
              <a:t>classemes</a:t>
            </a:r>
            <a:r>
              <a:rPr lang="en-US" altLang="zh-CN" sz="1200" b="0" i="0" kern="1200" dirty="0" smtClean="0">
                <a:solidFill>
                  <a:schemeClr val="tx1"/>
                </a:solidFill>
                <a:effectLst/>
                <a:latin typeface="+mn-lt"/>
                <a:ea typeface="+mn-ea"/>
                <a:cs typeface="+mn-cs"/>
              </a:rPr>
              <a:t> (329 bytes per image). The short table in the paper is for 1-vs-all </a:t>
            </a:r>
            <a:r>
              <a:rPr lang="en-US" altLang="zh-CN" sz="1200" b="0" i="0" kern="1200" dirty="0" err="1" smtClean="0">
                <a:solidFill>
                  <a:schemeClr val="tx1"/>
                </a:solidFill>
                <a:effectLst/>
                <a:latin typeface="+mn-lt"/>
                <a:ea typeface="+mn-ea"/>
                <a:cs typeface="+mn-cs"/>
              </a:rPr>
              <a:t>lp</a:t>
            </a:r>
            <a:r>
              <a:rPr lang="en-US" altLang="zh-CN" sz="1200" b="0" i="0" kern="1200" dirty="0" smtClean="0">
                <a:solidFill>
                  <a:schemeClr val="tx1"/>
                </a:solidFill>
                <a:effectLst/>
                <a:latin typeface="+mn-lt"/>
                <a:ea typeface="+mn-ea"/>
                <a:cs typeface="+mn-cs"/>
              </a:rPr>
              <a:t>-Beta.</a:t>
            </a:r>
          </a:p>
          <a:p>
            <a:r>
              <a:rPr lang="en-US" altLang="zh-CN" sz="1200" b="0" i="0" kern="1200" dirty="0" smtClean="0">
                <a:solidFill>
                  <a:schemeClr val="tx1"/>
                </a:solidFill>
                <a:effectLst/>
                <a:latin typeface="+mn-lt"/>
                <a:ea typeface="+mn-ea"/>
                <a:cs typeface="+mn-cs"/>
              </a:rPr>
              <a:t>this list is sorted by C256 accuracy, from highest to lowest, </a:t>
            </a:r>
            <a:r>
              <a:rPr lang="en-US" altLang="zh-CN" sz="1200" b="1" i="0" kern="1200" dirty="0" smtClean="0">
                <a:solidFill>
                  <a:schemeClr val="tx1"/>
                </a:solidFill>
                <a:effectLst/>
                <a:latin typeface="+mn-lt"/>
                <a:ea typeface="+mn-ea"/>
                <a:cs typeface="+mn-cs"/>
              </a:rPr>
              <a:t>but</a:t>
            </a:r>
            <a:r>
              <a:rPr lang="en-US" altLang="zh-CN" sz="1200" b="0" i="0" kern="1200" dirty="0" smtClean="0">
                <a:solidFill>
                  <a:schemeClr val="tx1"/>
                </a:solidFill>
                <a:effectLst/>
                <a:latin typeface="+mn-lt"/>
                <a:ea typeface="+mn-ea"/>
                <a:cs typeface="+mn-cs"/>
              </a:rPr>
              <a:t>... </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9BE262F-9EDE-4B98-86A9-70125FF1F5E7}" type="slidenum">
              <a:rPr lang="zh-CN" altLang="en-US" smtClean="0"/>
              <a:t>35</a:t>
            </a:fld>
            <a:endParaRPr lang="zh-CN" altLang="en-US"/>
          </a:p>
        </p:txBody>
      </p:sp>
    </p:spTree>
    <p:extLst>
      <p:ext uri="{BB962C8B-B14F-4D97-AF65-F5344CB8AC3E}">
        <p14:creationId xmlns:p14="http://schemas.microsoft.com/office/powerpoint/2010/main" val="1408490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9BE262F-9EDE-4B98-86A9-70125FF1F5E7}" type="slidenum">
              <a:rPr lang="zh-CN" altLang="en-US" smtClean="0"/>
              <a:t>36</a:t>
            </a:fld>
            <a:endParaRPr lang="zh-CN" altLang="en-US"/>
          </a:p>
        </p:txBody>
      </p:sp>
    </p:spTree>
    <p:extLst>
      <p:ext uri="{BB962C8B-B14F-4D97-AF65-F5344CB8AC3E}">
        <p14:creationId xmlns:p14="http://schemas.microsoft.com/office/powerpoint/2010/main" val="1408490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Difficult lies in intra-class</a:t>
            </a:r>
            <a:r>
              <a:rPr lang="en-US" altLang="zh-CN" baseline="0" dirty="0" smtClean="0"/>
              <a:t> variation.</a:t>
            </a:r>
          </a:p>
          <a:p>
            <a:r>
              <a:rPr lang="en-US" altLang="zh-CN" baseline="0" dirty="0" smtClean="0"/>
              <a:t>No single descriptor have the same discriminative power for all classes</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37</a:t>
            </a:fld>
            <a:endParaRPr lang="zh-CN" altLang="en-US"/>
          </a:p>
        </p:txBody>
      </p:sp>
    </p:spTree>
    <p:extLst>
      <p:ext uri="{BB962C8B-B14F-4D97-AF65-F5344CB8AC3E}">
        <p14:creationId xmlns:p14="http://schemas.microsoft.com/office/powerpoint/2010/main" val="2440058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Tradeoff between accuracy and speed</a:t>
            </a:r>
          </a:p>
          <a:p>
            <a:r>
              <a:rPr lang="en-US" altLang="zh-CN" dirty="0" smtClean="0"/>
              <a:t>Time and space</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38</a:t>
            </a:fld>
            <a:endParaRPr lang="zh-CN" altLang="en-US"/>
          </a:p>
        </p:txBody>
      </p:sp>
    </p:spTree>
    <p:extLst>
      <p:ext uri="{BB962C8B-B14F-4D97-AF65-F5344CB8AC3E}">
        <p14:creationId xmlns:p14="http://schemas.microsoft.com/office/powerpoint/2010/main" val="244005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Tradeoff between accuracy and speed</a:t>
            </a:r>
          </a:p>
          <a:p>
            <a:r>
              <a:rPr lang="en-US" altLang="zh-CN" dirty="0" smtClean="0"/>
              <a:t>Time and space</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39</a:t>
            </a:fld>
            <a:endParaRPr lang="zh-CN" altLang="en-US"/>
          </a:p>
        </p:txBody>
      </p:sp>
    </p:spTree>
    <p:extLst>
      <p:ext uri="{BB962C8B-B14F-4D97-AF65-F5344CB8AC3E}">
        <p14:creationId xmlns:p14="http://schemas.microsoft.com/office/powerpoint/2010/main" val="2440058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40</a:t>
            </a:fld>
            <a:endParaRPr lang="zh-CN" altLang="en-US"/>
          </a:p>
        </p:txBody>
      </p:sp>
    </p:spTree>
    <p:extLst>
      <p:ext uri="{BB962C8B-B14F-4D97-AF65-F5344CB8AC3E}">
        <p14:creationId xmlns:p14="http://schemas.microsoft.com/office/powerpoint/2010/main" val="2440058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41</a:t>
            </a:fld>
            <a:endParaRPr lang="zh-CN" altLang="en-US"/>
          </a:p>
        </p:txBody>
      </p:sp>
    </p:spTree>
    <p:extLst>
      <p:ext uri="{BB962C8B-B14F-4D97-AF65-F5344CB8AC3E}">
        <p14:creationId xmlns:p14="http://schemas.microsoft.com/office/powerpoint/2010/main" val="2440058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43</a:t>
            </a:fld>
            <a:endParaRPr lang="zh-CN" altLang="en-US"/>
          </a:p>
        </p:txBody>
      </p:sp>
    </p:spTree>
    <p:extLst>
      <p:ext uri="{BB962C8B-B14F-4D97-AF65-F5344CB8AC3E}">
        <p14:creationId xmlns:p14="http://schemas.microsoft.com/office/powerpoint/2010/main" val="3622962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44</a:t>
            </a:fld>
            <a:endParaRPr lang="zh-CN" altLang="en-US"/>
          </a:p>
        </p:txBody>
      </p:sp>
    </p:spTree>
    <p:extLst>
      <p:ext uri="{BB962C8B-B14F-4D97-AF65-F5344CB8AC3E}">
        <p14:creationId xmlns:p14="http://schemas.microsoft.com/office/powerpoint/2010/main" val="2485633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45</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Some researchers</a:t>
            </a:r>
            <a:r>
              <a:rPr lang="en-US" altLang="zh-CN" baseline="0" dirty="0" smtClean="0"/>
              <a:t> tries to jump out of the existing framework and propose some global and high-level descriptors to bridge the semantic gap</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a:t>
            </a:fld>
            <a:endParaRPr lang="zh-CN" altLang="en-US"/>
          </a:p>
        </p:txBody>
      </p:sp>
    </p:spTree>
    <p:extLst>
      <p:ext uri="{BB962C8B-B14F-4D97-AF65-F5344CB8AC3E}">
        <p14:creationId xmlns:p14="http://schemas.microsoft.com/office/powerpoint/2010/main" val="158556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46</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small proportion of objects occurs</a:t>
            </a:r>
          </a:p>
          <a:p>
            <a:r>
              <a:rPr lang="en-US" altLang="zh-CN" dirty="0" smtClean="0"/>
              <a:t>much more frequently than the majority</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47</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small proportion of objects occurs</a:t>
            </a:r>
          </a:p>
          <a:p>
            <a:r>
              <a:rPr lang="en-US" altLang="zh-CN" dirty="0" smtClean="0"/>
              <a:t>much more frequently than the majority</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48</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small proportion of objects occurs</a:t>
            </a:r>
          </a:p>
          <a:p>
            <a:r>
              <a:rPr lang="en-US" altLang="zh-CN" smtClean="0"/>
              <a:t>much more frequently than the majority</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49</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50</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51</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small proportion of objects occurs</a:t>
            </a:r>
          </a:p>
          <a:p>
            <a:r>
              <a:rPr lang="en-US" altLang="zh-CN" smtClean="0"/>
              <a:t>much more frequently than the majority</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52</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small proportion of objects occurs</a:t>
            </a:r>
          </a:p>
          <a:p>
            <a:r>
              <a:rPr lang="en-US" altLang="zh-CN" smtClean="0"/>
              <a:t>much more frequently than the majority</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53</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 performance gain on the</a:t>
            </a:r>
            <a:r>
              <a:rPr lang="en-US" altLang="zh-CN" baseline="0" dirty="0" smtClean="0"/>
              <a:t> latter two dataset.</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54</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 performance gain on the</a:t>
            </a:r>
            <a:r>
              <a:rPr lang="en-US" altLang="zh-CN" baseline="0" dirty="0" smtClean="0"/>
              <a:t> latter two dataset.</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55</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strategy works in some cases</a:t>
            </a:r>
            <a:r>
              <a:rPr lang="en-US" altLang="zh-CN" baseline="0" dirty="0" smtClean="0"/>
              <a:t> but the problem is</a:t>
            </a:r>
          </a:p>
          <a:p>
            <a:r>
              <a:rPr lang="en-US" altLang="zh-CN" baseline="0" dirty="0" smtClean="0"/>
              <a:t>Is there any way to get round this problem?</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7</a:t>
            </a:fld>
            <a:endParaRPr lang="zh-CN" altLang="en-US"/>
          </a:p>
        </p:txBody>
      </p:sp>
    </p:spTree>
    <p:extLst>
      <p:ext uri="{BB962C8B-B14F-4D97-AF65-F5344CB8AC3E}">
        <p14:creationId xmlns:p14="http://schemas.microsoft.com/office/powerpoint/2010/main" val="2410090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the figure,</a:t>
            </a:r>
            <a:r>
              <a:rPr lang="en-US" altLang="zh-CN" baseline="0" dirty="0" smtClean="0"/>
              <a:t> the curve is not saturate. It means adding more object can further improve the performance.</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56</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57</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58</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59</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60</a:t>
            </a:fld>
            <a:endParaRPr lang="zh-CN" altLang="en-US"/>
          </a:p>
        </p:txBody>
      </p:sp>
    </p:spTree>
    <p:extLst>
      <p:ext uri="{BB962C8B-B14F-4D97-AF65-F5344CB8AC3E}">
        <p14:creationId xmlns:p14="http://schemas.microsoft.com/office/powerpoint/2010/main" val="296407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8</a:t>
            </a:fld>
            <a:endParaRPr lang="zh-CN" altLang="en-US"/>
          </a:p>
        </p:txBody>
      </p:sp>
    </p:spTree>
    <p:extLst>
      <p:ext uri="{BB962C8B-B14F-4D97-AF65-F5344CB8AC3E}">
        <p14:creationId xmlns:p14="http://schemas.microsoft.com/office/powerpoint/2010/main" val="87449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9</a:t>
            </a:fld>
            <a:endParaRPr lang="zh-CN" altLang="en-US"/>
          </a:p>
        </p:txBody>
      </p:sp>
    </p:spTree>
    <p:extLst>
      <p:ext uri="{BB962C8B-B14F-4D97-AF65-F5344CB8AC3E}">
        <p14:creationId xmlns:p14="http://schemas.microsoft.com/office/powerpoint/2010/main" val="410380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r>
              <a:rPr lang="en-US" altLang="zh-CN" dirty="0" smtClean="0"/>
              <a:t>5 dimensional space  scene</a:t>
            </a:r>
            <a:r>
              <a:rPr lang="en-US" altLang="zh-CN" baseline="0" dirty="0" smtClean="0"/>
              <a:t> is clustered in that space</a:t>
            </a:r>
          </a:p>
          <a:p>
            <a:endParaRPr lang="en-US" altLang="zh-CN" baseline="0" dirty="0" smtClean="0"/>
          </a:p>
          <a:p>
            <a:r>
              <a:rPr lang="en-US" altLang="zh-CN" baseline="0" dirty="0" smtClean="0"/>
              <a:t>To get a more intuitive understanding of these </a:t>
            </a:r>
            <a:r>
              <a:rPr lang="en-US" altLang="zh-CN" baseline="0" dirty="0" err="1" smtClean="0"/>
              <a:t>properites</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11</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Man-made: More horizontal or vertical straight</a:t>
            </a:r>
            <a:r>
              <a:rPr lang="en-US" altLang="zh-CN" baseline="0" dirty="0" smtClean="0"/>
              <a:t> line</a:t>
            </a:r>
            <a:endParaRPr lang="zh-CN" altLang="en-US" dirty="0"/>
          </a:p>
        </p:txBody>
      </p:sp>
      <p:sp>
        <p:nvSpPr>
          <p:cNvPr id="4" name="灯片编号占位符 3"/>
          <p:cNvSpPr>
            <a:spLocks noGrp="1"/>
          </p:cNvSpPr>
          <p:nvPr>
            <p:ph type="sldNum" sz="quarter" idx="10"/>
          </p:nvPr>
        </p:nvSpPr>
        <p:spPr/>
        <p:txBody>
          <a:bodyPr/>
          <a:lstStyle/>
          <a:p>
            <a:fld id="{49BE262F-9EDE-4B98-86A9-70125FF1F5E7}" type="slidenum">
              <a:rPr lang="zh-CN" altLang="en-US" smtClean="0"/>
              <a:t>12</a:t>
            </a:fld>
            <a:endParaRPr lang="zh-CN" altLang="en-US"/>
          </a:p>
        </p:txBody>
      </p:sp>
    </p:spTree>
    <p:extLst>
      <p:ext uri="{BB962C8B-B14F-4D97-AF65-F5344CB8AC3E}">
        <p14:creationId xmlns:p14="http://schemas.microsoft.com/office/powerpoint/2010/main" val="394986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92683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39043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318705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273976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338074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417872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293493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400686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163631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269916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E49FE1-5150-4591-B1B7-8574E631B1F8}" type="datetimeFigureOut">
              <a:rPr lang="zh-CN" altLang="en-US" smtClean="0"/>
              <a:t>2013/3/28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9097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49FE1-5150-4591-B1B7-8574E631B1F8}" type="datetimeFigureOut">
              <a:rPr lang="zh-CN" altLang="en-US" smtClean="0"/>
              <a:t>2013/3/28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85BEB-ECE7-4245-A337-12F24C29BF9A}" type="slidenum">
              <a:rPr lang="zh-CN" altLang="en-US" smtClean="0"/>
              <a:t>‹#›</a:t>
            </a:fld>
            <a:endParaRPr lang="zh-CN" altLang="en-US"/>
          </a:p>
        </p:txBody>
      </p:sp>
    </p:spTree>
    <p:extLst>
      <p:ext uri="{BB962C8B-B14F-4D97-AF65-F5344CB8AC3E}">
        <p14:creationId xmlns:p14="http://schemas.microsoft.com/office/powerpoint/2010/main" val="416552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9.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1.wmf"/><Relationship Id="rId4" Type="http://schemas.openxmlformats.org/officeDocument/2006/relationships/oleObject" Target="../embeddings/oleObject2.bin"/><Relationship Id="rId9"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1.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image" Target="../media/image31.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72816"/>
            <a:ext cx="7772400" cy="1470025"/>
          </a:xfrm>
        </p:spPr>
        <p:txBody>
          <a:bodyPr>
            <a:normAutofit/>
          </a:bodyPr>
          <a:lstStyle/>
          <a:p>
            <a:r>
              <a:rPr lang="en-US" altLang="zh-CN" sz="3600" dirty="0" smtClean="0">
                <a:solidFill>
                  <a:srgbClr val="00B0F0"/>
                </a:solidFill>
                <a:latin typeface="+mn-lt"/>
              </a:rPr>
              <a:t>Global</a:t>
            </a:r>
            <a:r>
              <a:rPr lang="en-US" altLang="zh-CN" sz="3600" dirty="0" smtClean="0">
                <a:solidFill>
                  <a:schemeClr val="bg1"/>
                </a:solidFill>
                <a:latin typeface="+mn-lt"/>
              </a:rPr>
              <a:t> and </a:t>
            </a:r>
            <a:r>
              <a:rPr lang="en-US" altLang="zh-CN" sz="3600" dirty="0" smtClean="0">
                <a:solidFill>
                  <a:srgbClr val="00B0F0"/>
                </a:solidFill>
                <a:latin typeface="+mn-lt"/>
                <a:cs typeface="Arial" pitchFamily="34" charset="0"/>
              </a:rPr>
              <a:t>high-level</a:t>
            </a:r>
            <a:r>
              <a:rPr lang="en-US" altLang="zh-CN" sz="3600" dirty="0" smtClean="0">
                <a:solidFill>
                  <a:schemeClr val="bg1"/>
                </a:solidFill>
                <a:latin typeface="+mn-lt"/>
              </a:rPr>
              <a:t> image descriptions</a:t>
            </a:r>
            <a:endParaRPr lang="zh-CN" altLang="en-US" sz="3600" dirty="0">
              <a:solidFill>
                <a:schemeClr val="bg1"/>
              </a:solidFill>
              <a:latin typeface="+mn-lt"/>
            </a:endParaRPr>
          </a:p>
        </p:txBody>
      </p:sp>
      <p:sp>
        <p:nvSpPr>
          <p:cNvPr id="3" name="副标题 2"/>
          <p:cNvSpPr>
            <a:spLocks noGrp="1"/>
          </p:cNvSpPr>
          <p:nvPr>
            <p:ph type="subTitle" idx="1"/>
          </p:nvPr>
        </p:nvSpPr>
        <p:spPr>
          <a:xfrm>
            <a:off x="2483768" y="5105400"/>
            <a:ext cx="6400800" cy="1752600"/>
          </a:xfrm>
        </p:spPr>
        <p:txBody>
          <a:bodyPr/>
          <a:lstStyle/>
          <a:p>
            <a:pPr algn="r"/>
            <a:r>
              <a:rPr lang="en-US" altLang="zh-CN" dirty="0" smtClean="0"/>
              <a:t>Present by Yao Pan</a:t>
            </a:r>
            <a:endParaRPr lang="zh-CN" altLang="en-US" dirty="0"/>
          </a:p>
        </p:txBody>
      </p:sp>
    </p:spTree>
    <p:extLst>
      <p:ext uri="{BB962C8B-B14F-4D97-AF65-F5344CB8AC3E}">
        <p14:creationId xmlns:p14="http://schemas.microsoft.com/office/powerpoint/2010/main" val="3340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it-IT" altLang="zh-CN" dirty="0" smtClean="0">
                <a:solidFill>
                  <a:srgbClr val="92D050"/>
                </a:solidFill>
              </a:rPr>
              <a:t>Approach</a:t>
            </a:r>
            <a:endParaRPr lang="zh-CN" altLang="en-US" dirty="0">
              <a:solidFill>
                <a:srgbClr val="92D050"/>
              </a:solidFill>
            </a:endParaRPr>
          </a:p>
        </p:txBody>
      </p:sp>
      <p:sp>
        <p:nvSpPr>
          <p:cNvPr id="4" name="副标题 2"/>
          <p:cNvSpPr txBox="1">
            <a:spLocks/>
          </p:cNvSpPr>
          <p:nvPr/>
        </p:nvSpPr>
        <p:spPr>
          <a:xfrm>
            <a:off x="611560" y="2348880"/>
            <a:ext cx="6984776" cy="34563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What is scene?</a:t>
            </a:r>
          </a:p>
          <a:p>
            <a:pPr marL="342900" indent="-342900" algn="l">
              <a:buFont typeface="Arial" pitchFamily="34" charset="0"/>
              <a:buChar char="•"/>
            </a:pPr>
            <a:r>
              <a:rPr lang="en-US" altLang="zh-CN" sz="2400" dirty="0" smtClean="0">
                <a:solidFill>
                  <a:schemeClr val="bg1"/>
                </a:solidFill>
              </a:rPr>
              <a:t>Traditionally: unconstrained configuration of      objects.</a:t>
            </a:r>
          </a:p>
          <a:p>
            <a:pPr marL="342900" indent="-342900" algn="l">
              <a:buFont typeface="Arial" pitchFamily="34" charset="0"/>
              <a:buChar char="•"/>
            </a:pPr>
            <a:r>
              <a:rPr lang="en-US" altLang="zh-CN" sz="2400" dirty="0" smtClean="0">
                <a:solidFill>
                  <a:schemeClr val="bg1"/>
                </a:solidFill>
              </a:rPr>
              <a:t>In this paper: treat it as an individual object.</a:t>
            </a:r>
          </a:p>
          <a:p>
            <a:pPr algn="l"/>
            <a:r>
              <a:rPr lang="en-US" altLang="zh-CN" sz="2400" dirty="0">
                <a:solidFill>
                  <a:schemeClr val="bg1"/>
                </a:solidFill>
              </a:rPr>
              <a:t> </a:t>
            </a:r>
            <a:r>
              <a:rPr lang="en-US" altLang="zh-CN" sz="2400" dirty="0" smtClean="0">
                <a:solidFill>
                  <a:schemeClr val="bg1"/>
                </a:solidFill>
              </a:rPr>
              <a:t>  </a:t>
            </a:r>
          </a:p>
          <a:p>
            <a:pPr algn="l"/>
            <a:endParaRPr lang="zh-CN" altLang="en-US" dirty="0">
              <a:solidFill>
                <a:schemeClr val="bg1"/>
              </a:solidFill>
            </a:endParaRPr>
          </a:p>
        </p:txBody>
      </p:sp>
    </p:spTree>
    <p:extLst>
      <p:ext uri="{BB962C8B-B14F-4D97-AF65-F5344CB8AC3E}">
        <p14:creationId xmlns:p14="http://schemas.microsoft.com/office/powerpoint/2010/main" val="414133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85759" y="1916831"/>
            <a:ext cx="4562306" cy="648073"/>
          </a:xfrm>
        </p:spPr>
        <p:txBody>
          <a:bodyPr>
            <a:normAutofit fontScale="77500" lnSpcReduction="20000"/>
          </a:bodyPr>
          <a:lstStyle/>
          <a:p>
            <a:pPr algn="l"/>
            <a:r>
              <a:rPr lang="it-IT" altLang="zh-CN" dirty="0" smtClean="0">
                <a:solidFill>
                  <a:srgbClr val="92D050"/>
                </a:solidFill>
              </a:rPr>
              <a:t>What exactly is spatial envelope?</a:t>
            </a:r>
            <a:endParaRPr lang="zh-CN" altLang="en-US" dirty="0">
              <a:solidFill>
                <a:srgbClr val="92D050"/>
              </a:solidFill>
            </a:endParaRPr>
          </a:p>
        </p:txBody>
      </p:sp>
      <p:sp>
        <p:nvSpPr>
          <p:cNvPr id="4" name="副标题 2"/>
          <p:cNvSpPr txBox="1">
            <a:spLocks/>
          </p:cNvSpPr>
          <p:nvPr/>
        </p:nvSpPr>
        <p:spPr>
          <a:xfrm>
            <a:off x="585758" y="2753016"/>
            <a:ext cx="7154593" cy="3628311"/>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Spatial Envelope Properties</a:t>
            </a:r>
          </a:p>
          <a:p>
            <a:pPr marL="342900" indent="-342900" algn="l">
              <a:buFont typeface="Arial" pitchFamily="34" charset="0"/>
              <a:buChar char="•"/>
            </a:pPr>
            <a:r>
              <a:rPr lang="en-US" altLang="zh-CN" sz="2400" dirty="0" smtClean="0">
                <a:solidFill>
                  <a:schemeClr val="bg1"/>
                </a:solidFill>
              </a:rPr>
              <a:t>Naturalness</a:t>
            </a:r>
          </a:p>
          <a:p>
            <a:pPr marL="800100" lvl="1" indent="-342900" algn="l">
              <a:buFont typeface="Arial" pitchFamily="34" charset="0"/>
              <a:buChar char="•"/>
            </a:pPr>
            <a:r>
              <a:rPr lang="en-US" altLang="zh-CN" sz="2000" dirty="0" smtClean="0">
                <a:solidFill>
                  <a:schemeClr val="bg1"/>
                </a:solidFill>
              </a:rPr>
              <a:t>Straight horizontal and vertical line in man-made scene </a:t>
            </a:r>
            <a:r>
              <a:rPr lang="en-US" altLang="zh-CN" sz="2000" dirty="0" smtClean="0">
                <a:solidFill>
                  <a:schemeClr val="accent6">
                    <a:lumMod val="75000"/>
                  </a:schemeClr>
                </a:solidFill>
              </a:rPr>
              <a:t>vs.</a:t>
            </a:r>
            <a:r>
              <a:rPr lang="en-US" altLang="zh-CN" sz="2000" dirty="0" smtClean="0">
                <a:solidFill>
                  <a:schemeClr val="bg1"/>
                </a:solidFill>
              </a:rPr>
              <a:t> textured zone of natural landscape.</a:t>
            </a:r>
          </a:p>
          <a:p>
            <a:pPr marL="342900" indent="-342900" algn="l">
              <a:buFont typeface="Arial" pitchFamily="34" charset="0"/>
              <a:buChar char="•"/>
            </a:pPr>
            <a:r>
              <a:rPr lang="en-US" altLang="zh-CN" sz="2400" dirty="0" smtClean="0">
                <a:solidFill>
                  <a:schemeClr val="bg1"/>
                </a:solidFill>
              </a:rPr>
              <a:t>Openness</a:t>
            </a:r>
          </a:p>
          <a:p>
            <a:pPr marL="342900" indent="-342900" algn="l">
              <a:buFont typeface="Arial" pitchFamily="34" charset="0"/>
              <a:buChar char="•"/>
            </a:pPr>
            <a:r>
              <a:rPr lang="en-US" altLang="zh-CN" sz="2400" dirty="0" smtClean="0">
                <a:solidFill>
                  <a:schemeClr val="bg1"/>
                </a:solidFill>
              </a:rPr>
              <a:t>Roughness</a:t>
            </a:r>
          </a:p>
          <a:p>
            <a:pPr marL="342900" indent="-342900" algn="l">
              <a:buFont typeface="Arial" pitchFamily="34" charset="0"/>
              <a:buChar char="•"/>
            </a:pPr>
            <a:r>
              <a:rPr lang="en-US" altLang="zh-CN" sz="2400" dirty="0" smtClean="0">
                <a:solidFill>
                  <a:schemeClr val="bg1"/>
                </a:solidFill>
              </a:rPr>
              <a:t>Expansion</a:t>
            </a:r>
          </a:p>
          <a:p>
            <a:pPr marL="342900" indent="-342900" algn="l">
              <a:buFont typeface="Arial" pitchFamily="34" charset="0"/>
              <a:buChar char="•"/>
            </a:pPr>
            <a:r>
              <a:rPr lang="en-US" altLang="zh-CN" sz="2400" dirty="0" smtClean="0">
                <a:solidFill>
                  <a:schemeClr val="bg1"/>
                </a:solidFill>
              </a:rPr>
              <a:t>Ruggedness</a:t>
            </a:r>
          </a:p>
          <a:p>
            <a:pPr algn="l"/>
            <a:r>
              <a:rPr lang="en-US" altLang="zh-CN" sz="2400" dirty="0" smtClean="0">
                <a:solidFill>
                  <a:schemeClr val="bg1"/>
                </a:solidFill>
              </a:rPr>
              <a:t>Finding a low-dimensional </a:t>
            </a:r>
            <a:r>
              <a:rPr lang="en-US" altLang="zh-CN" sz="2400" dirty="0" smtClean="0">
                <a:solidFill>
                  <a:srgbClr val="92D050"/>
                </a:solidFill>
              </a:rPr>
              <a:t>scene space </a:t>
            </a:r>
            <a:r>
              <a:rPr lang="en-US" altLang="zh-CN" sz="2400" dirty="0" smtClean="0">
                <a:solidFill>
                  <a:schemeClr val="bg1"/>
                </a:solidFill>
              </a:rPr>
              <a:t>that scenes of same category are projected together.</a:t>
            </a:r>
            <a:endParaRPr lang="zh-CN" altLang="en-US" sz="2400" dirty="0">
              <a:solidFill>
                <a:schemeClr val="bg1"/>
              </a:solidFill>
            </a:endParaRPr>
          </a:p>
          <a:p>
            <a:pPr algn="l"/>
            <a:endParaRPr lang="zh-CN" altLang="en-US" dirty="0">
              <a:solidFill>
                <a:schemeClr val="bg1"/>
              </a:solidFill>
            </a:endParaRPr>
          </a:p>
        </p:txBody>
      </p:sp>
    </p:spTree>
    <p:extLst>
      <p:ext uri="{BB962C8B-B14F-4D97-AF65-F5344CB8AC3E}">
        <p14:creationId xmlns:p14="http://schemas.microsoft.com/office/powerpoint/2010/main" val="1977159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en-US" altLang="zh-CN" dirty="0">
                <a:solidFill>
                  <a:schemeClr val="bg1"/>
                </a:solidFill>
              </a:rPr>
              <a:t>Naturalness</a:t>
            </a:r>
            <a:endParaRPr lang="zh-CN" altLang="en-US" dirty="0">
              <a:solidFill>
                <a:srgbClr val="92D050"/>
              </a:solidFill>
            </a:endParaRPr>
          </a:p>
        </p:txBody>
      </p:sp>
      <p:sp>
        <p:nvSpPr>
          <p:cNvPr id="4" name="副标题 2"/>
          <p:cNvSpPr txBox="1">
            <a:spLocks/>
          </p:cNvSpPr>
          <p:nvPr/>
        </p:nvSpPr>
        <p:spPr>
          <a:xfrm>
            <a:off x="611560" y="2348880"/>
            <a:ext cx="4752528"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Natural vs. man-made</a:t>
            </a:r>
            <a:endParaRPr lang="zh-CN" altLang="en-US" sz="2400" dirty="0">
              <a:solidFill>
                <a:srgbClr val="92D050"/>
              </a:solidFill>
            </a:endParaRPr>
          </a:p>
          <a:p>
            <a:pPr algn="l"/>
            <a:endParaRPr lang="zh-CN" altLang="en-US"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3068960"/>
            <a:ext cx="763174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6237312"/>
            <a:ext cx="4176464" cy="369332"/>
          </a:xfrm>
          <a:prstGeom prst="rect">
            <a:avLst/>
          </a:prstGeom>
          <a:noFill/>
        </p:spPr>
        <p:txBody>
          <a:bodyPr wrap="square" rtlCol="0">
            <a:spAutoFit/>
          </a:bodyPr>
          <a:lstStyle/>
          <a:p>
            <a:r>
              <a:rPr lang="en-US" altLang="zh-CN" dirty="0" smtClean="0">
                <a:solidFill>
                  <a:schemeClr val="bg1"/>
                </a:solidFill>
              </a:rPr>
              <a:t>Slides credit: scene understanding seminar</a:t>
            </a:r>
            <a:endParaRPr lang="zh-CN" altLang="en-US" dirty="0">
              <a:solidFill>
                <a:schemeClr val="bg1"/>
              </a:solidFill>
            </a:endParaRPr>
          </a:p>
        </p:txBody>
      </p:sp>
      <p:cxnSp>
        <p:nvCxnSpPr>
          <p:cNvPr id="7" name="直接连接符 6"/>
          <p:cNvCxnSpPr/>
          <p:nvPr/>
        </p:nvCxnSpPr>
        <p:spPr>
          <a:xfrm>
            <a:off x="5940152" y="3429000"/>
            <a:ext cx="0" cy="1584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100392" y="3284984"/>
            <a:ext cx="0" cy="1584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108125" y="5509525"/>
            <a:ext cx="1768131" cy="198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en-US" altLang="zh-CN" dirty="0" smtClean="0">
                <a:solidFill>
                  <a:schemeClr val="bg1"/>
                </a:solidFill>
              </a:rPr>
              <a:t>Openness</a:t>
            </a:r>
            <a:endParaRPr lang="zh-CN" altLang="en-US" dirty="0">
              <a:solidFill>
                <a:srgbClr val="92D050"/>
              </a:solidFill>
            </a:endParaRPr>
          </a:p>
        </p:txBody>
      </p:sp>
      <p:sp>
        <p:nvSpPr>
          <p:cNvPr id="4" name="副标题 2"/>
          <p:cNvSpPr txBox="1">
            <a:spLocks/>
          </p:cNvSpPr>
          <p:nvPr/>
        </p:nvSpPr>
        <p:spPr>
          <a:xfrm>
            <a:off x="611560" y="2348880"/>
            <a:ext cx="5616624" cy="72008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altLang="zh-CN" sz="2400" dirty="0" smtClean="0">
                <a:solidFill>
                  <a:schemeClr val="bg1"/>
                </a:solidFill>
              </a:rPr>
              <a:t>Decrease as number of boundary increases</a:t>
            </a:r>
            <a:endParaRPr lang="zh-CN" altLang="en-US" sz="2400" dirty="0">
              <a:solidFill>
                <a:srgbClr val="92D050"/>
              </a:solidFill>
            </a:endParaRPr>
          </a:p>
          <a:p>
            <a:pPr algn="l"/>
            <a:endParaRPr lang="zh-CN" altLang="en-US"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68960"/>
            <a:ext cx="719258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6286" y="6237312"/>
            <a:ext cx="4176464" cy="369332"/>
          </a:xfrm>
          <a:prstGeom prst="rect">
            <a:avLst/>
          </a:prstGeom>
          <a:noFill/>
        </p:spPr>
        <p:txBody>
          <a:bodyPr wrap="square" rtlCol="0">
            <a:spAutoFit/>
          </a:bodyPr>
          <a:lstStyle/>
          <a:p>
            <a:r>
              <a:rPr lang="en-US" altLang="zh-CN" dirty="0" smtClean="0">
                <a:solidFill>
                  <a:schemeClr val="bg1"/>
                </a:solidFill>
              </a:rPr>
              <a:t>Slides credit: scene understanding seminar</a:t>
            </a:r>
            <a:endParaRPr lang="zh-CN" altLang="en-US" dirty="0">
              <a:solidFill>
                <a:schemeClr val="bg1"/>
              </a:solidFill>
            </a:endParaRPr>
          </a:p>
        </p:txBody>
      </p:sp>
    </p:spTree>
    <p:extLst>
      <p:ext uri="{BB962C8B-B14F-4D97-AF65-F5344CB8AC3E}">
        <p14:creationId xmlns:p14="http://schemas.microsoft.com/office/powerpoint/2010/main" val="4000544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en-US" altLang="zh-CN" dirty="0" smtClean="0">
                <a:solidFill>
                  <a:schemeClr val="bg1"/>
                </a:solidFill>
              </a:rPr>
              <a:t>Roughness</a:t>
            </a:r>
            <a:endParaRPr lang="zh-CN" altLang="en-US" dirty="0">
              <a:solidFill>
                <a:srgbClr val="92D050"/>
              </a:solidFill>
            </a:endParaRPr>
          </a:p>
        </p:txBody>
      </p:sp>
      <p:sp>
        <p:nvSpPr>
          <p:cNvPr id="4" name="副标题 2"/>
          <p:cNvSpPr txBox="1">
            <a:spLocks/>
          </p:cNvSpPr>
          <p:nvPr/>
        </p:nvSpPr>
        <p:spPr>
          <a:xfrm>
            <a:off x="611560" y="2348880"/>
            <a:ext cx="5616624"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altLang="zh-CN" sz="2400" dirty="0" smtClean="0">
                <a:solidFill>
                  <a:schemeClr val="bg1"/>
                </a:solidFill>
              </a:rPr>
              <a:t>Size of elements at each spatial scale</a:t>
            </a:r>
            <a:endParaRPr lang="zh-CN" altLang="en-US" sz="2400" dirty="0">
              <a:solidFill>
                <a:srgbClr val="92D050"/>
              </a:solidFill>
            </a:endParaRPr>
          </a:p>
          <a:p>
            <a:pPr algn="l"/>
            <a:endParaRPr lang="zh-CN" altLang="en-US" dirty="0">
              <a:solidFill>
                <a:schemeClr val="bg1"/>
              </a:solidFill>
            </a:endParaRPr>
          </a:p>
        </p:txBody>
      </p:sp>
      <p:sp>
        <p:nvSpPr>
          <p:cNvPr id="6" name="TextBox 5"/>
          <p:cNvSpPr txBox="1"/>
          <p:nvPr/>
        </p:nvSpPr>
        <p:spPr>
          <a:xfrm>
            <a:off x="613061" y="6237312"/>
            <a:ext cx="4176464" cy="369332"/>
          </a:xfrm>
          <a:prstGeom prst="rect">
            <a:avLst/>
          </a:prstGeom>
          <a:noFill/>
        </p:spPr>
        <p:txBody>
          <a:bodyPr wrap="square" rtlCol="0">
            <a:spAutoFit/>
          </a:bodyPr>
          <a:lstStyle/>
          <a:p>
            <a:r>
              <a:rPr lang="en-US" altLang="zh-CN" dirty="0" smtClean="0">
                <a:solidFill>
                  <a:schemeClr val="bg1"/>
                </a:solidFill>
              </a:rPr>
              <a:t>Slides credit: scene understanding seminar</a:t>
            </a:r>
            <a:endParaRPr lang="zh-CN" altLang="en-US"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82" y="3068960"/>
            <a:ext cx="7527818" cy="271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140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88640"/>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467544" y="1340768"/>
            <a:ext cx="6048672" cy="792088"/>
          </a:xfrm>
        </p:spPr>
        <p:txBody>
          <a:bodyPr>
            <a:normAutofit fontScale="40000" lnSpcReduction="20000"/>
          </a:bodyPr>
          <a:lstStyle/>
          <a:p>
            <a:pPr algn="l"/>
            <a:r>
              <a:rPr lang="en-US" altLang="zh-CN" sz="6700" dirty="0" smtClean="0">
                <a:solidFill>
                  <a:schemeClr val="bg1"/>
                </a:solidFill>
              </a:rPr>
              <a:t>Expansion(mainly for man-made scene)</a:t>
            </a:r>
            <a:endParaRPr lang="zh-CN" altLang="en-US" dirty="0">
              <a:solidFill>
                <a:srgbClr val="92D050"/>
              </a:solidFill>
            </a:endParaRPr>
          </a:p>
        </p:txBody>
      </p:sp>
      <p:sp>
        <p:nvSpPr>
          <p:cNvPr id="4" name="副标题 2"/>
          <p:cNvSpPr txBox="1">
            <a:spLocks/>
          </p:cNvSpPr>
          <p:nvPr/>
        </p:nvSpPr>
        <p:spPr>
          <a:xfrm>
            <a:off x="580768" y="1844824"/>
            <a:ext cx="672753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1800" dirty="0">
                <a:solidFill>
                  <a:schemeClr val="bg1"/>
                </a:solidFill>
              </a:rPr>
              <a:t>A ﬂat view of a building would have a low degree of </a:t>
            </a:r>
            <a:r>
              <a:rPr lang="en-US" altLang="zh-CN" sz="1800" dirty="0" smtClean="0">
                <a:solidFill>
                  <a:schemeClr val="bg1"/>
                </a:solidFill>
              </a:rPr>
              <a:t>Expansion. A street </a:t>
            </a:r>
            <a:r>
              <a:rPr lang="en-US" altLang="zh-CN" sz="1800" dirty="0">
                <a:solidFill>
                  <a:schemeClr val="bg1"/>
                </a:solidFill>
              </a:rPr>
              <a:t>with long vanishing </a:t>
            </a:r>
            <a:r>
              <a:rPr lang="en-US" altLang="zh-CN" sz="1800" dirty="0" smtClean="0">
                <a:solidFill>
                  <a:schemeClr val="bg1"/>
                </a:solidFill>
              </a:rPr>
              <a:t>lines would </a:t>
            </a:r>
            <a:r>
              <a:rPr lang="en-US" altLang="zh-CN" sz="1800" dirty="0">
                <a:solidFill>
                  <a:schemeClr val="bg1"/>
                </a:solidFill>
              </a:rPr>
              <a:t>have a high degree of </a:t>
            </a:r>
            <a:r>
              <a:rPr lang="en-US" altLang="zh-CN" sz="1800" dirty="0" smtClean="0">
                <a:solidFill>
                  <a:schemeClr val="bg1"/>
                </a:solidFill>
              </a:rPr>
              <a:t>Expansion.</a:t>
            </a:r>
            <a:endParaRPr lang="zh-CN" altLang="en-US" sz="1800" dirty="0">
              <a:solidFill>
                <a:schemeClr val="bg1"/>
              </a:solidFill>
            </a:endParaRPr>
          </a:p>
          <a:p>
            <a:pPr algn="l"/>
            <a:endParaRPr lang="zh-CN" altLang="en-US" sz="1800" dirty="0">
              <a:solidFill>
                <a:schemeClr val="bg1"/>
              </a:solidFill>
            </a:endParaRPr>
          </a:p>
        </p:txBody>
      </p:sp>
      <p:sp>
        <p:nvSpPr>
          <p:cNvPr id="6" name="TextBox 5"/>
          <p:cNvSpPr txBox="1"/>
          <p:nvPr/>
        </p:nvSpPr>
        <p:spPr>
          <a:xfrm>
            <a:off x="613061" y="6237312"/>
            <a:ext cx="4176464" cy="369332"/>
          </a:xfrm>
          <a:prstGeom prst="rect">
            <a:avLst/>
          </a:prstGeom>
          <a:noFill/>
        </p:spPr>
        <p:txBody>
          <a:bodyPr wrap="square" rtlCol="0">
            <a:spAutoFit/>
          </a:bodyPr>
          <a:lstStyle/>
          <a:p>
            <a:r>
              <a:rPr lang="en-US" altLang="zh-CN" dirty="0" smtClean="0">
                <a:solidFill>
                  <a:schemeClr val="bg1"/>
                </a:solidFill>
              </a:rPr>
              <a:t>Slides credit: scene understanding seminar</a:t>
            </a:r>
            <a:endParaRPr lang="zh-CN" altLang="en-US"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24944"/>
            <a:ext cx="759959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12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54195" y="1556792"/>
            <a:ext cx="4752528" cy="648072"/>
          </a:xfrm>
        </p:spPr>
        <p:txBody>
          <a:bodyPr>
            <a:noAutofit/>
          </a:bodyPr>
          <a:lstStyle/>
          <a:p>
            <a:pPr algn="l"/>
            <a:r>
              <a:rPr lang="en-US" altLang="zh-CN" dirty="0" smtClean="0">
                <a:solidFill>
                  <a:schemeClr val="bg1"/>
                </a:solidFill>
              </a:rPr>
              <a:t>Expansion</a:t>
            </a:r>
            <a:endParaRPr lang="zh-CN" altLang="en-US" dirty="0">
              <a:solidFill>
                <a:srgbClr val="92D050"/>
              </a:solidFill>
            </a:endParaRPr>
          </a:p>
        </p:txBody>
      </p:sp>
      <p:sp>
        <p:nvSpPr>
          <p:cNvPr id="5" name="副标题 2"/>
          <p:cNvSpPr txBox="1">
            <a:spLocks/>
          </p:cNvSpPr>
          <p:nvPr/>
        </p:nvSpPr>
        <p:spPr>
          <a:xfrm>
            <a:off x="580768" y="2060848"/>
            <a:ext cx="6943560" cy="8640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1800" dirty="0" smtClean="0">
                <a:solidFill>
                  <a:schemeClr val="bg1"/>
                </a:solidFill>
              </a:rPr>
              <a:t>Follow up: </a:t>
            </a:r>
            <a:endParaRPr lang="zh-CN" altLang="en-US" sz="1800" dirty="0">
              <a:solidFill>
                <a:schemeClr val="bg1"/>
              </a:solidFill>
            </a:endParaRPr>
          </a:p>
          <a:p>
            <a:pPr algn="l"/>
            <a:r>
              <a:rPr lang="en-US" altLang="zh-CN" sz="1800" dirty="0">
                <a:solidFill>
                  <a:schemeClr val="bg1"/>
                </a:solidFill>
              </a:rPr>
              <a:t>Depth estimation from image structure</a:t>
            </a:r>
            <a:br>
              <a:rPr lang="en-US" altLang="zh-CN" sz="1800" dirty="0">
                <a:solidFill>
                  <a:schemeClr val="bg1"/>
                </a:solidFill>
              </a:rPr>
            </a:br>
            <a:r>
              <a:rPr lang="en-US" altLang="zh-CN" sz="1800" dirty="0">
                <a:solidFill>
                  <a:schemeClr val="bg1"/>
                </a:solidFill>
              </a:rPr>
              <a:t>A. </a:t>
            </a:r>
            <a:r>
              <a:rPr lang="en-US" altLang="zh-CN" sz="1800" dirty="0" err="1">
                <a:solidFill>
                  <a:schemeClr val="bg1"/>
                </a:solidFill>
              </a:rPr>
              <a:t>Torralba</a:t>
            </a:r>
            <a:r>
              <a:rPr lang="en-US" altLang="zh-CN" sz="1800" dirty="0">
                <a:solidFill>
                  <a:schemeClr val="bg1"/>
                </a:solidFill>
              </a:rPr>
              <a:t>, A. </a:t>
            </a:r>
            <a:r>
              <a:rPr lang="en-US" altLang="zh-CN" sz="1800" dirty="0" err="1" smtClean="0">
                <a:solidFill>
                  <a:schemeClr val="bg1"/>
                </a:solidFill>
              </a:rPr>
              <a:t>Oliva</a:t>
            </a:r>
            <a:r>
              <a:rPr lang="en-US" altLang="zh-CN" sz="1800" dirty="0" smtClean="0">
                <a:solidFill>
                  <a:schemeClr val="bg1"/>
                </a:solidFill>
              </a:rPr>
              <a:t>, 2003</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00" y="3068960"/>
            <a:ext cx="6060032" cy="345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152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5472608" cy="648072"/>
          </a:xfrm>
        </p:spPr>
        <p:txBody>
          <a:bodyPr>
            <a:normAutofit fontScale="85000" lnSpcReduction="10000"/>
          </a:bodyPr>
          <a:lstStyle/>
          <a:p>
            <a:pPr algn="l"/>
            <a:r>
              <a:rPr lang="en-US" altLang="zh-CN" dirty="0" smtClean="0">
                <a:solidFill>
                  <a:schemeClr val="bg1"/>
                </a:solidFill>
              </a:rPr>
              <a:t>Ruggedness (mainly for natural scene)</a:t>
            </a:r>
            <a:endParaRPr lang="zh-CN" altLang="en-US" dirty="0">
              <a:solidFill>
                <a:srgbClr val="92D050"/>
              </a:solidFill>
            </a:endParaRPr>
          </a:p>
        </p:txBody>
      </p:sp>
      <p:sp>
        <p:nvSpPr>
          <p:cNvPr id="4" name="副标题 2"/>
          <p:cNvSpPr txBox="1">
            <a:spLocks/>
          </p:cNvSpPr>
          <p:nvPr/>
        </p:nvSpPr>
        <p:spPr>
          <a:xfrm>
            <a:off x="611560" y="2348880"/>
            <a:ext cx="5616624"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altLang="zh-CN" sz="2400" dirty="0" smtClean="0">
                <a:solidFill>
                  <a:schemeClr val="bg1"/>
                </a:solidFill>
              </a:rPr>
              <a:t>Deviation of ground relative to horizon</a:t>
            </a:r>
            <a:endParaRPr lang="zh-CN" altLang="en-US" sz="2400" dirty="0">
              <a:solidFill>
                <a:srgbClr val="92D050"/>
              </a:solidFill>
            </a:endParaRPr>
          </a:p>
          <a:p>
            <a:pPr algn="l"/>
            <a:endParaRPr lang="zh-CN" altLang="en-US" dirty="0">
              <a:solidFill>
                <a:schemeClr val="bg1"/>
              </a:solidFill>
            </a:endParaRPr>
          </a:p>
        </p:txBody>
      </p:sp>
      <p:sp>
        <p:nvSpPr>
          <p:cNvPr id="6" name="TextBox 5"/>
          <p:cNvSpPr txBox="1"/>
          <p:nvPr/>
        </p:nvSpPr>
        <p:spPr>
          <a:xfrm>
            <a:off x="613061" y="6237312"/>
            <a:ext cx="4176464" cy="369332"/>
          </a:xfrm>
          <a:prstGeom prst="rect">
            <a:avLst/>
          </a:prstGeom>
          <a:noFill/>
        </p:spPr>
        <p:txBody>
          <a:bodyPr wrap="square" rtlCol="0">
            <a:spAutoFit/>
          </a:bodyPr>
          <a:lstStyle/>
          <a:p>
            <a:r>
              <a:rPr lang="en-US" altLang="zh-CN" dirty="0" smtClean="0">
                <a:solidFill>
                  <a:schemeClr val="bg1"/>
                </a:solidFill>
              </a:rPr>
              <a:t>Slides credit: scene understanding seminar</a:t>
            </a:r>
            <a:endParaRPr lang="zh-CN" altLang="en-US" dirty="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52936"/>
            <a:ext cx="762871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68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it-IT" altLang="zh-CN" dirty="0" smtClean="0">
                <a:solidFill>
                  <a:schemeClr val="bg1"/>
                </a:solidFill>
              </a:rPr>
              <a:t>Approach</a:t>
            </a:r>
            <a:endParaRPr lang="zh-CN" altLang="en-US" dirty="0">
              <a:solidFill>
                <a:schemeClr val="bg1"/>
              </a:solidFill>
            </a:endParaRPr>
          </a:p>
        </p:txBody>
      </p:sp>
      <p:sp>
        <p:nvSpPr>
          <p:cNvPr id="4" name="副标题 2"/>
          <p:cNvSpPr txBox="1">
            <a:spLocks/>
          </p:cNvSpPr>
          <p:nvPr/>
        </p:nvSpPr>
        <p:spPr>
          <a:xfrm>
            <a:off x="611560" y="2348880"/>
            <a:ext cx="6984776" cy="34563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How to translate these abstract concept to computable mathematical values?</a:t>
            </a:r>
          </a:p>
          <a:p>
            <a:pPr algn="l"/>
            <a:endParaRPr lang="en-US" altLang="zh-CN" sz="2400" dirty="0">
              <a:solidFill>
                <a:schemeClr val="bg1"/>
              </a:solidFill>
            </a:endParaRPr>
          </a:p>
          <a:p>
            <a:pPr algn="l"/>
            <a:r>
              <a:rPr lang="en-US" altLang="zh-CN" sz="2400" dirty="0" smtClean="0">
                <a:solidFill>
                  <a:schemeClr val="bg1"/>
                </a:solidFill>
              </a:rPr>
              <a:t>Discrete Fourier transform(DFT)</a:t>
            </a:r>
          </a:p>
          <a:p>
            <a:pPr algn="l"/>
            <a:r>
              <a:rPr lang="en-US" altLang="zh-CN" sz="2400" dirty="0" smtClean="0">
                <a:solidFill>
                  <a:schemeClr val="bg1"/>
                </a:solidFill>
              </a:rPr>
              <a:t>Windowed DFT</a:t>
            </a:r>
          </a:p>
          <a:p>
            <a:pPr algn="l"/>
            <a:r>
              <a:rPr lang="en-US" altLang="zh-CN" sz="2400" dirty="0" smtClean="0">
                <a:solidFill>
                  <a:schemeClr val="bg1"/>
                </a:solidFill>
              </a:rPr>
              <a:t>PCA</a:t>
            </a:r>
            <a:endParaRPr lang="zh-CN" altLang="en-US" sz="2400" dirty="0">
              <a:solidFill>
                <a:schemeClr val="bg1"/>
              </a:solidFill>
            </a:endParaRPr>
          </a:p>
          <a:p>
            <a:pPr algn="l"/>
            <a:endParaRPr lang="zh-CN" altLang="en-US" dirty="0">
              <a:solidFill>
                <a:schemeClr val="bg1"/>
              </a:solidFill>
            </a:endParaRPr>
          </a:p>
        </p:txBody>
      </p:sp>
    </p:spTree>
    <p:extLst>
      <p:ext uri="{BB962C8B-B14F-4D97-AF65-F5344CB8AC3E}">
        <p14:creationId xmlns:p14="http://schemas.microsoft.com/office/powerpoint/2010/main" val="1931151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it-IT" altLang="zh-CN" dirty="0" smtClean="0">
                <a:solidFill>
                  <a:schemeClr val="bg1"/>
                </a:solidFill>
              </a:rPr>
              <a:t>Approach</a:t>
            </a:r>
            <a:endParaRPr lang="zh-CN" altLang="en-US" dirty="0">
              <a:solidFill>
                <a:schemeClr val="bg1"/>
              </a:solidFill>
            </a:endParaRPr>
          </a:p>
        </p:txBody>
      </p:sp>
      <p:sp>
        <p:nvSpPr>
          <p:cNvPr id="4" name="副标题 2"/>
          <p:cNvSpPr txBox="1">
            <a:spLocks/>
          </p:cNvSpPr>
          <p:nvPr/>
        </p:nvSpPr>
        <p:spPr>
          <a:xfrm>
            <a:off x="611560" y="2348880"/>
            <a:ext cx="6984776" cy="34563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Discrete Fourier transform(DFT)</a:t>
            </a:r>
          </a:p>
          <a:p>
            <a:pPr algn="l"/>
            <a:r>
              <a:rPr lang="en-US" altLang="zh-CN" dirty="0" smtClean="0">
                <a:solidFill>
                  <a:schemeClr val="bg1"/>
                </a:solidFill>
              </a:rPr>
              <a:t>DFT of an image:</a:t>
            </a:r>
          </a:p>
          <a:p>
            <a:pPr algn="l"/>
            <a:endParaRPr lang="zh-CN" altLang="en-US"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19859"/>
            <a:ext cx="4879914" cy="127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副标题 2"/>
          <p:cNvSpPr txBox="1">
            <a:spLocks/>
          </p:cNvSpPr>
          <p:nvPr/>
        </p:nvSpPr>
        <p:spPr>
          <a:xfrm>
            <a:off x="722230" y="5229200"/>
            <a:ext cx="4569850" cy="43204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Where </a:t>
            </a:r>
            <a:r>
              <a:rPr lang="en-US" altLang="zh-CN" sz="2400" dirty="0" err="1" smtClean="0">
                <a:solidFill>
                  <a:schemeClr val="bg1"/>
                </a:solidFill>
              </a:rPr>
              <a:t>i</a:t>
            </a:r>
            <a:r>
              <a:rPr lang="en-US" altLang="zh-CN" sz="2400" dirty="0" smtClean="0">
                <a:solidFill>
                  <a:schemeClr val="bg1"/>
                </a:solidFill>
              </a:rPr>
              <a:t>(</a:t>
            </a:r>
            <a:r>
              <a:rPr lang="en-US" altLang="zh-CN" sz="2400" dirty="0" err="1" smtClean="0">
                <a:solidFill>
                  <a:schemeClr val="bg1"/>
                </a:solidFill>
              </a:rPr>
              <a:t>x,y</a:t>
            </a:r>
            <a:r>
              <a:rPr lang="en-US" altLang="zh-CN" sz="2400" dirty="0" smtClean="0">
                <a:solidFill>
                  <a:schemeClr val="bg1"/>
                </a:solidFill>
              </a:rPr>
              <a:t>) is the intensity distribution</a:t>
            </a:r>
            <a:endParaRPr lang="en-US" altLang="zh-CN" sz="2400" dirty="0" smtClean="0">
              <a:solidFill>
                <a:schemeClr val="bg1"/>
              </a:solidFill>
            </a:endParaRPr>
          </a:p>
          <a:p>
            <a:pPr algn="l"/>
            <a:endParaRPr lang="zh-CN" altLang="en-US" dirty="0">
              <a:solidFill>
                <a:schemeClr val="bg1"/>
              </a:solidFill>
            </a:endParaRPr>
          </a:p>
        </p:txBody>
      </p:sp>
    </p:spTree>
    <p:extLst>
      <p:ext uri="{BB962C8B-B14F-4D97-AF65-F5344CB8AC3E}">
        <p14:creationId xmlns:p14="http://schemas.microsoft.com/office/powerpoint/2010/main" val="425977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692697"/>
            <a:ext cx="7772400" cy="1080120"/>
          </a:xfrm>
        </p:spPr>
        <p:txBody>
          <a:bodyPr>
            <a:normAutofit fontScale="90000"/>
          </a:bodyPr>
          <a:lstStyle/>
          <a:p>
            <a:pPr algn="l"/>
            <a:r>
              <a:rPr lang="en-US" altLang="zh-CN" sz="3600" dirty="0" smtClean="0">
                <a:solidFill>
                  <a:schemeClr val="bg1"/>
                </a:solidFill>
                <a:latin typeface="+mn-lt"/>
              </a:rPr>
              <a:t>Low-level descriptor</a:t>
            </a:r>
            <a:br>
              <a:rPr lang="en-US" altLang="zh-CN" sz="3600" dirty="0" smtClean="0">
                <a:solidFill>
                  <a:schemeClr val="bg1"/>
                </a:solidFill>
                <a:latin typeface="+mn-lt"/>
              </a:rPr>
            </a:br>
            <a:endParaRPr lang="zh-CN" altLang="en-US" sz="3600" dirty="0">
              <a:solidFill>
                <a:schemeClr val="bg1"/>
              </a:solidFill>
              <a:latin typeface="+mn-lt"/>
            </a:endParaRPr>
          </a:p>
        </p:txBody>
      </p:sp>
      <p:sp>
        <p:nvSpPr>
          <p:cNvPr id="3" name="副标题 2"/>
          <p:cNvSpPr>
            <a:spLocks noGrp="1"/>
          </p:cNvSpPr>
          <p:nvPr>
            <p:ph type="subTitle" idx="1"/>
          </p:nvPr>
        </p:nvSpPr>
        <p:spPr>
          <a:xfrm>
            <a:off x="467544" y="1484784"/>
            <a:ext cx="7560840" cy="2520280"/>
          </a:xfrm>
        </p:spPr>
        <p:txBody>
          <a:bodyPr>
            <a:normAutofit lnSpcReduction="10000"/>
          </a:bodyPr>
          <a:lstStyle/>
          <a:p>
            <a:pPr marL="457200" indent="-457200" algn="l">
              <a:buFont typeface="Arial" pitchFamily="34" charset="0"/>
              <a:buChar char="•"/>
            </a:pPr>
            <a:r>
              <a:rPr lang="en-US" altLang="zh-CN" dirty="0" smtClean="0">
                <a:solidFill>
                  <a:schemeClr val="bg1"/>
                </a:solidFill>
              </a:rPr>
              <a:t>Pixel</a:t>
            </a:r>
          </a:p>
          <a:p>
            <a:pPr marL="457200" indent="-457200" algn="l">
              <a:buFont typeface="Arial" pitchFamily="34" charset="0"/>
              <a:buChar char="•"/>
            </a:pPr>
            <a:r>
              <a:rPr lang="en-US" altLang="zh-CN" dirty="0" smtClean="0">
                <a:solidFill>
                  <a:schemeClr val="bg1"/>
                </a:solidFill>
              </a:rPr>
              <a:t>Patch</a:t>
            </a:r>
          </a:p>
          <a:p>
            <a:pPr marL="457200" indent="-457200" algn="l">
              <a:buFont typeface="Arial" pitchFamily="34" charset="0"/>
              <a:buChar char="•"/>
            </a:pPr>
            <a:r>
              <a:rPr lang="en-US" altLang="zh-CN" dirty="0" smtClean="0">
                <a:solidFill>
                  <a:schemeClr val="bg1"/>
                </a:solidFill>
              </a:rPr>
              <a:t>Mathematical transformation (</a:t>
            </a:r>
            <a:r>
              <a:rPr lang="en-US" altLang="zh-CN" dirty="0" err="1" smtClean="0">
                <a:solidFill>
                  <a:schemeClr val="bg1"/>
                </a:solidFill>
              </a:rPr>
              <a:t>Laplace,Gauss</a:t>
            </a:r>
            <a:r>
              <a:rPr lang="en-US" altLang="zh-CN" dirty="0" smtClean="0">
                <a:solidFill>
                  <a:schemeClr val="bg1"/>
                </a:solidFill>
              </a:rPr>
              <a:t>) of pixel and patch(SIFT,GIST…)</a:t>
            </a:r>
          </a:p>
          <a:p>
            <a:pPr marL="457200" indent="-457200" algn="l">
              <a:buFont typeface="Arial" pitchFamily="34" charset="0"/>
              <a:buChar char="•"/>
            </a:pPr>
            <a:endParaRPr lang="zh-CN" altLang="en-US" dirty="0">
              <a:solidFill>
                <a:schemeClr val="bg1"/>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293096"/>
            <a:ext cx="3545020" cy="156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08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1" y="1700808"/>
            <a:ext cx="3518811" cy="648072"/>
          </a:xfrm>
        </p:spPr>
        <p:txBody>
          <a:bodyPr>
            <a:normAutofit fontScale="70000" lnSpcReduction="20000"/>
          </a:bodyPr>
          <a:lstStyle/>
          <a:p>
            <a:pPr algn="l"/>
            <a:r>
              <a:rPr lang="it-IT" altLang="zh-CN" dirty="0" smtClean="0">
                <a:solidFill>
                  <a:srgbClr val="92D050"/>
                </a:solidFill>
              </a:rPr>
              <a:t>What is the fourier transform of an image?</a:t>
            </a:r>
            <a:endParaRPr lang="zh-CN" altLang="en-US" dirty="0">
              <a:solidFill>
                <a:srgbClr val="92D050"/>
              </a:solidFill>
            </a:endParaRPr>
          </a:p>
        </p:txBody>
      </p:sp>
      <p:sp>
        <p:nvSpPr>
          <p:cNvPr id="4" name="副标题 2"/>
          <p:cNvSpPr txBox="1">
            <a:spLocks/>
          </p:cNvSpPr>
          <p:nvPr/>
        </p:nvSpPr>
        <p:spPr>
          <a:xfrm>
            <a:off x="609367" y="2378737"/>
            <a:ext cx="3240360" cy="57606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Fourier transform of signal</a:t>
            </a:r>
          </a:p>
          <a:p>
            <a:pPr algn="l"/>
            <a:endParaRPr lang="zh-CN" altLang="en-US" dirty="0">
              <a:solidFill>
                <a:schemeClr val="bg1"/>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7" y="2954802"/>
            <a:ext cx="3448996" cy="256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副标题 2"/>
          <p:cNvSpPr txBox="1">
            <a:spLocks/>
          </p:cNvSpPr>
          <p:nvPr/>
        </p:nvSpPr>
        <p:spPr>
          <a:xfrm>
            <a:off x="4499992" y="2492896"/>
            <a:ext cx="3240360" cy="57606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Fourier </a:t>
            </a:r>
            <a:r>
              <a:rPr lang="en-US" altLang="zh-CN" sz="2400" dirty="0" smtClean="0">
                <a:solidFill>
                  <a:schemeClr val="bg1"/>
                </a:solidFill>
              </a:rPr>
              <a:t>transform of an </a:t>
            </a:r>
            <a:r>
              <a:rPr lang="en-US" altLang="zh-CN" sz="2400" dirty="0" smtClean="0">
                <a:solidFill>
                  <a:schemeClr val="bg1"/>
                </a:solidFill>
              </a:rPr>
              <a:t>image</a:t>
            </a:r>
            <a:endParaRPr lang="en-US" altLang="zh-CN" sz="2400" dirty="0" smtClean="0">
              <a:solidFill>
                <a:schemeClr val="bg1"/>
              </a:solidFill>
            </a:endParaRPr>
          </a:p>
          <a:p>
            <a:pPr algn="l"/>
            <a:endParaRPr lang="zh-CN" altLang="en-US" dirty="0">
              <a:solidFill>
                <a:schemeClr val="bg1"/>
              </a:solidFill>
            </a:endParaRP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820" y="5013176"/>
            <a:ext cx="2680717" cy="129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723" y="3574878"/>
            <a:ext cx="1236023" cy="132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890" y="3574877"/>
            <a:ext cx="1461362" cy="132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副标题 2"/>
          <p:cNvSpPr txBox="1">
            <a:spLocks/>
          </p:cNvSpPr>
          <p:nvPr/>
        </p:nvSpPr>
        <p:spPr>
          <a:xfrm>
            <a:off x="4674745" y="2893328"/>
            <a:ext cx="1143744" cy="57606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Original image</a:t>
            </a:r>
            <a:endParaRPr lang="en-US" altLang="zh-CN" sz="2400" dirty="0" smtClean="0">
              <a:solidFill>
                <a:schemeClr val="bg1"/>
              </a:solidFill>
            </a:endParaRPr>
          </a:p>
          <a:p>
            <a:pPr algn="l"/>
            <a:endParaRPr lang="zh-CN" altLang="en-US" dirty="0">
              <a:solidFill>
                <a:schemeClr val="bg1"/>
              </a:solidFill>
            </a:endParaRPr>
          </a:p>
        </p:txBody>
      </p:sp>
      <p:sp>
        <p:nvSpPr>
          <p:cNvPr id="11" name="副标题 2"/>
          <p:cNvSpPr txBox="1">
            <a:spLocks/>
          </p:cNvSpPr>
          <p:nvPr/>
        </p:nvSpPr>
        <p:spPr>
          <a:xfrm>
            <a:off x="6120172" y="2899765"/>
            <a:ext cx="1764196" cy="67511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Fourier transform(amplitude spectrum)</a:t>
            </a:r>
            <a:endParaRPr lang="en-US" altLang="zh-CN" sz="2400" dirty="0" smtClean="0">
              <a:solidFill>
                <a:schemeClr val="bg1"/>
              </a:solidFill>
            </a:endParaRPr>
          </a:p>
          <a:p>
            <a:pPr algn="l"/>
            <a:endParaRPr lang="zh-CN" altLang="en-US" dirty="0">
              <a:solidFill>
                <a:schemeClr val="bg1"/>
              </a:solidFill>
            </a:endParaRPr>
          </a:p>
        </p:txBody>
      </p:sp>
    </p:spTree>
    <p:extLst>
      <p:ext uri="{BB962C8B-B14F-4D97-AF65-F5344CB8AC3E}">
        <p14:creationId xmlns:p14="http://schemas.microsoft.com/office/powerpoint/2010/main" val="475286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3816424" cy="648072"/>
          </a:xfrm>
        </p:spPr>
        <p:txBody>
          <a:bodyPr>
            <a:normAutofit fontScale="70000" lnSpcReduction="20000"/>
          </a:bodyPr>
          <a:lstStyle/>
          <a:p>
            <a:pPr algn="l"/>
            <a:r>
              <a:rPr lang="it-IT" altLang="zh-CN" dirty="0" smtClean="0">
                <a:solidFill>
                  <a:schemeClr val="bg1"/>
                </a:solidFill>
              </a:rPr>
              <a:t>Fourier transform of an image</a:t>
            </a:r>
            <a:endParaRPr lang="zh-CN" altLang="en-US" dirty="0">
              <a:solidFill>
                <a:schemeClr val="bg1"/>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37528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88024" y="4293096"/>
            <a:ext cx="2736304" cy="923330"/>
          </a:xfrm>
          <a:prstGeom prst="rect">
            <a:avLst/>
          </a:prstGeom>
          <a:noFill/>
        </p:spPr>
        <p:txBody>
          <a:bodyPr wrap="square" rtlCol="0">
            <a:spAutoFit/>
          </a:bodyPr>
          <a:lstStyle/>
          <a:p>
            <a:r>
              <a:rPr lang="en-US" altLang="zh-CN" dirty="0" smtClean="0">
                <a:solidFill>
                  <a:schemeClr val="bg1"/>
                </a:solidFill>
              </a:rPr>
              <a:t>Polar form:</a:t>
            </a:r>
          </a:p>
          <a:p>
            <a:r>
              <a:rPr lang="en-US" altLang="zh-CN" dirty="0" smtClean="0">
                <a:solidFill>
                  <a:schemeClr val="bg1"/>
                </a:solidFill>
              </a:rPr>
              <a:t>Original points represent DC(zeros frequency)</a:t>
            </a:r>
            <a:endParaRPr lang="zh-CN" altLang="en-US" dirty="0">
              <a:solidFill>
                <a:schemeClr val="bg1"/>
              </a:solidFill>
            </a:endParaRPr>
          </a:p>
        </p:txBody>
      </p:sp>
    </p:spTree>
    <p:extLst>
      <p:ext uri="{BB962C8B-B14F-4D97-AF65-F5344CB8AC3E}">
        <p14:creationId xmlns:p14="http://schemas.microsoft.com/office/powerpoint/2010/main" val="2207403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63134" y="260648"/>
            <a:ext cx="7772400" cy="1470025"/>
          </a:xfrm>
        </p:spPr>
        <p:txBody>
          <a:bodyPr>
            <a:normAutofit/>
          </a:bodyPr>
          <a:lstStyle/>
          <a:p>
            <a:pPr algn="l"/>
            <a:r>
              <a:rPr lang="en-US" altLang="zh-CN" sz="1600" dirty="0" smtClean="0"/>
              <a:t>Modeling the shape of the scene: </a:t>
            </a:r>
            <a:br>
              <a:rPr lang="en-US" altLang="zh-CN" sz="1600" dirty="0" smtClean="0"/>
            </a:br>
            <a:r>
              <a:rPr lang="en-US" altLang="zh-CN" sz="1600" dirty="0" smtClean="0"/>
              <a:t>a Holistic Representation of the Spatial Envelope</a:t>
            </a:r>
            <a:endParaRPr lang="zh-CN" altLang="en-US" sz="1600" dirty="0"/>
          </a:p>
        </p:txBody>
      </p:sp>
      <p:sp>
        <p:nvSpPr>
          <p:cNvPr id="3" name="副标题 2"/>
          <p:cNvSpPr>
            <a:spLocks noGrp="1"/>
          </p:cNvSpPr>
          <p:nvPr>
            <p:ph type="subTitle" idx="1"/>
          </p:nvPr>
        </p:nvSpPr>
        <p:spPr>
          <a:xfrm>
            <a:off x="539552" y="1700808"/>
            <a:ext cx="3816424" cy="648072"/>
          </a:xfrm>
        </p:spPr>
        <p:txBody>
          <a:bodyPr>
            <a:normAutofit fontScale="70000" lnSpcReduction="20000"/>
          </a:bodyPr>
          <a:lstStyle/>
          <a:p>
            <a:pPr algn="l"/>
            <a:r>
              <a:rPr lang="it-IT" altLang="zh-CN" dirty="0" smtClean="0">
                <a:solidFill>
                  <a:schemeClr val="bg1"/>
                </a:solidFill>
              </a:rPr>
              <a:t>Fourier transform of an image</a:t>
            </a:r>
            <a:endParaRPr lang="zh-CN" altLang="en-US" dirty="0">
              <a:solidFill>
                <a:schemeClr val="bg1"/>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84" y="1556792"/>
            <a:ext cx="1556990" cy="152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456" y="1556792"/>
            <a:ext cx="1514909" cy="152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4456" y="3341709"/>
            <a:ext cx="1534334" cy="152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291" y="3274546"/>
            <a:ext cx="1562183" cy="156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3130" y="5109770"/>
            <a:ext cx="1505660" cy="14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767" y="5012807"/>
            <a:ext cx="1536707" cy="155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220072" y="3640973"/>
            <a:ext cx="2736304" cy="646331"/>
          </a:xfrm>
          <a:prstGeom prst="rect">
            <a:avLst/>
          </a:prstGeom>
          <a:noFill/>
        </p:spPr>
        <p:txBody>
          <a:bodyPr wrap="square" rtlCol="0">
            <a:spAutoFit/>
          </a:bodyPr>
          <a:lstStyle/>
          <a:p>
            <a:r>
              <a:rPr lang="en-US" altLang="zh-CN" dirty="0" smtClean="0"/>
              <a:t>Keep low frequency only</a:t>
            </a:r>
          </a:p>
          <a:p>
            <a:r>
              <a:rPr lang="en-US" altLang="zh-CN" dirty="0" smtClean="0"/>
              <a:t>Lost image detail</a:t>
            </a:r>
            <a:endParaRPr lang="zh-CN" altLang="en-US" dirty="0"/>
          </a:p>
        </p:txBody>
      </p:sp>
      <p:sp>
        <p:nvSpPr>
          <p:cNvPr id="13" name="TextBox 12"/>
          <p:cNvSpPr txBox="1"/>
          <p:nvPr/>
        </p:nvSpPr>
        <p:spPr>
          <a:xfrm>
            <a:off x="5220072" y="5763955"/>
            <a:ext cx="2736304" cy="646331"/>
          </a:xfrm>
          <a:prstGeom prst="rect">
            <a:avLst/>
          </a:prstGeom>
          <a:noFill/>
        </p:spPr>
        <p:txBody>
          <a:bodyPr wrap="square" rtlCol="0">
            <a:spAutoFit/>
          </a:bodyPr>
          <a:lstStyle/>
          <a:p>
            <a:r>
              <a:rPr lang="en-US" altLang="zh-CN" dirty="0" smtClean="0"/>
              <a:t>Keep high frequency only</a:t>
            </a:r>
          </a:p>
          <a:p>
            <a:r>
              <a:rPr lang="en-US" altLang="zh-CN" dirty="0" smtClean="0"/>
              <a:t>Lost gradient</a:t>
            </a:r>
            <a:endParaRPr lang="zh-CN" altLang="en-US" dirty="0"/>
          </a:p>
        </p:txBody>
      </p:sp>
    </p:spTree>
    <p:extLst>
      <p:ext uri="{BB962C8B-B14F-4D97-AF65-F5344CB8AC3E}">
        <p14:creationId xmlns:p14="http://schemas.microsoft.com/office/powerpoint/2010/main" val="1148681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it-IT" altLang="zh-CN" dirty="0" smtClean="0">
                <a:solidFill>
                  <a:schemeClr val="bg1"/>
                </a:solidFill>
              </a:rPr>
              <a:t>Approach</a:t>
            </a:r>
            <a:endParaRPr lang="zh-CN" altLang="en-US" dirty="0">
              <a:solidFill>
                <a:schemeClr val="bg1"/>
              </a:solidFill>
            </a:endParaRPr>
          </a:p>
        </p:txBody>
      </p:sp>
      <p:sp>
        <p:nvSpPr>
          <p:cNvPr id="4" name="副标题 2"/>
          <p:cNvSpPr txBox="1">
            <a:spLocks/>
          </p:cNvSpPr>
          <p:nvPr/>
        </p:nvSpPr>
        <p:spPr>
          <a:xfrm>
            <a:off x="611560" y="2348880"/>
            <a:ext cx="6984776" cy="1872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Different scene categories have different spectral signatures</a:t>
            </a:r>
          </a:p>
          <a:p>
            <a:pPr marL="342900" indent="-342900" algn="l">
              <a:buFont typeface="Arial" pitchFamily="34" charset="0"/>
              <a:buChar char="•"/>
            </a:pPr>
            <a:r>
              <a:rPr lang="en-US" altLang="zh-CN" sz="2400" dirty="0" smtClean="0">
                <a:solidFill>
                  <a:schemeClr val="bg1"/>
                </a:solidFill>
              </a:rPr>
              <a:t>Amplitude captures roughness</a:t>
            </a:r>
          </a:p>
          <a:p>
            <a:pPr marL="342900" indent="-342900" algn="l">
              <a:buFont typeface="Arial" pitchFamily="34" charset="0"/>
              <a:buChar char="•"/>
            </a:pPr>
            <a:r>
              <a:rPr lang="en-US" altLang="zh-CN" sz="2400" dirty="0" smtClean="0">
                <a:solidFill>
                  <a:schemeClr val="bg1"/>
                </a:solidFill>
              </a:rPr>
              <a:t>Orientation captures dominant edges </a:t>
            </a:r>
            <a:endParaRPr lang="en-US" altLang="zh-CN" dirty="0" smtClean="0">
              <a:solidFill>
                <a:schemeClr val="bg1"/>
              </a:solidFill>
            </a:endParaRPr>
          </a:p>
          <a:p>
            <a:pPr algn="l"/>
            <a:endParaRPr lang="zh-CN" altLang="en-US" dirty="0">
              <a:solidFill>
                <a:schemeClr val="bg1"/>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51920"/>
            <a:ext cx="876014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807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3953" y="620688"/>
            <a:ext cx="7772400" cy="1137369"/>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09120"/>
            <a:ext cx="581603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副标题 2"/>
          <p:cNvSpPr txBox="1">
            <a:spLocks/>
          </p:cNvSpPr>
          <p:nvPr/>
        </p:nvSpPr>
        <p:spPr>
          <a:xfrm>
            <a:off x="467544" y="2132856"/>
            <a:ext cx="7128792" cy="216024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altLang="zh-CN" sz="2400" dirty="0" smtClean="0">
                <a:solidFill>
                  <a:schemeClr val="bg1"/>
                </a:solidFill>
              </a:rPr>
              <a:t>8 categories. </a:t>
            </a:r>
          </a:p>
          <a:p>
            <a:pPr marL="800100" lvl="1" indent="-342900" algn="l">
              <a:buFont typeface="Arial" pitchFamily="34" charset="0"/>
              <a:buChar char="•"/>
            </a:pPr>
            <a:r>
              <a:rPr lang="en-US" altLang="zh-CN" sz="2000" dirty="0" smtClean="0">
                <a:solidFill>
                  <a:schemeClr val="bg1"/>
                </a:solidFill>
              </a:rPr>
              <a:t>Natural</a:t>
            </a:r>
            <a:r>
              <a:rPr lang="en-US" altLang="zh-CN" sz="2000" dirty="0">
                <a:solidFill>
                  <a:schemeClr val="bg1"/>
                </a:solidFill>
              </a:rPr>
              <a:t>: </a:t>
            </a:r>
            <a:r>
              <a:rPr lang="en-US" altLang="zh-CN" sz="2000" dirty="0" smtClean="0">
                <a:solidFill>
                  <a:schemeClr val="bg1"/>
                </a:solidFill>
              </a:rPr>
              <a:t>Coast, Country, Forest, Mountain</a:t>
            </a:r>
          </a:p>
          <a:p>
            <a:pPr marL="800100" lvl="1" indent="-342900" algn="l">
              <a:buFont typeface="Arial" pitchFamily="34" charset="0"/>
              <a:buChar char="•"/>
            </a:pPr>
            <a:r>
              <a:rPr lang="en-US" altLang="zh-CN" sz="2000" dirty="0" smtClean="0">
                <a:solidFill>
                  <a:schemeClr val="bg1"/>
                </a:solidFill>
              </a:rPr>
              <a:t>Man-made</a:t>
            </a:r>
            <a:r>
              <a:rPr lang="en-US" altLang="zh-CN" sz="2000" dirty="0">
                <a:solidFill>
                  <a:schemeClr val="bg1"/>
                </a:solidFill>
              </a:rPr>
              <a:t>: </a:t>
            </a:r>
            <a:r>
              <a:rPr lang="en-US" altLang="zh-CN" sz="2000" dirty="0" smtClean="0">
                <a:solidFill>
                  <a:schemeClr val="bg1"/>
                </a:solidFill>
              </a:rPr>
              <a:t>Highway, Street, Close-up, </a:t>
            </a:r>
            <a:r>
              <a:rPr lang="en-US" altLang="zh-CN" sz="2000" dirty="0">
                <a:solidFill>
                  <a:schemeClr val="bg1"/>
                </a:solidFill>
              </a:rPr>
              <a:t>Tall building</a:t>
            </a:r>
          </a:p>
          <a:p>
            <a:pPr marL="342900" indent="-342900" algn="l">
              <a:buFont typeface="Arial" pitchFamily="34" charset="0"/>
              <a:buChar char="•"/>
            </a:pPr>
            <a:r>
              <a:rPr lang="en-US" altLang="zh-CN" sz="2400" dirty="0" smtClean="0">
                <a:solidFill>
                  <a:schemeClr val="bg1"/>
                </a:solidFill>
              </a:rPr>
              <a:t>Choose 400 target images from database with first 7 neighbors for each.</a:t>
            </a:r>
          </a:p>
          <a:p>
            <a:pPr marL="342900" indent="-342900" algn="l">
              <a:buFont typeface="Arial" pitchFamily="34" charset="0"/>
              <a:buChar char="•"/>
            </a:pPr>
            <a:r>
              <a:rPr lang="en-US" altLang="zh-CN" sz="2400" dirty="0" smtClean="0">
                <a:solidFill>
                  <a:schemeClr val="bg1"/>
                </a:solidFill>
              </a:rPr>
              <a:t>Neighbors are define as Euclidean distance between attributes</a:t>
            </a:r>
            <a:endParaRPr lang="en-US" altLang="zh-CN" dirty="0" smtClean="0">
              <a:solidFill>
                <a:schemeClr val="bg1"/>
              </a:solidFill>
            </a:endParaRPr>
          </a:p>
          <a:p>
            <a:pPr algn="l"/>
            <a:endParaRPr lang="zh-CN" altLang="en-US" dirty="0">
              <a:solidFill>
                <a:schemeClr val="bg1"/>
              </a:solidFill>
            </a:endParaRPr>
          </a:p>
        </p:txBody>
      </p:sp>
      <p:sp>
        <p:nvSpPr>
          <p:cNvPr id="7" name="副标题 2"/>
          <p:cNvSpPr>
            <a:spLocks noGrp="1"/>
          </p:cNvSpPr>
          <p:nvPr>
            <p:ph type="subTitle" idx="1"/>
          </p:nvPr>
        </p:nvSpPr>
        <p:spPr>
          <a:xfrm>
            <a:off x="323528" y="1484784"/>
            <a:ext cx="2664296" cy="648072"/>
          </a:xfrm>
        </p:spPr>
        <p:txBody>
          <a:bodyPr>
            <a:normAutofit/>
          </a:bodyPr>
          <a:lstStyle/>
          <a:p>
            <a:pPr algn="l"/>
            <a:r>
              <a:rPr lang="it-IT" altLang="zh-CN" dirty="0" smtClean="0">
                <a:solidFill>
                  <a:srgbClr val="92D050"/>
                </a:solidFill>
              </a:rPr>
              <a:t>Experiment</a:t>
            </a:r>
            <a:endParaRPr lang="zh-CN" altLang="en-US" dirty="0">
              <a:solidFill>
                <a:srgbClr val="92D050"/>
              </a:solidFill>
            </a:endParaRPr>
          </a:p>
        </p:txBody>
      </p:sp>
    </p:spTree>
    <p:extLst>
      <p:ext uri="{BB962C8B-B14F-4D97-AF65-F5344CB8AC3E}">
        <p14:creationId xmlns:p14="http://schemas.microsoft.com/office/powerpoint/2010/main" val="2906259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0"/>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9088"/>
            <a:ext cx="6092726" cy="58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355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0"/>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7" name="副标题 2"/>
          <p:cNvSpPr>
            <a:spLocks noGrp="1"/>
          </p:cNvSpPr>
          <p:nvPr>
            <p:ph type="subTitle" idx="1"/>
          </p:nvPr>
        </p:nvSpPr>
        <p:spPr>
          <a:xfrm>
            <a:off x="323528" y="1268760"/>
            <a:ext cx="2664296" cy="648072"/>
          </a:xfrm>
        </p:spPr>
        <p:txBody>
          <a:bodyPr>
            <a:normAutofit/>
          </a:bodyPr>
          <a:lstStyle/>
          <a:p>
            <a:pPr algn="l"/>
            <a:r>
              <a:rPr lang="it-IT" altLang="zh-CN" dirty="0" smtClean="0">
                <a:solidFill>
                  <a:srgbClr val="92D050"/>
                </a:solidFill>
              </a:rPr>
              <a:t>Experiment</a:t>
            </a:r>
            <a:endParaRPr lang="zh-CN" altLang="en-US" dirty="0">
              <a:solidFill>
                <a:srgbClr val="92D050"/>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12206"/>
            <a:ext cx="571016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副标题 2"/>
          <p:cNvSpPr txBox="1">
            <a:spLocks/>
          </p:cNvSpPr>
          <p:nvPr/>
        </p:nvSpPr>
        <p:spPr>
          <a:xfrm>
            <a:off x="467544" y="1844824"/>
            <a:ext cx="6984776"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altLang="zh-CN" sz="2400" dirty="0" smtClean="0">
                <a:solidFill>
                  <a:schemeClr val="bg1"/>
                </a:solidFill>
              </a:rPr>
              <a:t>Scenes were considered correctly recognized when at least 4 neighbors having same category membership.</a:t>
            </a:r>
            <a:endParaRPr lang="zh-CN" altLang="en-US" sz="2400" dirty="0">
              <a:solidFill>
                <a:schemeClr val="bg1"/>
              </a:solidFill>
            </a:endParaRPr>
          </a:p>
        </p:txBody>
      </p:sp>
    </p:spTree>
    <p:extLst>
      <p:ext uri="{BB962C8B-B14F-4D97-AF65-F5344CB8AC3E}">
        <p14:creationId xmlns:p14="http://schemas.microsoft.com/office/powerpoint/2010/main" val="3662821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76672"/>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normAutofit/>
          </a:bodyPr>
          <a:lstStyle/>
          <a:p>
            <a:pPr algn="l"/>
            <a:r>
              <a:rPr lang="it-IT" altLang="zh-CN" dirty="0" smtClean="0">
                <a:solidFill>
                  <a:srgbClr val="92D050"/>
                </a:solidFill>
              </a:rPr>
              <a:t>Experiment</a:t>
            </a:r>
            <a:endParaRPr lang="zh-CN" altLang="en-US" dirty="0">
              <a:solidFill>
                <a:srgbClr val="92D05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68960"/>
            <a:ext cx="470969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300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0"/>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7" name="副标题 2"/>
          <p:cNvSpPr>
            <a:spLocks noGrp="1"/>
          </p:cNvSpPr>
          <p:nvPr>
            <p:ph type="subTitle" idx="1"/>
          </p:nvPr>
        </p:nvSpPr>
        <p:spPr>
          <a:xfrm>
            <a:off x="323528" y="1268760"/>
            <a:ext cx="2664296" cy="648072"/>
          </a:xfrm>
        </p:spPr>
        <p:txBody>
          <a:bodyPr>
            <a:normAutofit/>
          </a:bodyPr>
          <a:lstStyle/>
          <a:p>
            <a:pPr algn="l"/>
            <a:r>
              <a:rPr lang="it-IT" altLang="zh-CN" dirty="0" smtClean="0">
                <a:solidFill>
                  <a:srgbClr val="92D050"/>
                </a:solidFill>
              </a:rPr>
              <a:t>Experiment</a:t>
            </a:r>
            <a:endParaRPr lang="zh-CN" altLang="en-US" dirty="0">
              <a:solidFill>
                <a:srgbClr val="92D05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584" y="2174888"/>
            <a:ext cx="419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43" y="2492896"/>
            <a:ext cx="35814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54" y="4869161"/>
            <a:ext cx="369839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44909" y="1988840"/>
            <a:ext cx="4510504" cy="400110"/>
          </a:xfrm>
          <a:prstGeom prst="rect">
            <a:avLst/>
          </a:prstGeom>
        </p:spPr>
        <p:txBody>
          <a:bodyPr wrap="square">
            <a:spAutoFit/>
          </a:bodyPr>
          <a:lstStyle/>
          <a:p>
            <a:pPr lvl="1"/>
            <a:r>
              <a:rPr lang="en-US" altLang="zh-CN" sz="2000" dirty="0" smtClean="0">
                <a:solidFill>
                  <a:schemeClr val="bg1"/>
                </a:solidFill>
              </a:rPr>
              <a:t>Confusion matrix for natural scene</a:t>
            </a:r>
            <a:endParaRPr lang="en-US" altLang="zh-CN" sz="2000" dirty="0">
              <a:solidFill>
                <a:schemeClr val="bg1"/>
              </a:solidFill>
            </a:endParaRPr>
          </a:p>
        </p:txBody>
      </p:sp>
      <p:sp>
        <p:nvSpPr>
          <p:cNvPr id="12" name="矩形 11"/>
          <p:cNvSpPr/>
          <p:nvPr/>
        </p:nvSpPr>
        <p:spPr>
          <a:xfrm>
            <a:off x="-144909" y="4288512"/>
            <a:ext cx="4655413" cy="400110"/>
          </a:xfrm>
          <a:prstGeom prst="rect">
            <a:avLst/>
          </a:prstGeom>
        </p:spPr>
        <p:txBody>
          <a:bodyPr wrap="square">
            <a:spAutoFit/>
          </a:bodyPr>
          <a:lstStyle/>
          <a:p>
            <a:pPr lvl="1"/>
            <a:r>
              <a:rPr lang="en-US" altLang="zh-CN" sz="2000" dirty="0" smtClean="0">
                <a:solidFill>
                  <a:schemeClr val="bg1"/>
                </a:solidFill>
              </a:rPr>
              <a:t>Confusion matrix for man-made scene</a:t>
            </a:r>
            <a:endParaRPr lang="en-US" altLang="zh-CN" sz="2000" dirty="0">
              <a:solidFill>
                <a:schemeClr val="bg1"/>
              </a:solidFill>
            </a:endParaRPr>
          </a:p>
        </p:txBody>
      </p:sp>
      <p:sp>
        <p:nvSpPr>
          <p:cNvPr id="13" name="矩形 12"/>
          <p:cNvSpPr/>
          <p:nvPr/>
        </p:nvSpPr>
        <p:spPr>
          <a:xfrm>
            <a:off x="5292080" y="5301207"/>
            <a:ext cx="2952328" cy="1200329"/>
          </a:xfrm>
          <a:prstGeom prst="rect">
            <a:avLst/>
          </a:prstGeom>
        </p:spPr>
        <p:txBody>
          <a:bodyPr wrap="square">
            <a:spAutoFit/>
          </a:bodyPr>
          <a:lstStyle/>
          <a:p>
            <a:pPr lvl="1"/>
            <a:r>
              <a:rPr lang="en-US" altLang="zh-CN" sz="2400" dirty="0" smtClean="0">
                <a:solidFill>
                  <a:schemeClr val="bg1"/>
                </a:solidFill>
              </a:rPr>
              <a:t>Average Accuracy:</a:t>
            </a:r>
          </a:p>
          <a:p>
            <a:pPr lvl="1"/>
            <a:r>
              <a:rPr lang="en-US" altLang="zh-CN" sz="2400" dirty="0" smtClean="0">
                <a:solidFill>
                  <a:schemeClr val="bg1"/>
                </a:solidFill>
              </a:rPr>
              <a:t>WDST</a:t>
            </a:r>
            <a:r>
              <a:rPr lang="en-US" altLang="zh-CN" sz="2400" dirty="0">
                <a:solidFill>
                  <a:schemeClr val="bg1"/>
                </a:solidFill>
              </a:rPr>
              <a:t>: </a:t>
            </a:r>
            <a:r>
              <a:rPr lang="en-US" altLang="zh-CN" sz="2400" dirty="0" smtClean="0">
                <a:solidFill>
                  <a:schemeClr val="bg1"/>
                </a:solidFill>
              </a:rPr>
              <a:t>92</a:t>
            </a:r>
            <a:r>
              <a:rPr lang="en-US" altLang="zh-CN" sz="2400" dirty="0">
                <a:solidFill>
                  <a:schemeClr val="bg1"/>
                </a:solidFill>
              </a:rPr>
              <a:t>% </a:t>
            </a:r>
          </a:p>
          <a:p>
            <a:pPr lvl="1"/>
            <a:r>
              <a:rPr lang="en-US" altLang="zh-CN" sz="2400" dirty="0">
                <a:solidFill>
                  <a:schemeClr val="bg1"/>
                </a:solidFill>
              </a:rPr>
              <a:t>DST: 86%</a:t>
            </a:r>
          </a:p>
        </p:txBody>
      </p:sp>
    </p:spTree>
    <p:extLst>
      <p:ext uri="{BB962C8B-B14F-4D97-AF65-F5344CB8AC3E}">
        <p14:creationId xmlns:p14="http://schemas.microsoft.com/office/powerpoint/2010/main" val="3496721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76672"/>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normAutofit/>
          </a:bodyPr>
          <a:lstStyle/>
          <a:p>
            <a:pPr algn="l"/>
            <a:r>
              <a:rPr lang="it-IT" altLang="zh-CN" dirty="0" smtClean="0">
                <a:solidFill>
                  <a:srgbClr val="92D050"/>
                </a:solidFill>
              </a:rPr>
              <a:t>Limitation</a:t>
            </a:r>
            <a:endParaRPr lang="zh-CN" altLang="en-US" dirty="0">
              <a:solidFill>
                <a:srgbClr val="92D050"/>
              </a:solidFill>
            </a:endParaRPr>
          </a:p>
        </p:txBody>
      </p:sp>
      <p:sp>
        <p:nvSpPr>
          <p:cNvPr id="4" name="副标题 2"/>
          <p:cNvSpPr txBox="1">
            <a:spLocks/>
          </p:cNvSpPr>
          <p:nvPr/>
        </p:nvSpPr>
        <p:spPr>
          <a:xfrm>
            <a:off x="611560" y="2348880"/>
            <a:ext cx="6984776" cy="1872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altLang="zh-CN" sz="2400" dirty="0" smtClean="0">
                <a:solidFill>
                  <a:schemeClr val="bg1"/>
                </a:solidFill>
              </a:rPr>
              <a:t>Primarily for man-made vs. natural differences.</a:t>
            </a:r>
          </a:p>
          <a:p>
            <a:pPr marL="342900" indent="-342900" algn="l">
              <a:buFont typeface="Arial" pitchFamily="34" charset="0"/>
              <a:buChar char="•"/>
            </a:pPr>
            <a:r>
              <a:rPr lang="en-US" altLang="zh-CN" sz="2400" dirty="0" smtClean="0">
                <a:solidFill>
                  <a:schemeClr val="bg1"/>
                </a:solidFill>
              </a:rPr>
              <a:t>Coarse-grained classification</a:t>
            </a:r>
            <a:endParaRPr lang="en-US" altLang="zh-CN" dirty="0" smtClean="0">
              <a:solidFill>
                <a:schemeClr val="bg1"/>
              </a:solidFill>
            </a:endParaRPr>
          </a:p>
          <a:p>
            <a:pPr algn="l"/>
            <a:endParaRPr lang="zh-CN" altLang="en-US" dirty="0">
              <a:solidFill>
                <a:schemeClr val="bg1"/>
              </a:solidFill>
            </a:endParaRPr>
          </a:p>
        </p:txBody>
      </p:sp>
    </p:spTree>
    <p:extLst>
      <p:ext uri="{BB962C8B-B14F-4D97-AF65-F5344CB8AC3E}">
        <p14:creationId xmlns:p14="http://schemas.microsoft.com/office/powerpoint/2010/main" val="108182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2230178" y="908558"/>
            <a:ext cx="5832648" cy="504056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 name="标题 1"/>
          <p:cNvSpPr>
            <a:spLocks noGrp="1"/>
          </p:cNvSpPr>
          <p:nvPr>
            <p:ph type="ctrTitle"/>
          </p:nvPr>
        </p:nvSpPr>
        <p:spPr>
          <a:xfrm>
            <a:off x="3418310" y="1340768"/>
            <a:ext cx="3456384" cy="1440160"/>
          </a:xfrm>
        </p:spPr>
        <p:txBody>
          <a:bodyPr>
            <a:normAutofit/>
          </a:bodyPr>
          <a:lstStyle/>
          <a:p>
            <a:r>
              <a:rPr lang="en-US" altLang="zh-CN" sz="2000" dirty="0" smtClean="0">
                <a:solidFill>
                  <a:srgbClr val="7030A0"/>
                </a:solidFill>
              </a:rPr>
              <a:t/>
            </a:r>
            <a:br>
              <a:rPr lang="en-US" altLang="zh-CN" sz="2000" dirty="0" smtClean="0">
                <a:solidFill>
                  <a:srgbClr val="7030A0"/>
                </a:solidFill>
              </a:rPr>
            </a:br>
            <a:r>
              <a:rPr lang="en-US" altLang="zh-CN" sz="2000" dirty="0" smtClean="0">
                <a:solidFill>
                  <a:srgbClr val="7030A0"/>
                </a:solidFill>
              </a:rPr>
              <a:t>Object Recognition</a:t>
            </a:r>
            <a:br>
              <a:rPr lang="en-US" altLang="zh-CN" sz="2000" dirty="0" smtClean="0">
                <a:solidFill>
                  <a:srgbClr val="7030A0"/>
                </a:solidFill>
              </a:rPr>
            </a:br>
            <a:r>
              <a:rPr lang="en-US" altLang="zh-CN" sz="2000" dirty="0" smtClean="0">
                <a:solidFill>
                  <a:srgbClr val="7030A0"/>
                </a:solidFill>
              </a:rPr>
              <a:t> Scene classification</a:t>
            </a:r>
            <a:endParaRPr lang="zh-CN" altLang="en-US" sz="2000" dirty="0">
              <a:solidFill>
                <a:srgbClr val="7030A0"/>
              </a:solidFill>
            </a:endParaRPr>
          </a:p>
        </p:txBody>
      </p:sp>
      <p:sp>
        <p:nvSpPr>
          <p:cNvPr id="3" name="副标题 2"/>
          <p:cNvSpPr>
            <a:spLocks noGrp="1"/>
          </p:cNvSpPr>
          <p:nvPr>
            <p:ph type="subTitle" idx="1"/>
          </p:nvPr>
        </p:nvSpPr>
        <p:spPr>
          <a:xfrm>
            <a:off x="2123728" y="5144837"/>
            <a:ext cx="6400800" cy="1080120"/>
          </a:xfrm>
        </p:spPr>
        <p:txBody>
          <a:bodyPr>
            <a:normAutofit/>
          </a:bodyPr>
          <a:lstStyle/>
          <a:p>
            <a:r>
              <a:rPr lang="it-IT" altLang="zh-CN" dirty="0" smtClean="0">
                <a:solidFill>
                  <a:srgbClr val="7030A0"/>
                </a:solidFill>
              </a:rPr>
              <a:t>Pixe</a:t>
            </a:r>
            <a:r>
              <a:rPr lang="en-US" altLang="zh-CN" dirty="0" smtClean="0">
                <a:solidFill>
                  <a:srgbClr val="7030A0"/>
                </a:solidFill>
              </a:rPr>
              <a:t>l intensity, gradient</a:t>
            </a:r>
            <a:endParaRPr lang="zh-CN" altLang="en-US" dirty="0">
              <a:solidFill>
                <a:srgbClr val="7030A0"/>
              </a:solidFill>
            </a:endParaRPr>
          </a:p>
        </p:txBody>
      </p:sp>
      <p:sp>
        <p:nvSpPr>
          <p:cNvPr id="4" name="副标题 2"/>
          <p:cNvSpPr txBox="1">
            <a:spLocks/>
          </p:cNvSpPr>
          <p:nvPr/>
        </p:nvSpPr>
        <p:spPr>
          <a:xfrm>
            <a:off x="1946102" y="3428838"/>
            <a:ext cx="6400800"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altLang="zh-CN" sz="3600" b="1" dirty="0" smtClean="0">
                <a:solidFill>
                  <a:srgbClr val="00B0F0"/>
                </a:solidFill>
              </a:rPr>
              <a:t>Semantic Gap</a:t>
            </a:r>
            <a:endParaRPr lang="zh-CN" altLang="en-US" sz="3600" b="1" dirty="0">
              <a:solidFill>
                <a:srgbClr val="00B0F0"/>
              </a:solidFill>
            </a:endParaRPr>
          </a:p>
        </p:txBody>
      </p:sp>
      <p:sp>
        <p:nvSpPr>
          <p:cNvPr id="7" name="标题 1"/>
          <p:cNvSpPr txBox="1">
            <a:spLocks/>
          </p:cNvSpPr>
          <p:nvPr/>
        </p:nvSpPr>
        <p:spPr>
          <a:xfrm>
            <a:off x="395536" y="1554306"/>
            <a:ext cx="2232248" cy="72008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chemeClr val="bg1"/>
                </a:solidFill>
              </a:rPr>
              <a:t>High Level Task:</a:t>
            </a:r>
            <a:br>
              <a:rPr lang="en-US" altLang="zh-CN" sz="3200" dirty="0" smtClean="0">
                <a:solidFill>
                  <a:schemeClr val="bg1"/>
                </a:solidFill>
              </a:rPr>
            </a:br>
            <a:endParaRPr lang="zh-CN" altLang="en-US" sz="3200" dirty="0">
              <a:solidFill>
                <a:schemeClr val="bg1"/>
              </a:solidFill>
            </a:endParaRPr>
          </a:p>
        </p:txBody>
      </p:sp>
      <p:sp>
        <p:nvSpPr>
          <p:cNvPr id="8" name="副标题 2"/>
          <p:cNvSpPr txBox="1">
            <a:spLocks/>
          </p:cNvSpPr>
          <p:nvPr/>
        </p:nvSpPr>
        <p:spPr>
          <a:xfrm>
            <a:off x="-585923" y="4941168"/>
            <a:ext cx="3672408" cy="5400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altLang="zh-CN" sz="2400" dirty="0" smtClean="0">
                <a:solidFill>
                  <a:schemeClr val="bg1"/>
                </a:solidFill>
              </a:rPr>
              <a:t>Low Level</a:t>
            </a:r>
          </a:p>
          <a:p>
            <a:r>
              <a:rPr lang="it-IT" altLang="zh-CN" sz="2400" dirty="0" smtClean="0">
                <a:solidFill>
                  <a:schemeClr val="bg1"/>
                </a:solidFill>
              </a:rPr>
              <a:t> image feature</a:t>
            </a:r>
            <a:endParaRPr lang="zh-CN" altLang="en-US" sz="2400" dirty="0">
              <a:solidFill>
                <a:schemeClr val="bg1"/>
              </a:solidFill>
            </a:endParaRPr>
          </a:p>
        </p:txBody>
      </p:sp>
    </p:spTree>
    <p:extLst>
      <p:ext uri="{BB962C8B-B14F-4D97-AF65-F5344CB8AC3E}">
        <p14:creationId xmlns:p14="http://schemas.microsoft.com/office/powerpoint/2010/main" val="30424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59632" y="1916832"/>
            <a:ext cx="6264696" cy="2592288"/>
          </a:xfrm>
        </p:spPr>
        <p:txBody>
          <a:bodyPr>
            <a:normAutofit/>
          </a:bodyPr>
          <a:lstStyle/>
          <a:p>
            <a:pPr algn="l"/>
            <a:r>
              <a:rPr lang="en-US" altLang="zh-CN" sz="3200" dirty="0">
                <a:solidFill>
                  <a:schemeClr val="bg1"/>
                </a:solidFill>
              </a:rPr>
              <a:t>Eﬃcient Object Category Recognition </a:t>
            </a:r>
            <a:r>
              <a:rPr lang="en-US" altLang="zh-CN" sz="3200" dirty="0" smtClean="0">
                <a:solidFill>
                  <a:schemeClr val="bg1"/>
                </a:solidFill>
              </a:rPr>
              <a:t>Using </a:t>
            </a:r>
            <a:r>
              <a:rPr lang="en-US" altLang="zh-CN" sz="3200" dirty="0" err="1" smtClean="0">
                <a:solidFill>
                  <a:schemeClr val="bg1"/>
                </a:solidFill>
              </a:rPr>
              <a:t>Classemes</a:t>
            </a:r>
            <a:r>
              <a:rPr lang="en-US" altLang="zh-CN" sz="3200" dirty="0" smtClean="0">
                <a:solidFill>
                  <a:schemeClr val="bg1"/>
                </a:solidFill>
              </a:rPr>
              <a:t/>
            </a:r>
            <a:br>
              <a:rPr lang="en-US" altLang="zh-CN" sz="3200" dirty="0" smtClean="0">
                <a:solidFill>
                  <a:schemeClr val="bg1"/>
                </a:solidFill>
              </a:rPr>
            </a:br>
            <a:r>
              <a:rPr lang="en-US" altLang="zh-CN" sz="3200" dirty="0" smtClean="0">
                <a:solidFill>
                  <a:schemeClr val="bg1"/>
                </a:solidFill>
              </a:rPr>
              <a:t/>
            </a:r>
            <a:br>
              <a:rPr lang="en-US" altLang="zh-CN" sz="3200" dirty="0" smtClean="0">
                <a:solidFill>
                  <a:schemeClr val="bg1"/>
                </a:solidFill>
              </a:rPr>
            </a:br>
            <a:r>
              <a:rPr lang="it-IT" altLang="zh-CN" sz="2000" dirty="0">
                <a:solidFill>
                  <a:schemeClr val="bg1"/>
                </a:solidFill>
              </a:rPr>
              <a:t>Lorenzo </a:t>
            </a:r>
            <a:r>
              <a:rPr lang="it-IT" altLang="zh-CN" sz="2000" dirty="0" smtClean="0">
                <a:solidFill>
                  <a:schemeClr val="bg1"/>
                </a:solidFill>
              </a:rPr>
              <a:t>Torresani, </a:t>
            </a:r>
            <a:r>
              <a:rPr lang="it-IT" altLang="zh-CN" sz="2000" dirty="0">
                <a:solidFill>
                  <a:schemeClr val="bg1"/>
                </a:solidFill>
              </a:rPr>
              <a:t>Martin </a:t>
            </a:r>
            <a:r>
              <a:rPr lang="it-IT" altLang="zh-CN" sz="2000" dirty="0" smtClean="0">
                <a:solidFill>
                  <a:schemeClr val="bg1"/>
                </a:solidFill>
              </a:rPr>
              <a:t>Szummer,  </a:t>
            </a:r>
            <a:r>
              <a:rPr lang="it-IT" altLang="zh-CN" sz="2000" dirty="0">
                <a:solidFill>
                  <a:schemeClr val="bg1"/>
                </a:solidFill>
              </a:rPr>
              <a:t>Andrew Fitzgibbon</a:t>
            </a:r>
            <a:endParaRPr lang="zh-CN" altLang="en-US" sz="2000" dirty="0">
              <a:solidFill>
                <a:schemeClr val="bg1"/>
              </a:solidFill>
            </a:endParaRPr>
          </a:p>
        </p:txBody>
      </p:sp>
    </p:spTree>
    <p:extLst>
      <p:ext uri="{BB962C8B-B14F-4D97-AF65-F5344CB8AC3E}">
        <p14:creationId xmlns:p14="http://schemas.microsoft.com/office/powerpoint/2010/main" val="4199961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908720"/>
            <a:ext cx="5472608" cy="1296144"/>
          </a:xfrm>
        </p:spPr>
        <p:txBody>
          <a:bodyPr>
            <a:normAutofit/>
          </a:bodyPr>
          <a:lstStyle/>
          <a:p>
            <a:pPr algn="l"/>
            <a:r>
              <a:rPr lang="en-US" altLang="zh-CN" sz="1600" dirty="0">
                <a:solidFill>
                  <a:srgbClr val="00B0F0"/>
                </a:solidFill>
              </a:rPr>
              <a:t>Eﬃcient Object Category Recognition </a:t>
            </a:r>
            <a:r>
              <a:rPr lang="en-US" altLang="zh-CN" sz="1600" dirty="0" smtClean="0">
                <a:solidFill>
                  <a:srgbClr val="00B0F0"/>
                </a:solidFill>
              </a:rPr>
              <a:t>Using </a:t>
            </a:r>
            <a:r>
              <a:rPr lang="en-US" altLang="zh-CN" sz="1600" dirty="0" err="1" smtClean="0">
                <a:solidFill>
                  <a:srgbClr val="00B0F0"/>
                </a:solidFill>
              </a:rPr>
              <a:t>Classemes</a:t>
            </a:r>
            <a:r>
              <a:rPr lang="en-US" altLang="zh-CN" sz="3200" dirty="0" smtClean="0">
                <a:solidFill>
                  <a:srgbClr val="00B0F0"/>
                </a:solidFill>
              </a:rPr>
              <a:t/>
            </a:r>
            <a:br>
              <a:rPr lang="en-US" altLang="zh-CN" sz="3200" dirty="0" smtClean="0">
                <a:solidFill>
                  <a:srgbClr val="00B0F0"/>
                </a:solidFill>
              </a:rPr>
            </a:br>
            <a:r>
              <a:rPr lang="en-US" altLang="zh-CN" sz="3200" dirty="0" smtClean="0">
                <a:solidFill>
                  <a:srgbClr val="00B0F0"/>
                </a:solidFill>
              </a:rPr>
              <a:t/>
            </a:r>
            <a:br>
              <a:rPr lang="en-US" altLang="zh-CN" sz="3200" dirty="0" smtClean="0">
                <a:solidFill>
                  <a:srgbClr val="00B0F0"/>
                </a:solidFill>
              </a:rPr>
            </a:br>
            <a:endParaRPr lang="zh-CN" altLang="en-US" sz="2000" dirty="0">
              <a:solidFill>
                <a:srgbClr val="00B0F0"/>
              </a:solidFill>
            </a:endParaRPr>
          </a:p>
        </p:txBody>
      </p:sp>
      <p:sp>
        <p:nvSpPr>
          <p:cNvPr id="4" name="副标题 3"/>
          <p:cNvSpPr>
            <a:spLocks noGrp="1"/>
          </p:cNvSpPr>
          <p:nvPr>
            <p:ph type="subTitle" idx="1"/>
          </p:nvPr>
        </p:nvSpPr>
        <p:spPr>
          <a:xfrm>
            <a:off x="683568" y="1700808"/>
            <a:ext cx="6400800" cy="864096"/>
          </a:xfrm>
        </p:spPr>
        <p:txBody>
          <a:bodyPr>
            <a:normAutofit/>
          </a:bodyPr>
          <a:lstStyle/>
          <a:p>
            <a:pPr algn="l"/>
            <a:r>
              <a:rPr lang="en-US" altLang="zh-CN" dirty="0" smtClean="0">
                <a:solidFill>
                  <a:schemeClr val="bg1"/>
                </a:solidFill>
              </a:rPr>
              <a:t>Motivation</a:t>
            </a:r>
          </a:p>
          <a:p>
            <a:pPr algn="l"/>
            <a:endParaRPr lang="en-US" altLang="zh-CN" dirty="0">
              <a:solidFill>
                <a:schemeClr val="bg1"/>
              </a:solidFill>
            </a:endParaRPr>
          </a:p>
        </p:txBody>
      </p:sp>
      <p:sp>
        <p:nvSpPr>
          <p:cNvPr id="3" name="矩形 2"/>
          <p:cNvSpPr/>
          <p:nvPr/>
        </p:nvSpPr>
        <p:spPr>
          <a:xfrm>
            <a:off x="899592" y="2708920"/>
            <a:ext cx="5760640" cy="2862322"/>
          </a:xfrm>
          <a:prstGeom prst="rect">
            <a:avLst/>
          </a:prstGeom>
        </p:spPr>
        <p:txBody>
          <a:bodyPr wrap="square">
            <a:spAutoFit/>
          </a:bodyPr>
          <a:lstStyle/>
          <a:p>
            <a:r>
              <a:rPr lang="en-US" altLang="zh-CN" dirty="0">
                <a:solidFill>
                  <a:schemeClr val="bg1"/>
                </a:solidFill>
              </a:rPr>
              <a:t>Large-scale object category recognition</a:t>
            </a:r>
          </a:p>
          <a:p>
            <a:r>
              <a:rPr lang="en-US" altLang="zh-CN" dirty="0">
                <a:solidFill>
                  <a:schemeClr val="bg1"/>
                </a:solidFill>
              </a:rPr>
              <a:t>Requirement:</a:t>
            </a:r>
          </a:p>
          <a:p>
            <a:pPr marL="457200" indent="-457200">
              <a:buFont typeface="Arial" pitchFamily="34" charset="0"/>
              <a:buChar char="•"/>
            </a:pPr>
            <a:r>
              <a:rPr lang="en-US" altLang="zh-CN" dirty="0">
                <a:solidFill>
                  <a:schemeClr val="bg1"/>
                </a:solidFill>
              </a:rPr>
              <a:t>Novel </a:t>
            </a:r>
            <a:r>
              <a:rPr lang="en-US" altLang="zh-CN" dirty="0" smtClean="0">
                <a:solidFill>
                  <a:schemeClr val="bg1"/>
                </a:solidFill>
              </a:rPr>
              <a:t>category</a:t>
            </a:r>
          </a:p>
          <a:p>
            <a:pPr marL="914400" lvl="1" indent="-457200">
              <a:buFont typeface="Arial" pitchFamily="34" charset="0"/>
              <a:buChar char="•"/>
            </a:pPr>
            <a:r>
              <a:rPr lang="en-US" altLang="zh-CN" dirty="0" smtClean="0">
                <a:solidFill>
                  <a:schemeClr val="bg1"/>
                </a:solidFill>
              </a:rPr>
              <a:t>Zero-shot learning: Possible category does not appear in training example. Countless object category, it is impossible to cover all in training dataset.</a:t>
            </a:r>
          </a:p>
          <a:p>
            <a:pPr marL="457200" indent="-457200">
              <a:buFont typeface="Arial" pitchFamily="34" charset="0"/>
              <a:buChar char="•"/>
            </a:pPr>
            <a:r>
              <a:rPr lang="en-US" altLang="zh-CN" dirty="0" smtClean="0">
                <a:solidFill>
                  <a:schemeClr val="bg1"/>
                </a:solidFill>
              </a:rPr>
              <a:t>Compact descriptor</a:t>
            </a:r>
          </a:p>
          <a:p>
            <a:pPr marL="914400" lvl="1" indent="-457200">
              <a:buFont typeface="Arial" pitchFamily="34" charset="0"/>
              <a:buChar char="•"/>
            </a:pPr>
            <a:r>
              <a:rPr lang="en-US" altLang="zh-CN" dirty="0" smtClean="0">
                <a:solidFill>
                  <a:schemeClr val="bg1"/>
                </a:solidFill>
              </a:rPr>
              <a:t>Disk vs. memory</a:t>
            </a:r>
          </a:p>
          <a:p>
            <a:pPr marL="457200" indent="-457200">
              <a:buFont typeface="Arial" pitchFamily="34" charset="0"/>
              <a:buChar char="•"/>
            </a:pPr>
            <a:r>
              <a:rPr lang="en-US" altLang="zh-CN" dirty="0" smtClean="0">
                <a:solidFill>
                  <a:schemeClr val="bg1"/>
                </a:solidFill>
              </a:rPr>
              <a:t>Simple classifier</a:t>
            </a:r>
            <a:endParaRPr lang="zh-CN" altLang="en-US" dirty="0">
              <a:solidFill>
                <a:schemeClr val="bg1"/>
              </a:solidFill>
            </a:endParaRPr>
          </a:p>
        </p:txBody>
      </p:sp>
    </p:spTree>
    <p:extLst>
      <p:ext uri="{BB962C8B-B14F-4D97-AF65-F5344CB8AC3E}">
        <p14:creationId xmlns:p14="http://schemas.microsoft.com/office/powerpoint/2010/main" val="3579716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908720"/>
            <a:ext cx="5472608" cy="1296144"/>
          </a:xfrm>
        </p:spPr>
        <p:txBody>
          <a:bodyPr>
            <a:normAutofit/>
          </a:bodyPr>
          <a:lstStyle/>
          <a:p>
            <a:pPr algn="l"/>
            <a:r>
              <a:rPr lang="en-US" altLang="zh-CN" sz="1600" dirty="0">
                <a:solidFill>
                  <a:srgbClr val="00B0F0"/>
                </a:solidFill>
              </a:rPr>
              <a:t>Eﬃcient Object Category Recognition </a:t>
            </a:r>
            <a:r>
              <a:rPr lang="en-US" altLang="zh-CN" sz="1600" dirty="0" smtClean="0">
                <a:solidFill>
                  <a:srgbClr val="00B0F0"/>
                </a:solidFill>
              </a:rPr>
              <a:t>Using </a:t>
            </a:r>
            <a:r>
              <a:rPr lang="en-US" altLang="zh-CN" sz="1600" dirty="0" err="1" smtClean="0">
                <a:solidFill>
                  <a:srgbClr val="00B0F0"/>
                </a:solidFill>
              </a:rPr>
              <a:t>Classemes</a:t>
            </a:r>
            <a:r>
              <a:rPr lang="en-US" altLang="zh-CN" sz="3200" dirty="0" smtClean="0">
                <a:solidFill>
                  <a:srgbClr val="00B0F0"/>
                </a:solidFill>
              </a:rPr>
              <a:t/>
            </a:r>
            <a:br>
              <a:rPr lang="en-US" altLang="zh-CN" sz="3200" dirty="0" smtClean="0">
                <a:solidFill>
                  <a:srgbClr val="00B0F0"/>
                </a:solidFill>
              </a:rPr>
            </a:br>
            <a:r>
              <a:rPr lang="en-US" altLang="zh-CN" sz="3200" dirty="0" smtClean="0">
                <a:solidFill>
                  <a:srgbClr val="00B0F0"/>
                </a:solidFill>
              </a:rPr>
              <a:t/>
            </a:r>
            <a:br>
              <a:rPr lang="en-US" altLang="zh-CN" sz="3200" dirty="0" smtClean="0">
                <a:solidFill>
                  <a:srgbClr val="00B0F0"/>
                </a:solidFill>
              </a:rPr>
            </a:br>
            <a:endParaRPr lang="zh-CN" altLang="en-US" sz="2000" dirty="0">
              <a:solidFill>
                <a:srgbClr val="00B0F0"/>
              </a:solidFill>
            </a:endParaRPr>
          </a:p>
        </p:txBody>
      </p:sp>
      <p:sp>
        <p:nvSpPr>
          <p:cNvPr id="4" name="副标题 3"/>
          <p:cNvSpPr>
            <a:spLocks noGrp="1"/>
          </p:cNvSpPr>
          <p:nvPr>
            <p:ph type="subTitle" idx="1"/>
          </p:nvPr>
        </p:nvSpPr>
        <p:spPr>
          <a:xfrm>
            <a:off x="683568" y="1700808"/>
            <a:ext cx="6400800" cy="864096"/>
          </a:xfrm>
        </p:spPr>
        <p:txBody>
          <a:bodyPr>
            <a:normAutofit/>
          </a:bodyPr>
          <a:lstStyle/>
          <a:p>
            <a:pPr algn="l"/>
            <a:r>
              <a:rPr lang="en-US" altLang="zh-CN" dirty="0" smtClean="0">
                <a:solidFill>
                  <a:schemeClr val="bg1"/>
                </a:solidFill>
              </a:rPr>
              <a:t>Motivation</a:t>
            </a:r>
          </a:p>
          <a:p>
            <a:pPr algn="l"/>
            <a:endParaRPr lang="en-US" altLang="zh-CN" dirty="0">
              <a:solidFill>
                <a:schemeClr val="bg1"/>
              </a:solidFill>
            </a:endParaRPr>
          </a:p>
        </p:txBody>
      </p:sp>
      <p:sp>
        <p:nvSpPr>
          <p:cNvPr id="3" name="矩形 2"/>
          <p:cNvSpPr/>
          <p:nvPr/>
        </p:nvSpPr>
        <p:spPr>
          <a:xfrm>
            <a:off x="899592" y="2564904"/>
            <a:ext cx="5760640" cy="1477328"/>
          </a:xfrm>
          <a:prstGeom prst="rect">
            <a:avLst/>
          </a:prstGeom>
        </p:spPr>
        <p:txBody>
          <a:bodyPr wrap="square">
            <a:spAutoFit/>
          </a:bodyPr>
          <a:lstStyle/>
          <a:p>
            <a:r>
              <a:rPr lang="en-US" altLang="zh-CN" dirty="0" smtClean="0">
                <a:solidFill>
                  <a:schemeClr val="bg1"/>
                </a:solidFill>
              </a:rPr>
              <a:t>Existing system:</a:t>
            </a:r>
          </a:p>
          <a:p>
            <a:pPr marL="285750" indent="-285750">
              <a:buFont typeface="Arial" pitchFamily="34" charset="0"/>
              <a:buChar char="•"/>
            </a:pPr>
            <a:r>
              <a:rPr lang="en-US" altLang="zh-CN" dirty="0" smtClean="0">
                <a:solidFill>
                  <a:schemeClr val="bg1"/>
                </a:solidFill>
              </a:rPr>
              <a:t>Attribute approach</a:t>
            </a:r>
          </a:p>
          <a:p>
            <a:pPr marL="742950" lvl="1" indent="-285750">
              <a:buFont typeface="Arial" pitchFamily="34" charset="0"/>
              <a:buChar char="•"/>
            </a:pPr>
            <a:r>
              <a:rPr lang="en-US" altLang="zh-CN" dirty="0" smtClean="0">
                <a:solidFill>
                  <a:schemeClr val="bg1"/>
                </a:solidFill>
              </a:rPr>
              <a:t>Categories are described by a set of </a:t>
            </a:r>
            <a:r>
              <a:rPr lang="en-US" altLang="zh-CN" dirty="0" err="1" smtClean="0">
                <a:solidFill>
                  <a:schemeClr val="bg1"/>
                </a:solidFill>
              </a:rPr>
              <a:t>boolean</a:t>
            </a:r>
            <a:r>
              <a:rPr lang="en-US" altLang="zh-CN" dirty="0" smtClean="0">
                <a:solidFill>
                  <a:schemeClr val="bg1"/>
                </a:solidFill>
              </a:rPr>
              <a:t> attributes</a:t>
            </a:r>
          </a:p>
          <a:p>
            <a:pPr marL="285750" indent="-285750">
              <a:buFont typeface="Arial" pitchFamily="34" charset="0"/>
              <a:buChar char="•"/>
            </a:pPr>
            <a:endParaRPr lang="zh-CN" altLang="en-US" dirty="0">
              <a:solidFill>
                <a:schemeClr val="bg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616289314"/>
              </p:ext>
            </p:extLst>
          </p:nvPr>
        </p:nvGraphicFramePr>
        <p:xfrm>
          <a:off x="1763688" y="3933056"/>
          <a:ext cx="5778288" cy="1224478"/>
        </p:xfrm>
        <a:graphic>
          <a:graphicData uri="http://schemas.openxmlformats.org/drawingml/2006/table">
            <a:tbl>
              <a:tblPr firstRow="1" bandRow="1">
                <a:tableStyleId>{5C22544A-7EE6-4342-B048-85BDC9FD1C3A}</a:tableStyleId>
              </a:tblPr>
              <a:tblGrid>
                <a:gridCol w="1444572"/>
                <a:gridCol w="1444572"/>
                <a:gridCol w="1444572"/>
                <a:gridCol w="1444572"/>
              </a:tblGrid>
              <a:tr h="584398">
                <a:tc>
                  <a:txBody>
                    <a:bodyPr/>
                    <a:lstStyle/>
                    <a:p>
                      <a:endParaRPr lang="zh-CN" altLang="en-US" dirty="0"/>
                    </a:p>
                  </a:txBody>
                  <a:tcPr/>
                </a:tc>
                <a:tc>
                  <a:txBody>
                    <a:bodyPr/>
                    <a:lstStyle/>
                    <a:p>
                      <a:r>
                        <a:rPr lang="en-US" altLang="zh-CN" dirty="0" smtClean="0"/>
                        <a:t>Has beak</a:t>
                      </a:r>
                      <a:endParaRPr lang="zh-CN" altLang="en-US" dirty="0"/>
                    </a:p>
                  </a:txBody>
                  <a:tcPr/>
                </a:tc>
                <a:tc>
                  <a:txBody>
                    <a:bodyPr/>
                    <a:lstStyle/>
                    <a:p>
                      <a:r>
                        <a:rPr lang="en-US" altLang="zh-CN" dirty="0" smtClean="0"/>
                        <a:t>Has</a:t>
                      </a:r>
                      <a:r>
                        <a:rPr lang="en-US" altLang="zh-CN" baseline="0" dirty="0" smtClean="0"/>
                        <a:t> tail</a:t>
                      </a:r>
                      <a:endParaRPr lang="zh-CN" altLang="en-US" dirty="0"/>
                    </a:p>
                  </a:txBody>
                  <a:tcPr/>
                </a:tc>
                <a:tc>
                  <a:txBody>
                    <a:bodyPr/>
                    <a:lstStyle/>
                    <a:p>
                      <a:r>
                        <a:rPr lang="en-US" altLang="zh-CN" dirty="0" smtClean="0"/>
                        <a:t>Near water</a:t>
                      </a:r>
                      <a:endParaRPr lang="zh-CN" altLang="en-US" dirty="0"/>
                    </a:p>
                  </a:txBody>
                  <a:tcPr/>
                </a:tc>
              </a:tr>
              <a:tr h="495722">
                <a:tc>
                  <a:txBody>
                    <a:bodyPr/>
                    <a:lstStyle/>
                    <a:p>
                      <a:r>
                        <a:rPr lang="en-US" altLang="zh-CN" dirty="0" smtClean="0"/>
                        <a:t>duck</a:t>
                      </a:r>
                      <a:endParaRPr lang="zh-CN" altLang="en-US" dirty="0"/>
                    </a:p>
                  </a:txBody>
                  <a:tcPr/>
                </a:tc>
                <a:tc>
                  <a:txBody>
                    <a:bodyPr/>
                    <a:lstStyle/>
                    <a:p>
                      <a:r>
                        <a:rPr lang="zh-CN" altLang="en-US" dirty="0" smtClean="0"/>
                        <a:t>√</a:t>
                      </a:r>
                      <a:endParaRPr lang="zh-CN" altLang="en-US" dirty="0"/>
                    </a:p>
                  </a:txBody>
                  <a:tcPr/>
                </a:tc>
                <a:tc>
                  <a:txBody>
                    <a:bodyPr/>
                    <a:lstStyle/>
                    <a:p>
                      <a:r>
                        <a:rPr lang="en-US" altLang="zh-CN" dirty="0" smtClean="0"/>
                        <a:t>×</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p>
                    <a:p>
                      <a:endParaRPr lang="zh-CN" altLang="en-US" dirty="0"/>
                    </a:p>
                  </a:txBody>
                  <a:tcPr/>
                </a:tc>
              </a:tr>
            </a:tbl>
          </a:graphicData>
        </a:graphic>
      </p:graphicFrame>
      <p:sp>
        <p:nvSpPr>
          <p:cNvPr id="6" name="矩形 5"/>
          <p:cNvSpPr/>
          <p:nvPr/>
        </p:nvSpPr>
        <p:spPr>
          <a:xfrm>
            <a:off x="1051992" y="5454516"/>
            <a:ext cx="6472336" cy="646331"/>
          </a:xfrm>
          <a:prstGeom prst="rect">
            <a:avLst/>
          </a:prstGeom>
        </p:spPr>
        <p:txBody>
          <a:bodyPr wrap="square">
            <a:spAutoFit/>
          </a:bodyPr>
          <a:lstStyle/>
          <a:p>
            <a:pPr marL="285750" indent="-285750">
              <a:buFont typeface="Arial" pitchFamily="34" charset="0"/>
              <a:buChar char="•"/>
            </a:pPr>
            <a:r>
              <a:rPr lang="en-US" altLang="zh-CN" dirty="0" smtClean="0">
                <a:solidFill>
                  <a:schemeClr val="bg1"/>
                </a:solidFill>
              </a:rPr>
              <a:t>Drawback</a:t>
            </a:r>
            <a:r>
              <a:rPr lang="zh-CN" altLang="en-US" dirty="0" smtClean="0">
                <a:solidFill>
                  <a:schemeClr val="bg1"/>
                </a:solidFill>
              </a:rPr>
              <a:t>：</a:t>
            </a:r>
            <a:r>
              <a:rPr lang="en-US" altLang="zh-CN" dirty="0" smtClean="0">
                <a:solidFill>
                  <a:schemeClr val="bg1"/>
                </a:solidFill>
              </a:rPr>
              <a:t>Need human to label the training data.</a:t>
            </a:r>
          </a:p>
          <a:p>
            <a:pPr lvl="3"/>
            <a:r>
              <a:rPr lang="en-US" altLang="zh-CN" dirty="0">
                <a:solidFill>
                  <a:schemeClr val="bg1"/>
                </a:solidFill>
              </a:rPr>
              <a:t> </a:t>
            </a:r>
            <a:r>
              <a:rPr lang="en-US" altLang="zh-CN" dirty="0" smtClean="0">
                <a:solidFill>
                  <a:schemeClr val="bg1"/>
                </a:solidFill>
              </a:rPr>
              <a:t> Some categories are hard to extract attribute.</a:t>
            </a:r>
            <a:endParaRPr lang="zh-CN" altLang="en-US" dirty="0">
              <a:solidFill>
                <a:schemeClr val="bg1"/>
              </a:solidFill>
            </a:endParaRPr>
          </a:p>
        </p:txBody>
      </p:sp>
    </p:spTree>
    <p:extLst>
      <p:ext uri="{BB962C8B-B14F-4D97-AF65-F5344CB8AC3E}">
        <p14:creationId xmlns:p14="http://schemas.microsoft.com/office/powerpoint/2010/main" val="2531930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908720"/>
            <a:ext cx="5472608" cy="1296144"/>
          </a:xfrm>
        </p:spPr>
        <p:txBody>
          <a:bodyPr>
            <a:normAutofit/>
          </a:bodyPr>
          <a:lstStyle/>
          <a:p>
            <a:pPr algn="l"/>
            <a:r>
              <a:rPr lang="en-US" altLang="zh-CN" sz="1600" dirty="0">
                <a:solidFill>
                  <a:srgbClr val="00B0F0"/>
                </a:solidFill>
              </a:rPr>
              <a:t>Eﬃcient Object Category Recognition </a:t>
            </a:r>
            <a:r>
              <a:rPr lang="en-US" altLang="zh-CN" sz="1600" dirty="0" smtClean="0">
                <a:solidFill>
                  <a:srgbClr val="00B0F0"/>
                </a:solidFill>
              </a:rPr>
              <a:t>Using </a:t>
            </a:r>
            <a:r>
              <a:rPr lang="en-US" altLang="zh-CN" sz="1600" dirty="0" err="1" smtClean="0">
                <a:solidFill>
                  <a:srgbClr val="00B0F0"/>
                </a:solidFill>
              </a:rPr>
              <a:t>Classemes</a:t>
            </a:r>
            <a:r>
              <a:rPr lang="en-US" altLang="zh-CN" sz="3200" dirty="0" smtClean="0">
                <a:solidFill>
                  <a:srgbClr val="00B0F0"/>
                </a:solidFill>
              </a:rPr>
              <a:t/>
            </a:r>
            <a:br>
              <a:rPr lang="en-US" altLang="zh-CN" sz="3200" dirty="0" smtClean="0">
                <a:solidFill>
                  <a:srgbClr val="00B0F0"/>
                </a:solidFill>
              </a:rPr>
            </a:br>
            <a:r>
              <a:rPr lang="en-US" altLang="zh-CN" sz="3200" dirty="0" smtClean="0">
                <a:solidFill>
                  <a:srgbClr val="00B0F0"/>
                </a:solidFill>
              </a:rPr>
              <a:t/>
            </a:r>
            <a:br>
              <a:rPr lang="en-US" altLang="zh-CN" sz="3200" dirty="0" smtClean="0">
                <a:solidFill>
                  <a:srgbClr val="00B0F0"/>
                </a:solidFill>
              </a:rPr>
            </a:br>
            <a:endParaRPr lang="zh-CN" altLang="en-US" sz="2000" dirty="0">
              <a:solidFill>
                <a:srgbClr val="00B0F0"/>
              </a:solidFill>
            </a:endParaRPr>
          </a:p>
        </p:txBody>
      </p:sp>
      <p:sp>
        <p:nvSpPr>
          <p:cNvPr id="4" name="副标题 3"/>
          <p:cNvSpPr>
            <a:spLocks noGrp="1"/>
          </p:cNvSpPr>
          <p:nvPr>
            <p:ph type="subTitle" idx="1"/>
          </p:nvPr>
        </p:nvSpPr>
        <p:spPr>
          <a:xfrm>
            <a:off x="683568" y="1700808"/>
            <a:ext cx="6400800" cy="864096"/>
          </a:xfrm>
        </p:spPr>
        <p:txBody>
          <a:bodyPr>
            <a:normAutofit/>
          </a:bodyPr>
          <a:lstStyle/>
          <a:p>
            <a:pPr algn="l"/>
            <a:r>
              <a:rPr lang="en-US" altLang="zh-CN" dirty="0" smtClean="0">
                <a:solidFill>
                  <a:schemeClr val="bg1"/>
                </a:solidFill>
              </a:rPr>
              <a:t>Approach</a:t>
            </a:r>
          </a:p>
          <a:p>
            <a:pPr algn="l"/>
            <a:endParaRPr lang="en-US" altLang="zh-CN" dirty="0">
              <a:solidFill>
                <a:schemeClr val="bg1"/>
              </a:solidFill>
            </a:endParaRPr>
          </a:p>
        </p:txBody>
      </p:sp>
      <p:sp>
        <p:nvSpPr>
          <p:cNvPr id="8" name="副标题 3"/>
          <p:cNvSpPr txBox="1">
            <a:spLocks/>
          </p:cNvSpPr>
          <p:nvPr/>
        </p:nvSpPr>
        <p:spPr>
          <a:xfrm>
            <a:off x="835968" y="2564904"/>
            <a:ext cx="6616352"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altLang="zh-CN" sz="2400" dirty="0" err="1" smtClean="0">
                <a:solidFill>
                  <a:schemeClr val="bg1"/>
                </a:solidFill>
              </a:rPr>
              <a:t>Classeme</a:t>
            </a:r>
            <a:endParaRPr lang="en-US" altLang="zh-CN" sz="2400" dirty="0" smtClean="0">
              <a:solidFill>
                <a:schemeClr val="bg1"/>
              </a:solidFill>
            </a:endParaRPr>
          </a:p>
          <a:p>
            <a:pPr marL="914400" lvl="1" indent="-457200" algn="l">
              <a:buFont typeface="Arial" pitchFamily="34" charset="0"/>
              <a:buChar char="•"/>
            </a:pPr>
            <a:r>
              <a:rPr lang="en-US" altLang="zh-CN" sz="2000" dirty="0" smtClean="0">
                <a:solidFill>
                  <a:schemeClr val="bg1"/>
                </a:solidFill>
              </a:rPr>
              <a:t>Represent object as a combination of other object classes (</a:t>
            </a:r>
            <a:r>
              <a:rPr lang="en-US" altLang="zh-CN" sz="2000" dirty="0" err="1" smtClean="0">
                <a:solidFill>
                  <a:schemeClr val="bg1"/>
                </a:solidFill>
              </a:rPr>
              <a:t>classeme</a:t>
            </a:r>
            <a:r>
              <a:rPr lang="en-US" altLang="zh-CN" sz="2000" dirty="0" smtClean="0">
                <a:solidFill>
                  <a:schemeClr val="bg1"/>
                </a:solidFill>
              </a:rPr>
              <a:t>) to which they are related.</a:t>
            </a:r>
          </a:p>
          <a:p>
            <a:pPr marL="914400" lvl="1" indent="-457200" algn="l">
              <a:buFont typeface="Arial" pitchFamily="34" charset="0"/>
              <a:buChar char="•"/>
            </a:pPr>
            <a:r>
              <a:rPr lang="en-US" altLang="zh-CN" sz="2000" dirty="0" smtClean="0">
                <a:solidFill>
                  <a:schemeClr val="bg1"/>
                </a:solidFill>
              </a:rPr>
              <a:t>These </a:t>
            </a:r>
            <a:r>
              <a:rPr lang="en-US" altLang="zh-CN" sz="2000" dirty="0" err="1" smtClean="0">
                <a:solidFill>
                  <a:schemeClr val="bg1"/>
                </a:solidFill>
              </a:rPr>
              <a:t>classeme</a:t>
            </a:r>
            <a:r>
              <a:rPr lang="en-US" altLang="zh-CN" sz="2000" dirty="0" smtClean="0">
                <a:solidFill>
                  <a:schemeClr val="bg1"/>
                </a:solidFill>
              </a:rPr>
              <a:t> are extracted automatically and do not necessarily contain semantic meaning.</a:t>
            </a:r>
          </a:p>
          <a:p>
            <a:pPr algn="l"/>
            <a:endParaRPr lang="en-US" altLang="zh-CN" dirty="0">
              <a:solidFill>
                <a:schemeClr val="bg1"/>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677643994"/>
              </p:ext>
            </p:extLst>
          </p:nvPr>
        </p:nvGraphicFramePr>
        <p:xfrm>
          <a:off x="4406900" y="3059113"/>
          <a:ext cx="152400" cy="228600"/>
        </p:xfrm>
        <a:graphic>
          <a:graphicData uri="http://schemas.openxmlformats.org/presentationml/2006/ole">
            <mc:AlternateContent xmlns:mc="http://schemas.openxmlformats.org/markup-compatibility/2006">
              <mc:Choice xmlns:v="urn:schemas-microsoft-com:vml" Requires="v">
                <p:oleObj spid="_x0000_s33801"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4406900" y="3059113"/>
                        <a:ext cx="152400" cy="228600"/>
                      </a:xfrm>
                      <a:prstGeom prst="rect">
                        <a:avLst/>
                      </a:prstGeom>
                    </p:spPr>
                  </p:pic>
                </p:oleObj>
              </mc:Fallback>
            </mc:AlternateContent>
          </a:graphicData>
        </a:graphic>
      </p:graphicFrame>
    </p:spTree>
    <p:extLst>
      <p:ext uri="{BB962C8B-B14F-4D97-AF65-F5344CB8AC3E}">
        <p14:creationId xmlns:p14="http://schemas.microsoft.com/office/powerpoint/2010/main" val="495030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908720"/>
            <a:ext cx="5472608" cy="1296144"/>
          </a:xfrm>
        </p:spPr>
        <p:txBody>
          <a:bodyPr>
            <a:normAutofit/>
          </a:bodyPr>
          <a:lstStyle/>
          <a:p>
            <a:pPr algn="l"/>
            <a:r>
              <a:rPr lang="en-US" altLang="zh-CN" sz="1600" dirty="0">
                <a:solidFill>
                  <a:srgbClr val="00B0F0"/>
                </a:solidFill>
              </a:rPr>
              <a:t>Eﬃcient Object Category Recognition </a:t>
            </a:r>
            <a:r>
              <a:rPr lang="en-US" altLang="zh-CN" sz="1600" dirty="0" smtClean="0">
                <a:solidFill>
                  <a:srgbClr val="00B0F0"/>
                </a:solidFill>
              </a:rPr>
              <a:t>Using </a:t>
            </a:r>
            <a:r>
              <a:rPr lang="en-US" altLang="zh-CN" sz="1600" dirty="0" err="1" smtClean="0">
                <a:solidFill>
                  <a:srgbClr val="00B0F0"/>
                </a:solidFill>
              </a:rPr>
              <a:t>Classemes</a:t>
            </a:r>
            <a:r>
              <a:rPr lang="en-US" altLang="zh-CN" sz="3200" dirty="0" smtClean="0">
                <a:solidFill>
                  <a:srgbClr val="00B0F0"/>
                </a:solidFill>
              </a:rPr>
              <a:t/>
            </a:r>
            <a:br>
              <a:rPr lang="en-US" altLang="zh-CN" sz="3200" dirty="0" smtClean="0">
                <a:solidFill>
                  <a:srgbClr val="00B0F0"/>
                </a:solidFill>
              </a:rPr>
            </a:br>
            <a:r>
              <a:rPr lang="en-US" altLang="zh-CN" sz="3200" dirty="0" smtClean="0">
                <a:solidFill>
                  <a:srgbClr val="00B0F0"/>
                </a:solidFill>
              </a:rPr>
              <a:t/>
            </a:r>
            <a:br>
              <a:rPr lang="en-US" altLang="zh-CN" sz="3200" dirty="0" smtClean="0">
                <a:solidFill>
                  <a:srgbClr val="00B0F0"/>
                </a:solidFill>
              </a:rPr>
            </a:br>
            <a:endParaRPr lang="zh-CN" altLang="en-US" sz="2000" dirty="0">
              <a:solidFill>
                <a:srgbClr val="00B0F0"/>
              </a:solidFill>
            </a:endParaRPr>
          </a:p>
        </p:txBody>
      </p:sp>
      <p:sp>
        <p:nvSpPr>
          <p:cNvPr id="4" name="副标题 3"/>
          <p:cNvSpPr>
            <a:spLocks noGrp="1"/>
          </p:cNvSpPr>
          <p:nvPr>
            <p:ph type="subTitle" idx="1"/>
          </p:nvPr>
        </p:nvSpPr>
        <p:spPr>
          <a:xfrm>
            <a:off x="683568" y="1700808"/>
            <a:ext cx="6400800" cy="864096"/>
          </a:xfrm>
        </p:spPr>
        <p:txBody>
          <a:bodyPr>
            <a:normAutofit/>
          </a:bodyPr>
          <a:lstStyle/>
          <a:p>
            <a:pPr algn="l"/>
            <a:r>
              <a:rPr lang="en-US" altLang="zh-CN" dirty="0" smtClean="0">
                <a:solidFill>
                  <a:schemeClr val="bg1"/>
                </a:solidFill>
              </a:rPr>
              <a:t>Approach</a:t>
            </a:r>
          </a:p>
          <a:p>
            <a:pPr algn="l"/>
            <a:endParaRPr lang="en-US" altLang="zh-CN" dirty="0">
              <a:solidFill>
                <a:schemeClr val="bg1"/>
              </a:solidFill>
            </a:endParaRPr>
          </a:p>
        </p:txBody>
      </p:sp>
      <p:sp>
        <p:nvSpPr>
          <p:cNvPr id="8" name="副标题 3"/>
          <p:cNvSpPr txBox="1">
            <a:spLocks/>
          </p:cNvSpPr>
          <p:nvPr/>
        </p:nvSpPr>
        <p:spPr>
          <a:xfrm>
            <a:off x="835968" y="2564904"/>
            <a:ext cx="6832376" cy="324036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altLang="zh-CN" sz="2400" dirty="0" err="1" smtClean="0">
                <a:solidFill>
                  <a:schemeClr val="bg1"/>
                </a:solidFill>
              </a:rPr>
              <a:t>Classeme</a:t>
            </a:r>
            <a:r>
              <a:rPr lang="en-US" altLang="zh-CN" sz="2400" dirty="0" smtClean="0">
                <a:solidFill>
                  <a:schemeClr val="bg1"/>
                </a:solidFill>
              </a:rPr>
              <a:t> Learning</a:t>
            </a:r>
            <a:endParaRPr lang="en-US" altLang="zh-CN" sz="2400" dirty="0">
              <a:solidFill>
                <a:schemeClr val="bg1"/>
              </a:solidFill>
            </a:endParaRPr>
          </a:p>
          <a:p>
            <a:pPr marL="800100" lvl="1" indent="-342900" algn="l">
              <a:buFont typeface="Arial" pitchFamily="34" charset="0"/>
              <a:buChar char="•"/>
            </a:pPr>
            <a:r>
              <a:rPr lang="en-US" altLang="zh-CN" sz="2000" dirty="0" smtClean="0">
                <a:solidFill>
                  <a:schemeClr val="bg1"/>
                </a:solidFill>
              </a:rPr>
              <a:t>Choose a set of category </a:t>
            </a:r>
            <a:r>
              <a:rPr lang="en-US" altLang="zh-CN" sz="2000" dirty="0">
                <a:solidFill>
                  <a:schemeClr val="bg1"/>
                </a:solidFill>
              </a:rPr>
              <a:t>label from </a:t>
            </a:r>
            <a:r>
              <a:rPr lang="en-US" altLang="zh-CN" sz="2000" dirty="0">
                <a:solidFill>
                  <a:srgbClr val="00B0F0"/>
                </a:solidFill>
              </a:rPr>
              <a:t>Large Scale Concept Ontology </a:t>
            </a:r>
            <a:r>
              <a:rPr lang="en-US" altLang="zh-CN" sz="2000" dirty="0" smtClean="0">
                <a:solidFill>
                  <a:srgbClr val="00B0F0"/>
                </a:solidFill>
              </a:rPr>
              <a:t>for Multimedia.</a:t>
            </a:r>
            <a:r>
              <a:rPr lang="en-US" altLang="zh-CN" sz="2000" dirty="0" smtClean="0">
                <a:solidFill>
                  <a:schemeClr val="bg1"/>
                </a:solidFill>
              </a:rPr>
              <a:t> </a:t>
            </a:r>
            <a:r>
              <a:rPr lang="en-US" altLang="zh-CN" sz="2000" dirty="0" smtClean="0">
                <a:solidFill>
                  <a:schemeClr val="bg1"/>
                </a:solidFill>
              </a:rPr>
              <a:t>C=</a:t>
            </a:r>
            <a:r>
              <a:rPr lang="en-US" altLang="zh-CN" sz="2000" dirty="0" smtClean="0">
                <a:solidFill>
                  <a:schemeClr val="bg1"/>
                </a:solidFill>
              </a:rPr>
              <a:t>2659 </a:t>
            </a:r>
            <a:r>
              <a:rPr lang="en-US" altLang="zh-CN" sz="2000" dirty="0" smtClean="0">
                <a:solidFill>
                  <a:schemeClr val="bg1"/>
                </a:solidFill>
              </a:rPr>
              <a:t>categories in total</a:t>
            </a:r>
            <a:endParaRPr lang="en-US" altLang="zh-CN" sz="2000" dirty="0" smtClean="0">
              <a:solidFill>
                <a:srgbClr val="00B0F0"/>
              </a:solidFill>
            </a:endParaRPr>
          </a:p>
          <a:p>
            <a:pPr marL="800100" lvl="1" indent="-342900" algn="l">
              <a:buFont typeface="Arial" pitchFamily="34" charset="0"/>
              <a:buChar char="•"/>
            </a:pPr>
            <a:r>
              <a:rPr lang="en-US" altLang="zh-CN" sz="2000" dirty="0" smtClean="0">
                <a:solidFill>
                  <a:schemeClr val="bg1"/>
                </a:solidFill>
              </a:rPr>
              <a:t>Learn a One-versus-all </a:t>
            </a:r>
            <a:r>
              <a:rPr lang="en-US" altLang="zh-CN" sz="2000" dirty="0" smtClean="0">
                <a:solidFill>
                  <a:schemeClr val="bg1"/>
                </a:solidFill>
              </a:rPr>
              <a:t>classifier  </a:t>
            </a:r>
            <a:r>
              <a:rPr lang="en-US" altLang="zh-CN" sz="2000" dirty="0" smtClean="0">
                <a:solidFill>
                  <a:schemeClr val="bg1"/>
                </a:solidFill>
              </a:rPr>
              <a:t>       (by Multiple Kernel learning)</a:t>
            </a:r>
            <a:endParaRPr lang="en-US" altLang="zh-CN" sz="2000" dirty="0" smtClean="0">
              <a:solidFill>
                <a:schemeClr val="bg1"/>
              </a:solidFill>
            </a:endParaRPr>
          </a:p>
          <a:p>
            <a:pPr marL="800100" lvl="1" indent="-342900" algn="l">
              <a:buFont typeface="Arial" pitchFamily="34" charset="0"/>
              <a:buChar char="•"/>
            </a:pPr>
            <a:r>
              <a:rPr lang="en-US" altLang="zh-CN" sz="2000" dirty="0" smtClean="0">
                <a:solidFill>
                  <a:schemeClr val="bg1"/>
                </a:solidFill>
              </a:rPr>
              <a:t>For image x, it is represented </a:t>
            </a:r>
            <a:r>
              <a:rPr lang="en-US" altLang="zh-CN" sz="2000" dirty="0" smtClean="0">
                <a:solidFill>
                  <a:schemeClr val="bg1"/>
                </a:solidFill>
              </a:rPr>
              <a:t>as a vector </a:t>
            </a:r>
          </a:p>
          <a:p>
            <a:pPr marL="800100" lvl="1" indent="-342900" algn="l">
              <a:buFont typeface="Arial" pitchFamily="34" charset="0"/>
              <a:buChar char="•"/>
            </a:pPr>
            <a:r>
              <a:rPr lang="en-US" altLang="zh-CN" sz="2000" dirty="0" smtClean="0">
                <a:solidFill>
                  <a:schemeClr val="bg1"/>
                </a:solidFill>
              </a:rPr>
              <a:t>To achieve compactness, vector is not stored in double precision, but quantized to Q levels (1bit to 4 bit). </a:t>
            </a:r>
          </a:p>
          <a:p>
            <a:pPr marL="800100" lvl="1" indent="-342900" algn="l">
              <a:buFont typeface="Arial" pitchFamily="34" charset="0"/>
              <a:buChar char="•"/>
            </a:pPr>
            <a:r>
              <a:rPr lang="en-US" altLang="zh-CN" sz="2000" dirty="0" smtClean="0">
                <a:solidFill>
                  <a:schemeClr val="bg1"/>
                </a:solidFill>
              </a:rPr>
              <a:t>After getting the representation, apply classification method such as SVM… </a:t>
            </a:r>
            <a:endParaRPr lang="en-US" altLang="zh-CN" sz="2000" dirty="0" smtClean="0">
              <a:solidFill>
                <a:schemeClr val="bg1"/>
              </a:solidFill>
            </a:endParaRPr>
          </a:p>
          <a:p>
            <a:pPr marL="457200" indent="-457200" algn="l">
              <a:buFont typeface="Arial" pitchFamily="34" charset="0"/>
              <a:buChar char="•"/>
            </a:pPr>
            <a:endParaRPr lang="en-US" altLang="zh-CN" dirty="0" smtClean="0">
              <a:solidFill>
                <a:schemeClr val="bg1"/>
              </a:solidFill>
            </a:endParaRPr>
          </a:p>
          <a:p>
            <a:pPr algn="l"/>
            <a:endParaRPr lang="en-US" altLang="zh-CN" dirty="0">
              <a:solidFill>
                <a:schemeClr val="bg1"/>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167213875"/>
              </p:ext>
            </p:extLst>
          </p:nvPr>
        </p:nvGraphicFramePr>
        <p:xfrm>
          <a:off x="4406900" y="3059113"/>
          <a:ext cx="152400" cy="228600"/>
        </p:xfrm>
        <a:graphic>
          <a:graphicData uri="http://schemas.openxmlformats.org/presentationml/2006/ole">
            <mc:AlternateContent xmlns:mc="http://schemas.openxmlformats.org/markup-compatibility/2006">
              <mc:Choice xmlns:v="urn:schemas-microsoft-com:vml" Requires="v">
                <p:oleObj spid="_x0000_s4159"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4406900" y="3059113"/>
                        <a:ext cx="152400" cy="2286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19482016"/>
              </p:ext>
            </p:extLst>
          </p:nvPr>
        </p:nvGraphicFramePr>
        <p:xfrm>
          <a:off x="5724128" y="4077072"/>
          <a:ext cx="2664296" cy="435976"/>
        </p:xfrm>
        <a:graphic>
          <a:graphicData uri="http://schemas.openxmlformats.org/presentationml/2006/ole">
            <mc:AlternateContent xmlns:mc="http://schemas.openxmlformats.org/markup-compatibility/2006">
              <mc:Choice xmlns:v="urn:schemas-microsoft-com:vml" Requires="v">
                <p:oleObj spid="_x0000_s4160" name="Equation" r:id="rId6" imgW="1396800" imgH="228600" progId="Equation.DSMT4">
                  <p:embed/>
                </p:oleObj>
              </mc:Choice>
              <mc:Fallback>
                <p:oleObj name="Equation" r:id="rId6" imgW="1396800" imgH="228600" progId="Equation.DSMT4">
                  <p:embed/>
                  <p:pic>
                    <p:nvPicPr>
                      <p:cNvPr id="0" name=""/>
                      <p:cNvPicPr/>
                      <p:nvPr/>
                    </p:nvPicPr>
                    <p:blipFill>
                      <a:blip r:embed="rId7"/>
                      <a:stretch>
                        <a:fillRect/>
                      </a:stretch>
                    </p:blipFill>
                    <p:spPr>
                      <a:xfrm>
                        <a:off x="5724128" y="4077072"/>
                        <a:ext cx="2664296" cy="43597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733799369"/>
              </p:ext>
            </p:extLst>
          </p:nvPr>
        </p:nvGraphicFramePr>
        <p:xfrm>
          <a:off x="4860032" y="3501008"/>
          <a:ext cx="381124" cy="432048"/>
        </p:xfrm>
        <a:graphic>
          <a:graphicData uri="http://schemas.openxmlformats.org/presentationml/2006/ole">
            <mc:AlternateContent xmlns:mc="http://schemas.openxmlformats.org/markup-compatibility/2006">
              <mc:Choice xmlns:v="urn:schemas-microsoft-com:vml" Requires="v">
                <p:oleObj spid="_x0000_s4161"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4860032" y="3501008"/>
                        <a:ext cx="381124" cy="432048"/>
                      </a:xfrm>
                      <a:prstGeom prst="rect">
                        <a:avLst/>
                      </a:prstGeom>
                    </p:spPr>
                  </p:pic>
                </p:oleObj>
              </mc:Fallback>
            </mc:AlternateContent>
          </a:graphicData>
        </a:graphic>
      </p:graphicFrame>
    </p:spTree>
    <p:extLst>
      <p:ext uri="{BB962C8B-B14F-4D97-AF65-F5344CB8AC3E}">
        <p14:creationId xmlns:p14="http://schemas.microsoft.com/office/powerpoint/2010/main" val="2755424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908720"/>
            <a:ext cx="5472608" cy="1296144"/>
          </a:xfrm>
        </p:spPr>
        <p:txBody>
          <a:bodyPr>
            <a:normAutofit/>
          </a:bodyPr>
          <a:lstStyle/>
          <a:p>
            <a:pPr algn="l"/>
            <a:r>
              <a:rPr lang="en-US" altLang="zh-CN" sz="1600" dirty="0">
                <a:solidFill>
                  <a:srgbClr val="00B0F0"/>
                </a:solidFill>
              </a:rPr>
              <a:t>Eﬃcient Object Category Recognition </a:t>
            </a:r>
            <a:r>
              <a:rPr lang="en-US" altLang="zh-CN" sz="1600" dirty="0" smtClean="0">
                <a:solidFill>
                  <a:srgbClr val="00B0F0"/>
                </a:solidFill>
              </a:rPr>
              <a:t>Using </a:t>
            </a:r>
            <a:r>
              <a:rPr lang="en-US" altLang="zh-CN" sz="1600" dirty="0" err="1" smtClean="0">
                <a:solidFill>
                  <a:srgbClr val="00B0F0"/>
                </a:solidFill>
              </a:rPr>
              <a:t>Classemes</a:t>
            </a:r>
            <a:r>
              <a:rPr lang="en-US" altLang="zh-CN" sz="3200" dirty="0" smtClean="0">
                <a:solidFill>
                  <a:srgbClr val="00B0F0"/>
                </a:solidFill>
              </a:rPr>
              <a:t/>
            </a:r>
            <a:br>
              <a:rPr lang="en-US" altLang="zh-CN" sz="3200" dirty="0" smtClean="0">
                <a:solidFill>
                  <a:srgbClr val="00B0F0"/>
                </a:solidFill>
              </a:rPr>
            </a:br>
            <a:r>
              <a:rPr lang="en-US" altLang="zh-CN" sz="3200" dirty="0" smtClean="0">
                <a:solidFill>
                  <a:srgbClr val="00B0F0"/>
                </a:solidFill>
              </a:rPr>
              <a:t/>
            </a:r>
            <a:br>
              <a:rPr lang="en-US" altLang="zh-CN" sz="3200" dirty="0" smtClean="0">
                <a:solidFill>
                  <a:srgbClr val="00B0F0"/>
                </a:solidFill>
              </a:rPr>
            </a:br>
            <a:endParaRPr lang="zh-CN" altLang="en-US" sz="2000" dirty="0">
              <a:solidFill>
                <a:srgbClr val="00B0F0"/>
              </a:solidFill>
            </a:endParaRPr>
          </a:p>
        </p:txBody>
      </p:sp>
      <p:sp>
        <p:nvSpPr>
          <p:cNvPr id="4" name="副标题 3"/>
          <p:cNvSpPr>
            <a:spLocks noGrp="1"/>
          </p:cNvSpPr>
          <p:nvPr>
            <p:ph type="subTitle" idx="1"/>
          </p:nvPr>
        </p:nvSpPr>
        <p:spPr>
          <a:xfrm>
            <a:off x="683568" y="1700808"/>
            <a:ext cx="6400800" cy="864096"/>
          </a:xfrm>
        </p:spPr>
        <p:txBody>
          <a:bodyPr>
            <a:normAutofit/>
          </a:bodyPr>
          <a:lstStyle/>
          <a:p>
            <a:pPr algn="l"/>
            <a:r>
              <a:rPr lang="en-US" altLang="zh-CN" dirty="0" smtClean="0">
                <a:solidFill>
                  <a:schemeClr val="bg1"/>
                </a:solidFill>
              </a:rPr>
              <a:t>Approach</a:t>
            </a:r>
          </a:p>
          <a:p>
            <a:pPr algn="l"/>
            <a:endParaRPr lang="en-US" altLang="zh-CN"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9144000" cy="396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910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01618" y="980728"/>
            <a:ext cx="5472608" cy="576064"/>
          </a:xfrm>
        </p:spPr>
        <p:txBody>
          <a:bodyPr>
            <a:normAutofit fontScale="90000"/>
          </a:bodyPr>
          <a:lstStyle/>
          <a:p>
            <a:pPr algn="l"/>
            <a:r>
              <a:rPr lang="en-US" altLang="zh-CN" sz="1600" dirty="0">
                <a:solidFill>
                  <a:srgbClr val="00B0F0"/>
                </a:solidFill>
              </a:rPr>
              <a:t>Eﬃcient Object Category Recognition </a:t>
            </a:r>
            <a:r>
              <a:rPr lang="en-US" altLang="zh-CN" sz="1600" dirty="0" smtClean="0">
                <a:solidFill>
                  <a:srgbClr val="00B0F0"/>
                </a:solidFill>
              </a:rPr>
              <a:t>Using </a:t>
            </a:r>
            <a:r>
              <a:rPr lang="en-US" altLang="zh-CN" sz="1600" dirty="0" err="1" smtClean="0">
                <a:solidFill>
                  <a:srgbClr val="00B0F0"/>
                </a:solidFill>
              </a:rPr>
              <a:t>Classemes</a:t>
            </a:r>
            <a:r>
              <a:rPr lang="en-US" altLang="zh-CN" sz="3200" dirty="0" smtClean="0">
                <a:solidFill>
                  <a:srgbClr val="00B0F0"/>
                </a:solidFill>
              </a:rPr>
              <a:t/>
            </a:r>
            <a:br>
              <a:rPr lang="en-US" altLang="zh-CN" sz="3200" dirty="0" smtClean="0">
                <a:solidFill>
                  <a:srgbClr val="00B0F0"/>
                </a:solidFill>
              </a:rPr>
            </a:br>
            <a:r>
              <a:rPr lang="en-US" altLang="zh-CN" sz="3200" dirty="0" smtClean="0">
                <a:solidFill>
                  <a:srgbClr val="00B0F0"/>
                </a:solidFill>
              </a:rPr>
              <a:t/>
            </a:r>
            <a:br>
              <a:rPr lang="en-US" altLang="zh-CN" sz="3200" dirty="0" smtClean="0">
                <a:solidFill>
                  <a:srgbClr val="00B0F0"/>
                </a:solidFill>
              </a:rPr>
            </a:br>
            <a:endParaRPr lang="zh-CN" altLang="en-US" sz="2000" dirty="0">
              <a:solidFill>
                <a:srgbClr val="00B0F0"/>
              </a:solidFill>
            </a:endParaRPr>
          </a:p>
        </p:txBody>
      </p:sp>
      <p:sp>
        <p:nvSpPr>
          <p:cNvPr id="4" name="副标题 3"/>
          <p:cNvSpPr>
            <a:spLocks noGrp="1"/>
          </p:cNvSpPr>
          <p:nvPr>
            <p:ph type="subTitle" idx="1"/>
          </p:nvPr>
        </p:nvSpPr>
        <p:spPr>
          <a:xfrm>
            <a:off x="676400" y="1340768"/>
            <a:ext cx="6400800" cy="864096"/>
          </a:xfrm>
        </p:spPr>
        <p:txBody>
          <a:bodyPr>
            <a:normAutofit/>
          </a:bodyPr>
          <a:lstStyle/>
          <a:p>
            <a:pPr algn="l"/>
            <a:r>
              <a:rPr lang="en-US" altLang="zh-CN" dirty="0" smtClean="0">
                <a:solidFill>
                  <a:schemeClr val="bg1"/>
                </a:solidFill>
              </a:rPr>
              <a:t>Approach</a:t>
            </a:r>
          </a:p>
          <a:p>
            <a:pPr algn="l"/>
            <a:endParaRPr lang="en-US" altLang="zh-CN" dirty="0">
              <a:solidFill>
                <a:schemeClr val="bg1"/>
              </a:solidFill>
            </a:endParaRPr>
          </a:p>
        </p:txBody>
      </p:sp>
      <p:sp>
        <p:nvSpPr>
          <p:cNvPr id="8" name="副标题 3"/>
          <p:cNvSpPr txBox="1">
            <a:spLocks/>
          </p:cNvSpPr>
          <p:nvPr/>
        </p:nvSpPr>
        <p:spPr>
          <a:xfrm>
            <a:off x="773275" y="1988840"/>
            <a:ext cx="114374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sky</a:t>
            </a:r>
            <a:endParaRPr lang="en-US" altLang="zh-CN" sz="2000" dirty="0" smtClean="0">
              <a:solidFill>
                <a:schemeClr val="bg1"/>
              </a:solidFill>
            </a:endParaRPr>
          </a:p>
          <a:p>
            <a:pPr marL="457200" indent="-457200" algn="l">
              <a:buFont typeface="Arial" pitchFamily="34" charset="0"/>
              <a:buChar char="•"/>
            </a:pPr>
            <a:endParaRPr lang="en-US" altLang="zh-CN" dirty="0" smtClean="0">
              <a:solidFill>
                <a:schemeClr val="bg1"/>
              </a:solidFill>
            </a:endParaRPr>
          </a:p>
          <a:p>
            <a:pPr algn="l"/>
            <a:endParaRPr lang="en-US" altLang="zh-CN" dirty="0">
              <a:solidFill>
                <a:schemeClr val="bg1"/>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078305664"/>
              </p:ext>
            </p:extLst>
          </p:nvPr>
        </p:nvGraphicFramePr>
        <p:xfrm>
          <a:off x="4406900" y="3059113"/>
          <a:ext cx="152400" cy="228600"/>
        </p:xfrm>
        <a:graphic>
          <a:graphicData uri="http://schemas.openxmlformats.org/presentationml/2006/ole">
            <mc:AlternateContent xmlns:mc="http://schemas.openxmlformats.org/markup-compatibility/2006">
              <mc:Choice xmlns:v="urn:schemas-microsoft-com:vml" Requires="v">
                <p:oleObj spid="_x0000_s5145"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4406900" y="3059113"/>
                        <a:ext cx="152400" cy="228600"/>
                      </a:xfrm>
                      <a:prstGeom prst="rect">
                        <a:avLst/>
                      </a:prstGeom>
                    </p:spPr>
                  </p:pic>
                </p:oleObj>
              </mc:Fallback>
            </mc:AlternateContent>
          </a:graphicData>
        </a:graphic>
      </p:graphicFrame>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403" y="4149080"/>
            <a:ext cx="2640335" cy="191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0838" y="4101405"/>
            <a:ext cx="2559514" cy="196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副标题 3"/>
          <p:cNvSpPr txBox="1">
            <a:spLocks/>
          </p:cNvSpPr>
          <p:nvPr/>
        </p:nvSpPr>
        <p:spPr>
          <a:xfrm>
            <a:off x="5940152" y="1996710"/>
            <a:ext cx="129614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crying</a:t>
            </a:r>
            <a:endParaRPr lang="en-US" altLang="zh-CN" sz="2000" dirty="0" smtClean="0">
              <a:solidFill>
                <a:schemeClr val="bg1"/>
              </a:solidFill>
            </a:endParaRPr>
          </a:p>
          <a:p>
            <a:pPr marL="457200" indent="-457200" algn="l">
              <a:buFont typeface="Arial" pitchFamily="34" charset="0"/>
              <a:buChar char="•"/>
            </a:pPr>
            <a:endParaRPr lang="en-US" altLang="zh-CN" dirty="0" smtClean="0">
              <a:solidFill>
                <a:schemeClr val="bg1"/>
              </a:solidFill>
            </a:endParaRPr>
          </a:p>
          <a:p>
            <a:pPr algn="l"/>
            <a:endParaRPr lang="en-US" altLang="zh-CN" dirty="0">
              <a:solidFill>
                <a:schemeClr val="bg1"/>
              </a:solidFill>
            </a:endParaRPr>
          </a:p>
        </p:txBody>
      </p:sp>
      <p:sp>
        <p:nvSpPr>
          <p:cNvPr id="13" name="副标题 3"/>
          <p:cNvSpPr txBox="1">
            <a:spLocks/>
          </p:cNvSpPr>
          <p:nvPr/>
        </p:nvSpPr>
        <p:spPr>
          <a:xfrm>
            <a:off x="688814" y="3346717"/>
            <a:ext cx="3247527" cy="79208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dirty="0" smtClean="0">
                <a:solidFill>
                  <a:schemeClr val="bg1"/>
                </a:solidFill>
              </a:rPr>
              <a:t>Get </a:t>
            </a:r>
            <a:r>
              <a:rPr lang="en-US" altLang="zh-CN" sz="2400" dirty="0" smtClean="0">
                <a:solidFill>
                  <a:schemeClr val="bg1"/>
                </a:solidFill>
              </a:rPr>
              <a:t>150 training images for each </a:t>
            </a:r>
            <a:r>
              <a:rPr lang="en-US" altLang="zh-CN" sz="2400" dirty="0" err="1" smtClean="0">
                <a:solidFill>
                  <a:schemeClr val="bg1"/>
                </a:solidFill>
              </a:rPr>
              <a:t>classeme</a:t>
            </a:r>
            <a:r>
              <a:rPr lang="en-US" altLang="zh-CN" sz="2400" dirty="0" smtClean="0">
                <a:solidFill>
                  <a:schemeClr val="bg1"/>
                </a:solidFill>
              </a:rPr>
              <a:t> </a:t>
            </a:r>
            <a:r>
              <a:rPr lang="en-US" altLang="zh-CN" sz="2400" dirty="0" smtClean="0">
                <a:solidFill>
                  <a:schemeClr val="bg1"/>
                </a:solidFill>
              </a:rPr>
              <a:t>from </a:t>
            </a:r>
            <a:r>
              <a:rPr lang="en-US" altLang="zh-CN" sz="2400" dirty="0" smtClean="0">
                <a:solidFill>
                  <a:schemeClr val="bg1"/>
                </a:solidFill>
              </a:rPr>
              <a:t>bing.com image </a:t>
            </a:r>
            <a:r>
              <a:rPr lang="en-US" altLang="zh-CN" sz="2400" dirty="0" smtClean="0">
                <a:solidFill>
                  <a:schemeClr val="bg1"/>
                </a:solidFill>
              </a:rPr>
              <a:t>search engine</a:t>
            </a:r>
            <a:endParaRPr lang="en-US" altLang="zh-CN" sz="2000" dirty="0" smtClean="0">
              <a:solidFill>
                <a:schemeClr val="bg1"/>
              </a:solidFill>
            </a:endParaRPr>
          </a:p>
          <a:p>
            <a:pPr marL="457200" indent="-457200" algn="l">
              <a:buFont typeface="Arial" pitchFamily="34" charset="0"/>
              <a:buChar char="•"/>
            </a:pPr>
            <a:endParaRPr lang="en-US" altLang="zh-CN" dirty="0" smtClean="0">
              <a:solidFill>
                <a:schemeClr val="bg1"/>
              </a:solidFill>
            </a:endParaRPr>
          </a:p>
          <a:p>
            <a:pPr algn="l"/>
            <a:endParaRPr lang="en-US" altLang="zh-CN" dirty="0">
              <a:solidFill>
                <a:schemeClr val="bg1"/>
              </a:solidFill>
            </a:endParaRPr>
          </a:p>
        </p:txBody>
      </p:sp>
      <p:pic>
        <p:nvPicPr>
          <p:cNvPr id="514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14" y="2628271"/>
            <a:ext cx="47625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880160"/>
            <a:ext cx="5760640" cy="5878532"/>
          </a:xfrm>
          <a:prstGeom prst="rect">
            <a:avLst/>
          </a:prstGeom>
        </p:spPr>
        <p:txBody>
          <a:bodyPr wrap="square">
            <a:spAutoFit/>
          </a:bodyPr>
          <a:lstStyle/>
          <a:p>
            <a:r>
              <a:rPr lang="en-US" altLang="zh-CN" sz="2400" dirty="0" smtClean="0">
                <a:solidFill>
                  <a:schemeClr val="bg1"/>
                </a:solidFill>
              </a:rPr>
              <a:t>Experiment 1: Multiclass classification</a:t>
            </a:r>
          </a:p>
          <a:p>
            <a:endParaRPr lang="en-US" altLang="zh-CN" sz="2400" dirty="0" smtClean="0">
              <a:solidFill>
                <a:schemeClr val="bg1"/>
              </a:solidFill>
            </a:endParaRPr>
          </a:p>
          <a:p>
            <a:r>
              <a:rPr lang="en-US" altLang="zh-CN" sz="2000" dirty="0" smtClean="0">
                <a:solidFill>
                  <a:schemeClr val="bg1"/>
                </a:solidFill>
              </a:rPr>
              <a:t>Dataset: </a:t>
            </a:r>
            <a:r>
              <a:rPr lang="en-US" altLang="zh-CN" sz="2000" dirty="0" smtClean="0">
                <a:solidFill>
                  <a:schemeClr val="bg1"/>
                </a:solidFill>
              </a:rPr>
              <a:t>Caltech256</a:t>
            </a:r>
          </a:p>
          <a:p>
            <a:pPr marL="342900" indent="-342900">
              <a:buFont typeface="Arial" pitchFamily="34" charset="0"/>
              <a:buChar char="•"/>
            </a:pPr>
            <a:r>
              <a:rPr lang="en-US" altLang="zh-CN" sz="2000" dirty="0" smtClean="0">
                <a:solidFill>
                  <a:schemeClr val="bg1"/>
                </a:solidFill>
              </a:rPr>
              <a:t>256 categories, 30608 images.</a:t>
            </a:r>
            <a:endParaRPr lang="en-US" altLang="zh-CN" sz="2000" dirty="0" smtClean="0">
              <a:solidFill>
                <a:schemeClr val="bg1"/>
              </a:solidFill>
            </a:endParaRPr>
          </a:p>
          <a:p>
            <a:r>
              <a:rPr lang="en-US" altLang="zh-CN" sz="2000" dirty="0" smtClean="0">
                <a:solidFill>
                  <a:schemeClr val="bg1"/>
                </a:solidFill>
              </a:rPr>
              <a:t>Competitor: </a:t>
            </a:r>
          </a:p>
          <a:p>
            <a:pPr marL="342900" indent="-342900">
              <a:buFont typeface="Arial" pitchFamily="34" charset="0"/>
              <a:buChar char="•"/>
            </a:pPr>
            <a:r>
              <a:rPr lang="en-US" altLang="zh-CN" sz="2000" dirty="0" smtClean="0">
                <a:solidFill>
                  <a:schemeClr val="bg1"/>
                </a:solidFill>
              </a:rPr>
              <a:t>multiclass SVM</a:t>
            </a:r>
          </a:p>
          <a:p>
            <a:pPr marL="342900" indent="-342900">
              <a:buFont typeface="Arial" pitchFamily="34" charset="0"/>
              <a:buChar char="•"/>
            </a:pPr>
            <a:r>
              <a:rPr lang="en-US" altLang="zh-CN" sz="2000" dirty="0" smtClean="0">
                <a:solidFill>
                  <a:schemeClr val="bg1"/>
                </a:solidFill>
              </a:rPr>
              <a:t>Neural network </a:t>
            </a:r>
          </a:p>
          <a:p>
            <a:pPr marL="342900" indent="-342900">
              <a:buFont typeface="Arial" pitchFamily="34" charset="0"/>
              <a:buChar char="•"/>
            </a:pPr>
            <a:r>
              <a:rPr lang="en-US" altLang="zh-CN" sz="2000" dirty="0" smtClean="0">
                <a:solidFill>
                  <a:schemeClr val="bg1"/>
                </a:solidFill>
              </a:rPr>
              <a:t>Decision forests</a:t>
            </a:r>
          </a:p>
          <a:p>
            <a:pPr marL="342900" indent="-342900">
              <a:buFont typeface="Arial" pitchFamily="34" charset="0"/>
              <a:buChar char="•"/>
            </a:pPr>
            <a:r>
              <a:rPr lang="en-US" altLang="zh-CN" sz="2000" dirty="0" smtClean="0">
                <a:solidFill>
                  <a:schemeClr val="bg1"/>
                </a:solidFill>
              </a:rPr>
              <a:t>Nearest </a:t>
            </a:r>
            <a:r>
              <a:rPr lang="en-US" altLang="zh-CN" sz="2000" dirty="0" err="1" smtClean="0">
                <a:solidFill>
                  <a:schemeClr val="bg1"/>
                </a:solidFill>
              </a:rPr>
              <a:t>neighour</a:t>
            </a:r>
            <a:endParaRPr lang="en-US" altLang="zh-CN" sz="2000" dirty="0" smtClean="0">
              <a:solidFill>
                <a:schemeClr val="bg1"/>
              </a:solidFill>
            </a:endParaRPr>
          </a:p>
          <a:p>
            <a:pPr marL="342900" indent="-342900">
              <a:buFont typeface="Arial" pitchFamily="34" charset="0"/>
              <a:buChar char="•"/>
            </a:pPr>
            <a:r>
              <a:rPr lang="en-US" altLang="zh-CN" sz="2000" b="1" dirty="0" smtClean="0">
                <a:solidFill>
                  <a:schemeClr val="accent6">
                    <a:lumMod val="75000"/>
                  </a:schemeClr>
                </a:solidFill>
              </a:rPr>
              <a:t>LP-</a:t>
            </a:r>
            <a:r>
              <a:rPr lang="el-GR" altLang="zh-CN" sz="2000" b="1" dirty="0" smtClean="0">
                <a:solidFill>
                  <a:schemeClr val="accent6">
                    <a:lumMod val="75000"/>
                  </a:schemeClr>
                </a:solidFill>
              </a:rPr>
              <a:t>β</a:t>
            </a:r>
            <a:endParaRPr lang="en-US" altLang="zh-CN" sz="2000" b="1" dirty="0" smtClean="0">
              <a:solidFill>
                <a:schemeClr val="accent6">
                  <a:lumMod val="75000"/>
                </a:schemeClr>
              </a:solidFill>
            </a:endParaRPr>
          </a:p>
          <a:p>
            <a:pPr marL="800100" lvl="1" indent="-342900">
              <a:buFont typeface="Arial" pitchFamily="34" charset="0"/>
              <a:buChar char="•"/>
            </a:pPr>
            <a:r>
              <a:rPr lang="en-US" altLang="zh-CN" sz="2000" dirty="0" smtClean="0">
                <a:solidFill>
                  <a:schemeClr val="bg1"/>
                </a:solidFill>
              </a:rPr>
              <a:t>Combine multiple complementary features(color based, shape based, texture based) and learn the weights for different features.</a:t>
            </a:r>
          </a:p>
          <a:p>
            <a:endParaRPr lang="en-US" altLang="zh-CN" sz="2000" dirty="0" smtClean="0">
              <a:solidFill>
                <a:schemeClr val="bg1"/>
              </a:solidFill>
            </a:endParaRPr>
          </a:p>
          <a:p>
            <a:endParaRPr lang="en-US" altLang="zh-CN" sz="2000" dirty="0">
              <a:solidFill>
                <a:schemeClr val="bg1"/>
              </a:solidFill>
            </a:endParaRPr>
          </a:p>
          <a:p>
            <a:endParaRPr lang="en-US" altLang="zh-CN" sz="2400" dirty="0" smtClean="0">
              <a:solidFill>
                <a:schemeClr val="bg1"/>
              </a:solidFill>
            </a:endParaRPr>
          </a:p>
          <a:p>
            <a:pPr marL="285750" indent="-285750">
              <a:buFont typeface="Arial" pitchFamily="34" charset="0"/>
              <a:buChar char="•"/>
            </a:pPr>
            <a:endParaRPr lang="zh-CN" altLang="en-US" sz="2400" dirty="0">
              <a:solidFill>
                <a:schemeClr val="bg1"/>
              </a:solidFill>
            </a:endParaRPr>
          </a:p>
        </p:txBody>
      </p:sp>
    </p:spTree>
    <p:extLst>
      <p:ext uri="{BB962C8B-B14F-4D97-AF65-F5344CB8AC3E}">
        <p14:creationId xmlns:p14="http://schemas.microsoft.com/office/powerpoint/2010/main" val="994182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5657" y="546065"/>
            <a:ext cx="5760640" cy="1877437"/>
          </a:xfrm>
          <a:prstGeom prst="rect">
            <a:avLst/>
          </a:prstGeom>
        </p:spPr>
        <p:txBody>
          <a:bodyPr wrap="square">
            <a:spAutoFit/>
          </a:bodyPr>
          <a:lstStyle/>
          <a:p>
            <a:r>
              <a:rPr lang="en-US" altLang="zh-CN" sz="2400" dirty="0" smtClean="0">
                <a:solidFill>
                  <a:schemeClr val="bg1"/>
                </a:solidFill>
              </a:rPr>
              <a:t>Experiment 1: Multiclass classification</a:t>
            </a:r>
          </a:p>
          <a:p>
            <a:endParaRPr lang="en-US" altLang="zh-CN" sz="2400" dirty="0" smtClean="0">
              <a:solidFill>
                <a:schemeClr val="bg1"/>
              </a:solidFill>
            </a:endParaRPr>
          </a:p>
          <a:p>
            <a:r>
              <a:rPr lang="en-US" altLang="zh-CN" sz="2000" dirty="0" smtClean="0">
                <a:solidFill>
                  <a:schemeClr val="bg1"/>
                </a:solidFill>
              </a:rPr>
              <a:t>Accuracy comparison</a:t>
            </a:r>
            <a:endParaRPr lang="en-US" altLang="zh-CN" sz="2000" dirty="0">
              <a:solidFill>
                <a:schemeClr val="bg1"/>
              </a:solidFill>
            </a:endParaRPr>
          </a:p>
          <a:p>
            <a:endParaRPr lang="en-US" altLang="zh-CN" sz="2400" dirty="0" smtClean="0">
              <a:solidFill>
                <a:schemeClr val="bg1"/>
              </a:solidFill>
            </a:endParaRPr>
          </a:p>
          <a:p>
            <a:pPr marL="285750" indent="-285750">
              <a:buFont typeface="Arial" pitchFamily="34" charset="0"/>
              <a:buChar char="•"/>
            </a:pPr>
            <a:endParaRPr lang="zh-CN" altLang="en-US" sz="2400" dirty="0">
              <a:solidFill>
                <a:schemeClr val="bg1"/>
              </a:solidFill>
            </a:endParaRPr>
          </a:p>
        </p:txBody>
      </p:sp>
      <p:sp>
        <p:nvSpPr>
          <p:cNvPr id="11" name="矩形 10"/>
          <p:cNvSpPr/>
          <p:nvPr/>
        </p:nvSpPr>
        <p:spPr>
          <a:xfrm>
            <a:off x="6216297" y="1091645"/>
            <a:ext cx="2736304" cy="1938992"/>
          </a:xfrm>
          <a:prstGeom prst="rect">
            <a:avLst/>
          </a:prstGeom>
        </p:spPr>
        <p:txBody>
          <a:bodyPr wrap="square">
            <a:spAutoFit/>
          </a:bodyPr>
          <a:lstStyle/>
          <a:p>
            <a:pPr marL="285750" indent="-285750">
              <a:buFont typeface="Arial" pitchFamily="34" charset="0"/>
              <a:buChar char="•"/>
            </a:pPr>
            <a:r>
              <a:rPr lang="en-US" altLang="zh-CN" sz="2400" dirty="0" smtClean="0">
                <a:solidFill>
                  <a:schemeClr val="bg1"/>
                </a:solidFill>
              </a:rPr>
              <a:t>Accuracy</a:t>
            </a:r>
            <a:r>
              <a:rPr lang="zh-CN" altLang="en-US" sz="2400" dirty="0" smtClean="0">
                <a:solidFill>
                  <a:schemeClr val="bg1"/>
                </a:solidFill>
              </a:rPr>
              <a:t>：</a:t>
            </a:r>
            <a:endParaRPr lang="en-US" altLang="zh-CN" sz="2400" dirty="0" smtClean="0">
              <a:solidFill>
                <a:schemeClr val="bg1"/>
              </a:solidFill>
            </a:endParaRPr>
          </a:p>
          <a:p>
            <a:pPr marL="285750" indent="-285750">
              <a:buFont typeface="Arial" pitchFamily="34" charset="0"/>
              <a:buChar char="•"/>
            </a:pPr>
            <a:r>
              <a:rPr lang="en-US" altLang="zh-CN" sz="2400" dirty="0" smtClean="0">
                <a:solidFill>
                  <a:schemeClr val="bg1"/>
                </a:solidFill>
              </a:rPr>
              <a:t>36% versus 42%</a:t>
            </a:r>
          </a:p>
          <a:p>
            <a:pPr marL="285750" indent="-285750">
              <a:buFont typeface="Arial" pitchFamily="34" charset="0"/>
              <a:buChar char="•"/>
            </a:pPr>
            <a:endParaRPr lang="en-US" altLang="zh-CN" sz="2400" dirty="0">
              <a:solidFill>
                <a:schemeClr val="bg1"/>
              </a:solidFill>
            </a:endParaRPr>
          </a:p>
          <a:p>
            <a:pPr marL="285750" indent="-285750">
              <a:buFont typeface="Arial" pitchFamily="34" charset="0"/>
              <a:buChar char="•"/>
            </a:pPr>
            <a:r>
              <a:rPr lang="en-US" altLang="zh-CN" sz="2400" dirty="0" smtClean="0">
                <a:solidFill>
                  <a:schemeClr val="bg1"/>
                </a:solidFill>
              </a:rPr>
              <a:t>But much faster speed</a:t>
            </a:r>
            <a:endParaRPr lang="zh-CN" altLang="en-US" sz="2400"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83" y="2348880"/>
            <a:ext cx="567674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椭圆 4"/>
          <p:cNvSpPr/>
          <p:nvPr/>
        </p:nvSpPr>
        <p:spPr>
          <a:xfrm>
            <a:off x="1241051" y="3212976"/>
            <a:ext cx="1008112" cy="432048"/>
          </a:xfrm>
          <a:prstGeom prst="ellipse">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1825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5657" y="546065"/>
            <a:ext cx="5760640" cy="1877437"/>
          </a:xfrm>
          <a:prstGeom prst="rect">
            <a:avLst/>
          </a:prstGeom>
        </p:spPr>
        <p:txBody>
          <a:bodyPr wrap="square">
            <a:spAutoFit/>
          </a:bodyPr>
          <a:lstStyle/>
          <a:p>
            <a:r>
              <a:rPr lang="en-US" altLang="zh-CN" sz="2400" dirty="0" smtClean="0">
                <a:solidFill>
                  <a:schemeClr val="bg1"/>
                </a:solidFill>
              </a:rPr>
              <a:t>Experiment 1: Multiclass classification</a:t>
            </a:r>
          </a:p>
          <a:p>
            <a:endParaRPr lang="en-US" altLang="zh-CN" sz="2400" dirty="0" smtClean="0">
              <a:solidFill>
                <a:schemeClr val="bg1"/>
              </a:solidFill>
            </a:endParaRPr>
          </a:p>
          <a:p>
            <a:r>
              <a:rPr lang="en-US" altLang="zh-CN" sz="2000" dirty="0" smtClean="0">
                <a:solidFill>
                  <a:schemeClr val="bg1"/>
                </a:solidFill>
              </a:rPr>
              <a:t>Accuracy comparison</a:t>
            </a:r>
            <a:endParaRPr lang="en-US" altLang="zh-CN" sz="2000" dirty="0">
              <a:solidFill>
                <a:schemeClr val="bg1"/>
              </a:solidFill>
            </a:endParaRPr>
          </a:p>
          <a:p>
            <a:endParaRPr lang="en-US" altLang="zh-CN" sz="2400" dirty="0" smtClean="0">
              <a:solidFill>
                <a:schemeClr val="bg1"/>
              </a:solidFill>
            </a:endParaRPr>
          </a:p>
          <a:p>
            <a:pPr marL="285750" indent="-285750">
              <a:buFont typeface="Arial" pitchFamily="34" charset="0"/>
              <a:buChar char="•"/>
            </a:pPr>
            <a:endParaRPr lang="zh-CN" altLang="en-US" sz="2400" dirty="0">
              <a:solidFill>
                <a:schemeClr val="bg1"/>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57" y="1916832"/>
            <a:ext cx="77078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5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588233"/>
            <a:ext cx="7772400" cy="1080120"/>
          </a:xfrm>
        </p:spPr>
        <p:txBody>
          <a:bodyPr>
            <a:normAutofit fontScale="90000"/>
          </a:bodyPr>
          <a:lstStyle/>
          <a:p>
            <a:pPr algn="l"/>
            <a:r>
              <a:rPr lang="en-US" altLang="zh-CN" sz="3600" dirty="0" smtClean="0">
                <a:solidFill>
                  <a:schemeClr val="bg1"/>
                </a:solidFill>
                <a:latin typeface="+mn-lt"/>
              </a:rPr>
              <a:t>Analogy to text analysis</a:t>
            </a:r>
            <a:br>
              <a:rPr lang="en-US" altLang="zh-CN" sz="3600" dirty="0" smtClean="0">
                <a:solidFill>
                  <a:schemeClr val="bg1"/>
                </a:solidFill>
                <a:latin typeface="+mn-lt"/>
              </a:rPr>
            </a:br>
            <a:endParaRPr lang="zh-CN" altLang="en-US" sz="3600" dirty="0">
              <a:solidFill>
                <a:schemeClr val="bg1"/>
              </a:solidFill>
              <a:latin typeface="+mn-lt"/>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98" y="1628800"/>
            <a:ext cx="295711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副标题 2"/>
          <p:cNvSpPr>
            <a:spLocks noGrp="1"/>
          </p:cNvSpPr>
          <p:nvPr>
            <p:ph type="subTitle" idx="1"/>
          </p:nvPr>
        </p:nvSpPr>
        <p:spPr>
          <a:xfrm>
            <a:off x="4644008" y="1700808"/>
            <a:ext cx="3816424" cy="2232248"/>
          </a:xfrm>
        </p:spPr>
        <p:txBody>
          <a:bodyPr>
            <a:normAutofit/>
          </a:bodyPr>
          <a:lstStyle/>
          <a:p>
            <a:pPr algn="l"/>
            <a:r>
              <a:rPr lang="en-US" altLang="zh-CN" sz="2000" dirty="0" smtClean="0">
                <a:solidFill>
                  <a:schemeClr val="bg1"/>
                </a:solidFill>
              </a:rPr>
              <a:t>We want to classify which author write this article?</a:t>
            </a:r>
          </a:p>
          <a:p>
            <a:pPr algn="l"/>
            <a:r>
              <a:rPr lang="en-US" altLang="zh-CN" sz="2000" dirty="0" smtClean="0">
                <a:solidFill>
                  <a:schemeClr val="bg1"/>
                </a:solidFill>
              </a:rPr>
              <a:t>Or what type of content(science, politics, entertainment)?</a:t>
            </a:r>
            <a:endParaRPr lang="zh-CN" altLang="en-US" sz="2000" dirty="0">
              <a:solidFill>
                <a:schemeClr val="bg1"/>
              </a:solidFill>
            </a:endParaRPr>
          </a:p>
        </p:txBody>
      </p:sp>
      <p:grpSp>
        <p:nvGrpSpPr>
          <p:cNvPr id="5" name="组合 4"/>
          <p:cNvGrpSpPr/>
          <p:nvPr/>
        </p:nvGrpSpPr>
        <p:grpSpPr>
          <a:xfrm>
            <a:off x="1120798" y="3933056"/>
            <a:ext cx="2881198" cy="2631671"/>
            <a:chOff x="1120798" y="3933056"/>
            <a:chExt cx="2881198" cy="2631671"/>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98" y="3933056"/>
              <a:ext cx="2881198" cy="22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副标题 2"/>
            <p:cNvSpPr txBox="1">
              <a:spLocks/>
            </p:cNvSpPr>
            <p:nvPr/>
          </p:nvSpPr>
          <p:spPr>
            <a:xfrm>
              <a:off x="1517281" y="6204687"/>
              <a:ext cx="2088232" cy="36004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000" dirty="0" smtClean="0">
                  <a:solidFill>
                    <a:schemeClr val="bg1"/>
                  </a:solidFill>
                </a:rPr>
                <a:t>Letter frequency</a:t>
              </a:r>
              <a:endParaRPr lang="zh-CN" altLang="en-US" sz="2000" dirty="0">
                <a:solidFill>
                  <a:schemeClr val="bg1"/>
                </a:solidFill>
              </a:endParaRPr>
            </a:p>
          </p:txBody>
        </p:sp>
      </p:grpSp>
      <p:sp>
        <p:nvSpPr>
          <p:cNvPr id="9" name="副标题 2"/>
          <p:cNvSpPr txBox="1">
            <a:spLocks/>
          </p:cNvSpPr>
          <p:nvPr/>
        </p:nvSpPr>
        <p:spPr>
          <a:xfrm>
            <a:off x="5076056" y="4539438"/>
            <a:ext cx="2088232" cy="163194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000" dirty="0" smtClean="0">
                <a:solidFill>
                  <a:schemeClr val="bg1"/>
                </a:solidFill>
              </a:rPr>
              <a:t>Meaning group</a:t>
            </a:r>
          </a:p>
          <a:p>
            <a:pPr algn="l"/>
            <a:r>
              <a:rPr lang="en-US" altLang="zh-CN" sz="2000" dirty="0" smtClean="0">
                <a:solidFill>
                  <a:schemeClr val="bg1"/>
                </a:solidFill>
              </a:rPr>
              <a:t>Sentence</a:t>
            </a:r>
          </a:p>
          <a:p>
            <a:pPr algn="l"/>
            <a:r>
              <a:rPr lang="en-US" altLang="zh-CN" sz="2000" dirty="0" smtClean="0">
                <a:solidFill>
                  <a:schemeClr val="bg1"/>
                </a:solidFill>
              </a:rPr>
              <a:t>phrase</a:t>
            </a:r>
          </a:p>
          <a:p>
            <a:pPr algn="l"/>
            <a:r>
              <a:rPr lang="en-US" altLang="zh-CN" sz="2000" dirty="0" smtClean="0">
                <a:solidFill>
                  <a:schemeClr val="bg1"/>
                </a:solidFill>
              </a:rPr>
              <a:t>word</a:t>
            </a:r>
          </a:p>
          <a:p>
            <a:pPr algn="l"/>
            <a:r>
              <a:rPr lang="en-US" altLang="zh-CN" sz="2000" dirty="0" smtClean="0">
                <a:solidFill>
                  <a:schemeClr val="bg1"/>
                </a:solidFill>
              </a:rPr>
              <a:t>Letter frequency</a:t>
            </a:r>
            <a:endParaRPr lang="zh-CN" altLang="en-US" sz="2000" dirty="0">
              <a:solidFill>
                <a:schemeClr val="bg1"/>
              </a:solidFill>
            </a:endParaRPr>
          </a:p>
        </p:txBody>
      </p:sp>
    </p:spTree>
    <p:extLst>
      <p:ext uri="{BB962C8B-B14F-4D97-AF65-F5344CB8AC3E}">
        <p14:creationId xmlns:p14="http://schemas.microsoft.com/office/powerpoint/2010/main" val="1221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480735"/>
            <a:ext cx="5760640" cy="1508105"/>
          </a:xfrm>
          <a:prstGeom prst="rect">
            <a:avLst/>
          </a:prstGeom>
        </p:spPr>
        <p:txBody>
          <a:bodyPr wrap="square">
            <a:spAutoFit/>
          </a:bodyPr>
          <a:lstStyle/>
          <a:p>
            <a:r>
              <a:rPr lang="en-US" altLang="zh-CN" sz="2400" dirty="0" smtClean="0">
                <a:solidFill>
                  <a:schemeClr val="bg1"/>
                </a:solidFill>
              </a:rPr>
              <a:t>Experiment 1: Multiclass classification</a:t>
            </a:r>
          </a:p>
          <a:p>
            <a:endParaRPr lang="en-US" altLang="zh-CN" sz="2400" dirty="0">
              <a:solidFill>
                <a:schemeClr val="bg1"/>
              </a:solidFill>
            </a:endParaRPr>
          </a:p>
          <a:p>
            <a:r>
              <a:rPr lang="en-US" altLang="zh-CN" sz="2000" dirty="0" smtClean="0">
                <a:solidFill>
                  <a:schemeClr val="bg1"/>
                </a:solidFill>
              </a:rPr>
              <a:t>Speed comparison</a:t>
            </a:r>
          </a:p>
          <a:p>
            <a:pPr marL="285750" indent="-285750">
              <a:buFont typeface="Arial" pitchFamily="34" charset="0"/>
              <a:buChar char="•"/>
            </a:pPr>
            <a:endParaRPr lang="zh-CN" altLang="en-US"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60" y="1988840"/>
            <a:ext cx="791497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420660" y="5491352"/>
            <a:ext cx="5760640" cy="830997"/>
          </a:xfrm>
          <a:prstGeom prst="rect">
            <a:avLst/>
          </a:prstGeom>
        </p:spPr>
        <p:txBody>
          <a:bodyPr wrap="square">
            <a:spAutoFit/>
          </a:bodyPr>
          <a:lstStyle/>
          <a:p>
            <a:r>
              <a:rPr lang="en-US" altLang="zh-CN" sz="2400" dirty="0" smtClean="0">
                <a:solidFill>
                  <a:schemeClr val="bg1"/>
                </a:solidFill>
              </a:rPr>
              <a:t>Over two orders of magnitude faster!</a:t>
            </a:r>
          </a:p>
          <a:p>
            <a:pPr marL="285750" indent="-285750">
              <a:buFont typeface="Arial" pitchFamily="34" charset="0"/>
              <a:buChar char="•"/>
            </a:pPr>
            <a:endParaRPr lang="zh-CN" altLang="en-US" sz="2400" dirty="0">
              <a:solidFill>
                <a:schemeClr val="bg1"/>
              </a:solidFill>
            </a:endParaRPr>
          </a:p>
        </p:txBody>
      </p:sp>
    </p:spTree>
    <p:extLst>
      <p:ext uri="{BB962C8B-B14F-4D97-AF65-F5344CB8AC3E}">
        <p14:creationId xmlns:p14="http://schemas.microsoft.com/office/powerpoint/2010/main" val="3736867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614591"/>
            <a:ext cx="5760640" cy="830997"/>
          </a:xfrm>
          <a:prstGeom prst="rect">
            <a:avLst/>
          </a:prstGeom>
        </p:spPr>
        <p:txBody>
          <a:bodyPr wrap="square">
            <a:spAutoFit/>
          </a:bodyPr>
          <a:lstStyle/>
          <a:p>
            <a:r>
              <a:rPr lang="en-US" altLang="zh-CN" sz="2400" dirty="0" smtClean="0">
                <a:solidFill>
                  <a:schemeClr val="bg1"/>
                </a:solidFill>
              </a:rPr>
              <a:t>Experiment 1: Multiclass classification</a:t>
            </a:r>
          </a:p>
          <a:p>
            <a:pPr marL="285750" indent="-285750">
              <a:buFont typeface="Arial" pitchFamily="34" charset="0"/>
              <a:buChar char="•"/>
            </a:pPr>
            <a:endParaRPr lang="zh-CN" altLang="en-US" sz="2400" dirty="0">
              <a:solidFill>
                <a:schemeClr val="bg1"/>
              </a:solidFill>
            </a:endParaRPr>
          </a:p>
        </p:txBody>
      </p:sp>
      <p:sp>
        <p:nvSpPr>
          <p:cNvPr id="6" name="矩形 5"/>
          <p:cNvSpPr/>
          <p:nvPr/>
        </p:nvSpPr>
        <p:spPr>
          <a:xfrm>
            <a:off x="539552" y="5700157"/>
            <a:ext cx="5760640" cy="830997"/>
          </a:xfrm>
          <a:prstGeom prst="rect">
            <a:avLst/>
          </a:prstGeom>
        </p:spPr>
        <p:txBody>
          <a:bodyPr wrap="square">
            <a:spAutoFit/>
          </a:bodyPr>
          <a:lstStyle/>
          <a:p>
            <a:r>
              <a:rPr lang="en-US" altLang="zh-CN" sz="2400" dirty="0" smtClean="0">
                <a:solidFill>
                  <a:schemeClr val="bg1"/>
                </a:solidFill>
              </a:rPr>
              <a:t>Over two orders of magnitude faster!</a:t>
            </a:r>
          </a:p>
          <a:p>
            <a:pPr marL="285750" indent="-285750">
              <a:buFont typeface="Arial" pitchFamily="34" charset="0"/>
              <a:buChar char="•"/>
            </a:pPr>
            <a:endParaRPr lang="zh-CN" altLang="en-US" sz="24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4" y="1772816"/>
            <a:ext cx="636550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95536" y="1196752"/>
            <a:ext cx="3192692" cy="707886"/>
          </a:xfrm>
          <a:prstGeom prst="rect">
            <a:avLst/>
          </a:prstGeom>
        </p:spPr>
        <p:txBody>
          <a:bodyPr wrap="square">
            <a:spAutoFit/>
          </a:bodyPr>
          <a:lstStyle/>
          <a:p>
            <a:r>
              <a:rPr lang="en-US" altLang="zh-CN" sz="2000" dirty="0" smtClean="0">
                <a:solidFill>
                  <a:schemeClr val="bg1"/>
                </a:solidFill>
              </a:rPr>
              <a:t>Compactness comparison</a:t>
            </a:r>
          </a:p>
          <a:p>
            <a:pPr marL="285750" indent="-285750">
              <a:buFont typeface="Arial" pitchFamily="34" charset="0"/>
              <a:buChar char="•"/>
            </a:pPr>
            <a:endParaRPr lang="zh-CN" altLang="en-US" sz="2000" dirty="0">
              <a:solidFill>
                <a:schemeClr val="bg1"/>
              </a:solidFill>
            </a:endParaRPr>
          </a:p>
        </p:txBody>
      </p:sp>
    </p:spTree>
    <p:extLst>
      <p:ext uri="{BB962C8B-B14F-4D97-AF65-F5344CB8AC3E}">
        <p14:creationId xmlns:p14="http://schemas.microsoft.com/office/powerpoint/2010/main" val="2189222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1052736"/>
            <a:ext cx="6696744" cy="4176464"/>
          </a:xfrm>
        </p:spPr>
        <p:txBody>
          <a:bodyPr>
            <a:normAutofit fontScale="90000"/>
          </a:bodyPr>
          <a:lstStyle/>
          <a:p>
            <a:pPr algn="l"/>
            <a:r>
              <a:rPr lang="en-US" altLang="zh-CN" sz="3200" dirty="0" smtClean="0">
                <a:solidFill>
                  <a:schemeClr val="bg1"/>
                </a:solidFill>
              </a:rPr>
              <a:t>Objects as Attributes for Scene Classification</a:t>
            </a:r>
            <a:br>
              <a:rPr lang="en-US" altLang="zh-CN" sz="3200" dirty="0" smtClean="0">
                <a:solidFill>
                  <a:schemeClr val="bg1"/>
                </a:solidFill>
              </a:rPr>
            </a:br>
            <a:r>
              <a:rPr lang="en-US" altLang="zh-CN" sz="3200" dirty="0" smtClean="0">
                <a:solidFill>
                  <a:schemeClr val="bg1"/>
                </a:solidFill>
              </a:rPr>
              <a:t/>
            </a:r>
            <a:br>
              <a:rPr lang="en-US" altLang="zh-CN" sz="3200" dirty="0" smtClean="0">
                <a:solidFill>
                  <a:schemeClr val="bg1"/>
                </a:solidFill>
              </a:rPr>
            </a:br>
            <a:r>
              <a:rPr lang="it-IT" altLang="zh-CN" sz="2000" dirty="0" smtClean="0">
                <a:solidFill>
                  <a:schemeClr val="bg1"/>
                </a:solidFill>
              </a:rPr>
              <a:t>Li-Jia Li*, Hao Su*, Yongwhan Lim, Li Fei-Fei</a:t>
            </a:r>
            <a:br>
              <a:rPr lang="it-IT" altLang="zh-CN" sz="2000" dirty="0" smtClean="0">
                <a:solidFill>
                  <a:schemeClr val="bg1"/>
                </a:solidFill>
              </a:rPr>
            </a:br>
            <a:r>
              <a:rPr lang="it-IT" altLang="zh-CN" sz="2000" dirty="0" smtClean="0">
                <a:solidFill>
                  <a:schemeClr val="bg1"/>
                </a:solidFill>
              </a:rPr>
              <a:t/>
            </a:r>
            <a:br>
              <a:rPr lang="it-IT" altLang="zh-CN" sz="2000" dirty="0" smtClean="0">
                <a:solidFill>
                  <a:schemeClr val="bg1"/>
                </a:solidFill>
              </a:rPr>
            </a:br>
            <a:r>
              <a:rPr lang="it-IT" altLang="zh-CN" sz="2000" dirty="0">
                <a:solidFill>
                  <a:schemeClr val="bg1"/>
                </a:solidFill>
              </a:rPr>
              <a:t/>
            </a:r>
            <a:br>
              <a:rPr lang="it-IT" altLang="zh-CN" sz="2000" dirty="0">
                <a:solidFill>
                  <a:schemeClr val="bg1"/>
                </a:solidFill>
              </a:rPr>
            </a:br>
            <a:r>
              <a:rPr lang="it-IT" altLang="zh-CN" sz="2000" dirty="0" smtClean="0">
                <a:solidFill>
                  <a:schemeClr val="bg1"/>
                </a:solidFill>
              </a:rPr>
              <a:t/>
            </a:r>
            <a:br>
              <a:rPr lang="it-IT" altLang="zh-CN" sz="2000" dirty="0" smtClean="0">
                <a:solidFill>
                  <a:schemeClr val="bg1"/>
                </a:solidFill>
              </a:rPr>
            </a:br>
            <a:r>
              <a:rPr lang="it-IT" altLang="zh-CN" sz="2000" dirty="0">
                <a:solidFill>
                  <a:schemeClr val="bg1"/>
                </a:solidFill>
              </a:rPr>
              <a:t/>
            </a:r>
            <a:br>
              <a:rPr lang="it-IT" altLang="zh-CN" sz="2000" dirty="0">
                <a:solidFill>
                  <a:schemeClr val="bg1"/>
                </a:solidFill>
              </a:rPr>
            </a:br>
            <a:r>
              <a:rPr lang="en-US" altLang="zh-CN" sz="3200" dirty="0">
                <a:solidFill>
                  <a:schemeClr val="bg1"/>
                </a:solidFill>
              </a:rPr>
              <a:t>Object Bank: A High-Level Image Representation for Scene Classiﬁcation &amp; Semantic Feature </a:t>
            </a:r>
            <a:r>
              <a:rPr lang="en-US" altLang="zh-CN" sz="3200" dirty="0" err="1" smtClean="0">
                <a:solidFill>
                  <a:schemeClr val="bg1"/>
                </a:solidFill>
              </a:rPr>
              <a:t>Sparsiﬁcation</a:t>
            </a:r>
            <a:r>
              <a:rPr lang="en-US" altLang="zh-CN" sz="3200" dirty="0" smtClean="0">
                <a:solidFill>
                  <a:schemeClr val="bg1"/>
                </a:solidFill>
              </a:rPr>
              <a:t/>
            </a:r>
            <a:br>
              <a:rPr lang="en-US" altLang="zh-CN" sz="3200" dirty="0" smtClean="0">
                <a:solidFill>
                  <a:schemeClr val="bg1"/>
                </a:solidFill>
              </a:rPr>
            </a:br>
            <a:r>
              <a:rPr lang="en-US" altLang="zh-CN" sz="3200" dirty="0" smtClean="0">
                <a:solidFill>
                  <a:schemeClr val="bg1"/>
                </a:solidFill>
              </a:rPr>
              <a:t/>
            </a:r>
            <a:br>
              <a:rPr lang="en-US" altLang="zh-CN" sz="3200" dirty="0" smtClean="0">
                <a:solidFill>
                  <a:schemeClr val="bg1"/>
                </a:solidFill>
              </a:rPr>
            </a:br>
            <a:r>
              <a:rPr lang="it-IT" altLang="zh-CN" sz="2000" dirty="0">
                <a:solidFill>
                  <a:schemeClr val="bg1"/>
                </a:solidFill>
              </a:rPr>
              <a:t>L-J. Li, H. Su, E. Xing, L. Fei-Fei.</a:t>
            </a:r>
            <a:endParaRPr lang="zh-CN" altLang="en-US" sz="2000" dirty="0">
              <a:solidFill>
                <a:schemeClr val="bg1"/>
              </a:solidFill>
            </a:endParaRPr>
          </a:p>
        </p:txBody>
      </p:sp>
    </p:spTree>
    <p:extLst>
      <p:ext uri="{BB962C8B-B14F-4D97-AF65-F5344CB8AC3E}">
        <p14:creationId xmlns:p14="http://schemas.microsoft.com/office/powerpoint/2010/main" val="1466279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332656"/>
            <a:ext cx="5472608" cy="1656184"/>
          </a:xfrm>
        </p:spPr>
        <p:txBody>
          <a:bodyPr>
            <a:normAutofit/>
          </a:bodyPr>
          <a:lstStyle/>
          <a:p>
            <a:pPr algn="l"/>
            <a:r>
              <a:rPr lang="en-US" altLang="zh-CN" sz="3200" dirty="0" smtClean="0">
                <a:solidFill>
                  <a:schemeClr val="bg1"/>
                </a:solidFill>
              </a:rPr>
              <a:t>Motivation</a:t>
            </a:r>
            <a:endParaRPr lang="zh-CN" altLang="en-US" sz="2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8411866" cy="22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5085183"/>
            <a:ext cx="4896544" cy="369332"/>
          </a:xfrm>
          <a:prstGeom prst="rect">
            <a:avLst/>
          </a:prstGeom>
          <a:noFill/>
        </p:spPr>
        <p:txBody>
          <a:bodyPr wrap="square" rtlCol="0">
            <a:spAutoFit/>
          </a:bodyPr>
          <a:lstStyle/>
          <a:p>
            <a:r>
              <a:rPr lang="en-US" altLang="zh-CN" dirty="0" smtClean="0">
                <a:solidFill>
                  <a:schemeClr val="bg1"/>
                </a:solidFill>
              </a:rPr>
              <a:t>More of a action recognition instead of scene?</a:t>
            </a:r>
            <a:endParaRPr lang="zh-CN" altLang="en-US" dirty="0">
              <a:solidFill>
                <a:schemeClr val="bg1"/>
              </a:solidFill>
            </a:endParaRPr>
          </a:p>
        </p:txBody>
      </p:sp>
    </p:spTree>
    <p:extLst>
      <p:ext uri="{BB962C8B-B14F-4D97-AF65-F5344CB8AC3E}">
        <p14:creationId xmlns:p14="http://schemas.microsoft.com/office/powerpoint/2010/main" val="403146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2230178" y="908558"/>
            <a:ext cx="5832648" cy="504056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 name="标题 1"/>
          <p:cNvSpPr>
            <a:spLocks noGrp="1"/>
          </p:cNvSpPr>
          <p:nvPr>
            <p:ph type="ctrTitle"/>
          </p:nvPr>
        </p:nvSpPr>
        <p:spPr>
          <a:xfrm>
            <a:off x="3418310" y="1340768"/>
            <a:ext cx="3456384" cy="1440160"/>
          </a:xfrm>
        </p:spPr>
        <p:txBody>
          <a:bodyPr>
            <a:normAutofit/>
          </a:bodyPr>
          <a:lstStyle/>
          <a:p>
            <a:r>
              <a:rPr lang="en-US" altLang="zh-CN" sz="2000" dirty="0" smtClean="0">
                <a:solidFill>
                  <a:srgbClr val="7030A0"/>
                </a:solidFill>
              </a:rPr>
              <a:t/>
            </a:r>
            <a:br>
              <a:rPr lang="en-US" altLang="zh-CN" sz="2000" dirty="0" smtClean="0">
                <a:solidFill>
                  <a:srgbClr val="7030A0"/>
                </a:solidFill>
              </a:rPr>
            </a:br>
            <a:r>
              <a:rPr lang="en-US" altLang="zh-CN" sz="2000" dirty="0" smtClean="0">
                <a:solidFill>
                  <a:srgbClr val="7030A0"/>
                </a:solidFill>
              </a:rPr>
              <a:t>Object Recognition</a:t>
            </a:r>
            <a:br>
              <a:rPr lang="en-US" altLang="zh-CN" sz="2000" dirty="0" smtClean="0">
                <a:solidFill>
                  <a:srgbClr val="7030A0"/>
                </a:solidFill>
              </a:rPr>
            </a:br>
            <a:r>
              <a:rPr lang="en-US" altLang="zh-CN" sz="2000" dirty="0" smtClean="0">
                <a:solidFill>
                  <a:srgbClr val="7030A0"/>
                </a:solidFill>
              </a:rPr>
              <a:t> Scene classification</a:t>
            </a:r>
            <a:endParaRPr lang="zh-CN" altLang="en-US" sz="2000" dirty="0">
              <a:solidFill>
                <a:srgbClr val="7030A0"/>
              </a:solidFill>
            </a:endParaRPr>
          </a:p>
        </p:txBody>
      </p:sp>
      <p:sp>
        <p:nvSpPr>
          <p:cNvPr id="3" name="副标题 2"/>
          <p:cNvSpPr>
            <a:spLocks noGrp="1"/>
          </p:cNvSpPr>
          <p:nvPr>
            <p:ph type="subTitle" idx="1"/>
          </p:nvPr>
        </p:nvSpPr>
        <p:spPr>
          <a:xfrm>
            <a:off x="2123728" y="5144837"/>
            <a:ext cx="6400800" cy="1080120"/>
          </a:xfrm>
        </p:spPr>
        <p:txBody>
          <a:bodyPr>
            <a:normAutofit/>
          </a:bodyPr>
          <a:lstStyle/>
          <a:p>
            <a:r>
              <a:rPr lang="it-IT" altLang="zh-CN" dirty="0" smtClean="0">
                <a:solidFill>
                  <a:srgbClr val="7030A0"/>
                </a:solidFill>
              </a:rPr>
              <a:t>Pixe</a:t>
            </a:r>
            <a:r>
              <a:rPr lang="en-US" altLang="zh-CN" dirty="0" smtClean="0">
                <a:solidFill>
                  <a:srgbClr val="7030A0"/>
                </a:solidFill>
              </a:rPr>
              <a:t>l intensity, gradient</a:t>
            </a:r>
            <a:endParaRPr lang="zh-CN" altLang="en-US" dirty="0">
              <a:solidFill>
                <a:srgbClr val="7030A0"/>
              </a:solidFill>
            </a:endParaRPr>
          </a:p>
        </p:txBody>
      </p:sp>
      <p:sp>
        <p:nvSpPr>
          <p:cNvPr id="4" name="副标题 2"/>
          <p:cNvSpPr txBox="1">
            <a:spLocks/>
          </p:cNvSpPr>
          <p:nvPr/>
        </p:nvSpPr>
        <p:spPr>
          <a:xfrm>
            <a:off x="1946102" y="3428838"/>
            <a:ext cx="6400800"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altLang="zh-CN" sz="3600" b="1" dirty="0" smtClean="0">
                <a:solidFill>
                  <a:srgbClr val="00B0F0"/>
                </a:solidFill>
              </a:rPr>
              <a:t>Semantic Gap</a:t>
            </a:r>
            <a:endParaRPr lang="zh-CN" altLang="en-US" sz="3600" b="1" dirty="0">
              <a:solidFill>
                <a:srgbClr val="00B0F0"/>
              </a:solidFill>
            </a:endParaRPr>
          </a:p>
        </p:txBody>
      </p:sp>
      <p:sp>
        <p:nvSpPr>
          <p:cNvPr id="7" name="标题 1"/>
          <p:cNvSpPr txBox="1">
            <a:spLocks/>
          </p:cNvSpPr>
          <p:nvPr/>
        </p:nvSpPr>
        <p:spPr>
          <a:xfrm>
            <a:off x="395536" y="1554306"/>
            <a:ext cx="2232248" cy="72008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chemeClr val="bg1"/>
                </a:solidFill>
              </a:rPr>
              <a:t>High Level Task:</a:t>
            </a:r>
            <a:br>
              <a:rPr lang="en-US" altLang="zh-CN" sz="3200" dirty="0" smtClean="0">
                <a:solidFill>
                  <a:schemeClr val="bg1"/>
                </a:solidFill>
              </a:rPr>
            </a:br>
            <a:endParaRPr lang="zh-CN" altLang="en-US" sz="3200" dirty="0">
              <a:solidFill>
                <a:schemeClr val="bg1"/>
              </a:solidFill>
            </a:endParaRPr>
          </a:p>
        </p:txBody>
      </p:sp>
      <p:sp>
        <p:nvSpPr>
          <p:cNvPr id="8" name="副标题 2"/>
          <p:cNvSpPr txBox="1">
            <a:spLocks/>
          </p:cNvSpPr>
          <p:nvPr/>
        </p:nvSpPr>
        <p:spPr>
          <a:xfrm>
            <a:off x="-585923" y="4941168"/>
            <a:ext cx="3672408" cy="5400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altLang="zh-CN" sz="2400" dirty="0" smtClean="0">
                <a:solidFill>
                  <a:schemeClr val="bg1"/>
                </a:solidFill>
              </a:rPr>
              <a:t>Low Level</a:t>
            </a:r>
          </a:p>
          <a:p>
            <a:r>
              <a:rPr lang="it-IT" altLang="zh-CN" sz="2400" dirty="0" smtClean="0">
                <a:solidFill>
                  <a:schemeClr val="bg1"/>
                </a:solidFill>
              </a:rPr>
              <a:t> image feature</a:t>
            </a:r>
            <a:endParaRPr lang="zh-CN" altLang="en-US" sz="2400" dirty="0">
              <a:solidFill>
                <a:schemeClr val="bg1"/>
              </a:solidFill>
            </a:endParaRPr>
          </a:p>
        </p:txBody>
      </p:sp>
    </p:spTree>
    <p:extLst>
      <p:ext uri="{BB962C8B-B14F-4D97-AF65-F5344CB8AC3E}">
        <p14:creationId xmlns:p14="http://schemas.microsoft.com/office/powerpoint/2010/main" val="597260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0607" y="476672"/>
            <a:ext cx="2944454" cy="1152128"/>
          </a:xfrm>
        </p:spPr>
        <p:txBody>
          <a:bodyPr>
            <a:normAutofit/>
          </a:bodyPr>
          <a:lstStyle/>
          <a:p>
            <a:r>
              <a:rPr lang="en-US" altLang="zh-CN" sz="3200" dirty="0" smtClean="0">
                <a:solidFill>
                  <a:schemeClr val="bg1"/>
                </a:solidFill>
              </a:rPr>
              <a:t>Approach</a:t>
            </a:r>
            <a:endParaRPr lang="zh-CN" altLang="en-US" sz="3200" dirty="0">
              <a:solidFill>
                <a:schemeClr val="bg1"/>
              </a:solidFill>
            </a:endParaRPr>
          </a:p>
        </p:txBody>
      </p:sp>
      <p:sp>
        <p:nvSpPr>
          <p:cNvPr id="5" name="副标题 4"/>
          <p:cNvSpPr>
            <a:spLocks noGrp="1"/>
          </p:cNvSpPr>
          <p:nvPr>
            <p:ph type="subTitle" idx="1"/>
          </p:nvPr>
        </p:nvSpPr>
        <p:spPr>
          <a:xfrm>
            <a:off x="179512" y="5445224"/>
            <a:ext cx="7488832" cy="1032520"/>
          </a:xfrm>
        </p:spPr>
        <p:txBody>
          <a:bodyPr>
            <a:normAutofit fontScale="70000" lnSpcReduction="20000"/>
          </a:bodyPr>
          <a:lstStyle/>
          <a:p>
            <a:pPr algn="l"/>
            <a:r>
              <a:rPr lang="en-US" altLang="zh-CN" dirty="0" smtClean="0">
                <a:solidFill>
                  <a:schemeClr val="bg1"/>
                </a:solidFill>
              </a:rPr>
              <a:t>After we get OB representation for each image, we can use any machine learning method for the classification.</a:t>
            </a:r>
          </a:p>
          <a:p>
            <a:pPr algn="l"/>
            <a:r>
              <a:rPr lang="en-US" altLang="zh-CN" dirty="0" smtClean="0">
                <a:solidFill>
                  <a:schemeClr val="bg1"/>
                </a:solidFill>
              </a:rPr>
              <a:t>(In this paper, SVM and Logistic regression are chosen).</a:t>
            </a:r>
            <a:endParaRPr lang="zh-CN" alt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75516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20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7386" y="620688"/>
            <a:ext cx="2944454" cy="1152128"/>
          </a:xfrm>
        </p:spPr>
        <p:txBody>
          <a:bodyPr>
            <a:normAutofit/>
          </a:bodyPr>
          <a:lstStyle/>
          <a:p>
            <a:r>
              <a:rPr lang="en-US" altLang="zh-CN" sz="3200" dirty="0" smtClean="0">
                <a:solidFill>
                  <a:schemeClr val="bg1"/>
                </a:solidFill>
              </a:rPr>
              <a:t>Approach</a:t>
            </a:r>
            <a:endParaRPr lang="zh-CN" altLang="en-US" sz="3200" dirty="0">
              <a:solidFill>
                <a:schemeClr val="bg1"/>
              </a:solidFill>
            </a:endParaRPr>
          </a:p>
        </p:txBody>
      </p:sp>
      <p:sp>
        <p:nvSpPr>
          <p:cNvPr id="5" name="副标题 4"/>
          <p:cNvSpPr>
            <a:spLocks noGrp="1"/>
          </p:cNvSpPr>
          <p:nvPr>
            <p:ph type="subTitle" idx="1"/>
          </p:nvPr>
        </p:nvSpPr>
        <p:spPr>
          <a:xfrm>
            <a:off x="827584" y="1616596"/>
            <a:ext cx="6400800" cy="1752600"/>
          </a:xfrm>
        </p:spPr>
        <p:txBody>
          <a:bodyPr>
            <a:normAutofit fontScale="70000" lnSpcReduction="20000"/>
          </a:bodyPr>
          <a:lstStyle/>
          <a:p>
            <a:pPr algn="l"/>
            <a:r>
              <a:rPr lang="en-US" altLang="zh-CN" sz="4000" dirty="0" smtClean="0">
                <a:solidFill>
                  <a:schemeClr val="bg1"/>
                </a:solidFill>
              </a:rPr>
              <a:t>Spatial pyramid representation</a:t>
            </a:r>
          </a:p>
          <a:p>
            <a:pPr algn="l"/>
            <a:endParaRPr lang="en-US" altLang="zh-CN" sz="4000" dirty="0" smtClean="0">
              <a:solidFill>
                <a:schemeClr val="bg1"/>
              </a:solidFill>
            </a:endParaRPr>
          </a:p>
          <a:p>
            <a:pPr algn="l"/>
            <a:r>
              <a:rPr lang="en-US" altLang="zh-CN" sz="2900" dirty="0">
                <a:solidFill>
                  <a:srgbClr val="00B0F0"/>
                </a:solidFill>
              </a:rPr>
              <a:t>Beyond Bags of Features: Spatial Pyramid Matching for Recognizing Natural Scene Categories. </a:t>
            </a:r>
            <a:endParaRPr lang="en-US" altLang="zh-CN" sz="2900" dirty="0" smtClean="0">
              <a:solidFill>
                <a:srgbClr val="00B0F0"/>
              </a:solidFill>
            </a:endParaRPr>
          </a:p>
          <a:p>
            <a:pPr algn="l"/>
            <a:r>
              <a:rPr lang="en-US" altLang="zh-CN" sz="2900" dirty="0" smtClean="0">
                <a:solidFill>
                  <a:schemeClr val="bg1"/>
                </a:solidFill>
              </a:rPr>
              <a:t>S</a:t>
            </a:r>
            <a:r>
              <a:rPr lang="en-US" altLang="zh-CN" sz="2900" dirty="0">
                <a:solidFill>
                  <a:schemeClr val="bg1"/>
                </a:solidFill>
              </a:rPr>
              <a:t>. </a:t>
            </a:r>
            <a:r>
              <a:rPr lang="en-US" altLang="zh-CN" sz="2900" dirty="0" err="1">
                <a:solidFill>
                  <a:schemeClr val="bg1"/>
                </a:solidFill>
              </a:rPr>
              <a:t>Lazebnik</a:t>
            </a:r>
            <a:r>
              <a:rPr lang="en-US" altLang="zh-CN" sz="2900" dirty="0">
                <a:solidFill>
                  <a:schemeClr val="bg1"/>
                </a:solidFill>
              </a:rPr>
              <a:t>, C. </a:t>
            </a:r>
            <a:r>
              <a:rPr lang="en-US" altLang="zh-CN" sz="2900" dirty="0" err="1">
                <a:solidFill>
                  <a:schemeClr val="bg1"/>
                </a:solidFill>
              </a:rPr>
              <a:t>Schmid</a:t>
            </a:r>
            <a:r>
              <a:rPr lang="en-US" altLang="zh-CN" sz="2900" dirty="0">
                <a:solidFill>
                  <a:schemeClr val="bg1"/>
                </a:solidFill>
              </a:rPr>
              <a:t> and J. Ponce</a:t>
            </a:r>
            <a:endParaRPr lang="zh-CN" altLang="en-US" sz="2900" dirty="0">
              <a:solidFill>
                <a:schemeClr val="bg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29000"/>
            <a:ext cx="47815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935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260648"/>
            <a:ext cx="4528630" cy="1152128"/>
          </a:xfrm>
        </p:spPr>
        <p:txBody>
          <a:bodyPr>
            <a:normAutofit/>
          </a:bodyPr>
          <a:lstStyle/>
          <a:p>
            <a:r>
              <a:rPr lang="en-US" altLang="zh-CN" sz="3200" dirty="0" smtClean="0">
                <a:solidFill>
                  <a:schemeClr val="bg1"/>
                </a:solidFill>
              </a:rPr>
              <a:t>Implementation Detail</a:t>
            </a:r>
            <a:endParaRPr lang="zh-CN" altLang="en-US" sz="3200" dirty="0">
              <a:solidFill>
                <a:schemeClr val="bg1"/>
              </a:solidFill>
            </a:endParaRPr>
          </a:p>
        </p:txBody>
      </p:sp>
      <p:sp>
        <p:nvSpPr>
          <p:cNvPr id="5" name="副标题 4"/>
          <p:cNvSpPr>
            <a:spLocks noGrp="1"/>
          </p:cNvSpPr>
          <p:nvPr>
            <p:ph type="subTitle" idx="1"/>
          </p:nvPr>
        </p:nvSpPr>
        <p:spPr>
          <a:xfrm>
            <a:off x="323528" y="1412776"/>
            <a:ext cx="6400800" cy="1752600"/>
          </a:xfrm>
        </p:spPr>
        <p:txBody>
          <a:bodyPr>
            <a:normAutofit/>
          </a:bodyPr>
          <a:lstStyle/>
          <a:p>
            <a:pPr algn="l"/>
            <a:r>
              <a:rPr lang="en-US" altLang="zh-CN" sz="2400" dirty="0" smtClean="0">
                <a:solidFill>
                  <a:schemeClr val="bg1"/>
                </a:solidFill>
              </a:rPr>
              <a:t>How to choose the object bank? From where? How many?</a:t>
            </a:r>
            <a:endParaRPr lang="zh-CN" altLang="en-US" sz="2400" dirty="0">
              <a:solidFill>
                <a:schemeClr val="bg1"/>
              </a:solidFill>
            </a:endParaRPr>
          </a:p>
        </p:txBody>
      </p:sp>
      <p:sp>
        <p:nvSpPr>
          <p:cNvPr id="6" name="标题 1"/>
          <p:cNvSpPr txBox="1">
            <a:spLocks/>
          </p:cNvSpPr>
          <p:nvPr/>
        </p:nvSpPr>
        <p:spPr>
          <a:xfrm>
            <a:off x="467544" y="2733142"/>
            <a:ext cx="2545554"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smtClean="0">
                <a:solidFill>
                  <a:schemeClr val="bg1"/>
                </a:solidFill>
              </a:rPr>
              <a:t>Choose the most frequent object from popular dataset (</a:t>
            </a:r>
            <a:r>
              <a:rPr lang="en-US" altLang="zh-CN" sz="2000" dirty="0" err="1" smtClean="0">
                <a:solidFill>
                  <a:schemeClr val="bg1"/>
                </a:solidFill>
              </a:rPr>
              <a:t>LabelMe</a:t>
            </a:r>
            <a:r>
              <a:rPr lang="en-US" altLang="zh-CN" sz="2000" dirty="0" smtClean="0">
                <a:solidFill>
                  <a:schemeClr val="bg1"/>
                </a:solidFill>
              </a:rPr>
              <a:t>, ESP, </a:t>
            </a:r>
            <a:r>
              <a:rPr lang="en-US" altLang="zh-CN" sz="2000" dirty="0" err="1" smtClean="0">
                <a:solidFill>
                  <a:schemeClr val="bg1"/>
                </a:solidFill>
              </a:rPr>
              <a:t>ImageNet</a:t>
            </a:r>
            <a:r>
              <a:rPr lang="en-US" altLang="zh-CN" sz="2000" dirty="0" smtClean="0">
                <a:solidFill>
                  <a:schemeClr val="bg1"/>
                </a:solidFill>
              </a:rPr>
              <a:t>, Flickr) and find their intersection.</a:t>
            </a:r>
          </a:p>
          <a:p>
            <a:pPr algn="l"/>
            <a:r>
              <a:rPr lang="en-US" altLang="zh-CN" sz="2000" dirty="0" smtClean="0">
                <a:solidFill>
                  <a:schemeClr val="bg1"/>
                </a:solidFill>
              </a:rPr>
              <a:t>Finally result in </a:t>
            </a:r>
            <a:r>
              <a:rPr lang="en-US" altLang="zh-CN" sz="2000" dirty="0" smtClean="0">
                <a:solidFill>
                  <a:srgbClr val="00B0F0"/>
                </a:solidFill>
              </a:rPr>
              <a:t>200</a:t>
            </a:r>
            <a:r>
              <a:rPr lang="en-US" altLang="zh-CN" sz="2000" dirty="0" smtClean="0">
                <a:solidFill>
                  <a:schemeClr val="bg1"/>
                </a:solidFill>
              </a:rPr>
              <a:t> objects.</a:t>
            </a:r>
            <a:endParaRPr lang="zh-CN" altLang="en-US" sz="20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132856"/>
            <a:ext cx="56197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606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260648"/>
            <a:ext cx="4528630" cy="1152128"/>
          </a:xfrm>
        </p:spPr>
        <p:txBody>
          <a:bodyPr>
            <a:normAutofit/>
          </a:bodyPr>
          <a:lstStyle/>
          <a:p>
            <a:r>
              <a:rPr lang="en-US" altLang="zh-CN" sz="3200" dirty="0" smtClean="0">
                <a:solidFill>
                  <a:schemeClr val="bg1"/>
                </a:solidFill>
              </a:rPr>
              <a:t>Implementation Detail</a:t>
            </a:r>
            <a:endParaRPr lang="zh-CN" altLang="en-US" sz="3200" dirty="0">
              <a:solidFill>
                <a:schemeClr val="bg1"/>
              </a:solidFill>
            </a:endParaRPr>
          </a:p>
        </p:txBody>
      </p:sp>
      <p:sp>
        <p:nvSpPr>
          <p:cNvPr id="5" name="副标题 4"/>
          <p:cNvSpPr>
            <a:spLocks noGrp="1"/>
          </p:cNvSpPr>
          <p:nvPr>
            <p:ph type="subTitle" idx="1"/>
          </p:nvPr>
        </p:nvSpPr>
        <p:spPr>
          <a:xfrm>
            <a:off x="323528" y="1412776"/>
            <a:ext cx="6400800" cy="1752600"/>
          </a:xfrm>
        </p:spPr>
        <p:txBody>
          <a:bodyPr>
            <a:normAutofit/>
          </a:bodyPr>
          <a:lstStyle/>
          <a:p>
            <a:pPr algn="l"/>
            <a:r>
              <a:rPr lang="en-US" altLang="zh-CN" sz="2400" dirty="0" smtClean="0">
                <a:solidFill>
                  <a:schemeClr val="bg1"/>
                </a:solidFill>
              </a:rPr>
              <a:t>The large object number brings the problem of </a:t>
            </a:r>
            <a:r>
              <a:rPr lang="en-US" altLang="zh-CN" sz="2400" dirty="0" smtClean="0">
                <a:solidFill>
                  <a:schemeClr val="accent6">
                    <a:lumMod val="75000"/>
                  </a:schemeClr>
                </a:solidFill>
              </a:rPr>
              <a:t>dimension curve.</a:t>
            </a:r>
            <a:endParaRPr lang="zh-CN" altLang="en-US" sz="2400" dirty="0">
              <a:solidFill>
                <a:schemeClr val="accent6">
                  <a:lumMod val="75000"/>
                </a:schemeClr>
              </a:solidFill>
            </a:endParaRPr>
          </a:p>
        </p:txBody>
      </p:sp>
      <p:sp>
        <p:nvSpPr>
          <p:cNvPr id="6" name="标题 1"/>
          <p:cNvSpPr txBox="1">
            <a:spLocks/>
          </p:cNvSpPr>
          <p:nvPr/>
        </p:nvSpPr>
        <p:spPr>
          <a:xfrm>
            <a:off x="457482" y="4653136"/>
            <a:ext cx="3756627" cy="16804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smtClean="0">
                <a:solidFill>
                  <a:schemeClr val="bg1"/>
                </a:solidFill>
              </a:rPr>
              <a:t>The second paper mainly deals with the computation problem.</a:t>
            </a:r>
          </a:p>
          <a:p>
            <a:pPr algn="l"/>
            <a:endParaRPr lang="en-US" altLang="zh-CN" sz="2000" dirty="0">
              <a:solidFill>
                <a:schemeClr val="bg1"/>
              </a:solidFill>
            </a:endParaRPr>
          </a:p>
          <a:p>
            <a:pPr algn="l"/>
            <a:endParaRPr lang="zh-CN" altLang="en-US" sz="2000" dirty="0">
              <a:solidFill>
                <a:schemeClr val="bg1"/>
              </a:solidFill>
            </a:endParaRPr>
          </a:p>
        </p:txBody>
      </p:sp>
      <p:sp>
        <p:nvSpPr>
          <p:cNvPr id="7" name="标题 1"/>
          <p:cNvSpPr txBox="1">
            <a:spLocks/>
          </p:cNvSpPr>
          <p:nvPr/>
        </p:nvSpPr>
        <p:spPr>
          <a:xfrm>
            <a:off x="323529" y="2780928"/>
            <a:ext cx="4104456" cy="1992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smtClean="0">
                <a:solidFill>
                  <a:schemeClr val="bg1"/>
                </a:solidFill>
              </a:rPr>
              <a:t>In this paper, </a:t>
            </a:r>
            <a:r>
              <a:rPr lang="en-US" altLang="zh-CN" sz="2000" dirty="0" smtClean="0">
                <a:solidFill>
                  <a:srgbClr val="7030A0"/>
                </a:solidFill>
              </a:rPr>
              <a:t>N=200</a:t>
            </a:r>
            <a:r>
              <a:rPr lang="en-US" altLang="zh-CN" sz="2000" dirty="0" smtClean="0">
                <a:solidFill>
                  <a:schemeClr val="bg1"/>
                </a:solidFill>
              </a:rPr>
              <a:t> object detector, computer response on </a:t>
            </a:r>
            <a:r>
              <a:rPr lang="en-US" altLang="zh-CN" sz="2000" dirty="0" smtClean="0">
                <a:solidFill>
                  <a:srgbClr val="7030A0"/>
                </a:solidFill>
              </a:rPr>
              <a:t>S=12</a:t>
            </a:r>
            <a:r>
              <a:rPr lang="en-US" altLang="zh-CN" sz="2000" dirty="0" smtClean="0">
                <a:solidFill>
                  <a:schemeClr val="bg1"/>
                </a:solidFill>
              </a:rPr>
              <a:t> scales, </a:t>
            </a:r>
            <a:r>
              <a:rPr lang="en-US" altLang="zh-CN" sz="2000" dirty="0" smtClean="0">
                <a:solidFill>
                  <a:srgbClr val="7030A0"/>
                </a:solidFill>
              </a:rPr>
              <a:t>L=3</a:t>
            </a:r>
            <a:r>
              <a:rPr lang="en-US" altLang="zh-CN" sz="2000" dirty="0" smtClean="0">
                <a:solidFill>
                  <a:schemeClr val="bg1"/>
                </a:solidFill>
              </a:rPr>
              <a:t> spatial pyramid level. So the total response for each image is:</a:t>
            </a:r>
          </a:p>
          <a:p>
            <a:pPr algn="l"/>
            <a:r>
              <a:rPr lang="en-US" altLang="zh-CN" sz="2000" dirty="0" smtClean="0">
                <a:solidFill>
                  <a:srgbClr val="7030A0"/>
                </a:solidFill>
              </a:rPr>
              <a:t>200*12*(1+4+16)</a:t>
            </a:r>
            <a:r>
              <a:rPr lang="zh-CN" altLang="en-US" sz="2000" dirty="0" smtClean="0">
                <a:solidFill>
                  <a:srgbClr val="7030A0"/>
                </a:solidFill>
              </a:rPr>
              <a:t>≈</a:t>
            </a:r>
            <a:r>
              <a:rPr lang="en-US" altLang="zh-CN" sz="2000" dirty="0" smtClean="0">
                <a:solidFill>
                  <a:srgbClr val="7030A0"/>
                </a:solidFill>
              </a:rPr>
              <a:t>50000 </a:t>
            </a:r>
            <a:r>
              <a:rPr lang="en-US" altLang="zh-CN" sz="2000" dirty="0" smtClean="0">
                <a:solidFill>
                  <a:schemeClr val="bg1"/>
                </a:solidFill>
              </a:rPr>
              <a:t>dimensions</a:t>
            </a:r>
          </a:p>
          <a:p>
            <a:pPr algn="l"/>
            <a:endParaRPr lang="en-US" altLang="zh-CN" sz="2000" dirty="0">
              <a:solidFill>
                <a:schemeClr val="bg1"/>
              </a:solidFill>
            </a:endParaRPr>
          </a:p>
          <a:p>
            <a:pPr algn="l"/>
            <a:endParaRPr lang="zh-CN" altLang="en-US" sz="2000" dirty="0">
              <a:solidFill>
                <a:schemeClr val="bg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132856"/>
            <a:ext cx="446341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27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sp>
        <p:nvSpPr>
          <p:cNvPr id="4" name="标题 1"/>
          <p:cNvSpPr txBox="1">
            <a:spLocks/>
          </p:cNvSpPr>
          <p:nvPr/>
        </p:nvSpPr>
        <p:spPr>
          <a:xfrm>
            <a:off x="667326" y="1565176"/>
            <a:ext cx="6208929" cy="3015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chemeClr val="bg1"/>
                </a:solidFill>
              </a:rPr>
              <a:t>Datasets:</a:t>
            </a:r>
          </a:p>
          <a:p>
            <a:pPr marL="457200" indent="-457200" algn="l">
              <a:buFont typeface="Arial" pitchFamily="34" charset="0"/>
              <a:buChar char="•"/>
            </a:pPr>
            <a:r>
              <a:rPr lang="en-US" altLang="zh-CN" sz="2400" dirty="0" smtClean="0">
                <a:solidFill>
                  <a:schemeClr val="bg1"/>
                </a:solidFill>
              </a:rPr>
              <a:t>15-Scene:  15 natural scene </a:t>
            </a:r>
            <a:r>
              <a:rPr lang="en-US" altLang="zh-CN" sz="2400" dirty="0" err="1" smtClean="0">
                <a:solidFill>
                  <a:schemeClr val="bg1"/>
                </a:solidFill>
              </a:rPr>
              <a:t>classese</a:t>
            </a:r>
            <a:endParaRPr lang="en-US" altLang="zh-CN" sz="2400" dirty="0" smtClean="0">
              <a:solidFill>
                <a:schemeClr val="bg1"/>
              </a:solidFill>
            </a:endParaRPr>
          </a:p>
          <a:p>
            <a:pPr marL="457200" indent="-457200" algn="l">
              <a:buFont typeface="Arial" pitchFamily="34" charset="0"/>
              <a:buChar char="•"/>
            </a:pPr>
            <a:r>
              <a:rPr lang="en-US" altLang="zh-CN" sz="2400" dirty="0" err="1" smtClean="0">
                <a:solidFill>
                  <a:schemeClr val="bg1"/>
                </a:solidFill>
              </a:rPr>
              <a:t>LabelMe</a:t>
            </a:r>
            <a:r>
              <a:rPr lang="en-US" altLang="zh-CN" sz="2400" dirty="0" smtClean="0">
                <a:solidFill>
                  <a:schemeClr val="bg1"/>
                </a:solidFill>
              </a:rPr>
              <a:t>:</a:t>
            </a:r>
            <a:r>
              <a:rPr lang="zh-CN" altLang="en-US" sz="2400" dirty="0" smtClean="0">
                <a:solidFill>
                  <a:schemeClr val="bg1"/>
                </a:solidFill>
              </a:rPr>
              <a:t> </a:t>
            </a:r>
            <a:r>
              <a:rPr lang="en-US" altLang="zh-CN" sz="2400" dirty="0" smtClean="0">
                <a:solidFill>
                  <a:schemeClr val="bg1"/>
                </a:solidFill>
              </a:rPr>
              <a:t>9 classes</a:t>
            </a:r>
          </a:p>
          <a:p>
            <a:pPr marL="457200" indent="-457200" algn="l">
              <a:buFont typeface="Arial" pitchFamily="34" charset="0"/>
              <a:buChar char="•"/>
            </a:pPr>
            <a:r>
              <a:rPr lang="en-US" altLang="zh-CN" sz="2400" dirty="0" smtClean="0">
                <a:solidFill>
                  <a:schemeClr val="bg1"/>
                </a:solidFill>
              </a:rPr>
              <a:t>MIT Indoor: 67 indoor scenes</a:t>
            </a:r>
          </a:p>
          <a:p>
            <a:pPr marL="457200" indent="-457200" algn="l">
              <a:buFont typeface="Arial" pitchFamily="34" charset="0"/>
              <a:buChar char="•"/>
            </a:pPr>
            <a:r>
              <a:rPr lang="en-US" altLang="zh-CN" sz="2400" dirty="0" smtClean="0">
                <a:solidFill>
                  <a:schemeClr val="bg1"/>
                </a:solidFill>
              </a:rPr>
              <a:t>UIUC sports: 8 complex event classes</a:t>
            </a:r>
          </a:p>
          <a:p>
            <a:pPr marL="457200" indent="-457200" algn="l">
              <a:buFont typeface="Arial" pitchFamily="34" charset="0"/>
              <a:buChar char="•"/>
            </a:pPr>
            <a:endParaRPr lang="en-US" altLang="zh-CN" sz="3200" dirty="0" smtClean="0">
              <a:solidFill>
                <a:schemeClr val="bg1"/>
              </a:solidFill>
            </a:endParaRPr>
          </a:p>
        </p:txBody>
      </p:sp>
    </p:spTree>
    <p:extLst>
      <p:ext uri="{BB962C8B-B14F-4D97-AF65-F5344CB8AC3E}">
        <p14:creationId xmlns:p14="http://schemas.microsoft.com/office/powerpoint/2010/main" val="2935958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836712"/>
            <a:ext cx="7772400" cy="5832648"/>
          </a:xfrm>
        </p:spPr>
        <p:txBody>
          <a:bodyPr>
            <a:noAutofit/>
          </a:bodyPr>
          <a:lstStyle/>
          <a:p>
            <a:pPr marL="342900" indent="-342900" algn="l">
              <a:buFont typeface="Arial" pitchFamily="34" charset="0"/>
              <a:buChar char="•"/>
            </a:pPr>
            <a:r>
              <a:rPr lang="en-US" altLang="zh-CN" sz="2200" dirty="0">
                <a:solidFill>
                  <a:schemeClr val="bg1"/>
                </a:solidFill>
              </a:rPr>
              <a:t>Modeling the shape of the scene: a Holistic Representation of the Spatial </a:t>
            </a:r>
            <a:r>
              <a:rPr lang="en-US" altLang="zh-CN" sz="2200" dirty="0" smtClean="0">
                <a:solidFill>
                  <a:schemeClr val="bg1"/>
                </a:solidFill>
              </a:rPr>
              <a:t>Envelope</a:t>
            </a:r>
            <a:br>
              <a:rPr lang="en-US" altLang="zh-CN" sz="2200" dirty="0" smtClean="0">
                <a:solidFill>
                  <a:schemeClr val="bg1"/>
                </a:solidFill>
              </a:rPr>
            </a:br>
            <a:r>
              <a:rPr lang="it-IT" altLang="zh-CN" sz="2200" dirty="0">
                <a:solidFill>
                  <a:srgbClr val="92D050"/>
                </a:solidFill>
              </a:rPr>
              <a:t>A. Oliva and A. Torralba. IJCV 2001</a:t>
            </a:r>
            <a:r>
              <a:rPr lang="zh-CN" altLang="en-US" sz="2200" dirty="0">
                <a:solidFill>
                  <a:srgbClr val="92D050"/>
                </a:solidFill>
              </a:rPr>
              <a:t/>
            </a:r>
            <a:br>
              <a:rPr lang="zh-CN" altLang="en-US" sz="2200" dirty="0">
                <a:solidFill>
                  <a:srgbClr val="92D050"/>
                </a:solidFill>
              </a:rPr>
            </a:br>
            <a:r>
              <a:rPr lang="en-US" altLang="zh-CN" sz="2200" dirty="0" smtClean="0">
                <a:solidFill>
                  <a:srgbClr val="92D050"/>
                </a:solidFill>
              </a:rPr>
              <a:t/>
            </a:r>
            <a:br>
              <a:rPr lang="en-US" altLang="zh-CN" sz="2200" dirty="0" smtClean="0">
                <a:solidFill>
                  <a:srgbClr val="92D050"/>
                </a:solidFill>
              </a:rPr>
            </a:br>
            <a:r>
              <a:rPr lang="en-US" altLang="zh-CN" sz="2200" dirty="0" smtClean="0">
                <a:solidFill>
                  <a:schemeClr val="bg1"/>
                </a:solidFill>
              </a:rPr>
              <a:t>Eﬃcient </a:t>
            </a:r>
            <a:r>
              <a:rPr lang="en-US" altLang="zh-CN" sz="2200" dirty="0">
                <a:solidFill>
                  <a:schemeClr val="bg1"/>
                </a:solidFill>
              </a:rPr>
              <a:t>Object Category Recognition Using </a:t>
            </a:r>
            <a:r>
              <a:rPr lang="en-US" altLang="zh-CN" sz="2200" dirty="0" err="1" smtClean="0">
                <a:solidFill>
                  <a:schemeClr val="bg1"/>
                </a:solidFill>
              </a:rPr>
              <a:t>Classemes</a:t>
            </a:r>
            <a:r>
              <a:rPr lang="en-US" altLang="zh-CN" sz="2200" dirty="0">
                <a:solidFill>
                  <a:schemeClr val="bg1"/>
                </a:solidFill>
              </a:rPr>
              <a:t/>
            </a:r>
            <a:br>
              <a:rPr lang="en-US" altLang="zh-CN" sz="2200" dirty="0">
                <a:solidFill>
                  <a:schemeClr val="bg1"/>
                </a:solidFill>
              </a:rPr>
            </a:br>
            <a:r>
              <a:rPr lang="it-IT" altLang="zh-CN" sz="2200" dirty="0">
                <a:solidFill>
                  <a:srgbClr val="92D050"/>
                </a:solidFill>
              </a:rPr>
              <a:t>Lorenzo Torresani, Martin Szummer,  Andrew </a:t>
            </a:r>
            <a:r>
              <a:rPr lang="it-IT" altLang="zh-CN" sz="2200" dirty="0" smtClean="0">
                <a:solidFill>
                  <a:srgbClr val="92D050"/>
                </a:solidFill>
              </a:rPr>
              <a:t>Fitzgibbon. ECCV 2010</a:t>
            </a:r>
            <a:br>
              <a:rPr lang="it-IT" altLang="zh-CN" sz="2200" dirty="0" smtClean="0">
                <a:solidFill>
                  <a:srgbClr val="92D050"/>
                </a:solidFill>
              </a:rPr>
            </a:br>
            <a:r>
              <a:rPr lang="it-IT" altLang="zh-CN" sz="2200" dirty="0">
                <a:solidFill>
                  <a:srgbClr val="92D050"/>
                </a:solidFill>
              </a:rPr>
              <a:t/>
            </a:r>
            <a:br>
              <a:rPr lang="it-IT" altLang="zh-CN" sz="2200" dirty="0">
                <a:solidFill>
                  <a:srgbClr val="92D050"/>
                </a:solidFill>
              </a:rPr>
            </a:br>
            <a:r>
              <a:rPr lang="en-US" altLang="zh-CN" sz="2200" dirty="0">
                <a:solidFill>
                  <a:schemeClr val="bg1"/>
                </a:solidFill>
              </a:rPr>
              <a:t>Objects as Attributes for Scene </a:t>
            </a:r>
            <a:r>
              <a:rPr lang="en-US" altLang="zh-CN" sz="2200" dirty="0" smtClean="0">
                <a:solidFill>
                  <a:schemeClr val="bg1"/>
                </a:solidFill>
              </a:rPr>
              <a:t>Classification</a:t>
            </a:r>
            <a:r>
              <a:rPr lang="en-US" altLang="zh-CN" sz="2200" dirty="0">
                <a:solidFill>
                  <a:schemeClr val="bg1"/>
                </a:solidFill>
              </a:rPr>
              <a:t/>
            </a:r>
            <a:br>
              <a:rPr lang="en-US" altLang="zh-CN" sz="2200" dirty="0">
                <a:solidFill>
                  <a:schemeClr val="bg1"/>
                </a:solidFill>
              </a:rPr>
            </a:br>
            <a:r>
              <a:rPr lang="it-IT" altLang="zh-CN" sz="2200" dirty="0">
                <a:solidFill>
                  <a:srgbClr val="92D050"/>
                </a:solidFill>
              </a:rPr>
              <a:t>Li-Jia Li*, Hao Su*, Yongwhan Lim, Li </a:t>
            </a:r>
            <a:r>
              <a:rPr lang="it-IT" altLang="zh-CN" sz="2200" dirty="0" smtClean="0">
                <a:solidFill>
                  <a:srgbClr val="92D050"/>
                </a:solidFill>
              </a:rPr>
              <a:t>Fei-Fei. ECCV 2010</a:t>
            </a:r>
            <a:r>
              <a:rPr lang="it-IT" altLang="zh-CN" sz="2200" dirty="0">
                <a:solidFill>
                  <a:schemeClr val="bg1"/>
                </a:solidFill>
              </a:rPr>
              <a:t/>
            </a:r>
            <a:br>
              <a:rPr lang="it-IT" altLang="zh-CN" sz="2200" dirty="0">
                <a:solidFill>
                  <a:schemeClr val="bg1"/>
                </a:solidFill>
              </a:rPr>
            </a:br>
            <a:r>
              <a:rPr lang="it-IT" altLang="zh-CN" sz="2200" dirty="0">
                <a:solidFill>
                  <a:schemeClr val="bg1"/>
                </a:solidFill>
              </a:rPr>
              <a:t/>
            </a:r>
            <a:br>
              <a:rPr lang="it-IT" altLang="zh-CN" sz="2200" dirty="0">
                <a:solidFill>
                  <a:schemeClr val="bg1"/>
                </a:solidFill>
              </a:rPr>
            </a:br>
            <a:r>
              <a:rPr lang="en-US" altLang="zh-CN" sz="2200" dirty="0">
                <a:solidFill>
                  <a:schemeClr val="bg1"/>
                </a:solidFill>
              </a:rPr>
              <a:t>Object Bank: A High-Level Image Representation for Scene Classiﬁcation &amp; Semantic Feature </a:t>
            </a:r>
            <a:r>
              <a:rPr lang="en-US" altLang="zh-CN" sz="2200" dirty="0" err="1" smtClean="0">
                <a:solidFill>
                  <a:schemeClr val="bg1"/>
                </a:solidFill>
              </a:rPr>
              <a:t>Sparsiﬁcation</a:t>
            </a:r>
            <a:r>
              <a:rPr lang="en-US" altLang="zh-CN" sz="2200" dirty="0">
                <a:solidFill>
                  <a:schemeClr val="bg1"/>
                </a:solidFill>
              </a:rPr>
              <a:t/>
            </a:r>
            <a:br>
              <a:rPr lang="en-US" altLang="zh-CN" sz="2200" dirty="0">
                <a:solidFill>
                  <a:schemeClr val="bg1"/>
                </a:solidFill>
              </a:rPr>
            </a:br>
            <a:r>
              <a:rPr lang="it-IT" altLang="zh-CN" sz="2200" dirty="0">
                <a:solidFill>
                  <a:srgbClr val="92D050"/>
                </a:solidFill>
              </a:rPr>
              <a:t>L-J. Li, H. Su, E. Xing, L. Fei-Fei</a:t>
            </a:r>
            <a:r>
              <a:rPr lang="it-IT" altLang="zh-CN" sz="2200" dirty="0" smtClean="0">
                <a:solidFill>
                  <a:srgbClr val="92D050"/>
                </a:solidFill>
              </a:rPr>
              <a:t>. NIPS 2010</a:t>
            </a:r>
            <a:endParaRPr lang="zh-CN" altLang="en-US" sz="2200" dirty="0">
              <a:solidFill>
                <a:srgbClr val="92D050"/>
              </a:solidFill>
            </a:endParaRPr>
          </a:p>
        </p:txBody>
      </p:sp>
      <p:sp>
        <p:nvSpPr>
          <p:cNvPr id="5" name="TextBox 4"/>
          <p:cNvSpPr txBox="1"/>
          <p:nvPr/>
        </p:nvSpPr>
        <p:spPr>
          <a:xfrm>
            <a:off x="1763688" y="620687"/>
            <a:ext cx="4104456" cy="584775"/>
          </a:xfrm>
          <a:prstGeom prst="rect">
            <a:avLst/>
          </a:prstGeom>
          <a:noFill/>
        </p:spPr>
        <p:txBody>
          <a:bodyPr wrap="square" rtlCol="0">
            <a:spAutoFit/>
          </a:bodyPr>
          <a:lstStyle/>
          <a:p>
            <a:pPr algn="ctr"/>
            <a:r>
              <a:rPr lang="en-US" altLang="zh-CN" sz="3200" dirty="0" smtClean="0">
                <a:solidFill>
                  <a:schemeClr val="bg1"/>
                </a:solidFill>
              </a:rPr>
              <a:t>Overview</a:t>
            </a:r>
            <a:endParaRPr lang="zh-CN" altLang="en-US" sz="3200" dirty="0">
              <a:solidFill>
                <a:schemeClr val="bg1"/>
              </a:solidFill>
            </a:endParaRPr>
          </a:p>
        </p:txBody>
      </p:sp>
    </p:spTree>
    <p:extLst>
      <p:ext uri="{BB962C8B-B14F-4D97-AF65-F5344CB8AC3E}">
        <p14:creationId xmlns:p14="http://schemas.microsoft.com/office/powerpoint/2010/main" val="2806884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sp>
        <p:nvSpPr>
          <p:cNvPr id="4" name="标题 1"/>
          <p:cNvSpPr txBox="1">
            <a:spLocks/>
          </p:cNvSpPr>
          <p:nvPr/>
        </p:nvSpPr>
        <p:spPr>
          <a:xfrm>
            <a:off x="539552" y="1178658"/>
            <a:ext cx="4912786" cy="1071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chemeClr val="bg1"/>
                </a:solidFill>
              </a:rPr>
              <a:t>15-Scene</a:t>
            </a:r>
            <a:endParaRPr lang="en-US" altLang="zh-CN" sz="3200" dirty="0" smtClean="0">
              <a:solidFill>
                <a:schemeClr val="bg1"/>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818677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882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sp>
        <p:nvSpPr>
          <p:cNvPr id="4" name="标题 1"/>
          <p:cNvSpPr txBox="1">
            <a:spLocks/>
          </p:cNvSpPr>
          <p:nvPr/>
        </p:nvSpPr>
        <p:spPr>
          <a:xfrm>
            <a:off x="539552" y="1178658"/>
            <a:ext cx="4912786" cy="1071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err="1" smtClean="0">
                <a:solidFill>
                  <a:schemeClr val="bg1"/>
                </a:solidFill>
              </a:rPr>
              <a:t>LabelMe</a:t>
            </a:r>
            <a:r>
              <a:rPr lang="en-US" altLang="zh-CN" sz="2400" dirty="0" smtClean="0">
                <a:solidFill>
                  <a:schemeClr val="bg1"/>
                </a:solidFill>
              </a:rPr>
              <a:t>: 9 categories</a:t>
            </a:r>
            <a:endParaRPr lang="en-US" altLang="zh-CN" sz="3200" dirty="0" smtClean="0">
              <a:solidFill>
                <a:schemeClr val="bg1"/>
              </a:solidFill>
            </a:endParaRPr>
          </a:p>
        </p:txBody>
      </p:sp>
      <p:sp>
        <p:nvSpPr>
          <p:cNvPr id="5" name="矩形 4"/>
          <p:cNvSpPr/>
          <p:nvPr/>
        </p:nvSpPr>
        <p:spPr>
          <a:xfrm>
            <a:off x="539552" y="2260332"/>
            <a:ext cx="5760640" cy="707886"/>
          </a:xfrm>
          <a:prstGeom prst="rect">
            <a:avLst/>
          </a:prstGeom>
        </p:spPr>
        <p:txBody>
          <a:bodyPr wrap="square">
            <a:spAutoFit/>
          </a:bodyPr>
          <a:lstStyle/>
          <a:p>
            <a:r>
              <a:rPr lang="en-US" altLang="zh-CN" sz="2000" dirty="0">
                <a:solidFill>
                  <a:schemeClr val="bg1"/>
                </a:solidFill>
              </a:rPr>
              <a:t>beach, mountain, bathroom, church, garage, ofﬁce, sail, street, forest</a:t>
            </a:r>
            <a:endParaRPr lang="zh-CN" altLang="en-US" sz="2000" dirty="0">
              <a:solidFill>
                <a:schemeClr val="bg1"/>
              </a:solidFill>
            </a:endParaRPr>
          </a:p>
        </p:txBody>
      </p:sp>
    </p:spTree>
    <p:extLst>
      <p:ext uri="{BB962C8B-B14F-4D97-AF65-F5344CB8AC3E}">
        <p14:creationId xmlns:p14="http://schemas.microsoft.com/office/powerpoint/2010/main" val="2832722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sp>
        <p:nvSpPr>
          <p:cNvPr id="4" name="标题 1"/>
          <p:cNvSpPr txBox="1">
            <a:spLocks/>
          </p:cNvSpPr>
          <p:nvPr/>
        </p:nvSpPr>
        <p:spPr>
          <a:xfrm>
            <a:off x="683568" y="1736812"/>
            <a:ext cx="439248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chemeClr val="bg1"/>
                </a:solidFill>
              </a:rPr>
              <a:t>MIT indoor(67 categories):</a:t>
            </a:r>
            <a:endParaRPr lang="en-US" altLang="zh-CN" sz="3200" dirty="0" smtClean="0">
              <a:solidFill>
                <a:schemeClr val="bg1"/>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30380"/>
            <a:ext cx="8702215" cy="353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632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sp>
        <p:nvSpPr>
          <p:cNvPr id="4" name="标题 1"/>
          <p:cNvSpPr txBox="1">
            <a:spLocks/>
          </p:cNvSpPr>
          <p:nvPr/>
        </p:nvSpPr>
        <p:spPr>
          <a:xfrm>
            <a:off x="611560" y="1196752"/>
            <a:ext cx="388843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chemeClr val="bg1"/>
                </a:solidFill>
              </a:rPr>
              <a:t>UIUC sports(8 categories):</a:t>
            </a:r>
            <a:endParaRPr lang="en-US" altLang="zh-CN" sz="3200" dirty="0" smtClean="0">
              <a:solidFill>
                <a:schemeClr val="bg1"/>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37623"/>
            <a:ext cx="58769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074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02" y="4077072"/>
            <a:ext cx="683969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64" y="1191961"/>
            <a:ext cx="681398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32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1152128"/>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62251"/>
            <a:ext cx="3103565" cy="114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364" y="1191961"/>
            <a:ext cx="3406995" cy="1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09364" y="2498993"/>
            <a:ext cx="6696744" cy="707886"/>
          </a:xfrm>
          <a:prstGeom prst="rect">
            <a:avLst/>
          </a:prstGeom>
        </p:spPr>
        <p:txBody>
          <a:bodyPr wrap="square">
            <a:spAutoFit/>
          </a:bodyPr>
          <a:lstStyle/>
          <a:p>
            <a:r>
              <a:rPr lang="en-US" altLang="zh-CN" sz="2000" dirty="0" smtClean="0">
                <a:solidFill>
                  <a:schemeClr val="bg1"/>
                </a:solidFill>
              </a:rPr>
              <a:t>More performance gain on MIT indoor and UIUC sports datasets because these two are more complex.</a:t>
            </a:r>
            <a:endParaRPr lang="zh-CN" altLang="en-US" sz="2000" dirty="0">
              <a:solidFill>
                <a:schemeClr val="bg1"/>
              </a:solidFill>
            </a:endParaRP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82616"/>
            <a:ext cx="2713714" cy="303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916359" y="3450605"/>
            <a:ext cx="4248472" cy="1938992"/>
          </a:xfrm>
          <a:prstGeom prst="rect">
            <a:avLst/>
          </a:prstGeom>
        </p:spPr>
        <p:txBody>
          <a:bodyPr wrap="square">
            <a:spAutoFit/>
          </a:bodyPr>
          <a:lstStyle/>
          <a:p>
            <a:pPr marL="342900" indent="-342900">
              <a:buFont typeface="Arial" pitchFamily="34" charset="0"/>
              <a:buChar char="•"/>
            </a:pPr>
            <a:r>
              <a:rPr lang="en-US" altLang="zh-CN" sz="2000" dirty="0" smtClean="0">
                <a:solidFill>
                  <a:schemeClr val="bg1"/>
                </a:solidFill>
              </a:rPr>
              <a:t>Similar texture(low-level) but different objects(semantic information)</a:t>
            </a:r>
          </a:p>
          <a:p>
            <a:endParaRPr lang="en-US" altLang="zh-CN" sz="2000" dirty="0">
              <a:solidFill>
                <a:schemeClr val="bg1"/>
              </a:solidFill>
            </a:endParaRPr>
          </a:p>
          <a:p>
            <a:pPr marL="342900" indent="-342900">
              <a:buFont typeface="Arial" pitchFamily="34" charset="0"/>
              <a:buChar char="•"/>
            </a:pPr>
            <a:r>
              <a:rPr lang="en-US" altLang="zh-CN" sz="2000" dirty="0" smtClean="0">
                <a:solidFill>
                  <a:schemeClr val="bg1"/>
                </a:solidFill>
              </a:rPr>
              <a:t>Confirm the effectiveness of object-bank in high-level task.</a:t>
            </a:r>
            <a:endParaRPr lang="zh-CN" altLang="en-US" sz="2000" dirty="0">
              <a:solidFill>
                <a:schemeClr val="bg1"/>
              </a:solidFill>
            </a:endParaRPr>
          </a:p>
        </p:txBody>
      </p:sp>
    </p:spTree>
    <p:extLst>
      <p:ext uri="{BB962C8B-B14F-4D97-AF65-F5344CB8AC3E}">
        <p14:creationId xmlns:p14="http://schemas.microsoft.com/office/powerpoint/2010/main" val="36859970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864096"/>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74552"/>
            <a:ext cx="32194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60265"/>
            <a:ext cx="35814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1"/>
          <p:cNvSpPr txBox="1">
            <a:spLocks/>
          </p:cNvSpPr>
          <p:nvPr/>
        </p:nvSpPr>
        <p:spPr>
          <a:xfrm>
            <a:off x="611560" y="980728"/>
            <a:ext cx="452863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chemeClr val="bg1"/>
                </a:solidFill>
              </a:rPr>
              <a:t>Accuracy with growing object bank</a:t>
            </a:r>
            <a:endParaRPr lang="zh-CN" altLang="en-US" sz="2400" dirty="0">
              <a:solidFill>
                <a:schemeClr val="bg1"/>
              </a:solidFill>
            </a:endParaRPr>
          </a:p>
        </p:txBody>
      </p:sp>
      <p:sp>
        <p:nvSpPr>
          <p:cNvPr id="3" name="矩形 2"/>
          <p:cNvSpPr/>
          <p:nvPr/>
        </p:nvSpPr>
        <p:spPr>
          <a:xfrm>
            <a:off x="837523" y="4878937"/>
            <a:ext cx="6696744" cy="707886"/>
          </a:xfrm>
          <a:prstGeom prst="rect">
            <a:avLst/>
          </a:prstGeom>
        </p:spPr>
        <p:txBody>
          <a:bodyPr wrap="square">
            <a:spAutoFit/>
          </a:bodyPr>
          <a:lstStyle/>
          <a:p>
            <a:r>
              <a:rPr lang="en-US" altLang="zh-CN" sz="2000" dirty="0">
                <a:solidFill>
                  <a:schemeClr val="bg1"/>
                </a:solidFill>
              </a:rPr>
              <a:t>C</a:t>
            </a:r>
            <a:r>
              <a:rPr lang="en-US" altLang="zh-CN" sz="2000" dirty="0" smtClean="0">
                <a:solidFill>
                  <a:schemeClr val="bg1"/>
                </a:solidFill>
              </a:rPr>
              <a:t>lassiﬁcation performance continuously </a:t>
            </a:r>
            <a:r>
              <a:rPr lang="en-US" altLang="zh-CN" sz="2000" dirty="0">
                <a:solidFill>
                  <a:schemeClr val="bg1"/>
                </a:solidFill>
              </a:rPr>
              <a:t>increases when more objects are incorporated in the OB representation.</a:t>
            </a:r>
            <a:endParaRPr lang="zh-CN" altLang="en-US" sz="2000" dirty="0">
              <a:solidFill>
                <a:schemeClr val="bg1"/>
              </a:solidFill>
            </a:endParaRPr>
          </a:p>
        </p:txBody>
      </p:sp>
    </p:spTree>
    <p:extLst>
      <p:ext uri="{BB962C8B-B14F-4D97-AF65-F5344CB8AC3E}">
        <p14:creationId xmlns:p14="http://schemas.microsoft.com/office/powerpoint/2010/main" val="1837097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0648"/>
            <a:ext cx="4528630" cy="864096"/>
          </a:xfrm>
        </p:spPr>
        <p:txBody>
          <a:bodyPr>
            <a:normAutofit/>
          </a:bodyPr>
          <a:lstStyle/>
          <a:p>
            <a:pPr algn="l"/>
            <a:r>
              <a:rPr lang="en-US" altLang="zh-CN" sz="3200" dirty="0" smtClean="0">
                <a:solidFill>
                  <a:schemeClr val="bg1"/>
                </a:solidFill>
              </a:rPr>
              <a:t>Experiment</a:t>
            </a:r>
            <a:endParaRPr lang="zh-CN" altLang="en-US" sz="3200" dirty="0">
              <a:solidFill>
                <a:schemeClr val="bg1"/>
              </a:solidFill>
            </a:endParaRPr>
          </a:p>
        </p:txBody>
      </p:sp>
      <p:sp>
        <p:nvSpPr>
          <p:cNvPr id="6" name="标题 1"/>
          <p:cNvSpPr txBox="1">
            <a:spLocks/>
          </p:cNvSpPr>
          <p:nvPr/>
        </p:nvSpPr>
        <p:spPr>
          <a:xfrm>
            <a:off x="611560" y="980728"/>
            <a:ext cx="452863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chemeClr val="bg1"/>
                </a:solidFill>
              </a:rPr>
              <a:t>Comparison with </a:t>
            </a:r>
            <a:r>
              <a:rPr lang="en-US" altLang="zh-CN" sz="2400" dirty="0" err="1" smtClean="0">
                <a:solidFill>
                  <a:schemeClr val="bg1"/>
                </a:solidFill>
              </a:rPr>
              <a:t>classeme</a:t>
            </a:r>
            <a:r>
              <a:rPr lang="en-US" altLang="zh-CN" sz="2400" dirty="0" smtClean="0">
                <a:solidFill>
                  <a:schemeClr val="bg1"/>
                </a:solidFill>
              </a:rPr>
              <a:t> in object recognition</a:t>
            </a:r>
            <a:endParaRPr lang="zh-CN" altLang="en-US" sz="2400" dirty="0">
              <a:solidFill>
                <a:schemeClr val="bg1"/>
              </a:solidFill>
            </a:endParaRPr>
          </a:p>
        </p:txBody>
      </p:sp>
      <p:sp>
        <p:nvSpPr>
          <p:cNvPr id="3" name="矩形 2"/>
          <p:cNvSpPr/>
          <p:nvPr/>
        </p:nvSpPr>
        <p:spPr>
          <a:xfrm>
            <a:off x="814318" y="4190605"/>
            <a:ext cx="6696744" cy="400110"/>
          </a:xfrm>
          <a:prstGeom prst="rect">
            <a:avLst/>
          </a:prstGeom>
        </p:spPr>
        <p:txBody>
          <a:bodyPr wrap="square">
            <a:spAutoFit/>
          </a:bodyPr>
          <a:lstStyle/>
          <a:p>
            <a:r>
              <a:rPr lang="en-US" altLang="zh-CN" sz="2000" dirty="0" smtClean="0">
                <a:solidFill>
                  <a:schemeClr val="bg1"/>
                </a:solidFill>
              </a:rPr>
              <a:t>Not fair because </a:t>
            </a:r>
            <a:r>
              <a:rPr lang="en-US" altLang="zh-CN" sz="2000" dirty="0" err="1" smtClean="0">
                <a:solidFill>
                  <a:schemeClr val="bg1"/>
                </a:solidFill>
              </a:rPr>
              <a:t>classeme</a:t>
            </a:r>
            <a:r>
              <a:rPr lang="en-US" altLang="zh-CN" sz="2000" dirty="0" smtClean="0">
                <a:solidFill>
                  <a:schemeClr val="bg1"/>
                </a:solidFill>
              </a:rPr>
              <a:t> is proposed for speed</a:t>
            </a:r>
            <a:endParaRPr lang="zh-CN" altLang="en-US" sz="2000" dirty="0">
              <a:solidFill>
                <a:schemeClr val="bg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391094859"/>
              </p:ext>
            </p:extLst>
          </p:nvPr>
        </p:nvGraphicFramePr>
        <p:xfrm>
          <a:off x="837523" y="2924944"/>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zh-CN" altLang="en-US" dirty="0"/>
                    </a:p>
                  </a:txBody>
                  <a:tcPr/>
                </a:tc>
                <a:tc>
                  <a:txBody>
                    <a:bodyPr/>
                    <a:lstStyle/>
                    <a:p>
                      <a:r>
                        <a:rPr lang="en-US" altLang="zh-CN" dirty="0" smtClean="0"/>
                        <a:t>OB</a:t>
                      </a:r>
                      <a:endParaRPr lang="zh-CN" altLang="en-US" dirty="0"/>
                    </a:p>
                  </a:txBody>
                  <a:tcPr/>
                </a:tc>
                <a:tc>
                  <a:txBody>
                    <a:bodyPr/>
                    <a:lstStyle/>
                    <a:p>
                      <a:r>
                        <a:rPr lang="en-US" altLang="zh-CN" dirty="0" err="1" smtClean="0"/>
                        <a:t>Classeme</a:t>
                      </a:r>
                      <a:endParaRPr lang="zh-CN" altLang="en-US" dirty="0"/>
                    </a:p>
                  </a:txBody>
                  <a:tcPr/>
                </a:tc>
              </a:tr>
              <a:tr h="370840">
                <a:tc>
                  <a:txBody>
                    <a:bodyPr/>
                    <a:lstStyle/>
                    <a:p>
                      <a:r>
                        <a:rPr lang="en-US" altLang="zh-CN" dirty="0" smtClean="0"/>
                        <a:t>Caltech256</a:t>
                      </a:r>
                      <a:endParaRPr lang="zh-CN" altLang="en-US" dirty="0"/>
                    </a:p>
                  </a:txBody>
                  <a:tcPr/>
                </a:tc>
                <a:tc>
                  <a:txBody>
                    <a:bodyPr/>
                    <a:lstStyle/>
                    <a:p>
                      <a:r>
                        <a:rPr lang="en-US" altLang="zh-CN" dirty="0" smtClean="0"/>
                        <a:t>39%</a:t>
                      </a:r>
                      <a:endParaRPr lang="zh-CN" altLang="en-US" dirty="0"/>
                    </a:p>
                  </a:txBody>
                  <a:tcPr/>
                </a:tc>
                <a:tc>
                  <a:txBody>
                    <a:bodyPr/>
                    <a:lstStyle/>
                    <a:p>
                      <a:r>
                        <a:rPr lang="en-US" altLang="zh-CN" dirty="0" smtClean="0"/>
                        <a:t>36%</a:t>
                      </a:r>
                      <a:endParaRPr lang="zh-CN" altLang="en-US" dirty="0"/>
                    </a:p>
                  </a:txBody>
                  <a:tcPr/>
                </a:tc>
              </a:tr>
            </a:tbl>
          </a:graphicData>
        </a:graphic>
      </p:graphicFrame>
    </p:spTree>
    <p:extLst>
      <p:ext uri="{BB962C8B-B14F-4D97-AF65-F5344CB8AC3E}">
        <p14:creationId xmlns:p14="http://schemas.microsoft.com/office/powerpoint/2010/main" val="1661178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755576" y="542026"/>
            <a:ext cx="480828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smtClean="0">
                <a:solidFill>
                  <a:schemeClr val="bg1"/>
                </a:solidFill>
              </a:rPr>
              <a:t>Efficiency comparison of </a:t>
            </a:r>
            <a:r>
              <a:rPr lang="en-US" altLang="zh-CN" sz="3200" dirty="0" err="1" smtClean="0">
                <a:solidFill>
                  <a:schemeClr val="accent6">
                    <a:lumMod val="75000"/>
                  </a:schemeClr>
                </a:solidFill>
              </a:rPr>
              <a:t>Classeme</a:t>
            </a:r>
            <a:r>
              <a:rPr lang="en-US" altLang="zh-CN" sz="3200" dirty="0" smtClean="0">
                <a:solidFill>
                  <a:schemeClr val="bg1"/>
                </a:solidFill>
              </a:rPr>
              <a:t> and </a:t>
            </a:r>
            <a:r>
              <a:rPr lang="en-US" altLang="zh-CN" sz="3200" dirty="0" smtClean="0">
                <a:solidFill>
                  <a:srgbClr val="00B0F0"/>
                </a:solidFill>
              </a:rPr>
              <a:t>Object bank</a:t>
            </a:r>
            <a:endParaRPr lang="zh-CN" altLang="en-US" sz="3200" dirty="0">
              <a:solidFill>
                <a:srgbClr val="00B0F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087207555"/>
              </p:ext>
            </p:extLst>
          </p:nvPr>
        </p:nvGraphicFramePr>
        <p:xfrm>
          <a:off x="788395" y="2996952"/>
          <a:ext cx="6825872" cy="2743200"/>
        </p:xfrm>
        <a:graphic>
          <a:graphicData uri="http://schemas.openxmlformats.org/drawingml/2006/table">
            <a:tbl>
              <a:tblPr firstRow="1" bandRow="1">
                <a:tableStyleId>{5C22544A-7EE6-4342-B048-85BDC9FD1C3A}</a:tableStyleId>
              </a:tblPr>
              <a:tblGrid>
                <a:gridCol w="1706468"/>
                <a:gridCol w="1706468"/>
                <a:gridCol w="1706468"/>
                <a:gridCol w="1706468"/>
              </a:tblGrid>
              <a:tr h="449055">
                <a:tc>
                  <a:txBody>
                    <a:bodyPr/>
                    <a:lstStyle/>
                    <a:p>
                      <a:endParaRPr lang="zh-CN" altLang="en-US" dirty="0"/>
                    </a:p>
                  </a:txBody>
                  <a:tcPr/>
                </a:tc>
                <a:tc>
                  <a:txBody>
                    <a:bodyPr/>
                    <a:lstStyle/>
                    <a:p>
                      <a:r>
                        <a:rPr lang="en-US" altLang="zh-CN" dirty="0" err="1" smtClean="0"/>
                        <a:t>Classeme</a:t>
                      </a:r>
                      <a:endParaRPr lang="zh-CN" altLang="en-US" dirty="0"/>
                    </a:p>
                  </a:txBody>
                  <a:tcPr/>
                </a:tc>
                <a:tc>
                  <a:txBody>
                    <a:bodyPr/>
                    <a:lstStyle/>
                    <a:p>
                      <a:r>
                        <a:rPr lang="en-US" altLang="zh-CN" dirty="0" smtClean="0"/>
                        <a:t>Object bank</a:t>
                      </a:r>
                      <a:endParaRPr lang="zh-CN" altLang="en-US" dirty="0"/>
                    </a:p>
                  </a:txBody>
                  <a:tcPr/>
                </a:tc>
                <a:tc>
                  <a:txBody>
                    <a:bodyPr/>
                    <a:lstStyle/>
                    <a:p>
                      <a:r>
                        <a:rPr lang="en-US" altLang="zh-CN" dirty="0" smtClean="0"/>
                        <a:t>Spatial envelope</a:t>
                      </a:r>
                      <a:endParaRPr lang="zh-CN" altLang="en-US" dirty="0"/>
                    </a:p>
                  </a:txBody>
                  <a:tcPr/>
                </a:tc>
              </a:tr>
              <a:tr h="775081">
                <a:tc>
                  <a:txBody>
                    <a:bodyPr/>
                    <a:lstStyle/>
                    <a:p>
                      <a:r>
                        <a:rPr lang="en-US" altLang="zh-CN" dirty="0" smtClean="0"/>
                        <a:t>Feature extraction per image</a:t>
                      </a:r>
                      <a:endParaRPr lang="zh-CN" altLang="en-US" dirty="0"/>
                    </a:p>
                  </a:txBody>
                  <a:tcPr/>
                </a:tc>
                <a:tc>
                  <a:txBody>
                    <a:bodyPr/>
                    <a:lstStyle/>
                    <a:p>
                      <a:r>
                        <a:rPr lang="en-US" altLang="zh-CN" dirty="0" smtClean="0"/>
                        <a:t>0.4s</a:t>
                      </a:r>
                      <a:endParaRPr lang="zh-CN" altLang="en-US" dirty="0"/>
                    </a:p>
                  </a:txBody>
                  <a:tcPr/>
                </a:tc>
                <a:tc>
                  <a:txBody>
                    <a:bodyPr/>
                    <a:lstStyle/>
                    <a:p>
                      <a:r>
                        <a:rPr lang="en-US" altLang="zh-CN" dirty="0" smtClean="0"/>
                        <a:t>7.2s</a:t>
                      </a:r>
                      <a:endParaRPr lang="zh-CN" altLang="en-US" dirty="0"/>
                    </a:p>
                  </a:txBody>
                  <a:tcPr/>
                </a:tc>
                <a:tc>
                  <a:txBody>
                    <a:bodyPr/>
                    <a:lstStyle/>
                    <a:p>
                      <a:r>
                        <a:rPr lang="en-US" altLang="zh-CN" dirty="0" smtClean="0"/>
                        <a:t>0.1s</a:t>
                      </a:r>
                      <a:endParaRPr lang="zh-CN" altLang="en-US" dirty="0"/>
                    </a:p>
                  </a:txBody>
                  <a:tcPr/>
                </a:tc>
              </a:tr>
              <a:tr h="775081">
                <a:tc>
                  <a:txBody>
                    <a:bodyPr/>
                    <a:lstStyle/>
                    <a:p>
                      <a:r>
                        <a:rPr lang="en-US" altLang="zh-CN" dirty="0" smtClean="0"/>
                        <a:t>Feature descriptor size</a:t>
                      </a:r>
                      <a:endParaRPr lang="zh-CN" altLang="en-US" dirty="0"/>
                    </a:p>
                  </a:txBody>
                  <a:tcPr/>
                </a:tc>
                <a:tc>
                  <a:txBody>
                    <a:bodyPr/>
                    <a:lstStyle/>
                    <a:p>
                      <a:r>
                        <a:rPr lang="en-US" altLang="zh-CN" dirty="0" smtClean="0"/>
                        <a:t>12KB for continuous</a:t>
                      </a:r>
                    </a:p>
                    <a:p>
                      <a:r>
                        <a:rPr lang="en-US" altLang="zh-CN" dirty="0" smtClean="0"/>
                        <a:t>626byte</a:t>
                      </a:r>
                      <a:r>
                        <a:rPr lang="en-US" altLang="zh-CN" baseline="0" dirty="0" smtClean="0"/>
                        <a:t> for binary</a:t>
                      </a:r>
                      <a:endParaRPr lang="zh-CN" altLang="en-US" dirty="0"/>
                    </a:p>
                  </a:txBody>
                  <a:tcPr/>
                </a:tc>
                <a:tc>
                  <a:txBody>
                    <a:bodyPr/>
                    <a:lstStyle/>
                    <a:p>
                      <a:r>
                        <a:rPr lang="en-US" altLang="zh-CN" dirty="0" smtClean="0"/>
                        <a:t>236KB</a:t>
                      </a:r>
                      <a:endParaRPr lang="zh-CN" altLang="en-US" dirty="0"/>
                    </a:p>
                  </a:txBody>
                  <a:tcPr/>
                </a:tc>
                <a:tc>
                  <a:txBody>
                    <a:bodyPr/>
                    <a:lstStyle/>
                    <a:p>
                      <a:r>
                        <a:rPr lang="en-US" altLang="zh-CN" dirty="0" smtClean="0"/>
                        <a:t>2KB</a:t>
                      </a:r>
                      <a:endParaRPr lang="zh-CN" altLang="en-US" dirty="0"/>
                    </a:p>
                  </a:txBody>
                  <a:tcPr/>
                </a:tc>
              </a:tr>
            </a:tbl>
          </a:graphicData>
        </a:graphic>
      </p:graphicFrame>
      <p:sp>
        <p:nvSpPr>
          <p:cNvPr id="5" name="矩形 4"/>
          <p:cNvSpPr/>
          <p:nvPr/>
        </p:nvSpPr>
        <p:spPr>
          <a:xfrm>
            <a:off x="731275" y="2346446"/>
            <a:ext cx="6696744" cy="400110"/>
          </a:xfrm>
          <a:prstGeom prst="rect">
            <a:avLst/>
          </a:prstGeom>
        </p:spPr>
        <p:txBody>
          <a:bodyPr wrap="square">
            <a:spAutoFit/>
          </a:bodyPr>
          <a:lstStyle/>
          <a:p>
            <a:r>
              <a:rPr lang="en-US" altLang="zh-CN" sz="2000" dirty="0" smtClean="0">
                <a:solidFill>
                  <a:schemeClr val="bg1"/>
                </a:solidFill>
              </a:rPr>
              <a:t>Dataset: 50 images randomly selected from Caltech256.</a:t>
            </a:r>
            <a:endParaRPr lang="zh-CN" altLang="en-US" sz="2000" dirty="0">
              <a:solidFill>
                <a:schemeClr val="bg1"/>
              </a:solidFill>
            </a:endParaRPr>
          </a:p>
        </p:txBody>
      </p:sp>
      <p:sp>
        <p:nvSpPr>
          <p:cNvPr id="9" name="矩形 8"/>
          <p:cNvSpPr/>
          <p:nvPr/>
        </p:nvSpPr>
        <p:spPr>
          <a:xfrm>
            <a:off x="755576" y="5229200"/>
            <a:ext cx="6696744" cy="400110"/>
          </a:xfrm>
          <a:prstGeom prst="rect">
            <a:avLst/>
          </a:prstGeom>
        </p:spPr>
        <p:txBody>
          <a:bodyPr wrap="square">
            <a:spAutoFit/>
          </a:bodyPr>
          <a:lstStyle/>
          <a:p>
            <a:r>
              <a:rPr lang="en-US" altLang="zh-CN" sz="2000" dirty="0" smtClean="0">
                <a:solidFill>
                  <a:schemeClr val="bg1"/>
                </a:solidFill>
              </a:rPr>
              <a:t>What if we binary the continuous value of object bank?</a:t>
            </a:r>
            <a:endParaRPr lang="zh-CN" altLang="en-US" sz="2000" dirty="0">
              <a:solidFill>
                <a:schemeClr val="bg1"/>
              </a:solidFill>
            </a:endParaRPr>
          </a:p>
        </p:txBody>
      </p:sp>
    </p:spTree>
    <p:extLst>
      <p:ext uri="{BB962C8B-B14F-4D97-AF65-F5344CB8AC3E}">
        <p14:creationId xmlns:p14="http://schemas.microsoft.com/office/powerpoint/2010/main" val="3154889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755576" y="542026"/>
            <a:ext cx="5544616" cy="13027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smtClean="0">
                <a:solidFill>
                  <a:schemeClr val="bg1"/>
                </a:solidFill>
              </a:rPr>
              <a:t>Spatial Envelope on MIT indoor</a:t>
            </a:r>
            <a:endParaRPr lang="zh-CN" altLang="en-US" sz="3200" dirty="0">
              <a:solidFill>
                <a:srgbClr val="00B0F0"/>
              </a:solidFill>
            </a:endParaRPr>
          </a:p>
        </p:txBody>
      </p:sp>
      <p:sp>
        <p:nvSpPr>
          <p:cNvPr id="5" name="矩形 4"/>
          <p:cNvSpPr/>
          <p:nvPr/>
        </p:nvSpPr>
        <p:spPr>
          <a:xfrm>
            <a:off x="736548" y="1844824"/>
            <a:ext cx="6696744" cy="400110"/>
          </a:xfrm>
          <a:prstGeom prst="rect">
            <a:avLst/>
          </a:prstGeom>
        </p:spPr>
        <p:txBody>
          <a:bodyPr wrap="square">
            <a:spAutoFit/>
          </a:bodyPr>
          <a:lstStyle/>
          <a:p>
            <a:r>
              <a:rPr lang="en-US" altLang="zh-CN" sz="2000" dirty="0" smtClean="0">
                <a:solidFill>
                  <a:schemeClr val="bg1"/>
                </a:solidFill>
              </a:rPr>
              <a:t>Dataset: A subset of MIT indoor which contains 8 categories</a:t>
            </a:r>
            <a:endParaRPr lang="zh-CN" altLang="en-US" sz="2000" dirty="0">
              <a:solidFill>
                <a:schemeClr val="bg1"/>
              </a:solidFill>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48880"/>
            <a:ext cx="2376264" cy="138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格 7"/>
          <p:cNvGraphicFramePr>
            <a:graphicFrameLocks noGrp="1"/>
          </p:cNvGraphicFramePr>
          <p:nvPr>
            <p:extLst>
              <p:ext uri="{D42A27DB-BD31-4B8C-83A1-F6EECF244321}">
                <p14:modId xmlns:p14="http://schemas.microsoft.com/office/powerpoint/2010/main" val="815022365"/>
              </p:ext>
            </p:extLst>
          </p:nvPr>
        </p:nvGraphicFramePr>
        <p:xfrm>
          <a:off x="971600" y="4149080"/>
          <a:ext cx="4431678" cy="1554480"/>
        </p:xfrm>
        <a:graphic>
          <a:graphicData uri="http://schemas.openxmlformats.org/drawingml/2006/table">
            <a:tbl>
              <a:tblPr firstRow="1" bandRow="1">
                <a:tableStyleId>{5C22544A-7EE6-4342-B048-85BDC9FD1C3A}</a:tableStyleId>
              </a:tblPr>
              <a:tblGrid>
                <a:gridCol w="1477226"/>
                <a:gridCol w="1409465"/>
                <a:gridCol w="1544987"/>
              </a:tblGrid>
              <a:tr h="226438">
                <a:tc>
                  <a:txBody>
                    <a:bodyPr/>
                    <a:lstStyle/>
                    <a:p>
                      <a:endParaRPr lang="zh-CN" altLang="en-US" dirty="0"/>
                    </a:p>
                  </a:txBody>
                  <a:tcPr/>
                </a:tc>
                <a:tc>
                  <a:txBody>
                    <a:bodyPr/>
                    <a:lstStyle/>
                    <a:p>
                      <a:r>
                        <a:rPr lang="en-US" altLang="zh-CN" dirty="0" smtClean="0"/>
                        <a:t>Average</a:t>
                      </a:r>
                      <a:r>
                        <a:rPr lang="en-US" altLang="zh-CN" baseline="0" dirty="0" smtClean="0"/>
                        <a:t> classification accuracy</a:t>
                      </a:r>
                      <a:endParaRPr lang="zh-CN" altLang="en-US" dirty="0"/>
                    </a:p>
                  </a:txBody>
                  <a:tcPr/>
                </a:tc>
                <a:tc>
                  <a:txBody>
                    <a:bodyPr/>
                    <a:lstStyle/>
                    <a:p>
                      <a:r>
                        <a:rPr lang="en-US" altLang="zh-CN" dirty="0" smtClean="0"/>
                        <a:t>By chance</a:t>
                      </a:r>
                      <a:endParaRPr lang="zh-CN" altLang="en-US" dirty="0"/>
                    </a:p>
                  </a:txBody>
                  <a:tcPr/>
                </a:tc>
              </a:tr>
              <a:tr h="390837">
                <a:tc>
                  <a:txBody>
                    <a:bodyPr/>
                    <a:lstStyle/>
                    <a:p>
                      <a:r>
                        <a:rPr lang="en-US" altLang="zh-CN" dirty="0" smtClean="0"/>
                        <a:t>Spatial envelope</a:t>
                      </a:r>
                      <a:endParaRPr lang="zh-CN" altLang="en-US" dirty="0"/>
                    </a:p>
                  </a:txBody>
                  <a:tcPr/>
                </a:tc>
                <a:tc>
                  <a:txBody>
                    <a:bodyPr/>
                    <a:lstStyle/>
                    <a:p>
                      <a:r>
                        <a:rPr lang="en-US" altLang="zh-CN" dirty="0" smtClean="0"/>
                        <a:t>17.5%</a:t>
                      </a:r>
                      <a:endParaRPr lang="zh-CN" altLang="en-US" dirty="0"/>
                    </a:p>
                  </a:txBody>
                  <a:tcPr/>
                </a:tc>
                <a:tc>
                  <a:txBody>
                    <a:bodyPr/>
                    <a:lstStyle/>
                    <a:p>
                      <a:r>
                        <a:rPr lang="en-US" altLang="zh-CN" dirty="0" smtClean="0"/>
                        <a:t>12.5%</a:t>
                      </a:r>
                      <a:endParaRPr lang="zh-CN" altLang="en-US" dirty="0"/>
                    </a:p>
                  </a:txBody>
                  <a:tcPr/>
                </a:tc>
              </a:tr>
            </a:tbl>
          </a:graphicData>
        </a:graphic>
      </p:graphicFrame>
    </p:spTree>
    <p:extLst>
      <p:ext uri="{BB962C8B-B14F-4D97-AF65-F5344CB8AC3E}">
        <p14:creationId xmlns:p14="http://schemas.microsoft.com/office/powerpoint/2010/main" val="523472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124744"/>
            <a:ext cx="7772400" cy="1470025"/>
          </a:xfrm>
        </p:spPr>
        <p:txBody>
          <a:bodyPr>
            <a:normAutofit/>
          </a:bodyPr>
          <a:lstStyle/>
          <a:p>
            <a:r>
              <a:rPr lang="en-US" altLang="zh-CN" sz="3200" dirty="0" smtClean="0">
                <a:solidFill>
                  <a:srgbClr val="00B0F0"/>
                </a:solidFill>
              </a:rPr>
              <a:t>Modeling the shape of the scene: a Holistic Representation of the Spatial Envelope</a:t>
            </a:r>
            <a:endParaRPr lang="zh-CN" altLang="en-US" sz="3200" dirty="0">
              <a:solidFill>
                <a:srgbClr val="00B0F0"/>
              </a:solidFill>
            </a:endParaRPr>
          </a:p>
        </p:txBody>
      </p:sp>
      <p:sp>
        <p:nvSpPr>
          <p:cNvPr id="3" name="副标题 2"/>
          <p:cNvSpPr>
            <a:spLocks noGrp="1"/>
          </p:cNvSpPr>
          <p:nvPr>
            <p:ph type="subTitle" idx="1"/>
          </p:nvPr>
        </p:nvSpPr>
        <p:spPr>
          <a:xfrm>
            <a:off x="2411760" y="2708920"/>
            <a:ext cx="6400800" cy="1752600"/>
          </a:xfrm>
        </p:spPr>
        <p:txBody>
          <a:bodyPr/>
          <a:lstStyle/>
          <a:p>
            <a:pPr algn="r"/>
            <a:r>
              <a:rPr lang="it-IT" altLang="zh-CN" dirty="0" smtClean="0">
                <a:solidFill>
                  <a:srgbClr val="92D050"/>
                </a:solidFill>
              </a:rPr>
              <a:t>A. Oliva and A. Torralba. IJCV 2001</a:t>
            </a:r>
            <a:endParaRPr lang="zh-CN" altLang="en-US" dirty="0">
              <a:solidFill>
                <a:srgbClr val="92D050"/>
              </a:solidFill>
            </a:endParaRPr>
          </a:p>
        </p:txBody>
      </p:sp>
    </p:spTree>
    <p:extLst>
      <p:ext uri="{BB962C8B-B14F-4D97-AF65-F5344CB8AC3E}">
        <p14:creationId xmlns:p14="http://schemas.microsoft.com/office/powerpoint/2010/main" val="1346833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755576" y="542026"/>
            <a:ext cx="5544616" cy="10867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smtClean="0">
                <a:solidFill>
                  <a:schemeClr val="bg1"/>
                </a:solidFill>
              </a:rPr>
              <a:t>Retrospect</a:t>
            </a:r>
            <a:endParaRPr lang="zh-CN" altLang="en-US" sz="3200" dirty="0">
              <a:solidFill>
                <a:srgbClr val="00B0F0"/>
              </a:solidFill>
            </a:endParaRPr>
          </a:p>
        </p:txBody>
      </p:sp>
      <p:sp>
        <p:nvSpPr>
          <p:cNvPr id="5" name="矩形 4"/>
          <p:cNvSpPr/>
          <p:nvPr/>
        </p:nvSpPr>
        <p:spPr>
          <a:xfrm>
            <a:off x="736548" y="1844824"/>
            <a:ext cx="7003804" cy="830997"/>
          </a:xfrm>
          <a:prstGeom prst="rect">
            <a:avLst/>
          </a:prstGeom>
        </p:spPr>
        <p:txBody>
          <a:bodyPr wrap="square">
            <a:spAutoFit/>
          </a:bodyPr>
          <a:lstStyle/>
          <a:p>
            <a:r>
              <a:rPr lang="en-US" altLang="zh-CN" sz="2400" dirty="0" smtClean="0">
                <a:solidFill>
                  <a:srgbClr val="00B0F0"/>
                </a:solidFill>
              </a:rPr>
              <a:t>Spatial envelope</a:t>
            </a:r>
            <a:r>
              <a:rPr lang="en-US" altLang="zh-CN" sz="2400" dirty="0" smtClean="0">
                <a:solidFill>
                  <a:schemeClr val="bg1"/>
                </a:solidFill>
              </a:rPr>
              <a:t>(2001): Ignore object information</a:t>
            </a:r>
          </a:p>
          <a:p>
            <a:endParaRPr lang="en-US" altLang="zh-CN" sz="2400" dirty="0">
              <a:solidFill>
                <a:schemeClr val="bg1"/>
              </a:solidFill>
            </a:endParaRPr>
          </a:p>
        </p:txBody>
      </p:sp>
      <p:sp>
        <p:nvSpPr>
          <p:cNvPr id="2" name="矩形 1"/>
          <p:cNvSpPr/>
          <p:nvPr/>
        </p:nvSpPr>
        <p:spPr>
          <a:xfrm>
            <a:off x="755576" y="3794481"/>
            <a:ext cx="6624736" cy="830997"/>
          </a:xfrm>
          <a:prstGeom prst="rect">
            <a:avLst/>
          </a:prstGeom>
        </p:spPr>
        <p:txBody>
          <a:bodyPr wrap="square">
            <a:spAutoFit/>
          </a:bodyPr>
          <a:lstStyle/>
          <a:p>
            <a:r>
              <a:rPr lang="en-US" altLang="zh-CN" sz="2400" dirty="0" err="1">
                <a:solidFill>
                  <a:srgbClr val="00B0F0"/>
                </a:solidFill>
              </a:rPr>
              <a:t>Classemes</a:t>
            </a:r>
            <a:r>
              <a:rPr lang="en-US" altLang="zh-CN" sz="2400" dirty="0">
                <a:solidFill>
                  <a:schemeClr val="bg1"/>
                </a:solidFill>
              </a:rPr>
              <a:t>(2010), </a:t>
            </a:r>
            <a:r>
              <a:rPr lang="en-US" altLang="zh-CN" sz="2400" dirty="0">
                <a:solidFill>
                  <a:srgbClr val="00B0F0"/>
                </a:solidFill>
              </a:rPr>
              <a:t>Object bank</a:t>
            </a:r>
            <a:r>
              <a:rPr lang="en-US" altLang="zh-CN" sz="2400" dirty="0">
                <a:solidFill>
                  <a:schemeClr val="bg1"/>
                </a:solidFill>
              </a:rPr>
              <a:t>(2010): Utilize object information.</a:t>
            </a:r>
            <a:endParaRPr lang="zh-CN" altLang="en-US" sz="2400" dirty="0">
              <a:solidFill>
                <a:schemeClr val="bg1"/>
              </a:solidFill>
            </a:endParaRPr>
          </a:p>
        </p:txBody>
      </p:sp>
      <p:sp>
        <p:nvSpPr>
          <p:cNvPr id="9" name="矩形 8"/>
          <p:cNvSpPr/>
          <p:nvPr/>
        </p:nvSpPr>
        <p:spPr>
          <a:xfrm>
            <a:off x="888948" y="2445492"/>
            <a:ext cx="7003804" cy="830997"/>
          </a:xfrm>
          <a:prstGeom prst="rect">
            <a:avLst/>
          </a:prstGeom>
        </p:spPr>
        <p:txBody>
          <a:bodyPr wrap="square">
            <a:spAutoFit/>
          </a:bodyPr>
          <a:lstStyle/>
          <a:p>
            <a:pPr marL="342900" indent="-342900">
              <a:buFont typeface="Arial" pitchFamily="34" charset="0"/>
              <a:buChar char="•"/>
            </a:pPr>
            <a:r>
              <a:rPr lang="en-US" altLang="zh-CN" sz="2400" dirty="0" smtClean="0">
                <a:solidFill>
                  <a:schemeClr val="bg1"/>
                </a:solidFill>
              </a:rPr>
              <a:t>For coarse-grained scene. Fast scene recognition.</a:t>
            </a:r>
          </a:p>
          <a:p>
            <a:endParaRPr lang="en-US" altLang="zh-CN" sz="2400" dirty="0">
              <a:solidFill>
                <a:schemeClr val="bg1"/>
              </a:solidFill>
            </a:endParaRPr>
          </a:p>
        </p:txBody>
      </p:sp>
      <p:sp>
        <p:nvSpPr>
          <p:cNvPr id="10" name="矩形 9"/>
          <p:cNvSpPr/>
          <p:nvPr/>
        </p:nvSpPr>
        <p:spPr>
          <a:xfrm>
            <a:off x="888948" y="4869160"/>
            <a:ext cx="7003804" cy="1200329"/>
          </a:xfrm>
          <a:prstGeom prst="rect">
            <a:avLst/>
          </a:prstGeom>
        </p:spPr>
        <p:txBody>
          <a:bodyPr wrap="square">
            <a:spAutoFit/>
          </a:bodyPr>
          <a:lstStyle/>
          <a:p>
            <a:pPr marL="342900" indent="-342900">
              <a:buFont typeface="Arial" pitchFamily="34" charset="0"/>
              <a:buChar char="•"/>
            </a:pPr>
            <a:r>
              <a:rPr lang="en-US" altLang="zh-CN" sz="2400" dirty="0" smtClean="0">
                <a:solidFill>
                  <a:schemeClr val="bg1"/>
                </a:solidFill>
              </a:rPr>
              <a:t>For fine-grained scene or object categories. Increase in accuracy.  </a:t>
            </a:r>
          </a:p>
          <a:p>
            <a:endParaRPr lang="en-US" altLang="zh-CN" sz="2400" dirty="0">
              <a:solidFill>
                <a:schemeClr val="bg1"/>
              </a:solidFill>
            </a:endParaRPr>
          </a:p>
        </p:txBody>
      </p:sp>
    </p:spTree>
    <p:extLst>
      <p:ext uri="{BB962C8B-B14F-4D97-AF65-F5344CB8AC3E}">
        <p14:creationId xmlns:p14="http://schemas.microsoft.com/office/powerpoint/2010/main" val="16323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bg1"/>
                </a:solidFill>
              </a:rPr>
              <a:t>Acknowledge</a:t>
            </a:r>
            <a:endParaRPr lang="zh-CN" altLang="en-US" dirty="0">
              <a:solidFill>
                <a:schemeClr val="bg1"/>
              </a:solidFill>
            </a:endParaRPr>
          </a:p>
        </p:txBody>
      </p:sp>
      <p:sp>
        <p:nvSpPr>
          <p:cNvPr id="3" name="内容占位符 2"/>
          <p:cNvSpPr>
            <a:spLocks noGrp="1"/>
          </p:cNvSpPr>
          <p:nvPr>
            <p:ph idx="1"/>
          </p:nvPr>
        </p:nvSpPr>
        <p:spPr/>
        <p:txBody>
          <a:bodyPr/>
          <a:lstStyle/>
          <a:p>
            <a:r>
              <a:rPr lang="en-US" altLang="zh-CN" dirty="0" smtClean="0">
                <a:solidFill>
                  <a:schemeClr val="bg1"/>
                </a:solidFill>
              </a:rPr>
              <a:t>Dr. Devi Parikh</a:t>
            </a:r>
            <a:endParaRPr lang="zh-CN" altLang="en-US" dirty="0">
              <a:solidFill>
                <a:schemeClr val="bg1"/>
              </a:solidFill>
            </a:endParaRPr>
          </a:p>
        </p:txBody>
      </p:sp>
    </p:spTree>
    <p:extLst>
      <p:ext uri="{BB962C8B-B14F-4D97-AF65-F5344CB8AC3E}">
        <p14:creationId xmlns:p14="http://schemas.microsoft.com/office/powerpoint/2010/main" val="3170259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solidFill>
                  <a:schemeClr val="bg1"/>
                </a:solidFill>
              </a:rPr>
              <a:t>Questions?</a:t>
            </a:r>
            <a:endParaRPr lang="zh-CN" altLang="en-US" dirty="0">
              <a:solidFill>
                <a:schemeClr val="bg1"/>
              </a:solidFill>
            </a:endParaRPr>
          </a:p>
        </p:txBody>
      </p:sp>
    </p:spTree>
    <p:extLst>
      <p:ext uri="{BB962C8B-B14F-4D97-AF65-F5344CB8AC3E}">
        <p14:creationId xmlns:p14="http://schemas.microsoft.com/office/powerpoint/2010/main" val="4225088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476672"/>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835968" y="1916832"/>
            <a:ext cx="2664296" cy="648072"/>
          </a:xfrm>
        </p:spPr>
        <p:txBody>
          <a:bodyPr/>
          <a:lstStyle/>
          <a:p>
            <a:pPr algn="l"/>
            <a:r>
              <a:rPr lang="it-IT" altLang="zh-CN" dirty="0" smtClean="0">
                <a:solidFill>
                  <a:srgbClr val="92D050"/>
                </a:solidFill>
              </a:rPr>
              <a:t>Motivation</a:t>
            </a:r>
            <a:endParaRPr lang="zh-CN" altLang="en-US" dirty="0">
              <a:solidFill>
                <a:srgbClr val="92D050"/>
              </a:solidFill>
            </a:endParaRPr>
          </a:p>
        </p:txBody>
      </p:sp>
      <p:sp>
        <p:nvSpPr>
          <p:cNvPr id="4" name="副标题 2"/>
          <p:cNvSpPr txBox="1">
            <a:spLocks/>
          </p:cNvSpPr>
          <p:nvPr/>
        </p:nvSpPr>
        <p:spPr>
          <a:xfrm>
            <a:off x="835968" y="2726891"/>
            <a:ext cx="3880048" cy="338437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altLang="zh-CN" dirty="0" smtClean="0">
                <a:solidFill>
                  <a:schemeClr val="bg1"/>
                </a:solidFill>
              </a:rPr>
              <a:t>Scene Categorization</a:t>
            </a:r>
          </a:p>
          <a:p>
            <a:pPr algn="l"/>
            <a:r>
              <a:rPr lang="it-IT" altLang="zh-CN" sz="2400" dirty="0" smtClean="0">
                <a:solidFill>
                  <a:schemeClr val="bg1"/>
                </a:solidFill>
              </a:rPr>
              <a:t>One way of doing this is: segment and detect the objects in the picture. Classify the scene according to which objects the picutre contains.</a:t>
            </a:r>
          </a:p>
          <a:p>
            <a:pPr algn="l"/>
            <a:endParaRPr lang="it-IT" altLang="zh-CN" sz="2400" dirty="0">
              <a:solidFill>
                <a:schemeClr val="bg1"/>
              </a:solidFill>
            </a:endParaRPr>
          </a:p>
          <a:p>
            <a:pPr algn="l"/>
            <a:r>
              <a:rPr lang="it-IT" altLang="zh-CN" sz="3600" dirty="0" smtClean="0">
                <a:solidFill>
                  <a:schemeClr val="bg1"/>
                </a:solidFill>
              </a:rPr>
              <a:t>But</a:t>
            </a:r>
            <a:r>
              <a:rPr lang="it-IT" altLang="zh-CN" sz="2400" dirty="0" smtClean="0">
                <a:solidFill>
                  <a:schemeClr val="bg1"/>
                </a:solidFill>
              </a:rPr>
              <a:t>, segmentation and object detection are hard problems.</a:t>
            </a:r>
            <a:endParaRPr lang="zh-CN" altLang="en-US" sz="2400" dirty="0">
              <a:solidFill>
                <a:schemeClr val="bg1"/>
              </a:solidFill>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812672"/>
            <a:ext cx="3835504" cy="256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副标题 2"/>
          <p:cNvSpPr txBox="1">
            <a:spLocks/>
          </p:cNvSpPr>
          <p:nvPr/>
        </p:nvSpPr>
        <p:spPr>
          <a:xfrm>
            <a:off x="5743181" y="5561451"/>
            <a:ext cx="3168379"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1400" dirty="0" smtClean="0">
                <a:solidFill>
                  <a:schemeClr val="bg1"/>
                </a:solidFill>
              </a:rPr>
              <a:t>Picture from: </a:t>
            </a:r>
            <a:r>
              <a:rPr lang="en-US" altLang="zh-CN" sz="1400" dirty="0">
                <a:solidFill>
                  <a:schemeClr val="bg1"/>
                </a:solidFill>
              </a:rPr>
              <a:t>J. Yao, S. </a:t>
            </a:r>
            <a:r>
              <a:rPr lang="en-US" altLang="zh-CN" sz="1400" dirty="0" err="1">
                <a:solidFill>
                  <a:schemeClr val="bg1"/>
                </a:solidFill>
              </a:rPr>
              <a:t>Fidler</a:t>
            </a:r>
            <a:r>
              <a:rPr lang="en-US" altLang="zh-CN" sz="1400" dirty="0">
                <a:solidFill>
                  <a:schemeClr val="bg1"/>
                </a:solidFill>
              </a:rPr>
              <a:t> and R. </a:t>
            </a:r>
            <a:r>
              <a:rPr lang="en-US" altLang="zh-CN" sz="1400" dirty="0" err="1">
                <a:solidFill>
                  <a:schemeClr val="bg1"/>
                </a:solidFill>
              </a:rPr>
              <a:t>Urtasun</a:t>
            </a:r>
            <a:endParaRPr lang="zh-CN" altLang="en-US" sz="1400" dirty="0">
              <a:solidFill>
                <a:schemeClr val="bg1"/>
              </a:solidFill>
            </a:endParaRPr>
          </a:p>
        </p:txBody>
      </p:sp>
    </p:spTree>
    <p:extLst>
      <p:ext uri="{BB962C8B-B14F-4D97-AF65-F5344CB8AC3E}">
        <p14:creationId xmlns:p14="http://schemas.microsoft.com/office/powerpoint/2010/main" val="112941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it-IT" altLang="zh-CN" dirty="0" smtClean="0">
                <a:solidFill>
                  <a:srgbClr val="92D050"/>
                </a:solidFill>
              </a:rPr>
              <a:t>Motivation</a:t>
            </a:r>
            <a:endParaRPr lang="zh-CN" altLang="en-US" dirty="0">
              <a:solidFill>
                <a:srgbClr val="92D050"/>
              </a:solidFill>
            </a:endParaRPr>
          </a:p>
        </p:txBody>
      </p:sp>
      <p:sp>
        <p:nvSpPr>
          <p:cNvPr id="4" name="副标题 2"/>
          <p:cNvSpPr txBox="1">
            <a:spLocks/>
          </p:cNvSpPr>
          <p:nvPr/>
        </p:nvSpPr>
        <p:spPr>
          <a:xfrm>
            <a:off x="611560" y="2348880"/>
            <a:ext cx="5688632" cy="331236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altLang="zh-CN" dirty="0" smtClean="0">
                <a:solidFill>
                  <a:schemeClr val="bg1"/>
                </a:solidFill>
              </a:rPr>
              <a:t>Experiment </a:t>
            </a:r>
            <a:r>
              <a:rPr lang="it-IT" altLang="zh-CN" dirty="0">
                <a:solidFill>
                  <a:schemeClr val="bg1"/>
                </a:solidFill>
              </a:rPr>
              <a:t>in Cognitive </a:t>
            </a:r>
            <a:r>
              <a:rPr lang="it-IT" altLang="zh-CN" dirty="0" smtClean="0">
                <a:solidFill>
                  <a:schemeClr val="bg1"/>
                </a:solidFill>
              </a:rPr>
              <a:t>Psychology</a:t>
            </a:r>
            <a:endParaRPr lang="zh-CN" altLang="en-US" dirty="0">
              <a:solidFill>
                <a:schemeClr val="bg1"/>
              </a:solidFill>
            </a:endParaRPr>
          </a:p>
          <a:p>
            <a:pPr algn="l"/>
            <a:r>
              <a:rPr lang="it-IT" altLang="zh-CN" sz="2400" dirty="0" smtClean="0">
                <a:solidFill>
                  <a:schemeClr val="bg1"/>
                </a:solidFill>
              </a:rPr>
              <a:t>Mary C.Potter,  1975, science</a:t>
            </a:r>
          </a:p>
          <a:p>
            <a:pPr marL="342900" indent="-342900" algn="l">
              <a:buFont typeface="Arial" pitchFamily="34" charset="0"/>
              <a:buChar char="•"/>
            </a:pPr>
            <a:r>
              <a:rPr lang="it-IT" altLang="zh-CN" sz="2000" dirty="0" smtClean="0">
                <a:solidFill>
                  <a:schemeClr val="bg1"/>
                </a:solidFill>
              </a:rPr>
              <a:t>Subjects were presented a target scene picture or a scene name beforehand</a:t>
            </a:r>
          </a:p>
          <a:p>
            <a:pPr marL="342900" indent="-342900" algn="l">
              <a:buFont typeface="Arial" pitchFamily="34" charset="0"/>
              <a:buChar char="•"/>
            </a:pPr>
            <a:r>
              <a:rPr lang="it-IT" altLang="zh-CN" sz="2000" dirty="0" smtClean="0">
                <a:solidFill>
                  <a:schemeClr val="bg1"/>
                </a:solidFill>
              </a:rPr>
              <a:t>Then they were presented a sequence of pictures at rates up to 8 per second. They were asked to press the button when they saw the target.</a:t>
            </a:r>
          </a:p>
          <a:p>
            <a:pPr marL="342900" indent="-342900" algn="l">
              <a:buFont typeface="Arial" pitchFamily="34" charset="0"/>
              <a:buChar char="•"/>
            </a:pPr>
            <a:r>
              <a:rPr lang="it-IT" altLang="zh-CN" sz="2000" dirty="0" smtClean="0">
                <a:solidFill>
                  <a:schemeClr val="bg1"/>
                </a:solidFill>
              </a:rPr>
              <a:t>Detection rate are surprising high (more than 90%).</a:t>
            </a:r>
          </a:p>
          <a:p>
            <a:pPr marL="342900" indent="-342900" algn="l">
              <a:buFont typeface="Arial" pitchFamily="34" charset="0"/>
              <a:buChar char="•"/>
            </a:pPr>
            <a:endParaRPr lang="it-IT" altLang="zh-CN" sz="2000" dirty="0" smtClean="0">
              <a:solidFill>
                <a:schemeClr val="bg1"/>
              </a:solidFill>
            </a:endParaRPr>
          </a:p>
        </p:txBody>
      </p:sp>
    </p:spTree>
    <p:extLst>
      <p:ext uri="{BB962C8B-B14F-4D97-AF65-F5344CB8AC3E}">
        <p14:creationId xmlns:p14="http://schemas.microsoft.com/office/powerpoint/2010/main" val="681562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04664"/>
            <a:ext cx="7772400" cy="1470025"/>
          </a:xfrm>
        </p:spPr>
        <p:txBody>
          <a:bodyPr>
            <a:normAutofit/>
          </a:bodyPr>
          <a:lstStyle/>
          <a:p>
            <a:pPr algn="l"/>
            <a:r>
              <a:rPr lang="en-US" altLang="zh-CN" sz="1600" dirty="0" smtClean="0">
                <a:solidFill>
                  <a:srgbClr val="00B0F0"/>
                </a:solidFill>
              </a:rPr>
              <a:t>Modeling the shape of the scene: </a:t>
            </a:r>
            <a:br>
              <a:rPr lang="en-US" altLang="zh-CN" sz="1600" dirty="0" smtClean="0">
                <a:solidFill>
                  <a:srgbClr val="00B0F0"/>
                </a:solidFill>
              </a:rPr>
            </a:br>
            <a:r>
              <a:rPr lang="en-US" altLang="zh-CN" sz="1600" dirty="0" smtClean="0">
                <a:solidFill>
                  <a:srgbClr val="00B0F0"/>
                </a:solidFill>
              </a:rPr>
              <a:t>a Holistic Representation of the Spatial Envelope</a:t>
            </a:r>
            <a:endParaRPr lang="zh-CN" altLang="en-US" sz="1600" dirty="0">
              <a:solidFill>
                <a:srgbClr val="00B0F0"/>
              </a:solidFill>
            </a:endParaRPr>
          </a:p>
        </p:txBody>
      </p:sp>
      <p:sp>
        <p:nvSpPr>
          <p:cNvPr id="3" name="副标题 2"/>
          <p:cNvSpPr>
            <a:spLocks noGrp="1"/>
          </p:cNvSpPr>
          <p:nvPr>
            <p:ph type="subTitle" idx="1"/>
          </p:nvPr>
        </p:nvSpPr>
        <p:spPr>
          <a:xfrm>
            <a:off x="539552" y="1700808"/>
            <a:ext cx="2664296" cy="648072"/>
          </a:xfrm>
        </p:spPr>
        <p:txBody>
          <a:bodyPr/>
          <a:lstStyle/>
          <a:p>
            <a:pPr algn="l"/>
            <a:r>
              <a:rPr lang="it-IT" altLang="zh-CN" dirty="0" smtClean="0">
                <a:solidFill>
                  <a:srgbClr val="92D050"/>
                </a:solidFill>
              </a:rPr>
              <a:t>Motivation</a:t>
            </a:r>
            <a:endParaRPr lang="zh-CN" altLang="en-US" dirty="0">
              <a:solidFill>
                <a:srgbClr val="92D050"/>
              </a:solidFill>
            </a:endParaRPr>
          </a:p>
        </p:txBody>
      </p:sp>
      <p:sp>
        <p:nvSpPr>
          <p:cNvPr id="4" name="副标题 2"/>
          <p:cNvSpPr txBox="1">
            <a:spLocks/>
          </p:cNvSpPr>
          <p:nvPr/>
        </p:nvSpPr>
        <p:spPr>
          <a:xfrm>
            <a:off x="611560" y="2348880"/>
            <a:ext cx="6984776" cy="345638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altLang="zh-CN" sz="2400" dirty="0">
                <a:solidFill>
                  <a:schemeClr val="bg1"/>
                </a:solidFill>
              </a:rPr>
              <a:t>Subsequent experiment implies that object information might be ignored during rapid categorization of </a:t>
            </a:r>
            <a:r>
              <a:rPr lang="en-US" altLang="zh-CN" sz="2400" dirty="0" smtClean="0">
                <a:solidFill>
                  <a:schemeClr val="bg1"/>
                </a:solidFill>
              </a:rPr>
              <a:t>scene.</a:t>
            </a:r>
            <a:endParaRPr lang="zh-CN" altLang="en-US" sz="2400" dirty="0">
              <a:solidFill>
                <a:schemeClr val="bg1"/>
              </a:solidFill>
            </a:endParaRPr>
          </a:p>
          <a:p>
            <a:pPr algn="l"/>
            <a:endParaRPr lang="it-IT" altLang="zh-CN" sz="2400" dirty="0">
              <a:solidFill>
                <a:schemeClr val="bg1"/>
              </a:solidFill>
            </a:endParaRPr>
          </a:p>
          <a:p>
            <a:pPr marL="342900" indent="-342900" algn="l">
              <a:buFont typeface="Arial" pitchFamily="34" charset="0"/>
              <a:buChar char="•"/>
            </a:pPr>
            <a:r>
              <a:rPr lang="en-US" altLang="zh-CN" sz="2400" dirty="0" smtClean="0">
                <a:solidFill>
                  <a:schemeClr val="bg1"/>
                </a:solidFill>
              </a:rPr>
              <a:t>Human are using some </a:t>
            </a:r>
            <a:r>
              <a:rPr lang="it-IT" altLang="zh-CN" sz="2400" dirty="0" smtClean="0">
                <a:solidFill>
                  <a:schemeClr val="bg1"/>
                </a:solidFill>
              </a:rPr>
              <a:t>holistic visual features(spatial layout, spatial structure, shape of scene...).</a:t>
            </a:r>
          </a:p>
          <a:p>
            <a:pPr algn="l"/>
            <a:endParaRPr lang="it-IT" altLang="zh-CN" sz="2400" dirty="0">
              <a:solidFill>
                <a:schemeClr val="bg1"/>
              </a:solidFill>
            </a:endParaRPr>
          </a:p>
          <a:p>
            <a:pPr marL="342900" indent="-342900" algn="l">
              <a:buFont typeface="Arial" pitchFamily="34" charset="0"/>
              <a:buChar char="•"/>
            </a:pPr>
            <a:r>
              <a:rPr lang="en-US" altLang="zh-CN" sz="2400" dirty="0" smtClean="0">
                <a:solidFill>
                  <a:schemeClr val="bg1"/>
                </a:solidFill>
              </a:rPr>
              <a:t>In this paper, the author terms them as </a:t>
            </a:r>
            <a:r>
              <a:rPr lang="en-US" altLang="zh-CN" sz="2400" dirty="0" smtClean="0">
                <a:solidFill>
                  <a:schemeClr val="accent6">
                    <a:lumMod val="75000"/>
                  </a:schemeClr>
                </a:solidFill>
              </a:rPr>
              <a:t>Spatial Envelope</a:t>
            </a:r>
            <a:r>
              <a:rPr lang="en-US" altLang="zh-CN" sz="2400" dirty="0" smtClean="0">
                <a:solidFill>
                  <a:schemeClr val="bg1"/>
                </a:solidFill>
              </a:rPr>
              <a:t>.</a:t>
            </a:r>
          </a:p>
          <a:p>
            <a:pPr marL="342900" indent="-342900" algn="l">
              <a:buFont typeface="Arial" pitchFamily="34" charset="0"/>
              <a:buChar char="•"/>
            </a:pPr>
            <a:r>
              <a:rPr lang="it-IT" altLang="zh-CN" sz="2400" dirty="0" smtClean="0">
                <a:solidFill>
                  <a:schemeClr val="bg1"/>
                </a:solidFill>
              </a:rPr>
              <a:t>Scenes belonging to same category share similar spatial structure that can be extracted without segmentating the image.</a:t>
            </a:r>
            <a:endParaRPr lang="zh-CN" altLang="en-US" sz="2400" dirty="0">
              <a:solidFill>
                <a:schemeClr val="bg1"/>
              </a:solidFill>
            </a:endParaRPr>
          </a:p>
          <a:p>
            <a:pPr algn="l"/>
            <a:endParaRPr lang="zh-CN" altLang="en-US" dirty="0">
              <a:solidFill>
                <a:schemeClr val="bg1"/>
              </a:solidFill>
            </a:endParaRPr>
          </a:p>
        </p:txBody>
      </p:sp>
    </p:spTree>
    <p:extLst>
      <p:ext uri="{BB962C8B-B14F-4D97-AF65-F5344CB8AC3E}">
        <p14:creationId xmlns:p14="http://schemas.microsoft.com/office/powerpoint/2010/main" val="201619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2607</TotalTime>
  <Words>2169</Words>
  <Application>Microsoft Office PowerPoint</Application>
  <PresentationFormat>全屏显示(4:3)</PresentationFormat>
  <Paragraphs>424</Paragraphs>
  <Slides>62</Slides>
  <Notes>54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64" baseType="lpstr">
      <vt:lpstr>Office 主题​​</vt:lpstr>
      <vt:lpstr>Equation</vt:lpstr>
      <vt:lpstr>Global and high-level image descriptions</vt:lpstr>
      <vt:lpstr>Low-level descriptor </vt:lpstr>
      <vt:lpstr> Object Recognition  Scene classification</vt:lpstr>
      <vt:lpstr>Analogy to text analysis </vt:lpstr>
      <vt:lpstr>Modeling the shape of the scene: a Holistic Representation of the Spatial Envelope A. Oliva and A. Torralba. IJCV 2001  Eﬃcient Object Category Recognition Using Classemes Lorenzo Torresani, Martin Szummer,  Andrew Fitzgibbon. ECCV 2010  Objects as Attributes for Scene Classification Li-Jia Li*, Hao Su*, Yongwhan Lim, Li Fei-Fei. ECCV 2010  Object Bank: A High-Level Image Representation for Scene Classiﬁcation &amp; Semantic Feature Sparsiﬁcation L-J. Li, H. Su, E. Xing, L. Fei-Fei. NIPS 2010</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Modeling the shape of the scene:  a Holistic Representation of the Spatial Envelope</vt:lpstr>
      <vt:lpstr>Eﬃcient Object Category Recognition Using Classemes  Lorenzo Torresani, Martin Szummer,  Andrew Fitzgibbon</vt:lpstr>
      <vt:lpstr>Eﬃcient Object Category Recognition Using Classemes  </vt:lpstr>
      <vt:lpstr>Eﬃcient Object Category Recognition Using Classemes  </vt:lpstr>
      <vt:lpstr>Eﬃcient Object Category Recognition Using Classemes  </vt:lpstr>
      <vt:lpstr>Eﬃcient Object Category Recognition Using Classemes  </vt:lpstr>
      <vt:lpstr>Eﬃcient Object Category Recognition Using Classemes  </vt:lpstr>
      <vt:lpstr>Eﬃcient Object Category Recognition Using Classemes  </vt:lpstr>
      <vt:lpstr>PowerPoint 演示文稿</vt:lpstr>
      <vt:lpstr>PowerPoint 演示文稿</vt:lpstr>
      <vt:lpstr>PowerPoint 演示文稿</vt:lpstr>
      <vt:lpstr>PowerPoint 演示文稿</vt:lpstr>
      <vt:lpstr>PowerPoint 演示文稿</vt:lpstr>
      <vt:lpstr>Objects as Attributes for Scene Classification  Li-Jia Li*, Hao Su*, Yongwhan Lim, Li Fei-Fei     Object Bank: A High-Level Image Representation for Scene Classiﬁcation &amp; Semantic Feature Sparsiﬁcation  L-J. Li, H. Su, E. Xing, L. Fei-Fei.</vt:lpstr>
      <vt:lpstr>Motivation</vt:lpstr>
      <vt:lpstr> Object Recognition  Scene classification</vt:lpstr>
      <vt:lpstr>Approach</vt:lpstr>
      <vt:lpstr>Approach</vt:lpstr>
      <vt:lpstr>Implementation Detail</vt:lpstr>
      <vt:lpstr>Implementation Detail</vt:lpstr>
      <vt:lpstr>Experiment</vt:lpstr>
      <vt:lpstr>Experiment</vt:lpstr>
      <vt:lpstr>Experiment</vt:lpstr>
      <vt:lpstr>Experiment</vt:lpstr>
      <vt:lpstr>Experiment</vt:lpstr>
      <vt:lpstr>Experiment</vt:lpstr>
      <vt:lpstr>Experiment</vt:lpstr>
      <vt:lpstr>Experiment</vt:lpstr>
      <vt:lpstr>Experiment</vt:lpstr>
      <vt:lpstr>PowerPoint 演示文稿</vt:lpstr>
      <vt:lpstr>PowerPoint 演示文稿</vt:lpstr>
      <vt:lpstr>PowerPoint 演示文稿</vt:lpstr>
      <vt:lpstr>Acknowledge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and high-level image descriptions</dc:title>
  <dc:creator>py</dc:creator>
  <cp:lastModifiedBy>py</cp:lastModifiedBy>
  <cp:revision>92</cp:revision>
  <dcterms:created xsi:type="dcterms:W3CDTF">2013-03-24T02:35:30Z</dcterms:created>
  <dcterms:modified xsi:type="dcterms:W3CDTF">2013-03-28T20:42:56Z</dcterms:modified>
</cp:coreProperties>
</file>