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63"/>
  </p:notesMasterIdLst>
  <p:sldIdLst>
    <p:sldId id="256" r:id="rId2"/>
    <p:sldId id="29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3" r:id="rId14"/>
    <p:sldId id="309" r:id="rId15"/>
    <p:sldId id="311" r:id="rId16"/>
    <p:sldId id="312" r:id="rId17"/>
    <p:sldId id="310" r:id="rId18"/>
    <p:sldId id="294" r:id="rId19"/>
    <p:sldId id="271" r:id="rId20"/>
    <p:sldId id="273" r:id="rId21"/>
    <p:sldId id="274" r:id="rId22"/>
    <p:sldId id="279" r:id="rId23"/>
    <p:sldId id="275" r:id="rId24"/>
    <p:sldId id="276" r:id="rId25"/>
    <p:sldId id="277" r:id="rId26"/>
    <p:sldId id="314" r:id="rId27"/>
    <p:sldId id="315" r:id="rId28"/>
    <p:sldId id="280" r:id="rId29"/>
    <p:sldId id="284" r:id="rId30"/>
    <p:sldId id="283" r:id="rId31"/>
    <p:sldId id="282" r:id="rId32"/>
    <p:sldId id="285" r:id="rId33"/>
    <p:sldId id="286" r:id="rId34"/>
    <p:sldId id="290" r:id="rId35"/>
    <p:sldId id="287" r:id="rId36"/>
    <p:sldId id="288" r:id="rId37"/>
    <p:sldId id="289" r:id="rId38"/>
    <p:sldId id="291" r:id="rId39"/>
    <p:sldId id="317" r:id="rId40"/>
    <p:sldId id="292" r:id="rId41"/>
    <p:sldId id="293" r:id="rId42"/>
    <p:sldId id="296" r:id="rId43"/>
    <p:sldId id="272" r:id="rId44"/>
    <p:sldId id="298" r:id="rId45"/>
    <p:sldId id="321" r:id="rId46"/>
    <p:sldId id="319" r:id="rId47"/>
    <p:sldId id="320" r:id="rId48"/>
    <p:sldId id="270" r:id="rId49"/>
    <p:sldId id="299" r:id="rId50"/>
    <p:sldId id="300" r:id="rId51"/>
    <p:sldId id="322" r:id="rId52"/>
    <p:sldId id="301" r:id="rId53"/>
    <p:sldId id="302" r:id="rId54"/>
    <p:sldId id="303" r:id="rId55"/>
    <p:sldId id="304" r:id="rId56"/>
    <p:sldId id="305" r:id="rId57"/>
    <p:sldId id="323" r:id="rId58"/>
    <p:sldId id="306" r:id="rId59"/>
    <p:sldId id="297" r:id="rId60"/>
    <p:sldId id="307" r:id="rId61"/>
    <p:sldId id="30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92" autoAdjust="0"/>
  </p:normalViewPr>
  <p:slideViewPr>
    <p:cSldViewPr>
      <p:cViewPr>
        <p:scale>
          <a:sx n="75" d="100"/>
          <a:sy n="75" d="100"/>
        </p:scale>
        <p:origin x="-3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43A45-6B56-4841-BB6E-471DFB923D8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D6E845-E102-4088-A348-C0E8FC7A5D6B}">
      <dgm:prSet phldrT="[Text]"/>
      <dgm:spPr/>
      <dgm:t>
        <a:bodyPr/>
        <a:lstStyle/>
        <a:p>
          <a:r>
            <a:rPr lang="en-US" altLang="zh-CN" dirty="0" smtClean="0"/>
            <a:t>Image</a:t>
          </a:r>
          <a:endParaRPr lang="zh-CN" altLang="en-US" dirty="0"/>
        </a:p>
      </dgm:t>
    </dgm:pt>
    <dgm:pt modelId="{1BDC304A-B4B4-449B-9F6D-3F61C838E768}" type="parTrans" cxnId="{5A95D572-9484-448B-A00C-6060326DF41A}">
      <dgm:prSet/>
      <dgm:spPr/>
      <dgm:t>
        <a:bodyPr/>
        <a:lstStyle/>
        <a:p>
          <a:endParaRPr lang="zh-CN" altLang="en-US"/>
        </a:p>
      </dgm:t>
    </dgm:pt>
    <dgm:pt modelId="{35961F94-54E7-4B52-80B4-5217FB26B92A}" type="sibTrans" cxnId="{5A95D572-9484-448B-A00C-6060326DF41A}">
      <dgm:prSet/>
      <dgm:spPr/>
      <dgm:t>
        <a:bodyPr/>
        <a:lstStyle/>
        <a:p>
          <a:endParaRPr lang="zh-CN" altLang="en-US"/>
        </a:p>
      </dgm:t>
    </dgm:pt>
    <dgm:pt modelId="{580A4020-59A1-4145-B4B6-4AB3BB0ABC0E}">
      <dgm:prSet phldrT="[Text]"/>
      <dgm:spPr/>
      <dgm:t>
        <a:bodyPr/>
        <a:lstStyle/>
        <a:p>
          <a:r>
            <a:rPr lang="en-US" altLang="zh-CN" dirty="0" err="1" smtClean="0"/>
            <a:t>Poselets</a:t>
          </a:r>
          <a:endParaRPr lang="zh-CN" altLang="en-US" dirty="0"/>
        </a:p>
      </dgm:t>
    </dgm:pt>
    <dgm:pt modelId="{06EFA48B-1B13-4E36-BFDA-8777D52434F3}" type="parTrans" cxnId="{F26A6341-114A-4363-B59B-D08BC1740687}">
      <dgm:prSet/>
      <dgm:spPr/>
      <dgm:t>
        <a:bodyPr/>
        <a:lstStyle/>
        <a:p>
          <a:endParaRPr lang="zh-CN" altLang="en-US"/>
        </a:p>
      </dgm:t>
    </dgm:pt>
    <dgm:pt modelId="{B8180184-A035-49A9-B6C3-87A10592377B}" type="sibTrans" cxnId="{F26A6341-114A-4363-B59B-D08BC1740687}">
      <dgm:prSet/>
      <dgm:spPr/>
      <dgm:t>
        <a:bodyPr/>
        <a:lstStyle/>
        <a:p>
          <a:endParaRPr lang="zh-CN" altLang="en-US"/>
        </a:p>
      </dgm:t>
    </dgm:pt>
    <dgm:pt modelId="{46A45236-5412-42BC-BDB4-AA57C27BEB59}">
      <dgm:prSet phldrT="[Text]"/>
      <dgm:spPr/>
      <dgm:t>
        <a:bodyPr/>
        <a:lstStyle/>
        <a:p>
          <a:r>
            <a:rPr lang="en-US" altLang="zh-CN" dirty="0" smtClean="0"/>
            <a:t>Action</a:t>
          </a:r>
          <a:endParaRPr lang="zh-CN" altLang="en-US" dirty="0"/>
        </a:p>
      </dgm:t>
    </dgm:pt>
    <dgm:pt modelId="{53B9E173-07B7-43B4-B445-A94D95C86127}" type="parTrans" cxnId="{7079C9CB-CAB8-4042-8124-ED08EB1F145D}">
      <dgm:prSet/>
      <dgm:spPr/>
      <dgm:t>
        <a:bodyPr/>
        <a:lstStyle/>
        <a:p>
          <a:endParaRPr lang="zh-CN" altLang="en-US"/>
        </a:p>
      </dgm:t>
    </dgm:pt>
    <dgm:pt modelId="{8CE45D7E-B2EF-4429-9A6B-63319D7678F0}" type="sibTrans" cxnId="{7079C9CB-CAB8-4042-8124-ED08EB1F145D}">
      <dgm:prSet/>
      <dgm:spPr/>
      <dgm:t>
        <a:bodyPr/>
        <a:lstStyle/>
        <a:p>
          <a:endParaRPr lang="zh-CN" altLang="en-US"/>
        </a:p>
      </dgm:t>
    </dgm:pt>
    <dgm:pt modelId="{84782691-3ABD-4A9B-B261-5210E045EB5F}">
      <dgm:prSet phldrT="[Text]"/>
      <dgm:spPr/>
      <dgm:t>
        <a:bodyPr/>
        <a:lstStyle/>
        <a:p>
          <a:r>
            <a:rPr lang="en-US" altLang="zh-CN" dirty="0" smtClean="0"/>
            <a:t>Pose</a:t>
          </a:r>
          <a:endParaRPr lang="zh-CN" altLang="en-US" dirty="0"/>
        </a:p>
      </dgm:t>
    </dgm:pt>
    <dgm:pt modelId="{7E104DBD-6BEE-47F1-9F9F-4DFE13C50DB3}" type="parTrans" cxnId="{98931288-A354-43EB-82FB-0B9C9288FBC6}">
      <dgm:prSet/>
      <dgm:spPr/>
      <dgm:t>
        <a:bodyPr/>
        <a:lstStyle/>
        <a:p>
          <a:endParaRPr lang="zh-CN" altLang="en-US"/>
        </a:p>
      </dgm:t>
    </dgm:pt>
    <dgm:pt modelId="{745BEE0B-00E0-4D27-8421-4ABB94634D5C}" type="sibTrans" cxnId="{98931288-A354-43EB-82FB-0B9C9288FBC6}">
      <dgm:prSet/>
      <dgm:spPr/>
      <dgm:t>
        <a:bodyPr/>
        <a:lstStyle/>
        <a:p>
          <a:endParaRPr lang="zh-CN" altLang="en-US"/>
        </a:p>
      </dgm:t>
    </dgm:pt>
    <dgm:pt modelId="{FE0B248B-E31E-4489-B1A4-2E0440E76559}" type="pres">
      <dgm:prSet presAssocID="{97743A45-6B56-4841-BB6E-471DFB923D80}" presName="Name0" presStyleCnt="0">
        <dgm:presLayoutVars>
          <dgm:dir/>
          <dgm:resizeHandles val="exact"/>
        </dgm:presLayoutVars>
      </dgm:prSet>
      <dgm:spPr/>
    </dgm:pt>
    <dgm:pt modelId="{B36D90EE-8CE9-49A1-8520-BDACEC4E2B3A}" type="pres">
      <dgm:prSet presAssocID="{4FD6E845-E102-4088-A348-C0E8FC7A5D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D5AFA0-F53E-4D18-A47E-C5CF92458E6D}" type="pres">
      <dgm:prSet presAssocID="{35961F94-54E7-4B52-80B4-5217FB26B92A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3AE10A1-FA80-4DBD-A4B0-3AC75F4404D9}" type="pres">
      <dgm:prSet presAssocID="{35961F94-54E7-4B52-80B4-5217FB26B92A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E55704D5-32D7-4AE1-AA91-E20F91D13CDB}" type="pres">
      <dgm:prSet presAssocID="{580A4020-59A1-4145-B4B6-4AB3BB0ABC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BB0E7F-58AA-4D38-9054-C20A788C033E}" type="pres">
      <dgm:prSet presAssocID="{B8180184-A035-49A9-B6C3-87A10592377B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121D3AE0-51CE-412B-9643-F26B516E4D5B}" type="pres">
      <dgm:prSet presAssocID="{B8180184-A035-49A9-B6C3-87A10592377B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C97345CF-B29C-44F2-A954-AC5C7F200837}" type="pres">
      <dgm:prSet presAssocID="{84782691-3ABD-4A9B-B261-5210E045EB5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90279D-AD43-4971-98D0-A7666D5EA872}" type="pres">
      <dgm:prSet presAssocID="{745BEE0B-00E0-4D27-8421-4ABB94634D5C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A3CB194A-C0E5-4F34-A6F7-A6B5B7EE76DD}" type="pres">
      <dgm:prSet presAssocID="{745BEE0B-00E0-4D27-8421-4ABB94634D5C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1E27013E-296D-4099-8B74-926AB793766D}" type="pres">
      <dgm:prSet presAssocID="{46A45236-5412-42BC-BDB4-AA57C27BEB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73305B8-6466-44E5-BB32-3B70665299D0}" type="presOf" srcId="{745BEE0B-00E0-4D27-8421-4ABB94634D5C}" destId="{A3CB194A-C0E5-4F34-A6F7-A6B5B7EE76DD}" srcOrd="1" destOrd="0" presId="urn:microsoft.com/office/officeart/2005/8/layout/process1"/>
    <dgm:cxn modelId="{F2BAAF34-0F7B-4997-911D-173AFD01B3FF}" type="presOf" srcId="{35961F94-54E7-4B52-80B4-5217FB26B92A}" destId="{EED5AFA0-F53E-4D18-A47E-C5CF92458E6D}" srcOrd="0" destOrd="0" presId="urn:microsoft.com/office/officeart/2005/8/layout/process1"/>
    <dgm:cxn modelId="{5A95D572-9484-448B-A00C-6060326DF41A}" srcId="{97743A45-6B56-4841-BB6E-471DFB923D80}" destId="{4FD6E845-E102-4088-A348-C0E8FC7A5D6B}" srcOrd="0" destOrd="0" parTransId="{1BDC304A-B4B4-449B-9F6D-3F61C838E768}" sibTransId="{35961F94-54E7-4B52-80B4-5217FB26B92A}"/>
    <dgm:cxn modelId="{A246C4E6-5D5E-4A19-ACA6-1599EB862528}" type="presOf" srcId="{46A45236-5412-42BC-BDB4-AA57C27BEB59}" destId="{1E27013E-296D-4099-8B74-926AB793766D}" srcOrd="0" destOrd="0" presId="urn:microsoft.com/office/officeart/2005/8/layout/process1"/>
    <dgm:cxn modelId="{9C10AA00-84FC-47AA-8DE5-21E7F16F59D6}" type="presOf" srcId="{84782691-3ABD-4A9B-B261-5210E045EB5F}" destId="{C97345CF-B29C-44F2-A954-AC5C7F200837}" srcOrd="0" destOrd="0" presId="urn:microsoft.com/office/officeart/2005/8/layout/process1"/>
    <dgm:cxn modelId="{C4B59488-4F6D-4895-9AEE-737E233D1D88}" type="presOf" srcId="{745BEE0B-00E0-4D27-8421-4ABB94634D5C}" destId="{1090279D-AD43-4971-98D0-A7666D5EA872}" srcOrd="0" destOrd="0" presId="urn:microsoft.com/office/officeart/2005/8/layout/process1"/>
    <dgm:cxn modelId="{D4068DEB-63BF-4F59-8430-242D89D22952}" type="presOf" srcId="{B8180184-A035-49A9-B6C3-87A10592377B}" destId="{121D3AE0-51CE-412B-9643-F26B516E4D5B}" srcOrd="1" destOrd="0" presId="urn:microsoft.com/office/officeart/2005/8/layout/process1"/>
    <dgm:cxn modelId="{5EFA2273-2298-4571-8277-76FEF60915C2}" type="presOf" srcId="{35961F94-54E7-4B52-80B4-5217FB26B92A}" destId="{F3AE10A1-FA80-4DBD-A4B0-3AC75F4404D9}" srcOrd="1" destOrd="0" presId="urn:microsoft.com/office/officeart/2005/8/layout/process1"/>
    <dgm:cxn modelId="{2243ED54-36B1-466E-9B62-4E259FE73CE4}" type="presOf" srcId="{4FD6E845-E102-4088-A348-C0E8FC7A5D6B}" destId="{B36D90EE-8CE9-49A1-8520-BDACEC4E2B3A}" srcOrd="0" destOrd="0" presId="urn:microsoft.com/office/officeart/2005/8/layout/process1"/>
    <dgm:cxn modelId="{98931288-A354-43EB-82FB-0B9C9288FBC6}" srcId="{97743A45-6B56-4841-BB6E-471DFB923D80}" destId="{84782691-3ABD-4A9B-B261-5210E045EB5F}" srcOrd="2" destOrd="0" parTransId="{7E104DBD-6BEE-47F1-9F9F-4DFE13C50DB3}" sibTransId="{745BEE0B-00E0-4D27-8421-4ABB94634D5C}"/>
    <dgm:cxn modelId="{9AC762B1-1139-40BC-9011-A15B724F4D9F}" type="presOf" srcId="{97743A45-6B56-4841-BB6E-471DFB923D80}" destId="{FE0B248B-E31E-4489-B1A4-2E0440E76559}" srcOrd="0" destOrd="0" presId="urn:microsoft.com/office/officeart/2005/8/layout/process1"/>
    <dgm:cxn modelId="{F26A6341-114A-4363-B59B-D08BC1740687}" srcId="{97743A45-6B56-4841-BB6E-471DFB923D80}" destId="{580A4020-59A1-4145-B4B6-4AB3BB0ABC0E}" srcOrd="1" destOrd="0" parTransId="{06EFA48B-1B13-4E36-BFDA-8777D52434F3}" sibTransId="{B8180184-A035-49A9-B6C3-87A10592377B}"/>
    <dgm:cxn modelId="{38197378-015E-4497-A247-8C937A9D52C5}" type="presOf" srcId="{B8180184-A035-49A9-B6C3-87A10592377B}" destId="{E1BB0E7F-58AA-4D38-9054-C20A788C033E}" srcOrd="0" destOrd="0" presId="urn:microsoft.com/office/officeart/2005/8/layout/process1"/>
    <dgm:cxn modelId="{7079C9CB-CAB8-4042-8124-ED08EB1F145D}" srcId="{97743A45-6B56-4841-BB6E-471DFB923D80}" destId="{46A45236-5412-42BC-BDB4-AA57C27BEB59}" srcOrd="3" destOrd="0" parTransId="{53B9E173-07B7-43B4-B445-A94D95C86127}" sibTransId="{8CE45D7E-B2EF-4429-9A6B-63319D7678F0}"/>
    <dgm:cxn modelId="{75D7BBAC-0899-41FD-A389-DEC73BC8F236}" type="presOf" srcId="{580A4020-59A1-4145-B4B6-4AB3BB0ABC0E}" destId="{E55704D5-32D7-4AE1-AA91-E20F91D13CDB}" srcOrd="0" destOrd="0" presId="urn:microsoft.com/office/officeart/2005/8/layout/process1"/>
    <dgm:cxn modelId="{F56A695C-7292-40D4-A4AA-259F7FB5D038}" type="presParOf" srcId="{FE0B248B-E31E-4489-B1A4-2E0440E76559}" destId="{B36D90EE-8CE9-49A1-8520-BDACEC4E2B3A}" srcOrd="0" destOrd="0" presId="urn:microsoft.com/office/officeart/2005/8/layout/process1"/>
    <dgm:cxn modelId="{A816B84C-CE75-456D-8FE9-AA6AE4948D31}" type="presParOf" srcId="{FE0B248B-E31E-4489-B1A4-2E0440E76559}" destId="{EED5AFA0-F53E-4D18-A47E-C5CF92458E6D}" srcOrd="1" destOrd="0" presId="urn:microsoft.com/office/officeart/2005/8/layout/process1"/>
    <dgm:cxn modelId="{BEF46028-291C-441E-81DF-7759EC3AFFF2}" type="presParOf" srcId="{EED5AFA0-F53E-4D18-A47E-C5CF92458E6D}" destId="{F3AE10A1-FA80-4DBD-A4B0-3AC75F4404D9}" srcOrd="0" destOrd="0" presId="urn:microsoft.com/office/officeart/2005/8/layout/process1"/>
    <dgm:cxn modelId="{A13F2973-C8E0-4417-BDF3-C7175BAF2768}" type="presParOf" srcId="{FE0B248B-E31E-4489-B1A4-2E0440E76559}" destId="{E55704D5-32D7-4AE1-AA91-E20F91D13CDB}" srcOrd="2" destOrd="0" presId="urn:microsoft.com/office/officeart/2005/8/layout/process1"/>
    <dgm:cxn modelId="{6C3CFD23-5406-4032-A2AB-833B209B603D}" type="presParOf" srcId="{FE0B248B-E31E-4489-B1A4-2E0440E76559}" destId="{E1BB0E7F-58AA-4D38-9054-C20A788C033E}" srcOrd="3" destOrd="0" presId="urn:microsoft.com/office/officeart/2005/8/layout/process1"/>
    <dgm:cxn modelId="{43C191AC-D1E2-4640-ABEF-EC1A3A1B56B3}" type="presParOf" srcId="{E1BB0E7F-58AA-4D38-9054-C20A788C033E}" destId="{121D3AE0-51CE-412B-9643-F26B516E4D5B}" srcOrd="0" destOrd="0" presId="urn:microsoft.com/office/officeart/2005/8/layout/process1"/>
    <dgm:cxn modelId="{A657E30A-B4D9-41AB-9E40-9DECEE21487E}" type="presParOf" srcId="{FE0B248B-E31E-4489-B1A4-2E0440E76559}" destId="{C97345CF-B29C-44F2-A954-AC5C7F200837}" srcOrd="4" destOrd="0" presId="urn:microsoft.com/office/officeart/2005/8/layout/process1"/>
    <dgm:cxn modelId="{5B531BA5-84AB-4ECC-80B9-E75F43699D00}" type="presParOf" srcId="{FE0B248B-E31E-4489-B1A4-2E0440E76559}" destId="{1090279D-AD43-4971-98D0-A7666D5EA872}" srcOrd="5" destOrd="0" presId="urn:microsoft.com/office/officeart/2005/8/layout/process1"/>
    <dgm:cxn modelId="{780F8970-45DE-46DD-92C8-333D697E68B5}" type="presParOf" srcId="{1090279D-AD43-4971-98D0-A7666D5EA872}" destId="{A3CB194A-C0E5-4F34-A6F7-A6B5B7EE76DD}" srcOrd="0" destOrd="0" presId="urn:microsoft.com/office/officeart/2005/8/layout/process1"/>
    <dgm:cxn modelId="{B993D2D6-56F6-409E-ABB5-31A47F5A4D04}" type="presParOf" srcId="{FE0B248B-E31E-4489-B1A4-2E0440E76559}" destId="{1E27013E-296D-4099-8B74-926AB793766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4E0C6-714F-4EE9-83E7-9EEBAF2C469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03F18CE-28E8-4CB5-972C-9A7924D43C61}">
      <dgm:prSet phldrT="[Text]"/>
      <dgm:spPr/>
      <dgm:t>
        <a:bodyPr/>
        <a:lstStyle/>
        <a:p>
          <a:r>
            <a:rPr lang="en-US" altLang="zh-CN" dirty="0" smtClean="0"/>
            <a:t>Image</a:t>
          </a:r>
          <a:endParaRPr lang="zh-CN" altLang="en-US" dirty="0"/>
        </a:p>
      </dgm:t>
    </dgm:pt>
    <dgm:pt modelId="{16DBB705-E9FD-4708-9844-C8FDD4EA2FDA}" type="parTrans" cxnId="{189AC93C-6050-48C4-B62E-5A3D53C8C329}">
      <dgm:prSet/>
      <dgm:spPr/>
      <dgm:t>
        <a:bodyPr/>
        <a:lstStyle/>
        <a:p>
          <a:endParaRPr lang="zh-CN" altLang="en-US"/>
        </a:p>
      </dgm:t>
    </dgm:pt>
    <dgm:pt modelId="{05627A67-AFA3-4E83-B287-B92F9FD19CD0}" type="sibTrans" cxnId="{189AC93C-6050-48C4-B62E-5A3D53C8C329}">
      <dgm:prSet/>
      <dgm:spPr/>
      <dgm:t>
        <a:bodyPr/>
        <a:lstStyle/>
        <a:p>
          <a:endParaRPr lang="zh-CN" altLang="en-US"/>
        </a:p>
      </dgm:t>
    </dgm:pt>
    <dgm:pt modelId="{B0CA61B3-F02E-4E2F-96CF-86B6C64C3B95}">
      <dgm:prSet phldrT="[Text]"/>
      <dgm:spPr/>
      <dgm:t>
        <a:bodyPr/>
        <a:lstStyle/>
        <a:p>
          <a:r>
            <a:rPr lang="en-US" altLang="zh-CN" dirty="0" smtClean="0"/>
            <a:t>X</a:t>
          </a:r>
          <a:endParaRPr lang="zh-CN" altLang="en-US" dirty="0"/>
        </a:p>
      </dgm:t>
    </dgm:pt>
    <dgm:pt modelId="{0069E803-59D6-4A45-8F5E-C7A4DDBA49AE}" type="parTrans" cxnId="{9067CDF2-618C-444A-98B3-B6823B44FCE1}">
      <dgm:prSet/>
      <dgm:spPr/>
      <dgm:t>
        <a:bodyPr/>
        <a:lstStyle/>
        <a:p>
          <a:endParaRPr lang="zh-CN" altLang="en-US"/>
        </a:p>
      </dgm:t>
    </dgm:pt>
    <dgm:pt modelId="{F03A69BA-DFFB-47EB-91B8-9D163A146699}" type="sibTrans" cxnId="{9067CDF2-618C-444A-98B3-B6823B44FCE1}">
      <dgm:prSet/>
      <dgm:spPr/>
      <dgm:t>
        <a:bodyPr/>
        <a:lstStyle/>
        <a:p>
          <a:endParaRPr lang="zh-CN" altLang="en-US"/>
        </a:p>
      </dgm:t>
    </dgm:pt>
    <dgm:pt modelId="{506EB3BB-E192-4E45-B495-E2631772A076}">
      <dgm:prSet phldrT="[Text]"/>
      <dgm:spPr/>
      <dgm:t>
        <a:bodyPr/>
        <a:lstStyle/>
        <a:p>
          <a:r>
            <a:rPr lang="en-US" altLang="zh-CN" dirty="0" smtClean="0"/>
            <a:t>Action</a:t>
          </a:r>
          <a:endParaRPr lang="zh-CN" altLang="en-US" dirty="0"/>
        </a:p>
      </dgm:t>
    </dgm:pt>
    <dgm:pt modelId="{81E87AFE-9CE8-4105-89B6-172C836780E4}" type="parTrans" cxnId="{641247E3-EE5D-42A0-B3B0-A72912413DD9}">
      <dgm:prSet/>
      <dgm:spPr/>
      <dgm:t>
        <a:bodyPr/>
        <a:lstStyle/>
        <a:p>
          <a:endParaRPr lang="zh-CN" altLang="en-US"/>
        </a:p>
      </dgm:t>
    </dgm:pt>
    <dgm:pt modelId="{09531B50-2AFF-407F-A2D6-40270E06178F}" type="sibTrans" cxnId="{641247E3-EE5D-42A0-B3B0-A72912413DD9}">
      <dgm:prSet/>
      <dgm:spPr/>
      <dgm:t>
        <a:bodyPr/>
        <a:lstStyle/>
        <a:p>
          <a:endParaRPr lang="zh-CN" altLang="en-US"/>
        </a:p>
      </dgm:t>
    </dgm:pt>
    <dgm:pt modelId="{AA89D110-2567-413F-BFAA-2F10A9BE84FF}">
      <dgm:prSet phldrT="[Text]"/>
      <dgm:spPr/>
      <dgm:t>
        <a:bodyPr/>
        <a:lstStyle/>
        <a:p>
          <a:r>
            <a:rPr lang="en-US" altLang="zh-CN" dirty="0" err="1" smtClean="0"/>
            <a:t>Poselets</a:t>
          </a:r>
          <a:endParaRPr lang="zh-CN" altLang="en-US" dirty="0"/>
        </a:p>
      </dgm:t>
    </dgm:pt>
    <dgm:pt modelId="{79E7A404-F18E-45B8-BFB6-B26634F05AFF}" type="parTrans" cxnId="{CF83609F-269E-4C2B-BD07-191720DB09AE}">
      <dgm:prSet/>
      <dgm:spPr/>
      <dgm:t>
        <a:bodyPr/>
        <a:lstStyle/>
        <a:p>
          <a:endParaRPr lang="zh-CN" altLang="en-US"/>
        </a:p>
      </dgm:t>
    </dgm:pt>
    <dgm:pt modelId="{7F125E1A-B851-48EF-9092-50EDB395E29E}" type="sibTrans" cxnId="{CF83609F-269E-4C2B-BD07-191720DB09AE}">
      <dgm:prSet/>
      <dgm:spPr/>
      <dgm:t>
        <a:bodyPr/>
        <a:lstStyle/>
        <a:p>
          <a:endParaRPr lang="zh-CN" altLang="en-US"/>
        </a:p>
      </dgm:t>
    </dgm:pt>
    <dgm:pt modelId="{B18D040D-03EA-4527-99FD-A788FB42F0BA}" type="pres">
      <dgm:prSet presAssocID="{1464E0C6-714F-4EE9-83E7-9EEBAF2C4691}" presName="Name0" presStyleCnt="0">
        <dgm:presLayoutVars>
          <dgm:dir/>
          <dgm:resizeHandles val="exact"/>
        </dgm:presLayoutVars>
      </dgm:prSet>
      <dgm:spPr/>
    </dgm:pt>
    <dgm:pt modelId="{5F22AC5E-7B1C-4953-96FD-27FEDD99FC65}" type="pres">
      <dgm:prSet presAssocID="{203F18CE-28E8-4CB5-972C-9A7924D43C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66919E-5881-4A49-B3B9-224DB071BD64}" type="pres">
      <dgm:prSet presAssocID="{05627A67-AFA3-4E83-B287-B92F9FD19CD0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EC5E3080-DB2F-4309-B0D5-ADC03A0705B1}" type="pres">
      <dgm:prSet presAssocID="{05627A67-AFA3-4E83-B287-B92F9FD19CD0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E451DC18-0A09-4CF8-BA49-7B9F95CA80A7}" type="pres">
      <dgm:prSet presAssocID="{AA89D110-2567-413F-BFAA-2F10A9BE84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8D16AB-2CA3-452F-B7BB-F6F75FE1B196}" type="pres">
      <dgm:prSet presAssocID="{7F125E1A-B851-48EF-9092-50EDB395E29E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0DC053B2-CB77-49FE-9D72-32793EF4344A}" type="pres">
      <dgm:prSet presAssocID="{7F125E1A-B851-48EF-9092-50EDB395E29E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3418B8C7-4C5E-46A7-B015-B967F484B960}" type="pres">
      <dgm:prSet presAssocID="{B0CA61B3-F02E-4E2F-96CF-86B6C64C3B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F3C6A6-8628-4B09-8D1A-EF747BAC987A}" type="pres">
      <dgm:prSet presAssocID="{F03A69BA-DFFB-47EB-91B8-9D163A146699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38AB402B-2A49-4E7E-A7B1-E9A8F9E983F6}" type="pres">
      <dgm:prSet presAssocID="{F03A69BA-DFFB-47EB-91B8-9D163A146699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ED0FBFEE-8375-4EA5-907E-AF2F10FDA294}" type="pres">
      <dgm:prSet presAssocID="{506EB3BB-E192-4E45-B495-E2631772A0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369D963-6C57-4BD3-B077-8005937961F0}" type="presOf" srcId="{05627A67-AFA3-4E83-B287-B92F9FD19CD0}" destId="{B166919E-5881-4A49-B3B9-224DB071BD64}" srcOrd="0" destOrd="0" presId="urn:microsoft.com/office/officeart/2005/8/layout/process1"/>
    <dgm:cxn modelId="{0EAEC1EF-6EC0-4489-ABAC-4FDBB0AB8DC9}" type="presOf" srcId="{B0CA61B3-F02E-4E2F-96CF-86B6C64C3B95}" destId="{3418B8C7-4C5E-46A7-B015-B967F484B960}" srcOrd="0" destOrd="0" presId="urn:microsoft.com/office/officeart/2005/8/layout/process1"/>
    <dgm:cxn modelId="{9CC9E0E9-0F5B-4F5A-A0C9-DDB57A687D73}" type="presOf" srcId="{AA89D110-2567-413F-BFAA-2F10A9BE84FF}" destId="{E451DC18-0A09-4CF8-BA49-7B9F95CA80A7}" srcOrd="0" destOrd="0" presId="urn:microsoft.com/office/officeart/2005/8/layout/process1"/>
    <dgm:cxn modelId="{B423914C-D80C-468C-96CA-9D3732F80662}" type="presOf" srcId="{1464E0C6-714F-4EE9-83E7-9EEBAF2C4691}" destId="{B18D040D-03EA-4527-99FD-A788FB42F0BA}" srcOrd="0" destOrd="0" presId="urn:microsoft.com/office/officeart/2005/8/layout/process1"/>
    <dgm:cxn modelId="{189AC93C-6050-48C4-B62E-5A3D53C8C329}" srcId="{1464E0C6-714F-4EE9-83E7-9EEBAF2C4691}" destId="{203F18CE-28E8-4CB5-972C-9A7924D43C61}" srcOrd="0" destOrd="0" parTransId="{16DBB705-E9FD-4708-9844-C8FDD4EA2FDA}" sibTransId="{05627A67-AFA3-4E83-B287-B92F9FD19CD0}"/>
    <dgm:cxn modelId="{6BAA755D-07FF-4BB2-AAFC-A60E665E06C0}" type="presOf" srcId="{F03A69BA-DFFB-47EB-91B8-9D163A146699}" destId="{EEF3C6A6-8628-4B09-8D1A-EF747BAC987A}" srcOrd="0" destOrd="0" presId="urn:microsoft.com/office/officeart/2005/8/layout/process1"/>
    <dgm:cxn modelId="{641247E3-EE5D-42A0-B3B0-A72912413DD9}" srcId="{1464E0C6-714F-4EE9-83E7-9EEBAF2C4691}" destId="{506EB3BB-E192-4E45-B495-E2631772A076}" srcOrd="3" destOrd="0" parTransId="{81E87AFE-9CE8-4105-89B6-172C836780E4}" sibTransId="{09531B50-2AFF-407F-A2D6-40270E06178F}"/>
    <dgm:cxn modelId="{5E18B350-4371-4AE1-B254-9B06A9869034}" type="presOf" srcId="{7F125E1A-B851-48EF-9092-50EDB395E29E}" destId="{4D8D16AB-2CA3-452F-B7BB-F6F75FE1B196}" srcOrd="0" destOrd="0" presId="urn:microsoft.com/office/officeart/2005/8/layout/process1"/>
    <dgm:cxn modelId="{9067CDF2-618C-444A-98B3-B6823B44FCE1}" srcId="{1464E0C6-714F-4EE9-83E7-9EEBAF2C4691}" destId="{B0CA61B3-F02E-4E2F-96CF-86B6C64C3B95}" srcOrd="2" destOrd="0" parTransId="{0069E803-59D6-4A45-8F5E-C7A4DDBA49AE}" sibTransId="{F03A69BA-DFFB-47EB-91B8-9D163A146699}"/>
    <dgm:cxn modelId="{CF83609F-269E-4C2B-BD07-191720DB09AE}" srcId="{1464E0C6-714F-4EE9-83E7-9EEBAF2C4691}" destId="{AA89D110-2567-413F-BFAA-2F10A9BE84FF}" srcOrd="1" destOrd="0" parTransId="{79E7A404-F18E-45B8-BFB6-B26634F05AFF}" sibTransId="{7F125E1A-B851-48EF-9092-50EDB395E29E}"/>
    <dgm:cxn modelId="{9C5E91FA-A2D9-4352-B579-4FE57BB0AF84}" type="presOf" srcId="{506EB3BB-E192-4E45-B495-E2631772A076}" destId="{ED0FBFEE-8375-4EA5-907E-AF2F10FDA294}" srcOrd="0" destOrd="0" presId="urn:microsoft.com/office/officeart/2005/8/layout/process1"/>
    <dgm:cxn modelId="{0EBB78D9-43F3-4287-ABF8-0A8198E0D1E1}" type="presOf" srcId="{F03A69BA-DFFB-47EB-91B8-9D163A146699}" destId="{38AB402B-2A49-4E7E-A7B1-E9A8F9E983F6}" srcOrd="1" destOrd="0" presId="urn:microsoft.com/office/officeart/2005/8/layout/process1"/>
    <dgm:cxn modelId="{5797D331-FCD0-4906-BD32-DCEE77F58FAA}" type="presOf" srcId="{05627A67-AFA3-4E83-B287-B92F9FD19CD0}" destId="{EC5E3080-DB2F-4309-B0D5-ADC03A0705B1}" srcOrd="1" destOrd="0" presId="urn:microsoft.com/office/officeart/2005/8/layout/process1"/>
    <dgm:cxn modelId="{B07C3EC7-2D40-4E85-A118-FA6BB57DCF6C}" type="presOf" srcId="{7F125E1A-B851-48EF-9092-50EDB395E29E}" destId="{0DC053B2-CB77-49FE-9D72-32793EF4344A}" srcOrd="1" destOrd="0" presId="urn:microsoft.com/office/officeart/2005/8/layout/process1"/>
    <dgm:cxn modelId="{1F70F4FA-9882-472E-9E6F-B5A812ADCC0E}" type="presOf" srcId="{203F18CE-28E8-4CB5-972C-9A7924D43C61}" destId="{5F22AC5E-7B1C-4953-96FD-27FEDD99FC65}" srcOrd="0" destOrd="0" presId="urn:microsoft.com/office/officeart/2005/8/layout/process1"/>
    <dgm:cxn modelId="{4B34EC5F-7507-46CC-A531-79EC1B0CDE7C}" type="presParOf" srcId="{B18D040D-03EA-4527-99FD-A788FB42F0BA}" destId="{5F22AC5E-7B1C-4953-96FD-27FEDD99FC65}" srcOrd="0" destOrd="0" presId="urn:microsoft.com/office/officeart/2005/8/layout/process1"/>
    <dgm:cxn modelId="{2F7AD728-0CD3-4718-AF14-33D81551303A}" type="presParOf" srcId="{B18D040D-03EA-4527-99FD-A788FB42F0BA}" destId="{B166919E-5881-4A49-B3B9-224DB071BD64}" srcOrd="1" destOrd="0" presId="urn:microsoft.com/office/officeart/2005/8/layout/process1"/>
    <dgm:cxn modelId="{78C01DF4-4EE7-471F-9D7E-63CC062ADE1A}" type="presParOf" srcId="{B166919E-5881-4A49-B3B9-224DB071BD64}" destId="{EC5E3080-DB2F-4309-B0D5-ADC03A0705B1}" srcOrd="0" destOrd="0" presId="urn:microsoft.com/office/officeart/2005/8/layout/process1"/>
    <dgm:cxn modelId="{AAF3E56F-734B-4999-8245-ABEE3033D600}" type="presParOf" srcId="{B18D040D-03EA-4527-99FD-A788FB42F0BA}" destId="{E451DC18-0A09-4CF8-BA49-7B9F95CA80A7}" srcOrd="2" destOrd="0" presId="urn:microsoft.com/office/officeart/2005/8/layout/process1"/>
    <dgm:cxn modelId="{727E365A-46AA-434C-AC64-E79614C23E20}" type="presParOf" srcId="{B18D040D-03EA-4527-99FD-A788FB42F0BA}" destId="{4D8D16AB-2CA3-452F-B7BB-F6F75FE1B196}" srcOrd="3" destOrd="0" presId="urn:microsoft.com/office/officeart/2005/8/layout/process1"/>
    <dgm:cxn modelId="{6A2A7AEF-045A-49BA-A44F-375B1C7DC4C6}" type="presParOf" srcId="{4D8D16AB-2CA3-452F-B7BB-F6F75FE1B196}" destId="{0DC053B2-CB77-49FE-9D72-32793EF4344A}" srcOrd="0" destOrd="0" presId="urn:microsoft.com/office/officeart/2005/8/layout/process1"/>
    <dgm:cxn modelId="{99F4F4E0-6933-4C4A-95A2-DF5F9D27601B}" type="presParOf" srcId="{B18D040D-03EA-4527-99FD-A788FB42F0BA}" destId="{3418B8C7-4C5E-46A7-B015-B967F484B960}" srcOrd="4" destOrd="0" presId="urn:microsoft.com/office/officeart/2005/8/layout/process1"/>
    <dgm:cxn modelId="{B023822F-DBCB-48B7-A250-44A60EC46059}" type="presParOf" srcId="{B18D040D-03EA-4527-99FD-A788FB42F0BA}" destId="{EEF3C6A6-8628-4B09-8D1A-EF747BAC987A}" srcOrd="5" destOrd="0" presId="urn:microsoft.com/office/officeart/2005/8/layout/process1"/>
    <dgm:cxn modelId="{CF51D4F1-D679-4A6E-941A-7C5866D2087C}" type="presParOf" srcId="{EEF3C6A6-8628-4B09-8D1A-EF747BAC987A}" destId="{38AB402B-2A49-4E7E-A7B1-E9A8F9E983F6}" srcOrd="0" destOrd="0" presId="urn:microsoft.com/office/officeart/2005/8/layout/process1"/>
    <dgm:cxn modelId="{332C1C26-1587-40AF-A08B-3B7068A2B058}" type="presParOf" srcId="{B18D040D-03EA-4527-99FD-A788FB42F0BA}" destId="{ED0FBFEE-8375-4EA5-907E-AF2F10FDA29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43A45-6B56-4841-BB6E-471DFB923D8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D6E845-E102-4088-A348-C0E8FC7A5D6B}">
      <dgm:prSet phldrT="[Text]"/>
      <dgm:spPr/>
      <dgm:t>
        <a:bodyPr/>
        <a:lstStyle/>
        <a:p>
          <a:r>
            <a:rPr lang="en-US" altLang="zh-CN" dirty="0" smtClean="0"/>
            <a:t>Image</a:t>
          </a:r>
          <a:endParaRPr lang="zh-CN" altLang="en-US" dirty="0"/>
        </a:p>
      </dgm:t>
    </dgm:pt>
    <dgm:pt modelId="{1BDC304A-B4B4-449B-9F6D-3F61C838E768}" type="parTrans" cxnId="{5A95D572-9484-448B-A00C-6060326DF41A}">
      <dgm:prSet/>
      <dgm:spPr/>
      <dgm:t>
        <a:bodyPr/>
        <a:lstStyle/>
        <a:p>
          <a:endParaRPr lang="zh-CN" altLang="en-US"/>
        </a:p>
      </dgm:t>
    </dgm:pt>
    <dgm:pt modelId="{35961F94-54E7-4B52-80B4-5217FB26B92A}" type="sibTrans" cxnId="{5A95D572-9484-448B-A00C-6060326DF41A}">
      <dgm:prSet/>
      <dgm:spPr/>
      <dgm:t>
        <a:bodyPr/>
        <a:lstStyle/>
        <a:p>
          <a:endParaRPr lang="zh-CN" altLang="en-US"/>
        </a:p>
      </dgm:t>
    </dgm:pt>
    <dgm:pt modelId="{580A4020-59A1-4145-B4B6-4AB3BB0ABC0E}">
      <dgm:prSet phldrT="[Text]"/>
      <dgm:spPr/>
      <dgm:t>
        <a:bodyPr/>
        <a:lstStyle/>
        <a:p>
          <a:r>
            <a:rPr lang="en-US" altLang="zh-CN" dirty="0" smtClean="0"/>
            <a:t>X</a:t>
          </a:r>
          <a:endParaRPr lang="zh-CN" altLang="en-US" dirty="0"/>
        </a:p>
      </dgm:t>
    </dgm:pt>
    <dgm:pt modelId="{06EFA48B-1B13-4E36-BFDA-8777D52434F3}" type="parTrans" cxnId="{F26A6341-114A-4363-B59B-D08BC1740687}">
      <dgm:prSet/>
      <dgm:spPr/>
      <dgm:t>
        <a:bodyPr/>
        <a:lstStyle/>
        <a:p>
          <a:endParaRPr lang="zh-CN" altLang="en-US"/>
        </a:p>
      </dgm:t>
    </dgm:pt>
    <dgm:pt modelId="{B8180184-A035-49A9-B6C3-87A10592377B}" type="sibTrans" cxnId="{F26A6341-114A-4363-B59B-D08BC1740687}">
      <dgm:prSet/>
      <dgm:spPr/>
      <dgm:t>
        <a:bodyPr/>
        <a:lstStyle/>
        <a:p>
          <a:endParaRPr lang="zh-CN" altLang="en-US"/>
        </a:p>
      </dgm:t>
    </dgm:pt>
    <dgm:pt modelId="{46A45236-5412-42BC-BDB4-AA57C27BEB59}">
      <dgm:prSet phldrT="[Text]"/>
      <dgm:spPr/>
      <dgm:t>
        <a:bodyPr/>
        <a:lstStyle/>
        <a:p>
          <a:r>
            <a:rPr lang="en-US" altLang="zh-CN" dirty="0" smtClean="0"/>
            <a:t>Action</a:t>
          </a:r>
          <a:endParaRPr lang="zh-CN" altLang="en-US" dirty="0"/>
        </a:p>
      </dgm:t>
    </dgm:pt>
    <dgm:pt modelId="{53B9E173-07B7-43B4-B445-A94D95C86127}" type="parTrans" cxnId="{7079C9CB-CAB8-4042-8124-ED08EB1F145D}">
      <dgm:prSet/>
      <dgm:spPr/>
      <dgm:t>
        <a:bodyPr/>
        <a:lstStyle/>
        <a:p>
          <a:endParaRPr lang="zh-CN" altLang="en-US"/>
        </a:p>
      </dgm:t>
    </dgm:pt>
    <dgm:pt modelId="{8CE45D7E-B2EF-4429-9A6B-63319D7678F0}" type="sibTrans" cxnId="{7079C9CB-CAB8-4042-8124-ED08EB1F145D}">
      <dgm:prSet/>
      <dgm:spPr/>
      <dgm:t>
        <a:bodyPr/>
        <a:lstStyle/>
        <a:p>
          <a:endParaRPr lang="zh-CN" altLang="en-US"/>
        </a:p>
      </dgm:t>
    </dgm:pt>
    <dgm:pt modelId="{84782691-3ABD-4A9B-B261-5210E045EB5F}">
      <dgm:prSet phldrT="[Text]"/>
      <dgm:spPr/>
      <dgm:t>
        <a:bodyPr/>
        <a:lstStyle/>
        <a:p>
          <a:r>
            <a:rPr lang="en-US" altLang="zh-CN" dirty="0" smtClean="0"/>
            <a:t>Pose</a:t>
          </a:r>
          <a:endParaRPr lang="zh-CN" altLang="en-US" dirty="0"/>
        </a:p>
      </dgm:t>
    </dgm:pt>
    <dgm:pt modelId="{7E104DBD-6BEE-47F1-9F9F-4DFE13C50DB3}" type="parTrans" cxnId="{98931288-A354-43EB-82FB-0B9C9288FBC6}">
      <dgm:prSet/>
      <dgm:spPr/>
      <dgm:t>
        <a:bodyPr/>
        <a:lstStyle/>
        <a:p>
          <a:endParaRPr lang="zh-CN" altLang="en-US"/>
        </a:p>
      </dgm:t>
    </dgm:pt>
    <dgm:pt modelId="{745BEE0B-00E0-4D27-8421-4ABB94634D5C}" type="sibTrans" cxnId="{98931288-A354-43EB-82FB-0B9C9288FBC6}">
      <dgm:prSet/>
      <dgm:spPr/>
      <dgm:t>
        <a:bodyPr/>
        <a:lstStyle/>
        <a:p>
          <a:endParaRPr lang="zh-CN" altLang="en-US"/>
        </a:p>
      </dgm:t>
    </dgm:pt>
    <dgm:pt modelId="{FE0B248B-E31E-4489-B1A4-2E0440E76559}" type="pres">
      <dgm:prSet presAssocID="{97743A45-6B56-4841-BB6E-471DFB923D80}" presName="Name0" presStyleCnt="0">
        <dgm:presLayoutVars>
          <dgm:dir/>
          <dgm:resizeHandles val="exact"/>
        </dgm:presLayoutVars>
      </dgm:prSet>
      <dgm:spPr/>
    </dgm:pt>
    <dgm:pt modelId="{B36D90EE-8CE9-49A1-8520-BDACEC4E2B3A}" type="pres">
      <dgm:prSet presAssocID="{4FD6E845-E102-4088-A348-C0E8FC7A5D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D5AFA0-F53E-4D18-A47E-C5CF92458E6D}" type="pres">
      <dgm:prSet presAssocID="{35961F94-54E7-4B52-80B4-5217FB26B92A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3AE10A1-FA80-4DBD-A4B0-3AC75F4404D9}" type="pres">
      <dgm:prSet presAssocID="{35961F94-54E7-4B52-80B4-5217FB26B92A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E55704D5-32D7-4AE1-AA91-E20F91D13CDB}" type="pres">
      <dgm:prSet presAssocID="{580A4020-59A1-4145-B4B6-4AB3BB0ABC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BB0E7F-58AA-4D38-9054-C20A788C033E}" type="pres">
      <dgm:prSet presAssocID="{B8180184-A035-49A9-B6C3-87A10592377B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121D3AE0-51CE-412B-9643-F26B516E4D5B}" type="pres">
      <dgm:prSet presAssocID="{B8180184-A035-49A9-B6C3-87A10592377B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C97345CF-B29C-44F2-A954-AC5C7F200837}" type="pres">
      <dgm:prSet presAssocID="{84782691-3ABD-4A9B-B261-5210E045EB5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90279D-AD43-4971-98D0-A7666D5EA872}" type="pres">
      <dgm:prSet presAssocID="{745BEE0B-00E0-4D27-8421-4ABB94634D5C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A3CB194A-C0E5-4F34-A6F7-A6B5B7EE76DD}" type="pres">
      <dgm:prSet presAssocID="{745BEE0B-00E0-4D27-8421-4ABB94634D5C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1E27013E-296D-4099-8B74-926AB793766D}" type="pres">
      <dgm:prSet presAssocID="{46A45236-5412-42BC-BDB4-AA57C27BEB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AB190DE-1DAF-4A84-A708-43DE2251EA96}" type="presOf" srcId="{4FD6E845-E102-4088-A348-C0E8FC7A5D6B}" destId="{B36D90EE-8CE9-49A1-8520-BDACEC4E2B3A}" srcOrd="0" destOrd="0" presId="urn:microsoft.com/office/officeart/2005/8/layout/process1"/>
    <dgm:cxn modelId="{83D86A46-2582-465A-B3F9-138B1E1E86AD}" type="presOf" srcId="{745BEE0B-00E0-4D27-8421-4ABB94634D5C}" destId="{A3CB194A-C0E5-4F34-A6F7-A6B5B7EE76DD}" srcOrd="1" destOrd="0" presId="urn:microsoft.com/office/officeart/2005/8/layout/process1"/>
    <dgm:cxn modelId="{20917006-A552-4F60-BFF0-B6488ADB33FD}" type="presOf" srcId="{B8180184-A035-49A9-B6C3-87A10592377B}" destId="{121D3AE0-51CE-412B-9643-F26B516E4D5B}" srcOrd="1" destOrd="0" presId="urn:microsoft.com/office/officeart/2005/8/layout/process1"/>
    <dgm:cxn modelId="{98931288-A354-43EB-82FB-0B9C9288FBC6}" srcId="{97743A45-6B56-4841-BB6E-471DFB923D80}" destId="{84782691-3ABD-4A9B-B261-5210E045EB5F}" srcOrd="2" destOrd="0" parTransId="{7E104DBD-6BEE-47F1-9F9F-4DFE13C50DB3}" sibTransId="{745BEE0B-00E0-4D27-8421-4ABB94634D5C}"/>
    <dgm:cxn modelId="{F0B34F32-66E9-4693-AA21-5C29DCA2BF15}" type="presOf" srcId="{B8180184-A035-49A9-B6C3-87A10592377B}" destId="{E1BB0E7F-58AA-4D38-9054-C20A788C033E}" srcOrd="0" destOrd="0" presId="urn:microsoft.com/office/officeart/2005/8/layout/process1"/>
    <dgm:cxn modelId="{F26A6341-114A-4363-B59B-D08BC1740687}" srcId="{97743A45-6B56-4841-BB6E-471DFB923D80}" destId="{580A4020-59A1-4145-B4B6-4AB3BB0ABC0E}" srcOrd="1" destOrd="0" parTransId="{06EFA48B-1B13-4E36-BFDA-8777D52434F3}" sibTransId="{B8180184-A035-49A9-B6C3-87A10592377B}"/>
    <dgm:cxn modelId="{73C97C6A-2D88-417B-A79C-07EF6CBDD7A7}" type="presOf" srcId="{35961F94-54E7-4B52-80B4-5217FB26B92A}" destId="{EED5AFA0-F53E-4D18-A47E-C5CF92458E6D}" srcOrd="0" destOrd="0" presId="urn:microsoft.com/office/officeart/2005/8/layout/process1"/>
    <dgm:cxn modelId="{92742D14-5FE7-44E7-878F-392F3E76E26A}" type="presOf" srcId="{745BEE0B-00E0-4D27-8421-4ABB94634D5C}" destId="{1090279D-AD43-4971-98D0-A7666D5EA872}" srcOrd="0" destOrd="0" presId="urn:microsoft.com/office/officeart/2005/8/layout/process1"/>
    <dgm:cxn modelId="{DD78036E-5A93-416F-9D1E-4AE3B26952AB}" type="presOf" srcId="{35961F94-54E7-4B52-80B4-5217FB26B92A}" destId="{F3AE10A1-FA80-4DBD-A4B0-3AC75F4404D9}" srcOrd="1" destOrd="0" presId="urn:microsoft.com/office/officeart/2005/8/layout/process1"/>
    <dgm:cxn modelId="{98A7ECE7-8B9F-4005-994D-A915ACDCC10F}" type="presOf" srcId="{580A4020-59A1-4145-B4B6-4AB3BB0ABC0E}" destId="{E55704D5-32D7-4AE1-AA91-E20F91D13CDB}" srcOrd="0" destOrd="0" presId="urn:microsoft.com/office/officeart/2005/8/layout/process1"/>
    <dgm:cxn modelId="{51C79E19-E5D5-4A6D-9869-2202415C5E5A}" type="presOf" srcId="{97743A45-6B56-4841-BB6E-471DFB923D80}" destId="{FE0B248B-E31E-4489-B1A4-2E0440E76559}" srcOrd="0" destOrd="0" presId="urn:microsoft.com/office/officeart/2005/8/layout/process1"/>
    <dgm:cxn modelId="{5A95D572-9484-448B-A00C-6060326DF41A}" srcId="{97743A45-6B56-4841-BB6E-471DFB923D80}" destId="{4FD6E845-E102-4088-A348-C0E8FC7A5D6B}" srcOrd="0" destOrd="0" parTransId="{1BDC304A-B4B4-449B-9F6D-3F61C838E768}" sibTransId="{35961F94-54E7-4B52-80B4-5217FB26B92A}"/>
    <dgm:cxn modelId="{6276304B-29D3-4837-AEE8-EC92920E962A}" type="presOf" srcId="{46A45236-5412-42BC-BDB4-AA57C27BEB59}" destId="{1E27013E-296D-4099-8B74-926AB793766D}" srcOrd="0" destOrd="0" presId="urn:microsoft.com/office/officeart/2005/8/layout/process1"/>
    <dgm:cxn modelId="{7079C9CB-CAB8-4042-8124-ED08EB1F145D}" srcId="{97743A45-6B56-4841-BB6E-471DFB923D80}" destId="{46A45236-5412-42BC-BDB4-AA57C27BEB59}" srcOrd="3" destOrd="0" parTransId="{53B9E173-07B7-43B4-B445-A94D95C86127}" sibTransId="{8CE45D7E-B2EF-4429-9A6B-63319D7678F0}"/>
    <dgm:cxn modelId="{176DD594-7607-445C-B675-97FFB8E375E6}" type="presOf" srcId="{84782691-3ABD-4A9B-B261-5210E045EB5F}" destId="{C97345CF-B29C-44F2-A954-AC5C7F200837}" srcOrd="0" destOrd="0" presId="urn:microsoft.com/office/officeart/2005/8/layout/process1"/>
    <dgm:cxn modelId="{9EE38732-BA9A-4B21-B8E2-20C3BB382603}" type="presParOf" srcId="{FE0B248B-E31E-4489-B1A4-2E0440E76559}" destId="{B36D90EE-8CE9-49A1-8520-BDACEC4E2B3A}" srcOrd="0" destOrd="0" presId="urn:microsoft.com/office/officeart/2005/8/layout/process1"/>
    <dgm:cxn modelId="{2AA44AE2-2172-4D2C-8BB7-9CD84402C67D}" type="presParOf" srcId="{FE0B248B-E31E-4489-B1A4-2E0440E76559}" destId="{EED5AFA0-F53E-4D18-A47E-C5CF92458E6D}" srcOrd="1" destOrd="0" presId="urn:microsoft.com/office/officeart/2005/8/layout/process1"/>
    <dgm:cxn modelId="{93917680-EA36-4DFC-9F53-AA251DE74E69}" type="presParOf" srcId="{EED5AFA0-F53E-4D18-A47E-C5CF92458E6D}" destId="{F3AE10A1-FA80-4DBD-A4B0-3AC75F4404D9}" srcOrd="0" destOrd="0" presId="urn:microsoft.com/office/officeart/2005/8/layout/process1"/>
    <dgm:cxn modelId="{F9A86F9C-D38B-4608-B7E7-029755ED7B42}" type="presParOf" srcId="{FE0B248B-E31E-4489-B1A4-2E0440E76559}" destId="{E55704D5-32D7-4AE1-AA91-E20F91D13CDB}" srcOrd="2" destOrd="0" presId="urn:microsoft.com/office/officeart/2005/8/layout/process1"/>
    <dgm:cxn modelId="{98EC80C4-D448-4A7F-B681-D4C719B38158}" type="presParOf" srcId="{FE0B248B-E31E-4489-B1A4-2E0440E76559}" destId="{E1BB0E7F-58AA-4D38-9054-C20A788C033E}" srcOrd="3" destOrd="0" presId="urn:microsoft.com/office/officeart/2005/8/layout/process1"/>
    <dgm:cxn modelId="{BA5429BA-1682-488B-976B-93D5EDA703E5}" type="presParOf" srcId="{E1BB0E7F-58AA-4D38-9054-C20A788C033E}" destId="{121D3AE0-51CE-412B-9643-F26B516E4D5B}" srcOrd="0" destOrd="0" presId="urn:microsoft.com/office/officeart/2005/8/layout/process1"/>
    <dgm:cxn modelId="{7ED2394A-E299-410C-A89F-517E2193B9A6}" type="presParOf" srcId="{FE0B248B-E31E-4489-B1A4-2E0440E76559}" destId="{C97345CF-B29C-44F2-A954-AC5C7F200837}" srcOrd="4" destOrd="0" presId="urn:microsoft.com/office/officeart/2005/8/layout/process1"/>
    <dgm:cxn modelId="{3CF32393-4DD3-413C-867C-CB394B080FA1}" type="presParOf" srcId="{FE0B248B-E31E-4489-B1A4-2E0440E76559}" destId="{1090279D-AD43-4971-98D0-A7666D5EA872}" srcOrd="5" destOrd="0" presId="urn:microsoft.com/office/officeart/2005/8/layout/process1"/>
    <dgm:cxn modelId="{83BA3F47-DD46-4BC8-BB65-7876504C1F4B}" type="presParOf" srcId="{1090279D-AD43-4971-98D0-A7666D5EA872}" destId="{A3CB194A-C0E5-4F34-A6F7-A6B5B7EE76DD}" srcOrd="0" destOrd="0" presId="urn:microsoft.com/office/officeart/2005/8/layout/process1"/>
    <dgm:cxn modelId="{40D35BA5-2BA8-47C1-AAB5-0C5BADA41530}" type="presParOf" srcId="{FE0B248B-E31E-4489-B1A4-2E0440E76559}" destId="{1E27013E-296D-4099-8B74-926AB793766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6D90EE-8CE9-49A1-8520-BDACEC4E2B3A}">
      <dsp:nvSpPr>
        <dsp:cNvPr id="0" name=""/>
        <dsp:cNvSpPr/>
      </dsp:nvSpPr>
      <dsp:spPr>
        <a:xfrm>
          <a:off x="3616" y="0"/>
          <a:ext cx="1581224" cy="56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Image</a:t>
          </a:r>
          <a:endParaRPr lang="zh-CN" altLang="en-US" sz="2400" kern="1200" dirty="0"/>
        </a:p>
      </dsp:txBody>
      <dsp:txXfrm>
        <a:off x="3616" y="0"/>
        <a:ext cx="1581224" cy="563563"/>
      </dsp:txXfrm>
    </dsp:sp>
    <dsp:sp modelId="{EED5AFA0-F53E-4D18-A47E-C5CF92458E6D}">
      <dsp:nvSpPr>
        <dsp:cNvPr id="0" name=""/>
        <dsp:cNvSpPr/>
      </dsp:nvSpPr>
      <dsp:spPr>
        <a:xfrm>
          <a:off x="1742963" y="857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1742963" y="85709"/>
        <a:ext cx="335219" cy="392143"/>
      </dsp:txXfrm>
    </dsp:sp>
    <dsp:sp modelId="{E55704D5-32D7-4AE1-AA91-E20F91D13CDB}">
      <dsp:nvSpPr>
        <dsp:cNvPr id="0" name=""/>
        <dsp:cNvSpPr/>
      </dsp:nvSpPr>
      <dsp:spPr>
        <a:xfrm>
          <a:off x="2217330" y="0"/>
          <a:ext cx="1581224" cy="56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err="1" smtClean="0"/>
            <a:t>Poselets</a:t>
          </a:r>
          <a:endParaRPr lang="zh-CN" altLang="en-US" sz="2400" kern="1200" dirty="0"/>
        </a:p>
      </dsp:txBody>
      <dsp:txXfrm>
        <a:off x="2217330" y="0"/>
        <a:ext cx="1581224" cy="563563"/>
      </dsp:txXfrm>
    </dsp:sp>
    <dsp:sp modelId="{E1BB0E7F-58AA-4D38-9054-C20A788C033E}">
      <dsp:nvSpPr>
        <dsp:cNvPr id="0" name=""/>
        <dsp:cNvSpPr/>
      </dsp:nvSpPr>
      <dsp:spPr>
        <a:xfrm>
          <a:off x="3956677" y="857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3956677" y="85709"/>
        <a:ext cx="335219" cy="392143"/>
      </dsp:txXfrm>
    </dsp:sp>
    <dsp:sp modelId="{C97345CF-B29C-44F2-A954-AC5C7F200837}">
      <dsp:nvSpPr>
        <dsp:cNvPr id="0" name=""/>
        <dsp:cNvSpPr/>
      </dsp:nvSpPr>
      <dsp:spPr>
        <a:xfrm>
          <a:off x="4431044" y="0"/>
          <a:ext cx="1581224" cy="56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Pose</a:t>
          </a:r>
          <a:endParaRPr lang="zh-CN" altLang="en-US" sz="2400" kern="1200" dirty="0"/>
        </a:p>
      </dsp:txBody>
      <dsp:txXfrm>
        <a:off x="4431044" y="0"/>
        <a:ext cx="1581224" cy="563563"/>
      </dsp:txXfrm>
    </dsp:sp>
    <dsp:sp modelId="{1090279D-AD43-4971-98D0-A7666D5EA872}">
      <dsp:nvSpPr>
        <dsp:cNvPr id="0" name=""/>
        <dsp:cNvSpPr/>
      </dsp:nvSpPr>
      <dsp:spPr>
        <a:xfrm>
          <a:off x="6170391" y="857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6170391" y="85709"/>
        <a:ext cx="335219" cy="392143"/>
      </dsp:txXfrm>
    </dsp:sp>
    <dsp:sp modelId="{1E27013E-296D-4099-8B74-926AB793766D}">
      <dsp:nvSpPr>
        <dsp:cNvPr id="0" name=""/>
        <dsp:cNvSpPr/>
      </dsp:nvSpPr>
      <dsp:spPr>
        <a:xfrm>
          <a:off x="6644759" y="0"/>
          <a:ext cx="1581224" cy="56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Action</a:t>
          </a:r>
          <a:endParaRPr lang="zh-CN" altLang="en-US" sz="2400" kern="1200" dirty="0"/>
        </a:p>
      </dsp:txBody>
      <dsp:txXfrm>
        <a:off x="6644759" y="0"/>
        <a:ext cx="1581224" cy="5635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2AC5E-7B1C-4953-96FD-27FEDD99FC65}">
      <dsp:nvSpPr>
        <dsp:cNvPr id="0" name=""/>
        <dsp:cNvSpPr/>
      </dsp:nvSpPr>
      <dsp:spPr>
        <a:xfrm>
          <a:off x="3616" y="0"/>
          <a:ext cx="1581224" cy="58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Image</a:t>
          </a:r>
          <a:endParaRPr lang="zh-CN" altLang="en-US" sz="2500" kern="1200" dirty="0"/>
        </a:p>
      </dsp:txBody>
      <dsp:txXfrm>
        <a:off x="3616" y="0"/>
        <a:ext cx="1581224" cy="584200"/>
      </dsp:txXfrm>
    </dsp:sp>
    <dsp:sp modelId="{B166919E-5881-4A49-B3B9-224DB071BD64}">
      <dsp:nvSpPr>
        <dsp:cNvPr id="0" name=""/>
        <dsp:cNvSpPr/>
      </dsp:nvSpPr>
      <dsp:spPr>
        <a:xfrm>
          <a:off x="1742963" y="960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1742963" y="96028"/>
        <a:ext cx="335219" cy="392143"/>
      </dsp:txXfrm>
    </dsp:sp>
    <dsp:sp modelId="{E451DC18-0A09-4CF8-BA49-7B9F95CA80A7}">
      <dsp:nvSpPr>
        <dsp:cNvPr id="0" name=""/>
        <dsp:cNvSpPr/>
      </dsp:nvSpPr>
      <dsp:spPr>
        <a:xfrm>
          <a:off x="2217330" y="0"/>
          <a:ext cx="1581224" cy="58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err="1" smtClean="0"/>
            <a:t>Poselets</a:t>
          </a:r>
          <a:endParaRPr lang="zh-CN" altLang="en-US" sz="2500" kern="1200" dirty="0"/>
        </a:p>
      </dsp:txBody>
      <dsp:txXfrm>
        <a:off x="2217330" y="0"/>
        <a:ext cx="1581224" cy="584200"/>
      </dsp:txXfrm>
    </dsp:sp>
    <dsp:sp modelId="{4D8D16AB-2CA3-452F-B7BB-F6F75FE1B196}">
      <dsp:nvSpPr>
        <dsp:cNvPr id="0" name=""/>
        <dsp:cNvSpPr/>
      </dsp:nvSpPr>
      <dsp:spPr>
        <a:xfrm>
          <a:off x="3956677" y="960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3956677" y="96028"/>
        <a:ext cx="335219" cy="392143"/>
      </dsp:txXfrm>
    </dsp:sp>
    <dsp:sp modelId="{3418B8C7-4C5E-46A7-B015-B967F484B960}">
      <dsp:nvSpPr>
        <dsp:cNvPr id="0" name=""/>
        <dsp:cNvSpPr/>
      </dsp:nvSpPr>
      <dsp:spPr>
        <a:xfrm>
          <a:off x="4431044" y="0"/>
          <a:ext cx="1581224" cy="58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X</a:t>
          </a:r>
          <a:endParaRPr lang="zh-CN" altLang="en-US" sz="2500" kern="1200" dirty="0"/>
        </a:p>
      </dsp:txBody>
      <dsp:txXfrm>
        <a:off x="4431044" y="0"/>
        <a:ext cx="1581224" cy="584200"/>
      </dsp:txXfrm>
    </dsp:sp>
    <dsp:sp modelId="{EEF3C6A6-8628-4B09-8D1A-EF747BAC987A}">
      <dsp:nvSpPr>
        <dsp:cNvPr id="0" name=""/>
        <dsp:cNvSpPr/>
      </dsp:nvSpPr>
      <dsp:spPr>
        <a:xfrm>
          <a:off x="6170391" y="960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6170391" y="96028"/>
        <a:ext cx="335219" cy="392143"/>
      </dsp:txXfrm>
    </dsp:sp>
    <dsp:sp modelId="{ED0FBFEE-8375-4EA5-907E-AF2F10FDA294}">
      <dsp:nvSpPr>
        <dsp:cNvPr id="0" name=""/>
        <dsp:cNvSpPr/>
      </dsp:nvSpPr>
      <dsp:spPr>
        <a:xfrm>
          <a:off x="6644759" y="0"/>
          <a:ext cx="1581224" cy="58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Action</a:t>
          </a:r>
          <a:endParaRPr lang="zh-CN" altLang="en-US" sz="2500" kern="1200" dirty="0"/>
        </a:p>
      </dsp:txBody>
      <dsp:txXfrm>
        <a:off x="6644759" y="0"/>
        <a:ext cx="1581224" cy="584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6D90EE-8CE9-49A1-8520-BDACEC4E2B3A}">
      <dsp:nvSpPr>
        <dsp:cNvPr id="0" name=""/>
        <dsp:cNvSpPr/>
      </dsp:nvSpPr>
      <dsp:spPr>
        <a:xfrm>
          <a:off x="3616" y="0"/>
          <a:ext cx="1581224" cy="56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Image</a:t>
          </a:r>
          <a:endParaRPr lang="zh-CN" altLang="en-US" sz="2400" kern="1200" dirty="0"/>
        </a:p>
      </dsp:txBody>
      <dsp:txXfrm>
        <a:off x="3616" y="0"/>
        <a:ext cx="1581224" cy="563563"/>
      </dsp:txXfrm>
    </dsp:sp>
    <dsp:sp modelId="{EED5AFA0-F53E-4D18-A47E-C5CF92458E6D}">
      <dsp:nvSpPr>
        <dsp:cNvPr id="0" name=""/>
        <dsp:cNvSpPr/>
      </dsp:nvSpPr>
      <dsp:spPr>
        <a:xfrm>
          <a:off x="1742963" y="857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1742963" y="85709"/>
        <a:ext cx="335219" cy="392143"/>
      </dsp:txXfrm>
    </dsp:sp>
    <dsp:sp modelId="{E55704D5-32D7-4AE1-AA91-E20F91D13CDB}">
      <dsp:nvSpPr>
        <dsp:cNvPr id="0" name=""/>
        <dsp:cNvSpPr/>
      </dsp:nvSpPr>
      <dsp:spPr>
        <a:xfrm>
          <a:off x="2217330" y="0"/>
          <a:ext cx="1581224" cy="56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X</a:t>
          </a:r>
          <a:endParaRPr lang="zh-CN" altLang="en-US" sz="2400" kern="1200" dirty="0"/>
        </a:p>
      </dsp:txBody>
      <dsp:txXfrm>
        <a:off x="2217330" y="0"/>
        <a:ext cx="1581224" cy="563563"/>
      </dsp:txXfrm>
    </dsp:sp>
    <dsp:sp modelId="{E1BB0E7F-58AA-4D38-9054-C20A788C033E}">
      <dsp:nvSpPr>
        <dsp:cNvPr id="0" name=""/>
        <dsp:cNvSpPr/>
      </dsp:nvSpPr>
      <dsp:spPr>
        <a:xfrm>
          <a:off x="3956677" y="857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3956677" y="85709"/>
        <a:ext cx="335219" cy="392143"/>
      </dsp:txXfrm>
    </dsp:sp>
    <dsp:sp modelId="{C97345CF-B29C-44F2-A954-AC5C7F200837}">
      <dsp:nvSpPr>
        <dsp:cNvPr id="0" name=""/>
        <dsp:cNvSpPr/>
      </dsp:nvSpPr>
      <dsp:spPr>
        <a:xfrm>
          <a:off x="4431044" y="0"/>
          <a:ext cx="1581224" cy="56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Pose</a:t>
          </a:r>
          <a:endParaRPr lang="zh-CN" altLang="en-US" sz="2400" kern="1200" dirty="0"/>
        </a:p>
      </dsp:txBody>
      <dsp:txXfrm>
        <a:off x="4431044" y="0"/>
        <a:ext cx="1581224" cy="563563"/>
      </dsp:txXfrm>
    </dsp:sp>
    <dsp:sp modelId="{1090279D-AD43-4971-98D0-A7666D5EA872}">
      <dsp:nvSpPr>
        <dsp:cNvPr id="0" name=""/>
        <dsp:cNvSpPr/>
      </dsp:nvSpPr>
      <dsp:spPr>
        <a:xfrm>
          <a:off x="6170391" y="857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6170391" y="85709"/>
        <a:ext cx="335219" cy="392143"/>
      </dsp:txXfrm>
    </dsp:sp>
    <dsp:sp modelId="{1E27013E-296D-4099-8B74-926AB793766D}">
      <dsp:nvSpPr>
        <dsp:cNvPr id="0" name=""/>
        <dsp:cNvSpPr/>
      </dsp:nvSpPr>
      <dsp:spPr>
        <a:xfrm>
          <a:off x="6644759" y="0"/>
          <a:ext cx="1581224" cy="56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Action</a:t>
          </a:r>
          <a:endParaRPr lang="zh-CN" altLang="en-US" sz="2400" kern="1200" dirty="0"/>
        </a:p>
      </dsp:txBody>
      <dsp:txXfrm>
        <a:off x="6644759" y="0"/>
        <a:ext cx="1581224" cy="56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5FDEC-B0B0-4221-9AB3-3F9B1789C5C7}" type="datetimeFigureOut">
              <a:rPr lang="zh-CN" altLang="en-US" smtClean="0"/>
              <a:pPr/>
              <a:t>2013/3/26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46CC5-CEF9-495C-AC1A-4DF3DC959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Poselets</a:t>
            </a:r>
            <a:r>
              <a:rPr lang="en-US" altLang="zh-CN" dirty="0" smtClean="0"/>
              <a:t>: easy to detect, good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6CC5-CEF9-495C-AC1A-4DF3DC9590F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D504-6B92-45D8-9330-FBEAB819DCCA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3007-C3E3-414B-ABCA-EB56BCBE9F73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E9D-E2F4-4E3E-AD11-D31469946850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4CAD-389D-4F77-8B3B-863C4F272683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A41D-60DA-4405-9209-18E84818B380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8275-AFBD-467C-9130-E575461F2AC4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13A-C22F-4538-950B-F710D9EE81F4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86CB-B69A-4BFB-A0BE-D7BC5CE45AB0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83A9-AA3E-4B3A-9779-BFA0EC866E68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E4A4-F9D2-4DEE-959A-E492DFF0B013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A89B-8AED-43DA-A8A1-ECA3E672B85B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wmf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png"/><Relationship Id="rId20" Type="http://schemas.openxmlformats.org/officeDocument/2006/relationships/image" Target="../media/image64.wmf"/><Relationship Id="rId1" Type="http://schemas.openxmlformats.org/officeDocument/2006/relationships/tags" Target="../tags/tag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wmf"/><Relationship Id="rId4" Type="http://schemas.openxmlformats.org/officeDocument/2006/relationships/image" Target="../media/image48.jpe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Action Recognition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ECE6504</a:t>
            </a:r>
          </a:p>
          <a:p>
            <a:r>
              <a:rPr lang="en-US" altLang="zh-CN" dirty="0" smtClean="0"/>
              <a:t>Xiao Lin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55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2057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Modeling Temporal Structure of Decomposable Motion Segments for Activity Classification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257800"/>
            <a:ext cx="914400" cy="139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fter Magritte, eye with camera in pupil, The Vision 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0"/>
            <a:ext cx="2057400" cy="133985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54864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Science Dept.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Stanford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2310-8DBF-4CAF-BCEC-7AEF1A32690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02074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Juan Carlos Niebles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4057471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</a:rPr>
              <a:t>Chih</a:t>
            </a:r>
            <a:r>
              <a:rPr lang="en-US" sz="3600" dirty="0" smtClean="0">
                <a:solidFill>
                  <a:prstClr val="black"/>
                </a:solidFill>
              </a:rPr>
              <a:t>-Wei Chen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24600" y="4020740"/>
            <a:ext cx="27432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Li</a:t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 err="1" smtClean="0">
                <a:solidFill>
                  <a:prstClr val="black"/>
                </a:solidFill>
              </a:rPr>
              <a:t>Fei-Fei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" y="2209800"/>
            <a:ext cx="1905000" cy="1905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22098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lum bright="10000" contrast="20000"/>
          </a:blip>
          <a:srcRect l="920" t="12500" r="1160" b="2500"/>
          <a:stretch>
            <a:fillRect/>
          </a:stretch>
        </p:blipFill>
        <p:spPr>
          <a:xfrm>
            <a:off x="3657600" y="2209800"/>
            <a:ext cx="18288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0" y="936486"/>
            <a:ext cx="1828800" cy="2286000"/>
          </a:xfrm>
          <a:prstGeom prst="ellipse">
            <a:avLst/>
          </a:prstGeom>
          <a:gradFill flip="none" rotWithShape="1">
            <a:gsLst>
              <a:gs pos="20000">
                <a:srgbClr val="FF0000"/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66040" y="936486"/>
            <a:ext cx="1828800" cy="2286000"/>
          </a:xfrm>
          <a:prstGeom prst="ellipse">
            <a:avLst/>
          </a:prstGeom>
          <a:gradFill flip="none" rotWithShape="1">
            <a:gsLst>
              <a:gs pos="25000">
                <a:schemeClr val="accent3"/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99060" y="936486"/>
            <a:ext cx="1828800" cy="2286000"/>
          </a:xfrm>
          <a:prstGeom prst="ellipse">
            <a:avLst/>
          </a:prstGeom>
          <a:gradFill flip="none" rotWithShape="1">
            <a:gsLst>
              <a:gs pos="25000">
                <a:srgbClr val="8064A2"/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5200" y="936486"/>
            <a:ext cx="1828800" cy="22860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lumMod val="75000"/>
                </a:schemeClr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33020" y="936486"/>
            <a:ext cx="1828800" cy="2286000"/>
          </a:xfrm>
          <a:prstGeom prst="ellipse">
            <a:avLst/>
          </a:prstGeom>
          <a:gradFill flip="none" rotWithShape="1">
            <a:gsLst>
              <a:gs pos="65000">
                <a:schemeClr val="bg1"/>
              </a:gs>
              <a:gs pos="25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/>
          <a:srcRect l="6827" b="5263"/>
          <a:stretch>
            <a:fillRect/>
          </a:stretch>
        </p:blipFill>
        <p:spPr>
          <a:xfrm>
            <a:off x="452210" y="1469886"/>
            <a:ext cx="924381" cy="1219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4800" y="3054096"/>
            <a:ext cx="8686800" cy="1588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2310-8DBF-4CAF-BCEC-7AEF1A32690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04520" y="3124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72863" y="3124200"/>
            <a:ext cx="6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1596" y="3124200"/>
            <a:ext cx="98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05883" y="3124200"/>
            <a:ext cx="6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847212" y="3124200"/>
            <a:ext cx="7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7-8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23298" y="3054096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83210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66512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9814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33116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814730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3394770"/>
            <a:ext cx="2139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Thurau</a:t>
            </a:r>
            <a:r>
              <a:rPr lang="en-US" sz="1600" dirty="0" smtClean="0">
                <a:latin typeface="Arial Narrow"/>
                <a:cs typeface="Arial Narrow"/>
              </a:rPr>
              <a:t> &amp; </a:t>
            </a:r>
            <a:r>
              <a:rPr lang="en-US" sz="1600" dirty="0" err="1" smtClean="0">
                <a:latin typeface="Arial Narrow"/>
                <a:cs typeface="Arial Narrow"/>
              </a:rPr>
              <a:t>Hlavac</a:t>
            </a:r>
            <a:r>
              <a:rPr lang="en-US" sz="1600" dirty="0" smtClean="0">
                <a:latin typeface="Arial Narrow"/>
                <a:cs typeface="Arial Narrow"/>
              </a:rPr>
              <a:t>, 2008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Arial Narrow"/>
                <a:cs typeface="Arial Narrow"/>
              </a:rPr>
              <a:t> Gupta et al, 2009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Ikizler</a:t>
            </a:r>
            <a:r>
              <a:rPr lang="en-US" sz="1600" dirty="0" smtClean="0">
                <a:latin typeface="Arial Narrow"/>
                <a:cs typeface="Arial Narrow"/>
              </a:rPr>
              <a:t> &amp; </a:t>
            </a:r>
            <a:r>
              <a:rPr lang="en-US" sz="1600" dirty="0" err="1" smtClean="0">
                <a:latin typeface="Arial Narrow"/>
                <a:cs typeface="Arial Narrow"/>
              </a:rPr>
              <a:t>Duygulu</a:t>
            </a:r>
            <a:r>
              <a:rPr lang="en-US" sz="1600" dirty="0" smtClean="0">
                <a:latin typeface="Arial Narrow"/>
                <a:cs typeface="Arial Narrow"/>
              </a:rPr>
              <a:t>, 2009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Ikizler-Cinbis</a:t>
            </a:r>
            <a:r>
              <a:rPr lang="en-US" sz="1600" dirty="0" smtClean="0">
                <a:latin typeface="Arial Narrow"/>
                <a:cs typeface="Arial Narrow"/>
              </a:rPr>
              <a:t> et al, 2009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Arial Narrow"/>
                <a:cs typeface="Arial Narrow"/>
              </a:rPr>
              <a:t> Yao &amp; </a:t>
            </a:r>
            <a:r>
              <a:rPr lang="en-US" sz="1600" dirty="0" err="1" smtClean="0">
                <a:latin typeface="Arial Narrow"/>
                <a:cs typeface="Arial Narrow"/>
              </a:rPr>
              <a:t>Fei-Fei</a:t>
            </a:r>
            <a:r>
              <a:rPr lang="en-US" sz="1600" dirty="0" smtClean="0">
                <a:latin typeface="Arial Narrow"/>
                <a:cs typeface="Arial Narrow"/>
              </a:rPr>
              <a:t> 2010a,b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Arial Narrow"/>
                <a:cs typeface="Arial Narrow"/>
              </a:rPr>
              <a:t> Yang, Wang and Mori, 2010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Arial Narrow"/>
              <a:cs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5104" y="3394770"/>
            <a:ext cx="2139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Bobick</a:t>
            </a:r>
            <a:r>
              <a:rPr lang="en-US" sz="1600" dirty="0" smtClean="0">
                <a:latin typeface="Arial Narrow"/>
                <a:cs typeface="Arial Narrow"/>
              </a:rPr>
              <a:t> &amp; Davis, 2001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Efros</a:t>
            </a:r>
            <a:r>
              <a:rPr lang="en-US" sz="1600" dirty="0" smtClean="0">
                <a:latin typeface="Arial Narrow"/>
                <a:cs typeface="Arial Narrow"/>
              </a:rPr>
              <a:t> et al, 2003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Schuldt</a:t>
            </a:r>
            <a:r>
              <a:rPr lang="en-US" sz="1600" dirty="0" smtClean="0">
                <a:latin typeface="Arial Narrow"/>
                <a:cs typeface="Arial Narrow"/>
              </a:rPr>
              <a:t> et al, 2004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Alper</a:t>
            </a:r>
            <a:r>
              <a:rPr lang="en-US" sz="1600" dirty="0" smtClean="0">
                <a:latin typeface="Arial Narrow"/>
                <a:cs typeface="Arial Narrow"/>
              </a:rPr>
              <a:t> &amp; Shah, 2005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Dollar et al, 2005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Blank et al, 2005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Niebles et al, 2006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Laptev et al, 2008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Wang &amp; Mori, 2008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Rodriguez et al, 2008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Wang &amp; Mori, 2009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Gupta et al, 2009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Liu et al, 2009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Marszalek</a:t>
            </a:r>
            <a:r>
              <a:rPr lang="en-US" sz="1600" dirty="0" smtClean="0">
                <a:latin typeface="Arial Narrow"/>
                <a:cs typeface="Arial Narrow"/>
              </a:rPr>
              <a:t> et al, 2009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80104" y="3412392"/>
            <a:ext cx="2139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Ramanan</a:t>
            </a:r>
            <a:r>
              <a:rPr lang="en-US" sz="1600" dirty="0" smtClean="0">
                <a:latin typeface="Arial Narrow"/>
                <a:cs typeface="Arial Narrow"/>
              </a:rPr>
              <a:t> &amp; Forsyth, 2003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Laxton</a:t>
            </a:r>
            <a:r>
              <a:rPr lang="en-US" sz="1600" dirty="0" smtClean="0">
                <a:latin typeface="Arial Narrow"/>
                <a:cs typeface="Arial Narrow"/>
              </a:rPr>
              <a:t> et al, 2007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Ikizler</a:t>
            </a:r>
            <a:r>
              <a:rPr lang="en-US" sz="1600" dirty="0" smtClean="0">
                <a:latin typeface="Arial Narrow"/>
                <a:cs typeface="Arial Narrow"/>
              </a:rPr>
              <a:t> &amp; Forsyth, 2008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Gupta et al, 2009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>
                <a:latin typeface="Arial Narrow"/>
                <a:cs typeface="Arial Narrow"/>
              </a:rPr>
              <a:t> </a:t>
            </a:r>
            <a:r>
              <a:rPr lang="en-US" sz="1600" dirty="0" smtClean="0">
                <a:latin typeface="Arial Narrow"/>
                <a:cs typeface="Arial Narrow"/>
              </a:rPr>
              <a:t>Choi </a:t>
            </a:r>
            <a:r>
              <a:rPr lang="en-US" sz="1600" dirty="0">
                <a:latin typeface="Arial Narrow"/>
                <a:cs typeface="Arial Narrow"/>
              </a:rPr>
              <a:t>&amp; </a:t>
            </a:r>
            <a:r>
              <a:rPr lang="en-US" sz="1600" dirty="0" err="1">
                <a:latin typeface="Arial Narrow"/>
                <a:cs typeface="Arial Narrow"/>
              </a:rPr>
              <a:t>Savarese</a:t>
            </a:r>
            <a:r>
              <a:rPr lang="en-US" sz="1600">
                <a:latin typeface="Arial Narrow"/>
                <a:cs typeface="Arial Narrow"/>
              </a:rPr>
              <a:t>, </a:t>
            </a:r>
            <a:r>
              <a:rPr lang="en-US" sz="1600" smtClean="0">
                <a:latin typeface="Arial Narrow"/>
                <a:cs typeface="Arial Narrow"/>
              </a:rPr>
              <a:t>2009</a:t>
            </a:r>
            <a:endParaRPr lang="en-US" sz="1600" dirty="0">
              <a:latin typeface="Arial Narrow"/>
              <a:cs typeface="Arial Narrow"/>
            </a:endParaRPr>
          </a:p>
          <a:p>
            <a:pPr>
              <a:tabLst>
                <a:tab pos="112713" algn="l"/>
              </a:tabLst>
            </a:pPr>
            <a:endParaRPr lang="en-US" sz="1600" dirty="0" smtClean="0">
              <a:latin typeface="Arial Narrow"/>
              <a:cs typeface="Arial Narrow"/>
            </a:endParaRPr>
          </a:p>
          <a:p>
            <a:pPr>
              <a:buFont typeface="Arial"/>
              <a:buChar char="•"/>
              <a:tabLst>
                <a:tab pos="112713" algn="l"/>
              </a:tabLst>
            </a:pPr>
            <a:endParaRPr lang="en-US" sz="1600" dirty="0" smtClean="0">
              <a:latin typeface="Arial Narrow"/>
              <a:cs typeface="Arial Narrow"/>
            </a:endParaRPr>
          </a:p>
          <a:p>
            <a:pPr>
              <a:tabLst>
                <a:tab pos="112713" algn="l"/>
              </a:tabLst>
            </a:pPr>
            <a:endParaRPr lang="en-US" sz="1600" dirty="0" smtClean="0">
              <a:latin typeface="Arial Narrow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8904" y="3412392"/>
            <a:ext cx="213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Sridhar et al, 2010</a:t>
            </a:r>
          </a:p>
          <a:p>
            <a:pPr>
              <a:buFont typeface="Arial"/>
              <a:buChar char="•"/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Kuettel</a:t>
            </a:r>
            <a:r>
              <a:rPr lang="en-US" sz="1600" dirty="0" smtClean="0">
                <a:latin typeface="Arial Narrow"/>
                <a:cs typeface="Arial Narrow"/>
              </a:rPr>
              <a:t>, 2010</a:t>
            </a:r>
          </a:p>
          <a:p>
            <a:pPr>
              <a:tabLst>
                <a:tab pos="112713" algn="l"/>
              </a:tabLst>
            </a:pPr>
            <a:endParaRPr lang="en-US" sz="1600" dirty="0" smtClean="0">
              <a:latin typeface="Arial Narrow"/>
              <a:cs typeface="Arial Narro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408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Activity landscape</a:t>
            </a:r>
            <a:endParaRPr lang="en-US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84266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Snapshot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461541" y="688776"/>
            <a:ext cx="153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Long term event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94840" y="819090"/>
            <a:ext cx="183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Events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894640" y="819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Activities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909220" y="842664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Atomic action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28600" y="2639452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Catch</a:t>
            </a:r>
            <a:endParaRPr lang="en-US" sz="1700" dirty="0"/>
          </a:p>
        </p:txBody>
      </p:sp>
      <p:sp>
        <p:nvSpPr>
          <p:cNvPr id="52" name="TextBox 51"/>
          <p:cNvSpPr txBox="1"/>
          <p:nvPr/>
        </p:nvSpPr>
        <p:spPr>
          <a:xfrm>
            <a:off x="7461541" y="2438400"/>
            <a:ext cx="15361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Construction of a building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27660" y="2639452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Football</a:t>
            </a:r>
            <a:endParaRPr lang="en-US" sz="1700" dirty="0"/>
          </a:p>
        </p:txBody>
      </p:sp>
      <p:sp>
        <p:nvSpPr>
          <p:cNvPr id="54" name="TextBox 53"/>
          <p:cNvSpPr txBox="1"/>
          <p:nvPr/>
        </p:nvSpPr>
        <p:spPr>
          <a:xfrm>
            <a:off x="3894640" y="2639452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High Jump</a:t>
            </a:r>
            <a:endParaRPr lang="en-US" sz="1700" dirty="0"/>
          </a:p>
        </p:txBody>
      </p:sp>
      <p:sp>
        <p:nvSpPr>
          <p:cNvPr id="55" name="TextBox 54"/>
          <p:cNvSpPr txBox="1"/>
          <p:nvPr/>
        </p:nvSpPr>
        <p:spPr>
          <a:xfrm>
            <a:off x="1909220" y="2639452"/>
            <a:ext cx="167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Run</a:t>
            </a:r>
            <a:endParaRPr lang="en-US" sz="1700" dirty="0"/>
          </a:p>
        </p:txBody>
      </p:sp>
      <p:pic>
        <p:nvPicPr>
          <p:cNvPr id="57" name="Picture 56" descr="run_fr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46" y="1581138"/>
            <a:ext cx="1271149" cy="996696"/>
          </a:xfrm>
          <a:prstGeom prst="rect">
            <a:avLst/>
          </a:prstGeom>
        </p:spPr>
      </p:pic>
      <p:pic>
        <p:nvPicPr>
          <p:cNvPr id="59" name="Picture 58" descr="high_jump_fr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827" y="1581138"/>
            <a:ext cx="1373226" cy="996696"/>
          </a:xfrm>
          <a:prstGeom prst="rect">
            <a:avLst/>
          </a:prstGeom>
        </p:spPr>
      </p:pic>
      <p:pic>
        <p:nvPicPr>
          <p:cNvPr id="60" name="Picture 59" descr="soccer_fra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8996" y="1581138"/>
            <a:ext cx="1328928" cy="996696"/>
          </a:xfrm>
          <a:prstGeom prst="rect">
            <a:avLst/>
          </a:prstGeom>
        </p:spPr>
      </p:pic>
      <p:pic>
        <p:nvPicPr>
          <p:cNvPr id="61" name="Picture 60" descr="building_fra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03432" y="1608570"/>
            <a:ext cx="1652336" cy="941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4" grpId="0" animBg="1"/>
      <p:bldP spid="27" grpId="0" animBg="1"/>
      <p:bldP spid="18" grpId="0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457200" y="1507986"/>
            <a:ext cx="914400" cy="1143000"/>
          </a:xfrm>
          <a:prstGeom prst="ellipse">
            <a:avLst/>
          </a:prstGeom>
          <a:gradFill flip="none" rotWithShape="1">
            <a:gsLst>
              <a:gs pos="20000">
                <a:srgbClr val="FF0000"/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90220" y="1507986"/>
            <a:ext cx="914400" cy="1143000"/>
          </a:xfrm>
          <a:prstGeom prst="ellipse">
            <a:avLst/>
          </a:prstGeom>
          <a:gradFill flip="none" rotWithShape="1">
            <a:gsLst>
              <a:gs pos="65000">
                <a:schemeClr val="bg1"/>
              </a:gs>
              <a:gs pos="25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90320" y="216836"/>
            <a:ext cx="2980240" cy="3725300"/>
          </a:xfrm>
          <a:prstGeom prst="ellipse">
            <a:avLst/>
          </a:prstGeom>
          <a:gradFill flip="none" rotWithShape="1">
            <a:gsLst>
              <a:gs pos="25000">
                <a:schemeClr val="accent3"/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56260" y="1507986"/>
            <a:ext cx="914400" cy="1143000"/>
          </a:xfrm>
          <a:prstGeom prst="ellipse">
            <a:avLst/>
          </a:prstGeom>
          <a:gradFill flip="none" rotWithShape="1">
            <a:gsLst>
              <a:gs pos="25000">
                <a:srgbClr val="8064A2"/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3054096"/>
            <a:ext cx="8686800" cy="1588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2310-8DBF-4CAF-BCEC-7AEF1A32690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772400" y="1507986"/>
            <a:ext cx="914400" cy="11430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lumMod val="75000"/>
                </a:schemeClr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04520" y="3124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72863" y="3124200"/>
            <a:ext cx="6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1596" y="3124200"/>
            <a:ext cx="98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05883" y="3124200"/>
            <a:ext cx="6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847212" y="3124200"/>
            <a:ext cx="7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7-8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23298" y="3054096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83210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66512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9814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33116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814730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408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Activity landscape</a:t>
            </a:r>
            <a:endParaRPr lang="en-US" sz="3200" b="1" dirty="0"/>
          </a:p>
        </p:txBody>
      </p:sp>
      <p:grpSp>
        <p:nvGrpSpPr>
          <p:cNvPr id="3" name="Group 64"/>
          <p:cNvGrpSpPr/>
          <p:nvPr/>
        </p:nvGrpSpPr>
        <p:grpSpPr>
          <a:xfrm>
            <a:off x="1219895" y="4349222"/>
            <a:ext cx="1066105" cy="1137178"/>
            <a:chOff x="2971800" y="4343400"/>
            <a:chExt cx="2071688" cy="2209800"/>
          </a:xfrm>
        </p:grpSpPr>
        <p:pic>
          <p:nvPicPr>
            <p:cNvPr id="52" name="Picture 51" descr="small_frame_0055.png"/>
            <p:cNvPicPr>
              <a:picLocks noChangeAspect="1"/>
            </p:cNvPicPr>
            <p:nvPr/>
          </p:nvPicPr>
          <p:blipFill>
            <a:blip r:embed="rId2" cstate="print"/>
            <a:srcRect l="20902" t="22727" r="29662" b="4545"/>
            <a:stretch>
              <a:fillRect/>
            </a:stretch>
          </p:blipFill>
          <p:spPr>
            <a:xfrm>
              <a:off x="2971800" y="4343400"/>
              <a:ext cx="2071688" cy="2209800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4038600" y="4419600"/>
              <a:ext cx="304800" cy="381000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20134667">
              <a:off x="3678743" y="4785078"/>
              <a:ext cx="354142" cy="178914"/>
            </a:xfrm>
            <a:prstGeom prst="rect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16740011">
              <a:off x="3432600" y="4985569"/>
              <a:ext cx="349988" cy="151904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15489739">
              <a:off x="4137808" y="4902799"/>
              <a:ext cx="354142" cy="178914"/>
            </a:xfrm>
            <a:prstGeom prst="rect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20454857">
              <a:off x="4282415" y="5006045"/>
              <a:ext cx="349988" cy="151904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86200" y="4876800"/>
              <a:ext cx="381000" cy="6096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7451209">
              <a:off x="3665443" y="5617378"/>
              <a:ext cx="416697" cy="193987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8292947">
              <a:off x="3416390" y="5978436"/>
              <a:ext cx="349988" cy="151904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12910545">
              <a:off x="3980229" y="5512513"/>
              <a:ext cx="416697" cy="193987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16956070">
              <a:off x="4052105" y="5902598"/>
              <a:ext cx="349988" cy="151904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83355" y="35052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/>
              <a:t>Possible approaches: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07223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indent="-171450">
              <a:buFont typeface="Arial"/>
              <a:buChar char="•"/>
            </a:pPr>
            <a:r>
              <a:rPr lang="en-US" dirty="0" smtClean="0"/>
              <a:t>Simple action recognition: Fails when actions are complex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/>
          <a:srcRect t="12632" b="20000"/>
          <a:stretch>
            <a:fillRect/>
          </a:stretch>
        </p:blipFill>
        <p:spPr>
          <a:xfrm>
            <a:off x="3999666" y="4224308"/>
            <a:ext cx="2413000" cy="12192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133095" y="3941802"/>
            <a:ext cx="138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HMM, CRF</a:t>
            </a:r>
            <a:endParaRPr lang="en-US" i="1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4263" y="4306330"/>
            <a:ext cx="1028716" cy="102871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756360" y="396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Bag of features</a:t>
            </a:r>
            <a:endParaRPr lang="en-US" i="1" dirty="0"/>
          </a:p>
        </p:txBody>
      </p:sp>
      <p:sp>
        <p:nvSpPr>
          <p:cNvPr id="69" name="Rectangle 68"/>
          <p:cNvSpPr/>
          <p:nvPr/>
        </p:nvSpPr>
        <p:spPr>
          <a:xfrm>
            <a:off x="457200" y="5486400"/>
            <a:ext cx="3437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Font typeface="Arial"/>
              <a:buChar char="•"/>
            </a:pPr>
            <a:r>
              <a:rPr lang="en-US" dirty="0" smtClean="0"/>
              <a:t>Computationally intensive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1399" y="3962400"/>
            <a:ext cx="251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Pose-based recognition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7441" y="5791200"/>
            <a:ext cx="3011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Ferrari et al 2008</a:t>
            </a:r>
            <a:br>
              <a:rPr lang="en-US" sz="1600" dirty="0" smtClean="0">
                <a:latin typeface="Arial Narrow"/>
                <a:cs typeface="Arial Narrow"/>
              </a:rPr>
            </a:br>
            <a:r>
              <a:rPr lang="en-US" sz="1600" dirty="0" err="1" smtClean="0">
                <a:latin typeface="Arial Narrow"/>
                <a:cs typeface="Arial Narrow"/>
              </a:rPr>
              <a:t>Ramanan</a:t>
            </a:r>
            <a:r>
              <a:rPr lang="en-US" sz="1600" dirty="0" smtClean="0">
                <a:latin typeface="Arial Narrow"/>
                <a:cs typeface="Arial Narrow"/>
              </a:rPr>
              <a:t> &amp; Forsyth 2003</a:t>
            </a:r>
            <a:br>
              <a:rPr lang="en-US" sz="1600" dirty="0" smtClean="0">
                <a:latin typeface="Arial Narrow"/>
                <a:cs typeface="Arial Narrow"/>
              </a:rPr>
            </a:br>
            <a:r>
              <a:rPr lang="en-US" sz="1600" dirty="0" err="1" smtClean="0">
                <a:latin typeface="Arial Narrow"/>
                <a:cs typeface="Arial Narrow"/>
              </a:rPr>
              <a:t>Nazli</a:t>
            </a:r>
            <a:r>
              <a:rPr lang="en-US" sz="1600" dirty="0" smtClean="0">
                <a:latin typeface="Arial Narrow"/>
                <a:cs typeface="Arial Narrow"/>
              </a:rPr>
              <a:t> &amp; Forsyth 2008</a:t>
            </a:r>
          </a:p>
          <a:p>
            <a:pPr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[…]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58847" y="5986046"/>
            <a:ext cx="176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Laptev et al 2008</a:t>
            </a:r>
          </a:p>
          <a:p>
            <a:pPr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Niebles et al 2006</a:t>
            </a:r>
          </a:p>
          <a:p>
            <a:pPr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Liu et al 2009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956260" y="5943600"/>
            <a:ext cx="176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2713" algn="l"/>
              </a:tabLst>
            </a:pPr>
            <a:r>
              <a:rPr lang="en-US" sz="1600" dirty="0" err="1" smtClean="0">
                <a:latin typeface="Arial Narrow"/>
                <a:cs typeface="Arial Narrow"/>
              </a:rPr>
              <a:t>Sminchisescu</a:t>
            </a:r>
            <a:r>
              <a:rPr lang="en-US" sz="1600" dirty="0" smtClean="0">
                <a:latin typeface="Arial Narrow"/>
                <a:cs typeface="Arial Narrow"/>
              </a:rPr>
              <a:t> 2006</a:t>
            </a:r>
          </a:p>
          <a:p>
            <a:pPr>
              <a:tabLst>
                <a:tab pos="112713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Blank et al 2005</a:t>
            </a:r>
          </a:p>
          <a:p>
            <a:pPr>
              <a:tabLst>
                <a:tab pos="112713" algn="l"/>
              </a:tabLst>
            </a:pPr>
            <a:r>
              <a:rPr lang="en-US" sz="1600" dirty="0" err="1" smtClean="0">
                <a:latin typeface="Arial Narrow"/>
                <a:cs typeface="Arial Narrow"/>
              </a:rPr>
              <a:t>Efros</a:t>
            </a:r>
            <a:r>
              <a:rPr lang="en-US" sz="1600" dirty="0" smtClean="0">
                <a:latin typeface="Arial Narrow"/>
                <a:cs typeface="Arial Narrow"/>
              </a:rPr>
              <a:t> et al 2003 […]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93223" y="3352800"/>
            <a:ext cx="297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 Narrow"/>
                <a:cs typeface="Arial Narrow"/>
              </a:rPr>
              <a:t>Temporal Scale (seconds)</a:t>
            </a:r>
            <a:endParaRPr lang="en-US" sz="1600" i="1" dirty="0">
              <a:latin typeface="Arial Narrow"/>
              <a:cs typeface="Arial Narrow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8600" y="84266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Snapshot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7461541" y="688776"/>
            <a:ext cx="153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Long term event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9220" y="842664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Atomic action</a:t>
            </a:r>
            <a:endParaRPr lang="en-US" sz="2000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/>
          <a:srcRect l="6827" b="5263"/>
          <a:stretch>
            <a:fillRect/>
          </a:stretch>
        </p:blipFill>
        <p:spPr>
          <a:xfrm>
            <a:off x="683305" y="1774686"/>
            <a:ext cx="462191" cy="609600"/>
          </a:xfrm>
          <a:prstGeom prst="rect">
            <a:avLst/>
          </a:prstGeom>
        </p:spPr>
      </p:pic>
      <p:pic>
        <p:nvPicPr>
          <p:cNvPr id="82" name="Picture 81" descr="run_fra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1952" y="1832132"/>
            <a:ext cx="630936" cy="494709"/>
          </a:xfrm>
          <a:prstGeom prst="rect">
            <a:avLst/>
          </a:prstGeom>
        </p:spPr>
      </p:pic>
      <p:pic>
        <p:nvPicPr>
          <p:cNvPr id="83" name="Picture 82" descr="high_jump_fram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2596" y="1326213"/>
            <a:ext cx="2075688" cy="1506547"/>
          </a:xfrm>
          <a:prstGeom prst="rect">
            <a:avLst/>
          </a:prstGeom>
        </p:spPr>
      </p:pic>
      <p:pic>
        <p:nvPicPr>
          <p:cNvPr id="84" name="Picture 83" descr="soccer_fra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56844" y="1810623"/>
            <a:ext cx="713232" cy="534924"/>
          </a:xfrm>
          <a:prstGeom prst="rect">
            <a:avLst/>
          </a:prstGeom>
        </p:spPr>
      </p:pic>
      <p:pic>
        <p:nvPicPr>
          <p:cNvPr id="85" name="Picture 84" descr="building_fram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04485" y="1837171"/>
            <a:ext cx="850230" cy="484631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494840" y="819090"/>
            <a:ext cx="183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Events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3894640" y="819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Activities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Spatial Temporal Features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/>
              <a:t>Laptev, Ivan. "On space-time interest points." </a:t>
            </a:r>
            <a:r>
              <a:rPr lang="en-US" sz="2000" i="1" dirty="0" smtClean="0"/>
              <a:t>IJCV, 2005</a:t>
            </a:r>
            <a:endParaRPr lang="zh-CN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21407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457200" y="1507986"/>
            <a:ext cx="914400" cy="1143000"/>
          </a:xfrm>
          <a:prstGeom prst="ellipse">
            <a:avLst/>
          </a:prstGeom>
          <a:gradFill flip="none" rotWithShape="1">
            <a:gsLst>
              <a:gs pos="20000">
                <a:srgbClr val="FF0000"/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90220" y="1507986"/>
            <a:ext cx="914400" cy="1143000"/>
          </a:xfrm>
          <a:prstGeom prst="ellipse">
            <a:avLst/>
          </a:prstGeom>
          <a:gradFill flip="none" rotWithShape="1">
            <a:gsLst>
              <a:gs pos="65000">
                <a:schemeClr val="bg1"/>
              </a:gs>
              <a:gs pos="25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90320" y="216836"/>
            <a:ext cx="2980240" cy="3725300"/>
          </a:xfrm>
          <a:prstGeom prst="ellipse">
            <a:avLst/>
          </a:prstGeom>
          <a:gradFill flip="none" rotWithShape="1">
            <a:gsLst>
              <a:gs pos="25000">
                <a:schemeClr val="accent3"/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56260" y="1507986"/>
            <a:ext cx="914400" cy="1143000"/>
          </a:xfrm>
          <a:prstGeom prst="ellipse">
            <a:avLst/>
          </a:prstGeom>
          <a:gradFill flip="none" rotWithShape="1">
            <a:gsLst>
              <a:gs pos="25000">
                <a:srgbClr val="8064A2"/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3054096"/>
            <a:ext cx="8686800" cy="1588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72400" y="1507986"/>
            <a:ext cx="914400" cy="11430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lumMod val="75000"/>
                </a:schemeClr>
              </a:gs>
              <a:gs pos="6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04520" y="3124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72863" y="3124200"/>
            <a:ext cx="6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1596" y="3124200"/>
            <a:ext cx="98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05883" y="3124200"/>
            <a:ext cx="6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847212" y="3124200"/>
            <a:ext cx="7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7-8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23298" y="3054096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83210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66512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9814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33116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8147304" y="3053302"/>
            <a:ext cx="164592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408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Activity landscape – related datasets</a:t>
            </a:r>
            <a:endParaRPr lang="en-US" sz="3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093223" y="3352800"/>
            <a:ext cx="297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 Narrow"/>
                <a:cs typeface="Arial Narrow"/>
              </a:rPr>
              <a:t>Temporal Scale (seconds)</a:t>
            </a:r>
            <a:endParaRPr lang="en-US" sz="1600" i="1" dirty="0">
              <a:latin typeface="Arial Narrow"/>
              <a:cs typeface="Arial Narrow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8600" y="84266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Snapshot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7461541" y="688776"/>
            <a:ext cx="153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Long term event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9220" y="842664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Atomic action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3657600"/>
            <a:ext cx="2404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Actions in still images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Ikizler</a:t>
            </a:r>
            <a:r>
              <a:rPr lang="en-US" dirty="0" smtClean="0"/>
              <a:t> 2009]</a:t>
            </a:r>
          </a:p>
          <a:p>
            <a:r>
              <a:rPr lang="en-US" i="1" dirty="0" smtClean="0"/>
              <a:t>PPMI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[Yao &amp; </a:t>
            </a:r>
            <a:r>
              <a:rPr lang="en-US" dirty="0" err="1" smtClean="0"/>
              <a:t>Fei-Fei</a:t>
            </a:r>
            <a:r>
              <a:rPr lang="en-US" dirty="0" smtClean="0"/>
              <a:t> 2010]</a:t>
            </a:r>
          </a:p>
          <a:p>
            <a:r>
              <a:rPr lang="en-US" i="1" dirty="0" smtClean="0"/>
              <a:t>UIUC Sports</a:t>
            </a:r>
          </a:p>
          <a:p>
            <a:r>
              <a:rPr lang="en-US" dirty="0" smtClean="0"/>
              <a:t>[Li &amp; </a:t>
            </a:r>
            <a:r>
              <a:rPr lang="en-US" dirty="0" err="1" smtClean="0"/>
              <a:t>Fei-Fei</a:t>
            </a:r>
            <a:r>
              <a:rPr lang="en-US" dirty="0" smtClean="0"/>
              <a:t> 2007]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4557" y="3635276"/>
            <a:ext cx="2287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KTH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Schuldt</a:t>
            </a:r>
            <a:r>
              <a:rPr lang="en-US" dirty="0" smtClean="0"/>
              <a:t> et al 2004]</a:t>
            </a:r>
          </a:p>
          <a:p>
            <a:r>
              <a:rPr lang="en-US" i="1" dirty="0" smtClean="0"/>
              <a:t>Hollywood</a:t>
            </a:r>
          </a:p>
          <a:p>
            <a:r>
              <a:rPr lang="en-US" dirty="0" smtClean="0"/>
              <a:t>[Laptev et al 2008]</a:t>
            </a:r>
          </a:p>
          <a:p>
            <a:r>
              <a:rPr lang="en-US" i="1" dirty="0" smtClean="0"/>
              <a:t>UCF Sports</a:t>
            </a:r>
          </a:p>
          <a:p>
            <a:r>
              <a:rPr lang="en-US" dirty="0" smtClean="0"/>
              <a:t>[Rodriguez et al 2008]</a:t>
            </a:r>
          </a:p>
          <a:p>
            <a:r>
              <a:rPr lang="en-US" i="1" dirty="0" smtClean="0"/>
              <a:t>Ballet</a:t>
            </a:r>
          </a:p>
          <a:p>
            <a:r>
              <a:rPr lang="en-US" dirty="0" smtClean="0"/>
              <a:t>[Yang et al 2009]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345895" y="3657600"/>
            <a:ext cx="1673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</a:t>
            </a:r>
            <a:br>
              <a:rPr lang="en-US" b="1" dirty="0" smtClean="0"/>
            </a:br>
            <a:r>
              <a:rPr lang="en-US" b="1" dirty="0" smtClean="0"/>
              <a:t>Olympic Sports</a:t>
            </a:r>
            <a:br>
              <a:rPr lang="en-US" b="1" dirty="0" smtClean="0"/>
            </a:br>
            <a:r>
              <a:rPr lang="en-US" b="1" dirty="0" smtClean="0"/>
              <a:t>Dataset</a:t>
            </a:r>
            <a:endParaRPr lang="en-US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/>
          <a:srcRect l="6827" b="5263"/>
          <a:stretch>
            <a:fillRect/>
          </a:stretch>
        </p:blipFill>
        <p:spPr>
          <a:xfrm>
            <a:off x="683305" y="1774686"/>
            <a:ext cx="462191" cy="609600"/>
          </a:xfrm>
          <a:prstGeom prst="rect">
            <a:avLst/>
          </a:prstGeom>
        </p:spPr>
      </p:pic>
      <p:pic>
        <p:nvPicPr>
          <p:cNvPr id="42" name="Picture 41" descr="run_fr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1952" y="1832132"/>
            <a:ext cx="630936" cy="494709"/>
          </a:xfrm>
          <a:prstGeom prst="rect">
            <a:avLst/>
          </a:prstGeom>
        </p:spPr>
      </p:pic>
      <p:pic>
        <p:nvPicPr>
          <p:cNvPr id="44" name="Picture 43" descr="high_jump_fr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2596" y="1326213"/>
            <a:ext cx="2075688" cy="1506547"/>
          </a:xfrm>
          <a:prstGeom prst="rect">
            <a:avLst/>
          </a:prstGeom>
        </p:spPr>
      </p:pic>
      <p:pic>
        <p:nvPicPr>
          <p:cNvPr id="50" name="Picture 49" descr="soccer_fra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6844" y="1810623"/>
            <a:ext cx="713232" cy="534924"/>
          </a:xfrm>
          <a:prstGeom prst="rect">
            <a:avLst/>
          </a:prstGeom>
        </p:spPr>
      </p:pic>
      <p:pic>
        <p:nvPicPr>
          <p:cNvPr id="51" name="Picture 50" descr="building_fra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4485" y="1837171"/>
            <a:ext cx="850230" cy="48463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494840" y="819090"/>
            <a:ext cx="183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Events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894640" y="819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Activities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Static Image: “…From Pose and Appearance “</a:t>
            </a:r>
          </a:p>
          <a:p>
            <a:r>
              <a:rPr lang="en-US" altLang="zh-CN" dirty="0" smtClean="0"/>
              <a:t>Video: “…Discriminative Space-Time Neighborhood…”</a:t>
            </a:r>
          </a:p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DF-8988-4BF9-B29B-00A40C68A305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534400" cy="16764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Action Recognition from a Distributed Representation of Pose and Appearance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962400"/>
            <a:ext cx="7315200" cy="137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CN" sz="2400" dirty="0" err="1" smtClean="0"/>
              <a:t>Subhransu</a:t>
            </a:r>
            <a:r>
              <a:rPr lang="en-US" altLang="zh-CN" sz="2400" dirty="0" smtClean="0"/>
              <a:t> Maji</a:t>
            </a:r>
            <a:r>
              <a:rPr lang="en-US" altLang="zh-CN" sz="2400" baseline="30000" dirty="0" smtClean="0"/>
              <a:t>1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Lubomir</a:t>
            </a:r>
            <a:r>
              <a:rPr lang="en-US" altLang="zh-CN" sz="2400" dirty="0" smtClean="0"/>
              <a:t> Bourdev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, and </a:t>
            </a:r>
            <a:r>
              <a:rPr lang="en-US" altLang="zh-CN" sz="2400" dirty="0" err="1" smtClean="0"/>
              <a:t>Jitendra</a:t>
            </a:r>
            <a:r>
              <a:rPr lang="en-US" altLang="zh-CN" sz="2400" dirty="0" smtClean="0"/>
              <a:t> Malik</a:t>
            </a:r>
            <a:r>
              <a:rPr lang="en-US" altLang="zh-CN" sz="2400" baseline="30000" dirty="0" smtClean="0"/>
              <a:t>1</a:t>
            </a:r>
          </a:p>
          <a:p>
            <a:pPr algn="ctr">
              <a:buNone/>
            </a:pPr>
            <a:r>
              <a:rPr lang="en-US" altLang="zh-CN" sz="2400" dirty="0" smtClean="0"/>
              <a:t>University of California, at Berkeley</a:t>
            </a:r>
            <a:r>
              <a:rPr lang="en-US" altLang="zh-CN" sz="2400" baseline="30000" dirty="0" smtClean="0"/>
              <a:t>1</a:t>
            </a:r>
          </a:p>
          <a:p>
            <a:pPr algn="ctr">
              <a:buNone/>
            </a:pPr>
            <a:r>
              <a:rPr lang="en-US" altLang="zh-CN" sz="2400" dirty="0" smtClean="0"/>
              <a:t>Adobe Systems, Inc. San Jose, CA</a:t>
            </a:r>
            <a:r>
              <a:rPr lang="en-US" altLang="zh-CN" sz="2400" baseline="30000" dirty="0" smtClean="0"/>
              <a:t>2</a:t>
            </a:r>
          </a:p>
          <a:p>
            <a:pPr algn="ctr">
              <a:buNone/>
            </a:pPr>
            <a:endParaRPr lang="en-US" altLang="zh-CN" sz="2400" baseline="30000" dirty="0" smtClean="0"/>
          </a:p>
          <a:p>
            <a:pPr algn="ctr">
              <a:buNone/>
            </a:pPr>
            <a:r>
              <a:rPr lang="en-US" altLang="zh-CN" sz="2400" dirty="0" smtClean="0"/>
              <a:t>CVPR 2011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CN" dirty="0" smtClean="0"/>
              <a:t>Static Image: “…From Pose and Appearance “</a:t>
            </a:r>
          </a:p>
          <a:p>
            <a:r>
              <a:rPr lang="en-US" altLang="zh-CN" dirty="0" smtClean="0"/>
              <a:t>Video: “…Discriminative Space-Time Neighborhood…”</a:t>
            </a:r>
          </a:p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DF-8988-4BF9-B29B-00A40C68A305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Setting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PASCAL VOC 2010 static image action classification challenge</a:t>
            </a:r>
          </a:p>
          <a:p>
            <a:endParaRPr lang="en-US" altLang="zh-CN" dirty="0" smtClean="0"/>
          </a:p>
          <a:p>
            <a:r>
              <a:rPr lang="en-US" altLang="zh-CN" dirty="0"/>
              <a:t>A</a:t>
            </a:r>
            <a:r>
              <a:rPr lang="en-US" altLang="zh-CN" dirty="0" smtClean="0"/>
              <a:t>dditional training data used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5610"/>
            <a:ext cx="3810000" cy="28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Recovering the stick figures is hard…</a:t>
            </a:r>
          </a:p>
          <a:p>
            <a:pPr lvl="1"/>
            <a:r>
              <a:rPr lang="en-US" altLang="zh-CN" dirty="0" smtClean="0"/>
              <a:t>Resolution</a:t>
            </a:r>
          </a:p>
          <a:p>
            <a:pPr lvl="1"/>
            <a:r>
              <a:rPr lang="en-US" altLang="zh-CN" dirty="0" smtClean="0"/>
              <a:t>Clothing</a:t>
            </a:r>
          </a:p>
          <a:p>
            <a:pPr lvl="1"/>
            <a:r>
              <a:rPr lang="en-US" altLang="zh-CN" dirty="0" smtClean="0"/>
              <a:t>Some parts not visible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0"/>
            <a:ext cx="5085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Poselets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Easy to detect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667000"/>
            <a:ext cx="2743200" cy="30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33400" y="5867400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 smtClean="0"/>
              <a:t>Poselets</a:t>
            </a:r>
            <a:r>
              <a:rPr lang="en-US" altLang="zh-CN" sz="1400" dirty="0" smtClean="0"/>
              <a:t>: Body Part Detectors Trained Using 3D Human Pose Annotations. L. </a:t>
            </a:r>
            <a:r>
              <a:rPr lang="en-US" altLang="zh-CN" sz="1400" dirty="0" err="1" smtClean="0"/>
              <a:t>Bourdev</a:t>
            </a:r>
            <a:r>
              <a:rPr lang="en-US" altLang="zh-CN" sz="1400" dirty="0" smtClean="0"/>
              <a:t> and J. </a:t>
            </a:r>
            <a:r>
              <a:rPr lang="en-US" altLang="zh-CN" sz="1400" dirty="0" err="1" smtClean="0"/>
              <a:t>Malik</a:t>
            </a:r>
            <a:r>
              <a:rPr lang="en-US" altLang="zh-CN" sz="1400" dirty="0" smtClean="0"/>
              <a:t>.  ICCV 2009.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Poselets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Good at predicting pose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3406978" cy="26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" y="5867400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 smtClean="0"/>
              <a:t>Poselets</a:t>
            </a:r>
            <a:r>
              <a:rPr lang="en-US" altLang="zh-CN" sz="1400" dirty="0" smtClean="0"/>
              <a:t>: Body Part Detectors Trained Using 3D Human Pose Annotations. L. </a:t>
            </a:r>
            <a:r>
              <a:rPr lang="en-US" altLang="zh-CN" sz="1400" dirty="0" err="1" smtClean="0"/>
              <a:t>Bourdev</a:t>
            </a:r>
            <a:r>
              <a:rPr lang="en-US" altLang="zh-CN" sz="1400" dirty="0" smtClean="0"/>
              <a:t> and J. </a:t>
            </a:r>
            <a:r>
              <a:rPr lang="en-US" altLang="zh-CN" sz="1400" dirty="0" err="1" smtClean="0"/>
              <a:t>Malik</a:t>
            </a:r>
            <a:r>
              <a:rPr lang="en-US" altLang="zh-CN" sz="1400" dirty="0" smtClean="0"/>
              <a:t>.  ICCV 2009.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3657600"/>
          <a:ext cx="8229600" cy="56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533400" y="5181600"/>
          <a:ext cx="8229600" cy="58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533400" y="1981200"/>
          <a:ext cx="8229600" cy="56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Classic</a:t>
            </a:r>
            <a:endParaRPr lang="zh-CN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28956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Yang, W., Wang, Y., &amp; Mori, G. “Recognizing human actions from still images with latent poses”. CVPR 2010.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472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This paper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zh-CN" dirty="0" err="1" smtClean="0"/>
              <a:t>Poselets</a:t>
            </a:r>
            <a:r>
              <a:rPr lang="en-US" altLang="zh-CN" dirty="0" smtClean="0"/>
              <a:t> for action recognition</a:t>
            </a:r>
          </a:p>
          <a:p>
            <a:pPr lvl="1"/>
            <a:r>
              <a:rPr lang="en-US" altLang="zh-CN" dirty="0" smtClean="0"/>
              <a:t>Based on 2D pose, because of training data</a:t>
            </a:r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7067550" cy="29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5791200"/>
            <a:ext cx="7805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Bourdev</a:t>
            </a:r>
            <a:r>
              <a:rPr lang="en-US" sz="1200" dirty="0" smtClean="0"/>
              <a:t>, L., </a:t>
            </a:r>
            <a:r>
              <a:rPr lang="en-US" sz="1200" dirty="0" err="1" smtClean="0"/>
              <a:t>Maji</a:t>
            </a:r>
            <a:r>
              <a:rPr lang="en-US" sz="1200" dirty="0" smtClean="0"/>
              <a:t>, S., </a:t>
            </a:r>
            <a:r>
              <a:rPr lang="en-US" sz="1200" dirty="0" err="1" smtClean="0"/>
              <a:t>Brox</a:t>
            </a:r>
            <a:r>
              <a:rPr lang="en-US" sz="1200" dirty="0" smtClean="0"/>
              <a:t>, T., &amp; </a:t>
            </a:r>
            <a:r>
              <a:rPr lang="en-US" sz="1200" dirty="0" err="1" smtClean="0"/>
              <a:t>Malik</a:t>
            </a:r>
            <a:r>
              <a:rPr lang="en-US" sz="1200" dirty="0" smtClean="0"/>
              <a:t>, J. (2010). Detecting people using mutually consistent </a:t>
            </a:r>
            <a:r>
              <a:rPr lang="en-US" sz="1200" dirty="0" err="1" smtClean="0"/>
              <a:t>poselet</a:t>
            </a:r>
            <a:r>
              <a:rPr lang="en-US" sz="1200" dirty="0" smtClean="0"/>
              <a:t> activations. </a:t>
            </a:r>
            <a:r>
              <a:rPr lang="en-US" sz="1200" i="1" dirty="0" smtClean="0"/>
              <a:t>ECCV 2010</a:t>
            </a:r>
            <a:endParaRPr lang="zh-CN" alt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Poselets</a:t>
            </a:r>
            <a:r>
              <a:rPr lang="en-US" altLang="zh-CN" dirty="0" smtClean="0"/>
              <a:t> for action recognition</a:t>
            </a:r>
          </a:p>
          <a:p>
            <a:pPr lvl="1"/>
            <a:r>
              <a:rPr lang="en-US" altLang="zh-CN" dirty="0" err="1" smtClean="0"/>
              <a:t>Discriminativeness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Bad</a:t>
            </a:r>
          </a:p>
          <a:p>
            <a:pPr lvl="1"/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304972"/>
            <a:ext cx="4191000" cy="287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81400"/>
            <a:ext cx="1149077" cy="249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Poselets</a:t>
            </a:r>
            <a:r>
              <a:rPr lang="en-US" altLang="zh-CN" dirty="0" smtClean="0"/>
              <a:t> for action recognition</a:t>
            </a:r>
          </a:p>
          <a:p>
            <a:pPr lvl="1"/>
            <a:r>
              <a:rPr lang="en-US" altLang="zh-CN" dirty="0" err="1" smtClean="0"/>
              <a:t>Discriminativeness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Good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76600"/>
            <a:ext cx="4267200" cy="283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05200"/>
            <a:ext cx="114300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zh-CN" dirty="0" err="1" smtClean="0"/>
              <a:t>Poselets</a:t>
            </a:r>
            <a:r>
              <a:rPr lang="en-US" altLang="zh-CN" dirty="0" smtClean="0"/>
              <a:t> for action recognition</a:t>
            </a:r>
          </a:p>
          <a:p>
            <a:pPr lvl="1"/>
            <a:r>
              <a:rPr lang="en-US" altLang="zh-CN" dirty="0" smtClean="0"/>
              <a:t>Category specific, query within the category</a:t>
            </a:r>
          </a:p>
          <a:p>
            <a:pPr lvl="1"/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714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95600"/>
            <a:ext cx="380737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895600"/>
            <a:ext cx="36970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Poselets</a:t>
            </a:r>
            <a:r>
              <a:rPr lang="en-US" altLang="zh-CN" dirty="0" smtClean="0"/>
              <a:t> for action recognition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3524250" cy="36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Poselets</a:t>
            </a:r>
            <a:r>
              <a:rPr lang="en-US" altLang="zh-CN" dirty="0" smtClean="0"/>
              <a:t> for action recognition</a:t>
            </a:r>
          </a:p>
          <a:p>
            <a:pPr lvl="1"/>
            <a:r>
              <a:rPr lang="en-US" altLang="zh-CN" dirty="0" smtClean="0"/>
              <a:t>4 scales: 96x64, 64x64, 64x96, 128x64</a:t>
            </a:r>
          </a:p>
          <a:p>
            <a:pPr lvl="1"/>
            <a:r>
              <a:rPr lang="en-US" altLang="zh-CN" dirty="0" smtClean="0"/>
              <a:t>300 </a:t>
            </a:r>
            <a:r>
              <a:rPr lang="en-US" altLang="zh-CN" dirty="0" err="1" smtClean="0"/>
              <a:t>poselets</a:t>
            </a:r>
            <a:r>
              <a:rPr lang="en-US" altLang="zh-CN" dirty="0" smtClean="0"/>
              <a:t> per scale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1200 in all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Poselet</a:t>
            </a:r>
            <a:r>
              <a:rPr lang="en-US" altLang="zh-CN" dirty="0" smtClean="0"/>
              <a:t> activation vector</a:t>
            </a:r>
          </a:p>
          <a:p>
            <a:pPr lvl="1"/>
            <a:r>
              <a:rPr lang="en-US" altLang="zh-CN" dirty="0" smtClean="0"/>
              <a:t>Fits a model to predict bounding box of human</a:t>
            </a:r>
          </a:p>
          <a:p>
            <a:pPr lvl="1"/>
            <a:r>
              <a:rPr lang="en-US" altLang="zh-CN" dirty="0" smtClean="0"/>
              <a:t>Predicted bounding box overlap with given bounding box &gt; </a:t>
            </a:r>
            <a:r>
              <a:rPr lang="el-GR" altLang="zh-CN" dirty="0" smtClean="0"/>
              <a:t>α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Sum up all such scores for each </a:t>
            </a:r>
            <a:r>
              <a:rPr lang="en-US" altLang="zh-CN" dirty="0" err="1" smtClean="0"/>
              <a:t>poselet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1200 </a:t>
            </a:r>
            <a:r>
              <a:rPr lang="en-US" altLang="zh-CN" dirty="0" err="1" smtClean="0"/>
              <a:t>poselets</a:t>
            </a:r>
            <a:r>
              <a:rPr lang="en-US" altLang="zh-CN" dirty="0" smtClean="0"/>
              <a:t> -&gt; 1200 dimension vector</a:t>
            </a:r>
          </a:p>
          <a:p>
            <a:pPr lvl="1"/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err="1" smtClean="0"/>
              <a:t>Poselet</a:t>
            </a:r>
            <a:r>
              <a:rPr lang="en-US" altLang="zh-CN" dirty="0" smtClean="0"/>
              <a:t> activation vector to score</a:t>
            </a:r>
          </a:p>
          <a:p>
            <a:pPr lvl="1"/>
            <a:r>
              <a:rPr lang="en-US" altLang="zh-CN" dirty="0" smtClean="0"/>
              <a:t>function </a:t>
            </a:r>
            <a:r>
              <a:rPr lang="en-US" altLang="zh-CN" dirty="0" err="1"/>
              <a:t>actionscore</a:t>
            </a:r>
            <a:r>
              <a:rPr lang="en-US" altLang="zh-CN" dirty="0"/>
              <a:t> = pav2action(pav,W,W2)</a:t>
            </a:r>
          </a:p>
          <a:p>
            <a:pPr lvl="1"/>
            <a:r>
              <a:rPr lang="en-US" altLang="zh-CN" dirty="0"/>
              <a:t>    </a:t>
            </a:r>
            <a:r>
              <a:rPr lang="en-US" altLang="zh-CN" dirty="0" err="1"/>
              <a:t>numactions</a:t>
            </a:r>
            <a:r>
              <a:rPr lang="en-US" altLang="zh-CN" dirty="0"/>
              <a:t> = size(W,2);</a:t>
            </a:r>
          </a:p>
          <a:p>
            <a:pPr lvl="1"/>
            <a:r>
              <a:rPr lang="en-US" altLang="zh-CN" dirty="0"/>
              <a:t>    </a:t>
            </a:r>
            <a:r>
              <a:rPr lang="en-US" altLang="zh-CN" dirty="0" err="1"/>
              <a:t>actionscore</a:t>
            </a:r>
            <a:r>
              <a:rPr lang="en-US" altLang="zh-CN" dirty="0"/>
              <a:t> = zeros(numactions,1);</a:t>
            </a:r>
          </a:p>
          <a:p>
            <a:pPr lvl="1"/>
            <a:r>
              <a:rPr lang="en-US" altLang="zh-CN" dirty="0"/>
              <a:t>    for </a:t>
            </a:r>
            <a:r>
              <a:rPr lang="en-US" altLang="zh-CN" dirty="0" err="1"/>
              <a:t>i</a:t>
            </a:r>
            <a:r>
              <a:rPr lang="en-US" altLang="zh-CN" dirty="0"/>
              <a:t>=1:numactions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        score = </a:t>
            </a:r>
            <a:r>
              <a:rPr lang="en-US" altLang="zh-CN" dirty="0" err="1">
                <a:solidFill>
                  <a:srgbClr val="FF0000"/>
                </a:solidFill>
              </a:rPr>
              <a:t>pav</a:t>
            </a:r>
            <a:r>
              <a:rPr lang="en-US" altLang="zh-CN" dirty="0">
                <a:solidFill>
                  <a:srgbClr val="FF0000"/>
                </a:solidFill>
              </a:rPr>
              <a:t>*W(1:end-1,i) + W(</a:t>
            </a:r>
            <a:r>
              <a:rPr lang="en-US" altLang="zh-CN" dirty="0" err="1">
                <a:solidFill>
                  <a:srgbClr val="FF0000"/>
                </a:solidFill>
              </a:rPr>
              <a:t>end,i</a:t>
            </a:r>
            <a:r>
              <a:rPr lang="en-US" altLang="zh-CN" dirty="0">
                <a:solidFill>
                  <a:srgbClr val="FF0000"/>
                </a:solidFill>
              </a:rPr>
              <a:t>);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        </a:t>
            </a:r>
            <a:r>
              <a:rPr lang="en-US" altLang="zh-CN" dirty="0" err="1">
                <a:solidFill>
                  <a:srgbClr val="FF0000"/>
                </a:solidFill>
              </a:rPr>
              <a:t>actionscore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dirty="0" err="1">
                <a:solidFill>
                  <a:srgbClr val="FF0000"/>
                </a:solidFill>
              </a:rPr>
              <a:t>i</a:t>
            </a:r>
            <a:r>
              <a:rPr lang="en-US" altLang="zh-CN" dirty="0">
                <a:solidFill>
                  <a:srgbClr val="FF0000"/>
                </a:solidFill>
              </a:rPr>
              <a:t>) = 1./(1+exp(-(score*W2(i,1) + W2(i,2))));</a:t>
            </a:r>
          </a:p>
          <a:p>
            <a:pPr lvl="1"/>
            <a:r>
              <a:rPr lang="en-US" altLang="zh-CN" dirty="0"/>
              <a:t>    end</a:t>
            </a:r>
          </a:p>
          <a:p>
            <a:pPr lvl="1"/>
            <a:r>
              <a:rPr lang="en-US" altLang="zh-CN" dirty="0"/>
              <a:t>end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Object activation vector</a:t>
            </a:r>
          </a:p>
          <a:p>
            <a:pPr lvl="1"/>
            <a:r>
              <a:rPr lang="en-US" altLang="zh-CN" dirty="0" smtClean="0"/>
              <a:t>Fits a model to predict bounding box of human</a:t>
            </a:r>
          </a:p>
          <a:p>
            <a:pPr lvl="1"/>
            <a:r>
              <a:rPr lang="en-US" altLang="zh-CN" dirty="0" smtClean="0"/>
              <a:t>Predicted bounding box overlap with given bounding box &gt; </a:t>
            </a:r>
            <a:r>
              <a:rPr lang="el-GR" altLang="zh-CN" dirty="0" smtClean="0"/>
              <a:t>α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Sum up all such scores for each object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91000"/>
            <a:ext cx="7096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Centext</a:t>
            </a:r>
            <a:r>
              <a:rPr lang="en-US" altLang="zh-CN" dirty="0" smtClean="0"/>
              <a:t>-based </a:t>
            </a:r>
            <a:r>
              <a:rPr lang="en-US" altLang="zh-CN" dirty="0" smtClean="0"/>
              <a:t>rescoring: consider the action of other people in the image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Highest score of all other people on each action</a:t>
            </a:r>
          </a:p>
          <a:p>
            <a:pPr lvl="1"/>
            <a:r>
              <a:rPr lang="en-US" altLang="zh-CN" dirty="0" smtClean="0"/>
              <a:t>Linear SVM</a:t>
            </a:r>
          </a:p>
          <a:p>
            <a:pPr lvl="1"/>
            <a:r>
              <a:rPr lang="en-US" altLang="zh-CN" dirty="0" smtClean="0"/>
              <a:t>On playing instrument and running</a:t>
            </a:r>
          </a:p>
          <a:p>
            <a:pPr lvl="1"/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altLang="zh-CN" dirty="0" smtClean="0"/>
              <a:t>Data</a:t>
            </a:r>
          </a:p>
          <a:p>
            <a:pPr lvl="1"/>
            <a:r>
              <a:rPr lang="en-US" altLang="zh-CN" dirty="0" smtClean="0"/>
              <a:t>H3D</a:t>
            </a:r>
          </a:p>
          <a:p>
            <a:pPr lvl="1"/>
            <a:r>
              <a:rPr lang="en-US" altLang="zh-CN" dirty="0" smtClean="0"/>
              <a:t>PASCAL VOC 2010 + Head &amp; Torso Yaw labeling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72090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Yaw prediction</a:t>
            </a:r>
          </a:p>
          <a:p>
            <a:pPr lvl="1"/>
            <a:r>
              <a:rPr lang="en-US" altLang="zh-CN" dirty="0" smtClean="0"/>
              <a:t>Close on frontal views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85296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Action prediction: confusion matrix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4648200" cy="367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Confusions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8153400" cy="393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Confusions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97836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Average Precision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915025" cy="390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Pros</a:t>
            </a:r>
          </a:p>
          <a:p>
            <a:pPr lvl="1"/>
            <a:r>
              <a:rPr lang="en-US" altLang="zh-CN" dirty="0" smtClean="0"/>
              <a:t>An interesting use of </a:t>
            </a:r>
            <a:r>
              <a:rPr lang="en-US" altLang="zh-CN" dirty="0" err="1" smtClean="0"/>
              <a:t>poselets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Cons</a:t>
            </a:r>
          </a:p>
          <a:p>
            <a:pPr lvl="1"/>
            <a:r>
              <a:rPr lang="en-US" altLang="zh-CN" dirty="0" smtClean="0"/>
              <a:t>Manually selecting objects that are action-specific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Static Image: “…From Pose and Appearance “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Video: “…Discriminative Space-Time Neighborhood…”</a:t>
            </a:r>
          </a:p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DF-8988-4BF9-B29B-00A40C68A305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534400" cy="16764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Learning a Hierarchy of Discriminative Space-Time Neighborhood Features for Human Action Recognition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962400"/>
            <a:ext cx="7162800" cy="91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CN" sz="2400" dirty="0" smtClean="0"/>
              <a:t>Adriana </a:t>
            </a:r>
            <a:r>
              <a:rPr lang="en-US" altLang="zh-CN" sz="2400" dirty="0" err="1" smtClean="0"/>
              <a:t>Kovashka</a:t>
            </a:r>
            <a:r>
              <a:rPr lang="en-US" altLang="zh-CN" sz="2400" dirty="0" smtClean="0"/>
              <a:t> and Kristen </a:t>
            </a:r>
            <a:r>
              <a:rPr lang="en-US" altLang="zh-CN" sz="2400" dirty="0" err="1" smtClean="0"/>
              <a:t>Grauman</a:t>
            </a:r>
            <a:endParaRPr lang="en-US" altLang="zh-CN" sz="2400" dirty="0" smtClean="0"/>
          </a:p>
          <a:p>
            <a:pPr algn="ctr">
              <a:buNone/>
            </a:pPr>
            <a:r>
              <a:rPr lang="en-US" altLang="zh-CN" sz="2400" dirty="0" smtClean="0"/>
              <a:t>University of Texas at Austin</a:t>
            </a:r>
          </a:p>
          <a:p>
            <a:pPr algn="ctr">
              <a:buNone/>
            </a:pPr>
            <a:endParaRPr lang="en-US" altLang="zh-CN" sz="2400" dirty="0" smtClean="0"/>
          </a:p>
          <a:p>
            <a:pPr algn="ctr">
              <a:buNone/>
            </a:pPr>
            <a:endParaRPr lang="en-US" altLang="zh-CN" sz="2400" dirty="0" smtClean="0"/>
          </a:p>
          <a:p>
            <a:pPr algn="ctr">
              <a:buNone/>
            </a:pPr>
            <a:r>
              <a:rPr lang="en-US" altLang="zh-CN" sz="2400" dirty="0" smtClean="0"/>
              <a:t>CVPR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Spatial temporal interest point representations are too “local” some of the </a:t>
            </a:r>
            <a:r>
              <a:rPr lang="en-US" altLang="zh-CN" dirty="0" smtClean="0"/>
              <a:t>times</a:t>
            </a:r>
          </a:p>
          <a:p>
            <a:pPr lvl="1"/>
            <a:r>
              <a:rPr lang="en-US" altLang="zh-CN" dirty="0" smtClean="0"/>
              <a:t>Motion trajectories</a:t>
            </a:r>
          </a:p>
          <a:p>
            <a:pPr lvl="1"/>
            <a:r>
              <a:rPr lang="en-US" altLang="zh-CN" dirty="0" smtClean="0"/>
              <a:t>Before-after relationships</a:t>
            </a:r>
            <a:endParaRPr lang="en-US" altLang="zh-CN" dirty="0" smtClean="0"/>
          </a:p>
          <a:p>
            <a:r>
              <a:rPr lang="en-US" altLang="zh-CN" dirty="0" smtClean="0"/>
              <a:t>Solutions to the above problem suffer from other problems</a:t>
            </a:r>
          </a:p>
          <a:p>
            <a:pPr lvl="1"/>
            <a:r>
              <a:rPr lang="en-US" altLang="zh-CN" dirty="0" smtClean="0"/>
              <a:t>Sensitive </a:t>
            </a:r>
            <a:r>
              <a:rPr lang="en-US" altLang="zh-CN" dirty="0" smtClean="0"/>
              <a:t>to spatial temporal shifts</a:t>
            </a:r>
          </a:p>
          <a:p>
            <a:pPr lvl="1"/>
            <a:r>
              <a:rPr lang="en-US" altLang="zh-CN" dirty="0" smtClean="0"/>
              <a:t>Unknown spatial temporal scales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Spatial Temporal Features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/>
              <a:t>Laptev, Ivan. "On space-time interest points." </a:t>
            </a:r>
            <a:r>
              <a:rPr lang="en-US" sz="2000" i="1" dirty="0" smtClean="0"/>
              <a:t>IJCV, 2005</a:t>
            </a:r>
            <a:endParaRPr lang="zh-CN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21407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Sensitive to spatial temporal </a:t>
            </a:r>
            <a:r>
              <a:rPr lang="en-US" altLang="zh-CN" dirty="0" smtClean="0"/>
              <a:t>shifts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4267200" cy="352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 smtClean="0"/>
              <a:t>Unknown spatial temporal scales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2200"/>
            <a:ext cx="43719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228600" y="2667000"/>
            <a:ext cx="6172200" cy="1371600"/>
            <a:chOff x="144" y="1680"/>
            <a:chExt cx="3888" cy="864"/>
          </a:xfrm>
        </p:grpSpPr>
        <p:pic>
          <p:nvPicPr>
            <p:cNvPr id="88105" name="Picture 13" descr="image_0196.jp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" y="1682"/>
              <a:ext cx="1314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106" name="Picture 14" descr="image_0223.jp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1680"/>
              <a:ext cx="1248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107" name="Text Box 43"/>
            <p:cNvSpPr txBox="1">
              <a:spLocks noChangeArrowheads="1"/>
            </p:cNvSpPr>
            <p:nvPr/>
          </p:nvSpPr>
          <p:spPr bwMode="auto">
            <a:xfrm>
              <a:off x="144" y="192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Semi-local features:</a:t>
              </a:r>
            </a:p>
          </p:txBody>
        </p:sp>
        <p:sp>
          <p:nvSpPr>
            <p:cNvPr id="2" name="Oval 18"/>
            <p:cNvSpPr/>
            <p:nvPr/>
          </p:nvSpPr>
          <p:spPr>
            <a:xfrm>
              <a:off x="1824" y="2014"/>
              <a:ext cx="144" cy="144"/>
            </a:xfrm>
            <a:prstGeom prst="ellipse">
              <a:avLst/>
            </a:prstGeom>
            <a:noFill/>
            <a:ln w="444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8140" name="Text Box 76"/>
          <p:cNvSpPr txBox="1">
            <a:spLocks noChangeArrowheads="1"/>
          </p:cNvSpPr>
          <p:nvPr/>
        </p:nvSpPr>
        <p:spPr bwMode="auto">
          <a:xfrm>
            <a:off x="6629400" y="1752600"/>
            <a:ext cx="2438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/>
              <a:t>Lazebnik et al., BMVC 2004, Sivic &amp; Zisserman, CVPR 2004,                               Agarwal &amp; Triggs, ECCV 2006,                                   Pantofaru et al., Beyond Patches Wkshp 2006,</a:t>
            </a:r>
            <a:r>
              <a:rPr lang="en-US" altLang="zh-CN" sz="1600"/>
              <a:t>    </a:t>
            </a:r>
            <a:r>
              <a:rPr lang="en-US" altLang="zh-CN" sz="1400" i="1"/>
              <a:t>Quack et al., ICCV 2007 </a:t>
            </a:r>
          </a:p>
        </p:txBody>
      </p:sp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Local features may not produce </a:t>
            </a:r>
            <a:br>
              <a:rPr lang="en-US" altLang="zh-CN" sz="3600" dirty="0" smtClean="0"/>
            </a:br>
            <a:r>
              <a:rPr lang="en-US" altLang="zh-CN" sz="3600" dirty="0" smtClean="0"/>
              <a:t>good matches…</a:t>
            </a:r>
          </a:p>
        </p:txBody>
      </p:sp>
      <p:pic>
        <p:nvPicPr>
          <p:cNvPr id="88077" name="Picture 13" descr="image_0196.jpg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22375"/>
            <a:ext cx="2085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8" name="Picture 14" descr="image_0223.jpg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192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2895600" y="1752600"/>
            <a:ext cx="228600" cy="228600"/>
          </a:xfrm>
          <a:prstGeom prst="ellipse">
            <a:avLst/>
          </a:prstGeom>
          <a:noFill/>
          <a:ln w="444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18"/>
          <p:cNvSpPr/>
          <p:nvPr/>
        </p:nvSpPr>
        <p:spPr>
          <a:xfrm>
            <a:off x="5791200" y="1927225"/>
            <a:ext cx="228600" cy="228600"/>
          </a:xfrm>
          <a:prstGeom prst="ellipse">
            <a:avLst/>
          </a:prstGeom>
          <a:noFill/>
          <a:ln w="444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76200" y="1676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Local features:</a:t>
            </a:r>
          </a:p>
        </p:txBody>
      </p:sp>
      <p:sp>
        <p:nvSpPr>
          <p:cNvPr id="4" name="Oval 18"/>
          <p:cNvSpPr/>
          <p:nvPr/>
        </p:nvSpPr>
        <p:spPr>
          <a:xfrm>
            <a:off x="5446713" y="1736725"/>
            <a:ext cx="228600" cy="228600"/>
          </a:xfrm>
          <a:prstGeom prst="ellipse">
            <a:avLst/>
          </a:prstGeom>
          <a:noFill/>
          <a:ln w="444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18"/>
          <p:cNvSpPr/>
          <p:nvPr/>
        </p:nvSpPr>
        <p:spPr>
          <a:xfrm>
            <a:off x="5164138" y="1736725"/>
            <a:ext cx="228600" cy="228600"/>
          </a:xfrm>
          <a:prstGeom prst="ellipse">
            <a:avLst/>
          </a:prstGeom>
          <a:noFill/>
          <a:ln w="444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2590800" y="2895600"/>
            <a:ext cx="838200" cy="838200"/>
            <a:chOff x="2352" y="2784"/>
            <a:chExt cx="528" cy="528"/>
          </a:xfrm>
        </p:grpSpPr>
        <p:sp>
          <p:nvSpPr>
            <p:cNvPr id="88093" name="Line 29"/>
            <p:cNvSpPr>
              <a:spLocks noChangeShapeType="1"/>
            </p:cNvSpPr>
            <p:nvPr/>
          </p:nvSpPr>
          <p:spPr bwMode="auto">
            <a:xfrm flipV="1">
              <a:off x="2619" y="2803"/>
              <a:ext cx="0" cy="173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94" name="Line 30"/>
            <p:cNvSpPr>
              <a:spLocks noChangeShapeType="1"/>
            </p:cNvSpPr>
            <p:nvPr/>
          </p:nvSpPr>
          <p:spPr bwMode="auto">
            <a:xfrm>
              <a:off x="2619" y="3120"/>
              <a:ext cx="0" cy="173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95" name="Line 31"/>
            <p:cNvSpPr>
              <a:spLocks noChangeShapeType="1"/>
            </p:cNvSpPr>
            <p:nvPr/>
          </p:nvSpPr>
          <p:spPr bwMode="auto">
            <a:xfrm>
              <a:off x="2688" y="3044"/>
              <a:ext cx="173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96" name="Line 32"/>
            <p:cNvSpPr>
              <a:spLocks noChangeShapeType="1"/>
            </p:cNvSpPr>
            <p:nvPr/>
          </p:nvSpPr>
          <p:spPr bwMode="auto">
            <a:xfrm rot="10800000">
              <a:off x="2368" y="3044"/>
              <a:ext cx="173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98" name="Line 34"/>
            <p:cNvSpPr>
              <a:spLocks noChangeShapeType="1"/>
            </p:cNvSpPr>
            <p:nvPr/>
          </p:nvSpPr>
          <p:spPr bwMode="auto">
            <a:xfrm>
              <a:off x="2352" y="2784"/>
              <a:ext cx="528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99" name="Line 35"/>
            <p:cNvSpPr>
              <a:spLocks noChangeShapeType="1"/>
            </p:cNvSpPr>
            <p:nvPr/>
          </p:nvSpPr>
          <p:spPr bwMode="auto">
            <a:xfrm>
              <a:off x="2352" y="3312"/>
              <a:ext cx="528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00" name="Line 36"/>
            <p:cNvSpPr>
              <a:spLocks noChangeShapeType="1"/>
            </p:cNvSpPr>
            <p:nvPr/>
          </p:nvSpPr>
          <p:spPr bwMode="auto">
            <a:xfrm>
              <a:off x="2352" y="2784"/>
              <a:ext cx="0" cy="528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02" name="Line 38"/>
            <p:cNvSpPr>
              <a:spLocks noChangeShapeType="1"/>
            </p:cNvSpPr>
            <p:nvPr/>
          </p:nvSpPr>
          <p:spPr bwMode="auto">
            <a:xfrm>
              <a:off x="2880" y="2784"/>
              <a:ext cx="0" cy="528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862513" y="2878138"/>
            <a:ext cx="838200" cy="838200"/>
            <a:chOff x="2352" y="2880"/>
            <a:chExt cx="528" cy="528"/>
          </a:xfrm>
        </p:grpSpPr>
        <p:sp>
          <p:nvSpPr>
            <p:cNvPr id="6" name="Oval 18"/>
            <p:cNvSpPr/>
            <p:nvPr/>
          </p:nvSpPr>
          <p:spPr>
            <a:xfrm>
              <a:off x="2544" y="3072"/>
              <a:ext cx="144" cy="144"/>
            </a:xfrm>
            <a:prstGeom prst="ellipse">
              <a:avLst/>
            </a:prstGeom>
            <a:noFill/>
            <a:ln w="444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110" name="Line 46"/>
            <p:cNvSpPr>
              <a:spLocks noChangeShapeType="1"/>
            </p:cNvSpPr>
            <p:nvPr/>
          </p:nvSpPr>
          <p:spPr bwMode="auto">
            <a:xfrm flipV="1">
              <a:off x="2619" y="2899"/>
              <a:ext cx="0" cy="173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11" name="Line 47"/>
            <p:cNvSpPr>
              <a:spLocks noChangeShapeType="1"/>
            </p:cNvSpPr>
            <p:nvPr/>
          </p:nvSpPr>
          <p:spPr bwMode="auto">
            <a:xfrm>
              <a:off x="2619" y="3216"/>
              <a:ext cx="0" cy="173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12" name="Line 48"/>
            <p:cNvSpPr>
              <a:spLocks noChangeShapeType="1"/>
            </p:cNvSpPr>
            <p:nvPr/>
          </p:nvSpPr>
          <p:spPr bwMode="auto">
            <a:xfrm>
              <a:off x="2688" y="3140"/>
              <a:ext cx="173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13" name="Line 49"/>
            <p:cNvSpPr>
              <a:spLocks noChangeShapeType="1"/>
            </p:cNvSpPr>
            <p:nvPr/>
          </p:nvSpPr>
          <p:spPr bwMode="auto">
            <a:xfrm rot="10800000">
              <a:off x="2368" y="3140"/>
              <a:ext cx="173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14" name="Line 50"/>
            <p:cNvSpPr>
              <a:spLocks noChangeShapeType="1"/>
            </p:cNvSpPr>
            <p:nvPr/>
          </p:nvSpPr>
          <p:spPr bwMode="auto">
            <a:xfrm>
              <a:off x="2352" y="2880"/>
              <a:ext cx="528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15" name="Line 51"/>
            <p:cNvSpPr>
              <a:spLocks noChangeShapeType="1"/>
            </p:cNvSpPr>
            <p:nvPr/>
          </p:nvSpPr>
          <p:spPr bwMode="auto">
            <a:xfrm>
              <a:off x="2352" y="3408"/>
              <a:ext cx="528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16" name="Line 52"/>
            <p:cNvSpPr>
              <a:spLocks noChangeShapeType="1"/>
            </p:cNvSpPr>
            <p:nvPr/>
          </p:nvSpPr>
          <p:spPr bwMode="auto">
            <a:xfrm>
              <a:off x="2352" y="2880"/>
              <a:ext cx="0" cy="528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17" name="Line 53"/>
            <p:cNvSpPr>
              <a:spLocks noChangeShapeType="1"/>
            </p:cNvSpPr>
            <p:nvPr/>
          </p:nvSpPr>
          <p:spPr bwMode="auto">
            <a:xfrm>
              <a:off x="2880" y="2880"/>
              <a:ext cx="0" cy="528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5145088" y="2878138"/>
            <a:ext cx="838200" cy="838200"/>
            <a:chOff x="2352" y="2880"/>
            <a:chExt cx="528" cy="528"/>
          </a:xfrm>
        </p:grpSpPr>
        <p:sp>
          <p:nvSpPr>
            <p:cNvPr id="7" name="Oval 18"/>
            <p:cNvSpPr/>
            <p:nvPr/>
          </p:nvSpPr>
          <p:spPr>
            <a:xfrm>
              <a:off x="2544" y="3072"/>
              <a:ext cx="144" cy="144"/>
            </a:xfrm>
            <a:prstGeom prst="ellipse">
              <a:avLst/>
            </a:prstGeom>
            <a:noFill/>
            <a:ln w="444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120" name="Line 56"/>
            <p:cNvSpPr>
              <a:spLocks noChangeShapeType="1"/>
            </p:cNvSpPr>
            <p:nvPr/>
          </p:nvSpPr>
          <p:spPr bwMode="auto">
            <a:xfrm flipV="1">
              <a:off x="2619" y="2899"/>
              <a:ext cx="0" cy="173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21" name="Line 57"/>
            <p:cNvSpPr>
              <a:spLocks noChangeShapeType="1"/>
            </p:cNvSpPr>
            <p:nvPr/>
          </p:nvSpPr>
          <p:spPr bwMode="auto">
            <a:xfrm>
              <a:off x="2619" y="3216"/>
              <a:ext cx="0" cy="173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22" name="Line 58"/>
            <p:cNvSpPr>
              <a:spLocks noChangeShapeType="1"/>
            </p:cNvSpPr>
            <p:nvPr/>
          </p:nvSpPr>
          <p:spPr bwMode="auto">
            <a:xfrm>
              <a:off x="2688" y="3140"/>
              <a:ext cx="173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23" name="Line 59"/>
            <p:cNvSpPr>
              <a:spLocks noChangeShapeType="1"/>
            </p:cNvSpPr>
            <p:nvPr/>
          </p:nvSpPr>
          <p:spPr bwMode="auto">
            <a:xfrm rot="10800000">
              <a:off x="2368" y="3140"/>
              <a:ext cx="173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24" name="Line 60"/>
            <p:cNvSpPr>
              <a:spLocks noChangeShapeType="1"/>
            </p:cNvSpPr>
            <p:nvPr/>
          </p:nvSpPr>
          <p:spPr bwMode="auto">
            <a:xfrm>
              <a:off x="2352" y="2880"/>
              <a:ext cx="528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25" name="Line 61"/>
            <p:cNvSpPr>
              <a:spLocks noChangeShapeType="1"/>
            </p:cNvSpPr>
            <p:nvPr/>
          </p:nvSpPr>
          <p:spPr bwMode="auto">
            <a:xfrm>
              <a:off x="2352" y="3408"/>
              <a:ext cx="528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26" name="Line 62"/>
            <p:cNvSpPr>
              <a:spLocks noChangeShapeType="1"/>
            </p:cNvSpPr>
            <p:nvPr/>
          </p:nvSpPr>
          <p:spPr bwMode="auto">
            <a:xfrm>
              <a:off x="2352" y="2880"/>
              <a:ext cx="0" cy="528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27" name="Line 63"/>
            <p:cNvSpPr>
              <a:spLocks noChangeShapeType="1"/>
            </p:cNvSpPr>
            <p:nvPr/>
          </p:nvSpPr>
          <p:spPr bwMode="auto">
            <a:xfrm>
              <a:off x="2880" y="2880"/>
              <a:ext cx="0" cy="528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5486400" y="3070225"/>
            <a:ext cx="838200" cy="838200"/>
            <a:chOff x="2352" y="2880"/>
            <a:chExt cx="528" cy="528"/>
          </a:xfrm>
        </p:grpSpPr>
        <p:sp>
          <p:nvSpPr>
            <p:cNvPr id="8" name="Oval 18"/>
            <p:cNvSpPr/>
            <p:nvPr/>
          </p:nvSpPr>
          <p:spPr>
            <a:xfrm>
              <a:off x="2544" y="3072"/>
              <a:ext cx="144" cy="144"/>
            </a:xfrm>
            <a:prstGeom prst="ellipse">
              <a:avLst/>
            </a:prstGeom>
            <a:noFill/>
            <a:ln w="444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130" name="Line 66"/>
            <p:cNvSpPr>
              <a:spLocks noChangeShapeType="1"/>
            </p:cNvSpPr>
            <p:nvPr/>
          </p:nvSpPr>
          <p:spPr bwMode="auto">
            <a:xfrm flipV="1">
              <a:off x="2619" y="2899"/>
              <a:ext cx="0" cy="173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31" name="Line 67"/>
            <p:cNvSpPr>
              <a:spLocks noChangeShapeType="1"/>
            </p:cNvSpPr>
            <p:nvPr/>
          </p:nvSpPr>
          <p:spPr bwMode="auto">
            <a:xfrm>
              <a:off x="2619" y="3216"/>
              <a:ext cx="0" cy="173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32" name="Line 68"/>
            <p:cNvSpPr>
              <a:spLocks noChangeShapeType="1"/>
            </p:cNvSpPr>
            <p:nvPr/>
          </p:nvSpPr>
          <p:spPr bwMode="auto">
            <a:xfrm>
              <a:off x="2688" y="3140"/>
              <a:ext cx="173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33" name="Line 69"/>
            <p:cNvSpPr>
              <a:spLocks noChangeShapeType="1"/>
            </p:cNvSpPr>
            <p:nvPr/>
          </p:nvSpPr>
          <p:spPr bwMode="auto">
            <a:xfrm rot="10800000">
              <a:off x="2368" y="3140"/>
              <a:ext cx="173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34" name="Line 70"/>
            <p:cNvSpPr>
              <a:spLocks noChangeShapeType="1"/>
            </p:cNvSpPr>
            <p:nvPr/>
          </p:nvSpPr>
          <p:spPr bwMode="auto">
            <a:xfrm>
              <a:off x="2352" y="2880"/>
              <a:ext cx="528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35" name="Line 71"/>
            <p:cNvSpPr>
              <a:spLocks noChangeShapeType="1"/>
            </p:cNvSpPr>
            <p:nvPr/>
          </p:nvSpPr>
          <p:spPr bwMode="auto">
            <a:xfrm>
              <a:off x="2352" y="3408"/>
              <a:ext cx="528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36" name="Line 72"/>
            <p:cNvSpPr>
              <a:spLocks noChangeShapeType="1"/>
            </p:cNvSpPr>
            <p:nvPr/>
          </p:nvSpPr>
          <p:spPr bwMode="auto">
            <a:xfrm>
              <a:off x="2352" y="2880"/>
              <a:ext cx="0" cy="528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137" name="Line 73"/>
            <p:cNvSpPr>
              <a:spLocks noChangeShapeType="1"/>
            </p:cNvSpPr>
            <p:nvPr/>
          </p:nvSpPr>
          <p:spPr bwMode="auto">
            <a:xfrm>
              <a:off x="2880" y="2880"/>
              <a:ext cx="0" cy="528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113"/>
          <p:cNvGrpSpPr>
            <a:grpSpLocks/>
          </p:cNvGrpSpPr>
          <p:nvPr/>
        </p:nvGrpSpPr>
        <p:grpSpPr bwMode="auto">
          <a:xfrm>
            <a:off x="381000" y="4191000"/>
            <a:ext cx="8001000" cy="2209800"/>
            <a:chOff x="240" y="2640"/>
            <a:chExt cx="5040" cy="1392"/>
          </a:xfrm>
        </p:grpSpPr>
        <p:sp>
          <p:nvSpPr>
            <p:cNvPr id="88144" name="Text Box 80"/>
            <p:cNvSpPr txBox="1">
              <a:spLocks noChangeArrowheads="1"/>
            </p:cNvSpPr>
            <p:nvPr/>
          </p:nvSpPr>
          <p:spPr bwMode="auto">
            <a:xfrm>
              <a:off x="240" y="3072"/>
              <a:ext cx="15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Our proximity distribution descriptor:</a:t>
              </a:r>
            </a:p>
          </p:txBody>
        </p:sp>
        <p:grpSp>
          <p:nvGrpSpPr>
            <p:cNvPr id="16" name="Group 111"/>
            <p:cNvGrpSpPr>
              <a:grpSpLocks/>
            </p:cNvGrpSpPr>
            <p:nvPr/>
          </p:nvGrpSpPr>
          <p:grpSpPr bwMode="auto">
            <a:xfrm>
              <a:off x="1968" y="2640"/>
              <a:ext cx="3312" cy="1392"/>
              <a:chOff x="1968" y="2784"/>
              <a:chExt cx="3312" cy="1392"/>
            </a:xfrm>
          </p:grpSpPr>
          <p:grpSp>
            <p:nvGrpSpPr>
              <p:cNvPr id="17" name="Group 108"/>
              <p:cNvGrpSpPr>
                <a:grpSpLocks/>
              </p:cNvGrpSpPr>
              <p:nvPr/>
            </p:nvGrpSpPr>
            <p:grpSpPr bwMode="auto">
              <a:xfrm>
                <a:off x="1968" y="2784"/>
                <a:ext cx="3312" cy="1392"/>
                <a:chOff x="1872" y="3024"/>
                <a:chExt cx="2976" cy="1200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55" y="3519"/>
                  <a:ext cx="76" cy="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8" name="Group 107"/>
                <p:cNvGrpSpPr>
                  <a:grpSpLocks/>
                </p:cNvGrpSpPr>
                <p:nvPr/>
              </p:nvGrpSpPr>
              <p:grpSpPr bwMode="auto">
                <a:xfrm>
                  <a:off x="1872" y="3024"/>
                  <a:ext cx="2976" cy="1200"/>
                  <a:chOff x="1872" y="3024"/>
                  <a:chExt cx="2976" cy="1200"/>
                </a:xfrm>
              </p:grpSpPr>
              <p:pic>
                <p:nvPicPr>
                  <p:cNvPr id="8814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1872" y="3024"/>
                    <a:ext cx="1236" cy="1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814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255" y="3024"/>
                    <a:ext cx="1593" cy="3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61450" name="Picture 1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598" y="3326"/>
                  <a:ext cx="54" cy="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51" name="Picture 1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598" y="3329"/>
                  <a:ext cx="51" cy="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52" name="Picture 12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295" y="3437"/>
                  <a:ext cx="1532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53" name="Picture 13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608" y="3455"/>
                  <a:ext cx="48" cy="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1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608" y="3449"/>
                  <a:ext cx="51" cy="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54" name="Picture 14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580" y="3964"/>
                  <a:ext cx="63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55" name="Picture 15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024" y="3430"/>
                  <a:ext cx="66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56" name="Picture 16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2485" y="3089"/>
                  <a:ext cx="70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57" name="Picture 17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226" y="3952"/>
                  <a:ext cx="66" cy="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58" name="Picture 18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178" y="3559"/>
                  <a:ext cx="38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59" name="Picture 19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3543" y="3826"/>
                  <a:ext cx="1229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8166" name="Picture 102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2810" y="3850"/>
                  <a:ext cx="200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8167" name="Picture 103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959" y="3996"/>
                  <a:ext cx="82" cy="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8168" name="Picture 104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3291" y="3707"/>
                  <a:ext cx="1547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6144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88" y="3216"/>
                <a:ext cx="86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8" name="TextBox 77"/>
          <p:cNvSpPr txBox="1"/>
          <p:nvPr/>
        </p:nvSpPr>
        <p:spPr>
          <a:xfrm>
            <a:off x="609600" y="6396335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By Yong Jae Lee and Kristen </a:t>
            </a:r>
            <a:r>
              <a:rPr lang="en-US" altLang="zh-CN" sz="1200" dirty="0" err="1" smtClean="0"/>
              <a:t>Grauman</a:t>
            </a:r>
            <a:r>
              <a:rPr lang="en-US" altLang="zh-CN" sz="1200" dirty="0" smtClean="0"/>
              <a:t>, “Foreground Focus: Finding Meaningful Features in Unlabeled Images”, BMVC 2008</a:t>
            </a:r>
          </a:p>
          <a:p>
            <a:endParaRPr lang="zh-CN" alt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162800" cy="463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Hierarchical</a:t>
            </a:r>
          </a:p>
          <a:p>
            <a:pPr lvl="1"/>
            <a:r>
              <a:rPr lang="en-US" altLang="zh-CN" dirty="0" smtClean="0"/>
              <a:t>Recursively to generate multiple levels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6999"/>
            <a:ext cx="8458200" cy="34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Weighted Euclidean distance</a:t>
            </a:r>
          </a:p>
          <a:p>
            <a:pPr lvl="1"/>
            <a:r>
              <a:rPr lang="en-US" altLang="zh-CN" dirty="0" smtClean="0"/>
              <a:t>Sample different weights as well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2677214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2952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M weight settings</a:t>
            </a:r>
          </a:p>
          <a:p>
            <a:r>
              <a:rPr lang="en-US" altLang="zh-CN" dirty="0" smtClean="0"/>
              <a:t>L+1 levels of Bag of Words histograms</a:t>
            </a:r>
          </a:p>
          <a:p>
            <a:r>
              <a:rPr lang="en-US" altLang="zh-CN" dirty="0" smtClean="0"/>
              <a:t>ML+1 Bag of Words histograms per feature type</a:t>
            </a:r>
          </a:p>
          <a:p>
            <a:r>
              <a:rPr lang="en-US" altLang="zh-CN" dirty="0" smtClean="0"/>
              <a:t>F different </a:t>
            </a:r>
            <a:r>
              <a:rPr lang="en-US" altLang="zh-CN" dirty="0" smtClean="0"/>
              <a:t>ways to extract features (</a:t>
            </a:r>
            <a:r>
              <a:rPr lang="en-US" altLang="zh-CN" dirty="0" err="1" smtClean="0"/>
              <a:t>HoG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HoF</a:t>
            </a:r>
            <a:r>
              <a:rPr lang="en-US" altLang="zh-CN" dirty="0" smtClean="0"/>
              <a:t>, HoG3D etc.)</a:t>
            </a:r>
          </a:p>
          <a:p>
            <a:r>
              <a:rPr lang="en-US" altLang="zh-CN" dirty="0" smtClean="0"/>
              <a:t>FML+F histograms for Multiple Kernel Learning (MKL), which assign weights to each </a:t>
            </a:r>
            <a:r>
              <a:rPr lang="en-US" altLang="zh-CN" dirty="0" smtClean="0"/>
              <a:t>“channel” (histogram)</a:t>
            </a:r>
          </a:p>
          <a:p>
            <a:r>
              <a:rPr lang="en-US" altLang="zh-CN" dirty="0" smtClean="0"/>
              <a:t>SVM for actual classification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Data:</a:t>
            </a:r>
          </a:p>
          <a:p>
            <a:pPr lvl="1"/>
            <a:r>
              <a:rPr lang="en-US" altLang="zh-CN" dirty="0" smtClean="0"/>
              <a:t>KTH </a:t>
            </a:r>
            <a:r>
              <a:rPr lang="en-US" altLang="zh-CN" dirty="0" smtClean="0"/>
              <a:t>human action recognition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Standard partition, average recognition rate per class</a:t>
            </a:r>
          </a:p>
          <a:p>
            <a:pPr lvl="1"/>
            <a:r>
              <a:rPr lang="en-US" altLang="zh-CN" dirty="0" smtClean="0"/>
              <a:t>UCF sports</a:t>
            </a:r>
          </a:p>
          <a:p>
            <a:pPr lvl="2"/>
            <a:r>
              <a:rPr lang="en-US" altLang="zh-CN" dirty="0" smtClean="0"/>
              <a:t>Leave-one-out cross validation</a:t>
            </a:r>
          </a:p>
          <a:p>
            <a:r>
              <a:rPr lang="en-US" altLang="zh-CN" dirty="0" smtClean="0"/>
              <a:t>Different </a:t>
            </a:r>
            <a:r>
              <a:rPr lang="en-US" altLang="zh-CN" dirty="0" smtClean="0"/>
              <a:t>parameters for different datasets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Recognition performance</a:t>
            </a:r>
          </a:p>
          <a:p>
            <a:pPr lvl="1"/>
            <a:r>
              <a:rPr lang="en-US" altLang="zh-CN" dirty="0" smtClean="0"/>
              <a:t>Left: KTH; Right: UCF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3200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43200"/>
            <a:ext cx="3209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29200" y="3962400"/>
          <a:ext cx="3048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[32]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85.6%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[29]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69.2% *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[33]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79.3% *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29200" y="5334000"/>
            <a:ext cx="256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*Not directly comparable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Sensitivity to parameters: Nearest-neighbor vs. </a:t>
            </a:r>
            <a:r>
              <a:rPr lang="en-US" altLang="zh-CN" dirty="0" smtClean="0"/>
              <a:t>uniformly scaled 3x3x3 grid cube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4648200" cy="340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Contribution of higher level vocabularies (&gt;0)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59352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Most discriminative level-1 words for hand waving and riding horse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146" name="Picture 2" descr="level 2 wo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8667750" cy="2601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Pros</a:t>
            </a:r>
          </a:p>
          <a:p>
            <a:pPr lvl="1"/>
            <a:r>
              <a:rPr lang="en-US" altLang="zh-CN" dirty="0" smtClean="0"/>
              <a:t>A sounding extension of Lee et al. ’s work to </a:t>
            </a:r>
            <a:r>
              <a:rPr lang="en-US" altLang="zh-CN" dirty="0" smtClean="0"/>
              <a:t>2+1D</a:t>
            </a:r>
          </a:p>
          <a:p>
            <a:pPr lvl="1"/>
            <a:r>
              <a:rPr lang="en-US" altLang="zh-CN" dirty="0" smtClean="0"/>
              <a:t>Estimates spatial and temporal scales of actions</a:t>
            </a:r>
            <a:endParaRPr lang="en-US" altLang="zh-CN" dirty="0" smtClean="0"/>
          </a:p>
          <a:p>
            <a:r>
              <a:rPr lang="en-US" altLang="zh-CN" dirty="0" smtClean="0"/>
              <a:t>Cons</a:t>
            </a:r>
          </a:p>
          <a:p>
            <a:pPr lvl="1"/>
            <a:r>
              <a:rPr lang="en-US" altLang="zh-CN" dirty="0" smtClean="0"/>
              <a:t>Relies too much on clustering</a:t>
            </a:r>
            <a:r>
              <a:rPr lang="en-US" altLang="zh-CN" dirty="0"/>
              <a:t> </a:t>
            </a:r>
            <a:r>
              <a:rPr lang="en-US" altLang="zh-CN" dirty="0" smtClean="0"/>
              <a:t>and classification algorithms, lacks an intuitive </a:t>
            </a:r>
            <a:r>
              <a:rPr lang="en-US" altLang="zh-CN" dirty="0" smtClean="0"/>
              <a:t>explanation</a:t>
            </a:r>
          </a:p>
          <a:p>
            <a:pPr lvl="1"/>
            <a:r>
              <a:rPr lang="en-US" altLang="zh-CN" dirty="0" smtClean="0"/>
              <a:t>P</a:t>
            </a:r>
            <a:r>
              <a:rPr lang="en-US" altLang="zh-CN" dirty="0" smtClean="0"/>
              <a:t>arameters</a:t>
            </a: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Static Image: “…From Pose and Appearance “</a:t>
            </a:r>
          </a:p>
          <a:p>
            <a:r>
              <a:rPr lang="en-US" altLang="zh-CN" dirty="0" smtClean="0"/>
              <a:t>Video: “…Discriminative Space-Time Neighborhood…”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Experiments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DF-8988-4BF9-B29B-00A40C68A305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Action Recognition Based on </a:t>
            </a:r>
            <a:r>
              <a:rPr lang="en-US" altLang="zh-CN" dirty="0" err="1" smtClean="0"/>
              <a:t>Poselets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See demo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Action Recognition Based on </a:t>
            </a:r>
            <a:r>
              <a:rPr lang="en-US" altLang="zh-CN" dirty="0" err="1" smtClean="0"/>
              <a:t>Poselets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Good frontal face performance</a:t>
            </a:r>
          </a:p>
          <a:p>
            <a:r>
              <a:rPr lang="en-US" altLang="zh-CN" dirty="0" smtClean="0"/>
              <a:t>Limited variability and Strong confusion</a:t>
            </a:r>
          </a:p>
          <a:p>
            <a:pPr lvl="1"/>
            <a:r>
              <a:rPr lang="en-US" altLang="zh-CN" dirty="0" smtClean="0"/>
              <a:t>Maybe better with </a:t>
            </a:r>
            <a:r>
              <a:rPr lang="en-US" altLang="zh-CN" dirty="0" smtClean="0"/>
              <a:t>object </a:t>
            </a:r>
            <a:r>
              <a:rPr lang="en-US" altLang="zh-CN" dirty="0" smtClean="0"/>
              <a:t>detectors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577B-B4B0-4163-9470-2600FB1BC6E9}" type="datetime1">
              <a:rPr lang="en-US" altLang="zh-CN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ECE6504 Action Recognition Xiao 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0.7|0.9|3.9|3.5|3.1|0.6|0.5|0.5|1.1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</TotalTime>
  <Words>1655</Words>
  <Application>Microsoft Office PowerPoint</Application>
  <PresentationFormat>On-screen Show (4:3)</PresentationFormat>
  <Paragraphs>485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Action Recognition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Modeling Temporal Structure of Decomposable Motion Segments for Activity Classification</vt:lpstr>
      <vt:lpstr>Activity landscape</vt:lpstr>
      <vt:lpstr>Activity landscape</vt:lpstr>
      <vt:lpstr>Spatial Temporal Features</vt:lpstr>
      <vt:lpstr>Activity landscape – related datasets</vt:lpstr>
      <vt:lpstr>Outline</vt:lpstr>
      <vt:lpstr>Action Recognition from a Distributed Representation of Pose and Appearance</vt:lpstr>
      <vt:lpstr>Problem Setting</vt:lpstr>
      <vt:lpstr>Motivation</vt:lpstr>
      <vt:lpstr>Motivation</vt:lpstr>
      <vt:lpstr>Motivation</vt:lpstr>
      <vt:lpstr>Motivation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Experiments</vt:lpstr>
      <vt:lpstr>Experiments</vt:lpstr>
      <vt:lpstr>Experiments</vt:lpstr>
      <vt:lpstr>Experiments</vt:lpstr>
      <vt:lpstr>Experiments</vt:lpstr>
      <vt:lpstr>Experiments</vt:lpstr>
      <vt:lpstr>Discussions</vt:lpstr>
      <vt:lpstr>Outline</vt:lpstr>
      <vt:lpstr>Learning a Hierarchy of Discriminative Space-Time Neighborhood Features for Human Action Recognition</vt:lpstr>
      <vt:lpstr>Motivation</vt:lpstr>
      <vt:lpstr>Spatial Temporal Features</vt:lpstr>
      <vt:lpstr>Motivation</vt:lpstr>
      <vt:lpstr>Motivation</vt:lpstr>
      <vt:lpstr>Local features may not produce  good matches…</vt:lpstr>
      <vt:lpstr>Approach</vt:lpstr>
      <vt:lpstr>Approach</vt:lpstr>
      <vt:lpstr>Approach</vt:lpstr>
      <vt:lpstr>Approach</vt:lpstr>
      <vt:lpstr>Experiments</vt:lpstr>
      <vt:lpstr>Experiments</vt:lpstr>
      <vt:lpstr>Experiments</vt:lpstr>
      <vt:lpstr>Experiments</vt:lpstr>
      <vt:lpstr>Experiments</vt:lpstr>
      <vt:lpstr>Discussions</vt:lpstr>
      <vt:lpstr>Outline</vt:lpstr>
      <vt:lpstr>Action Recognition Based on Poselets</vt:lpstr>
      <vt:lpstr>Action Recognition Based on Poselets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Recognition</dc:title>
  <dc:creator>grrr</dc:creator>
  <cp:lastModifiedBy>Owner</cp:lastModifiedBy>
  <cp:revision>269</cp:revision>
  <dcterms:created xsi:type="dcterms:W3CDTF">2006-08-16T00:00:00Z</dcterms:created>
  <dcterms:modified xsi:type="dcterms:W3CDTF">2013-03-26T20:48:45Z</dcterms:modified>
</cp:coreProperties>
</file>