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2" r:id="rId16"/>
    <p:sldId id="271" r:id="rId17"/>
    <p:sldId id="272" r:id="rId18"/>
    <p:sldId id="273" r:id="rId19"/>
    <p:sldId id="274" r:id="rId20"/>
    <p:sldId id="276" r:id="rId21"/>
    <p:sldId id="279" r:id="rId22"/>
    <p:sldId id="280" r:id="rId23"/>
    <p:sldId id="281" r:id="rId24"/>
    <p:sldId id="282" r:id="rId25"/>
    <p:sldId id="283" r:id="rId26"/>
    <p:sldId id="284" r:id="rId27"/>
    <p:sldId id="288" r:id="rId28"/>
    <p:sldId id="289" r:id="rId29"/>
    <p:sldId id="290" r:id="rId30"/>
    <p:sldId id="291" r:id="rId31"/>
    <p:sldId id="293" r:id="rId32"/>
    <p:sldId id="294" r:id="rId33"/>
    <p:sldId id="295" r:id="rId34"/>
    <p:sldId id="296" r:id="rId35"/>
    <p:sldId id="297" r:id="rId36"/>
    <p:sldId id="298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234" y="17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7318F-C0F7-4582-86A6-A81FD2A3C13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A041B-6A55-4A2C-B79C-15F3F089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2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0E5549-D78B-4AE7-BB4B-DCE65F3724D3}" type="slidenum">
              <a:rPr lang="en-US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75474" cy="41029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7FCF96-5A28-4192-9DA3-E4FBC38C2B3A}" type="slidenum">
              <a:rPr lang="en-US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75474" cy="41029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0FE8AC-85EC-4496-B164-08EC66C3FBD1}" type="slidenum">
              <a:rPr lang="en-US">
                <a:solidFill>
                  <a:prstClr val="white"/>
                </a:solidFill>
              </a:rPr>
              <a:pPr/>
              <a:t>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0887" cy="3421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75474" cy="41029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63" indent="-28571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67" indent="-22857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13" indent="-22857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59" indent="-22857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06" indent="-228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53" indent="-228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99" indent="-228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46" indent="-228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6040095-A856-4822-880B-74A986D2759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85512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83" y="4343236"/>
            <a:ext cx="5486399" cy="41154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85512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83" y="4343236"/>
            <a:ext cx="5486399" cy="41154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85512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83" y="4343236"/>
            <a:ext cx="5486399" cy="41154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85512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83" y="4343236"/>
            <a:ext cx="5486399" cy="41154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85512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83" y="4343236"/>
            <a:ext cx="5486399" cy="41154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83" y="4343236"/>
            <a:ext cx="5486399" cy="41154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0236" y="685512"/>
            <a:ext cx="4437529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83" y="4343237"/>
            <a:ext cx="5486399" cy="267525"/>
          </a:xfrm>
        </p:spPr>
        <p:txBody>
          <a:bodyPr wrap="square" lIns="82058" tIns="41029" rIns="82058" bIns="41029" anchor="t" anchorCtr="0">
            <a:spAutoFit/>
          </a:bodyPr>
          <a:lstStyle/>
          <a:p>
            <a:pPr lvl="0"/>
            <a:endParaRPr lang="en-US"/>
          </a:p>
        </p:txBody>
      </p:sp>
      <p:sp>
        <p:nvSpPr>
          <p:cNvPr id="4" name="Slide Number Placeholder 3"/>
          <p:cNvSpPr/>
          <p:nvPr/>
        </p:nvSpPr>
        <p:spPr>
          <a:xfrm>
            <a:off x="3884506" y="8685164"/>
            <a:ext cx="2971906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0766" tIns="41998" rIns="80766" bIns="41998" anchor="b" anchorCtr="0" compatLnSpc="0"/>
          <a:lstStyle/>
          <a:p>
            <a:pPr algn="r">
              <a:defRPr sz="1980"/>
            </a:pPr>
            <a:fld id="{103C6B66-B3C9-4456-AC5D-C99CF6A79015}" type="slidenum">
              <a:pPr algn="r">
                <a:defRPr sz="1980"/>
              </a:pPr>
              <a:t>32</a:t>
            </a:fld>
            <a:endParaRPr lang="en-US" sz="11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85512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83" y="4343236"/>
            <a:ext cx="5486399" cy="41154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85512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83" y="4343236"/>
            <a:ext cx="5486399" cy="41154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A17D59-6264-48B9-A35A-FAC1D1FF7A1B}" type="slidenum">
              <a:rPr lang="en-US"/>
              <a:pPr/>
              <a:t>4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75474" cy="41029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Assumptions about objects:</a:t>
            </a:r>
          </a:p>
          <a:p>
            <a:pPr lvl="0"/>
            <a:r>
              <a:rPr lang="en-US" dirty="0"/>
              <a:t>(a) a well-defined closed boundary</a:t>
            </a:r>
          </a:p>
          <a:p>
            <a:pPr lvl="0"/>
            <a:r>
              <a:rPr lang="en-US" dirty="0"/>
              <a:t>in space; (b) a different appearance from their surroundings</a:t>
            </a:r>
          </a:p>
          <a:p>
            <a:pPr lvl="0"/>
            <a:r>
              <a:rPr lang="en-US" dirty="0"/>
              <a:t>[23, 25]; (c) sometimes it is unique within the image</a:t>
            </a:r>
          </a:p>
          <a:p>
            <a:pPr lvl="0"/>
            <a:r>
              <a:rPr lang="en-US" dirty="0"/>
              <a:t>and stands out as salient [2, 13, 17, 19</a:t>
            </a:r>
            <a:r>
              <a:rPr lang="en-US" dirty="0" smtClean="0"/>
              <a:t>].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(a) We design an </a:t>
            </a:r>
            <a:r>
              <a:rPr lang="en-US" dirty="0" err="1" smtClean="0"/>
              <a:t>objectness</a:t>
            </a:r>
            <a:r>
              <a:rPr lang="en-US" dirty="0" smtClean="0"/>
              <a:t> measure and explicitly train it to distinguish windows containing an object from background windows. This measure combines in a Bayesian framework several image cues based on the above characteristics.</a:t>
            </a:r>
          </a:p>
          <a:p>
            <a:pPr lvl="0"/>
            <a:r>
              <a:rPr lang="en-US" dirty="0" smtClean="0"/>
              <a:t>(b) We present a new cue (sec. 2.4) and demonstrate it outperforms traditional saliency [17] for detecting objects in the challenging PASCAL VOC 07 dataset [7]. We also show that the combined </a:t>
            </a:r>
            <a:r>
              <a:rPr lang="en-US" dirty="0" err="1" smtClean="0"/>
              <a:t>objectness</a:t>
            </a:r>
            <a:r>
              <a:rPr lang="en-US" dirty="0" smtClean="0"/>
              <a:t> measure performs better than any cue alone.</a:t>
            </a:r>
          </a:p>
          <a:p>
            <a:pPr lvl="0"/>
            <a:r>
              <a:rPr lang="en-US" dirty="0" smtClean="0"/>
              <a:t>(c) We show how to use </a:t>
            </a:r>
            <a:r>
              <a:rPr lang="en-US" dirty="0" err="1" smtClean="0"/>
              <a:t>objectness</a:t>
            </a:r>
            <a:r>
              <a:rPr lang="en-US" dirty="0" smtClean="0"/>
              <a:t> as a location prior for modern class-specific object detectors [4, 10, 32]. We demonstrate an algorithm to greatly reduce the number of evaluated windows with only minor loss in detection performance.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EEEB26-78FB-4D1E-B6CD-846602C266C0}" type="slidenum">
              <a:rPr lang="en-US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75474" cy="41029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7D22B1-458C-43EB-844F-07B7796088E2}" type="slidenum">
              <a:rPr lang="en-US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75474" cy="41029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57050A-6E8D-4F8C-97F4-7076D052F607}" type="slidenum">
              <a:rPr lang="en-US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75474" cy="41029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30C979-2A00-4F47-BEBF-18FADC403046}" type="slidenum">
              <a:rPr lang="en-US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75474" cy="41029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CB5-5E4B-4F03-A328-099E84D16E3F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4FF7-B93F-44B5-9E8F-F9F74633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CB5-5E4B-4F03-A328-099E84D16E3F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4FF7-B93F-44B5-9E8F-F9F74633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0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CB5-5E4B-4F03-A328-099E84D16E3F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4FF7-B93F-44B5-9E8F-F9F74633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CB5-5E4B-4F03-A328-099E84D16E3F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4FF7-B93F-44B5-9E8F-F9F74633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CB5-5E4B-4F03-A328-099E84D16E3F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4FF7-B93F-44B5-9E8F-F9F74633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1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CB5-5E4B-4F03-A328-099E84D16E3F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4FF7-B93F-44B5-9E8F-F9F74633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3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CB5-5E4B-4F03-A328-099E84D16E3F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4FF7-B93F-44B5-9E8F-F9F74633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5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CB5-5E4B-4F03-A328-099E84D16E3F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4FF7-B93F-44B5-9E8F-F9F74633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CB5-5E4B-4F03-A328-099E84D16E3F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4FF7-B93F-44B5-9E8F-F9F74633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3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CB5-5E4B-4F03-A328-099E84D16E3F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4FF7-B93F-44B5-9E8F-F9F74633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CB5-5E4B-4F03-A328-099E84D16E3F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4FF7-B93F-44B5-9E8F-F9F74633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ACB5-5E4B-4F03-A328-099E84D16E3F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B4FF7-B93F-44B5-9E8F-F9F74633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5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image" Target="../media/image45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13" Type="http://schemas.openxmlformats.org/officeDocument/2006/relationships/image" Target="../media/image61.jp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12" Type="http://schemas.openxmlformats.org/officeDocument/2006/relationships/image" Target="../media/image6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11" Type="http://schemas.openxmlformats.org/officeDocument/2006/relationships/image" Target="../media/image59.jpg"/><Relationship Id="rId5" Type="http://schemas.openxmlformats.org/officeDocument/2006/relationships/image" Target="../media/image53.jpg"/><Relationship Id="rId10" Type="http://schemas.openxmlformats.org/officeDocument/2006/relationships/image" Target="../media/image58.jpg"/><Relationship Id="rId4" Type="http://schemas.openxmlformats.org/officeDocument/2006/relationships/image" Target="../media/image52.jpg"/><Relationship Id="rId9" Type="http://schemas.openxmlformats.org/officeDocument/2006/relationships/image" Target="../media/image57.jpg"/><Relationship Id="rId1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/>
              <a:t>Object Proposals</a:t>
            </a:r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en-US" dirty="0" smtClean="0"/>
              <a:t>ECE-6504</a:t>
            </a:r>
          </a:p>
          <a:p>
            <a:pPr marL="0" indent="0" algn="ctr">
              <a:buNone/>
            </a:pPr>
            <a:r>
              <a:rPr lang="en-US" dirty="0" err="1" smtClean="0"/>
              <a:t>Neelima</a:t>
            </a:r>
            <a:r>
              <a:rPr lang="en-US" dirty="0" smtClean="0"/>
              <a:t> </a:t>
            </a:r>
            <a:r>
              <a:rPr lang="en-US" dirty="0" err="1" smtClean="0"/>
              <a:t>Chavali</a:t>
            </a:r>
            <a:r>
              <a:rPr lang="en-US" dirty="0" smtClean="0"/>
              <a:t> 02-07-13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14382" algn="l"/>
                <a:tab pos="828764" algn="l"/>
                <a:tab pos="1243146" algn="l"/>
                <a:tab pos="1657528" algn="l"/>
                <a:tab pos="2071911" algn="l"/>
                <a:tab pos="2486294" algn="l"/>
                <a:tab pos="2900676" algn="l"/>
                <a:tab pos="3315059" algn="l"/>
                <a:tab pos="3729440" algn="l"/>
                <a:tab pos="4143821" algn="l"/>
                <a:tab pos="4558205" algn="l"/>
                <a:tab pos="4972586" algn="l"/>
                <a:tab pos="5386969" algn="l"/>
                <a:tab pos="5801353" algn="l"/>
                <a:tab pos="6215732" algn="l"/>
                <a:tab pos="6630117" algn="l"/>
                <a:tab pos="7044499" algn="l"/>
                <a:tab pos="7458881" algn="l"/>
                <a:tab pos="7873263" algn="l"/>
                <a:tab pos="8287647" algn="l"/>
              </a:tabLst>
            </a:pPr>
            <a:r>
              <a:rPr lang="en-US" dirty="0"/>
              <a:t>Color Contrast (CC)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26237" indent="-414726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500" dirty="0"/>
              <a:t>Measure of “different appearance” of an object</a:t>
            </a:r>
          </a:p>
          <a:p>
            <a:pPr marL="426237" indent="-414726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500" dirty="0"/>
              <a:t>Expand window by </a:t>
            </a:r>
            <a:r>
              <a:rPr lang="en-US" sz="2500" dirty="0" err="1">
                <a:cs typeface="Arial" charset="0"/>
              </a:rPr>
              <a:t>θ</a:t>
            </a:r>
            <a:r>
              <a:rPr lang="en-US" sz="2500" baseline="-33000" dirty="0" err="1">
                <a:cs typeface="Arial" charset="0"/>
              </a:rPr>
              <a:t>CC</a:t>
            </a:r>
            <a:r>
              <a:rPr lang="en-US" sz="2500" baseline="-33000" dirty="0">
                <a:cs typeface="Arial" charset="0"/>
              </a:rPr>
              <a:t> </a:t>
            </a:r>
            <a:r>
              <a:rPr lang="en-US" sz="2500" dirty="0"/>
              <a:t>in all directions.</a:t>
            </a:r>
          </a:p>
          <a:p>
            <a:pPr marL="426237" indent="-414726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500" dirty="0"/>
              <a:t>CC Cue: Chi-square distance of LAB Histograms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40" y="3318117"/>
            <a:ext cx="3317760" cy="248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40" y="3325310"/>
            <a:ext cx="3317760" cy="248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29440" y="6014080"/>
            <a:ext cx="74649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1" tIns="40786" rIns="81571" bIns="4078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143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200"/>
              <a:t>Cyan: Considered Window; Yellow: Expanded Window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Fouhey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0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14382" algn="l"/>
                <a:tab pos="828764" algn="l"/>
                <a:tab pos="1243146" algn="l"/>
                <a:tab pos="1657528" algn="l"/>
                <a:tab pos="2071911" algn="l"/>
                <a:tab pos="2486294" algn="l"/>
                <a:tab pos="2900676" algn="l"/>
                <a:tab pos="3315059" algn="l"/>
                <a:tab pos="3729440" algn="l"/>
                <a:tab pos="4143821" algn="l"/>
                <a:tab pos="4558205" algn="l"/>
                <a:tab pos="4972586" algn="l"/>
                <a:tab pos="5386969" algn="l"/>
                <a:tab pos="5801353" algn="l"/>
                <a:tab pos="6215732" algn="l"/>
                <a:tab pos="6630117" algn="l"/>
                <a:tab pos="7044499" algn="l"/>
                <a:tab pos="7458881" algn="l"/>
                <a:tab pos="7873263" algn="l"/>
                <a:tab pos="8287647" algn="l"/>
              </a:tabLst>
            </a:pPr>
            <a:r>
              <a:rPr lang="en-US" dirty="0"/>
              <a:t>Edge Density (ED)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26237" indent="-414726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500" dirty="0"/>
              <a:t>Measure of “closed boundary” of an object</a:t>
            </a:r>
          </a:p>
          <a:p>
            <a:pPr marL="426237" indent="-414726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500" dirty="0"/>
              <a:t>Shrink window by  </a:t>
            </a:r>
            <a:r>
              <a:rPr lang="en-US" sz="2500" dirty="0" err="1">
                <a:cs typeface="Arial" charset="0"/>
              </a:rPr>
              <a:t>θ</a:t>
            </a:r>
            <a:r>
              <a:rPr lang="en-US" sz="2500" baseline="-33000" dirty="0" err="1">
                <a:cs typeface="Arial" charset="0"/>
              </a:rPr>
              <a:t>ED</a:t>
            </a:r>
            <a:r>
              <a:rPr lang="en-US" sz="2500" baseline="-33000" dirty="0">
                <a:cs typeface="Arial" charset="0"/>
              </a:rPr>
              <a:t> </a:t>
            </a:r>
            <a:r>
              <a:rPr lang="en-US" sz="2500" dirty="0"/>
              <a:t>in all directions.</a:t>
            </a:r>
          </a:p>
          <a:p>
            <a:pPr marL="426237" indent="-414726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500" dirty="0"/>
              <a:t>ED Cue: Number of “on” pixels in Canny detector, normalized by perimeter of shrunken window.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0" y="3732877"/>
            <a:ext cx="2488320" cy="24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0" y="3732877"/>
            <a:ext cx="2488320" cy="24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732480" y="4977162"/>
            <a:ext cx="1658880" cy="1441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76" tIns="41438" rIns="82876" bIns="41438"/>
          <a:lstStyle/>
          <a:p>
            <a:pPr defTabSz="4143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Fouhey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71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14382" algn="l"/>
                <a:tab pos="828764" algn="l"/>
                <a:tab pos="1243146" algn="l"/>
                <a:tab pos="1657528" algn="l"/>
                <a:tab pos="2071911" algn="l"/>
                <a:tab pos="2486294" algn="l"/>
                <a:tab pos="2900676" algn="l"/>
                <a:tab pos="3315059" algn="l"/>
                <a:tab pos="3729440" algn="l"/>
                <a:tab pos="4143821" algn="l"/>
                <a:tab pos="4558205" algn="l"/>
                <a:tab pos="4972586" algn="l"/>
                <a:tab pos="5386969" algn="l"/>
                <a:tab pos="5801353" algn="l"/>
                <a:tab pos="6215732" algn="l"/>
                <a:tab pos="6630117" algn="l"/>
                <a:tab pos="7044499" algn="l"/>
                <a:tab pos="7458881" algn="l"/>
                <a:tab pos="7873263" algn="l"/>
                <a:tab pos="8287647" algn="l"/>
              </a:tabLst>
            </a:pPr>
            <a:r>
              <a:rPr lang="en-US" dirty="0" err="1"/>
              <a:t>Superpixels</a:t>
            </a:r>
            <a:r>
              <a:rPr lang="en-US" dirty="0"/>
              <a:t> Straddling (SS)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26237" indent="-414726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400" dirty="0"/>
              <a:t>Captures “closed </a:t>
            </a:r>
            <a:r>
              <a:rPr lang="en-US" sz="2400" dirty="0" smtClean="0"/>
              <a:t>boundary</a:t>
            </a:r>
            <a:r>
              <a:rPr lang="en-US" sz="2400" dirty="0"/>
              <a:t>” characteristic</a:t>
            </a:r>
          </a:p>
          <a:p>
            <a:pPr marL="426237" indent="-414726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400" dirty="0" err="1"/>
              <a:t>Felzenszwalb-Huttenlocher</a:t>
            </a:r>
            <a:r>
              <a:rPr lang="en-US" sz="2400" dirty="0"/>
              <a:t> segmentation at scale </a:t>
            </a:r>
            <a:r>
              <a:rPr lang="en-US" sz="2400" dirty="0" err="1">
                <a:cs typeface="Arial" charset="0"/>
              </a:rPr>
              <a:t>θ</a:t>
            </a:r>
            <a:r>
              <a:rPr lang="en-US" sz="2400" baseline="-33000" dirty="0" err="1">
                <a:cs typeface="Arial" charset="0"/>
              </a:rPr>
              <a:t>SS</a:t>
            </a:r>
            <a:r>
              <a:rPr lang="en-US" sz="2400" dirty="0"/>
              <a:t> </a:t>
            </a:r>
          </a:p>
          <a:p>
            <a:pPr marL="426237" indent="-414726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400" dirty="0"/>
              <a:t>Intuitively: each </a:t>
            </a:r>
            <a:r>
              <a:rPr lang="en-US" sz="2400" dirty="0" err="1"/>
              <a:t>superpixel</a:t>
            </a:r>
            <a:r>
              <a:rPr lang="en-US" sz="2400" dirty="0"/>
              <a:t> s is either in or out of a window w; penalize for straddling: min(|</a:t>
            </a:r>
            <a:r>
              <a:rPr lang="en-US" sz="2400" dirty="0" err="1"/>
              <a:t>s</a:t>
            </a:r>
            <a:r>
              <a:rPr lang="en-US" sz="2200" dirty="0" err="1">
                <a:cs typeface="Arial" charset="0"/>
              </a:rPr>
              <a:t>∩w</a:t>
            </a:r>
            <a:r>
              <a:rPr lang="en-US" sz="2200" dirty="0">
                <a:cs typeface="Arial" charset="0"/>
              </a:rPr>
              <a:t>|,|s\w|) / |w|.</a:t>
            </a:r>
            <a:r>
              <a:rPr lang="en-US" sz="2400" dirty="0"/>
              <a:t> </a:t>
            </a:r>
          </a:p>
          <a:p>
            <a:pPr marL="426237" indent="-414726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400" dirty="0"/>
              <a:t>1-Sum over </a:t>
            </a:r>
            <a:r>
              <a:rPr lang="en-US" sz="2400" dirty="0" err="1"/>
              <a:t>superpixels</a:t>
            </a:r>
            <a:r>
              <a:rPr lang="en-US" sz="2400" dirty="0"/>
              <a:t> straddling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1" y="3976258"/>
            <a:ext cx="2772000" cy="207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42" y="3934572"/>
            <a:ext cx="3111840" cy="233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408480" y="5013167"/>
            <a:ext cx="829440" cy="1440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76" tIns="41438" rIns="82876" bIns="41438"/>
          <a:lstStyle/>
          <a:p>
            <a:pPr defTabSz="4143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681498" y="4377320"/>
            <a:ext cx="2280960" cy="1451672"/>
          </a:xfrm>
          <a:prstGeom prst="rect">
            <a:avLst/>
          </a:prstGeom>
          <a:noFill/>
          <a:ln w="54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76" tIns="41438" rIns="82876" bIns="41438" anchor="ctr"/>
          <a:lstStyle/>
          <a:p>
            <a:pPr defTabSz="4143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6811976" y="5422396"/>
            <a:ext cx="626398" cy="49623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76" tIns="41438" rIns="82876" bIns="41438"/>
          <a:lstStyle/>
          <a:p>
            <a:pPr defTabSz="4143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02857" y="3934573"/>
            <a:ext cx="414720" cy="31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1" tIns="40786" rIns="81571" bIns="4078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143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dirty="0" smtClean="0"/>
              <a:t>w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503176" y="5789147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1" tIns="40786" rIns="81571" bIns="4078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143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200" dirty="0"/>
              <a:t>s </a:t>
            </a:r>
            <a:r>
              <a:rPr lang="en-US" sz="2200" dirty="0">
                <a:cs typeface="Arial" charset="0"/>
              </a:rPr>
              <a:t>∩ w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889760" y="4486067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1" tIns="40786" rIns="81571" bIns="4078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143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200" dirty="0"/>
              <a:t>s \</a:t>
            </a:r>
            <a:r>
              <a:rPr lang="en-US" sz="2200" dirty="0">
                <a:cs typeface="Arial" charset="0"/>
              </a:rPr>
              <a:t> w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7262697" y="4676871"/>
            <a:ext cx="655199" cy="595499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76" tIns="41438" rIns="82876" bIns="41438"/>
          <a:lstStyle/>
          <a:p>
            <a:pPr defTabSz="4143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Fouhey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14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14382" algn="l"/>
                <a:tab pos="828764" algn="l"/>
                <a:tab pos="1243146" algn="l"/>
                <a:tab pos="1657528" algn="l"/>
                <a:tab pos="2071911" algn="l"/>
                <a:tab pos="2486294" algn="l"/>
                <a:tab pos="2900676" algn="l"/>
                <a:tab pos="3315059" algn="l"/>
                <a:tab pos="3729440" algn="l"/>
                <a:tab pos="4143821" algn="l"/>
                <a:tab pos="4558205" algn="l"/>
                <a:tab pos="4972586" algn="l"/>
                <a:tab pos="5386969" algn="l"/>
                <a:tab pos="5801353" algn="l"/>
                <a:tab pos="6215732" algn="l"/>
                <a:tab pos="6630117" algn="l"/>
                <a:tab pos="7044499" algn="l"/>
                <a:tab pos="7458881" algn="l"/>
                <a:tab pos="7873263" algn="l"/>
                <a:tab pos="8287647" algn="l"/>
              </a:tabLst>
            </a:pPr>
            <a:r>
              <a:rPr lang="en-US" dirty="0"/>
              <a:t>Multi-scale Saliency (MS)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26237" indent="-414726" algn="just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500" dirty="0"/>
              <a:t>Measures “uniqueness” of an object window</a:t>
            </a:r>
          </a:p>
          <a:p>
            <a:pPr marL="426237" indent="-414726" algn="just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500" dirty="0"/>
              <a:t>Out-of-the-box saliency detector due to </a:t>
            </a:r>
            <a:r>
              <a:rPr lang="en-US" sz="2500" dirty="0" err="1"/>
              <a:t>Hou</a:t>
            </a:r>
            <a:r>
              <a:rPr lang="en-US" sz="2500" dirty="0"/>
              <a:t> et al. </a:t>
            </a:r>
          </a:p>
          <a:p>
            <a:pPr marL="426237" indent="-414726" algn="just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500" dirty="0"/>
              <a:t>Density = fraction of pixels above a threshold </a:t>
            </a:r>
            <a:r>
              <a:rPr lang="en-US" sz="2500" dirty="0" err="1">
                <a:cs typeface="Arial" charset="0"/>
              </a:rPr>
              <a:t>θ</a:t>
            </a:r>
            <a:r>
              <a:rPr lang="en-US" sz="2500" baseline="-33000" dirty="0" err="1">
                <a:cs typeface="Arial" charset="0"/>
              </a:rPr>
              <a:t>MS</a:t>
            </a:r>
            <a:endParaRPr lang="en-US" sz="2500" baseline="-33000" dirty="0">
              <a:cs typeface="Arial" charset="0"/>
            </a:endParaRPr>
          </a:p>
          <a:p>
            <a:pPr marL="426237" indent="-414726" algn="just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500" dirty="0"/>
              <a:t>MS Cue: sum of saliencies of pixels above </a:t>
            </a:r>
            <a:r>
              <a:rPr lang="en-US" sz="2500" dirty="0" err="1">
                <a:cs typeface="Arial" charset="0"/>
              </a:rPr>
              <a:t>θ</a:t>
            </a:r>
            <a:r>
              <a:rPr lang="en-US" sz="2500" baseline="-33000" dirty="0" err="1">
                <a:cs typeface="Arial" charset="0"/>
              </a:rPr>
              <a:t>MS</a:t>
            </a:r>
            <a:r>
              <a:rPr lang="en-US" sz="2500" dirty="0"/>
              <a:t>, multiplied by density.</a:t>
            </a:r>
          </a:p>
          <a:p>
            <a:pPr marL="426237" indent="-414726" algn="just">
              <a:tabLst>
                <a:tab pos="310787" algn="l"/>
                <a:tab pos="412943" algn="l"/>
                <a:tab pos="827326" algn="l"/>
                <a:tab pos="1241709" algn="l"/>
                <a:tab pos="1656091" algn="l"/>
                <a:tab pos="2070471" algn="l"/>
                <a:tab pos="2484855" algn="l"/>
                <a:tab pos="2899237" algn="l"/>
                <a:tab pos="3313621" algn="l"/>
                <a:tab pos="3728002" algn="l"/>
                <a:tab pos="4142386" algn="l"/>
                <a:tab pos="4556768" algn="l"/>
                <a:tab pos="4971149" algn="l"/>
                <a:tab pos="5385531" algn="l"/>
                <a:tab pos="5799913" algn="l"/>
                <a:tab pos="6214294" algn="l"/>
                <a:tab pos="6628678" algn="l"/>
                <a:tab pos="7043059" algn="l"/>
                <a:tab pos="7457444" algn="l"/>
                <a:tab pos="7871825" algn="l"/>
                <a:tab pos="8286206" algn="l"/>
              </a:tabLst>
            </a:pPr>
            <a:r>
              <a:rPr lang="en-US" sz="2500" dirty="0"/>
              <a:t>Multiple scales → Multiple cues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" y="4562401"/>
            <a:ext cx="2280960" cy="154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903040" y="5184544"/>
            <a:ext cx="829440" cy="1441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76" tIns="41438" rIns="82876" bIns="41438"/>
          <a:lstStyle/>
          <a:p>
            <a:pPr defTabSz="4143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00" y="4562399"/>
            <a:ext cx="2412000" cy="154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60" y="4562403"/>
            <a:ext cx="2488320" cy="158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14720" y="6221453"/>
            <a:ext cx="2280960" cy="31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1" tIns="40786" rIns="81571" bIns="4078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143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mtClean="0"/>
              <a:t>Input Image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732480" y="6221453"/>
            <a:ext cx="2488320" cy="31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1" tIns="40786" rIns="81571" bIns="4078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143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mtClean="0"/>
              <a:t>Scale 1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428160" y="6221453"/>
            <a:ext cx="2488320" cy="31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1" tIns="40786" rIns="81571" bIns="4078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1438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mtClean="0"/>
              <a:t>Scale 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Fouhey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31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14382" algn="l"/>
                <a:tab pos="828764" algn="l"/>
                <a:tab pos="1243146" algn="l"/>
                <a:tab pos="1657528" algn="l"/>
                <a:tab pos="2071911" algn="l"/>
                <a:tab pos="2486294" algn="l"/>
                <a:tab pos="2900676" algn="l"/>
                <a:tab pos="3315059" algn="l"/>
                <a:tab pos="3729440" algn="l"/>
                <a:tab pos="4143821" algn="l"/>
                <a:tab pos="4558205" algn="l"/>
                <a:tab pos="4972586" algn="l"/>
                <a:tab pos="5386969" algn="l"/>
                <a:tab pos="5801353" algn="l"/>
                <a:tab pos="6215732" algn="l"/>
                <a:tab pos="6630117" algn="l"/>
                <a:tab pos="7044499" algn="l"/>
                <a:tab pos="7458881" algn="l"/>
                <a:tab pos="7873263" algn="l"/>
                <a:tab pos="8287647" algn="l"/>
              </a:tabLst>
            </a:pPr>
            <a:r>
              <a:rPr lang="en-US" dirty="0"/>
              <a:t>Learning Details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8961" y="2335918"/>
            <a:ext cx="3954240" cy="251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Generate windows </a:t>
            </a:r>
            <a:r>
              <a:rPr lang="en-US" dirty="0" smtClean="0"/>
              <a:t>uniformly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Positive example if intersection / union</a:t>
            </a:r>
            <a:r>
              <a:rPr lang="en-US" dirty="0">
                <a:cs typeface="Arial" charset="0"/>
              </a:rPr>
              <a:t> &gt;  0.5; negative otherwise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One learning method for CC, ED and SS, another method for MS.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4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Images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classifier to distinguish between positive and negative examples</a:t>
            </a:r>
          </a:p>
          <a:p>
            <a:r>
              <a:rPr lang="en-US" dirty="0" smtClean="0"/>
              <a:t>Use Naïve Bayes model to train the classifier.</a:t>
            </a:r>
          </a:p>
          <a:p>
            <a:r>
              <a:rPr lang="en-US" dirty="0" smtClean="0"/>
              <a:t>In a test image sample any number T of windows from MS. </a:t>
            </a:r>
            <a:endParaRPr lang="en-US" dirty="0"/>
          </a:p>
          <a:p>
            <a:r>
              <a:rPr lang="en-US" dirty="0" smtClean="0"/>
              <a:t>Calculate remaining cues for the sample.</a:t>
            </a:r>
          </a:p>
          <a:p>
            <a:r>
              <a:rPr lang="en-US" dirty="0" smtClean="0"/>
              <a:t>Feed the cues to the classifier to get P(</a:t>
            </a:r>
            <a:r>
              <a:rPr lang="en-US" dirty="0" err="1" smtClean="0"/>
              <a:t>obj|cues</a:t>
            </a:r>
            <a:r>
              <a:rPr lang="en-US" dirty="0" smtClean="0"/>
              <a:t>).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Experimental setup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US" dirty="0">
                <a:latin typeface="+mn-lt"/>
              </a:rPr>
              <a:t>Evaluate all the images of the PASCAL </a:t>
            </a:r>
            <a:r>
              <a:rPr lang="en-US" dirty="0" smtClean="0">
                <a:latin typeface="+mn-lt"/>
              </a:rPr>
              <a:t>VOC 07 dataset</a:t>
            </a:r>
          </a:p>
          <a:p>
            <a:pPr lvl="0"/>
            <a:r>
              <a:rPr lang="en-US" dirty="0" smtClean="0">
                <a:latin typeface="+mn-lt"/>
              </a:rPr>
              <a:t>Evaluate performance on DR/STN curves.</a:t>
            </a:r>
          </a:p>
          <a:p>
            <a:pPr lvl="0"/>
            <a:r>
              <a:rPr lang="en-US" dirty="0" smtClean="0">
                <a:latin typeface="+mn-lt"/>
              </a:rPr>
              <a:t>Evaluate MS </a:t>
            </a:r>
            <a:r>
              <a:rPr lang="en-US" dirty="0" err="1" smtClean="0">
                <a:latin typeface="+mn-lt"/>
              </a:rPr>
              <a:t>vs</a:t>
            </a:r>
            <a:r>
              <a:rPr lang="en-US" dirty="0" smtClean="0">
                <a:latin typeface="+mn-lt"/>
              </a:rPr>
              <a:t> other methods; single cues </a:t>
            </a:r>
            <a:r>
              <a:rPr lang="en-US" dirty="0" err="1" smtClean="0">
                <a:latin typeface="+mn-lt"/>
              </a:rPr>
              <a:t>vs</a:t>
            </a:r>
            <a:r>
              <a:rPr lang="en-US" dirty="0" smtClean="0">
                <a:latin typeface="+mn-lt"/>
              </a:rPr>
              <a:t> baselines; cue combinations </a:t>
            </a:r>
            <a:r>
              <a:rPr lang="en-US" dirty="0" err="1" smtClean="0">
                <a:latin typeface="+mn-lt"/>
              </a:rPr>
              <a:t>vs</a:t>
            </a:r>
            <a:r>
              <a:rPr lang="en-US" dirty="0" smtClean="0">
                <a:latin typeface="+mn-lt"/>
              </a:rPr>
              <a:t> SS.</a:t>
            </a:r>
          </a:p>
          <a:p>
            <a:pPr lvl="0"/>
            <a:r>
              <a:rPr lang="en-US" dirty="0" smtClean="0">
                <a:latin typeface="+mn-lt"/>
              </a:rPr>
              <a:t>Evaluate speeding up of class-specific detectors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2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Results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229600" cy="26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1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39" y="1709460"/>
            <a:ext cx="6194531" cy="379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3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60" y="2184709"/>
            <a:ext cx="7136640" cy="340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0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Roadmap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4853"/>
            <a:ext cx="8045895" cy="4782517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US" sz="1800" dirty="0">
                <a:latin typeface="+mn-lt"/>
              </a:rPr>
              <a:t>Roadmap</a:t>
            </a:r>
          </a:p>
          <a:p>
            <a:pPr lvl="0"/>
            <a:r>
              <a:rPr lang="en-US" sz="1800" dirty="0">
                <a:latin typeface="+mn-lt"/>
              </a:rPr>
              <a:t>Introduction</a:t>
            </a:r>
          </a:p>
          <a:p>
            <a:pPr lvl="0"/>
            <a:r>
              <a:rPr lang="en-US" sz="1800" dirty="0">
                <a:latin typeface="+mn-lt"/>
              </a:rPr>
              <a:t>Motivation</a:t>
            </a:r>
          </a:p>
          <a:p>
            <a:pPr lvl="0"/>
            <a:r>
              <a:rPr lang="en-US" sz="1800" dirty="0">
                <a:latin typeface="+mn-lt"/>
              </a:rPr>
              <a:t>Paper 1:</a:t>
            </a:r>
          </a:p>
          <a:p>
            <a:pPr lvl="1"/>
            <a:r>
              <a:rPr lang="en-US" sz="1800" dirty="0">
                <a:latin typeface="+mn-lt"/>
              </a:rPr>
              <a:t>Problem statement</a:t>
            </a:r>
          </a:p>
          <a:p>
            <a:pPr lvl="1"/>
            <a:r>
              <a:rPr lang="en-US" sz="1800" dirty="0">
                <a:latin typeface="+mn-lt"/>
              </a:rPr>
              <a:t>Overview of Approach</a:t>
            </a:r>
          </a:p>
          <a:p>
            <a:pPr lvl="1"/>
            <a:r>
              <a:rPr lang="en-US" sz="1800" dirty="0" smtClean="0">
                <a:latin typeface="+mn-lt"/>
              </a:rPr>
              <a:t>Experiments and </a:t>
            </a:r>
            <a:r>
              <a:rPr lang="en-US" sz="1800" dirty="0">
                <a:latin typeface="+mn-lt"/>
              </a:rPr>
              <a:t>Results </a:t>
            </a:r>
          </a:p>
          <a:p>
            <a:pPr lvl="0"/>
            <a:r>
              <a:rPr lang="en-US" sz="1800" dirty="0">
                <a:latin typeface="+mn-lt"/>
              </a:rPr>
              <a:t>Paper 2</a:t>
            </a:r>
          </a:p>
          <a:p>
            <a:pPr lvl="0"/>
            <a:r>
              <a:rPr lang="en-US" sz="1800" dirty="0">
                <a:latin typeface="+mn-lt"/>
              </a:rPr>
              <a:t>Comments</a:t>
            </a:r>
          </a:p>
          <a:p>
            <a:pPr lvl="0"/>
            <a:r>
              <a:rPr lang="en-US" sz="1800" dirty="0">
                <a:latin typeface="+mn-lt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609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class specific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20" y="5433690"/>
            <a:ext cx="6739200" cy="82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58" y="1283766"/>
            <a:ext cx="6151680" cy="396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5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0"/>
            <a:ext cx="8220960" cy="1139160"/>
          </a:xfrm>
          <a:ln/>
        </p:spPr>
        <p:txBody>
          <a:bodyPr/>
          <a:lstStyle/>
          <a:p>
            <a:pPr>
              <a:tabLst>
                <a:tab pos="0" algn="l"/>
                <a:tab pos="414382" algn="l"/>
                <a:tab pos="828764" algn="l"/>
                <a:tab pos="1243146" algn="l"/>
                <a:tab pos="1657528" algn="l"/>
                <a:tab pos="2071911" algn="l"/>
                <a:tab pos="2486294" algn="l"/>
                <a:tab pos="2900676" algn="l"/>
                <a:tab pos="3315059" algn="l"/>
                <a:tab pos="3729440" algn="l"/>
                <a:tab pos="4143821" algn="l"/>
                <a:tab pos="4558205" algn="l"/>
                <a:tab pos="4972586" algn="l"/>
                <a:tab pos="5386969" algn="l"/>
                <a:tab pos="5801353" algn="l"/>
                <a:tab pos="6215732" algn="l"/>
                <a:tab pos="6630117" algn="l"/>
                <a:tab pos="7044499" algn="l"/>
                <a:tab pos="7458881" algn="l"/>
                <a:tab pos="7873263" algn="l"/>
                <a:tab pos="8287647" algn="l"/>
              </a:tabLst>
            </a:pPr>
            <a:r>
              <a:rPr lang="en-US"/>
              <a:t>Conclusions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0960" cy="4519194"/>
          </a:xfrm>
          <a:ln/>
        </p:spPr>
        <p:txBody>
          <a:bodyPr/>
          <a:lstStyle/>
          <a:p>
            <a:pPr marL="306470" indent="-306470">
              <a:buSzPct val="45000"/>
              <a:buFont typeface="Wingdings" charset="2"/>
              <a:buChar char=""/>
              <a:tabLst>
                <a:tab pos="306470" algn="l"/>
                <a:tab pos="408627" algn="l"/>
                <a:tab pos="823010" algn="l"/>
                <a:tab pos="1237391" algn="l"/>
                <a:tab pos="1651776" algn="l"/>
                <a:tab pos="2066152" algn="l"/>
                <a:tab pos="2480538" algn="l"/>
                <a:tab pos="2894922" algn="l"/>
                <a:tab pos="3309304" algn="l"/>
                <a:tab pos="3723687" algn="l"/>
                <a:tab pos="4138069" algn="l"/>
                <a:tab pos="4552449" algn="l"/>
                <a:tab pos="4966832" algn="l"/>
                <a:tab pos="5381215" algn="l"/>
                <a:tab pos="5795598" algn="l"/>
                <a:tab pos="6209980" algn="l"/>
                <a:tab pos="6624361" algn="l"/>
                <a:tab pos="7038744" algn="l"/>
                <a:tab pos="7453125" algn="l"/>
                <a:tab pos="7867507" algn="l"/>
                <a:tab pos="8281888" algn="l"/>
              </a:tabLst>
            </a:pPr>
            <a:r>
              <a:rPr lang="en-US" dirty="0"/>
              <a:t>Can efficiently pre-filter object windows for all classes, and drive attention towards plausible windows.</a:t>
            </a:r>
          </a:p>
          <a:p>
            <a:pPr marL="306470" indent="-306470">
              <a:buSzPct val="45000"/>
              <a:buFont typeface="Wingdings" charset="2"/>
              <a:buChar char=""/>
              <a:tabLst>
                <a:tab pos="306470" algn="l"/>
                <a:tab pos="408627" algn="l"/>
                <a:tab pos="823010" algn="l"/>
                <a:tab pos="1237391" algn="l"/>
                <a:tab pos="1651776" algn="l"/>
                <a:tab pos="2066152" algn="l"/>
                <a:tab pos="2480538" algn="l"/>
                <a:tab pos="2894922" algn="l"/>
                <a:tab pos="3309304" algn="l"/>
                <a:tab pos="3723687" algn="l"/>
                <a:tab pos="4138069" algn="l"/>
                <a:tab pos="4552449" algn="l"/>
                <a:tab pos="4966832" algn="l"/>
                <a:tab pos="5381215" algn="l"/>
                <a:tab pos="5795598" algn="l"/>
                <a:tab pos="6209980" algn="l"/>
                <a:tab pos="6624361" algn="l"/>
                <a:tab pos="7038744" algn="l"/>
                <a:tab pos="7453125" algn="l"/>
                <a:tab pos="7867507" algn="l"/>
                <a:tab pos="8281888" algn="l"/>
              </a:tabLst>
            </a:pPr>
            <a:r>
              <a:rPr lang="en-US"/>
              <a:t>Superpixels</a:t>
            </a:r>
            <a:r>
              <a:rPr lang="en-US" dirty="0"/>
              <a:t> are a fairly powerful cue, and outperform more complex saliency methods.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Fouhey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59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Category Independent Object Proposals- </a:t>
            </a:r>
            <a:r>
              <a:rPr lang="en-US" sz="2200" b="0" i="1" dirty="0"/>
              <a:t>Ian </a:t>
            </a:r>
            <a:r>
              <a:rPr lang="en-US" sz="2200" b="0" i="1" dirty="0" err="1"/>
              <a:t>Endres</a:t>
            </a:r>
            <a:r>
              <a:rPr lang="en-US" sz="2200" b="0" i="1" dirty="0"/>
              <a:t>, Derek </a:t>
            </a:r>
            <a:r>
              <a:rPr lang="en-US" sz="2200" b="0" i="1" dirty="0" err="1"/>
              <a:t>HOiem</a:t>
            </a:r>
            <a:endParaRPr lang="en-US" sz="2200" b="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2: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Problem </a:t>
            </a:r>
            <a:r>
              <a:rPr lang="en-US" dirty="0"/>
              <a:t>statement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US" dirty="0" smtClean="0">
                <a:latin typeface="+mn-lt"/>
              </a:rPr>
              <a:t>Provide </a:t>
            </a:r>
            <a:r>
              <a:rPr lang="en-US" dirty="0">
                <a:latin typeface="+mn-lt"/>
              </a:rPr>
              <a:t>a small pool/bag of regions for an image, that are likely to contain every object in the image, regardless of category. </a:t>
            </a:r>
            <a:endParaRPr lang="en-US" dirty="0" smtClean="0">
              <a:latin typeface="+mn-lt"/>
            </a:endParaRPr>
          </a:p>
          <a:p>
            <a:pPr lvl="0"/>
            <a:r>
              <a:rPr lang="en-US" dirty="0" smtClean="0">
                <a:latin typeface="+mn-lt"/>
              </a:rPr>
              <a:t>Rank </a:t>
            </a:r>
            <a:r>
              <a:rPr lang="en-US" dirty="0">
                <a:latin typeface="+mn-lt"/>
              </a:rPr>
              <a:t>these regions such </a:t>
            </a:r>
            <a:r>
              <a:rPr lang="en-US" dirty="0" smtClean="0">
                <a:latin typeface="+mn-lt"/>
              </a:rPr>
              <a:t>that </a:t>
            </a:r>
            <a:r>
              <a:rPr lang="en-US" dirty="0">
                <a:latin typeface="+mn-lt"/>
              </a:rPr>
              <a:t>the top-ranked regions are likely to be good segmentations of different objects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Overview of 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Proposing Regions:</a:t>
            </a:r>
          </a:p>
          <a:p>
            <a:pPr lvl="1"/>
            <a:r>
              <a:rPr lang="en-US" dirty="0"/>
              <a:t>Hierarchical Segmentation</a:t>
            </a:r>
          </a:p>
          <a:p>
            <a:pPr lvl="1"/>
            <a:r>
              <a:rPr lang="en-US" dirty="0"/>
              <a:t>Seeding</a:t>
            </a:r>
          </a:p>
          <a:p>
            <a:pPr lvl="1"/>
            <a:r>
              <a:rPr lang="en-US" dirty="0" smtClean="0"/>
              <a:t>Identifying Proposals</a:t>
            </a:r>
            <a:endParaRPr lang="en-US" dirty="0"/>
          </a:p>
          <a:p>
            <a:r>
              <a:rPr lang="en-US" dirty="0" smtClean="0"/>
              <a:t>Ranking Proposals</a:t>
            </a:r>
          </a:p>
          <a:p>
            <a:pPr marL="489224" lvl="1" indent="0">
              <a:buNone/>
            </a:pPr>
            <a:endParaRPr lang="en-US" dirty="0" smtClean="0"/>
          </a:p>
          <a:p>
            <a:pPr marL="489224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20" y="1631691"/>
            <a:ext cx="4714560" cy="359461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Hoiem &amp; Indres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Generating Proposals</a:t>
            </a:r>
          </a:p>
        </p:txBody>
      </p:sp>
      <p:pic>
        <p:nvPicPr>
          <p:cNvPr id="2050" name="Picture 2" descr="C:\Users\iendres2\Desktop\2007_000332_affin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14" y="1676400"/>
            <a:ext cx="3089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68339" y="1792292"/>
            <a:ext cx="3089275" cy="2057400"/>
            <a:chOff x="2971800" y="1600200"/>
            <a:chExt cx="3089189" cy="2057400"/>
          </a:xfrm>
        </p:grpSpPr>
        <p:pic>
          <p:nvPicPr>
            <p:cNvPr id="10263" name="Picture 3" descr="C:\Users\iendres2\Desktop\overview\hierarch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600200"/>
              <a:ext cx="3089189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648056" y="2286000"/>
              <a:ext cx="76198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03820" y="1166929"/>
            <a:ext cx="2753793" cy="92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1" tIns="45653" rIns="91301" bIns="45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1. </a:t>
            </a:r>
            <a:r>
              <a:rPr lang="en-US" dirty="0" smtClean="0">
                <a:solidFill>
                  <a:prstClr val="black"/>
                </a:solidFill>
              </a:rPr>
              <a:t> Hierarchical Segmentation &amp; Seed selection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87938" y="1219212"/>
            <a:ext cx="2971800" cy="36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3" rIns="91301" bIns="45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2. Compute affinities for seed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67300" y="4518037"/>
            <a:ext cx="2971800" cy="36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3" rIns="91301" bIns="45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3. </a:t>
            </a:r>
            <a:r>
              <a:rPr lang="en-US" dirty="0" smtClean="0">
                <a:solidFill>
                  <a:prstClr val="black"/>
                </a:solidFill>
              </a:rPr>
              <a:t>Super pixel affinities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343400" y="4962550"/>
            <a:ext cx="4419600" cy="1679851"/>
            <a:chOff x="228600" y="4419600"/>
            <a:chExt cx="4419600" cy="1679271"/>
          </a:xfrm>
        </p:grpSpPr>
        <p:pic>
          <p:nvPicPr>
            <p:cNvPr id="10258" name="Picture 2" descr="C:\Users\iendres2\Desktop\2007_000332_affinit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419600"/>
              <a:ext cx="20592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 descr="C:\Users\iendres2\Desktop\overview\hierarchy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588740" y="4419600"/>
              <a:ext cx="2059460" cy="1371600"/>
            </a:xfrm>
            <a:prstGeom prst="rect">
              <a:avLst/>
            </a:prstGeom>
            <a:noFill/>
          </p:spPr>
        </p:pic>
        <p:sp>
          <p:nvSpPr>
            <p:cNvPr id="10260" name="TextBox 21"/>
            <p:cNvSpPr txBox="1">
              <a:spLocks noChangeArrowheads="1"/>
            </p:cNvSpPr>
            <p:nvPr/>
          </p:nvSpPr>
          <p:spPr bwMode="auto">
            <a:xfrm>
              <a:off x="2241932" y="4800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10261" name="TextBox 22"/>
            <p:cNvSpPr txBox="1">
              <a:spLocks noChangeArrowheads="1"/>
            </p:cNvSpPr>
            <p:nvPr/>
          </p:nvSpPr>
          <p:spPr bwMode="auto">
            <a:xfrm>
              <a:off x="725250" y="5791200"/>
              <a:ext cx="1065900" cy="307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</a:rPr>
                <a:t>Affinities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262" name="TextBox 23"/>
            <p:cNvSpPr txBox="1">
              <a:spLocks noChangeArrowheads="1"/>
            </p:cNvSpPr>
            <p:nvPr/>
          </p:nvSpPr>
          <p:spPr bwMode="auto">
            <a:xfrm>
              <a:off x="2819400" y="5791200"/>
              <a:ext cx="1752600" cy="307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</a:rPr>
                <a:t>Occlusion Boundaries 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 bwMode="auto">
          <a:xfrm>
            <a:off x="1341452" y="4941888"/>
            <a:ext cx="1419225" cy="1371600"/>
            <a:chOff x="5486400" y="4419600"/>
            <a:chExt cx="1981200" cy="1905000"/>
          </a:xfrm>
        </p:grpSpPr>
        <p:sp>
          <p:nvSpPr>
            <p:cNvPr id="27" name="Rectangle 26"/>
            <p:cNvSpPr/>
            <p:nvPr/>
          </p:nvSpPr>
          <p:spPr>
            <a:xfrm>
              <a:off x="5486400" y="4419600"/>
              <a:ext cx="1981200" cy="1905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257" name="Picture 27" descr="C:\Users\iendres2\Desktop\overview\2007_000332_proposal_1i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4459530"/>
              <a:ext cx="1828800" cy="178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3405" y="4572012"/>
            <a:ext cx="2971800" cy="36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3" rIns="91301" bIns="45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4. Compute proposal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191000" y="2743200"/>
            <a:ext cx="762000" cy="1588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6199981" y="4140996"/>
            <a:ext cx="708025" cy="1588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3429000" y="5638800"/>
            <a:ext cx="762000" cy="1588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1677194" y="4114011"/>
            <a:ext cx="762000" cy="1588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33600" y="3849692"/>
            <a:ext cx="2286000" cy="64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3" rIns="91301" bIns="45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5. Change parameters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Repeat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Hoiem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&amp;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Endres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9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465652"/>
            <a:ext cx="8229090" cy="760759"/>
          </a:xfrm>
        </p:spPr>
        <p:txBody>
          <a:bodyPr wrap="square" lIns="82840" tIns="41421" rIns="82840" bIns="41421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/>
              <a:t>Region Affinity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0962" y="1243316"/>
            <a:ext cx="8229090" cy="5295334"/>
          </a:xfrm>
        </p:spPr>
        <p:txBody>
          <a:bodyPr wrap="square" lIns="82840" tIns="41421" rIns="82840" bIns="41421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marL="0" indent="0">
              <a:spcBef>
                <a:spcPts val="725"/>
              </a:spcBef>
              <a:spcAft>
                <a:spcPts val="0"/>
              </a:spcAft>
            </a:pPr>
            <a:endParaRPr lang="en-US" dirty="0" smtClean="0"/>
          </a:p>
          <a:p>
            <a:pPr marL="0" indent="0">
              <a:spcBef>
                <a:spcPts val="725"/>
              </a:spcBef>
              <a:spcAft>
                <a:spcPts val="0"/>
              </a:spcAft>
            </a:pPr>
            <a:r>
              <a:rPr lang="en-US" sz="2200" dirty="0"/>
              <a:t>Learned from pairs of regions belonging to an object</a:t>
            </a:r>
          </a:p>
          <a:p>
            <a:pPr marL="0" lvl="1" indent="0">
              <a:spcBef>
                <a:spcPts val="632"/>
              </a:spcBef>
              <a:spcAft>
                <a:spcPts val="0"/>
              </a:spcAft>
            </a:pPr>
            <a:r>
              <a:rPr lang="en-US" sz="2200" dirty="0"/>
              <a:t>Computed between the seed and each region of the hierarchy</a:t>
            </a:r>
          </a:p>
          <a:p>
            <a:pPr marL="0" lvl="1" indent="0">
              <a:spcBef>
                <a:spcPts val="632"/>
              </a:spcBef>
              <a:spcAft>
                <a:spcPts val="0"/>
              </a:spcAft>
            </a:pPr>
            <a:endParaRPr lang="en-US" dirty="0"/>
          </a:p>
          <a:p>
            <a:pPr marL="672849" lvl="1" indent="-258638">
              <a:spcBef>
                <a:spcPts val="632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1" indent="0">
              <a:spcBef>
                <a:spcPts val="632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1" indent="0">
              <a:spcBef>
                <a:spcPts val="632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1" indent="0">
              <a:spcBef>
                <a:spcPts val="632"/>
              </a:spcBef>
              <a:spcAft>
                <a:spcPts val="0"/>
              </a:spcAft>
            </a:pPr>
            <a:endParaRPr lang="en-US" dirty="0" smtClean="0"/>
          </a:p>
          <a:p>
            <a:pPr marL="0" lvl="1" indent="0">
              <a:spcBef>
                <a:spcPts val="632"/>
              </a:spcBef>
              <a:spcAft>
                <a:spcPts val="0"/>
              </a:spcAft>
            </a:pPr>
            <a:r>
              <a:rPr lang="en-US" sz="2200" dirty="0"/>
              <a:t>Features: color and texture similarity, boundary crossings, layout agreement</a:t>
            </a:r>
          </a:p>
          <a:p>
            <a:pPr marL="0" indent="0">
              <a:spcBef>
                <a:spcPts val="725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00531" y="2636114"/>
            <a:ext cx="2484576" cy="2134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11"/>
          <p:cNvCxnSpPr/>
          <p:nvPr/>
        </p:nvCxnSpPr>
        <p:spPr>
          <a:xfrm>
            <a:off x="3971189" y="3414137"/>
            <a:ext cx="1143256" cy="578055"/>
          </a:xfrm>
          <a:prstGeom prst="straightConnector1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6" name="Straight Arrow Connector 12"/>
          <p:cNvCxnSpPr/>
          <p:nvPr/>
        </p:nvCxnSpPr>
        <p:spPr>
          <a:xfrm flipH="1">
            <a:off x="3248531" y="3414126"/>
            <a:ext cx="751722" cy="1493475"/>
          </a:xfrm>
          <a:prstGeom prst="straightConnector1">
            <a:avLst/>
          </a:prstGeom>
          <a:noFill/>
          <a:ln w="76320">
            <a:solidFill>
              <a:srgbClr val="4F81BD"/>
            </a:solidFill>
            <a:prstDash val="solid"/>
            <a:miter/>
            <a:tailEnd type="arrow"/>
          </a:ln>
        </p:spPr>
      </p:cxn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52576" y="152189"/>
            <a:ext cx="2217936" cy="1478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Hoiem &amp; Endres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465652"/>
            <a:ext cx="8229090" cy="760759"/>
          </a:xfrm>
        </p:spPr>
        <p:txBody>
          <a:bodyPr wrap="square" lIns="82840" tIns="41421" rIns="82840" bIns="41421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/>
              <a:t>Ranking Proposals</a:t>
            </a: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47676" y="2286098"/>
            <a:ext cx="861768" cy="65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0078" y="4237123"/>
            <a:ext cx="1847626" cy="4869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29"/>
          <p:cNvSpPr/>
          <p:nvPr/>
        </p:nvSpPr>
        <p:spPr>
          <a:xfrm>
            <a:off x="2971628" y="2373297"/>
            <a:ext cx="685757" cy="672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 b="1">
                <a:latin typeface="Liberation Sans" pitchFamily="18"/>
                <a:ea typeface="WenQuanYi Micro Hei" pitchFamily="2"/>
                <a:cs typeface="Lohit Hindi" pitchFamily="2"/>
              </a:rPr>
              <a:t>w</a:t>
            </a:r>
            <a:r>
              <a:rPr lang="en-US" b="1" baseline="30000">
                <a:latin typeface="Liberation Sans" pitchFamily="18"/>
                <a:ea typeface="WenQuanYi Micro Hei" pitchFamily="2"/>
                <a:cs typeface="Lohit Hindi" pitchFamily="2"/>
              </a:rPr>
              <a:t>T </a:t>
            </a:r>
            <a:r>
              <a:rPr lang="en-US" b="1">
                <a:latin typeface="Liberation Sans" pitchFamily="18"/>
                <a:ea typeface="WenQuanYi Micro Hei" pitchFamily="2"/>
                <a:cs typeface="Lohit Hindi" pitchFamily="2"/>
              </a:rPr>
              <a:t>X</a:t>
            </a:r>
            <a:r>
              <a:rPr lang="en-US" b="1" baseline="-25000">
                <a:latin typeface="Liberation Sans" pitchFamily="18"/>
                <a:ea typeface="WenQuanYi Micro Hei" pitchFamily="2"/>
                <a:cs typeface="Lohit Hindi" pitchFamily="2"/>
              </a:rPr>
              <a:t>1</a:t>
            </a:r>
          </a:p>
        </p:txBody>
      </p:sp>
      <p:sp>
        <p:nvSpPr>
          <p:cNvPr id="6" name="TextBox 30"/>
          <p:cNvSpPr/>
          <p:nvPr/>
        </p:nvSpPr>
        <p:spPr>
          <a:xfrm>
            <a:off x="2971628" y="4313214"/>
            <a:ext cx="685757" cy="672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 b="1">
                <a:latin typeface="Liberation Sans" pitchFamily="18"/>
                <a:ea typeface="WenQuanYi Micro Hei" pitchFamily="2"/>
                <a:cs typeface="Lohit Hindi" pitchFamily="2"/>
              </a:rPr>
              <a:t>w</a:t>
            </a:r>
            <a:r>
              <a:rPr lang="en-US" b="1" baseline="30000">
                <a:latin typeface="Liberation Sans" pitchFamily="18"/>
                <a:ea typeface="WenQuanYi Micro Hei" pitchFamily="2"/>
                <a:cs typeface="Lohit Hindi" pitchFamily="2"/>
              </a:rPr>
              <a:t>T </a:t>
            </a:r>
            <a:r>
              <a:rPr lang="en-US" b="1">
                <a:latin typeface="Liberation Sans" pitchFamily="18"/>
                <a:ea typeface="WenQuanYi Micro Hei" pitchFamily="2"/>
                <a:cs typeface="Lohit Hindi" pitchFamily="2"/>
              </a:rPr>
              <a:t>X</a:t>
            </a:r>
            <a:r>
              <a:rPr lang="en-US" b="1" baseline="-25000">
                <a:latin typeface="Liberation Sans" pitchFamily="18"/>
                <a:ea typeface="WenQuanYi Micro Hei" pitchFamily="2"/>
                <a:cs typeface="Lohit Hindi" pitchFamily="2"/>
              </a:rPr>
              <a:t>3</a:t>
            </a:r>
          </a:p>
        </p:txBody>
      </p:sp>
      <p:cxnSp>
        <p:nvCxnSpPr>
          <p:cNvPr id="7" name="Straight Arrow Connector 37"/>
          <p:cNvCxnSpPr/>
          <p:nvPr/>
        </p:nvCxnSpPr>
        <p:spPr>
          <a:xfrm>
            <a:off x="2280960" y="2318760"/>
            <a:ext cx="414720" cy="1633"/>
          </a:xfrm>
          <a:prstGeom prst="straightConnector1">
            <a:avLst/>
          </a:prstGeom>
          <a:noFill/>
          <a:ln w="50760">
            <a:solidFill>
              <a:srgbClr val="4A7EBB"/>
            </a:solidFill>
            <a:prstDash val="solid"/>
            <a:miter/>
            <a:tailEnd type="arrow"/>
          </a:ln>
        </p:spPr>
      </p:cxnSp>
      <p:cxnSp>
        <p:nvCxnSpPr>
          <p:cNvPr id="8" name="Straight Arrow Connector 38"/>
          <p:cNvCxnSpPr/>
          <p:nvPr/>
        </p:nvCxnSpPr>
        <p:spPr>
          <a:xfrm>
            <a:off x="2280960" y="4081017"/>
            <a:ext cx="414720" cy="1633"/>
          </a:xfrm>
          <a:prstGeom prst="straightConnector1">
            <a:avLst/>
          </a:prstGeom>
          <a:noFill/>
          <a:ln w="50760">
            <a:solidFill>
              <a:srgbClr val="4A7EBB"/>
            </a:solidFill>
            <a:prstDash val="solid"/>
            <a:miter/>
            <a:tailEnd type="arrow"/>
          </a:ln>
        </p:spPr>
      </p:cxnSp>
      <p:sp>
        <p:nvSpPr>
          <p:cNvPr id="9" name="TextBox 39"/>
          <p:cNvSpPr/>
          <p:nvPr/>
        </p:nvSpPr>
        <p:spPr>
          <a:xfrm>
            <a:off x="2743030" y="1533657"/>
            <a:ext cx="1066516" cy="4690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Appearance scores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76200" y="5029416"/>
            <a:ext cx="458477" cy="11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44"/>
          <p:cNvSpPr/>
          <p:nvPr/>
        </p:nvSpPr>
        <p:spPr>
          <a:xfrm>
            <a:off x="2971628" y="5269130"/>
            <a:ext cx="685757" cy="672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 b="1">
                <a:latin typeface="Liberation Sans" pitchFamily="18"/>
                <a:ea typeface="WenQuanYi Micro Hei" pitchFamily="2"/>
                <a:cs typeface="Lohit Hindi" pitchFamily="2"/>
              </a:rPr>
              <a:t>w</a:t>
            </a:r>
            <a:r>
              <a:rPr lang="en-US" b="1" baseline="30000">
                <a:latin typeface="Liberation Sans" pitchFamily="18"/>
                <a:ea typeface="WenQuanYi Micro Hei" pitchFamily="2"/>
                <a:cs typeface="Lohit Hindi" pitchFamily="2"/>
              </a:rPr>
              <a:t>T </a:t>
            </a:r>
            <a:r>
              <a:rPr lang="en-US" b="1">
                <a:latin typeface="Liberation Sans" pitchFamily="18"/>
                <a:ea typeface="WenQuanYi Micro Hei" pitchFamily="2"/>
                <a:cs typeface="Lohit Hindi" pitchFamily="2"/>
              </a:rPr>
              <a:t>X</a:t>
            </a:r>
            <a:r>
              <a:rPr lang="en-US" b="1" baseline="-25000">
                <a:latin typeface="Liberation Sans" pitchFamily="18"/>
                <a:ea typeface="WenQuanYi Micro Hei" pitchFamily="2"/>
                <a:cs typeface="Lohit Hindi" pitchFamily="2"/>
              </a:rPr>
              <a:t>4</a:t>
            </a:r>
          </a:p>
        </p:txBody>
      </p:sp>
      <p:cxnSp>
        <p:nvCxnSpPr>
          <p:cNvPr id="12" name="Straight Arrow Connector 45"/>
          <p:cNvCxnSpPr/>
          <p:nvPr/>
        </p:nvCxnSpPr>
        <p:spPr>
          <a:xfrm>
            <a:off x="2280960" y="4948428"/>
            <a:ext cx="414720" cy="1633"/>
          </a:xfrm>
          <a:prstGeom prst="straightConnector1">
            <a:avLst/>
          </a:prstGeom>
          <a:noFill/>
          <a:ln w="50760">
            <a:solidFill>
              <a:srgbClr val="4A7EBB"/>
            </a:solidFill>
            <a:prstDash val="solid"/>
            <a:miter/>
            <a:tailEnd type="arrow"/>
          </a:ln>
        </p:spPr>
      </p:cxnSp>
      <p:sp>
        <p:nvSpPr>
          <p:cNvPr id="13" name="Right Brace 48"/>
          <p:cNvSpPr/>
          <p:nvPr/>
        </p:nvSpPr>
        <p:spPr>
          <a:xfrm>
            <a:off x="3809551" y="2209677"/>
            <a:ext cx="304999" cy="3505568"/>
          </a:xfrm>
          <a:custGeom>
            <a:avLst>
              <a:gd name="f0" fmla="val 1860"/>
              <a:gd name="f1" fmla="val 10864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0800"/>
              <a:gd name="f13" fmla="val 162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8 f15 1"/>
              <a:gd name="f28" fmla="*/ f18 f16 1"/>
              <a:gd name="f29" fmla="*/ 0 f15 1"/>
              <a:gd name="f30" fmla="*/ 7800 f15 1"/>
              <a:gd name="f31" fmla="*/ 0 f16 1"/>
              <a:gd name="f32" fmla="*/ f19 1 f4"/>
              <a:gd name="f33" fmla="*/ 21600 f16 1"/>
              <a:gd name="f34" fmla="*/ 21600 f15 1"/>
              <a:gd name="f35" fmla="*/ 108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29" y="f31"/>
              </a:cxn>
              <a:cxn ang="f42">
                <a:pos x="f29" y="f33"/>
              </a:cxn>
              <a:cxn ang="f42">
                <a:pos x="f34" y="f35"/>
              </a:cxn>
            </a:cxnLst>
            <a:rect l="f29" t="f44" r="f30" b="f45"/>
            <a:pathLst>
              <a:path w="21600" h="21600">
                <a:moveTo>
                  <a:pt x="f7" y="f7"/>
                </a:moveTo>
                <a:cubicBezTo>
                  <a:pt x="f11" y="f7"/>
                  <a:pt x="f12" y="f20"/>
                  <a:pt x="f12" y="f21"/>
                </a:cubicBezTo>
                <a:lnTo>
                  <a:pt x="f12" y="f36"/>
                </a:lnTo>
                <a:cubicBezTo>
                  <a:pt x="f12" y="f37"/>
                  <a:pt x="f13" y="f22"/>
                  <a:pt x="f8" y="f22"/>
                </a:cubicBezTo>
                <a:cubicBezTo>
                  <a:pt x="f13" y="f22"/>
                  <a:pt x="f12" y="f38"/>
                  <a:pt x="f12" y="f39"/>
                </a:cubicBezTo>
                <a:lnTo>
                  <a:pt x="f12" y="f23"/>
                </a:lnTo>
                <a:cubicBezTo>
                  <a:pt x="f12" y="f40"/>
                  <a:pt x="f11" y="f8"/>
                  <a:pt x="f7" y="f8"/>
                </a:cubicBezTo>
              </a:path>
            </a:pathLst>
          </a:custGeom>
          <a:noFill/>
          <a:ln w="63360">
            <a:solidFill>
              <a:srgbClr val="4A7EBB"/>
            </a:solidFill>
            <a:prstDash val="solid"/>
            <a:miter/>
          </a:ln>
        </p:spPr>
        <p:txBody>
          <a:bodyPr vert="horz" wrap="square" lIns="81537" tIns="42400" rIns="81537" bIns="42400" anchor="ctr" anchorCtr="0" compatLnSpc="0"/>
          <a:lstStyle/>
          <a:p>
            <a:pPr hangingPunct="0"/>
            <a:endParaRPr lang="en-US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cxnSp>
        <p:nvCxnSpPr>
          <p:cNvPr id="14" name="Straight Arrow Connector 50"/>
          <p:cNvCxnSpPr>
            <a:stCxn id="13" idx="5"/>
          </p:cNvCxnSpPr>
          <p:nvPr/>
        </p:nvCxnSpPr>
        <p:spPr>
          <a:xfrm flipV="1">
            <a:off x="3809551" y="3594400"/>
            <a:ext cx="406883" cy="2120846"/>
          </a:xfrm>
          <a:prstGeom prst="straightConnector1">
            <a:avLst/>
          </a:prstGeom>
          <a:noFill/>
          <a:ln w="50760">
            <a:solidFill>
              <a:srgbClr val="4A7EBB"/>
            </a:solidFill>
            <a:prstDash val="solid"/>
            <a:miter/>
            <a:tailEnd type="arrow"/>
          </a:ln>
        </p:spPr>
      </p:cxnSp>
      <p:pic>
        <p:nvPicPr>
          <p:cNvPr id="15" name="Picture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611131" y="2133583"/>
            <a:ext cx="1246118" cy="12191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52"/>
          <p:cNvSpPr/>
          <p:nvPr/>
        </p:nvSpPr>
        <p:spPr>
          <a:xfrm>
            <a:off x="5181061" y="2362193"/>
            <a:ext cx="3810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 b="1">
                <a:latin typeface="Liberation Sans" pitchFamily="18"/>
                <a:ea typeface="WenQuanYi Micro Hei" pitchFamily="2"/>
                <a:cs typeface="Lohit Hindi" pitchFamily="2"/>
              </a:rPr>
              <a:t>1.</a:t>
            </a: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90732" y="4846857"/>
            <a:ext cx="861768" cy="65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71792" y="5791340"/>
            <a:ext cx="1847626" cy="48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866818" y="3429147"/>
            <a:ext cx="459130" cy="11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57"/>
          <p:cNvSpPr/>
          <p:nvPr/>
        </p:nvSpPr>
        <p:spPr>
          <a:xfrm>
            <a:off x="5181061" y="3733852"/>
            <a:ext cx="3810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 b="1">
                <a:latin typeface="Liberation Sans" pitchFamily="18"/>
                <a:ea typeface="WenQuanYi Micro Hei" pitchFamily="2"/>
                <a:cs typeface="Lohit Hindi" pitchFamily="2"/>
              </a:rPr>
              <a:t>2.</a:t>
            </a:r>
          </a:p>
        </p:txBody>
      </p:sp>
      <p:sp>
        <p:nvSpPr>
          <p:cNvPr id="21" name="TextBox 58"/>
          <p:cNvSpPr/>
          <p:nvPr/>
        </p:nvSpPr>
        <p:spPr>
          <a:xfrm>
            <a:off x="5181061" y="4811909"/>
            <a:ext cx="3810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 b="1">
                <a:latin typeface="Liberation Sans" pitchFamily="18"/>
                <a:ea typeface="WenQuanYi Micro Hei" pitchFamily="2"/>
                <a:cs typeface="Lohit Hindi" pitchFamily="2"/>
              </a:rPr>
              <a:t>3.</a:t>
            </a:r>
          </a:p>
        </p:txBody>
      </p:sp>
      <p:sp>
        <p:nvSpPr>
          <p:cNvPr id="22" name="TextBox 59"/>
          <p:cNvSpPr/>
          <p:nvPr/>
        </p:nvSpPr>
        <p:spPr>
          <a:xfrm>
            <a:off x="5181061" y="5878539"/>
            <a:ext cx="3810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 b="1">
                <a:latin typeface="Liberation Sans" pitchFamily="18"/>
                <a:ea typeface="WenQuanYi Micro Hei" pitchFamily="2"/>
                <a:cs typeface="Lohit Hindi" pitchFamily="2"/>
              </a:rPr>
              <a:t>4.</a:t>
            </a:r>
          </a:p>
        </p:txBody>
      </p:sp>
      <p:pic>
        <p:nvPicPr>
          <p:cNvPr id="23" name="Picture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142933" y="2971928"/>
            <a:ext cx="1246118" cy="12194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61"/>
          <p:cNvSpPr/>
          <p:nvPr/>
        </p:nvSpPr>
        <p:spPr>
          <a:xfrm>
            <a:off x="2971616" y="3352726"/>
            <a:ext cx="914342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 b="1">
                <a:latin typeface="Liberation Sans" pitchFamily="18"/>
                <a:ea typeface="WenQuanYi Micro Hei" pitchFamily="2"/>
                <a:cs typeface="Lohit Hindi" pitchFamily="2"/>
              </a:rPr>
              <a:t>w</a:t>
            </a:r>
            <a:r>
              <a:rPr lang="en-US" b="1" baseline="30000">
                <a:latin typeface="Liberation Sans" pitchFamily="18"/>
                <a:ea typeface="WenQuanYi Micro Hei" pitchFamily="2"/>
                <a:cs typeface="Lohit Hindi" pitchFamily="2"/>
              </a:rPr>
              <a:t>T</a:t>
            </a:r>
            <a:r>
              <a:rPr lang="en-US" b="1">
                <a:latin typeface="Liberation Sans" pitchFamily="18"/>
                <a:ea typeface="WenQuanYi Micro Hei" pitchFamily="2"/>
                <a:cs typeface="Lohit Hindi" pitchFamily="2"/>
              </a:rPr>
              <a:t> X</a:t>
            </a:r>
            <a:r>
              <a:rPr lang="en-US" b="1" baseline="-25000">
                <a:latin typeface="Liberation Sans" pitchFamily="18"/>
                <a:ea typeface="WenQuanYi Micro Hei" pitchFamily="2"/>
                <a:cs typeface="Lohit Hindi" pitchFamily="2"/>
              </a:rPr>
              <a:t>2</a:t>
            </a:r>
          </a:p>
        </p:txBody>
      </p:sp>
      <p:cxnSp>
        <p:nvCxnSpPr>
          <p:cNvPr id="25" name="Straight Arrow Connector 62"/>
          <p:cNvCxnSpPr/>
          <p:nvPr/>
        </p:nvCxnSpPr>
        <p:spPr>
          <a:xfrm>
            <a:off x="2280960" y="3208702"/>
            <a:ext cx="414720" cy="1633"/>
          </a:xfrm>
          <a:prstGeom prst="straightConnector1">
            <a:avLst/>
          </a:prstGeom>
          <a:noFill/>
          <a:ln w="50760">
            <a:solidFill>
              <a:srgbClr val="4A7EBB"/>
            </a:solidFill>
            <a:prstDash val="solid"/>
            <a:miter/>
            <a:tailEnd type="arrow"/>
          </a:ln>
        </p:spPr>
      </p:cxnSp>
      <p:sp>
        <p:nvSpPr>
          <p:cNvPr id="26" name="TextBox 66"/>
          <p:cNvSpPr/>
          <p:nvPr/>
        </p:nvSpPr>
        <p:spPr>
          <a:xfrm>
            <a:off x="3809550" y="3352738"/>
            <a:ext cx="1066843" cy="4690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Sort</a:t>
            </a:r>
          </a:p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scores</a:t>
            </a:r>
          </a:p>
        </p:txBody>
      </p:sp>
      <p:sp>
        <p:nvSpPr>
          <p:cNvPr id="27" name="TextBox 47"/>
          <p:cNvSpPr/>
          <p:nvPr/>
        </p:nvSpPr>
        <p:spPr>
          <a:xfrm>
            <a:off x="4876389" y="1523859"/>
            <a:ext cx="1066516" cy="4690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Generated</a:t>
            </a:r>
          </a:p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Ranking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Hoiem &amp; Endres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5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465652"/>
            <a:ext cx="8229090" cy="760759"/>
          </a:xfrm>
        </p:spPr>
        <p:txBody>
          <a:bodyPr wrap="square" lIns="82840" tIns="41421" rIns="82840" bIns="41421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/>
              <a:t>Lacks Diversity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0278"/>
            <a:ext cx="8229090" cy="1068536"/>
          </a:xfrm>
        </p:spPr>
        <p:txBody>
          <a:bodyPr wrap="square" lIns="82840" tIns="41421" rIns="82840" bIns="41421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marL="0" indent="0">
              <a:spcBef>
                <a:spcPts val="725"/>
              </a:spcBef>
              <a:spcAft>
                <a:spcPts val="0"/>
              </a:spcAft>
            </a:pPr>
            <a:r>
              <a:rPr lang="en-US"/>
              <a:t>But in an image with many objects, one object may dominate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0762" y="2771743"/>
            <a:ext cx="3647903" cy="32485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5"/>
          <p:cNvCxnSpPr/>
          <p:nvPr/>
        </p:nvCxnSpPr>
        <p:spPr>
          <a:xfrm>
            <a:off x="3801394" y="4078075"/>
            <a:ext cx="483623" cy="1633"/>
          </a:xfrm>
          <a:prstGeom prst="straightConnector1">
            <a:avLst/>
          </a:prstGeom>
          <a:noFill/>
          <a:ln w="76320">
            <a:solidFill>
              <a:srgbClr val="4A7EBB"/>
            </a:solidFill>
            <a:prstDash val="solid"/>
            <a:miter/>
            <a:tailEnd type="arrow"/>
          </a:ln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5472" y="4419681"/>
            <a:ext cx="710902" cy="99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25472" y="5715246"/>
            <a:ext cx="710902" cy="99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225472" y="3276632"/>
            <a:ext cx="710902" cy="99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225472" y="2133583"/>
            <a:ext cx="1098192" cy="9905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2"/>
          <p:cNvSpPr/>
          <p:nvPr/>
        </p:nvSpPr>
        <p:spPr>
          <a:xfrm>
            <a:off x="4844391" y="2362193"/>
            <a:ext cx="3810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1</a:t>
            </a:r>
          </a:p>
        </p:txBody>
      </p:sp>
      <p:sp>
        <p:nvSpPr>
          <p:cNvPr id="11" name="TextBox 13"/>
          <p:cNvSpPr/>
          <p:nvPr/>
        </p:nvSpPr>
        <p:spPr>
          <a:xfrm>
            <a:off x="4844391" y="3505241"/>
            <a:ext cx="3810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2</a:t>
            </a:r>
          </a:p>
        </p:txBody>
      </p:sp>
      <p:sp>
        <p:nvSpPr>
          <p:cNvPr id="12" name="TextBox 14"/>
          <p:cNvSpPr/>
          <p:nvPr/>
        </p:nvSpPr>
        <p:spPr>
          <a:xfrm>
            <a:off x="4844391" y="4648291"/>
            <a:ext cx="3810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3</a:t>
            </a:r>
          </a:p>
        </p:txBody>
      </p:sp>
      <p:sp>
        <p:nvSpPr>
          <p:cNvPr id="13" name="TextBox 15"/>
          <p:cNvSpPr/>
          <p:nvPr/>
        </p:nvSpPr>
        <p:spPr>
          <a:xfrm>
            <a:off x="4844387" y="5943856"/>
            <a:ext cx="5335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4</a:t>
            </a:r>
          </a:p>
        </p:txBody>
      </p:sp>
      <p:sp>
        <p:nvSpPr>
          <p:cNvPr id="14" name="TextBox 16"/>
          <p:cNvSpPr/>
          <p:nvPr/>
        </p:nvSpPr>
        <p:spPr>
          <a:xfrm>
            <a:off x="7390833" y="2657425"/>
            <a:ext cx="533258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…</a:t>
            </a:r>
          </a:p>
        </p:txBody>
      </p:sp>
      <p:sp>
        <p:nvSpPr>
          <p:cNvPr id="15" name="TextBox 17"/>
          <p:cNvSpPr/>
          <p:nvPr/>
        </p:nvSpPr>
        <p:spPr>
          <a:xfrm>
            <a:off x="6933674" y="3266835"/>
            <a:ext cx="457171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20</a:t>
            </a:r>
          </a:p>
        </p:txBody>
      </p:sp>
      <p:sp>
        <p:nvSpPr>
          <p:cNvPr id="16" name="TextBox 19"/>
          <p:cNvSpPr/>
          <p:nvPr/>
        </p:nvSpPr>
        <p:spPr>
          <a:xfrm>
            <a:off x="6933661" y="5934385"/>
            <a:ext cx="533258" cy="672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150</a:t>
            </a:r>
          </a:p>
        </p:txBody>
      </p:sp>
      <p:pic>
        <p:nvPicPr>
          <p:cNvPr id="17" name="Picture 20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543337" y="5057829"/>
            <a:ext cx="400024" cy="34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1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543337" y="3266834"/>
            <a:ext cx="400024" cy="4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2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7543336" y="4181274"/>
            <a:ext cx="418964" cy="39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3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7543336" y="5934384"/>
            <a:ext cx="418964" cy="3902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4"/>
          <p:cNvSpPr/>
          <p:nvPr/>
        </p:nvSpPr>
        <p:spPr>
          <a:xfrm>
            <a:off x="6857576" y="4981735"/>
            <a:ext cx="533585" cy="672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100</a:t>
            </a:r>
          </a:p>
        </p:txBody>
      </p:sp>
      <p:sp>
        <p:nvSpPr>
          <p:cNvPr id="22" name="TextBox 25"/>
          <p:cNvSpPr/>
          <p:nvPr/>
        </p:nvSpPr>
        <p:spPr>
          <a:xfrm>
            <a:off x="7390833" y="3724054"/>
            <a:ext cx="533258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…</a:t>
            </a:r>
          </a:p>
        </p:txBody>
      </p:sp>
      <p:sp>
        <p:nvSpPr>
          <p:cNvPr id="23" name="TextBox 26"/>
          <p:cNvSpPr/>
          <p:nvPr/>
        </p:nvSpPr>
        <p:spPr>
          <a:xfrm>
            <a:off x="6933674" y="4192704"/>
            <a:ext cx="457171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50</a:t>
            </a:r>
          </a:p>
        </p:txBody>
      </p:sp>
      <p:sp>
        <p:nvSpPr>
          <p:cNvPr id="24" name="TextBox 27"/>
          <p:cNvSpPr/>
          <p:nvPr/>
        </p:nvSpPr>
        <p:spPr>
          <a:xfrm>
            <a:off x="7390833" y="4497409"/>
            <a:ext cx="533258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…</a:t>
            </a:r>
          </a:p>
        </p:txBody>
      </p:sp>
      <p:sp>
        <p:nvSpPr>
          <p:cNvPr id="25" name="TextBox 28"/>
          <p:cNvSpPr/>
          <p:nvPr/>
        </p:nvSpPr>
        <p:spPr>
          <a:xfrm>
            <a:off x="7390833" y="5411848"/>
            <a:ext cx="533258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…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Hoiem &amp; Endres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465652"/>
            <a:ext cx="8229090" cy="760759"/>
          </a:xfrm>
        </p:spPr>
        <p:txBody>
          <a:bodyPr wrap="square" lIns="82840" tIns="41421" rIns="82840" bIns="41421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/>
              <a:t>Encouraging Diversity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0278"/>
            <a:ext cx="8229090" cy="1068536"/>
          </a:xfrm>
        </p:spPr>
        <p:txBody>
          <a:bodyPr wrap="square" lIns="82840" tIns="41421" rIns="82840" bIns="41421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marL="0" indent="0">
              <a:spcBef>
                <a:spcPts val="725"/>
              </a:spcBef>
              <a:spcAft>
                <a:spcPts val="0"/>
              </a:spcAft>
            </a:pPr>
            <a:r>
              <a:rPr lang="en-US"/>
              <a:t>Suppress regions with high overlap with previous proposals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0762" y="2771743"/>
            <a:ext cx="3647903" cy="32485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5"/>
          <p:cNvCxnSpPr/>
          <p:nvPr/>
        </p:nvCxnSpPr>
        <p:spPr>
          <a:xfrm>
            <a:off x="3801394" y="4078075"/>
            <a:ext cx="483623" cy="1633"/>
          </a:xfrm>
          <a:prstGeom prst="straightConnector1">
            <a:avLst/>
          </a:prstGeom>
          <a:noFill/>
          <a:ln w="76320">
            <a:solidFill>
              <a:srgbClr val="4A7EBB"/>
            </a:solidFill>
            <a:prstDash val="solid"/>
            <a:miter/>
            <a:tailEnd type="arrow"/>
          </a:ln>
        </p:spPr>
      </p:cxnSp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5472" y="2133583"/>
            <a:ext cx="1098192" cy="9905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0"/>
          <p:cNvSpPr/>
          <p:nvPr/>
        </p:nvSpPr>
        <p:spPr>
          <a:xfrm>
            <a:off x="5377970" y="5269130"/>
            <a:ext cx="5335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…</a:t>
            </a:r>
          </a:p>
        </p:txBody>
      </p:sp>
      <p:sp>
        <p:nvSpPr>
          <p:cNvPr id="8" name="TextBox 12"/>
          <p:cNvSpPr/>
          <p:nvPr/>
        </p:nvSpPr>
        <p:spPr>
          <a:xfrm>
            <a:off x="4844391" y="2362193"/>
            <a:ext cx="3810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1</a:t>
            </a:r>
          </a:p>
        </p:txBody>
      </p:sp>
      <p:sp>
        <p:nvSpPr>
          <p:cNvPr id="9" name="TextBox 13"/>
          <p:cNvSpPr/>
          <p:nvPr/>
        </p:nvSpPr>
        <p:spPr>
          <a:xfrm>
            <a:off x="4844391" y="3276632"/>
            <a:ext cx="3810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2</a:t>
            </a:r>
          </a:p>
        </p:txBody>
      </p:sp>
      <p:sp>
        <p:nvSpPr>
          <p:cNvPr id="10" name="TextBox 14"/>
          <p:cNvSpPr/>
          <p:nvPr/>
        </p:nvSpPr>
        <p:spPr>
          <a:xfrm>
            <a:off x="4844391" y="4114977"/>
            <a:ext cx="3810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3</a:t>
            </a:r>
          </a:p>
        </p:txBody>
      </p:sp>
      <p:sp>
        <p:nvSpPr>
          <p:cNvPr id="11" name="TextBox 15"/>
          <p:cNvSpPr/>
          <p:nvPr/>
        </p:nvSpPr>
        <p:spPr>
          <a:xfrm>
            <a:off x="4844387" y="5943856"/>
            <a:ext cx="5335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10</a:t>
            </a:r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77971" y="4876901"/>
            <a:ext cx="400024" cy="34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377971" y="3276632"/>
            <a:ext cx="400024" cy="44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377971" y="4191071"/>
            <a:ext cx="418964" cy="39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377971" y="5943856"/>
            <a:ext cx="418964" cy="390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20"/>
          <p:cNvSpPr/>
          <p:nvPr/>
        </p:nvSpPr>
        <p:spPr>
          <a:xfrm>
            <a:off x="4844391" y="4800807"/>
            <a:ext cx="3810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4</a:t>
            </a:r>
          </a:p>
        </p:txBody>
      </p:sp>
      <p:pic>
        <p:nvPicPr>
          <p:cNvPr id="17" name="Picture 21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595579" y="3962461"/>
            <a:ext cx="709596" cy="99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7595579" y="5258026"/>
            <a:ext cx="709596" cy="99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7595579" y="2819411"/>
            <a:ext cx="709596" cy="99053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24"/>
          <p:cNvSpPr/>
          <p:nvPr/>
        </p:nvSpPr>
        <p:spPr>
          <a:xfrm>
            <a:off x="7748082" y="2297202"/>
            <a:ext cx="5335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…</a:t>
            </a:r>
          </a:p>
        </p:txBody>
      </p:sp>
      <p:sp>
        <p:nvSpPr>
          <p:cNvPr id="21" name="TextBox 25"/>
          <p:cNvSpPr/>
          <p:nvPr/>
        </p:nvSpPr>
        <p:spPr>
          <a:xfrm>
            <a:off x="7162247" y="3048022"/>
            <a:ext cx="433333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20</a:t>
            </a:r>
          </a:p>
        </p:txBody>
      </p:sp>
      <p:sp>
        <p:nvSpPr>
          <p:cNvPr id="22" name="TextBox 26"/>
          <p:cNvSpPr/>
          <p:nvPr/>
        </p:nvSpPr>
        <p:spPr>
          <a:xfrm>
            <a:off x="7109672" y="4191072"/>
            <a:ext cx="509746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50</a:t>
            </a:r>
          </a:p>
        </p:txBody>
      </p:sp>
      <p:sp>
        <p:nvSpPr>
          <p:cNvPr id="23" name="TextBox 27"/>
          <p:cNvSpPr/>
          <p:nvPr/>
        </p:nvSpPr>
        <p:spPr>
          <a:xfrm>
            <a:off x="7009747" y="5486636"/>
            <a:ext cx="533585" cy="672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100</a:t>
            </a:r>
          </a:p>
        </p:txBody>
      </p:sp>
      <p:sp>
        <p:nvSpPr>
          <p:cNvPr id="24" name="TextBox 28"/>
          <p:cNvSpPr/>
          <p:nvPr/>
        </p:nvSpPr>
        <p:spPr>
          <a:xfrm>
            <a:off x="7748082" y="3657757"/>
            <a:ext cx="5335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…</a:t>
            </a:r>
          </a:p>
        </p:txBody>
      </p:sp>
      <p:sp>
        <p:nvSpPr>
          <p:cNvPr id="25" name="TextBox 29"/>
          <p:cNvSpPr/>
          <p:nvPr/>
        </p:nvSpPr>
        <p:spPr>
          <a:xfrm>
            <a:off x="7695509" y="4876901"/>
            <a:ext cx="533585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…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Hoiem &amp; Endres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Object class detection</a:t>
            </a:r>
          </a:p>
          <a:p>
            <a:r>
              <a:rPr lang="en-US" dirty="0" smtClean="0"/>
              <a:t>State-of-the-art detectors follow sliding-window paradigm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Hoiem &amp; Endres</a:t>
            </a:r>
            <a:endParaRPr lang="en-US"/>
          </a:p>
        </p:txBody>
      </p:sp>
      <p:pic>
        <p:nvPicPr>
          <p:cNvPr id="10" name="Content Placeholder 3" descr="C:\Users\iendres2\Desktop\280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8965" y="2273588"/>
            <a:ext cx="3954240" cy="2639177"/>
          </a:xfr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3837"/>
            <a:ext cx="3881303" cy="259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5018927"/>
            <a:ext cx="3732480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Horse, Dog, Cat, Car, Train…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465488"/>
            <a:ext cx="8229090" cy="760759"/>
          </a:xfrm>
        </p:spPr>
        <p:txBody>
          <a:bodyPr wrap="square" lIns="82840" tIns="41421" rIns="82840" bIns="41421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/>
              <a:t>Ranking as Structured Prediction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0275"/>
            <a:ext cx="8229090" cy="5144011"/>
          </a:xfrm>
        </p:spPr>
        <p:txBody>
          <a:bodyPr wrap="square" lIns="82840" tIns="41421" rIns="82840" bIns="41421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marL="0" indent="0">
              <a:spcBef>
                <a:spcPts val="725"/>
              </a:spcBef>
              <a:spcAft>
                <a:spcPts val="0"/>
              </a:spcAft>
            </a:pPr>
            <a:r>
              <a:rPr lang="en-US" dirty="0"/>
              <a:t>Find the max scoring ordering of proposals</a:t>
            </a:r>
          </a:p>
          <a:p>
            <a:pPr marL="0" indent="0">
              <a:spcBef>
                <a:spcPts val="725"/>
              </a:spcBef>
              <a:spcAft>
                <a:spcPts val="0"/>
              </a:spcAft>
            </a:pPr>
            <a:endParaRPr lang="en-US" dirty="0"/>
          </a:p>
          <a:p>
            <a:pPr marL="0" indent="0">
              <a:spcBef>
                <a:spcPts val="725"/>
              </a:spcBef>
              <a:spcAft>
                <a:spcPts val="0"/>
              </a:spcAft>
            </a:pPr>
            <a:endParaRPr lang="en-US" dirty="0"/>
          </a:p>
          <a:p>
            <a:pPr marL="0" indent="0">
              <a:spcBef>
                <a:spcPts val="725"/>
              </a:spcBef>
              <a:spcAft>
                <a:spcPts val="0"/>
              </a:spcAft>
            </a:pPr>
            <a:endParaRPr lang="en-US" dirty="0"/>
          </a:p>
          <a:p>
            <a:pPr marL="0" indent="0">
              <a:spcBef>
                <a:spcPts val="725"/>
              </a:spcBef>
              <a:spcAft>
                <a:spcPts val="0"/>
              </a:spcAft>
            </a:pPr>
            <a:endParaRPr lang="en-US" dirty="0"/>
          </a:p>
          <a:p>
            <a:pPr marL="0" indent="0">
              <a:spcBef>
                <a:spcPts val="725"/>
              </a:spcBef>
              <a:spcAft>
                <a:spcPts val="0"/>
              </a:spcAft>
            </a:pPr>
            <a:endParaRPr lang="en-US" dirty="0"/>
          </a:p>
          <a:p>
            <a:pPr marL="0" indent="0">
              <a:spcBef>
                <a:spcPts val="725"/>
              </a:spcBef>
              <a:spcAft>
                <a:spcPts val="0"/>
              </a:spcAft>
            </a:pPr>
            <a:r>
              <a:rPr lang="en-US" dirty="0"/>
              <a:t>Greedily add proposals with best overall </a:t>
            </a:r>
            <a:r>
              <a:rPr lang="en-US" dirty="0" smtClean="0"/>
              <a:t>score</a:t>
            </a:r>
          </a:p>
          <a:p>
            <a:pPr marL="0" indent="0">
              <a:spcBef>
                <a:spcPts val="725"/>
              </a:spcBef>
              <a:spcAft>
                <a:spcPts val="0"/>
              </a:spcAft>
            </a:pPr>
            <a:r>
              <a:rPr lang="en-US" dirty="0" smtClean="0"/>
              <a:t>Learn the parameters of the scoring function using slack –rescale method with loss penalty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133595"/>
            <a:ext cx="8914847" cy="1290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Left Brace 5"/>
          <p:cNvSpPr/>
          <p:nvPr/>
        </p:nvSpPr>
        <p:spPr>
          <a:xfrm rot="16200000">
            <a:off x="6289375" y="2633455"/>
            <a:ext cx="228610" cy="2695680"/>
          </a:xfrm>
          <a:custGeom>
            <a:avLst>
              <a:gd name="f0" fmla="val 76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38160">
            <a:solidFill>
              <a:srgbClr val="4A7EBB"/>
            </a:solidFill>
            <a:prstDash val="solid"/>
            <a:miter/>
          </a:ln>
        </p:spPr>
        <p:txBody>
          <a:bodyPr vert="horz" wrap="square" lIns="81537" tIns="42400" rIns="81537" bIns="42400" anchor="ctr" anchorCtr="0" compatLnSpc="0"/>
          <a:lstStyle/>
          <a:p>
            <a:pPr hangingPunct="0"/>
            <a:endParaRPr lang="en-US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TextBox 6"/>
          <p:cNvSpPr/>
          <p:nvPr/>
        </p:nvSpPr>
        <p:spPr>
          <a:xfrm>
            <a:off x="4647815" y="3276632"/>
            <a:ext cx="1523687" cy="672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 algn="ctr">
              <a:defRPr sz="1990"/>
            </a:pPr>
            <a:r>
              <a:rPr lang="en-US" dirty="0">
                <a:latin typeface="Liberation Sans" pitchFamily="18"/>
                <a:ea typeface="WenQuanYi Micro Hei" pitchFamily="2"/>
                <a:cs typeface="Lohit Hindi" pitchFamily="2"/>
              </a:rPr>
              <a:t>Appearance score</a:t>
            </a:r>
          </a:p>
        </p:txBody>
      </p:sp>
      <p:sp>
        <p:nvSpPr>
          <p:cNvPr id="8" name="TextBox 7"/>
          <p:cNvSpPr/>
          <p:nvPr/>
        </p:nvSpPr>
        <p:spPr>
          <a:xfrm>
            <a:off x="6552578" y="3276632"/>
            <a:ext cx="1524013" cy="672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 algn="ctr"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Overlap penalty</a:t>
            </a:r>
          </a:p>
        </p:txBody>
      </p:sp>
      <p:cxnSp>
        <p:nvCxnSpPr>
          <p:cNvPr id="9" name="Straight Arrow Connector 9"/>
          <p:cNvCxnSpPr/>
          <p:nvPr/>
        </p:nvCxnSpPr>
        <p:spPr>
          <a:xfrm flipV="1">
            <a:off x="3519624" y="2975368"/>
            <a:ext cx="1633" cy="897783"/>
          </a:xfrm>
          <a:prstGeom prst="straightConnector1">
            <a:avLst/>
          </a:prstGeom>
          <a:noFill/>
          <a:ln w="50760">
            <a:solidFill>
              <a:srgbClr val="4A7EBB"/>
            </a:solidFill>
            <a:prstDash val="solid"/>
            <a:miter/>
            <a:tailEnd type="arrow"/>
          </a:ln>
        </p:spPr>
      </p:cxnSp>
      <p:sp>
        <p:nvSpPr>
          <p:cNvPr id="10" name="TextBox 11"/>
          <p:cNvSpPr/>
          <p:nvPr/>
        </p:nvSpPr>
        <p:spPr>
          <a:xfrm>
            <a:off x="2498399" y="3804371"/>
            <a:ext cx="2438358" cy="9660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 algn="ctr">
              <a:defRPr sz="1990"/>
            </a:pPr>
            <a:r>
              <a:rPr lang="en-US" dirty="0">
                <a:latin typeface="Liberation Sans" pitchFamily="18"/>
                <a:ea typeface="WenQuanYi Micro Hei" pitchFamily="2"/>
                <a:cs typeface="Lohit Hindi" pitchFamily="2"/>
              </a:rPr>
              <a:t>Gives higher weight to higher ranked proposals</a:t>
            </a:r>
          </a:p>
        </p:txBody>
      </p:sp>
      <p:sp>
        <p:nvSpPr>
          <p:cNvPr id="12" name="TextBox 13"/>
          <p:cNvSpPr/>
          <p:nvPr/>
        </p:nvSpPr>
        <p:spPr>
          <a:xfrm>
            <a:off x="5641836" y="4273609"/>
            <a:ext cx="1523687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 algn="ctr">
              <a:defRPr sz="1990"/>
            </a:pPr>
            <a:r>
              <a:rPr lang="en-US" dirty="0">
                <a:latin typeface="Liberation Sans" pitchFamily="18"/>
                <a:ea typeface="WenQuanYi Micro Hei" pitchFamily="2"/>
                <a:cs typeface="Lohit Hindi" pitchFamily="2"/>
              </a:rPr>
              <a:t>Overall score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Hoiem &amp; Endres</a:t>
            </a:r>
            <a:endParaRPr lang="en-US"/>
          </a:p>
        </p:txBody>
      </p:sp>
      <p:sp>
        <p:nvSpPr>
          <p:cNvPr id="15" name="Left Brace 5"/>
          <p:cNvSpPr/>
          <p:nvPr/>
        </p:nvSpPr>
        <p:spPr>
          <a:xfrm rot="16200000">
            <a:off x="5412923" y="2518052"/>
            <a:ext cx="169319" cy="1347840"/>
          </a:xfrm>
          <a:custGeom>
            <a:avLst>
              <a:gd name="f0" fmla="val 76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38160">
            <a:solidFill>
              <a:srgbClr val="4A7EBB"/>
            </a:solidFill>
            <a:prstDash val="solid"/>
            <a:miter/>
          </a:ln>
        </p:spPr>
        <p:txBody>
          <a:bodyPr vert="horz" wrap="square" lIns="81537" tIns="42400" rIns="81537" bIns="42400" anchor="ctr" anchorCtr="0" compatLnSpc="0"/>
          <a:lstStyle/>
          <a:p>
            <a:pPr hangingPunct="0"/>
            <a:endParaRPr lang="en-US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6" name="Left Brace 5"/>
          <p:cNvSpPr/>
          <p:nvPr/>
        </p:nvSpPr>
        <p:spPr>
          <a:xfrm rot="16200000">
            <a:off x="7151920" y="2518052"/>
            <a:ext cx="169319" cy="1347840"/>
          </a:xfrm>
          <a:custGeom>
            <a:avLst>
              <a:gd name="f0" fmla="val 76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38160">
            <a:solidFill>
              <a:srgbClr val="4A7EBB"/>
            </a:solidFill>
            <a:prstDash val="solid"/>
            <a:miter/>
          </a:ln>
        </p:spPr>
        <p:txBody>
          <a:bodyPr vert="horz" wrap="square" lIns="81537" tIns="42400" rIns="81537" bIns="42400" anchor="ctr" anchorCtr="0" compatLnSpc="0"/>
          <a:lstStyle/>
          <a:p>
            <a:pPr hangingPunct="0"/>
            <a:endParaRPr lang="en-US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32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465652"/>
            <a:ext cx="8229090" cy="760759"/>
          </a:xfrm>
        </p:spPr>
        <p:txBody>
          <a:bodyPr wrap="square" lIns="82840" tIns="41421" rIns="82840" bIns="41421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/>
              <a:t>Experimental Setup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219151"/>
            <a:ext cx="8229090" cy="4577189"/>
          </a:xfrm>
        </p:spPr>
        <p:txBody>
          <a:bodyPr wrap="square" lIns="82840" tIns="41421" rIns="82840" bIns="41421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marL="0" indent="0">
              <a:spcBef>
                <a:spcPts val="725"/>
              </a:spcBef>
              <a:spcAft>
                <a:spcPts val="0"/>
              </a:spcAft>
            </a:pPr>
            <a:r>
              <a:rPr lang="en-US"/>
              <a:t>Train on 200 BSDS images</a:t>
            </a:r>
          </a:p>
          <a:p>
            <a:pPr marL="310496" indent="-310496">
              <a:spcBef>
                <a:spcPts val="725"/>
              </a:spcBef>
              <a:spcAft>
                <a:spcPts val="0"/>
              </a:spcAft>
              <a:buNone/>
            </a:pPr>
            <a:endParaRPr lang="en-US"/>
          </a:p>
          <a:p>
            <a:pPr marL="310496" indent="-310496">
              <a:spcBef>
                <a:spcPts val="725"/>
              </a:spcBef>
              <a:spcAft>
                <a:spcPts val="0"/>
              </a:spcAft>
              <a:buNone/>
            </a:pPr>
            <a:endParaRPr lang="en-US"/>
          </a:p>
          <a:p>
            <a:pPr marL="310496" indent="-310496">
              <a:spcBef>
                <a:spcPts val="725"/>
              </a:spcBef>
              <a:spcAft>
                <a:spcPts val="0"/>
              </a:spcAft>
              <a:buNone/>
            </a:pPr>
            <a:endParaRPr lang="en-US"/>
          </a:p>
          <a:p>
            <a:pPr marL="0" indent="0">
              <a:spcBef>
                <a:spcPts val="725"/>
              </a:spcBef>
              <a:spcAft>
                <a:spcPts val="0"/>
              </a:spcAft>
            </a:pPr>
            <a:r>
              <a:rPr lang="en-US"/>
              <a:t>Test 1: 100 BSDS images</a:t>
            </a:r>
          </a:p>
          <a:p>
            <a:pPr marL="672849" lvl="1" indent="-258638">
              <a:spcBef>
                <a:spcPts val="632"/>
              </a:spcBef>
              <a:spcAft>
                <a:spcPts val="0"/>
              </a:spcAft>
              <a:buNone/>
            </a:pPr>
            <a:r>
              <a:rPr lang="en-US"/>
              <a:t> </a:t>
            </a:r>
          </a:p>
          <a:p>
            <a:pPr marL="0" indent="0">
              <a:spcBef>
                <a:spcPts val="725"/>
              </a:spcBef>
              <a:spcAft>
                <a:spcPts val="0"/>
              </a:spcAft>
              <a:buNone/>
            </a:pPr>
            <a:endParaRPr lang="en-US"/>
          </a:p>
          <a:p>
            <a:pPr marL="0" indent="0">
              <a:spcBef>
                <a:spcPts val="725"/>
              </a:spcBef>
              <a:spcAft>
                <a:spcPts val="0"/>
              </a:spcAft>
            </a:pPr>
            <a:r>
              <a:rPr lang="en-US"/>
              <a:t>Test 2: 512 Images from Pascal 2008 Seg. Val.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23575" y="5765879"/>
            <a:ext cx="1341145" cy="100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0018" y="5775664"/>
            <a:ext cx="754006" cy="100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685922" y="5765879"/>
            <a:ext cx="1425395" cy="100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551173" y="5765879"/>
            <a:ext cx="754006" cy="100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904911" y="5765879"/>
            <a:ext cx="1341145" cy="100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50566" y="3982018"/>
            <a:ext cx="1506380" cy="100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184300" y="3982018"/>
            <a:ext cx="1506380" cy="100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3817383" y="3982018"/>
            <a:ext cx="1508340" cy="100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5424581" y="3982018"/>
            <a:ext cx="1506380" cy="100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/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7098144" y="3982018"/>
            <a:ext cx="1506380" cy="100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5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594251" y="1752600"/>
            <a:ext cx="2743030" cy="18301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20"/>
          <p:cNvGrpSpPr/>
          <p:nvPr/>
        </p:nvGrpSpPr>
        <p:grpSpPr>
          <a:xfrm>
            <a:off x="4804623" y="1752600"/>
            <a:ext cx="2746295" cy="1830184"/>
            <a:chOff x="5288400" y="1929960"/>
            <a:chExt cx="3027600" cy="20174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5288400" y="1929960"/>
              <a:ext cx="3024000" cy="2017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5288400" y="1929960"/>
              <a:ext cx="3027600" cy="2015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Hoiem &amp; Endres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465652"/>
            <a:ext cx="8229090" cy="760759"/>
          </a:xfrm>
        </p:spPr>
        <p:txBody>
          <a:bodyPr wrap="square" lIns="82840" tIns="41421" rIns="82840" bIns="41421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/>
              <a:t>Qualitative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188" y="1810916"/>
            <a:ext cx="2978146" cy="201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88847" y="1810916"/>
            <a:ext cx="2971616" cy="199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16303" y="1810921"/>
            <a:ext cx="2971616" cy="199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7967" y="4525821"/>
            <a:ext cx="2824014" cy="210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020925" y="4525821"/>
            <a:ext cx="3139790" cy="210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259019" y="4525821"/>
            <a:ext cx="2785807" cy="21035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9"/>
          <p:cNvSpPr/>
          <p:nvPr/>
        </p:nvSpPr>
        <p:spPr>
          <a:xfrm>
            <a:off x="3847753" y="4191072"/>
            <a:ext cx="1447928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 algn="ctr"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Pascal</a:t>
            </a:r>
          </a:p>
        </p:txBody>
      </p:sp>
      <p:sp>
        <p:nvSpPr>
          <p:cNvPr id="10" name="TextBox 10"/>
          <p:cNvSpPr/>
          <p:nvPr/>
        </p:nvSpPr>
        <p:spPr>
          <a:xfrm>
            <a:off x="3847753" y="1447754"/>
            <a:ext cx="1447928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 algn="ctr"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BSDS</a:t>
            </a:r>
          </a:p>
        </p:txBody>
      </p:sp>
      <p:sp>
        <p:nvSpPr>
          <p:cNvPr id="11" name="TextBox 11"/>
          <p:cNvSpPr/>
          <p:nvPr/>
        </p:nvSpPr>
        <p:spPr>
          <a:xfrm>
            <a:off x="4" y="1481065"/>
            <a:ext cx="2895203" cy="37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>
              <a:defRPr sz="1990"/>
            </a:pPr>
            <a:r>
              <a:rPr lang="en-US">
                <a:latin typeface="Liberation Sans" pitchFamily="18"/>
                <a:ea typeface="WenQuanYi Micro Hei" pitchFamily="2"/>
                <a:cs typeface="Lohit Hindi" pitchFamily="2"/>
              </a:rPr>
              <a:t>(Rank, % overlap)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Hoiem &amp; Endres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Hoiem &amp; Endres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20" y="2806855"/>
            <a:ext cx="7058211" cy="155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Proposal quality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Hoiem &amp; Endres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56480" y="1641589"/>
            <a:ext cx="8046720" cy="3903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0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465652"/>
            <a:ext cx="8229090" cy="760759"/>
          </a:xfrm>
        </p:spPr>
        <p:txBody>
          <a:bodyPr wrap="square" lIns="82840" tIns="41421" rIns="82840" bIns="41421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/>
              <a:t>Recalling Pascal Categories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173" y="1600281"/>
            <a:ext cx="8837128" cy="37341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Hoiem &amp; Endres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465652"/>
            <a:ext cx="8229090" cy="760759"/>
          </a:xfrm>
        </p:spPr>
        <p:txBody>
          <a:bodyPr wrap="square" lIns="82840" tIns="41421" rIns="82840" bIns="41421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/>
              <a:t>Ranking performance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76187" y="1219145"/>
            <a:ext cx="5028888" cy="49290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/>
          <p:nvPr/>
        </p:nvSpPr>
        <p:spPr>
          <a:xfrm>
            <a:off x="5638235" y="3428833"/>
            <a:ext cx="1295755" cy="4690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>
              <a:alpha val="60000"/>
            </a:srgbClr>
          </a:solidFill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Standard: 53%</a:t>
            </a:r>
          </a:p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3000 proposals</a:t>
            </a:r>
          </a:p>
        </p:txBody>
      </p:sp>
      <p:sp>
        <p:nvSpPr>
          <p:cNvPr id="5" name="Straight Connector 6"/>
          <p:cNvSpPr/>
          <p:nvPr/>
        </p:nvSpPr>
        <p:spPr>
          <a:xfrm flipH="1">
            <a:off x="3428134" y="3733852"/>
            <a:ext cx="1980860" cy="0"/>
          </a:xfrm>
          <a:prstGeom prst="line">
            <a:avLst/>
          </a:prstGeom>
          <a:noFill/>
          <a:ln w="38160">
            <a:solidFill>
              <a:srgbClr val="FF0000"/>
            </a:solidFill>
            <a:custDash>
              <a:ds d="399057" sp="100000"/>
            </a:custDash>
            <a:miter/>
          </a:ln>
        </p:spPr>
        <p:txBody>
          <a:bodyPr vert="horz" wrap="square" lIns="81537" tIns="42400" rIns="81537" bIns="42400" anchor="t" anchorCtr="0" compatLnSpc="0"/>
          <a:lstStyle/>
          <a:p>
            <a:pPr hangingPunct="0"/>
            <a:endParaRPr lang="en-US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TextBox 7"/>
          <p:cNvSpPr/>
          <p:nvPr/>
        </p:nvSpPr>
        <p:spPr>
          <a:xfrm>
            <a:off x="2285535" y="3505253"/>
            <a:ext cx="1142929" cy="4690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>
              <a:alpha val="60000"/>
            </a:srgbClr>
          </a:solidFill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Ours: 53%</a:t>
            </a:r>
          </a:p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18 proposals</a:t>
            </a:r>
          </a:p>
        </p:txBody>
      </p:sp>
      <p:sp>
        <p:nvSpPr>
          <p:cNvPr id="7" name="TextBox 8"/>
          <p:cNvSpPr/>
          <p:nvPr/>
        </p:nvSpPr>
        <p:spPr>
          <a:xfrm>
            <a:off x="6933661" y="2209689"/>
            <a:ext cx="1447601" cy="8523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>
              <a:alpha val="60000"/>
            </a:srgbClr>
          </a:solidFill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Standard: 80%</a:t>
            </a:r>
          </a:p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70,000 proposals</a:t>
            </a:r>
          </a:p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(merge 2 adjacent regions)</a:t>
            </a:r>
          </a:p>
        </p:txBody>
      </p:sp>
      <p:sp>
        <p:nvSpPr>
          <p:cNvPr id="8" name="Straight Connector 9"/>
          <p:cNvSpPr/>
          <p:nvPr/>
        </p:nvSpPr>
        <p:spPr>
          <a:xfrm flipH="1">
            <a:off x="4419217" y="2437961"/>
            <a:ext cx="2285858" cy="0"/>
          </a:xfrm>
          <a:prstGeom prst="line">
            <a:avLst/>
          </a:prstGeom>
          <a:noFill/>
          <a:ln w="38160">
            <a:solidFill>
              <a:srgbClr val="FF0000"/>
            </a:solidFill>
            <a:custDash>
              <a:ds d="399057" sp="100000"/>
            </a:custDash>
            <a:miter/>
          </a:ln>
        </p:spPr>
        <p:txBody>
          <a:bodyPr vert="horz" wrap="square" lIns="81537" tIns="42400" rIns="81537" bIns="42400" anchor="t" anchorCtr="0" compatLnSpc="0"/>
          <a:lstStyle/>
          <a:p>
            <a:pPr hangingPunct="0"/>
            <a:endParaRPr lang="en-US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TextBox 15"/>
          <p:cNvSpPr/>
          <p:nvPr/>
        </p:nvSpPr>
        <p:spPr>
          <a:xfrm>
            <a:off x="2971289" y="2209689"/>
            <a:ext cx="1219342" cy="4690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>
              <a:alpha val="60000"/>
            </a:srgbClr>
          </a:solidFill>
          <a:ln>
            <a:noFill/>
            <a:prstDash val="solid"/>
          </a:ln>
        </p:spPr>
        <p:txBody>
          <a:bodyPr vert="horz" wrap="square" lIns="81537" tIns="42400" rIns="81537" bIns="42400" anchor="t" anchorCtr="0" compatLnSpc="0">
            <a:spAutoFit/>
          </a:bodyPr>
          <a:lstStyle/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Ours: 80%</a:t>
            </a:r>
          </a:p>
          <a:p>
            <a:pPr algn="ctr">
              <a:defRPr sz="1990"/>
            </a:pPr>
            <a:r>
              <a:rPr lang="en-US" sz="1300">
                <a:latin typeface="Liberation Sans" pitchFamily="18"/>
                <a:ea typeface="WenQuanYi Micro Hei" pitchFamily="2"/>
                <a:cs typeface="Lohit Hindi" pitchFamily="2"/>
              </a:rPr>
              <a:t>180 proposals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Hoiem &amp; Endres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14382" algn="l"/>
                <a:tab pos="828764" algn="l"/>
                <a:tab pos="1243146" algn="l"/>
                <a:tab pos="1657528" algn="l"/>
                <a:tab pos="2071911" algn="l"/>
                <a:tab pos="2486294" algn="l"/>
                <a:tab pos="2900676" algn="l"/>
                <a:tab pos="3315059" algn="l"/>
                <a:tab pos="3729440" algn="l"/>
                <a:tab pos="4143821" algn="l"/>
                <a:tab pos="4558205" algn="l"/>
                <a:tab pos="4972586" algn="l"/>
                <a:tab pos="5386969" algn="l"/>
                <a:tab pos="5801353" algn="l"/>
                <a:tab pos="6215732" algn="l"/>
                <a:tab pos="6630117" algn="l"/>
                <a:tab pos="7044499" algn="l"/>
                <a:tab pos="7458881" algn="l"/>
                <a:tab pos="7873263" algn="l"/>
                <a:tab pos="8287647" algn="l"/>
              </a:tabLst>
            </a:pP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sz="half" idx="1"/>
          </p:nvPr>
        </p:nvSpPr>
        <p:spPr>
          <a:ln/>
        </p:spPr>
        <p:txBody>
          <a:bodyPr/>
          <a:lstStyle/>
          <a:p>
            <a:pPr marL="0" indent="0">
              <a:buSzPct val="45000"/>
              <a:buNone/>
              <a:tabLst>
                <a:tab pos="0" algn="l"/>
                <a:tab pos="102158" algn="l"/>
                <a:tab pos="516539" algn="l"/>
                <a:tab pos="930921" algn="l"/>
                <a:tab pos="1345304" algn="l"/>
                <a:tab pos="1759687" algn="l"/>
                <a:tab pos="2174073" algn="l"/>
                <a:tab pos="2588451" algn="l"/>
                <a:tab pos="3002832" algn="l"/>
                <a:tab pos="3417215" algn="l"/>
                <a:tab pos="3831598" algn="l"/>
                <a:tab pos="4245981" algn="l"/>
                <a:tab pos="4660361" algn="l"/>
                <a:tab pos="5074742" algn="l"/>
                <a:tab pos="5489127" algn="l"/>
                <a:tab pos="5903510" algn="l"/>
                <a:tab pos="6317894" algn="l"/>
                <a:tab pos="6732274" algn="l"/>
                <a:tab pos="7146656" algn="l"/>
                <a:tab pos="7561038" algn="l"/>
                <a:tab pos="7975421" algn="l"/>
              </a:tabLst>
            </a:pPr>
            <a:r>
              <a:rPr lang="en-US" dirty="0"/>
              <a:t>Are all </a:t>
            </a:r>
            <a:r>
              <a:rPr lang="en-US" dirty="0" smtClean="0"/>
              <a:t>windows </a:t>
            </a:r>
            <a:r>
              <a:rPr lang="en-US" dirty="0"/>
              <a:t>equally likely to have an object in them?</a:t>
            </a:r>
          </a:p>
        </p:txBody>
      </p:sp>
      <p:pic>
        <p:nvPicPr>
          <p:cNvPr id="32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784" y="2127591"/>
            <a:ext cx="1607040" cy="120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" y="3318111"/>
            <a:ext cx="2868480" cy="215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3525120" y="4432785"/>
            <a:ext cx="829440" cy="1441"/>
          </a:xfrm>
          <a:prstGeom prst="line">
            <a:avLst/>
          </a:prstGeom>
          <a:noFill/>
          <a:ln w="109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76" tIns="41438" rIns="82876" bIns="41438"/>
          <a:lstStyle/>
          <a:p>
            <a:endParaRPr lang="en-US"/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80" y="2046455"/>
            <a:ext cx="570240" cy="42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60" y="3567254"/>
            <a:ext cx="1425600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04" y="2875982"/>
            <a:ext cx="1434240" cy="107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70" y="4630086"/>
            <a:ext cx="49248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Fouhey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4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an Object?</a:t>
            </a:r>
            <a:br>
              <a:rPr lang="en-US" dirty="0" smtClean="0"/>
            </a:br>
            <a:r>
              <a:rPr lang="en-US" sz="1800" i="1" dirty="0"/>
              <a:t>-</a:t>
            </a:r>
            <a:r>
              <a:rPr lang="en-US" sz="1800" i="1" dirty="0" err="1"/>
              <a:t>Bogdan</a:t>
            </a:r>
            <a:r>
              <a:rPr lang="en-US" sz="1800" i="1" dirty="0"/>
              <a:t> </a:t>
            </a:r>
            <a:r>
              <a:rPr lang="en-US" sz="1800" i="1" dirty="0" err="1"/>
              <a:t>Alexe</a:t>
            </a:r>
            <a:r>
              <a:rPr lang="en-US" sz="1800" i="1" dirty="0"/>
              <a:t>, Thomas </a:t>
            </a:r>
            <a:r>
              <a:rPr lang="en-US" sz="1800" i="1" dirty="0" err="1"/>
              <a:t>Deselaers</a:t>
            </a:r>
            <a:r>
              <a:rPr lang="en-US" sz="1800" i="1" dirty="0"/>
              <a:t>, Vittorio Ferrari</a:t>
            </a:r>
            <a:br>
              <a:rPr lang="en-US" sz="1800" i="1" dirty="0"/>
            </a:br>
            <a:r>
              <a:rPr lang="en-US" sz="1800" i="1" dirty="0"/>
              <a:t>Computer Vision Laboratory, ETH Zurich</a:t>
            </a:r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Problem </a:t>
            </a:r>
            <a:r>
              <a:rPr lang="en-US" dirty="0"/>
              <a:t>statement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lvl="0" algn="just"/>
            <a:r>
              <a:rPr lang="en-US" dirty="0" smtClean="0">
                <a:latin typeface="+mn-lt"/>
              </a:rPr>
              <a:t>A </a:t>
            </a:r>
            <a:r>
              <a:rPr lang="en-US" i="1" dirty="0" smtClean="0">
                <a:latin typeface="+mn-lt"/>
              </a:rPr>
              <a:t>class-generic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object </a:t>
            </a:r>
            <a:r>
              <a:rPr lang="en-US" dirty="0" smtClean="0">
                <a:latin typeface="+mn-lt"/>
              </a:rPr>
              <a:t>detector</a:t>
            </a:r>
            <a:r>
              <a:rPr lang="en-US" dirty="0">
                <a:latin typeface="+mn-lt"/>
              </a:rPr>
              <a:t>.</a:t>
            </a:r>
          </a:p>
          <a:p>
            <a:pPr lvl="0" algn="just"/>
            <a:r>
              <a:rPr lang="en-US" dirty="0" smtClean="0">
                <a:latin typeface="+mn-lt"/>
              </a:rPr>
              <a:t>Quantify </a:t>
            </a:r>
            <a:r>
              <a:rPr lang="en-US" dirty="0">
                <a:latin typeface="+mn-lt"/>
              </a:rPr>
              <a:t>how likely it is for an image to contain an object of any </a:t>
            </a:r>
            <a:r>
              <a:rPr lang="en-US" dirty="0" smtClean="0">
                <a:latin typeface="+mn-lt"/>
              </a:rPr>
              <a:t>class(</a:t>
            </a:r>
            <a:r>
              <a:rPr lang="en-US" dirty="0" err="1" smtClean="0">
                <a:latin typeface="+mn-lt"/>
              </a:rPr>
              <a:t>objectness</a:t>
            </a:r>
            <a:r>
              <a:rPr lang="en-US" dirty="0" smtClean="0">
                <a:latin typeface="+mn-lt"/>
              </a:rPr>
              <a:t>).</a:t>
            </a:r>
            <a:endParaRPr lang="en-US" dirty="0">
              <a:latin typeface="+mn-lt"/>
            </a:endParaRPr>
          </a:p>
          <a:p>
            <a:pPr marL="97967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2609280" cy="209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40" y="3601558"/>
            <a:ext cx="2764800" cy="207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20" y="3601558"/>
            <a:ext cx="2764800" cy="207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2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Overview of Approach 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US" dirty="0" smtClean="0">
                <a:latin typeface="+mn-lt"/>
              </a:rPr>
              <a:t>Assumptions about generic object properties</a:t>
            </a:r>
          </a:p>
          <a:p>
            <a:pPr lvl="0"/>
            <a:r>
              <a:rPr lang="en-US" dirty="0" smtClean="0">
                <a:latin typeface="+mn-lt"/>
              </a:rPr>
              <a:t>Image cues</a:t>
            </a:r>
          </a:p>
          <a:p>
            <a:pPr lvl="0"/>
            <a:r>
              <a:rPr lang="en-US" dirty="0" smtClean="0">
                <a:latin typeface="+mn-lt"/>
              </a:rPr>
              <a:t>Learning cues </a:t>
            </a:r>
          </a:p>
          <a:p>
            <a:pPr lvl="0"/>
            <a:r>
              <a:rPr lang="en-US" dirty="0" smtClean="0">
                <a:latin typeface="+mn-lt"/>
              </a:rPr>
              <a:t>Bayesian Cue Integration</a:t>
            </a:r>
          </a:p>
          <a:p>
            <a:pPr marL="9784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14382" algn="l"/>
                <a:tab pos="828764" algn="l"/>
                <a:tab pos="1243146" algn="l"/>
                <a:tab pos="1657528" algn="l"/>
                <a:tab pos="2071911" algn="l"/>
                <a:tab pos="2486294" algn="l"/>
                <a:tab pos="2900676" algn="l"/>
                <a:tab pos="3315059" algn="l"/>
                <a:tab pos="3729440" algn="l"/>
                <a:tab pos="4143821" algn="l"/>
                <a:tab pos="4558205" algn="l"/>
                <a:tab pos="4972586" algn="l"/>
                <a:tab pos="5386969" algn="l"/>
                <a:tab pos="5801353" algn="l"/>
                <a:tab pos="6215732" algn="l"/>
                <a:tab pos="6630117" algn="l"/>
                <a:tab pos="7044499" algn="l"/>
                <a:tab pos="7458881" algn="l"/>
                <a:tab pos="7873263" algn="l"/>
                <a:tab pos="8287647" algn="l"/>
              </a:tabLst>
            </a:pPr>
            <a:r>
              <a:rPr lang="en-US" dirty="0" smtClean="0"/>
              <a:t>Object properties</a:t>
            </a: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0715" indent="-300715">
              <a:buSzPct val="45000"/>
              <a:buFont typeface="Wingdings" charset="2"/>
              <a:buChar char=""/>
              <a:tabLst>
                <a:tab pos="300715" algn="l"/>
                <a:tab pos="402870" algn="l"/>
                <a:tab pos="817254" algn="l"/>
                <a:tab pos="1231639" algn="l"/>
                <a:tab pos="1646016" algn="l"/>
                <a:tab pos="2060399" algn="l"/>
                <a:tab pos="2474784" algn="l"/>
                <a:tab pos="2889165" algn="l"/>
                <a:tab pos="3303547" algn="l"/>
                <a:tab pos="3717929" algn="l"/>
                <a:tab pos="4132311" algn="l"/>
                <a:tab pos="4546693" algn="l"/>
                <a:tab pos="4961077" algn="l"/>
                <a:tab pos="5375463" algn="l"/>
                <a:tab pos="5789842" algn="l"/>
                <a:tab pos="6204221" algn="l"/>
                <a:tab pos="6618606" algn="l"/>
                <a:tab pos="7032988" algn="l"/>
                <a:tab pos="7447371" algn="l"/>
                <a:tab pos="7861754" algn="l"/>
                <a:tab pos="8276134" algn="l"/>
              </a:tabLst>
            </a:pPr>
            <a:r>
              <a:rPr lang="en-US" dirty="0"/>
              <a:t>3 Characteristics of </a:t>
            </a:r>
            <a:r>
              <a:rPr lang="en-US" dirty="0" smtClean="0"/>
              <a:t>Object</a:t>
            </a:r>
            <a:endParaRPr lang="en-US" dirty="0"/>
          </a:p>
          <a:p>
            <a:pPr marL="1335232" lvl="1" indent="-506467">
              <a:buSzPct val="45000"/>
              <a:buFont typeface="Wingdings" charset="2"/>
              <a:buChar char=""/>
              <a:tabLst>
                <a:tab pos="300715" algn="l"/>
                <a:tab pos="402870" algn="l"/>
                <a:tab pos="817254" algn="l"/>
                <a:tab pos="1231639" algn="l"/>
                <a:tab pos="1646016" algn="l"/>
                <a:tab pos="2060399" algn="l"/>
                <a:tab pos="2474784" algn="l"/>
                <a:tab pos="2889165" algn="l"/>
                <a:tab pos="3303547" algn="l"/>
                <a:tab pos="3717929" algn="l"/>
                <a:tab pos="4132311" algn="l"/>
                <a:tab pos="4546693" algn="l"/>
                <a:tab pos="4961077" algn="l"/>
                <a:tab pos="5375463" algn="l"/>
                <a:tab pos="5789842" algn="l"/>
                <a:tab pos="6204221" algn="l"/>
                <a:tab pos="6618606" algn="l"/>
                <a:tab pos="7032988" algn="l"/>
                <a:tab pos="7447371" algn="l"/>
                <a:tab pos="7861754" algn="l"/>
                <a:tab pos="8276134" algn="l"/>
              </a:tabLst>
            </a:pPr>
            <a:r>
              <a:rPr lang="en-US" dirty="0"/>
              <a:t>Closed boundary</a:t>
            </a:r>
          </a:p>
          <a:p>
            <a:pPr marL="1335232" lvl="1" indent="-506467">
              <a:buSzPct val="45000"/>
              <a:buFont typeface="Wingdings" charset="2"/>
              <a:buChar char=""/>
              <a:tabLst>
                <a:tab pos="300715" algn="l"/>
                <a:tab pos="402870" algn="l"/>
                <a:tab pos="817254" algn="l"/>
                <a:tab pos="1231639" algn="l"/>
                <a:tab pos="1646016" algn="l"/>
                <a:tab pos="2060399" algn="l"/>
                <a:tab pos="2474784" algn="l"/>
                <a:tab pos="2889165" algn="l"/>
                <a:tab pos="3303547" algn="l"/>
                <a:tab pos="3717929" algn="l"/>
                <a:tab pos="4132311" algn="l"/>
                <a:tab pos="4546693" algn="l"/>
                <a:tab pos="4961077" algn="l"/>
                <a:tab pos="5375463" algn="l"/>
                <a:tab pos="5789842" algn="l"/>
                <a:tab pos="6204221" algn="l"/>
                <a:tab pos="6618606" algn="l"/>
                <a:tab pos="7032988" algn="l"/>
                <a:tab pos="7447371" algn="l"/>
                <a:tab pos="7861754" algn="l"/>
                <a:tab pos="8276134" algn="l"/>
              </a:tabLst>
            </a:pPr>
            <a:r>
              <a:rPr lang="en-US" dirty="0"/>
              <a:t>Different appearance</a:t>
            </a:r>
          </a:p>
          <a:p>
            <a:pPr marL="1335232" lvl="1" indent="-506467">
              <a:buSzPct val="45000"/>
              <a:buFont typeface="Wingdings" charset="2"/>
              <a:buChar char=""/>
              <a:tabLst>
                <a:tab pos="300715" algn="l"/>
                <a:tab pos="402870" algn="l"/>
                <a:tab pos="817254" algn="l"/>
                <a:tab pos="1231639" algn="l"/>
                <a:tab pos="1646016" algn="l"/>
                <a:tab pos="2060399" algn="l"/>
                <a:tab pos="2474784" algn="l"/>
                <a:tab pos="2889165" algn="l"/>
                <a:tab pos="3303547" algn="l"/>
                <a:tab pos="3717929" algn="l"/>
                <a:tab pos="4132311" algn="l"/>
                <a:tab pos="4546693" algn="l"/>
                <a:tab pos="4961077" algn="l"/>
                <a:tab pos="5375463" algn="l"/>
                <a:tab pos="5789842" algn="l"/>
                <a:tab pos="6204221" algn="l"/>
                <a:tab pos="6618606" algn="l"/>
                <a:tab pos="7032988" algn="l"/>
                <a:tab pos="7447371" algn="l"/>
                <a:tab pos="7861754" algn="l"/>
                <a:tab pos="8276134" algn="l"/>
              </a:tabLst>
            </a:pPr>
            <a:r>
              <a:rPr lang="en-US" dirty="0"/>
              <a:t>Sometimes unique or salient</a:t>
            </a:r>
          </a:p>
        </p:txBody>
      </p:sp>
    </p:spTree>
    <p:extLst>
      <p:ext uri="{BB962C8B-B14F-4D97-AF65-F5344CB8AC3E}">
        <p14:creationId xmlns:p14="http://schemas.microsoft.com/office/powerpoint/2010/main" val="1100635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Calculating </a:t>
            </a:r>
            <a:r>
              <a:rPr lang="en-US" dirty="0" err="1" smtClean="0"/>
              <a:t>objectness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14726" indent="-414726"/>
            <a:r>
              <a:rPr lang="en-US" dirty="0" smtClean="0"/>
              <a:t>Compute P(</a:t>
            </a:r>
            <a:r>
              <a:rPr lang="en-US" dirty="0" err="1" smtClean="0"/>
              <a:t>obj|window</a:t>
            </a:r>
            <a:r>
              <a:rPr lang="en-US" dirty="0" smtClean="0"/>
              <a:t>)</a:t>
            </a:r>
          </a:p>
          <a:p>
            <a:pPr marL="414726" indent="-414726"/>
            <a:r>
              <a:rPr lang="en-US" dirty="0" smtClean="0"/>
              <a:t>Feature candidates(all real valued </a:t>
            </a:r>
            <a:r>
              <a:rPr lang="en-US" dirty="0" err="1" smtClean="0"/>
              <a:t>functios</a:t>
            </a:r>
            <a:r>
              <a:rPr lang="en-US" dirty="0" smtClean="0"/>
              <a:t> of a window):</a:t>
            </a:r>
          </a:p>
          <a:p>
            <a:pPr marL="777310" lvl="1" indent="-414726">
              <a:buFont typeface="Arial" pitchFamily="34" charset="0"/>
              <a:buChar char="•"/>
            </a:pPr>
            <a:r>
              <a:rPr lang="en-US" dirty="0" smtClean="0"/>
              <a:t>Color Contrast</a:t>
            </a:r>
          </a:p>
          <a:p>
            <a:pPr marL="777310" lvl="1" indent="-414726">
              <a:buFont typeface="Arial" pitchFamily="34" charset="0"/>
              <a:buChar char="•"/>
            </a:pPr>
            <a:r>
              <a:rPr lang="en-US" dirty="0" smtClean="0"/>
              <a:t>Edge Density (near border)</a:t>
            </a:r>
          </a:p>
          <a:p>
            <a:pPr marL="777310" lvl="1" indent="-414726">
              <a:buFont typeface="Arial" pitchFamily="34" charset="0"/>
              <a:buChar char="•"/>
            </a:pPr>
            <a:r>
              <a:rPr lang="en-US" dirty="0" err="1" smtClean="0"/>
              <a:t>Superpixels</a:t>
            </a:r>
            <a:r>
              <a:rPr lang="en-US" dirty="0" smtClean="0"/>
              <a:t> Straddling </a:t>
            </a:r>
          </a:p>
          <a:p>
            <a:pPr marL="777310" lvl="1" indent="-414726">
              <a:buFont typeface="Arial" pitchFamily="34" charset="0"/>
              <a:buChar char="•"/>
            </a:pPr>
            <a:r>
              <a:rPr lang="en-US" dirty="0"/>
              <a:t>Multi-scale </a:t>
            </a:r>
            <a:r>
              <a:rPr lang="en-US" dirty="0" smtClean="0"/>
              <a:t>Saliency</a:t>
            </a:r>
          </a:p>
          <a:p>
            <a:pPr marL="414726" indent="-414726"/>
            <a:r>
              <a:rPr lang="en-US" dirty="0" smtClean="0"/>
              <a:t>Learning: Naïve Bayes</a:t>
            </a:r>
          </a:p>
          <a:p>
            <a:pPr marL="777310" lvl="1" indent="-414726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6161760" y="3815478"/>
            <a:ext cx="2626560" cy="207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59" y="1631691"/>
            <a:ext cx="1778830" cy="113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40" y="2265029"/>
            <a:ext cx="1513007" cy="100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67" y="3083363"/>
            <a:ext cx="1506564" cy="150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Fouhey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1083</Words>
  <Application>Microsoft Office PowerPoint</Application>
  <PresentationFormat>On-screen Show (4:3)</PresentationFormat>
  <Paragraphs>245</Paragraphs>
  <Slides>37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Object Proposals</vt:lpstr>
      <vt:lpstr>Roadmap</vt:lpstr>
      <vt:lpstr>Introduction</vt:lpstr>
      <vt:lpstr>Motivation</vt:lpstr>
      <vt:lpstr>What is an Object? -Bogdan Alexe, Thomas Deselaers, Vittorio Ferrari Computer Vision Laboratory, ETH Zurich</vt:lpstr>
      <vt:lpstr>Problem statement</vt:lpstr>
      <vt:lpstr>Overview of Approach </vt:lpstr>
      <vt:lpstr>Object properties</vt:lpstr>
      <vt:lpstr>Calculating objectness</vt:lpstr>
      <vt:lpstr>Color Contrast (CC)</vt:lpstr>
      <vt:lpstr>Edge Density (ED)</vt:lpstr>
      <vt:lpstr>Superpixels Straddling (SS)</vt:lpstr>
      <vt:lpstr>Multi-scale Saliency (MS)</vt:lpstr>
      <vt:lpstr>Learning Details</vt:lpstr>
      <vt:lpstr>Testing Images</vt:lpstr>
      <vt:lpstr>Experimental setup</vt:lpstr>
      <vt:lpstr>Results</vt:lpstr>
      <vt:lpstr>Results</vt:lpstr>
      <vt:lpstr>Results</vt:lpstr>
      <vt:lpstr>Evaluation: class specific detection</vt:lpstr>
      <vt:lpstr>Conclusions</vt:lpstr>
      <vt:lpstr>Category Independent Object Proposals- Ian Endres, Derek HOiem</vt:lpstr>
      <vt:lpstr>Problem statement</vt:lpstr>
      <vt:lpstr>Overview of Approach</vt:lpstr>
      <vt:lpstr>Generating Proposals</vt:lpstr>
      <vt:lpstr>Region Affinity</vt:lpstr>
      <vt:lpstr>Ranking Proposals</vt:lpstr>
      <vt:lpstr>Lacks Diversity</vt:lpstr>
      <vt:lpstr>Encouraging Diversity</vt:lpstr>
      <vt:lpstr>Ranking as Structured Prediction</vt:lpstr>
      <vt:lpstr>Experimental Setup</vt:lpstr>
      <vt:lpstr>Qualitative Results</vt:lpstr>
      <vt:lpstr>Features</vt:lpstr>
      <vt:lpstr>Proposal quality</vt:lpstr>
      <vt:lpstr>Recalling Pascal Categories</vt:lpstr>
      <vt:lpstr>Ranking performance</vt:lpstr>
      <vt:lpstr>Questions?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Proposals</dc:title>
  <dc:creator>Student</dc:creator>
  <cp:lastModifiedBy>Neelima</cp:lastModifiedBy>
  <cp:revision>18</cp:revision>
  <dcterms:created xsi:type="dcterms:W3CDTF">2013-02-07T14:12:30Z</dcterms:created>
  <dcterms:modified xsi:type="dcterms:W3CDTF">2013-02-12T19:45:48Z</dcterms:modified>
</cp:coreProperties>
</file>