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2" r:id="rId2"/>
  </p:sldMasterIdLst>
  <p:notesMasterIdLst>
    <p:notesMasterId r:id="rId66"/>
  </p:notesMasterIdLst>
  <p:sldIdLst>
    <p:sldId id="433" r:id="rId3"/>
    <p:sldId id="406" r:id="rId4"/>
    <p:sldId id="407" r:id="rId5"/>
    <p:sldId id="408" r:id="rId6"/>
    <p:sldId id="409" r:id="rId7"/>
    <p:sldId id="410" r:id="rId8"/>
    <p:sldId id="411" r:id="rId9"/>
    <p:sldId id="412" r:id="rId10"/>
    <p:sldId id="413" r:id="rId11"/>
    <p:sldId id="414" r:id="rId12"/>
    <p:sldId id="415" r:id="rId13"/>
    <p:sldId id="416" r:id="rId14"/>
    <p:sldId id="417" r:id="rId15"/>
    <p:sldId id="418" r:id="rId16"/>
    <p:sldId id="419" r:id="rId17"/>
    <p:sldId id="420" r:id="rId18"/>
    <p:sldId id="421" r:id="rId19"/>
    <p:sldId id="422" r:id="rId20"/>
    <p:sldId id="423" r:id="rId21"/>
    <p:sldId id="424" r:id="rId22"/>
    <p:sldId id="425" r:id="rId23"/>
    <p:sldId id="426" r:id="rId24"/>
    <p:sldId id="427" r:id="rId25"/>
    <p:sldId id="428" r:id="rId26"/>
    <p:sldId id="429" r:id="rId27"/>
    <p:sldId id="464" r:id="rId28"/>
    <p:sldId id="465" r:id="rId29"/>
    <p:sldId id="430" r:id="rId30"/>
    <p:sldId id="431" r:id="rId31"/>
    <p:sldId id="432" r:id="rId32"/>
    <p:sldId id="434" r:id="rId33"/>
    <p:sldId id="435" r:id="rId34"/>
    <p:sldId id="436" r:id="rId35"/>
    <p:sldId id="437" r:id="rId36"/>
    <p:sldId id="443" r:id="rId37"/>
    <p:sldId id="444" r:id="rId38"/>
    <p:sldId id="442" r:id="rId39"/>
    <p:sldId id="467" r:id="rId40"/>
    <p:sldId id="468" r:id="rId41"/>
    <p:sldId id="472" r:id="rId42"/>
    <p:sldId id="469" r:id="rId43"/>
    <p:sldId id="470" r:id="rId44"/>
    <p:sldId id="466" r:id="rId45"/>
    <p:sldId id="471" r:id="rId46"/>
    <p:sldId id="438" r:id="rId47"/>
    <p:sldId id="441" r:id="rId48"/>
    <p:sldId id="449" r:id="rId49"/>
    <p:sldId id="450" r:id="rId50"/>
    <p:sldId id="451" r:id="rId51"/>
    <p:sldId id="452" r:id="rId52"/>
    <p:sldId id="453" r:id="rId53"/>
    <p:sldId id="454" r:id="rId54"/>
    <p:sldId id="456" r:id="rId55"/>
    <p:sldId id="457" r:id="rId56"/>
    <p:sldId id="473" r:id="rId57"/>
    <p:sldId id="458" r:id="rId58"/>
    <p:sldId id="459" r:id="rId59"/>
    <p:sldId id="460" r:id="rId60"/>
    <p:sldId id="461" r:id="rId61"/>
    <p:sldId id="462" r:id="rId62"/>
    <p:sldId id="474" r:id="rId63"/>
    <p:sldId id="476" r:id="rId64"/>
    <p:sldId id="455" r:id="rId65"/>
  </p:sldIdLst>
  <p:sldSz cx="9144000" cy="6858000" type="screen4x3"/>
  <p:notesSz cx="6858000" cy="9144000"/>
  <p:defaultTextStyle>
    <a:defPPr>
      <a:defRPr lang="en-US"/>
    </a:defPPr>
    <a:lvl1pPr algn="l" rtl="0" fontAlgn="base">
      <a:spcBef>
        <a:spcPct val="0"/>
      </a:spcBef>
      <a:spcAft>
        <a:spcPct val="0"/>
      </a:spcAft>
      <a:defRPr kern="1200">
        <a:solidFill>
          <a:srgbClr val="000000"/>
        </a:solidFill>
        <a:latin typeface="Arial" charset="0"/>
        <a:ea typeface="ヒラギノ角ゴ ProN W3" charset="0"/>
        <a:cs typeface="ヒラギノ角ゴ ProN W3" charset="0"/>
        <a:sym typeface="Arial" charset="0"/>
      </a:defRPr>
    </a:lvl1pPr>
    <a:lvl2pPr marL="457200" algn="l" rtl="0" fontAlgn="base">
      <a:spcBef>
        <a:spcPct val="0"/>
      </a:spcBef>
      <a:spcAft>
        <a:spcPct val="0"/>
      </a:spcAft>
      <a:defRPr kern="1200">
        <a:solidFill>
          <a:srgbClr val="000000"/>
        </a:solidFill>
        <a:latin typeface="Arial" charset="0"/>
        <a:ea typeface="ヒラギノ角ゴ ProN W3" charset="0"/>
        <a:cs typeface="ヒラギノ角ゴ ProN W3" charset="0"/>
        <a:sym typeface="Arial" charset="0"/>
      </a:defRPr>
    </a:lvl2pPr>
    <a:lvl3pPr marL="914400" algn="l" rtl="0" fontAlgn="base">
      <a:spcBef>
        <a:spcPct val="0"/>
      </a:spcBef>
      <a:spcAft>
        <a:spcPct val="0"/>
      </a:spcAft>
      <a:defRPr kern="1200">
        <a:solidFill>
          <a:srgbClr val="000000"/>
        </a:solidFill>
        <a:latin typeface="Arial" charset="0"/>
        <a:ea typeface="ヒラギノ角ゴ ProN W3" charset="0"/>
        <a:cs typeface="ヒラギノ角ゴ ProN W3" charset="0"/>
        <a:sym typeface="Arial" charset="0"/>
      </a:defRPr>
    </a:lvl3pPr>
    <a:lvl4pPr marL="1371600" algn="l" rtl="0" fontAlgn="base">
      <a:spcBef>
        <a:spcPct val="0"/>
      </a:spcBef>
      <a:spcAft>
        <a:spcPct val="0"/>
      </a:spcAft>
      <a:defRPr kern="1200">
        <a:solidFill>
          <a:srgbClr val="000000"/>
        </a:solidFill>
        <a:latin typeface="Arial" charset="0"/>
        <a:ea typeface="ヒラギノ角ゴ ProN W3" charset="0"/>
        <a:cs typeface="ヒラギノ角ゴ ProN W3" charset="0"/>
        <a:sym typeface="Arial" charset="0"/>
      </a:defRPr>
    </a:lvl4pPr>
    <a:lvl5pPr marL="1828800" algn="l" rtl="0" fontAlgn="base">
      <a:spcBef>
        <a:spcPct val="0"/>
      </a:spcBef>
      <a:spcAft>
        <a:spcPct val="0"/>
      </a:spcAft>
      <a:defRPr kern="1200">
        <a:solidFill>
          <a:srgbClr val="000000"/>
        </a:solidFill>
        <a:latin typeface="Arial" charset="0"/>
        <a:ea typeface="ヒラギノ角ゴ ProN W3" charset="0"/>
        <a:cs typeface="ヒラギノ角ゴ ProN W3" charset="0"/>
        <a:sym typeface="Arial" charset="0"/>
      </a:defRPr>
    </a:lvl5pPr>
    <a:lvl6pPr marL="2286000" algn="l" defTabSz="914400" rtl="0" eaLnBrk="1" latinLnBrk="0" hangingPunct="1">
      <a:defRPr kern="1200">
        <a:solidFill>
          <a:srgbClr val="000000"/>
        </a:solidFill>
        <a:latin typeface="Arial" charset="0"/>
        <a:ea typeface="ヒラギノ角ゴ ProN W3" charset="0"/>
        <a:cs typeface="ヒラギノ角ゴ ProN W3" charset="0"/>
        <a:sym typeface="Arial" charset="0"/>
      </a:defRPr>
    </a:lvl6pPr>
    <a:lvl7pPr marL="2743200" algn="l" defTabSz="914400" rtl="0" eaLnBrk="1" latinLnBrk="0" hangingPunct="1">
      <a:defRPr kern="1200">
        <a:solidFill>
          <a:srgbClr val="000000"/>
        </a:solidFill>
        <a:latin typeface="Arial" charset="0"/>
        <a:ea typeface="ヒラギノ角ゴ ProN W3" charset="0"/>
        <a:cs typeface="ヒラギノ角ゴ ProN W3" charset="0"/>
        <a:sym typeface="Arial" charset="0"/>
      </a:defRPr>
    </a:lvl7pPr>
    <a:lvl8pPr marL="3200400" algn="l" defTabSz="914400" rtl="0" eaLnBrk="1" latinLnBrk="0" hangingPunct="1">
      <a:defRPr kern="1200">
        <a:solidFill>
          <a:srgbClr val="000000"/>
        </a:solidFill>
        <a:latin typeface="Arial" charset="0"/>
        <a:ea typeface="ヒラギノ角ゴ ProN W3" charset="0"/>
        <a:cs typeface="ヒラギノ角ゴ ProN W3" charset="0"/>
        <a:sym typeface="Arial" charset="0"/>
      </a:defRPr>
    </a:lvl8pPr>
    <a:lvl9pPr marL="3657600" algn="l" defTabSz="914400" rtl="0" eaLnBrk="1" latinLnBrk="0" hangingPunct="1">
      <a:defRPr kern="1200">
        <a:solidFill>
          <a:srgbClr val="000000"/>
        </a:solidFill>
        <a:latin typeface="Arial" charset="0"/>
        <a:ea typeface="ヒラギノ角ゴ ProN W3" charset="0"/>
        <a:cs typeface="ヒラギノ角ゴ ProN W3"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86323" autoAdjust="0"/>
  </p:normalViewPr>
  <p:slideViewPr>
    <p:cSldViewPr>
      <p:cViewPr>
        <p:scale>
          <a:sx n="70" d="100"/>
          <a:sy n="70" d="100"/>
        </p:scale>
        <p:origin x="-1206" y="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0"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48296493"/>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8BFB9C0-2F7F-CE45-BC80-82F8FAF3D13E}"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71684"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C1DBF81-208A-467B-9720-81D1C1747911}" type="slidenum">
              <a:rPr lang="en-US" smtClean="0"/>
              <a:pPr eaLnBrk="1" hangingPunct="1"/>
              <a:t>39</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 this by extracting all non-abstract nouns from the database, 75,062 of them in total</a:t>
            </a:r>
          </a:p>
          <a:p>
            <a:r>
              <a:rPr lang="en-US" dirty="0" smtClean="0"/>
              <a:t>We selected 7 independent image search engines: </a:t>
            </a:r>
            <a:r>
              <a:rPr lang="en-US" dirty="0" err="1" smtClean="0"/>
              <a:t>Altavista</a:t>
            </a:r>
            <a:r>
              <a:rPr lang="en-US" dirty="0" smtClean="0"/>
              <a:t>, Ask, Flickr, </a:t>
            </a:r>
            <a:r>
              <a:rPr lang="en-US" dirty="0" err="1" smtClean="0"/>
              <a:t>Cydral</a:t>
            </a:r>
            <a:r>
              <a:rPr lang="en-US" dirty="0" smtClean="0"/>
              <a:t>, Google, </a:t>
            </a:r>
            <a:r>
              <a:rPr lang="en-US" dirty="0" err="1" smtClean="0"/>
              <a:t>Picsearch</a:t>
            </a:r>
            <a:r>
              <a:rPr lang="en-US" dirty="0" smtClean="0"/>
              <a:t> </a:t>
            </a:r>
            <a:r>
              <a:rPr lang="en-US" dirty="0" err="1" smtClean="0"/>
              <a:t>andWebshots</a:t>
            </a:r>
            <a:r>
              <a:rPr lang="en-US" dirty="0" smtClean="0"/>
              <a:t> (others have outputs correlated with these). We automatically download all the images provided by each engine for all 75,846 non-abstract nouns. Running over 8 months, this method gathered 97,245,098 images in total.</a:t>
            </a:r>
          </a:p>
          <a:p>
            <a:r>
              <a:rPr lang="en-US" dirty="0" smtClean="0"/>
              <a:t>The dataset fits onto a single hard disk, occupying 760Gb in total</a:t>
            </a:r>
            <a:endParaRPr lang="en-US" dirty="0"/>
          </a:p>
        </p:txBody>
      </p:sp>
    </p:spTree>
    <p:extLst>
      <p:ext uri="{BB962C8B-B14F-4D97-AF65-F5344CB8AC3E}">
        <p14:creationId xmlns:p14="http://schemas.microsoft.com/office/powerpoint/2010/main" val="3818386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0CEE38-09AB-4F57-9D33-BFD701A0B11F}" type="slidenum">
              <a:rPr lang="en-US" smtClean="0"/>
              <a:pPr eaLnBrk="1" hangingPunct="1"/>
              <a:t>41</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92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sz="2200">
                <a:solidFill>
                  <a:srgbClr val="000000"/>
                </a:solidFill>
                <a:latin typeface="Lucida Grande" charset="0"/>
                <a:ea typeface="Lucida Grande" charset="0"/>
                <a:cs typeface="Lucida Grande" charset="0"/>
                <a:sym typeface="Lucida Grande" charset="0"/>
              </a:rPr>
              <a:t>so don’t listen to anyone claiming to brute force image space!</a:t>
            </a:r>
          </a:p>
          <a:p>
            <a:pPr marL="39688"/>
            <a:endParaRPr lang="en-US" sz="2200">
              <a:solidFill>
                <a:srgbClr val="000000"/>
              </a:solidFill>
              <a:latin typeface="Lucida Grande" charset="0"/>
              <a:ea typeface="Lucida Grande" charset="0"/>
              <a:cs typeface="Lucida Grande" charset="0"/>
              <a:sym typeface="Lucida Grande" charset="0"/>
            </a:endParaRPr>
          </a:p>
          <a:p>
            <a:pPr marL="39688"/>
            <a:r>
              <a:rPr lang="en-US" sz="2200">
                <a:solidFill>
                  <a:srgbClr val="000000"/>
                </a:solidFill>
                <a:latin typeface="Lucida Grande" charset="0"/>
                <a:ea typeface="Lucida Grande" charset="0"/>
                <a:cs typeface="Lucida Grande" charset="0"/>
                <a:sym typeface="Lucida Grande" charset="0"/>
              </a:rPr>
              <a:t>But most of image space is empty, never observed.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entire image is just a vector of 3072 dimensions with 8 bits per dimension</a:t>
            </a:r>
          </a:p>
          <a:p>
            <a:r>
              <a:rPr lang="en-US" dirty="0" smtClean="0"/>
              <a:t>a) Human performance on scene recognition as a function of resolution. The green and black curves show the performance on color and gray-scale images respectively. For color 32 × 32 images the performance only drops by 7% relative to full resolution, despite having 1/64th of the pixels. b) Car detection task on the PASCAL 2006 test dataset. The colored dots show the performance of four human subjects classifying tiny versions of the test data. The ROC curves of the best vision algorithms (running on full resolution images) are shown for comparison. All lie below the performance of humans on the tiny images, which rely on none of the high-resolution cues exploited by the computer vision algorithms. c) Humans can correctly recognize and segment objects at very low resolutions, even when the objects in isolation can not be recognized (d)</a:t>
            </a:r>
          </a:p>
        </p:txBody>
      </p:sp>
    </p:spTree>
    <p:extLst>
      <p:ext uri="{BB962C8B-B14F-4D97-AF65-F5344CB8AC3E}">
        <p14:creationId xmlns:p14="http://schemas.microsoft.com/office/powerpoint/2010/main" val="4001648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entire image is just a vector of 3072 dimensions with 8 bits per dimension</a:t>
            </a:r>
          </a:p>
          <a:p>
            <a:r>
              <a:rPr lang="en-US" dirty="0" smtClean="0"/>
              <a:t>a) Human performance on scene recognition as a function of resolution. The green and black curves show the performance on color and gray-scale images respectively. For color 32 × 32 images the performance only drops by 7% relative to full resolution, despite having 1/64th of the pixels. b) Car detection task on the PASCAL 2006 test dataset. The colored dots show the performance of four human subjects classifying tiny versions of the test data. The ROC curves of the best vision algorithms (running on full resolution images) are shown for comparison. All lie below the performance of humans on the tiny images, which rely on none of the high-resolution cues exploited by the computer vision algorithms. c) Humans can correctly recognize and segment objects at very low resolutions, even when the objects in isolation can not be recognized (d)</a:t>
            </a:r>
          </a:p>
        </p:txBody>
      </p:sp>
    </p:spTree>
    <p:extLst>
      <p:ext uri="{BB962C8B-B14F-4D97-AF65-F5344CB8AC3E}">
        <p14:creationId xmlns:p14="http://schemas.microsoft.com/office/powerpoint/2010/main" val="4001648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entire image is just a vector of 3072 dimensions with 8 bits per dimension</a:t>
            </a:r>
          </a:p>
          <a:p>
            <a:r>
              <a:rPr lang="en-US" dirty="0" smtClean="0"/>
              <a:t>a) Human performance on scene recognition as a function of resolution. The green and black curves show the performance on color and gray-scale images respectively. For color 32 × 32 images the performance only drops by 7% relative to full resolution, despite having 1/64th of the pixels. b) Car detection task on the PASCAL 2006 test dataset. The colored dots show the performance of four human subjects classifying tiny versions of the test data. The ROC curves of the best vision algorithms (running on full resolution images) are shown for comparison. All lie below the performance of humans on the tiny images, which rely on none of the high-resolution cues exploited by the computer vision algorithms. c) Humans can correctly recognize and segment objects at very low resolutions, even when the objects in isolation can not be recognized (d)</a:t>
            </a:r>
          </a:p>
        </p:txBody>
      </p:sp>
    </p:spTree>
    <p:extLst>
      <p:ext uri="{BB962C8B-B14F-4D97-AF65-F5344CB8AC3E}">
        <p14:creationId xmlns:p14="http://schemas.microsoft.com/office/powerpoint/2010/main" val="4001648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a) A histogram of images per keyword collected. Around 10% of keywords have very few images. b) Performance of the search various engines (evaluated on hand-labeled ground truth). c) Accuracy of the labels attached at each image as a function of the depth in the </a:t>
            </a:r>
            <a:r>
              <a:rPr lang="en-US" sz="1200" b="0" i="0" u="none" strike="noStrike" kern="1200" baseline="0" dirty="0" err="1" smtClean="0">
                <a:solidFill>
                  <a:schemeClr val="tx1"/>
                </a:solidFill>
                <a:latin typeface="Arial" charset="0"/>
                <a:ea typeface="+mn-ea"/>
                <a:cs typeface="+mn-cs"/>
              </a:rPr>
              <a:t>Wordnet</a:t>
            </a:r>
            <a:r>
              <a:rPr lang="en-US" sz="1200" b="0" i="0" u="none" strike="noStrike" kern="1200" baseline="0" dirty="0" smtClean="0">
                <a:solidFill>
                  <a:schemeClr val="tx1"/>
                </a:solidFill>
                <a:latin typeface="Arial" charset="0"/>
                <a:ea typeface="+mn-ea"/>
                <a:cs typeface="+mn-cs"/>
              </a:rPr>
              <a:t> tree</a:t>
            </a:r>
          </a:p>
          <a:p>
            <a:endParaRPr lang="en-US" dirty="0" smtClean="0"/>
          </a:p>
          <a:p>
            <a:r>
              <a:rPr lang="en-US" dirty="0" smtClean="0"/>
              <a:t>Despite 32×32 being very low resolution, each image lives in a space of 3072 dimensions. This is a very large space — if each dimension has 8 bits, there are a total of 10^7400 possible images. This is a huge number, especially if we consider that a human in a 100 years only gets to see 10^11 frames (at 30 frames/second).</a:t>
            </a:r>
            <a:endParaRPr lang="en-US" dirty="0"/>
          </a:p>
        </p:txBody>
      </p:sp>
    </p:spTree>
    <p:extLst>
      <p:ext uri="{BB962C8B-B14F-4D97-AF65-F5344CB8AC3E}">
        <p14:creationId xmlns:p14="http://schemas.microsoft.com/office/powerpoint/2010/main" val="3135124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xfrm>
            <a:off x="3884414" y="8685894"/>
            <a:ext cx="2972098" cy="4565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19C9310A-92FC-4AA1-B398-ADB087228D7F}" type="slidenum">
              <a:rPr lang="en-US" sz="1100"/>
              <a:pPr/>
              <a:t>47</a:t>
            </a:fld>
            <a:endParaRPr lang="en-US" sz="11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xfrm>
            <a:off x="3884414" y="8685894"/>
            <a:ext cx="2972098" cy="4565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B7521179-63B3-4BA9-A569-FE6B608B6709}" type="slidenum">
              <a:rPr lang="en-US" sz="1100"/>
              <a:pPr/>
              <a:t>48</a:t>
            </a:fld>
            <a:endParaRPr lang="en-US" sz="11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When the PT is short (e.g., PT = 27 or 40 </a:t>
            </a:r>
            <a:r>
              <a:rPr lang="en-US" sz="1200" b="0" i="0" u="none" strike="noStrike" kern="1200" baseline="0" dirty="0" err="1" smtClean="0">
                <a:solidFill>
                  <a:schemeClr val="tx1"/>
                </a:solidFill>
                <a:latin typeface="Arial" charset="0"/>
                <a:ea typeface="+mn-ea"/>
                <a:cs typeface="+mn-cs"/>
              </a:rPr>
              <a:t>ms</a:t>
            </a:r>
            <a:r>
              <a:rPr lang="en-US" sz="1200" b="0" i="0" u="none" strike="noStrike" kern="1200" baseline="0" dirty="0" smtClean="0">
                <a:solidFill>
                  <a:schemeClr val="tx1"/>
                </a:solidFill>
                <a:latin typeface="Arial" charset="0"/>
                <a:ea typeface="+mn-ea"/>
                <a:cs typeface="+mn-cs"/>
              </a:rPr>
              <a:t>), shape- and low-level sensory-</a:t>
            </a:r>
            <a:r>
              <a:rPr lang="en-US" sz="1200" b="0" i="0" u="none" strike="noStrike" kern="1200" baseline="0" dirty="0" err="1" smtClean="0">
                <a:solidFill>
                  <a:schemeClr val="tx1"/>
                </a:solidFill>
                <a:latin typeface="Arial" charset="0"/>
                <a:ea typeface="+mn-ea"/>
                <a:cs typeface="+mn-cs"/>
              </a:rPr>
              <a:t>featurerelated</a:t>
            </a:r>
            <a:r>
              <a:rPr lang="en-US" sz="1200" b="0" i="0" u="none" strike="noStrike" kern="1200" baseline="0" dirty="0" smtClean="0">
                <a:solidFill>
                  <a:schemeClr val="tx1"/>
                </a:solidFill>
                <a:latin typeface="Arial" charset="0"/>
                <a:ea typeface="+mn-ea"/>
                <a:cs typeface="+mn-cs"/>
              </a:rPr>
              <a:t> (such as </a:t>
            </a:r>
            <a:r>
              <a:rPr lang="en-US" sz="1200" b="0" i="0" u="none" strike="noStrike" kern="1200" baseline="0" dirty="0" err="1" smtClean="0">
                <a:solidFill>
                  <a:schemeClr val="tx1"/>
                </a:solidFill>
                <a:latin typeface="Arial" charset="0"/>
                <a:ea typeface="+mn-ea"/>
                <a:cs typeface="+mn-cs"/>
              </a:rPr>
              <a:t>Bdark</a:t>
            </a:r>
            <a:r>
              <a:rPr lang="en-US" sz="1200" b="0" i="0" u="none" strike="noStrike" kern="1200" baseline="0" dirty="0" smtClean="0">
                <a:solidFill>
                  <a:schemeClr val="tx1"/>
                </a:solidFill>
                <a:latin typeface="Arial" charset="0"/>
                <a:ea typeface="+mn-ea"/>
                <a:cs typeface="+mn-cs"/>
              </a:rPr>
              <a:t>,[ Blight,[ and </a:t>
            </a:r>
            <a:r>
              <a:rPr lang="en-US" sz="1200" b="0" i="0" u="none" strike="noStrike" kern="1200" baseline="0" dirty="0" err="1" smtClean="0">
                <a:solidFill>
                  <a:schemeClr val="tx1"/>
                </a:solidFill>
                <a:latin typeface="Arial" charset="0"/>
                <a:ea typeface="+mn-ea"/>
                <a:cs typeface="+mn-cs"/>
              </a:rPr>
              <a:t>Brectangular</a:t>
            </a:r>
            <a:r>
              <a:rPr lang="en-US" sz="1200" b="0" i="0" u="none" strike="noStrike" kern="1200" baseline="0" dirty="0" smtClean="0">
                <a:solidFill>
                  <a:schemeClr val="tx1"/>
                </a:solidFill>
                <a:latin typeface="Arial" charset="0"/>
                <a:ea typeface="+mn-ea"/>
                <a:cs typeface="+mn-cs"/>
              </a:rPr>
              <a:t>[)</a:t>
            </a:r>
          </a:p>
          <a:p>
            <a:r>
              <a:rPr lang="en-US" sz="1200" b="0" i="0" u="none" strike="noStrike" kern="1200" baseline="0" dirty="0" smtClean="0">
                <a:solidFill>
                  <a:schemeClr val="tx1"/>
                </a:solidFill>
                <a:latin typeface="Arial" charset="0"/>
                <a:ea typeface="+mn-ea"/>
                <a:cs typeface="+mn-cs"/>
              </a:rPr>
              <a:t>terminology predominates in the free-recall responses. As the display time increases, subjects more often identify objects as well as scene categories.</a:t>
            </a:r>
            <a:endParaRPr lang="en-US" dirty="0"/>
          </a:p>
        </p:txBody>
      </p:sp>
    </p:spTree>
    <p:extLst>
      <p:ext uri="{BB962C8B-B14F-4D97-AF65-F5344CB8AC3E}">
        <p14:creationId xmlns:p14="http://schemas.microsoft.com/office/powerpoint/2010/main" val="4060172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xfrm>
            <a:off x="3884414" y="8685894"/>
            <a:ext cx="2972098" cy="4565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BAD1552D-15C1-4230-8FD6-898AF62A110E}" type="slidenum">
              <a:rPr lang="en-US" sz="1100"/>
              <a:pPr/>
              <a:t>49</a:t>
            </a:fld>
            <a:endParaRPr lang="en-US" sz="11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Computing similarities among 7.9 × 107 images is computationally expensive. To improve speed, we index the images using</a:t>
            </a:r>
          </a:p>
          <a:p>
            <a:pPr eaLnBrk="1" hangingPunct="1"/>
            <a:r>
              <a:rPr lang="en-US" dirty="0" smtClean="0"/>
              <a:t>the first 19 principal components of the 7.9 × 107 images</a:t>
            </a:r>
          </a:p>
          <a:p>
            <a:pPr eaLnBrk="1" hangingPunct="1"/>
            <a:endParaRPr lang="en-US" dirty="0" smtClean="0"/>
          </a:p>
          <a:p>
            <a:pPr eaLnBrk="1" hangingPunct="1"/>
            <a:r>
              <a:rPr lang="en-US" dirty="0" smtClean="0"/>
              <a:t>We define SN as the set of N exact nearest neighbors and SM as the set of M approximate nearest neighbors.</a:t>
            </a:r>
          </a:p>
        </p:txBody>
      </p:sp>
      <p:sp>
        <p:nvSpPr>
          <p:cNvPr id="75780"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D80427-6147-430C-9475-B35B376A5C2D}" type="slidenum">
              <a:rPr lang="en-US" smtClean="0"/>
              <a:pPr eaLnBrk="1" hangingPunct="1"/>
              <a:t>50</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Why 73 votes</a:t>
            </a:r>
          </a:p>
          <a:p>
            <a:pPr eaLnBrk="1" hangingPunct="1">
              <a:spcBef>
                <a:spcPct val="0"/>
              </a:spcBef>
            </a:pPr>
            <a:r>
              <a:rPr lang="en-US" dirty="0" smtClean="0"/>
              <a:t>Given a query image, the neighbors are found using some similarity measure (typically </a:t>
            </a:r>
            <a:r>
              <a:rPr lang="en-US" dirty="0" err="1" smtClean="0"/>
              <a:t>Dshift</a:t>
            </a:r>
            <a:r>
              <a:rPr lang="en-US" dirty="0" smtClean="0"/>
              <a:t>) . Each neighbor in turn votes for its branch within the </a:t>
            </a:r>
            <a:r>
              <a:rPr lang="en-US" dirty="0" err="1" smtClean="0"/>
              <a:t>Wordnet</a:t>
            </a:r>
            <a:r>
              <a:rPr lang="en-US" dirty="0" smtClean="0"/>
              <a:t> tree. Votes from the entire sibling set are accumulated across a range of semantic levels</a:t>
            </a:r>
          </a:p>
        </p:txBody>
      </p:sp>
      <p:sp>
        <p:nvSpPr>
          <p:cNvPr id="73732" name="Slide Number Placeholder 3"/>
          <p:cNvSpPr>
            <a:spLocks noGrp="1"/>
          </p:cNvSpPr>
          <p:nvPr>
            <p:ph type="sldNum" sz="quarter" idx="5"/>
          </p:nvPr>
        </p:nvSpPr>
        <p:spPr bwMode="auto">
          <a:xfrm>
            <a:off x="3884613" y="8685213"/>
            <a:ext cx="2971800" cy="457200"/>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3504146C-D6B4-43DB-9D35-531F5E91520E}" type="slidenum">
              <a:rPr lang="en-US" smtClean="0"/>
              <a:pPr fontAlgn="base">
                <a:spcBef>
                  <a:spcPct val="0"/>
                </a:spcBef>
                <a:spcAft>
                  <a:spcPct val="0"/>
                </a:spcAft>
                <a:defRPr/>
              </a:pPr>
              <a:t>53</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Classification may be performed by assigning the query image the label with the most votes at the desired height (i.e. semantic level) within the tree, the number of votes acting as a measure of confidence in the decision.</a:t>
            </a:r>
            <a:endParaRPr lang="en-US" dirty="0"/>
          </a:p>
        </p:txBody>
      </p:sp>
    </p:spTree>
    <p:extLst>
      <p:ext uri="{BB962C8B-B14F-4D97-AF65-F5344CB8AC3E}">
        <p14:creationId xmlns:p14="http://schemas.microsoft.com/office/powerpoint/2010/main" val="1806774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xfrm>
            <a:off x="3884613" y="8685213"/>
            <a:ext cx="2971800" cy="457200"/>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E89B0FCA-E511-44CB-907A-21DBB4D75CEC}" type="slidenum">
              <a:rPr lang="en-US" smtClean="0"/>
              <a:pPr fontAlgn="base">
                <a:spcBef>
                  <a:spcPct val="0"/>
                </a:spcBef>
                <a:spcAft>
                  <a:spcPct val="0"/>
                </a:spcAft>
                <a:defRPr/>
              </a:pPr>
              <a:t>55</a:t>
            </a:fld>
            <a:endParaRPr lang="en-US"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Scene classification using the randomly drawn 1125 image test set. Note that the classification is “mountain” </a:t>
            </a:r>
            <a:r>
              <a:rPr lang="en-US" sz="1200" b="0" i="0" u="none" strike="noStrike" kern="1200" baseline="0" dirty="0" err="1" smtClean="0">
                <a:solidFill>
                  <a:schemeClr val="tx1"/>
                </a:solidFill>
                <a:latin typeface="Arial" charset="0"/>
                <a:ea typeface="+mn-ea"/>
                <a:cs typeface="+mn-cs"/>
              </a:rPr>
              <a:t>vs</a:t>
            </a:r>
            <a:r>
              <a:rPr lang="en-US" sz="1200" b="0" i="0" u="none" strike="noStrike" kern="1200" baseline="0" dirty="0" smtClean="0">
                <a:solidFill>
                  <a:schemeClr val="tx1"/>
                </a:solidFill>
                <a:latin typeface="Arial" charset="0"/>
                <a:ea typeface="+mn-ea"/>
                <a:cs typeface="+mn-cs"/>
              </a:rPr>
              <a:t> all classes present in the test set</a:t>
            </a:r>
          </a:p>
          <a:p>
            <a:r>
              <a:rPr lang="en-US" sz="1200" b="0" i="0" u="none" strike="noStrike" kern="1200" baseline="0" dirty="0" smtClean="0">
                <a:solidFill>
                  <a:schemeClr val="tx1"/>
                </a:solidFill>
                <a:latin typeface="Arial" charset="0"/>
                <a:ea typeface="+mn-ea"/>
                <a:cs typeface="+mn-cs"/>
              </a:rPr>
              <a:t>(which includes many kinds of objects), not “mountain” </a:t>
            </a:r>
            <a:r>
              <a:rPr lang="en-US" sz="1200" b="0" i="0" u="none" strike="noStrike" kern="1200" baseline="0" dirty="0" err="1" smtClean="0">
                <a:solidFill>
                  <a:schemeClr val="tx1"/>
                </a:solidFill>
                <a:latin typeface="Arial" charset="0"/>
                <a:ea typeface="+mn-ea"/>
                <a:cs typeface="+mn-cs"/>
              </a:rPr>
              <a:t>vs</a:t>
            </a:r>
            <a:r>
              <a:rPr lang="en-US" sz="1200" b="0" i="0" u="none" strike="noStrike" kern="1200" baseline="0" dirty="0" smtClean="0">
                <a:solidFill>
                  <a:schemeClr val="tx1"/>
                </a:solidFill>
                <a:latin typeface="Arial" charset="0"/>
                <a:ea typeface="+mn-ea"/>
                <a:cs typeface="+mn-cs"/>
              </a:rPr>
              <a:t> “field”, “city”, “river” only. Each quadrant shows some examples of high scoring images</a:t>
            </a:r>
          </a:p>
          <a:p>
            <a:r>
              <a:rPr lang="en-US" sz="1200" b="0" i="0" u="none" strike="noStrike" kern="1200" baseline="0" dirty="0" smtClean="0">
                <a:solidFill>
                  <a:schemeClr val="tx1"/>
                </a:solidFill>
                <a:latin typeface="Arial" charset="0"/>
                <a:ea typeface="+mn-ea"/>
                <a:cs typeface="+mn-cs"/>
              </a:rPr>
              <a:t>for that particular scene category, along with an ROC curve (yellow = 7,900 image training set; red = 790,000 images; blue = 79,000,000 images).</a:t>
            </a:r>
            <a:endParaRPr lang="en-US" dirty="0"/>
          </a:p>
        </p:txBody>
      </p:sp>
    </p:spTree>
    <p:extLst>
      <p:ext uri="{BB962C8B-B14F-4D97-AF65-F5344CB8AC3E}">
        <p14:creationId xmlns:p14="http://schemas.microsoft.com/office/powerpoint/2010/main" val="1662685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attempt to use our dataset for object and scene recognition. use a simple nearest-neighbor scheme</a:t>
            </a:r>
          </a:p>
          <a:p>
            <a:r>
              <a:rPr lang="en-US" dirty="0" smtClean="0"/>
              <a:t>An additional factor in our dataset is the labeling noise. To cope with this we propose a voting scheme based around the </a:t>
            </a:r>
            <a:r>
              <a:rPr lang="en-US" dirty="0" err="1" smtClean="0"/>
              <a:t>Wordnet</a:t>
            </a:r>
            <a:r>
              <a:rPr lang="en-US" dirty="0" smtClean="0"/>
              <a:t> semantic hierarchy</a:t>
            </a:r>
          </a:p>
          <a:p>
            <a:r>
              <a:rPr lang="en-US" dirty="0" smtClean="0"/>
              <a:t>If classification is performed at some intermediate semantic level, for example using the noun “person”, we need not only consider images gathered from the Internet using “person”. Using the </a:t>
            </a:r>
            <a:r>
              <a:rPr lang="en-US" dirty="0" err="1" smtClean="0"/>
              <a:t>Wordnet</a:t>
            </a:r>
            <a:r>
              <a:rPr lang="en-US" dirty="0" smtClean="0"/>
              <a:t> hierarchy tree, we can also draw on all images belonging to nouns whose </a:t>
            </a:r>
            <a:r>
              <a:rPr lang="en-US" dirty="0" err="1" smtClean="0"/>
              <a:t>hypernyms</a:t>
            </a:r>
            <a:r>
              <a:rPr lang="en-US" dirty="0" smtClean="0"/>
              <a:t> include “person” (for example, “arithmetician”).</a:t>
            </a:r>
            <a:endParaRPr lang="en-US" dirty="0"/>
          </a:p>
        </p:txBody>
      </p:sp>
    </p:spTree>
    <p:extLst>
      <p:ext uri="{BB962C8B-B14F-4D97-AF65-F5344CB8AC3E}">
        <p14:creationId xmlns:p14="http://schemas.microsoft.com/office/powerpoint/2010/main" val="1977646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compare the responses of low-level visual/sensory information to the high-level information related to object and scene superordinate categorizations</a:t>
            </a:r>
            <a:endParaRPr lang="en-US" dirty="0"/>
          </a:p>
        </p:txBody>
      </p:sp>
    </p:spTree>
    <p:extLst>
      <p:ext uri="{BB962C8B-B14F-4D97-AF65-F5344CB8AC3E}">
        <p14:creationId xmlns:p14="http://schemas.microsoft.com/office/powerpoint/2010/main" val="3041946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allow us to inspect more closely scene and object perception at finer levels of detail</a:t>
            </a:r>
            <a:endParaRPr lang="en-US" dirty="0"/>
          </a:p>
        </p:txBody>
      </p:sp>
    </p:spTree>
    <p:extLst>
      <p:ext uri="{BB962C8B-B14F-4D97-AF65-F5344CB8AC3E}">
        <p14:creationId xmlns:p14="http://schemas.microsoft.com/office/powerpoint/2010/main" val="359828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Object recognition performance versus scene recognition performance at various PTs</a:t>
            </a:r>
          </a:p>
          <a:p>
            <a:r>
              <a:rPr lang="en-US" sz="1200" b="0" i="0" u="none" strike="noStrike" kern="1200" baseline="0" dirty="0" smtClean="0">
                <a:solidFill>
                  <a:schemeClr val="tx1"/>
                </a:solidFill>
                <a:latin typeface="Arial" charset="0"/>
                <a:ea typeface="+mn-ea"/>
                <a:cs typeface="+mn-cs"/>
              </a:rPr>
              <a:t>We show the relationship between object-level information and scene-level information</a:t>
            </a:r>
          </a:p>
          <a:p>
            <a:r>
              <a:rPr lang="en-US" sz="1200" b="0" i="0" u="none" strike="noStrike" kern="1200" baseline="0" dirty="0" smtClean="0">
                <a:solidFill>
                  <a:schemeClr val="tx1"/>
                </a:solidFill>
                <a:latin typeface="Arial" charset="0"/>
                <a:ea typeface="+mn-ea"/>
                <a:cs typeface="+mn-cs"/>
              </a:rPr>
              <a:t>Each dot on the scatter plot represents one image. If more than one image falls on the same coordinate, the size of the dot increases linearly</a:t>
            </a:r>
            <a:endParaRPr lang="en-US" dirty="0"/>
          </a:p>
        </p:txBody>
      </p:sp>
    </p:spTree>
    <p:extLst>
      <p:ext uri="{BB962C8B-B14F-4D97-AF65-F5344CB8AC3E}">
        <p14:creationId xmlns:p14="http://schemas.microsoft.com/office/powerpoint/2010/main" val="272520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649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xfrm>
            <a:off x="3884414" y="8685894"/>
            <a:ext cx="2972098" cy="4565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5248F55B-2558-4554-BED0-C91218CDB50D}" type="slidenum">
              <a:rPr lang="en-US" sz="1100"/>
              <a:pPr/>
              <a:t>34</a:t>
            </a:fld>
            <a:endParaRPr lang="en-US" sz="11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human click limit is the number of all the pictures that the 6 billion humans can take in 100 years (which an overestimate of the time for which digital photography exists). Adding a few more numbers will not change much because it is in log scale. </a:t>
            </a:r>
          </a:p>
          <a:p>
            <a:pPr eaLnBrk="1" hangingPunct="1"/>
            <a:endParaRPr lang="en-US" dirty="0" smtClean="0"/>
          </a:p>
          <a:p>
            <a:pPr eaLnBrk="1" hangingPunct="1"/>
            <a:r>
              <a:rPr lang="en-US" dirty="0" smtClean="0"/>
              <a:t>6000000000*1*60*60*24*365*100 = 10^19</a:t>
            </a:r>
          </a:p>
          <a:p>
            <a:pPr eaLnBrk="1" hangingPunct="1"/>
            <a:r>
              <a:rPr lang="en-US" dirty="0" smtClean="0"/>
              <a:t>I think it is fun to show the limit. So the graphs have to saturate, eventually… There can not be more pictures than what people can take.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images gathered by the engines are loosely labeled in that the visual content is often unrelated to the query word</a:t>
            </a:r>
          </a:p>
          <a:p>
            <a:r>
              <a:rPr lang="en-US" dirty="0" smtClean="0"/>
              <a:t>cleaning up the data by removing images visually unrelated to the query word</a:t>
            </a:r>
          </a:p>
          <a:p>
            <a:r>
              <a:rPr lang="en-US" dirty="0" smtClean="0"/>
              <a:t>However, due to the extreme size of our dataset, it is not practical to employ these methods. we show that reasonable recognition performances can be achieved despite the high labeling noise.</a:t>
            </a:r>
            <a:endParaRPr lang="en-US" dirty="0"/>
          </a:p>
        </p:txBody>
      </p:sp>
    </p:spTree>
    <p:extLst>
      <p:ext uri="{BB962C8B-B14F-4D97-AF65-F5344CB8AC3E}">
        <p14:creationId xmlns:p14="http://schemas.microsoft.com/office/powerpoint/2010/main" val="3407119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72708"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278F092-1C70-4A32-B9C0-E57156E21BBC}" type="slidenum">
              <a:rPr lang="en-US" smtClean="0"/>
              <a:pPr eaLnBrk="1" hangingPunct="1"/>
              <a:t>38</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6065850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298246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78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78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822584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755301-9EED-DD41-87A6-A0D967F863A3}" type="datetime1">
              <a:rPr lang="en-US" smtClean="0">
                <a:solidFill>
                  <a:prstClr val="black">
                    <a:tint val="75000"/>
                  </a:prstClr>
                </a:solidFill>
              </a:rPr>
              <a:pPr/>
              <a:t>4/23/2013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C4A1B2-0F5B-3944-995A-0AEFDA3D95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710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14F58-62FF-B448-AA56-C1B8ECE659AB}" type="datetime1">
              <a:rPr lang="en-US" smtClean="0">
                <a:solidFill>
                  <a:prstClr val="black">
                    <a:tint val="75000"/>
                  </a:prstClr>
                </a:solidFill>
              </a:rPr>
              <a:pPr/>
              <a:t>4/23/2013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C4A1B2-0F5B-3944-995A-0AEFDA3D95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702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2B081F-9B38-7843-A7FC-57036B6776F8}" type="datetime1">
              <a:rPr lang="en-US" smtClean="0">
                <a:solidFill>
                  <a:prstClr val="black">
                    <a:tint val="75000"/>
                  </a:prstClr>
                </a:solidFill>
              </a:rPr>
              <a:pPr/>
              <a:t>4/23/2013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C4A1B2-0F5B-3944-995A-0AEFDA3D95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95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A59597-444D-934B-9CD0-DE93CC86F58F}" type="datetime1">
              <a:rPr lang="en-US" smtClean="0">
                <a:solidFill>
                  <a:prstClr val="black">
                    <a:tint val="75000"/>
                  </a:prstClr>
                </a:solidFill>
              </a:rPr>
              <a:pPr/>
              <a:t>4/23/2013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C4A1B2-0F5B-3944-995A-0AEFDA3D95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794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E2C380-FBA5-AD4D-8DCC-3FD7F53FFCDB}" type="datetime1">
              <a:rPr lang="en-US" smtClean="0">
                <a:solidFill>
                  <a:prstClr val="black">
                    <a:tint val="75000"/>
                  </a:prstClr>
                </a:solidFill>
              </a:rPr>
              <a:pPr/>
              <a:t>4/23/2013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C4A1B2-0F5B-3944-995A-0AEFDA3D95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14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A5EF9B-D50D-5F43-B319-B2AA847C1DED}" type="datetime1">
              <a:rPr lang="en-US" smtClean="0">
                <a:solidFill>
                  <a:prstClr val="black">
                    <a:tint val="75000"/>
                  </a:prstClr>
                </a:solidFill>
              </a:rPr>
              <a:pPr/>
              <a:t>4/23/2013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C4A1B2-0F5B-3944-995A-0AEFDA3D95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344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3625C-ABEE-D94E-98D6-52A5AA90D84A}" type="datetime1">
              <a:rPr lang="en-US" smtClean="0">
                <a:solidFill>
                  <a:prstClr val="black">
                    <a:tint val="75000"/>
                  </a:prstClr>
                </a:solidFill>
              </a:rPr>
              <a:pPr/>
              <a:t>4/23/2013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C4A1B2-0F5B-3944-995A-0AEFDA3D95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453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3856D5-0A12-CA47-921B-23823AE77DAF}" type="datetime1">
              <a:rPr lang="en-US" smtClean="0">
                <a:solidFill>
                  <a:prstClr val="black">
                    <a:tint val="75000"/>
                  </a:prstClr>
                </a:solidFill>
              </a:rPr>
              <a:pPr/>
              <a:t>4/23/2013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C4A1B2-0F5B-3944-995A-0AEFDA3D95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90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135066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979B44-B92C-0E4B-AF97-9F4E40F702CE}" type="datetime1">
              <a:rPr lang="en-US" smtClean="0">
                <a:solidFill>
                  <a:prstClr val="black">
                    <a:tint val="75000"/>
                  </a:prstClr>
                </a:solidFill>
              </a:rPr>
              <a:pPr/>
              <a:t>4/23/2013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C4A1B2-0F5B-3944-995A-0AEFDA3D95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822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2CA02B-6E51-6542-BFEF-9923C8023CEE}" type="datetime1">
              <a:rPr lang="en-US" smtClean="0">
                <a:solidFill>
                  <a:prstClr val="black">
                    <a:tint val="75000"/>
                  </a:prstClr>
                </a:solidFill>
              </a:rPr>
              <a:pPr/>
              <a:t>4/23/2013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C4A1B2-0F5B-3944-995A-0AEFDA3D95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393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DB1141-3D82-9F4D-9152-E09641F39331}" type="datetime1">
              <a:rPr lang="en-US" smtClean="0">
                <a:solidFill>
                  <a:prstClr val="black">
                    <a:tint val="75000"/>
                  </a:prstClr>
                </a:solidFill>
              </a:rPr>
              <a:pPr/>
              <a:t>4/23/2013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C4A1B2-0F5B-3944-995A-0AEFDA3D95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340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5722469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93800"/>
            <a:ext cx="3810000" cy="566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93800"/>
            <a:ext cx="3810000" cy="566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091061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5029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76659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60870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553173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6098637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ctr" anchorCtr="0" compatLnSpc="1">
            <a:prstTxWarp prst="textNoShape">
              <a:avLst/>
            </a:prstTxWarp>
          </a:bodyPr>
          <a:lstStyle/>
          <a:p>
            <a:pPr lvl="0"/>
            <a:r>
              <a:rPr lang="en-US" smtClean="0">
                <a:sym typeface="Arial" charset="0"/>
              </a:rPr>
              <a:t>Click to edit Master title style</a:t>
            </a:r>
          </a:p>
        </p:txBody>
      </p:sp>
      <p:sp>
        <p:nvSpPr>
          <p:cNvPr id="1026" name="Rectangle 2"/>
          <p:cNvSpPr>
            <a:spLocks noGrp="1" noChangeArrowheads="1"/>
          </p:cNvSpPr>
          <p:nvPr>
            <p:ph type="body" idx="1"/>
          </p:nvPr>
        </p:nvSpPr>
        <p:spPr bwMode="auto">
          <a:xfrm>
            <a:off x="685800" y="1193800"/>
            <a:ext cx="7772400" cy="566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txStyles>
    <p:titleStyle>
      <a:lvl1pPr marL="39688" algn="l" rtl="0" fontAlgn="base">
        <a:spcBef>
          <a:spcPct val="0"/>
        </a:spcBef>
        <a:spcAft>
          <a:spcPct val="0"/>
        </a:spcAft>
        <a:defRPr sz="3400">
          <a:solidFill>
            <a:schemeClr val="tx1"/>
          </a:solidFill>
          <a:latin typeface="+mj-lt"/>
          <a:ea typeface="+mj-ea"/>
          <a:cs typeface="+mj-cs"/>
          <a:sym typeface="Arial" charset="0"/>
        </a:defRPr>
      </a:lvl1pPr>
      <a:lvl2pPr marL="39688" algn="l" rtl="0" fontAlgn="base">
        <a:spcBef>
          <a:spcPct val="0"/>
        </a:spcBef>
        <a:spcAft>
          <a:spcPct val="0"/>
        </a:spcAft>
        <a:defRPr sz="3400">
          <a:solidFill>
            <a:schemeClr val="tx1"/>
          </a:solidFill>
          <a:latin typeface="Arial" charset="0"/>
          <a:ea typeface="ヒラギノ角ゴ ProN W3" charset="0"/>
          <a:cs typeface="ヒラギノ角ゴ ProN W3" charset="0"/>
          <a:sym typeface="Arial" charset="0"/>
        </a:defRPr>
      </a:lvl2pPr>
      <a:lvl3pPr marL="39688" algn="l" rtl="0" fontAlgn="base">
        <a:spcBef>
          <a:spcPct val="0"/>
        </a:spcBef>
        <a:spcAft>
          <a:spcPct val="0"/>
        </a:spcAft>
        <a:defRPr sz="3400">
          <a:solidFill>
            <a:schemeClr val="tx1"/>
          </a:solidFill>
          <a:latin typeface="Arial" charset="0"/>
          <a:ea typeface="ヒラギノ角ゴ ProN W3" charset="0"/>
          <a:cs typeface="ヒラギノ角ゴ ProN W3" charset="0"/>
          <a:sym typeface="Arial" charset="0"/>
        </a:defRPr>
      </a:lvl3pPr>
      <a:lvl4pPr marL="39688" algn="l" rtl="0" fontAlgn="base">
        <a:spcBef>
          <a:spcPct val="0"/>
        </a:spcBef>
        <a:spcAft>
          <a:spcPct val="0"/>
        </a:spcAft>
        <a:defRPr sz="3400">
          <a:solidFill>
            <a:schemeClr val="tx1"/>
          </a:solidFill>
          <a:latin typeface="Arial" charset="0"/>
          <a:ea typeface="ヒラギノ角ゴ ProN W3" charset="0"/>
          <a:cs typeface="ヒラギノ角ゴ ProN W3" charset="0"/>
          <a:sym typeface="Arial" charset="0"/>
        </a:defRPr>
      </a:lvl4pPr>
      <a:lvl5pPr marL="39688" algn="l" rtl="0" fontAlgn="base">
        <a:spcBef>
          <a:spcPct val="0"/>
        </a:spcBef>
        <a:spcAft>
          <a:spcPct val="0"/>
        </a:spcAft>
        <a:defRPr sz="3400">
          <a:solidFill>
            <a:schemeClr val="tx1"/>
          </a:solidFill>
          <a:latin typeface="Arial" charset="0"/>
          <a:ea typeface="ヒラギノ角ゴ ProN W3" charset="0"/>
          <a:cs typeface="ヒラギノ角ゴ ProN W3" charset="0"/>
          <a:sym typeface="Arial" charset="0"/>
        </a:defRPr>
      </a:lvl5pPr>
      <a:lvl6pPr marL="496888" algn="l" rtl="0" fontAlgn="base">
        <a:spcBef>
          <a:spcPct val="0"/>
        </a:spcBef>
        <a:spcAft>
          <a:spcPct val="0"/>
        </a:spcAft>
        <a:defRPr sz="3400">
          <a:solidFill>
            <a:schemeClr val="tx1"/>
          </a:solidFill>
          <a:latin typeface="Arial" charset="0"/>
          <a:ea typeface="ヒラギノ角ゴ ProN W3" charset="0"/>
          <a:cs typeface="ヒラギノ角ゴ ProN W3" charset="0"/>
          <a:sym typeface="Arial" charset="0"/>
        </a:defRPr>
      </a:lvl6pPr>
      <a:lvl7pPr marL="954088" algn="l" rtl="0" fontAlgn="base">
        <a:spcBef>
          <a:spcPct val="0"/>
        </a:spcBef>
        <a:spcAft>
          <a:spcPct val="0"/>
        </a:spcAft>
        <a:defRPr sz="3400">
          <a:solidFill>
            <a:schemeClr val="tx1"/>
          </a:solidFill>
          <a:latin typeface="Arial" charset="0"/>
          <a:ea typeface="ヒラギノ角ゴ ProN W3" charset="0"/>
          <a:cs typeface="ヒラギノ角ゴ ProN W3" charset="0"/>
          <a:sym typeface="Arial" charset="0"/>
        </a:defRPr>
      </a:lvl7pPr>
      <a:lvl8pPr marL="1411288" algn="l" rtl="0" fontAlgn="base">
        <a:spcBef>
          <a:spcPct val="0"/>
        </a:spcBef>
        <a:spcAft>
          <a:spcPct val="0"/>
        </a:spcAft>
        <a:defRPr sz="3400">
          <a:solidFill>
            <a:schemeClr val="tx1"/>
          </a:solidFill>
          <a:latin typeface="Arial" charset="0"/>
          <a:ea typeface="ヒラギノ角ゴ ProN W3" charset="0"/>
          <a:cs typeface="ヒラギノ角ゴ ProN W3" charset="0"/>
          <a:sym typeface="Arial" charset="0"/>
        </a:defRPr>
      </a:lvl8pPr>
      <a:lvl9pPr marL="1868488" algn="l" rtl="0" fontAlgn="base">
        <a:spcBef>
          <a:spcPct val="0"/>
        </a:spcBef>
        <a:spcAft>
          <a:spcPct val="0"/>
        </a:spcAft>
        <a:defRPr sz="3400">
          <a:solidFill>
            <a:schemeClr val="tx1"/>
          </a:solidFill>
          <a:latin typeface="Arial" charset="0"/>
          <a:ea typeface="ヒラギノ角ゴ ProN W3" charset="0"/>
          <a:cs typeface="ヒラギノ角ゴ ProN W3" charset="0"/>
          <a:sym typeface="Arial" charset="0"/>
        </a:defRPr>
      </a:lvl9pPr>
    </p:titleStyle>
    <p:bodyStyle>
      <a:lvl1pPr marL="39688" algn="l" rtl="0" fontAlgn="base">
        <a:spcBef>
          <a:spcPts val="600"/>
        </a:spcBef>
        <a:spcAft>
          <a:spcPct val="0"/>
        </a:spcAft>
        <a:defRPr sz="2800">
          <a:solidFill>
            <a:schemeClr val="tx1"/>
          </a:solidFill>
          <a:latin typeface="+mn-lt"/>
          <a:ea typeface="+mn-ea"/>
          <a:cs typeface="+mn-cs"/>
          <a:sym typeface="Arial" charset="0"/>
        </a:defRPr>
      </a:lvl1pPr>
      <a:lvl2pPr marL="731838" indent="-285750" algn="l" rtl="0" fontAlgn="base">
        <a:spcBef>
          <a:spcPts val="1000"/>
        </a:spcBef>
        <a:spcAft>
          <a:spcPct val="0"/>
        </a:spcAft>
        <a:buSzPct val="100000"/>
        <a:buFont typeface="Arial" charset="0"/>
        <a:buChar char="•"/>
        <a:defRPr sz="2000">
          <a:solidFill>
            <a:schemeClr val="tx1"/>
          </a:solidFill>
          <a:latin typeface="+mn-lt"/>
          <a:ea typeface="+mn-ea"/>
          <a:cs typeface="+mn-cs"/>
          <a:sym typeface="Arial" charset="0"/>
        </a:defRPr>
      </a:lvl2pPr>
      <a:lvl3pPr marL="1131888" indent="-228600" algn="l" rtl="0" fontAlgn="base">
        <a:spcBef>
          <a:spcPts val="400"/>
        </a:spcBef>
        <a:spcAft>
          <a:spcPct val="0"/>
        </a:spcAft>
        <a:buSzPct val="100000"/>
        <a:buFont typeface="Arial" charset="0"/>
        <a:buChar char="–"/>
        <a:defRPr>
          <a:solidFill>
            <a:schemeClr val="tx1"/>
          </a:solidFill>
          <a:latin typeface="+mn-lt"/>
          <a:ea typeface="+mn-ea"/>
          <a:cs typeface="+mn-cs"/>
          <a:sym typeface="Arial" charset="0"/>
        </a:defRPr>
      </a:lvl3pPr>
      <a:lvl4pPr marL="15890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4pPr>
      <a:lvl5pPr marL="2046288" indent="-228600" algn="l" rtl="0" fontAlgn="base">
        <a:spcBef>
          <a:spcPts val="300"/>
        </a:spcBef>
        <a:spcAft>
          <a:spcPct val="0"/>
        </a:spcAft>
        <a:buSzPct val="100000"/>
        <a:buFont typeface="Arial" charset="0"/>
        <a:buChar char="»"/>
        <a:defRPr sz="1400">
          <a:solidFill>
            <a:schemeClr val="tx1"/>
          </a:solidFill>
          <a:latin typeface="+mn-lt"/>
          <a:ea typeface="+mn-ea"/>
          <a:cs typeface="+mn-cs"/>
          <a:sym typeface="Arial" charset="0"/>
        </a:defRPr>
      </a:lvl5pPr>
      <a:lvl6pPr marL="2503488" indent="-228600" algn="l" rtl="0" fontAlgn="base">
        <a:spcBef>
          <a:spcPts val="300"/>
        </a:spcBef>
        <a:spcAft>
          <a:spcPct val="0"/>
        </a:spcAft>
        <a:buSzPct val="100000"/>
        <a:buFont typeface="Arial" charset="0"/>
        <a:buChar char="»"/>
        <a:defRPr sz="1400">
          <a:solidFill>
            <a:schemeClr val="tx1"/>
          </a:solidFill>
          <a:latin typeface="+mn-lt"/>
          <a:ea typeface="+mn-ea"/>
          <a:cs typeface="+mn-cs"/>
          <a:sym typeface="Arial" charset="0"/>
        </a:defRPr>
      </a:lvl6pPr>
      <a:lvl7pPr marL="2960688" indent="-228600" algn="l" rtl="0" fontAlgn="base">
        <a:spcBef>
          <a:spcPts val="300"/>
        </a:spcBef>
        <a:spcAft>
          <a:spcPct val="0"/>
        </a:spcAft>
        <a:buSzPct val="100000"/>
        <a:buFont typeface="Arial" charset="0"/>
        <a:buChar char="»"/>
        <a:defRPr sz="1400">
          <a:solidFill>
            <a:schemeClr val="tx1"/>
          </a:solidFill>
          <a:latin typeface="+mn-lt"/>
          <a:ea typeface="+mn-ea"/>
          <a:cs typeface="+mn-cs"/>
          <a:sym typeface="Arial" charset="0"/>
        </a:defRPr>
      </a:lvl7pPr>
      <a:lvl8pPr marL="3417888" indent="-228600" algn="l" rtl="0" fontAlgn="base">
        <a:spcBef>
          <a:spcPts val="300"/>
        </a:spcBef>
        <a:spcAft>
          <a:spcPct val="0"/>
        </a:spcAft>
        <a:buSzPct val="100000"/>
        <a:buFont typeface="Arial" charset="0"/>
        <a:buChar char="»"/>
        <a:defRPr sz="1400">
          <a:solidFill>
            <a:schemeClr val="tx1"/>
          </a:solidFill>
          <a:latin typeface="+mn-lt"/>
          <a:ea typeface="+mn-ea"/>
          <a:cs typeface="+mn-cs"/>
          <a:sym typeface="Arial" charset="0"/>
        </a:defRPr>
      </a:lvl8pPr>
      <a:lvl9pPr marL="3875088" indent="-228600" algn="l" rtl="0" fontAlgn="base">
        <a:spcBef>
          <a:spcPts val="300"/>
        </a:spcBef>
        <a:spcAft>
          <a:spcPct val="0"/>
        </a:spcAft>
        <a:buSzPct val="100000"/>
        <a:buFont typeface="Arial" charset="0"/>
        <a:buChar char="»"/>
        <a:defRPr sz="1400">
          <a:solidFill>
            <a:schemeClr val="tx1"/>
          </a:solidFill>
          <a:latin typeface="+mn-lt"/>
          <a:ea typeface="+mn-ea"/>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9A6D033-9B9E-D147-94FB-0B39B52F5DB5}" type="datetime1">
              <a:rPr lang="en-US" smtClean="0">
                <a:solidFill>
                  <a:prstClr val="black">
                    <a:tint val="75000"/>
                  </a:prstClr>
                </a:solidFill>
                <a:latin typeface="Calibri"/>
                <a:ea typeface="+mn-ea"/>
                <a:cs typeface="+mn-cs"/>
              </a:rPr>
              <a:pPr defTabSz="457200" fontAlgn="auto">
                <a:spcBef>
                  <a:spcPts val="0"/>
                </a:spcBef>
                <a:spcAft>
                  <a:spcPts val="0"/>
                </a:spcAft>
              </a:pPr>
              <a:t>4/23/2013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4C4A1B2-0F5B-3944-995A-0AEFDA3D9549}"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08962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hyperlink" Target="http://www.flickr.com/photos/franckmichel/"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hyperlink" Target="http://www.picsearch.com/" TargetMode="External"/><Relationship Id="rId10" Type="http://schemas.openxmlformats.org/officeDocument/2006/relationships/hyperlink" Target="http://av.rds.yahoo.com/_ylt=A9ibyK4d.QpFu5UA7EFuCqMX;_ylu=X3oDMTBvcjFrYm5wBHBndANhdl9pbWdfaG9tZQRzZWMDbG9nbw--/SIG=11d79a3nr/EXP=1158433437/**http:/www.altavista.com/" TargetMode="External"/><Relationship Id="rId4" Type="http://schemas.openxmlformats.org/officeDocument/2006/relationships/image" Target="../media/image37.png"/><Relationship Id="rId9"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Human abilities</a:t>
            </a:r>
          </a:p>
        </p:txBody>
      </p:sp>
      <p:sp>
        <p:nvSpPr>
          <p:cNvPr id="3" name="Subtitle 2"/>
          <p:cNvSpPr>
            <a:spLocks noGrp="1"/>
          </p:cNvSpPr>
          <p:nvPr>
            <p:ph type="subTitle" idx="1"/>
          </p:nvPr>
        </p:nvSpPr>
        <p:spPr/>
        <p:txBody>
          <a:bodyPr/>
          <a:lstStyle/>
          <a:p>
            <a:r>
              <a:rPr lang="en-US" dirty="0" smtClean="0"/>
              <a:t>Presented By</a:t>
            </a:r>
          </a:p>
          <a:p>
            <a:r>
              <a:rPr lang="en-US" dirty="0" smtClean="0"/>
              <a:t>Mahmoud </a:t>
            </a:r>
            <a:r>
              <a:rPr lang="en-US" dirty="0" err="1" smtClean="0"/>
              <a:t>Awadallah</a:t>
            </a:r>
            <a:endParaRPr lang="en-US" dirty="0"/>
          </a:p>
        </p:txBody>
      </p:sp>
      <p:sp>
        <p:nvSpPr>
          <p:cNvPr id="4" name="Slide Number Placeholder 3"/>
          <p:cNvSpPr>
            <a:spLocks noGrp="1"/>
          </p:cNvSpPr>
          <p:nvPr>
            <p:ph type="sldNum" sz="quarter" idx="12"/>
          </p:nvPr>
        </p:nvSpPr>
        <p:spPr/>
        <p:txBody>
          <a:bodyPr/>
          <a:lstStyle/>
          <a:p>
            <a:fld id="{84C4A1B2-0F5B-3944-995A-0AEFDA3D9549}" type="slidenum">
              <a:rPr lang="en-US" smtClean="0">
                <a:solidFill>
                  <a:prstClr val="black">
                    <a:tint val="75000"/>
                  </a:prstClr>
                </a:solidFill>
              </a:rPr>
              <a:pPr/>
              <a:t>1</a:t>
            </a:fld>
            <a:endParaRPr lang="en-US">
              <a:solidFill>
                <a:prstClr val="black">
                  <a:tint val="75000"/>
                </a:prstClr>
              </a:solidFill>
            </a:endParaRPr>
          </a:p>
        </p:txBody>
      </p:sp>
    </p:spTree>
    <p:extLst>
      <p:ext uri="{BB962C8B-B14F-4D97-AF65-F5344CB8AC3E}">
        <p14:creationId xmlns:p14="http://schemas.microsoft.com/office/powerpoint/2010/main" val="40893072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pic>
        <p:nvPicPr>
          <p:cNvPr id="2" name="Picture 3"/>
          <p:cNvPicPr>
            <a:picLocks noChangeAspect="1" noChangeArrowheads="1"/>
          </p:cNvPicPr>
          <p:nvPr/>
        </p:nvPicPr>
        <p:blipFill>
          <a:blip r:embed="rId3"/>
          <a:srcRect/>
          <a:stretch>
            <a:fillRect/>
          </a:stretch>
        </p:blipFill>
        <p:spPr bwMode="auto">
          <a:xfrm>
            <a:off x="646546" y="1221441"/>
            <a:ext cx="7850909" cy="4426324"/>
          </a:xfrm>
          <a:prstGeom prst="rect">
            <a:avLst/>
          </a:prstGeom>
          <a:noFill/>
        </p:spPr>
      </p:pic>
    </p:spTree>
    <p:extLst>
      <p:ext uri="{BB962C8B-B14F-4D97-AF65-F5344CB8AC3E}">
        <p14:creationId xmlns:p14="http://schemas.microsoft.com/office/powerpoint/2010/main" val="26799299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pic>
        <p:nvPicPr>
          <p:cNvPr id="2" name="Picture 3"/>
          <p:cNvPicPr>
            <a:picLocks noChangeAspect="1" noChangeArrowheads="1"/>
          </p:cNvPicPr>
          <p:nvPr/>
        </p:nvPicPr>
        <p:blipFill>
          <a:blip r:embed="rId3"/>
          <a:srcRect/>
          <a:stretch>
            <a:fillRect/>
          </a:stretch>
        </p:blipFill>
        <p:spPr bwMode="auto">
          <a:xfrm>
            <a:off x="1062182" y="526677"/>
            <a:ext cx="7019636" cy="5804647"/>
          </a:xfrm>
          <a:prstGeom prst="rect">
            <a:avLst/>
          </a:prstGeom>
          <a:noFill/>
        </p:spPr>
      </p:pic>
    </p:spTree>
    <p:extLst>
      <p:ext uri="{BB962C8B-B14F-4D97-AF65-F5344CB8AC3E}">
        <p14:creationId xmlns:p14="http://schemas.microsoft.com/office/powerpoint/2010/main" val="116144898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 name="TextBox 1"/>
          <p:cNvSpPr txBox="1"/>
          <p:nvPr/>
        </p:nvSpPr>
        <p:spPr>
          <a:xfrm>
            <a:off x="1685636" y="986118"/>
            <a:ext cx="5206554"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Experiment specifications</a:t>
            </a:r>
          </a:p>
        </p:txBody>
      </p:sp>
      <p:sp>
        <p:nvSpPr>
          <p:cNvPr id="3" name="TextBox 1"/>
          <p:cNvSpPr txBox="1"/>
          <p:nvPr/>
        </p:nvSpPr>
        <p:spPr>
          <a:xfrm>
            <a:off x="912091" y="1949823"/>
            <a:ext cx="2543966" cy="374854"/>
          </a:xfrm>
          <a:prstGeom prst="rect">
            <a:avLst/>
          </a:prstGeom>
          <a:noFill/>
        </p:spPr>
        <p:txBody>
          <a:bodyPr wrap="none" lIns="0" tIns="0" rIns="0" bIns="41029" rtlCol="0">
            <a:spAutoFit/>
          </a:bodyPr>
          <a:lstStyle/>
          <a:p>
            <a:pPr>
              <a:lnSpc>
                <a:spcPts val="2602"/>
              </a:lnSpc>
            </a:pPr>
            <a:r>
              <a:rPr lang="en-US" altLang="zh-CN" sz="2900" dirty="0">
                <a:latin typeface="Times New Roman" pitchFamily="18" charset="0"/>
                <a:cs typeface="Times New Roman" pitchFamily="18" charset="0"/>
              </a:rPr>
              <a:t>•  5 naïve scorers</a:t>
            </a:r>
          </a:p>
        </p:txBody>
      </p:sp>
      <p:sp>
        <p:nvSpPr>
          <p:cNvPr id="5" name="TextBox 1"/>
          <p:cNvSpPr txBox="1"/>
          <p:nvPr/>
        </p:nvSpPr>
        <p:spPr>
          <a:xfrm>
            <a:off x="912091" y="2465294"/>
            <a:ext cx="4998163" cy="374854"/>
          </a:xfrm>
          <a:prstGeom prst="rect">
            <a:avLst/>
          </a:prstGeom>
          <a:noFill/>
        </p:spPr>
        <p:txBody>
          <a:bodyPr wrap="none" lIns="0" tIns="0" rIns="0" bIns="41029" rtlCol="0">
            <a:spAutoFit/>
          </a:bodyPr>
          <a:lstStyle/>
          <a:p>
            <a:pPr>
              <a:lnSpc>
                <a:spcPts val="2602"/>
              </a:lnSpc>
            </a:pPr>
            <a:r>
              <a:rPr lang="en-US" altLang="zh-CN" sz="2900" dirty="0">
                <a:latin typeface="Times New Roman" pitchFamily="18" charset="0"/>
                <a:cs typeface="Times New Roman" pitchFamily="18" charset="0"/>
              </a:rPr>
              <a:t>•  105 attributes assessed for each</a:t>
            </a:r>
          </a:p>
        </p:txBody>
      </p:sp>
      <p:sp>
        <p:nvSpPr>
          <p:cNvPr id="6" name="TextBox 1"/>
          <p:cNvSpPr txBox="1"/>
          <p:nvPr/>
        </p:nvSpPr>
        <p:spPr>
          <a:xfrm>
            <a:off x="1223818" y="2902323"/>
            <a:ext cx="1649491" cy="374854"/>
          </a:xfrm>
          <a:prstGeom prst="rect">
            <a:avLst/>
          </a:prstGeom>
          <a:noFill/>
        </p:spPr>
        <p:txBody>
          <a:bodyPr wrap="none" lIns="0" tIns="0" rIns="0" bIns="41029" rtlCol="0">
            <a:spAutoFit/>
          </a:bodyPr>
          <a:lstStyle/>
          <a:p>
            <a:pPr>
              <a:lnSpc>
                <a:spcPts val="2602"/>
              </a:lnSpc>
            </a:pPr>
            <a:r>
              <a:rPr lang="en-US" altLang="zh-CN" sz="2900" dirty="0">
                <a:latin typeface="Times New Roman" pitchFamily="18" charset="0"/>
                <a:cs typeface="Times New Roman" pitchFamily="18" charset="0"/>
              </a:rPr>
              <a:t>description</a:t>
            </a:r>
          </a:p>
        </p:txBody>
      </p:sp>
      <p:sp>
        <p:nvSpPr>
          <p:cNvPr id="7" name="TextBox 1"/>
          <p:cNvSpPr txBox="1"/>
          <p:nvPr/>
        </p:nvSpPr>
        <p:spPr>
          <a:xfrm>
            <a:off x="912091" y="3417794"/>
            <a:ext cx="5336397" cy="374854"/>
          </a:xfrm>
          <a:prstGeom prst="rect">
            <a:avLst/>
          </a:prstGeom>
          <a:noFill/>
        </p:spPr>
        <p:txBody>
          <a:bodyPr wrap="none" lIns="0" tIns="0" rIns="0" bIns="41029" rtlCol="0">
            <a:spAutoFit/>
          </a:bodyPr>
          <a:lstStyle/>
          <a:p>
            <a:pPr>
              <a:lnSpc>
                <a:spcPts val="2602"/>
              </a:lnSpc>
            </a:pPr>
            <a:r>
              <a:rPr lang="en-US" altLang="zh-CN" sz="2900" dirty="0">
                <a:latin typeface="Times New Roman" pitchFamily="18" charset="0"/>
                <a:cs typeface="Times New Roman" pitchFamily="18" charset="0"/>
              </a:rPr>
              <a:t>•  2 scoring fields for each attribute:</a:t>
            </a:r>
          </a:p>
        </p:txBody>
      </p:sp>
      <p:sp>
        <p:nvSpPr>
          <p:cNvPr id="8" name="TextBox 1"/>
          <p:cNvSpPr txBox="1"/>
          <p:nvPr/>
        </p:nvSpPr>
        <p:spPr>
          <a:xfrm>
            <a:off x="1327727" y="3922059"/>
            <a:ext cx="4506042" cy="785223"/>
          </a:xfrm>
          <a:prstGeom prst="rect">
            <a:avLst/>
          </a:prstGeom>
          <a:noFill/>
        </p:spPr>
        <p:txBody>
          <a:bodyPr wrap="none" lIns="0" tIns="0" rIns="0" bIns="41029" rtlCol="0">
            <a:spAutoFit/>
          </a:bodyPr>
          <a:lstStyle/>
          <a:p>
            <a:pPr>
              <a:lnSpc>
                <a:spcPts val="2244"/>
              </a:lnSpc>
            </a:pPr>
            <a:r>
              <a:rPr lang="en-US" altLang="zh-CN" sz="2500" dirty="0">
                <a:latin typeface="Times New Roman" pitchFamily="18" charset="0"/>
                <a:cs typeface="Times New Roman" pitchFamily="18" charset="0"/>
              </a:rPr>
              <a:t>– whether the attribute is described</a:t>
            </a:r>
          </a:p>
          <a:p>
            <a:pPr>
              <a:lnSpc>
                <a:spcPts val="897"/>
              </a:lnSpc>
            </a:pPr>
            <a:endParaRPr lang="en-US" altLang="zh-CN" dirty="0" smtClean="0"/>
          </a:p>
          <a:p>
            <a:pPr>
              <a:lnSpc>
                <a:spcPts val="2692"/>
              </a:lnSpc>
            </a:pPr>
            <a:r>
              <a:rPr lang="en-US" altLang="zh-CN" sz="2500" dirty="0">
                <a:latin typeface="Times New Roman" pitchFamily="18" charset="0"/>
                <a:cs typeface="Times New Roman" pitchFamily="18" charset="0"/>
              </a:rPr>
              <a:t>– if yes, whether it is accurate</a:t>
            </a:r>
          </a:p>
        </p:txBody>
      </p:sp>
    </p:spTree>
    <p:extLst>
      <p:ext uri="{BB962C8B-B14F-4D97-AF65-F5344CB8AC3E}">
        <p14:creationId xmlns:p14="http://schemas.microsoft.com/office/powerpoint/2010/main" val="317982894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 name="TextBox 1"/>
          <p:cNvSpPr txBox="1"/>
          <p:nvPr/>
        </p:nvSpPr>
        <p:spPr>
          <a:xfrm>
            <a:off x="2147455" y="986118"/>
            <a:ext cx="4332917"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Computation of score</a:t>
            </a:r>
          </a:p>
        </p:txBody>
      </p:sp>
      <p:sp>
        <p:nvSpPr>
          <p:cNvPr id="3" name="TextBox 1"/>
          <p:cNvSpPr txBox="1"/>
          <p:nvPr/>
        </p:nvSpPr>
        <p:spPr>
          <a:xfrm>
            <a:off x="2551546" y="2644588"/>
            <a:ext cx="3678058" cy="220966"/>
          </a:xfrm>
          <a:prstGeom prst="rect">
            <a:avLst/>
          </a:prstGeom>
          <a:noFill/>
        </p:spPr>
        <p:txBody>
          <a:bodyPr wrap="none" lIns="0" tIns="0" rIns="0" bIns="41029" rtlCol="0">
            <a:spAutoFit/>
          </a:bodyPr>
          <a:lstStyle/>
          <a:p>
            <a:pPr>
              <a:lnSpc>
                <a:spcPts val="1436"/>
              </a:lnSpc>
            </a:pPr>
            <a:r>
              <a:rPr lang="en-US" altLang="zh-CN" sz="1600" b="1" dirty="0">
                <a:latin typeface="Times New Roman" pitchFamily="18" charset="0"/>
                <a:cs typeface="Times New Roman" pitchFamily="18" charset="0"/>
              </a:rPr>
              <a:t>Attribute:</a:t>
            </a:r>
            <a:r>
              <a:rPr lang="en-US" altLang="zh-CN" sz="1600" dirty="0">
                <a:latin typeface="Times New Roman" pitchFamily="18" charset="0"/>
                <a:cs typeface="Times New Roman" pitchFamily="18" charset="0"/>
              </a:rPr>
              <a:t> </a:t>
            </a:r>
            <a:r>
              <a:rPr lang="en-US" altLang="zh-CN" sz="1600" b="1" dirty="0">
                <a:latin typeface="Times New Roman" pitchFamily="18" charset="0"/>
                <a:cs typeface="Times New Roman" pitchFamily="18" charset="0"/>
              </a:rPr>
              <a:t>building,</a:t>
            </a:r>
            <a:r>
              <a:rPr lang="en-US" altLang="zh-CN" sz="1600" dirty="0">
                <a:latin typeface="Times New Roman" pitchFamily="18" charset="0"/>
                <a:cs typeface="Times New Roman" pitchFamily="18" charset="0"/>
              </a:rPr>
              <a:t> </a:t>
            </a:r>
            <a:r>
              <a:rPr lang="en-US" altLang="zh-CN" sz="1600" b="1" dirty="0">
                <a:latin typeface="Times New Roman" pitchFamily="18" charset="0"/>
                <a:cs typeface="Times New Roman" pitchFamily="18" charset="0"/>
              </a:rPr>
              <a:t>Image:</a:t>
            </a:r>
            <a:r>
              <a:rPr lang="en-US" altLang="zh-CN" sz="1600" dirty="0">
                <a:latin typeface="Times New Roman" pitchFamily="18" charset="0"/>
                <a:cs typeface="Times New Roman" pitchFamily="18" charset="0"/>
              </a:rPr>
              <a:t> </a:t>
            </a:r>
            <a:r>
              <a:rPr lang="en-US" altLang="zh-CN" sz="1600" b="1" dirty="0">
                <a:latin typeface="Times New Roman" pitchFamily="18" charset="0"/>
                <a:cs typeface="Times New Roman" pitchFamily="18" charset="0"/>
              </a:rPr>
              <a:t>52,</a:t>
            </a:r>
            <a:r>
              <a:rPr lang="en-US" altLang="zh-CN" sz="1600" dirty="0">
                <a:latin typeface="Times New Roman" pitchFamily="18" charset="0"/>
                <a:cs typeface="Times New Roman" pitchFamily="18" charset="0"/>
              </a:rPr>
              <a:t> </a:t>
            </a:r>
            <a:r>
              <a:rPr lang="en-US" altLang="zh-CN" sz="1600" b="1" dirty="0">
                <a:latin typeface="Times New Roman" pitchFamily="18" charset="0"/>
                <a:cs typeface="Times New Roman" pitchFamily="18" charset="0"/>
              </a:rPr>
              <a:t>PT:</a:t>
            </a:r>
            <a:r>
              <a:rPr lang="en-US" altLang="zh-CN" sz="1600" dirty="0">
                <a:latin typeface="Times New Roman" pitchFamily="18" charset="0"/>
                <a:cs typeface="Times New Roman" pitchFamily="18" charset="0"/>
              </a:rPr>
              <a:t> </a:t>
            </a:r>
            <a:r>
              <a:rPr lang="en-US" altLang="zh-CN" sz="1600" b="1" dirty="0">
                <a:latin typeface="Times New Roman" pitchFamily="18" charset="0"/>
                <a:cs typeface="Times New Roman" pitchFamily="18" charset="0"/>
              </a:rPr>
              <a:t>500ms</a:t>
            </a:r>
          </a:p>
        </p:txBody>
      </p:sp>
      <p:sp>
        <p:nvSpPr>
          <p:cNvPr id="5" name="TextBox 1"/>
          <p:cNvSpPr txBox="1"/>
          <p:nvPr/>
        </p:nvSpPr>
        <p:spPr>
          <a:xfrm>
            <a:off x="2782455" y="3238500"/>
            <a:ext cx="617157" cy="951935"/>
          </a:xfrm>
          <a:prstGeom prst="rect">
            <a:avLst/>
          </a:prstGeom>
          <a:noFill/>
        </p:spPr>
        <p:txBody>
          <a:bodyPr wrap="none" lIns="0" tIns="0" rIns="0" bIns="41029" rtlCol="0">
            <a:spAutoFit/>
          </a:bodyPr>
          <a:lstStyle/>
          <a:p>
            <a:pPr>
              <a:lnSpc>
                <a:spcPts val="1436"/>
              </a:lnSpc>
              <a:tabLst>
                <a:tab pos="284925" algn="l"/>
              </a:tabLst>
            </a:pPr>
            <a:r>
              <a:rPr lang="en-US" altLang="zh-CN" sz="1600" dirty="0">
                <a:latin typeface="Times New Roman" pitchFamily="18" charset="0"/>
                <a:cs typeface="Times New Roman" pitchFamily="18" charset="0"/>
              </a:rPr>
              <a:t>Subject</a:t>
            </a:r>
          </a:p>
          <a:p>
            <a:pPr>
              <a:lnSpc>
                <a:spcPts val="1885"/>
              </a:lnSpc>
              <a:tabLst>
                <a:tab pos="284925" algn="l"/>
              </a:tabLst>
            </a:pPr>
            <a:r>
              <a:rPr lang="en-US" altLang="zh-CN" dirty="0" smtClean="0"/>
              <a:t>	</a:t>
            </a:r>
            <a:r>
              <a:rPr lang="en-US" altLang="zh-CN" sz="1600" dirty="0">
                <a:latin typeface="Times New Roman" pitchFamily="18" charset="0"/>
                <a:cs typeface="Times New Roman" pitchFamily="18" charset="0"/>
              </a:rPr>
              <a:t>1</a:t>
            </a:r>
          </a:p>
          <a:p>
            <a:pPr>
              <a:lnSpc>
                <a:spcPts val="1885"/>
              </a:lnSpc>
              <a:tabLst>
                <a:tab pos="284925" algn="l"/>
              </a:tabLst>
            </a:pPr>
            <a:r>
              <a:rPr lang="en-US" altLang="zh-CN" dirty="0" smtClean="0"/>
              <a:t>	</a:t>
            </a:r>
            <a:r>
              <a:rPr lang="en-US" altLang="zh-CN" sz="1600" dirty="0">
                <a:latin typeface="Times New Roman" pitchFamily="18" charset="0"/>
                <a:cs typeface="Times New Roman" pitchFamily="18" charset="0"/>
              </a:rPr>
              <a:t>2</a:t>
            </a:r>
          </a:p>
          <a:p>
            <a:pPr>
              <a:lnSpc>
                <a:spcPts val="1885"/>
              </a:lnSpc>
              <a:tabLst>
                <a:tab pos="284925" algn="l"/>
              </a:tabLst>
            </a:pPr>
            <a:r>
              <a:rPr lang="en-US" altLang="zh-CN" dirty="0" smtClean="0"/>
              <a:t>	</a:t>
            </a:r>
            <a:r>
              <a:rPr lang="en-US" altLang="zh-CN" sz="1600" dirty="0">
                <a:latin typeface="Times New Roman" pitchFamily="18" charset="0"/>
                <a:cs typeface="Times New Roman" pitchFamily="18" charset="0"/>
              </a:rPr>
              <a:t>3</a:t>
            </a:r>
          </a:p>
        </p:txBody>
      </p:sp>
      <p:sp>
        <p:nvSpPr>
          <p:cNvPr id="6" name="TextBox 1"/>
          <p:cNvSpPr txBox="1"/>
          <p:nvPr/>
        </p:nvSpPr>
        <p:spPr>
          <a:xfrm>
            <a:off x="4445000" y="3238500"/>
            <a:ext cx="1708801" cy="951935"/>
          </a:xfrm>
          <a:prstGeom prst="rect">
            <a:avLst/>
          </a:prstGeom>
          <a:noFill/>
        </p:spPr>
        <p:txBody>
          <a:bodyPr wrap="none" lIns="0" tIns="0" rIns="0" bIns="41029" rtlCol="0">
            <a:spAutoFit/>
          </a:bodyPr>
          <a:lstStyle/>
          <a:p>
            <a:pPr>
              <a:lnSpc>
                <a:spcPts val="1436"/>
              </a:lnSpc>
              <a:tabLst>
                <a:tab pos="820583" algn="l"/>
              </a:tabLst>
            </a:pPr>
            <a:r>
              <a:rPr lang="en-US" altLang="zh-CN" sz="1600" dirty="0">
                <a:latin typeface="Times New Roman" pitchFamily="18" charset="0"/>
                <a:cs typeface="Times New Roman" pitchFamily="18" charset="0"/>
              </a:rPr>
              <a:t>Correctly described?</a:t>
            </a:r>
          </a:p>
          <a:p>
            <a:pPr>
              <a:lnSpc>
                <a:spcPts val="1885"/>
              </a:lnSpc>
              <a:tabLst>
                <a:tab pos="820583" algn="l"/>
              </a:tabLst>
            </a:pPr>
            <a:r>
              <a:rPr lang="en-US" altLang="zh-CN" dirty="0" smtClean="0"/>
              <a:t>	</a:t>
            </a:r>
            <a:r>
              <a:rPr lang="en-US" altLang="zh-CN" sz="1600" dirty="0">
                <a:latin typeface="Times New Roman" pitchFamily="18" charset="0"/>
                <a:cs typeface="Times New Roman" pitchFamily="18" charset="0"/>
              </a:rPr>
              <a:t>Yes</a:t>
            </a:r>
          </a:p>
          <a:p>
            <a:pPr>
              <a:lnSpc>
                <a:spcPts val="1885"/>
              </a:lnSpc>
              <a:tabLst>
                <a:tab pos="820583" algn="l"/>
              </a:tabLst>
            </a:pPr>
            <a:r>
              <a:rPr lang="en-US" altLang="zh-CN" dirty="0" smtClean="0"/>
              <a:t>	</a:t>
            </a:r>
            <a:r>
              <a:rPr lang="en-US" altLang="zh-CN" sz="1600" dirty="0">
                <a:latin typeface="Times New Roman" pitchFamily="18" charset="0"/>
                <a:cs typeface="Times New Roman" pitchFamily="18" charset="0"/>
              </a:rPr>
              <a:t>No</a:t>
            </a:r>
          </a:p>
          <a:p>
            <a:pPr>
              <a:lnSpc>
                <a:spcPts val="1885"/>
              </a:lnSpc>
              <a:tabLst>
                <a:tab pos="820583" algn="l"/>
              </a:tabLst>
            </a:pPr>
            <a:r>
              <a:rPr lang="en-US" altLang="zh-CN" dirty="0" smtClean="0"/>
              <a:t>	</a:t>
            </a:r>
            <a:r>
              <a:rPr lang="en-US" altLang="zh-CN" sz="1600" dirty="0">
                <a:latin typeface="Times New Roman" pitchFamily="18" charset="0"/>
                <a:cs typeface="Times New Roman" pitchFamily="18" charset="0"/>
              </a:rPr>
              <a:t>Yes</a:t>
            </a:r>
          </a:p>
        </p:txBody>
      </p:sp>
      <p:sp>
        <p:nvSpPr>
          <p:cNvPr id="7" name="TextBox 1"/>
          <p:cNvSpPr txBox="1"/>
          <p:nvPr/>
        </p:nvSpPr>
        <p:spPr>
          <a:xfrm>
            <a:off x="2170546" y="4728882"/>
            <a:ext cx="4284827" cy="1054528"/>
          </a:xfrm>
          <a:prstGeom prst="rect">
            <a:avLst/>
          </a:prstGeom>
          <a:noFill/>
        </p:spPr>
        <p:txBody>
          <a:bodyPr wrap="none" lIns="0" tIns="0" rIns="0" bIns="41029" rtlCol="0">
            <a:spAutoFit/>
          </a:bodyPr>
          <a:lstStyle/>
          <a:p>
            <a:pPr>
              <a:lnSpc>
                <a:spcPts val="1436"/>
              </a:lnSpc>
              <a:tabLst>
                <a:tab pos="1834914" algn="l"/>
              </a:tabLst>
            </a:pPr>
            <a:r>
              <a:rPr lang="en-US" altLang="zh-CN" dirty="0" smtClean="0"/>
              <a:t>	</a:t>
            </a:r>
            <a:r>
              <a:rPr lang="en-US" altLang="zh-CN" sz="1600" dirty="0">
                <a:solidFill>
                  <a:srgbClr val="FF0000"/>
                </a:solidFill>
                <a:latin typeface="Times New Roman" pitchFamily="18" charset="0"/>
                <a:cs typeface="Times New Roman" pitchFamily="18" charset="0"/>
              </a:rPr>
              <a:t>Score:</a:t>
            </a:r>
            <a:r>
              <a:rPr lang="en-US" altLang="zh-CN" sz="1600" dirty="0">
                <a:latin typeface="Times New Roman" pitchFamily="18" charset="0"/>
                <a:cs typeface="Times New Roman" pitchFamily="18" charset="0"/>
              </a:rPr>
              <a:t> </a:t>
            </a:r>
            <a:r>
              <a:rPr lang="en-US" altLang="zh-CN" sz="1600" dirty="0">
                <a:solidFill>
                  <a:srgbClr val="FF0000"/>
                </a:solidFill>
                <a:latin typeface="Times New Roman" pitchFamily="18" charset="0"/>
                <a:cs typeface="Times New Roman" pitchFamily="18" charset="0"/>
              </a:rPr>
              <a:t>0.67</a:t>
            </a:r>
          </a:p>
          <a:p>
            <a:pPr>
              <a:lnSpc>
                <a:spcPts val="897"/>
              </a:lnSpc>
            </a:pPr>
            <a:endParaRPr lang="en-US" altLang="zh-CN" dirty="0" smtClean="0"/>
          </a:p>
          <a:p>
            <a:pPr>
              <a:lnSpc>
                <a:spcPts val="897"/>
              </a:lnSpc>
            </a:pPr>
            <a:endParaRPr lang="en-US" altLang="zh-CN" dirty="0" smtClean="0"/>
          </a:p>
          <a:p>
            <a:pPr>
              <a:lnSpc>
                <a:spcPts val="897"/>
              </a:lnSpc>
            </a:pPr>
            <a:endParaRPr lang="en-US" altLang="zh-CN" dirty="0" smtClean="0"/>
          </a:p>
          <a:p>
            <a:pPr>
              <a:lnSpc>
                <a:spcPts val="897"/>
              </a:lnSpc>
            </a:pPr>
            <a:endParaRPr lang="en-US" altLang="zh-CN" dirty="0" smtClean="0"/>
          </a:p>
          <a:p>
            <a:pPr>
              <a:lnSpc>
                <a:spcPts val="897"/>
              </a:lnSpc>
            </a:pPr>
            <a:endParaRPr lang="en-US" altLang="zh-CN" dirty="0" smtClean="0"/>
          </a:p>
          <a:p>
            <a:pPr>
              <a:lnSpc>
                <a:spcPts val="1974"/>
              </a:lnSpc>
              <a:tabLst>
                <a:tab pos="1834914" algn="l"/>
              </a:tabLst>
            </a:pPr>
            <a:r>
              <a:rPr lang="en-US" altLang="zh-CN" sz="1600" dirty="0">
                <a:latin typeface="Times New Roman" pitchFamily="18" charset="0"/>
                <a:cs typeface="Times New Roman" pitchFamily="18" charset="0"/>
              </a:rPr>
              <a:t>For image 52, normalize by max score across all PT</a:t>
            </a:r>
          </a:p>
        </p:txBody>
      </p:sp>
    </p:spTree>
    <p:extLst>
      <p:ext uri="{BB962C8B-B14F-4D97-AF65-F5344CB8AC3E}">
        <p14:creationId xmlns:p14="http://schemas.microsoft.com/office/powerpoint/2010/main" val="408375018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 name="TextBox 1"/>
          <p:cNvSpPr txBox="1"/>
          <p:nvPr/>
        </p:nvSpPr>
        <p:spPr>
          <a:xfrm>
            <a:off x="1789545" y="986118"/>
            <a:ext cx="4982133"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How the scorers perform</a:t>
            </a:r>
          </a:p>
        </p:txBody>
      </p:sp>
      <p:sp>
        <p:nvSpPr>
          <p:cNvPr id="5" name="TextBox 1"/>
          <p:cNvSpPr txBox="1"/>
          <p:nvPr/>
        </p:nvSpPr>
        <p:spPr>
          <a:xfrm>
            <a:off x="4038600" y="6484634"/>
            <a:ext cx="1458733" cy="220966"/>
          </a:xfrm>
          <a:prstGeom prst="rect">
            <a:avLst/>
          </a:prstGeom>
          <a:noFill/>
        </p:spPr>
        <p:txBody>
          <a:bodyPr wrap="none" lIns="0" tIns="0" rIns="0" bIns="41029" rtlCol="0">
            <a:spAutoFit/>
          </a:bodyPr>
          <a:lstStyle/>
          <a:p>
            <a:pPr>
              <a:lnSpc>
                <a:spcPts val="1436"/>
              </a:lnSpc>
            </a:pPr>
            <a:r>
              <a:rPr lang="en-US" altLang="zh-CN" sz="1600" dirty="0">
                <a:latin typeface="Times New Roman" pitchFamily="18" charset="0"/>
                <a:cs typeface="Times New Roman" pitchFamily="18" charset="0"/>
              </a:rPr>
              <a:t>Building attribute</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79" y="1489211"/>
            <a:ext cx="6811143" cy="49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560749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pic>
        <p:nvPicPr>
          <p:cNvPr id="2" name="Picture 3"/>
          <p:cNvPicPr>
            <a:picLocks noChangeAspect="1" noChangeArrowheads="1"/>
          </p:cNvPicPr>
          <p:nvPr/>
        </p:nvPicPr>
        <p:blipFill>
          <a:blip r:embed="rId3"/>
          <a:srcRect/>
          <a:stretch>
            <a:fillRect/>
          </a:stretch>
        </p:blipFill>
        <p:spPr bwMode="auto">
          <a:xfrm>
            <a:off x="1" y="1544748"/>
            <a:ext cx="9144000" cy="3560652"/>
          </a:xfrm>
          <a:prstGeom prst="rect">
            <a:avLst/>
          </a:prstGeom>
          <a:noFill/>
        </p:spPr>
      </p:pic>
    </p:spTree>
    <p:extLst>
      <p:ext uri="{BB962C8B-B14F-4D97-AF65-F5344CB8AC3E}">
        <p14:creationId xmlns:p14="http://schemas.microsoft.com/office/powerpoint/2010/main" val="6212522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pic>
        <p:nvPicPr>
          <p:cNvPr id="3" name="Picture 3"/>
          <p:cNvPicPr>
            <a:picLocks noChangeAspect="1" noChangeArrowheads="1"/>
          </p:cNvPicPr>
          <p:nvPr/>
        </p:nvPicPr>
        <p:blipFill>
          <a:blip r:embed="rId3"/>
          <a:srcRect/>
          <a:stretch>
            <a:fillRect/>
          </a:stretch>
        </p:blipFill>
        <p:spPr bwMode="auto">
          <a:xfrm>
            <a:off x="1062182" y="1770529"/>
            <a:ext cx="7019636" cy="4022912"/>
          </a:xfrm>
          <a:prstGeom prst="rect">
            <a:avLst/>
          </a:prstGeom>
          <a:noFill/>
        </p:spPr>
      </p:pic>
      <p:sp>
        <p:nvSpPr>
          <p:cNvPr id="2" name="TextBox 1"/>
          <p:cNvSpPr txBox="1"/>
          <p:nvPr/>
        </p:nvSpPr>
        <p:spPr>
          <a:xfrm>
            <a:off x="946727" y="986118"/>
            <a:ext cx="6705362"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The “content” of a single fixation</a:t>
            </a:r>
          </a:p>
        </p:txBody>
      </p:sp>
      <p:sp>
        <p:nvSpPr>
          <p:cNvPr id="5" name="TextBox 1"/>
          <p:cNvSpPr txBox="1"/>
          <p:nvPr/>
        </p:nvSpPr>
        <p:spPr>
          <a:xfrm>
            <a:off x="3763818" y="5972735"/>
            <a:ext cx="1421864" cy="220966"/>
          </a:xfrm>
          <a:prstGeom prst="rect">
            <a:avLst/>
          </a:prstGeom>
          <a:noFill/>
        </p:spPr>
        <p:txBody>
          <a:bodyPr wrap="none" lIns="0" tIns="0" rIns="0" bIns="41029" rtlCol="0">
            <a:spAutoFit/>
          </a:bodyPr>
          <a:lstStyle/>
          <a:p>
            <a:pPr>
              <a:lnSpc>
                <a:spcPts val="1436"/>
              </a:lnSpc>
            </a:pPr>
            <a:r>
              <a:rPr lang="en-US" altLang="zh-CN" sz="1600" b="1" dirty="0">
                <a:latin typeface="Times New Roman" pitchFamily="18" charset="0"/>
                <a:cs typeface="Times New Roman" pitchFamily="18" charset="0"/>
              </a:rPr>
              <a:t>Animate</a:t>
            </a:r>
            <a:r>
              <a:rPr lang="en-US" altLang="zh-CN" sz="1600" dirty="0">
                <a:latin typeface="Times New Roman" pitchFamily="18" charset="0"/>
                <a:cs typeface="Times New Roman" pitchFamily="18" charset="0"/>
              </a:rPr>
              <a:t> </a:t>
            </a:r>
            <a:r>
              <a:rPr lang="en-US" altLang="zh-CN" sz="1600" b="1" dirty="0">
                <a:latin typeface="Times New Roman" pitchFamily="18" charset="0"/>
                <a:cs typeface="Times New Roman" pitchFamily="18" charset="0"/>
              </a:rPr>
              <a:t>objects</a:t>
            </a:r>
          </a:p>
        </p:txBody>
      </p:sp>
    </p:spTree>
    <p:extLst>
      <p:ext uri="{BB962C8B-B14F-4D97-AF65-F5344CB8AC3E}">
        <p14:creationId xmlns:p14="http://schemas.microsoft.com/office/powerpoint/2010/main" val="246635188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pic>
        <p:nvPicPr>
          <p:cNvPr id="3" name="Picture 3"/>
          <p:cNvPicPr>
            <a:picLocks noChangeAspect="1" noChangeArrowheads="1"/>
          </p:cNvPicPr>
          <p:nvPr/>
        </p:nvPicPr>
        <p:blipFill>
          <a:blip r:embed="rId3"/>
          <a:srcRect/>
          <a:stretch>
            <a:fillRect/>
          </a:stretch>
        </p:blipFill>
        <p:spPr bwMode="auto">
          <a:xfrm>
            <a:off x="1235364" y="1804147"/>
            <a:ext cx="6673273" cy="3966882"/>
          </a:xfrm>
          <a:prstGeom prst="rect">
            <a:avLst/>
          </a:prstGeom>
          <a:noFill/>
        </p:spPr>
      </p:pic>
      <p:sp>
        <p:nvSpPr>
          <p:cNvPr id="2" name="TextBox 1"/>
          <p:cNvSpPr txBox="1"/>
          <p:nvPr/>
        </p:nvSpPr>
        <p:spPr>
          <a:xfrm>
            <a:off x="946727" y="986118"/>
            <a:ext cx="6705362"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The “content” of a single fixation</a:t>
            </a:r>
          </a:p>
        </p:txBody>
      </p:sp>
      <p:sp>
        <p:nvSpPr>
          <p:cNvPr id="5" name="TextBox 1"/>
          <p:cNvSpPr txBox="1"/>
          <p:nvPr/>
        </p:nvSpPr>
        <p:spPr>
          <a:xfrm>
            <a:off x="3683000" y="5972735"/>
            <a:ext cx="1570943" cy="220966"/>
          </a:xfrm>
          <a:prstGeom prst="rect">
            <a:avLst/>
          </a:prstGeom>
          <a:noFill/>
        </p:spPr>
        <p:txBody>
          <a:bodyPr wrap="none" lIns="0" tIns="0" rIns="0" bIns="41029" rtlCol="0">
            <a:spAutoFit/>
          </a:bodyPr>
          <a:lstStyle/>
          <a:p>
            <a:pPr>
              <a:lnSpc>
                <a:spcPts val="1436"/>
              </a:lnSpc>
            </a:pPr>
            <a:r>
              <a:rPr lang="en-US" altLang="zh-CN" sz="1600" b="1" dirty="0">
                <a:latin typeface="Times New Roman" pitchFamily="18" charset="0"/>
                <a:cs typeface="Times New Roman" pitchFamily="18" charset="0"/>
              </a:rPr>
              <a:t>Inanimate</a:t>
            </a:r>
            <a:r>
              <a:rPr lang="en-US" altLang="zh-CN" sz="1600" dirty="0">
                <a:latin typeface="Times New Roman" pitchFamily="18" charset="0"/>
                <a:cs typeface="Times New Roman" pitchFamily="18" charset="0"/>
              </a:rPr>
              <a:t> </a:t>
            </a:r>
            <a:r>
              <a:rPr lang="en-US" altLang="zh-CN" sz="1600" b="1" dirty="0">
                <a:latin typeface="Times New Roman" pitchFamily="18" charset="0"/>
                <a:cs typeface="Times New Roman" pitchFamily="18" charset="0"/>
              </a:rPr>
              <a:t>objects</a:t>
            </a:r>
          </a:p>
        </p:txBody>
      </p:sp>
    </p:spTree>
    <p:extLst>
      <p:ext uri="{BB962C8B-B14F-4D97-AF65-F5344CB8AC3E}">
        <p14:creationId xmlns:p14="http://schemas.microsoft.com/office/powerpoint/2010/main" val="145651754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pic>
        <p:nvPicPr>
          <p:cNvPr id="3" name="Picture 3"/>
          <p:cNvPicPr>
            <a:picLocks noChangeAspect="1" noChangeArrowheads="1"/>
          </p:cNvPicPr>
          <p:nvPr/>
        </p:nvPicPr>
        <p:blipFill>
          <a:blip r:embed="rId3"/>
          <a:srcRect/>
          <a:stretch>
            <a:fillRect/>
          </a:stretch>
        </p:blipFill>
        <p:spPr bwMode="auto">
          <a:xfrm>
            <a:off x="958273" y="1815353"/>
            <a:ext cx="7227455" cy="4045324"/>
          </a:xfrm>
          <a:prstGeom prst="rect">
            <a:avLst/>
          </a:prstGeom>
          <a:noFill/>
        </p:spPr>
      </p:pic>
      <p:sp>
        <p:nvSpPr>
          <p:cNvPr id="2" name="TextBox 1"/>
          <p:cNvSpPr txBox="1"/>
          <p:nvPr/>
        </p:nvSpPr>
        <p:spPr>
          <a:xfrm>
            <a:off x="946727" y="986118"/>
            <a:ext cx="6705362"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The “content” of a single fixation</a:t>
            </a:r>
          </a:p>
        </p:txBody>
      </p:sp>
      <p:sp>
        <p:nvSpPr>
          <p:cNvPr id="5" name="TextBox 1"/>
          <p:cNvSpPr txBox="1"/>
          <p:nvPr/>
        </p:nvSpPr>
        <p:spPr>
          <a:xfrm>
            <a:off x="4260273" y="5972735"/>
            <a:ext cx="501740" cy="220966"/>
          </a:xfrm>
          <a:prstGeom prst="rect">
            <a:avLst/>
          </a:prstGeom>
          <a:noFill/>
        </p:spPr>
        <p:txBody>
          <a:bodyPr wrap="none" lIns="0" tIns="0" rIns="0" bIns="41029" rtlCol="0">
            <a:spAutoFit/>
          </a:bodyPr>
          <a:lstStyle/>
          <a:p>
            <a:pPr>
              <a:lnSpc>
                <a:spcPts val="1436"/>
              </a:lnSpc>
            </a:pPr>
            <a:r>
              <a:rPr lang="en-US" altLang="zh-CN" sz="1600" b="1" dirty="0">
                <a:latin typeface="Times New Roman" pitchFamily="18" charset="0"/>
                <a:cs typeface="Times New Roman" pitchFamily="18" charset="0"/>
              </a:rPr>
              <a:t>Scene</a:t>
            </a:r>
          </a:p>
        </p:txBody>
      </p:sp>
    </p:spTree>
    <p:extLst>
      <p:ext uri="{BB962C8B-B14F-4D97-AF65-F5344CB8AC3E}">
        <p14:creationId xmlns:p14="http://schemas.microsoft.com/office/powerpoint/2010/main" val="2235989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pic>
        <p:nvPicPr>
          <p:cNvPr id="3" name="Picture 3"/>
          <p:cNvPicPr>
            <a:picLocks noChangeAspect="1" noChangeArrowheads="1"/>
          </p:cNvPicPr>
          <p:nvPr/>
        </p:nvPicPr>
        <p:blipFill>
          <a:blip r:embed="rId3"/>
          <a:srcRect/>
          <a:stretch>
            <a:fillRect/>
          </a:stretch>
        </p:blipFill>
        <p:spPr bwMode="auto">
          <a:xfrm>
            <a:off x="819728" y="1804147"/>
            <a:ext cx="7504545" cy="3787588"/>
          </a:xfrm>
          <a:prstGeom prst="rect">
            <a:avLst/>
          </a:prstGeom>
          <a:noFill/>
        </p:spPr>
      </p:pic>
      <p:sp>
        <p:nvSpPr>
          <p:cNvPr id="2" name="TextBox 1"/>
          <p:cNvSpPr txBox="1"/>
          <p:nvPr/>
        </p:nvSpPr>
        <p:spPr>
          <a:xfrm>
            <a:off x="946727" y="986118"/>
            <a:ext cx="6705362"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The “content” of a single fixation</a:t>
            </a:r>
          </a:p>
        </p:txBody>
      </p:sp>
      <p:sp>
        <p:nvSpPr>
          <p:cNvPr id="5" name="TextBox 1"/>
          <p:cNvSpPr txBox="1"/>
          <p:nvPr/>
        </p:nvSpPr>
        <p:spPr>
          <a:xfrm>
            <a:off x="3902364" y="5972735"/>
            <a:ext cx="1125308" cy="220966"/>
          </a:xfrm>
          <a:prstGeom prst="rect">
            <a:avLst/>
          </a:prstGeom>
          <a:noFill/>
        </p:spPr>
        <p:txBody>
          <a:bodyPr wrap="none" lIns="0" tIns="0" rIns="0" bIns="41029" rtlCol="0">
            <a:spAutoFit/>
          </a:bodyPr>
          <a:lstStyle/>
          <a:p>
            <a:pPr>
              <a:lnSpc>
                <a:spcPts val="1436"/>
              </a:lnSpc>
            </a:pPr>
            <a:r>
              <a:rPr lang="en-US" altLang="zh-CN" sz="1600" b="1" dirty="0">
                <a:latin typeface="Times New Roman" pitchFamily="18" charset="0"/>
                <a:cs typeface="Times New Roman" pitchFamily="18" charset="0"/>
              </a:rPr>
              <a:t>Social</a:t>
            </a:r>
            <a:r>
              <a:rPr lang="en-US" altLang="zh-CN" sz="1600" dirty="0">
                <a:latin typeface="Times New Roman" pitchFamily="18" charset="0"/>
                <a:cs typeface="Times New Roman" pitchFamily="18" charset="0"/>
              </a:rPr>
              <a:t> </a:t>
            </a:r>
            <a:r>
              <a:rPr lang="en-US" altLang="zh-CN" sz="1600" b="1" dirty="0">
                <a:latin typeface="Times New Roman" pitchFamily="18" charset="0"/>
                <a:cs typeface="Times New Roman" pitchFamily="18" charset="0"/>
              </a:rPr>
              <a:t>events</a:t>
            </a:r>
          </a:p>
        </p:txBody>
      </p:sp>
    </p:spTree>
    <p:extLst>
      <p:ext uri="{BB962C8B-B14F-4D97-AF65-F5344CB8AC3E}">
        <p14:creationId xmlns:p14="http://schemas.microsoft.com/office/powerpoint/2010/main" val="427757638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2709" y="2252382"/>
            <a:ext cx="6027291" cy="464622"/>
          </a:xfrm>
          <a:prstGeom prst="rect">
            <a:avLst/>
          </a:prstGeom>
          <a:noFill/>
        </p:spPr>
        <p:txBody>
          <a:bodyPr wrap="none" lIns="0" tIns="0" rIns="0" bIns="41029" rtlCol="0">
            <a:spAutoFit/>
          </a:bodyPr>
          <a:lstStyle/>
          <a:p>
            <a:pPr>
              <a:lnSpc>
                <a:spcPts val="3320"/>
              </a:lnSpc>
            </a:pPr>
            <a:r>
              <a:rPr lang="en-US" altLang="zh-CN" sz="3600" dirty="0">
                <a:latin typeface="Times New Roman" pitchFamily="18" charset="0"/>
                <a:cs typeface="Times New Roman" pitchFamily="18" charset="0"/>
              </a:rPr>
              <a:t>What do we perceive in a glance</a:t>
            </a:r>
          </a:p>
        </p:txBody>
      </p:sp>
      <p:sp>
        <p:nvSpPr>
          <p:cNvPr id="3" name="TextBox 1"/>
          <p:cNvSpPr txBox="1"/>
          <p:nvPr/>
        </p:nvSpPr>
        <p:spPr>
          <a:xfrm>
            <a:off x="2538537" y="2790265"/>
            <a:ext cx="4090863" cy="464622"/>
          </a:xfrm>
          <a:prstGeom prst="rect">
            <a:avLst/>
          </a:prstGeom>
          <a:noFill/>
        </p:spPr>
        <p:txBody>
          <a:bodyPr wrap="none" lIns="0" tIns="0" rIns="0" bIns="41029" rtlCol="0">
            <a:spAutoFit/>
          </a:bodyPr>
          <a:lstStyle/>
          <a:p>
            <a:pPr>
              <a:lnSpc>
                <a:spcPts val="3320"/>
              </a:lnSpc>
            </a:pPr>
            <a:r>
              <a:rPr lang="en-US" altLang="zh-CN" sz="3600" dirty="0">
                <a:latin typeface="Times New Roman" pitchFamily="18" charset="0"/>
                <a:cs typeface="Times New Roman" pitchFamily="18" charset="0"/>
              </a:rPr>
              <a:t>of a real-world scene?</a:t>
            </a:r>
          </a:p>
        </p:txBody>
      </p:sp>
      <p:sp>
        <p:nvSpPr>
          <p:cNvPr id="7" name="TextBox 1"/>
          <p:cNvSpPr txBox="1"/>
          <p:nvPr/>
        </p:nvSpPr>
        <p:spPr>
          <a:xfrm>
            <a:off x="7656413" y="6472517"/>
            <a:ext cx="1301638" cy="249435"/>
          </a:xfrm>
          <a:prstGeom prst="rect">
            <a:avLst/>
          </a:prstGeom>
          <a:noFill/>
        </p:spPr>
        <p:txBody>
          <a:bodyPr wrap="none" lIns="0" tIns="0" rIns="0" bIns="41029" rtlCol="0">
            <a:spAutoFit/>
          </a:bodyPr>
          <a:lstStyle/>
          <a:p>
            <a:pPr>
              <a:lnSpc>
                <a:spcPts val="1615"/>
              </a:lnSpc>
            </a:pPr>
            <a:r>
              <a:rPr lang="en-US" altLang="zh-CN" dirty="0" smtClean="0">
                <a:latin typeface="Times New Roman" pitchFamily="18" charset="0"/>
                <a:cs typeface="Times New Roman" pitchFamily="18" charset="0"/>
              </a:rPr>
              <a:t>Bryan </a:t>
            </a:r>
            <a:r>
              <a:rPr lang="en-US" altLang="zh-CN" dirty="0">
                <a:latin typeface="Times New Roman" pitchFamily="18" charset="0"/>
                <a:cs typeface="Times New Roman" pitchFamily="18" charset="0"/>
              </a:rPr>
              <a:t>Russell</a:t>
            </a:r>
          </a:p>
        </p:txBody>
      </p:sp>
    </p:spTree>
    <p:extLst>
      <p:ext uri="{BB962C8B-B14F-4D97-AF65-F5344CB8AC3E}">
        <p14:creationId xmlns:p14="http://schemas.microsoft.com/office/powerpoint/2010/main" val="191321759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 name="TextBox 1"/>
          <p:cNvSpPr txBox="1"/>
          <p:nvPr/>
        </p:nvSpPr>
        <p:spPr>
          <a:xfrm>
            <a:off x="1905000" y="487505"/>
            <a:ext cx="4722447"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Outdoor vs. indoor bias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11" y="1285875"/>
            <a:ext cx="9287957"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97644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 name="TextBox 1"/>
          <p:cNvSpPr txBox="1"/>
          <p:nvPr/>
        </p:nvSpPr>
        <p:spPr>
          <a:xfrm>
            <a:off x="1939636" y="487505"/>
            <a:ext cx="4722447"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Outdoor vs. indoor bias</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5" y="1295400"/>
            <a:ext cx="9055405" cy="445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664363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 name="TextBox 1"/>
          <p:cNvSpPr txBox="1"/>
          <p:nvPr/>
        </p:nvSpPr>
        <p:spPr>
          <a:xfrm>
            <a:off x="2874818" y="986118"/>
            <a:ext cx="3044103"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Summary plots</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4" y="2015182"/>
            <a:ext cx="9022696" cy="369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761040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 name="TextBox 1"/>
          <p:cNvSpPr txBox="1"/>
          <p:nvPr/>
        </p:nvSpPr>
        <p:spPr>
          <a:xfrm>
            <a:off x="2874818" y="986118"/>
            <a:ext cx="3044103"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Summary plots</a:t>
            </a: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235"/>
          <a:stretch/>
        </p:blipFill>
        <p:spPr bwMode="auto">
          <a:xfrm>
            <a:off x="76200" y="2133601"/>
            <a:ext cx="8949239" cy="350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89240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490538"/>
            <a:ext cx="9067800"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187685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 name="TextBox 1"/>
          <p:cNvSpPr txBox="1"/>
          <p:nvPr/>
        </p:nvSpPr>
        <p:spPr>
          <a:xfrm>
            <a:off x="2111623" y="986118"/>
            <a:ext cx="4898777"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Sensory vs. object/scene</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364" y="1417212"/>
            <a:ext cx="5734050" cy="536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162051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 name="TextBox 1"/>
          <p:cNvSpPr txBox="1"/>
          <p:nvPr/>
        </p:nvSpPr>
        <p:spPr>
          <a:xfrm>
            <a:off x="2111623" y="986118"/>
            <a:ext cx="4898777"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Sensory vs. object/scene</a:t>
            </a: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131" y="1648925"/>
            <a:ext cx="5807869" cy="508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052678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 name="TextBox 1"/>
          <p:cNvSpPr txBox="1"/>
          <p:nvPr/>
        </p:nvSpPr>
        <p:spPr>
          <a:xfrm>
            <a:off x="2111623" y="986118"/>
            <a:ext cx="4898777"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Sensory vs. object/scene</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0"/>
            <a:ext cx="5562600" cy="5093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052678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pic>
        <p:nvPicPr>
          <p:cNvPr id="3" name="Picture 3"/>
          <p:cNvPicPr>
            <a:picLocks noChangeAspect="1" noChangeArrowheads="1"/>
          </p:cNvPicPr>
          <p:nvPr/>
        </p:nvPicPr>
        <p:blipFill>
          <a:blip r:embed="rId4"/>
          <a:srcRect/>
          <a:stretch>
            <a:fillRect/>
          </a:stretch>
        </p:blipFill>
        <p:spPr bwMode="auto">
          <a:xfrm>
            <a:off x="473364" y="1602441"/>
            <a:ext cx="8266545" cy="4639235"/>
          </a:xfrm>
          <a:prstGeom prst="rect">
            <a:avLst/>
          </a:prstGeom>
          <a:noFill/>
        </p:spPr>
      </p:pic>
      <p:sp>
        <p:nvSpPr>
          <p:cNvPr id="2" name="TextBox 1"/>
          <p:cNvSpPr txBox="1"/>
          <p:nvPr/>
        </p:nvSpPr>
        <p:spPr>
          <a:xfrm>
            <a:off x="1812637" y="739588"/>
            <a:ext cx="5001369" cy="464622"/>
          </a:xfrm>
          <a:prstGeom prst="rect">
            <a:avLst/>
          </a:prstGeom>
          <a:noFill/>
        </p:spPr>
        <p:txBody>
          <a:bodyPr wrap="none" lIns="0" tIns="0" rIns="0" bIns="41029" rtlCol="0">
            <a:spAutoFit/>
          </a:bodyPr>
          <a:lstStyle/>
          <a:p>
            <a:pPr>
              <a:lnSpc>
                <a:spcPts val="3320"/>
              </a:lnSpc>
            </a:pPr>
            <a:r>
              <a:rPr lang="en-US" altLang="zh-CN" sz="3600" dirty="0">
                <a:latin typeface="Times New Roman" pitchFamily="18" charset="0"/>
                <a:cs typeface="Times New Roman" pitchFamily="18" charset="0"/>
              </a:rPr>
              <a:t>Correlation of object/scene</a:t>
            </a:r>
          </a:p>
        </p:txBody>
      </p:sp>
      <p:sp>
        <p:nvSpPr>
          <p:cNvPr id="5" name="TextBox 1"/>
          <p:cNvSpPr txBox="1"/>
          <p:nvPr/>
        </p:nvSpPr>
        <p:spPr>
          <a:xfrm>
            <a:off x="3486727" y="1277470"/>
            <a:ext cx="1949252" cy="464622"/>
          </a:xfrm>
          <a:prstGeom prst="rect">
            <a:avLst/>
          </a:prstGeom>
          <a:noFill/>
        </p:spPr>
        <p:txBody>
          <a:bodyPr wrap="none" lIns="0" tIns="0" rIns="0" bIns="41029" rtlCol="0">
            <a:spAutoFit/>
          </a:bodyPr>
          <a:lstStyle/>
          <a:p>
            <a:pPr>
              <a:lnSpc>
                <a:spcPts val="3320"/>
              </a:lnSpc>
            </a:pPr>
            <a:r>
              <a:rPr lang="en-US" altLang="zh-CN" sz="3600" dirty="0">
                <a:latin typeface="Times New Roman" pitchFamily="18" charset="0"/>
                <a:cs typeface="Times New Roman" pitchFamily="18" charset="0"/>
              </a:rPr>
              <a:t>perception</a:t>
            </a:r>
          </a:p>
        </p:txBody>
      </p:sp>
    </p:spTree>
    <p:extLst>
      <p:ext uri="{BB962C8B-B14F-4D97-AF65-F5344CB8AC3E}">
        <p14:creationId xmlns:p14="http://schemas.microsoft.com/office/powerpoint/2010/main" val="204936852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 name="TextBox 1"/>
          <p:cNvSpPr txBox="1"/>
          <p:nvPr/>
        </p:nvSpPr>
        <p:spPr>
          <a:xfrm>
            <a:off x="2574636" y="986118"/>
            <a:ext cx="3427220"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Scene vs. objects</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7218" y="1533524"/>
            <a:ext cx="6497582"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730171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 name="TextBox 1"/>
          <p:cNvSpPr txBox="1"/>
          <p:nvPr/>
        </p:nvSpPr>
        <p:spPr>
          <a:xfrm>
            <a:off x="3405909" y="986118"/>
            <a:ext cx="2223366"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Motivation</a:t>
            </a:r>
          </a:p>
        </p:txBody>
      </p:sp>
      <p:sp>
        <p:nvSpPr>
          <p:cNvPr id="3" name="TextBox 1"/>
          <p:cNvSpPr txBox="1"/>
          <p:nvPr/>
        </p:nvSpPr>
        <p:spPr>
          <a:xfrm>
            <a:off x="912091" y="1949823"/>
            <a:ext cx="5166479" cy="374854"/>
          </a:xfrm>
          <a:prstGeom prst="rect">
            <a:avLst/>
          </a:prstGeom>
          <a:noFill/>
        </p:spPr>
        <p:txBody>
          <a:bodyPr wrap="none" lIns="0" tIns="0" rIns="0" bIns="41029" rtlCol="0">
            <a:spAutoFit/>
          </a:bodyPr>
          <a:lstStyle/>
          <a:p>
            <a:pPr>
              <a:lnSpc>
                <a:spcPts val="2602"/>
              </a:lnSpc>
            </a:pPr>
            <a:r>
              <a:rPr lang="en-US" altLang="zh-CN" sz="2900" dirty="0">
                <a:latin typeface="Times New Roman" pitchFamily="18" charset="0"/>
                <a:cs typeface="Times New Roman" pitchFamily="18" charset="0"/>
              </a:rPr>
              <a:t>•  Much can be recognized quickly</a:t>
            </a:r>
          </a:p>
        </p:txBody>
      </p:sp>
      <p:sp>
        <p:nvSpPr>
          <p:cNvPr id="5" name="TextBox 1"/>
          <p:cNvSpPr txBox="1"/>
          <p:nvPr/>
        </p:nvSpPr>
        <p:spPr>
          <a:xfrm>
            <a:off x="912091" y="2465294"/>
            <a:ext cx="7266413" cy="378701"/>
          </a:xfrm>
          <a:prstGeom prst="rect">
            <a:avLst/>
          </a:prstGeom>
          <a:noFill/>
        </p:spPr>
        <p:txBody>
          <a:bodyPr wrap="none" lIns="0" tIns="0" rIns="0" bIns="41029" rtlCol="0">
            <a:spAutoFit/>
          </a:bodyPr>
          <a:lstStyle/>
          <a:p>
            <a:pPr>
              <a:lnSpc>
                <a:spcPts val="2602"/>
              </a:lnSpc>
            </a:pPr>
            <a:r>
              <a:rPr lang="en-US" altLang="zh-CN" sz="2900" dirty="0">
                <a:latin typeface="Times New Roman" pitchFamily="18" charset="0"/>
                <a:cs typeface="Times New Roman" pitchFamily="18" charset="0"/>
              </a:rPr>
              <a:t>•  Investigate the early computations of an image</a:t>
            </a:r>
          </a:p>
        </p:txBody>
      </p:sp>
      <p:sp>
        <p:nvSpPr>
          <p:cNvPr id="7" name="TextBox 1"/>
          <p:cNvSpPr txBox="1"/>
          <p:nvPr/>
        </p:nvSpPr>
        <p:spPr>
          <a:xfrm>
            <a:off x="912091" y="2971800"/>
            <a:ext cx="6237605" cy="374854"/>
          </a:xfrm>
          <a:prstGeom prst="rect">
            <a:avLst/>
          </a:prstGeom>
          <a:noFill/>
        </p:spPr>
        <p:txBody>
          <a:bodyPr wrap="none" lIns="0" tIns="0" rIns="0" bIns="41029" rtlCol="0">
            <a:spAutoFit/>
          </a:bodyPr>
          <a:lstStyle/>
          <a:p>
            <a:pPr>
              <a:lnSpc>
                <a:spcPts val="2602"/>
              </a:lnSpc>
            </a:pPr>
            <a:r>
              <a:rPr lang="en-US" altLang="zh-CN" sz="2900" dirty="0">
                <a:latin typeface="Times New Roman" pitchFamily="18" charset="0"/>
                <a:cs typeface="Times New Roman" pitchFamily="18" charset="0"/>
              </a:rPr>
              <a:t>•  Analyze real-world, complicated scenes</a:t>
            </a:r>
          </a:p>
        </p:txBody>
      </p:sp>
    </p:spTree>
    <p:extLst>
      <p:ext uri="{BB962C8B-B14F-4D97-AF65-F5344CB8AC3E}">
        <p14:creationId xmlns:p14="http://schemas.microsoft.com/office/powerpoint/2010/main" val="68535193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 name="TextBox 1"/>
          <p:cNvSpPr txBox="1"/>
          <p:nvPr/>
        </p:nvSpPr>
        <p:spPr>
          <a:xfrm>
            <a:off x="3186545" y="986118"/>
            <a:ext cx="2471831"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Conclusions</a:t>
            </a:r>
          </a:p>
        </p:txBody>
      </p:sp>
      <p:sp>
        <p:nvSpPr>
          <p:cNvPr id="3" name="TextBox 1"/>
          <p:cNvSpPr txBox="1"/>
          <p:nvPr/>
        </p:nvSpPr>
        <p:spPr>
          <a:xfrm>
            <a:off x="912091" y="1949823"/>
            <a:ext cx="3164328" cy="374854"/>
          </a:xfrm>
          <a:prstGeom prst="rect">
            <a:avLst/>
          </a:prstGeom>
          <a:noFill/>
        </p:spPr>
        <p:txBody>
          <a:bodyPr wrap="none" lIns="0" tIns="0" rIns="0" bIns="41029" rtlCol="0">
            <a:spAutoFit/>
          </a:bodyPr>
          <a:lstStyle/>
          <a:p>
            <a:pPr>
              <a:lnSpc>
                <a:spcPts val="2602"/>
              </a:lnSpc>
            </a:pPr>
            <a:r>
              <a:rPr lang="en-US" altLang="zh-CN" sz="2900" dirty="0">
                <a:latin typeface="Times New Roman" pitchFamily="18" charset="0"/>
                <a:cs typeface="Times New Roman" pitchFamily="18" charset="0"/>
              </a:rPr>
              <a:t>•  Outdoor scene bias</a:t>
            </a:r>
          </a:p>
        </p:txBody>
      </p:sp>
      <p:sp>
        <p:nvSpPr>
          <p:cNvPr id="5" name="TextBox 1"/>
          <p:cNvSpPr txBox="1"/>
          <p:nvPr/>
        </p:nvSpPr>
        <p:spPr>
          <a:xfrm>
            <a:off x="912091" y="2465294"/>
            <a:ext cx="4514056" cy="374854"/>
          </a:xfrm>
          <a:prstGeom prst="rect">
            <a:avLst/>
          </a:prstGeom>
          <a:noFill/>
        </p:spPr>
        <p:txBody>
          <a:bodyPr wrap="none" lIns="0" tIns="0" rIns="0" bIns="41029" rtlCol="0">
            <a:spAutoFit/>
          </a:bodyPr>
          <a:lstStyle/>
          <a:p>
            <a:pPr>
              <a:lnSpc>
                <a:spcPts val="2602"/>
              </a:lnSpc>
            </a:pPr>
            <a:r>
              <a:rPr lang="en-US" altLang="zh-CN" sz="2900" dirty="0">
                <a:latin typeface="Times New Roman" pitchFamily="18" charset="0"/>
                <a:cs typeface="Times New Roman" pitchFamily="18" charset="0"/>
              </a:rPr>
              <a:t>•  Less information needed for</a:t>
            </a:r>
          </a:p>
        </p:txBody>
      </p:sp>
      <p:sp>
        <p:nvSpPr>
          <p:cNvPr id="6" name="TextBox 1"/>
          <p:cNvSpPr txBox="1"/>
          <p:nvPr/>
        </p:nvSpPr>
        <p:spPr>
          <a:xfrm>
            <a:off x="1223818" y="2902323"/>
            <a:ext cx="3868047" cy="374854"/>
          </a:xfrm>
          <a:prstGeom prst="rect">
            <a:avLst/>
          </a:prstGeom>
          <a:noFill/>
        </p:spPr>
        <p:txBody>
          <a:bodyPr wrap="none" lIns="0" tIns="0" rIns="0" bIns="41029" rtlCol="0">
            <a:spAutoFit/>
          </a:bodyPr>
          <a:lstStyle/>
          <a:p>
            <a:pPr>
              <a:lnSpc>
                <a:spcPts val="2602"/>
              </a:lnSpc>
            </a:pPr>
            <a:r>
              <a:rPr lang="en-US" altLang="zh-CN" sz="2900" dirty="0">
                <a:latin typeface="Times New Roman" pitchFamily="18" charset="0"/>
                <a:cs typeface="Times New Roman" pitchFamily="18" charset="0"/>
              </a:rPr>
              <a:t>shape/sensory recognition</a:t>
            </a:r>
          </a:p>
        </p:txBody>
      </p:sp>
      <p:sp>
        <p:nvSpPr>
          <p:cNvPr id="7" name="TextBox 1"/>
          <p:cNvSpPr txBox="1"/>
          <p:nvPr/>
        </p:nvSpPr>
        <p:spPr>
          <a:xfrm>
            <a:off x="912091" y="3417794"/>
            <a:ext cx="5727915" cy="374854"/>
          </a:xfrm>
          <a:prstGeom prst="rect">
            <a:avLst/>
          </a:prstGeom>
          <a:noFill/>
        </p:spPr>
        <p:txBody>
          <a:bodyPr wrap="none" lIns="0" tIns="0" rIns="0" bIns="41029" rtlCol="0">
            <a:spAutoFit/>
          </a:bodyPr>
          <a:lstStyle/>
          <a:p>
            <a:pPr>
              <a:lnSpc>
                <a:spcPts val="2602"/>
              </a:lnSpc>
            </a:pPr>
            <a:r>
              <a:rPr lang="en-US" altLang="zh-CN" sz="2900" dirty="0">
                <a:latin typeface="Times New Roman" pitchFamily="18" charset="0"/>
                <a:cs typeface="Times New Roman" pitchFamily="18" charset="0"/>
              </a:rPr>
              <a:t>•  Weak correlation between scene and</a:t>
            </a:r>
          </a:p>
        </p:txBody>
      </p:sp>
      <p:sp>
        <p:nvSpPr>
          <p:cNvPr id="8" name="TextBox 1"/>
          <p:cNvSpPr txBox="1"/>
          <p:nvPr/>
        </p:nvSpPr>
        <p:spPr>
          <a:xfrm>
            <a:off x="1223818" y="3843617"/>
            <a:ext cx="2568011" cy="374854"/>
          </a:xfrm>
          <a:prstGeom prst="rect">
            <a:avLst/>
          </a:prstGeom>
          <a:noFill/>
        </p:spPr>
        <p:txBody>
          <a:bodyPr wrap="none" lIns="0" tIns="0" rIns="0" bIns="41029" rtlCol="0">
            <a:spAutoFit/>
          </a:bodyPr>
          <a:lstStyle/>
          <a:p>
            <a:pPr>
              <a:lnSpc>
                <a:spcPts val="2602"/>
              </a:lnSpc>
            </a:pPr>
            <a:r>
              <a:rPr lang="en-US" altLang="zh-CN" sz="2900" dirty="0">
                <a:latin typeface="Times New Roman" pitchFamily="18" charset="0"/>
                <a:cs typeface="Times New Roman" pitchFamily="18" charset="0"/>
              </a:rPr>
              <a:t>object perception</a:t>
            </a:r>
          </a:p>
        </p:txBody>
      </p:sp>
    </p:spTree>
    <p:extLst>
      <p:ext uri="{BB962C8B-B14F-4D97-AF65-F5344CB8AC3E}">
        <p14:creationId xmlns:p14="http://schemas.microsoft.com/office/powerpoint/2010/main" val="409686286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1" y="2281517"/>
            <a:ext cx="8686800" cy="1703423"/>
          </a:xfrm>
          <a:prstGeom prst="rect">
            <a:avLst/>
          </a:prstGeom>
          <a:noFill/>
        </p:spPr>
        <p:txBody>
          <a:bodyPr wrap="square" lIns="0" tIns="0" rIns="0" bIns="41029" rtlCol="0">
            <a:spAutoFit/>
          </a:bodyPr>
          <a:lstStyle/>
          <a:p>
            <a:pPr algn="ctr"/>
            <a:r>
              <a:rPr lang="en-US" sz="3600" dirty="0"/>
              <a:t>80 million tiny images: a large dataset </a:t>
            </a:r>
            <a:r>
              <a:rPr lang="en-US" sz="3600" dirty="0" smtClean="0"/>
              <a:t>for non-parametric </a:t>
            </a:r>
            <a:r>
              <a:rPr lang="en-US" sz="3600" dirty="0"/>
              <a:t>object and </a:t>
            </a:r>
            <a:r>
              <a:rPr lang="en-US" sz="3600" dirty="0" smtClean="0"/>
              <a:t>scene recognition</a:t>
            </a:r>
            <a:endParaRPr lang="en-US" altLang="zh-CN" sz="3600" dirty="0">
              <a:latin typeface="Times New Roman" pitchFamily="18" charset="0"/>
              <a:cs typeface="Times New Roman" pitchFamily="18" charset="0"/>
            </a:endParaRPr>
          </a:p>
        </p:txBody>
      </p:sp>
    </p:spTree>
    <p:extLst>
      <p:ext uri="{BB962C8B-B14F-4D97-AF65-F5344CB8AC3E}">
        <p14:creationId xmlns:p14="http://schemas.microsoft.com/office/powerpoint/2010/main" val="201835747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700" y="133350"/>
            <a:ext cx="27686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7587" name="Rectangle 3"/>
          <p:cNvSpPr>
            <a:spLocks noGrp="1" noChangeArrowheads="1"/>
          </p:cNvSpPr>
          <p:nvPr>
            <p:ph type="body" idx="1"/>
          </p:nvPr>
        </p:nvSpPr>
        <p:spPr>
          <a:ln/>
        </p:spPr>
        <p:txBody>
          <a:bodyPr rIns="132080"/>
          <a:lstStyle/>
          <a:p>
            <a:pPr marL="382588" indent="-342900"/>
            <a:r>
              <a:rPr lang="en-US" dirty="0"/>
              <a:t>A.I. for the postmodern world:</a:t>
            </a:r>
          </a:p>
          <a:p>
            <a:pPr marL="782638" lvl="1"/>
            <a:r>
              <a:rPr lang="en-US" dirty="0" smtClean="0"/>
              <a:t>All </a:t>
            </a:r>
            <a:r>
              <a:rPr lang="en-US" dirty="0"/>
              <a:t>questions have already been answered…many times, in many ways</a:t>
            </a:r>
          </a:p>
          <a:p>
            <a:pPr marL="782638" lvl="1"/>
            <a:r>
              <a:rPr lang="en-US" dirty="0"/>
              <a:t>Google is dumb, the “intelligence” is in the data</a:t>
            </a:r>
          </a:p>
        </p:txBody>
      </p:sp>
      <p:grpSp>
        <p:nvGrpSpPr>
          <p:cNvPr id="67590" name="Group 6"/>
          <p:cNvGrpSpPr>
            <a:grpSpLocks/>
          </p:cNvGrpSpPr>
          <p:nvPr/>
        </p:nvGrpSpPr>
        <p:grpSpPr bwMode="auto">
          <a:xfrm>
            <a:off x="603250" y="2735263"/>
            <a:ext cx="7912100" cy="6756400"/>
            <a:chOff x="0" y="0"/>
            <a:chExt cx="4984" cy="4256"/>
          </a:xfrm>
        </p:grpSpPr>
        <p:pic>
          <p:nvPicPr>
            <p:cNvPr id="675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84" cy="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7589" name="Rectangle 5"/>
            <p:cNvSpPr>
              <a:spLocks/>
            </p:cNvSpPr>
            <p:nvPr/>
          </p:nvSpPr>
          <p:spPr bwMode="auto">
            <a:xfrm>
              <a:off x="4028" y="756"/>
              <a:ext cx="608" cy="200"/>
            </a:xfrm>
            <a:prstGeom prst="rect">
              <a:avLst/>
            </a:prstGeom>
            <a:solidFill>
              <a:srgbClr val="EDEDED"/>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4055660911"/>
      </p:ext>
    </p:extLst>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ln/>
        </p:spPr>
        <p:txBody>
          <a:bodyPr rIns="132080"/>
          <a:lstStyle/>
          <a:p>
            <a:r>
              <a:rPr lang="en-US" dirty="0"/>
              <a:t>How about </a:t>
            </a:r>
            <a:r>
              <a:rPr lang="en-US" dirty="0">
                <a:latin typeface="Arial Italic" charset="0"/>
                <a:cs typeface="Arial Italic" charset="0"/>
                <a:sym typeface="Arial Italic" charset="0"/>
              </a:rPr>
              <a:t>visual</a:t>
            </a:r>
            <a:r>
              <a:rPr lang="en-US" dirty="0"/>
              <a:t> data?</a:t>
            </a:r>
          </a:p>
        </p:txBody>
      </p:sp>
      <p:sp>
        <p:nvSpPr>
          <p:cNvPr id="68611" name="Rectangle 3"/>
          <p:cNvSpPr>
            <a:spLocks noGrp="1" noChangeArrowheads="1"/>
          </p:cNvSpPr>
          <p:nvPr>
            <p:ph type="body" idx="1"/>
          </p:nvPr>
        </p:nvSpPr>
        <p:spPr>
          <a:ln/>
        </p:spPr>
        <p:txBody>
          <a:bodyPr rIns="132080"/>
          <a:lstStyle/>
          <a:p>
            <a:pPr marL="457200" indent="-457200">
              <a:buFont typeface="Arial" pitchFamily="34" charset="0"/>
              <a:buChar char="•"/>
            </a:pPr>
            <a:r>
              <a:rPr lang="en-US" dirty="0"/>
              <a:t>The key question </a:t>
            </a:r>
            <a:r>
              <a:rPr lang="en-US" dirty="0" smtClean="0"/>
              <a:t>here </a:t>
            </a:r>
            <a:r>
              <a:rPr lang="en-US" dirty="0"/>
              <a:t>in this paper is: How big does the image dataset need to be to robustly perform recognition using simple nearest-neighbor schemes</a:t>
            </a:r>
            <a:r>
              <a:rPr lang="en-US" dirty="0" smtClean="0"/>
              <a:t>?</a:t>
            </a:r>
          </a:p>
          <a:p>
            <a:pPr marL="496888" indent="-457200">
              <a:buFont typeface="Arial" pitchFamily="34" charset="0"/>
              <a:buChar char="•"/>
            </a:pPr>
            <a:r>
              <a:rPr lang="en-US" dirty="0"/>
              <a:t>Complex classification methods don’t extend well</a:t>
            </a:r>
          </a:p>
          <a:p>
            <a:pPr marL="496888" indent="-457200">
              <a:buFont typeface="Arial" pitchFamily="34" charset="0"/>
              <a:buChar char="•"/>
            </a:pPr>
            <a:r>
              <a:rPr lang="en-US" dirty="0"/>
              <a:t>Can we use a simple classification method</a:t>
            </a:r>
            <a:r>
              <a:rPr lang="en-US" dirty="0" smtClean="0"/>
              <a:t>?</a:t>
            </a:r>
            <a:endParaRPr lang="en-US" dirty="0"/>
          </a:p>
        </p:txBody>
      </p:sp>
    </p:spTree>
    <p:extLst>
      <p:ext uri="{BB962C8B-B14F-4D97-AF65-F5344CB8AC3E}">
        <p14:creationId xmlns:p14="http://schemas.microsoft.com/office/powerpoint/2010/main" val="3500819407"/>
      </p:ext>
    </p:extLst>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274638"/>
            <a:ext cx="9144000" cy="715962"/>
          </a:xfrm>
        </p:spPr>
        <p:txBody>
          <a:bodyPr>
            <a:normAutofit fontScale="90000"/>
          </a:bodyPr>
          <a:lstStyle/>
          <a:p>
            <a:pPr eaLnBrk="1" hangingPunct="1"/>
            <a:r>
              <a:rPr lang="en-US" sz="4000" smtClean="0"/>
              <a:t>Past and future of image datasets in computer vision</a:t>
            </a:r>
          </a:p>
        </p:txBody>
      </p:sp>
      <p:sp>
        <p:nvSpPr>
          <p:cNvPr id="24579" name="Line 3"/>
          <p:cNvSpPr>
            <a:spLocks noChangeShapeType="1"/>
          </p:cNvSpPr>
          <p:nvPr/>
        </p:nvSpPr>
        <p:spPr bwMode="auto">
          <a:xfrm>
            <a:off x="533400" y="5521325"/>
            <a:ext cx="815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0" name="Line 4"/>
          <p:cNvSpPr>
            <a:spLocks noChangeShapeType="1"/>
          </p:cNvSpPr>
          <p:nvPr/>
        </p:nvSpPr>
        <p:spPr bwMode="auto">
          <a:xfrm flipV="1">
            <a:off x="685800" y="2111375"/>
            <a:ext cx="0" cy="3622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 name="Group 5"/>
          <p:cNvGrpSpPr>
            <a:grpSpLocks/>
          </p:cNvGrpSpPr>
          <p:nvPr/>
        </p:nvGrpSpPr>
        <p:grpSpPr bwMode="auto">
          <a:xfrm>
            <a:off x="812800" y="2924175"/>
            <a:ext cx="1763713" cy="3005138"/>
            <a:chOff x="512" y="2273"/>
            <a:chExt cx="1111" cy="1893"/>
          </a:xfrm>
        </p:grpSpPr>
        <p:pic>
          <p:nvPicPr>
            <p:cNvPr id="246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 y="2656"/>
              <a:ext cx="775" cy="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8" name="Rectangle 7"/>
            <p:cNvSpPr>
              <a:spLocks noChangeArrowheads="1"/>
            </p:cNvSpPr>
            <p:nvPr/>
          </p:nvSpPr>
          <p:spPr bwMode="auto">
            <a:xfrm>
              <a:off x="512" y="2273"/>
              <a:ext cx="1111"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ct val="20000"/>
                </a:spcBef>
              </a:pPr>
              <a:r>
                <a:rPr lang="en-US" sz="2000"/>
                <a:t>Lena</a:t>
              </a:r>
            </a:p>
            <a:p>
              <a:pPr algn="ctr" eaLnBrk="1" hangingPunct="1">
                <a:spcBef>
                  <a:spcPct val="20000"/>
                </a:spcBef>
              </a:pPr>
              <a:r>
                <a:rPr lang="en-US" sz="1200"/>
                <a:t>a dataset in one picture</a:t>
              </a:r>
            </a:p>
          </p:txBody>
        </p:sp>
        <p:sp>
          <p:nvSpPr>
            <p:cNvPr id="24619" name="Rectangle 8"/>
            <p:cNvSpPr>
              <a:spLocks noChangeArrowheads="1"/>
            </p:cNvSpPr>
            <p:nvPr/>
          </p:nvSpPr>
          <p:spPr bwMode="auto">
            <a:xfrm>
              <a:off x="624" y="3935"/>
              <a:ext cx="4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sz="1800"/>
                <a:t>1972 </a:t>
              </a:r>
            </a:p>
          </p:txBody>
        </p:sp>
        <p:sp>
          <p:nvSpPr>
            <p:cNvPr id="24620" name="Oval 9"/>
            <p:cNvSpPr>
              <a:spLocks noChangeArrowheads="1"/>
            </p:cNvSpPr>
            <p:nvPr/>
          </p:nvSpPr>
          <p:spPr bwMode="auto">
            <a:xfrm>
              <a:off x="864" y="3730"/>
              <a:ext cx="48" cy="67"/>
            </a:xfrm>
            <a:prstGeom prst="ellipse">
              <a:avLst/>
            </a:prstGeom>
            <a:solidFill>
              <a:schemeClr val="accent1"/>
            </a:solidFill>
            <a:ln w="9525">
              <a:solidFill>
                <a:schemeClr val="tx1"/>
              </a:solidFill>
              <a:round/>
              <a:headEnd/>
              <a:tailEnd/>
            </a:ln>
          </p:spPr>
          <p:txBody>
            <a:bodyPr wrap="none" anchor="ctr"/>
            <a:lstStyle/>
            <a:p>
              <a:endParaRPr lang="en-US"/>
            </a:p>
          </p:txBody>
        </p:sp>
      </p:grpSp>
      <p:sp>
        <p:nvSpPr>
          <p:cNvPr id="24582" name="Line 10"/>
          <p:cNvSpPr>
            <a:spLocks noChangeShapeType="1"/>
          </p:cNvSpPr>
          <p:nvPr/>
        </p:nvSpPr>
        <p:spPr bwMode="auto">
          <a:xfrm>
            <a:off x="609600" y="5307013"/>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3" name="Text Box 11"/>
          <p:cNvSpPr txBox="1">
            <a:spLocks noChangeArrowheads="1"/>
          </p:cNvSpPr>
          <p:nvPr/>
        </p:nvSpPr>
        <p:spPr bwMode="auto">
          <a:xfrm>
            <a:off x="76200" y="5008563"/>
            <a:ext cx="5222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800"/>
              <a:t>10</a:t>
            </a:r>
            <a:r>
              <a:rPr lang="en-US" sz="1800" baseline="30000"/>
              <a:t>0</a:t>
            </a:r>
          </a:p>
        </p:txBody>
      </p:sp>
      <p:sp>
        <p:nvSpPr>
          <p:cNvPr id="24584" name="Text Box 12"/>
          <p:cNvSpPr txBox="1">
            <a:spLocks noChangeArrowheads="1"/>
          </p:cNvSpPr>
          <p:nvPr/>
        </p:nvSpPr>
        <p:spPr bwMode="auto">
          <a:xfrm>
            <a:off x="76200" y="4314825"/>
            <a:ext cx="522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800"/>
              <a:t>10</a:t>
            </a:r>
            <a:r>
              <a:rPr lang="en-US" sz="1800" baseline="30000"/>
              <a:t>5</a:t>
            </a:r>
          </a:p>
        </p:txBody>
      </p:sp>
      <p:sp>
        <p:nvSpPr>
          <p:cNvPr id="24585" name="Text Box 13"/>
          <p:cNvSpPr txBox="1">
            <a:spLocks noChangeArrowheads="1"/>
          </p:cNvSpPr>
          <p:nvPr/>
        </p:nvSpPr>
        <p:spPr bwMode="auto">
          <a:xfrm>
            <a:off x="79375" y="3622675"/>
            <a:ext cx="606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800"/>
              <a:t>10</a:t>
            </a:r>
            <a:r>
              <a:rPr lang="en-US" sz="1800" baseline="30000"/>
              <a:t>10</a:t>
            </a:r>
          </a:p>
        </p:txBody>
      </p:sp>
      <p:sp>
        <p:nvSpPr>
          <p:cNvPr id="24586" name="Text Box 14"/>
          <p:cNvSpPr txBox="1">
            <a:spLocks noChangeArrowheads="1"/>
          </p:cNvSpPr>
          <p:nvPr/>
        </p:nvSpPr>
        <p:spPr bwMode="auto">
          <a:xfrm>
            <a:off x="79375" y="2238375"/>
            <a:ext cx="606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800"/>
              <a:t>10</a:t>
            </a:r>
            <a:r>
              <a:rPr lang="en-US" sz="1800" baseline="30000"/>
              <a:t>20</a:t>
            </a:r>
          </a:p>
        </p:txBody>
      </p:sp>
      <p:sp>
        <p:nvSpPr>
          <p:cNvPr id="24587" name="Text Box 15"/>
          <p:cNvSpPr txBox="1">
            <a:spLocks noChangeArrowheads="1"/>
          </p:cNvSpPr>
          <p:nvPr/>
        </p:nvSpPr>
        <p:spPr bwMode="auto">
          <a:xfrm>
            <a:off x="234950" y="1219200"/>
            <a:ext cx="9636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600"/>
              <a:t>Number </a:t>
            </a:r>
          </a:p>
          <a:p>
            <a:pPr algn="ctr" eaLnBrk="1" hangingPunct="1"/>
            <a:r>
              <a:rPr lang="en-US" sz="1600"/>
              <a:t>of </a:t>
            </a:r>
          </a:p>
          <a:p>
            <a:pPr algn="ctr" eaLnBrk="1" hangingPunct="1"/>
            <a:r>
              <a:rPr lang="en-US" sz="1600"/>
              <a:t>pictures</a:t>
            </a:r>
          </a:p>
        </p:txBody>
      </p:sp>
      <p:sp>
        <p:nvSpPr>
          <p:cNvPr id="24588" name="Text Box 16"/>
          <p:cNvSpPr txBox="1">
            <a:spLocks noChangeArrowheads="1"/>
          </p:cNvSpPr>
          <p:nvPr/>
        </p:nvSpPr>
        <p:spPr bwMode="auto">
          <a:xfrm>
            <a:off x="79375" y="2930525"/>
            <a:ext cx="606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800"/>
              <a:t>10</a:t>
            </a:r>
            <a:r>
              <a:rPr lang="en-US" sz="1800" baseline="30000"/>
              <a:t>15</a:t>
            </a:r>
          </a:p>
        </p:txBody>
      </p:sp>
      <p:sp>
        <p:nvSpPr>
          <p:cNvPr id="24589" name="Line 17"/>
          <p:cNvSpPr>
            <a:spLocks noChangeShapeType="1"/>
          </p:cNvSpPr>
          <p:nvPr/>
        </p:nvSpPr>
        <p:spPr bwMode="auto">
          <a:xfrm>
            <a:off x="590550" y="462915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0" name="Line 18"/>
          <p:cNvSpPr>
            <a:spLocks noChangeShapeType="1"/>
          </p:cNvSpPr>
          <p:nvPr/>
        </p:nvSpPr>
        <p:spPr bwMode="auto">
          <a:xfrm>
            <a:off x="603250" y="3910013"/>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1" name="Line 19"/>
          <p:cNvSpPr>
            <a:spLocks noChangeShapeType="1"/>
          </p:cNvSpPr>
          <p:nvPr/>
        </p:nvSpPr>
        <p:spPr bwMode="auto">
          <a:xfrm>
            <a:off x="603250" y="3260725"/>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2" name="Line 20"/>
          <p:cNvSpPr>
            <a:spLocks noChangeShapeType="1"/>
          </p:cNvSpPr>
          <p:nvPr/>
        </p:nvSpPr>
        <p:spPr bwMode="auto">
          <a:xfrm>
            <a:off x="603250" y="25225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 name="Group 21"/>
          <p:cNvGrpSpPr>
            <a:grpSpLocks/>
          </p:cNvGrpSpPr>
          <p:nvPr/>
        </p:nvGrpSpPr>
        <p:grpSpPr bwMode="auto">
          <a:xfrm>
            <a:off x="6557963" y="2198688"/>
            <a:ext cx="2373312" cy="914400"/>
            <a:chOff x="4131" y="1816"/>
            <a:chExt cx="1495" cy="576"/>
          </a:xfrm>
        </p:grpSpPr>
        <p:sp>
          <p:nvSpPr>
            <p:cNvPr id="24615" name="Text Box 22"/>
            <p:cNvSpPr txBox="1">
              <a:spLocks noChangeArrowheads="1"/>
            </p:cNvSpPr>
            <p:nvPr/>
          </p:nvSpPr>
          <p:spPr bwMode="auto">
            <a:xfrm>
              <a:off x="4218" y="1816"/>
              <a:ext cx="12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800"/>
                <a:t>Human Click Limit</a:t>
              </a:r>
            </a:p>
            <a:p>
              <a:pPr algn="ctr" eaLnBrk="1" hangingPunct="1"/>
              <a:r>
                <a:rPr lang="en-US" sz="1200"/>
                <a:t>(all humanity taking</a:t>
              </a:r>
              <a:br>
                <a:rPr lang="en-US" sz="1200"/>
              </a:br>
              <a:r>
                <a:rPr lang="en-US" sz="1200"/>
                <a:t>one picture/second</a:t>
              </a:r>
              <a:br>
                <a:rPr lang="en-US" sz="1200"/>
              </a:br>
              <a:r>
                <a:rPr lang="en-US" sz="1200"/>
                <a:t>during 100 years)</a:t>
              </a:r>
            </a:p>
          </p:txBody>
        </p:sp>
        <p:sp>
          <p:nvSpPr>
            <p:cNvPr id="24616" name="Line 23"/>
            <p:cNvSpPr>
              <a:spLocks noChangeShapeType="1"/>
            </p:cNvSpPr>
            <p:nvPr/>
          </p:nvSpPr>
          <p:spPr bwMode="auto">
            <a:xfrm>
              <a:off x="4131" y="2030"/>
              <a:ext cx="1495"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4594" name="Rectangle 24"/>
          <p:cNvSpPr>
            <a:spLocks noChangeArrowheads="1"/>
          </p:cNvSpPr>
          <p:nvPr/>
        </p:nvSpPr>
        <p:spPr bwMode="auto">
          <a:xfrm>
            <a:off x="8113713" y="5613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sz="1800"/>
              <a:t>Time </a:t>
            </a:r>
          </a:p>
        </p:txBody>
      </p:sp>
      <p:grpSp>
        <p:nvGrpSpPr>
          <p:cNvPr id="4" name="Group 25"/>
          <p:cNvGrpSpPr>
            <a:grpSpLocks/>
          </p:cNvGrpSpPr>
          <p:nvPr/>
        </p:nvGrpSpPr>
        <p:grpSpPr bwMode="auto">
          <a:xfrm>
            <a:off x="1411288" y="2767013"/>
            <a:ext cx="3886200" cy="3162300"/>
            <a:chOff x="889" y="2174"/>
            <a:chExt cx="2448" cy="1992"/>
          </a:xfrm>
        </p:grpSpPr>
        <p:sp>
          <p:nvSpPr>
            <p:cNvPr id="24608" name="Rectangle 26"/>
            <p:cNvSpPr>
              <a:spLocks noChangeArrowheads="1"/>
            </p:cNvSpPr>
            <p:nvPr/>
          </p:nvSpPr>
          <p:spPr bwMode="auto">
            <a:xfrm>
              <a:off x="2583" y="3935"/>
              <a:ext cx="4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sz="1800"/>
                <a:t>1996 </a:t>
              </a:r>
            </a:p>
          </p:txBody>
        </p:sp>
        <p:grpSp>
          <p:nvGrpSpPr>
            <p:cNvPr id="24609" name="Group 27"/>
            <p:cNvGrpSpPr>
              <a:grpSpLocks/>
            </p:cNvGrpSpPr>
            <p:nvPr/>
          </p:nvGrpSpPr>
          <p:grpSpPr bwMode="auto">
            <a:xfrm>
              <a:off x="889" y="2174"/>
              <a:ext cx="2448" cy="1568"/>
              <a:chOff x="889" y="2174"/>
              <a:chExt cx="2448" cy="1568"/>
            </a:xfrm>
          </p:grpSpPr>
          <p:sp>
            <p:nvSpPr>
              <p:cNvPr id="24610" name="Line 28"/>
              <p:cNvSpPr>
                <a:spLocks noChangeShapeType="1"/>
              </p:cNvSpPr>
              <p:nvPr/>
            </p:nvSpPr>
            <p:spPr bwMode="auto">
              <a:xfrm flipV="1">
                <a:off x="889" y="3470"/>
                <a:ext cx="1904"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1" name="Oval 29"/>
              <p:cNvSpPr>
                <a:spLocks noChangeArrowheads="1"/>
              </p:cNvSpPr>
              <p:nvPr/>
            </p:nvSpPr>
            <p:spPr bwMode="auto">
              <a:xfrm>
                <a:off x="2774" y="3422"/>
                <a:ext cx="48" cy="67"/>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4612" name="Text Box 30"/>
              <p:cNvSpPr txBox="1">
                <a:spLocks noChangeArrowheads="1"/>
              </p:cNvSpPr>
              <p:nvPr/>
            </p:nvSpPr>
            <p:spPr bwMode="auto">
              <a:xfrm>
                <a:off x="2759" y="3491"/>
                <a:ext cx="57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200"/>
                  <a:t>40.000</a:t>
                </a:r>
              </a:p>
            </p:txBody>
          </p:sp>
          <p:sp>
            <p:nvSpPr>
              <p:cNvPr id="24613" name="Text Box 31"/>
              <p:cNvSpPr txBox="1">
                <a:spLocks noChangeArrowheads="1"/>
              </p:cNvSpPr>
              <p:nvPr/>
            </p:nvSpPr>
            <p:spPr bwMode="auto">
              <a:xfrm>
                <a:off x="1997" y="2174"/>
                <a:ext cx="6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2000"/>
                  <a:t>COREL</a:t>
                </a:r>
              </a:p>
            </p:txBody>
          </p:sp>
          <p:pic>
            <p:nvPicPr>
              <p:cNvPr id="24614"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 y="2455"/>
                <a:ext cx="731"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 name="Group 33"/>
          <p:cNvGrpSpPr>
            <a:grpSpLocks/>
          </p:cNvGrpSpPr>
          <p:nvPr/>
        </p:nvGrpSpPr>
        <p:grpSpPr bwMode="auto">
          <a:xfrm>
            <a:off x="4452938" y="2068513"/>
            <a:ext cx="2697162" cy="3860800"/>
            <a:chOff x="2805" y="1734"/>
            <a:chExt cx="1699" cy="2432"/>
          </a:xfrm>
        </p:grpSpPr>
        <p:sp>
          <p:nvSpPr>
            <p:cNvPr id="24601" name="Rectangle 34"/>
            <p:cNvSpPr>
              <a:spLocks noChangeArrowheads="1"/>
            </p:cNvSpPr>
            <p:nvPr/>
          </p:nvSpPr>
          <p:spPr bwMode="auto">
            <a:xfrm>
              <a:off x="3554" y="3935"/>
              <a:ext cx="4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sz="1800"/>
                <a:t>2007 </a:t>
              </a:r>
            </a:p>
          </p:txBody>
        </p:sp>
        <p:grpSp>
          <p:nvGrpSpPr>
            <p:cNvPr id="24602" name="Group 35"/>
            <p:cNvGrpSpPr>
              <a:grpSpLocks/>
            </p:cNvGrpSpPr>
            <p:nvPr/>
          </p:nvGrpSpPr>
          <p:grpSpPr bwMode="auto">
            <a:xfrm>
              <a:off x="2805" y="1734"/>
              <a:ext cx="1699" cy="1710"/>
              <a:chOff x="2805" y="1734"/>
              <a:chExt cx="1699" cy="1710"/>
            </a:xfrm>
          </p:grpSpPr>
          <p:pic>
            <p:nvPicPr>
              <p:cNvPr id="24603" name="Picture 36"/>
              <p:cNvPicPr>
                <a:picLocks noChangeAspect="1" noChangeArrowheads="1"/>
              </p:cNvPicPr>
              <p:nvPr/>
            </p:nvPicPr>
            <p:blipFill>
              <a:blip r:embed="rId5">
                <a:extLst>
                  <a:ext uri="{28A0092B-C50C-407E-A947-70E740481C1C}">
                    <a14:useLocalDpi xmlns:a14="http://schemas.microsoft.com/office/drawing/2010/main" val="0"/>
                  </a:ext>
                </a:extLst>
              </a:blip>
              <a:srcRect l="19659" t="-22470" r="8260" b="4958"/>
              <a:stretch>
                <a:fillRect/>
              </a:stretch>
            </p:blipFill>
            <p:spPr bwMode="auto">
              <a:xfrm>
                <a:off x="2958" y="1734"/>
                <a:ext cx="1056" cy="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4" name="Text Box 37"/>
              <p:cNvSpPr txBox="1">
                <a:spLocks noChangeArrowheads="1"/>
              </p:cNvSpPr>
              <p:nvPr/>
            </p:nvSpPr>
            <p:spPr bwMode="auto">
              <a:xfrm>
                <a:off x="3792" y="2895"/>
                <a:ext cx="7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200"/>
                  <a:t>2 billion</a:t>
                </a:r>
              </a:p>
            </p:txBody>
          </p:sp>
          <p:sp>
            <p:nvSpPr>
              <p:cNvPr id="24605" name="Line 38"/>
              <p:cNvSpPr>
                <a:spLocks noChangeShapeType="1"/>
              </p:cNvSpPr>
              <p:nvPr/>
            </p:nvSpPr>
            <p:spPr bwMode="auto">
              <a:xfrm flipV="1">
                <a:off x="2805" y="2880"/>
                <a:ext cx="978" cy="5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6" name="Oval 39"/>
              <p:cNvSpPr>
                <a:spLocks noChangeArrowheads="1"/>
              </p:cNvSpPr>
              <p:nvPr/>
            </p:nvSpPr>
            <p:spPr bwMode="auto">
              <a:xfrm>
                <a:off x="3738" y="2867"/>
                <a:ext cx="48" cy="67"/>
              </a:xfrm>
              <a:prstGeom prst="ellipse">
                <a:avLst/>
              </a:prstGeom>
              <a:solidFill>
                <a:schemeClr val="accent1"/>
              </a:solidFill>
              <a:ln w="9525">
                <a:solidFill>
                  <a:schemeClr val="tx1"/>
                </a:solidFill>
                <a:round/>
                <a:headEnd/>
                <a:tailEnd/>
              </a:ln>
            </p:spPr>
            <p:txBody>
              <a:bodyPr wrap="none" anchor="ctr"/>
              <a:lstStyle/>
              <a:p>
                <a:endParaRPr lang="en-US"/>
              </a:p>
            </p:txBody>
          </p:sp>
          <p:pic>
            <p:nvPicPr>
              <p:cNvPr id="24607"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6" y="1775"/>
                <a:ext cx="58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8" name="Group 41"/>
          <p:cNvGrpSpPr>
            <a:grpSpLocks/>
          </p:cNvGrpSpPr>
          <p:nvPr/>
        </p:nvGrpSpPr>
        <p:grpSpPr bwMode="auto">
          <a:xfrm>
            <a:off x="5943600" y="2514600"/>
            <a:ext cx="2038350" cy="3429000"/>
            <a:chOff x="3744" y="1584"/>
            <a:chExt cx="1284" cy="2160"/>
          </a:xfrm>
        </p:grpSpPr>
        <p:sp>
          <p:nvSpPr>
            <p:cNvPr id="24599" name="Line 42"/>
            <p:cNvSpPr>
              <a:spLocks noChangeShapeType="1"/>
            </p:cNvSpPr>
            <p:nvPr/>
          </p:nvSpPr>
          <p:spPr bwMode="auto">
            <a:xfrm flipV="1">
              <a:off x="3744" y="1584"/>
              <a:ext cx="912"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0" name="Text Box 43"/>
            <p:cNvSpPr txBox="1">
              <a:spLocks noChangeArrowheads="1"/>
            </p:cNvSpPr>
            <p:nvPr/>
          </p:nvSpPr>
          <p:spPr bwMode="auto">
            <a:xfrm>
              <a:off x="4512" y="3513"/>
              <a:ext cx="5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2020?</a:t>
              </a:r>
            </a:p>
          </p:txBody>
        </p:sp>
      </p:grpSp>
      <p:sp>
        <p:nvSpPr>
          <p:cNvPr id="24598" name="Text Box 44"/>
          <p:cNvSpPr txBox="1">
            <a:spLocks noChangeArrowheads="1"/>
          </p:cNvSpPr>
          <p:nvPr/>
        </p:nvSpPr>
        <p:spPr bwMode="auto">
          <a:xfrm>
            <a:off x="6019800" y="6477000"/>
            <a:ext cx="3036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2000"/>
              <a:t>Slide by Antonio Torralba</a:t>
            </a:r>
            <a:endParaRPr lang="ru-RU" sz="2000"/>
          </a:p>
        </p:txBody>
      </p:sp>
    </p:spTree>
    <p:extLst>
      <p:ext uri="{BB962C8B-B14F-4D97-AF65-F5344CB8AC3E}">
        <p14:creationId xmlns:p14="http://schemas.microsoft.com/office/powerpoint/2010/main" val="143106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l="4465" t="26071" r="4497" b="5551"/>
          <a:stretch>
            <a:fillRect/>
          </a:stretch>
        </p:blipFill>
        <p:spPr bwMode="auto">
          <a:xfrm>
            <a:off x="889000" y="923925"/>
            <a:ext cx="73533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3314" name="Line 2"/>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15" name="Rectangle 3"/>
          <p:cNvSpPr>
            <a:spLocks noGrp="1" noChangeArrowheads="1"/>
          </p:cNvSpPr>
          <p:nvPr>
            <p:ph type="title"/>
          </p:nvPr>
        </p:nvSpPr>
        <p:spPr>
          <a:ln/>
        </p:spPr>
        <p:txBody>
          <a:bodyPr rIns="132080"/>
          <a:lstStyle/>
          <a:p>
            <a:r>
              <a:rPr lang="en-US"/>
              <a:t>How big is Flickr?</a:t>
            </a:r>
          </a:p>
        </p:txBody>
      </p:sp>
      <p:sp>
        <p:nvSpPr>
          <p:cNvPr id="13316" name="Rectangle 4"/>
          <p:cNvSpPr>
            <a:spLocks/>
          </p:cNvSpPr>
          <p:nvPr/>
        </p:nvSpPr>
        <p:spPr bwMode="auto">
          <a:xfrm>
            <a:off x="1574800" y="6515100"/>
            <a:ext cx="7581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r"/>
            <a:r>
              <a:rPr lang="en-US" sz="1400">
                <a:solidFill>
                  <a:schemeClr val="tx1"/>
                </a:solidFill>
                <a:cs typeface="Arial" charset="0"/>
              </a:rPr>
              <a:t>Credit: Franck_Michel (</a:t>
            </a:r>
            <a:r>
              <a:rPr lang="en-US" sz="1400" u="sng">
                <a:solidFill>
                  <a:schemeClr val="tx1"/>
                </a:solidFill>
                <a:cs typeface="Arial" charset="0"/>
                <a:hlinkClick r:id="rId3"/>
              </a:rPr>
              <a:t>http://www.flickr.com/photos/franckmichel/</a:t>
            </a:r>
            <a:r>
              <a:rPr lang="en-US" sz="1400">
                <a:solidFill>
                  <a:schemeClr val="tx1"/>
                </a:solidFill>
                <a:cs typeface="Arial" charset="0"/>
              </a:rPr>
              <a:t>)</a:t>
            </a:r>
          </a:p>
        </p:txBody>
      </p:sp>
      <p:sp>
        <p:nvSpPr>
          <p:cNvPr id="13317" name="Rectangle 5"/>
          <p:cNvSpPr>
            <a:spLocks noGrp="1" noChangeArrowheads="1"/>
          </p:cNvSpPr>
          <p:nvPr>
            <p:ph type="body" idx="1"/>
          </p:nvPr>
        </p:nvSpPr>
        <p:spPr>
          <a:xfrm>
            <a:off x="685800" y="5003800"/>
            <a:ext cx="7772400" cy="1397000"/>
          </a:xfrm>
          <a:ln/>
        </p:spPr>
        <p:txBody>
          <a:bodyPr rIns="132080"/>
          <a:lstStyle/>
          <a:p>
            <a:pPr marL="382588" indent="-342900"/>
            <a:r>
              <a:rPr lang="en-US"/>
              <a:t>100M photos updated </a:t>
            </a:r>
            <a:r>
              <a:rPr lang="en-US">
                <a:latin typeface="Arial Italic" charset="0"/>
                <a:cs typeface="Arial Italic" charset="0"/>
                <a:sym typeface="Arial Italic" charset="0"/>
              </a:rPr>
              <a:t>daily</a:t>
            </a:r>
            <a:endParaRPr lang="en-US"/>
          </a:p>
          <a:p>
            <a:pPr marL="382588" indent="-342900"/>
            <a:r>
              <a:rPr lang="en-US"/>
              <a:t>6B photos as of August 2011!</a:t>
            </a:r>
          </a:p>
          <a:p>
            <a:pPr marL="782638" lvl="1"/>
            <a:r>
              <a:rPr lang="en-US"/>
              <a:t>~3B public photos</a:t>
            </a:r>
          </a:p>
        </p:txBody>
      </p:sp>
    </p:spTree>
    <p:extLst>
      <p:ext uri="{BB962C8B-B14F-4D97-AF65-F5344CB8AC3E}">
        <p14:creationId xmlns:p14="http://schemas.microsoft.com/office/powerpoint/2010/main" val="3223894773"/>
      </p:ext>
    </p:extLst>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38" name="Rectangle 2"/>
          <p:cNvSpPr>
            <a:spLocks noGrp="1" noChangeArrowheads="1"/>
          </p:cNvSpPr>
          <p:nvPr>
            <p:ph type="title"/>
          </p:nvPr>
        </p:nvSpPr>
        <p:spPr>
          <a:ln/>
        </p:spPr>
        <p:txBody>
          <a:bodyPr rIns="132080"/>
          <a:lstStyle/>
          <a:p>
            <a:r>
              <a:rPr lang="en-US"/>
              <a:t>How Annotated is Flickr? (tag search)</a:t>
            </a:r>
          </a:p>
        </p:txBody>
      </p:sp>
      <p:sp>
        <p:nvSpPr>
          <p:cNvPr id="14339" name="Rectangle 3"/>
          <p:cNvSpPr>
            <a:spLocks noGrp="1" noChangeArrowheads="1"/>
          </p:cNvSpPr>
          <p:nvPr>
            <p:ph type="body" idx="1"/>
          </p:nvPr>
        </p:nvSpPr>
        <p:spPr>
          <a:ln/>
        </p:spPr>
        <p:txBody>
          <a:bodyPr rIns="132080"/>
          <a:lstStyle/>
          <a:p>
            <a:pPr marL="382588" indent="-342900"/>
            <a:r>
              <a:rPr lang="en-US"/>
              <a:t>Party – 23,416,126</a:t>
            </a:r>
          </a:p>
          <a:p>
            <a:pPr marL="382588" indent="-342900"/>
            <a:r>
              <a:rPr lang="en-US"/>
              <a:t>Paris – 11,163,625</a:t>
            </a:r>
          </a:p>
          <a:p>
            <a:pPr marL="382588" indent="-342900"/>
            <a:r>
              <a:rPr lang="en-US"/>
              <a:t>Pittsburgh – 1,152,829</a:t>
            </a:r>
          </a:p>
          <a:p>
            <a:pPr marL="382588" indent="-342900"/>
            <a:r>
              <a:rPr lang="en-US"/>
              <a:t>Chair – 1,893,203</a:t>
            </a:r>
          </a:p>
          <a:p>
            <a:pPr marL="382588" indent="-342900"/>
            <a:r>
              <a:rPr lang="en-US"/>
              <a:t>Violin – 233,661</a:t>
            </a:r>
          </a:p>
          <a:p>
            <a:pPr marL="382588" indent="-342900"/>
            <a:r>
              <a:rPr lang="en-US"/>
              <a:t>Trashcan – 31,200</a:t>
            </a:r>
          </a:p>
        </p:txBody>
      </p:sp>
    </p:spTree>
    <p:extLst>
      <p:ext uri="{BB962C8B-B14F-4D97-AF65-F5344CB8AC3E}">
        <p14:creationId xmlns:p14="http://schemas.microsoft.com/office/powerpoint/2010/main" val="1774213986"/>
      </p:ext>
    </p:extLst>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rtlCol="0">
            <a:normAutofit/>
          </a:bodyPr>
          <a:lstStyle/>
          <a:p>
            <a:pPr eaLnBrk="1" fontAlgn="auto" hangingPunct="1">
              <a:spcAft>
                <a:spcPts val="0"/>
              </a:spcAft>
              <a:defRPr/>
            </a:pPr>
            <a:r>
              <a:rPr lang="en-US" dirty="0" smtClean="0"/>
              <a:t>Noisy Output from Image Search Engines</a:t>
            </a:r>
            <a:endParaRPr lang="en-US" dirty="0"/>
          </a:p>
        </p:txBody>
      </p:sp>
      <p:pic>
        <p:nvPicPr>
          <p:cNvPr id="7171" name="Picture 3" descr="google_search2"/>
          <p:cNvPicPr>
            <a:picLocks noChangeAspect="1" noChangeArrowheads="1"/>
          </p:cNvPicPr>
          <p:nvPr/>
        </p:nvPicPr>
        <p:blipFill>
          <a:blip r:embed="rId3" cstate="print">
            <a:extLst>
              <a:ext uri="{28A0092B-C50C-407E-A947-70E740481C1C}">
                <a14:useLocalDpi xmlns:a14="http://schemas.microsoft.com/office/drawing/2010/main" val="0"/>
              </a:ext>
            </a:extLst>
          </a:blip>
          <a:srcRect b="8621"/>
          <a:stretch>
            <a:fillRect/>
          </a:stretch>
        </p:blipFill>
        <p:spPr bwMode="auto">
          <a:xfrm>
            <a:off x="1447800" y="2506663"/>
            <a:ext cx="60198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descr="google_search"/>
          <p:cNvPicPr>
            <a:picLocks noChangeAspect="1" noChangeArrowheads="1"/>
          </p:cNvPicPr>
          <p:nvPr/>
        </p:nvPicPr>
        <p:blipFill>
          <a:blip r:embed="rId4">
            <a:extLst>
              <a:ext uri="{28A0092B-C50C-407E-A947-70E740481C1C}">
                <a14:useLocalDpi xmlns:a14="http://schemas.microsoft.com/office/drawing/2010/main" val="0"/>
              </a:ext>
            </a:extLst>
          </a:blip>
          <a:srcRect b="43892"/>
          <a:stretch>
            <a:fillRect/>
          </a:stretch>
        </p:blipFill>
        <p:spPr bwMode="auto">
          <a:xfrm>
            <a:off x="1828800" y="762000"/>
            <a:ext cx="564832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80210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8543925"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1"/>
          <p:cNvSpPr>
            <a:spLocks noGrp="1"/>
          </p:cNvSpPr>
          <p:nvPr>
            <p:ph type="title"/>
          </p:nvPr>
        </p:nvSpPr>
        <p:spPr/>
        <p:txBody>
          <a:bodyPr/>
          <a:lstStyle/>
          <a:p>
            <a:r>
              <a:rPr lang="en-US" smtClean="0"/>
              <a:t>Thumbnail Collection Project</a:t>
            </a:r>
          </a:p>
        </p:txBody>
      </p:sp>
      <p:sp>
        <p:nvSpPr>
          <p:cNvPr id="11268" name="Content Placeholder 2"/>
          <p:cNvSpPr>
            <a:spLocks noGrp="1"/>
          </p:cNvSpPr>
          <p:nvPr>
            <p:ph idx="1"/>
          </p:nvPr>
        </p:nvSpPr>
        <p:spPr>
          <a:xfrm>
            <a:off x="457200" y="1143000"/>
            <a:ext cx="8229600" cy="1295400"/>
          </a:xfrm>
        </p:spPr>
        <p:txBody>
          <a:bodyPr/>
          <a:lstStyle/>
          <a:p>
            <a:r>
              <a:rPr lang="en-US" sz="2800" smtClean="0"/>
              <a:t>Collected 80M images</a:t>
            </a:r>
          </a:p>
          <a:p>
            <a:r>
              <a:rPr lang="en-US" sz="2800" smtClean="0"/>
              <a:t>http://people.csail.mit.edu/torralba/tinyimages</a:t>
            </a:r>
          </a:p>
        </p:txBody>
      </p:sp>
    </p:spTree>
    <p:extLst>
      <p:ext uri="{BB962C8B-B14F-4D97-AF65-F5344CB8AC3E}">
        <p14:creationId xmlns:p14="http://schemas.microsoft.com/office/powerpoint/2010/main" val="334950191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Thumbnail Collection Project</a:t>
            </a:r>
          </a:p>
        </p:txBody>
      </p:sp>
      <p:sp>
        <p:nvSpPr>
          <p:cNvPr id="10243" name="Content Placeholder 2"/>
          <p:cNvSpPr>
            <a:spLocks noGrp="1"/>
          </p:cNvSpPr>
          <p:nvPr>
            <p:ph idx="1"/>
          </p:nvPr>
        </p:nvSpPr>
        <p:spPr>
          <a:xfrm>
            <a:off x="457200" y="1295400"/>
            <a:ext cx="8229600" cy="4525963"/>
          </a:xfrm>
        </p:spPr>
        <p:txBody>
          <a:bodyPr/>
          <a:lstStyle/>
          <a:p>
            <a:r>
              <a:rPr lang="en-US" smtClean="0"/>
              <a:t>Collect images for ALL objects</a:t>
            </a:r>
          </a:p>
          <a:p>
            <a:pPr lvl="1"/>
            <a:r>
              <a:rPr lang="en-US" smtClean="0"/>
              <a:t>List obtained from WordNet</a:t>
            </a:r>
          </a:p>
          <a:p>
            <a:pPr lvl="1"/>
            <a:r>
              <a:rPr lang="en-US" smtClean="0"/>
              <a:t>75,378 non-abstract nouns in English</a:t>
            </a:r>
          </a:p>
        </p:txBody>
      </p:sp>
      <p:pic>
        <p:nvPicPr>
          <p:cNvPr id="102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971800"/>
            <a:ext cx="43053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40037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pic>
        <p:nvPicPr>
          <p:cNvPr id="2" name="Picture 3"/>
          <p:cNvPicPr>
            <a:picLocks noChangeAspect="1" noChangeArrowheads="1"/>
          </p:cNvPicPr>
          <p:nvPr/>
        </p:nvPicPr>
        <p:blipFill>
          <a:blip r:embed="rId3"/>
          <a:srcRect/>
          <a:stretch>
            <a:fillRect/>
          </a:stretch>
        </p:blipFill>
        <p:spPr bwMode="auto">
          <a:xfrm>
            <a:off x="992909" y="549088"/>
            <a:ext cx="7158182" cy="5771029"/>
          </a:xfrm>
          <a:prstGeom prst="rect">
            <a:avLst/>
          </a:prstGeom>
          <a:noFill/>
        </p:spPr>
      </p:pic>
    </p:spTree>
    <p:extLst>
      <p:ext uri="{BB962C8B-B14F-4D97-AF65-F5344CB8AC3E}">
        <p14:creationId xmlns:p14="http://schemas.microsoft.com/office/powerpoint/2010/main" val="220154884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smtClean="0"/>
              <a:t>Web image dataset</a:t>
            </a:r>
          </a:p>
        </p:txBody>
      </p:sp>
      <p:sp>
        <p:nvSpPr>
          <p:cNvPr id="6147" name="Content Placeholder 2"/>
          <p:cNvSpPr>
            <a:spLocks noGrp="1"/>
          </p:cNvSpPr>
          <p:nvPr>
            <p:ph idx="1"/>
          </p:nvPr>
        </p:nvSpPr>
        <p:spPr>
          <a:xfrm>
            <a:off x="457200" y="1371600"/>
            <a:ext cx="8229600" cy="4525963"/>
          </a:xfrm>
        </p:spPr>
        <p:txBody>
          <a:bodyPr>
            <a:normAutofit/>
          </a:bodyPr>
          <a:lstStyle/>
          <a:p>
            <a:pPr eaLnBrk="1" hangingPunct="1"/>
            <a:r>
              <a:rPr lang="en-US" dirty="0" smtClean="0"/>
              <a:t>79.3 million images</a:t>
            </a:r>
          </a:p>
          <a:p>
            <a:pPr eaLnBrk="1" hangingPunct="1"/>
            <a:r>
              <a:rPr lang="en-US" dirty="0" smtClean="0"/>
              <a:t>Collected using image</a:t>
            </a:r>
            <a:br>
              <a:rPr lang="en-US" dirty="0" smtClean="0"/>
            </a:br>
            <a:r>
              <a:rPr lang="en-US" dirty="0" smtClean="0"/>
              <a:t>search engines</a:t>
            </a:r>
          </a:p>
          <a:p>
            <a:pPr eaLnBrk="1" hangingPunct="1"/>
            <a:r>
              <a:rPr lang="en-US" dirty="0" smtClean="0"/>
              <a:t>List of nouns taken from </a:t>
            </a:r>
            <a:br>
              <a:rPr lang="en-US" dirty="0" smtClean="0"/>
            </a:br>
            <a:r>
              <a:rPr lang="en-US" dirty="0" err="1" smtClean="0"/>
              <a:t>Wordnet</a:t>
            </a:r>
            <a:endParaRPr lang="en-US" dirty="0" smtClean="0"/>
          </a:p>
          <a:p>
            <a:pPr eaLnBrk="1" hangingPunct="1"/>
            <a:r>
              <a:rPr lang="en-US" dirty="0" smtClean="0"/>
              <a:t>Save all images in 32x32 </a:t>
            </a:r>
          </a:p>
          <a:p>
            <a:pPr eaLnBrk="1" hangingPunct="1"/>
            <a:r>
              <a:rPr lang="en-US" dirty="0" smtClean="0"/>
              <a:t>resolution </a:t>
            </a:r>
          </a:p>
        </p:txBody>
      </p:sp>
      <p:sp>
        <p:nvSpPr>
          <p:cNvPr id="6148" name="Rectangle 2"/>
          <p:cNvSpPr>
            <a:spLocks noChangeArrowheads="1"/>
          </p:cNvSpPr>
          <p:nvPr/>
        </p:nvSpPr>
        <p:spPr bwMode="auto">
          <a:xfrm>
            <a:off x="5638800" y="1828800"/>
            <a:ext cx="3352800" cy="4876800"/>
          </a:xfrm>
          <a:prstGeom prst="rect">
            <a:avLst/>
          </a:prstGeom>
          <a:solidFill>
            <a:schemeClr val="bg1"/>
          </a:solidFill>
          <a:ln w="9525">
            <a:solidFill>
              <a:schemeClr val="tx1"/>
            </a:solidFill>
            <a:miter lim="800000"/>
            <a:headEnd/>
            <a:tailEnd/>
          </a:ln>
        </p:spPr>
        <p:txBody>
          <a:bodyPr wrap="none" anchor="ctr"/>
          <a:lstStyle/>
          <a:p>
            <a:endParaRPr lang="en-US">
              <a:latin typeface="Calibri" pitchFamily="34" charset="0"/>
            </a:endParaRPr>
          </a:p>
        </p:txBody>
      </p:sp>
      <p:pic>
        <p:nvPicPr>
          <p:cNvPr id="6149" name="Picture 6" descr="Goo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905000"/>
            <a:ext cx="26289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8"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71800"/>
            <a:ext cx="25431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9" descr="Picsearch - the search engine for pictures and image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5181600"/>
            <a:ext cx="18097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0" descr="cydr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5791200"/>
            <a:ext cx="19050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810000"/>
            <a:ext cx="248761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4419600"/>
            <a:ext cx="1522413"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7" descr="AltaVista">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6600" y="4572000"/>
            <a:ext cx="18954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862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How Much is 80M Images?</a:t>
            </a:r>
          </a:p>
        </p:txBody>
      </p:sp>
      <p:sp>
        <p:nvSpPr>
          <p:cNvPr id="12291" name="Rectangle 3"/>
          <p:cNvSpPr>
            <a:spLocks noGrp="1" noChangeArrowheads="1"/>
          </p:cNvSpPr>
          <p:nvPr>
            <p:ph type="body" idx="1"/>
          </p:nvPr>
        </p:nvSpPr>
        <p:spPr/>
        <p:txBody>
          <a:bodyPr/>
          <a:lstStyle/>
          <a:p>
            <a:pPr eaLnBrk="1" hangingPunct="1"/>
            <a:r>
              <a:rPr lang="en-US" smtClean="0"/>
              <a:t>One feature-length movie:</a:t>
            </a:r>
          </a:p>
          <a:p>
            <a:pPr lvl="1" eaLnBrk="1" hangingPunct="1"/>
            <a:r>
              <a:rPr lang="en-US" smtClean="0"/>
              <a:t>105 min = 151K frames @ 24 FPS</a:t>
            </a:r>
          </a:p>
          <a:p>
            <a:pPr eaLnBrk="1" hangingPunct="1"/>
            <a:r>
              <a:rPr lang="en-US" smtClean="0"/>
              <a:t>For 80M images, watch 530 movies</a:t>
            </a:r>
          </a:p>
          <a:p>
            <a:pPr eaLnBrk="1" hangingPunct="1"/>
            <a:r>
              <a:rPr lang="en-US" smtClean="0"/>
              <a:t>How do we store this?</a:t>
            </a:r>
          </a:p>
          <a:p>
            <a:pPr lvl="1" eaLnBrk="1" hangingPunct="1"/>
            <a:r>
              <a:rPr lang="en-US" smtClean="0"/>
              <a:t>1k * 80M = 80 GB</a:t>
            </a:r>
          </a:p>
          <a:p>
            <a:pPr lvl="1" eaLnBrk="1" hangingPunct="1"/>
            <a:r>
              <a:rPr lang="en-US" smtClean="0"/>
              <a:t>Actual storage: 760GB</a:t>
            </a:r>
          </a:p>
          <a:p>
            <a:pPr eaLnBrk="1" hangingPunct="1"/>
            <a:endParaRPr lang="en-US" smtClean="0"/>
          </a:p>
        </p:txBody>
      </p:sp>
      <p:pic>
        <p:nvPicPr>
          <p:cNvPr id="12292" name="Picture 5" descr="blockbu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429000"/>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16383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0898" name="Rectangle 2"/>
          <p:cNvSpPr>
            <a:spLocks noGrp="1" noChangeArrowheads="1"/>
          </p:cNvSpPr>
          <p:nvPr>
            <p:ph type="title"/>
          </p:nvPr>
        </p:nvSpPr>
        <p:spPr>
          <a:ln/>
        </p:spPr>
        <p:txBody>
          <a:bodyPr rIns="132080"/>
          <a:lstStyle/>
          <a:p>
            <a:r>
              <a:rPr lang="en-US"/>
              <a:t>Powers of 10</a:t>
            </a:r>
          </a:p>
        </p:txBody>
      </p:sp>
      <p:grpSp>
        <p:nvGrpSpPr>
          <p:cNvPr id="80901" name="Group 5"/>
          <p:cNvGrpSpPr>
            <a:grpSpLocks/>
          </p:cNvGrpSpPr>
          <p:nvPr/>
        </p:nvGrpSpPr>
        <p:grpSpPr bwMode="auto">
          <a:xfrm>
            <a:off x="361950" y="593725"/>
            <a:ext cx="7627938" cy="838200"/>
            <a:chOff x="0" y="0"/>
            <a:chExt cx="4805" cy="528"/>
          </a:xfrm>
        </p:grpSpPr>
        <p:sp>
          <p:nvSpPr>
            <p:cNvPr id="80899" name="Rectangle 3"/>
            <p:cNvSpPr>
              <a:spLocks/>
            </p:cNvSpPr>
            <p:nvPr/>
          </p:nvSpPr>
          <p:spPr bwMode="auto">
            <a:xfrm>
              <a:off x="0" y="251"/>
              <a:ext cx="3724"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Myriad Pro" charset="0"/>
                  <a:ea typeface="Myriad Pro" charset="0"/>
                  <a:cs typeface="Myriad Pro" charset="0"/>
                  <a:sym typeface="Myriad Pro" charset="0"/>
                </a:rPr>
                <a:t>Number of images on my hard drive:  			10</a:t>
              </a:r>
              <a:r>
                <a:rPr lang="en-US" baseline="30000">
                  <a:solidFill>
                    <a:schemeClr val="tx1"/>
                  </a:solidFill>
                  <a:latin typeface="Myriad Pro" charset="0"/>
                  <a:ea typeface="Myriad Pro" charset="0"/>
                  <a:cs typeface="Myriad Pro" charset="0"/>
                  <a:sym typeface="Myriad Pro" charset="0"/>
                </a:rPr>
                <a:t>4</a:t>
              </a:r>
            </a:p>
          </p:txBody>
        </p:sp>
        <p:pic>
          <p:nvPicPr>
            <p:cNvPr id="8090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 y="0"/>
              <a:ext cx="48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grpSp>
        <p:nvGrpSpPr>
          <p:cNvPr id="80907" name="Group 11"/>
          <p:cNvGrpSpPr>
            <a:grpSpLocks/>
          </p:cNvGrpSpPr>
          <p:nvPr/>
        </p:nvGrpSpPr>
        <p:grpSpPr bwMode="auto">
          <a:xfrm>
            <a:off x="371475" y="1422400"/>
            <a:ext cx="8326438" cy="1441450"/>
            <a:chOff x="0" y="0"/>
            <a:chExt cx="5245" cy="908"/>
          </a:xfrm>
        </p:grpSpPr>
        <p:sp>
          <p:nvSpPr>
            <p:cNvPr id="80902" name="Rectangle 6"/>
            <p:cNvSpPr>
              <a:spLocks/>
            </p:cNvSpPr>
            <p:nvPr/>
          </p:nvSpPr>
          <p:spPr bwMode="auto">
            <a:xfrm>
              <a:off x="0" y="377"/>
              <a:ext cx="4328"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chemeClr val="tx1"/>
                  </a:solidFill>
                  <a:latin typeface="Myriad Pro" charset="0"/>
                  <a:ea typeface="Myriad Pro" charset="0"/>
                  <a:cs typeface="Myriad Pro" charset="0"/>
                  <a:sym typeface="Myriad Pro" charset="0"/>
                </a:rPr>
                <a:t>Number of images seen during my first 10 years:                  </a:t>
              </a:r>
              <a:r>
                <a:rPr lang="en-US" dirty="0" smtClean="0">
                  <a:solidFill>
                    <a:schemeClr val="tx1"/>
                  </a:solidFill>
                  <a:latin typeface="Myriad Pro" charset="0"/>
                  <a:ea typeface="Myriad Pro" charset="0"/>
                  <a:cs typeface="Myriad Pro" charset="0"/>
                  <a:sym typeface="Myriad Pro" charset="0"/>
                </a:rPr>
                <a:t>   10</a:t>
              </a:r>
              <a:r>
                <a:rPr lang="en-US" baseline="30000" dirty="0" smtClean="0">
                  <a:solidFill>
                    <a:schemeClr val="tx1"/>
                  </a:solidFill>
                  <a:latin typeface="Myriad Pro" charset="0"/>
                  <a:ea typeface="Myriad Pro" charset="0"/>
                  <a:cs typeface="Myriad Pro" charset="0"/>
                  <a:sym typeface="Myriad Pro" charset="0"/>
                </a:rPr>
                <a:t>8</a:t>
              </a:r>
              <a:r>
                <a:rPr lang="en-US" dirty="0" smtClean="0">
                  <a:solidFill>
                    <a:schemeClr val="tx1"/>
                  </a:solidFill>
                  <a:latin typeface="Myriad Pro" charset="0"/>
                  <a:ea typeface="Myriad Pro" charset="0"/>
                  <a:cs typeface="Myriad Pro" charset="0"/>
                  <a:sym typeface="Myriad Pro" charset="0"/>
                </a:rPr>
                <a:t> </a:t>
              </a:r>
              <a:endParaRPr lang="en-US" dirty="0">
                <a:solidFill>
                  <a:schemeClr val="tx1"/>
                </a:solidFill>
                <a:latin typeface="Myriad Pro" charset="0"/>
                <a:ea typeface="Myriad Pro" charset="0"/>
                <a:cs typeface="Myriad Pro" charset="0"/>
                <a:sym typeface="Myriad Pro" charset="0"/>
              </a:endParaRPr>
            </a:p>
            <a:p>
              <a:pPr marL="39688"/>
              <a:r>
                <a:rPr lang="en-US" sz="1200" dirty="0">
                  <a:solidFill>
                    <a:schemeClr val="tx1"/>
                  </a:solidFill>
                  <a:latin typeface="Myriad Pro" charset="0"/>
                  <a:ea typeface="Myriad Pro" charset="0"/>
                  <a:cs typeface="Myriad Pro" charset="0"/>
                  <a:sym typeface="Myriad Pro" charset="0"/>
                </a:rPr>
                <a:t>(3 images/second * 60 * 60 * 16 * 365 * 10 = 630720000)</a:t>
              </a:r>
            </a:p>
          </p:txBody>
        </p:sp>
        <p:pic>
          <p:nvPicPr>
            <p:cNvPr id="80903"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7" y="212"/>
              <a:ext cx="928"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nvGrpSpPr>
            <p:cNvPr id="80906" name="Group 10"/>
            <p:cNvGrpSpPr>
              <a:grpSpLocks/>
            </p:cNvGrpSpPr>
            <p:nvPr/>
          </p:nvGrpSpPr>
          <p:grpSpPr bwMode="auto">
            <a:xfrm>
              <a:off x="4332" y="0"/>
              <a:ext cx="470" cy="540"/>
              <a:chOff x="0" y="0"/>
              <a:chExt cx="470" cy="540"/>
            </a:xfrm>
          </p:grpSpPr>
          <p:sp>
            <p:nvSpPr>
              <p:cNvPr id="80904" name="Line 8"/>
              <p:cNvSpPr>
                <a:spLocks noChangeShapeType="1"/>
              </p:cNvSpPr>
              <p:nvPr/>
            </p:nvSpPr>
            <p:spPr bwMode="auto">
              <a:xfrm>
                <a:off x="0" y="0"/>
                <a:ext cx="214" cy="540"/>
              </a:xfrm>
              <a:prstGeom prst="line">
                <a:avLst/>
              </a:prstGeom>
              <a:noFill/>
              <a:ln w="1905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0905" name="Line 9"/>
              <p:cNvSpPr>
                <a:spLocks noChangeShapeType="1"/>
              </p:cNvSpPr>
              <p:nvPr/>
            </p:nvSpPr>
            <p:spPr bwMode="auto">
              <a:xfrm flipH="1">
                <a:off x="238" y="14"/>
                <a:ext cx="232" cy="526"/>
              </a:xfrm>
              <a:prstGeom prst="line">
                <a:avLst/>
              </a:prstGeom>
              <a:noFill/>
              <a:ln w="1905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grpSp>
        <p:nvGrpSpPr>
          <p:cNvPr id="80912" name="Group 16"/>
          <p:cNvGrpSpPr>
            <a:grpSpLocks/>
          </p:cNvGrpSpPr>
          <p:nvPr/>
        </p:nvGrpSpPr>
        <p:grpSpPr bwMode="auto">
          <a:xfrm>
            <a:off x="371475" y="2854325"/>
            <a:ext cx="8313738" cy="1406525"/>
            <a:chOff x="0" y="0"/>
            <a:chExt cx="5237" cy="886"/>
          </a:xfrm>
        </p:grpSpPr>
        <p:sp>
          <p:nvSpPr>
            <p:cNvPr id="80908" name="Rectangle 12"/>
            <p:cNvSpPr>
              <a:spLocks/>
            </p:cNvSpPr>
            <p:nvPr/>
          </p:nvSpPr>
          <p:spPr bwMode="auto">
            <a:xfrm>
              <a:off x="0" y="276"/>
              <a:ext cx="4228"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Myriad Pro" charset="0"/>
                  <a:ea typeface="Myriad Pro" charset="0"/>
                  <a:cs typeface="Myriad Pro" charset="0"/>
                  <a:sym typeface="Myriad Pro" charset="0"/>
                </a:rPr>
                <a:t>Number of images seen by all humanity:  		</a:t>
              </a:r>
              <a:r>
                <a:rPr lang="en-US" dirty="0" smtClean="0">
                  <a:solidFill>
                    <a:schemeClr val="tx1"/>
                  </a:solidFill>
                  <a:latin typeface="Myriad Pro" charset="0"/>
                  <a:ea typeface="Myriad Pro" charset="0"/>
                  <a:cs typeface="Myriad Pro" charset="0"/>
                  <a:sym typeface="Myriad Pro" charset="0"/>
                </a:rPr>
                <a:t>            10</a:t>
              </a:r>
              <a:r>
                <a:rPr lang="en-US" baseline="30000" dirty="0" smtClean="0">
                  <a:solidFill>
                    <a:schemeClr val="tx1"/>
                  </a:solidFill>
                  <a:latin typeface="Myriad Pro" charset="0"/>
                  <a:ea typeface="Myriad Pro" charset="0"/>
                  <a:cs typeface="Myriad Pro" charset="0"/>
                  <a:sym typeface="Myriad Pro" charset="0"/>
                </a:rPr>
                <a:t>20</a:t>
              </a:r>
              <a:endParaRPr lang="en-US" baseline="30000" dirty="0">
                <a:solidFill>
                  <a:schemeClr val="tx1"/>
                </a:solidFill>
                <a:latin typeface="Myriad Pro" charset="0"/>
                <a:ea typeface="Myriad Pro" charset="0"/>
                <a:cs typeface="Myriad Pro" charset="0"/>
                <a:sym typeface="Myriad Pro" charset="0"/>
              </a:endParaRPr>
            </a:p>
            <a:p>
              <a:pPr marL="39688"/>
              <a:r>
                <a:rPr lang="en-US" sz="1200" dirty="0">
                  <a:solidFill>
                    <a:schemeClr val="tx1"/>
                  </a:solidFill>
                  <a:latin typeface="Myriad Pro" charset="0"/>
                  <a:ea typeface="Myriad Pro" charset="0"/>
                  <a:cs typeface="Myriad Pro" charset="0"/>
                  <a:sym typeface="Myriad Pro" charset="0"/>
                </a:rPr>
                <a:t>106,456,367,669 humans</a:t>
              </a:r>
              <a:r>
                <a:rPr lang="en-US" sz="1200" baseline="30000" dirty="0">
                  <a:solidFill>
                    <a:schemeClr val="tx1"/>
                  </a:solidFill>
                  <a:latin typeface="Myriad Pro" charset="0"/>
                  <a:ea typeface="Myriad Pro" charset="0"/>
                  <a:cs typeface="Myriad Pro" charset="0"/>
                  <a:sym typeface="Myriad Pro" charset="0"/>
                </a:rPr>
                <a:t>1</a:t>
              </a:r>
              <a:r>
                <a:rPr lang="en-US" sz="1200" dirty="0">
                  <a:solidFill>
                    <a:schemeClr val="tx1"/>
                  </a:solidFill>
                  <a:latin typeface="Myriad Pro" charset="0"/>
                  <a:ea typeface="Myriad Pro" charset="0"/>
                  <a:cs typeface="Myriad Pro" charset="0"/>
                  <a:sym typeface="Myriad Pro" charset="0"/>
                </a:rPr>
                <a:t> * 60 years * 3 images/second * 60 * 60 * 16 * 365 = </a:t>
              </a:r>
            </a:p>
            <a:p>
              <a:pPr marL="39688"/>
              <a:r>
                <a:rPr lang="en-US" sz="1000" dirty="0">
                  <a:solidFill>
                    <a:schemeClr val="tx1"/>
                  </a:solidFill>
                  <a:latin typeface="Myriad Pro" charset="0"/>
                  <a:ea typeface="Myriad Pro" charset="0"/>
                  <a:cs typeface="Myriad Pro" charset="0"/>
                  <a:sym typeface="Myriad Pro" charset="0"/>
                </a:rPr>
                <a:t>1 from http://www.prb.org/Articles/2002/HowManyPeopleHaveEverLivedonEarth.aspx</a:t>
              </a:r>
            </a:p>
          </p:txBody>
        </p:sp>
        <p:pic>
          <p:nvPicPr>
            <p:cNvPr id="80909" name="Picture 13"/>
            <p:cNvPicPr>
              <a:picLocks noChangeArrowheads="1"/>
            </p:cNvPicPr>
            <p:nvPr/>
          </p:nvPicPr>
          <p:blipFill>
            <a:blip r:embed="rId5">
              <a:extLst>
                <a:ext uri="{28A0092B-C50C-407E-A947-70E740481C1C}">
                  <a14:useLocalDpi xmlns:a14="http://schemas.microsoft.com/office/drawing/2010/main" val="0"/>
                </a:ext>
              </a:extLst>
            </a:blip>
            <a:srcRect l="15242" t="2554" r="13954" b="3632"/>
            <a:stretch>
              <a:fillRect/>
            </a:stretch>
          </p:blipFill>
          <p:spPr bwMode="auto">
            <a:xfrm>
              <a:off x="4312" y="143"/>
              <a:ext cx="759"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0910" name="Line 14"/>
            <p:cNvSpPr>
              <a:spLocks noChangeShapeType="1"/>
            </p:cNvSpPr>
            <p:nvPr/>
          </p:nvSpPr>
          <p:spPr bwMode="auto">
            <a:xfrm>
              <a:off x="4310" y="0"/>
              <a:ext cx="243" cy="434"/>
            </a:xfrm>
            <a:prstGeom prst="line">
              <a:avLst/>
            </a:prstGeom>
            <a:noFill/>
            <a:ln w="1905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0911" name="Line 15"/>
            <p:cNvSpPr>
              <a:spLocks noChangeShapeType="1"/>
            </p:cNvSpPr>
            <p:nvPr/>
          </p:nvSpPr>
          <p:spPr bwMode="auto">
            <a:xfrm flipH="1">
              <a:off x="4577" y="1"/>
              <a:ext cx="660" cy="433"/>
            </a:xfrm>
            <a:prstGeom prst="line">
              <a:avLst/>
            </a:prstGeom>
            <a:noFill/>
            <a:ln w="1905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80917" name="Group 21"/>
          <p:cNvGrpSpPr>
            <a:grpSpLocks/>
          </p:cNvGrpSpPr>
          <p:nvPr/>
        </p:nvGrpSpPr>
        <p:grpSpPr bwMode="auto">
          <a:xfrm>
            <a:off x="401638" y="4114800"/>
            <a:ext cx="8069262" cy="1435100"/>
            <a:chOff x="0" y="0"/>
            <a:chExt cx="5083" cy="904"/>
          </a:xfrm>
        </p:grpSpPr>
        <p:sp>
          <p:nvSpPr>
            <p:cNvPr id="80913" name="Rectangle 17"/>
            <p:cNvSpPr>
              <a:spLocks/>
            </p:cNvSpPr>
            <p:nvPr/>
          </p:nvSpPr>
          <p:spPr bwMode="auto">
            <a:xfrm>
              <a:off x="0" y="339"/>
              <a:ext cx="422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Myriad Pro" charset="0"/>
                  <a:ea typeface="Myriad Pro" charset="0"/>
                  <a:cs typeface="Myriad Pro" charset="0"/>
                  <a:sym typeface="Myriad Pro" charset="0"/>
                </a:rPr>
                <a:t>Number of photons in the universe:  		</a:t>
              </a:r>
              <a:r>
                <a:rPr lang="en-US" dirty="0" smtClean="0">
                  <a:solidFill>
                    <a:schemeClr val="tx1"/>
                  </a:solidFill>
                  <a:latin typeface="Myriad Pro" charset="0"/>
                  <a:ea typeface="Myriad Pro" charset="0"/>
                  <a:cs typeface="Myriad Pro" charset="0"/>
                  <a:sym typeface="Myriad Pro" charset="0"/>
                </a:rPr>
                <a:t>           10</a:t>
              </a:r>
              <a:r>
                <a:rPr lang="en-US" baseline="30000" dirty="0" smtClean="0">
                  <a:solidFill>
                    <a:schemeClr val="tx1"/>
                  </a:solidFill>
                  <a:latin typeface="Myriad Pro" charset="0"/>
                  <a:ea typeface="Myriad Pro" charset="0"/>
                  <a:cs typeface="Myriad Pro" charset="0"/>
                  <a:sym typeface="Myriad Pro" charset="0"/>
                </a:rPr>
                <a:t>88</a:t>
              </a:r>
              <a:endParaRPr lang="en-US" baseline="30000" dirty="0">
                <a:solidFill>
                  <a:schemeClr val="tx1"/>
                </a:solidFill>
                <a:latin typeface="Myriad Pro" charset="0"/>
                <a:ea typeface="Myriad Pro" charset="0"/>
                <a:cs typeface="Myriad Pro" charset="0"/>
                <a:sym typeface="Myriad Pro" charset="0"/>
              </a:endParaRPr>
            </a:p>
          </p:txBody>
        </p:sp>
        <p:pic>
          <p:nvPicPr>
            <p:cNvPr id="80914" name="Picture 18"/>
            <p:cNvPicPr>
              <a:picLocks noChangeArrowheads="1"/>
            </p:cNvPicPr>
            <p:nvPr/>
          </p:nvPicPr>
          <p:blipFill>
            <a:blip r:embed="rId6">
              <a:extLst>
                <a:ext uri="{28A0092B-C50C-407E-A947-70E740481C1C}">
                  <a14:useLocalDpi xmlns:a14="http://schemas.microsoft.com/office/drawing/2010/main" val="0"/>
                </a:ext>
              </a:extLst>
            </a:blip>
            <a:srcRect l="15492" t="23074" r="17256" b="19841"/>
            <a:stretch>
              <a:fillRect/>
            </a:stretch>
          </p:blipFill>
          <p:spPr bwMode="auto">
            <a:xfrm>
              <a:off x="4276" y="219"/>
              <a:ext cx="807" cy="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0915" name="Line 19"/>
            <p:cNvSpPr>
              <a:spLocks noChangeShapeType="1"/>
            </p:cNvSpPr>
            <p:nvPr/>
          </p:nvSpPr>
          <p:spPr bwMode="auto">
            <a:xfrm>
              <a:off x="4292" y="0"/>
              <a:ext cx="380" cy="476"/>
            </a:xfrm>
            <a:prstGeom prst="line">
              <a:avLst/>
            </a:prstGeom>
            <a:noFill/>
            <a:ln w="1905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0916" name="Line 20"/>
            <p:cNvSpPr>
              <a:spLocks noChangeShapeType="1"/>
            </p:cNvSpPr>
            <p:nvPr/>
          </p:nvSpPr>
          <p:spPr bwMode="auto">
            <a:xfrm flipH="1">
              <a:off x="4695" y="12"/>
              <a:ext cx="340" cy="462"/>
            </a:xfrm>
            <a:prstGeom prst="line">
              <a:avLst/>
            </a:prstGeom>
            <a:noFill/>
            <a:ln w="1905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80922" name="Group 26"/>
          <p:cNvGrpSpPr>
            <a:grpSpLocks/>
          </p:cNvGrpSpPr>
          <p:nvPr/>
        </p:nvGrpSpPr>
        <p:grpSpPr bwMode="auto">
          <a:xfrm>
            <a:off x="382588" y="5491163"/>
            <a:ext cx="8072437" cy="1084262"/>
            <a:chOff x="0" y="0"/>
            <a:chExt cx="5085" cy="683"/>
          </a:xfrm>
        </p:grpSpPr>
        <p:sp>
          <p:nvSpPr>
            <p:cNvPr id="80918" name="Rectangle 22"/>
            <p:cNvSpPr>
              <a:spLocks/>
            </p:cNvSpPr>
            <p:nvPr/>
          </p:nvSpPr>
          <p:spPr bwMode="auto">
            <a:xfrm>
              <a:off x="0" y="218"/>
              <a:ext cx="429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Myriad Pro" charset="0"/>
                  <a:ea typeface="Myriad Pro" charset="0"/>
                  <a:cs typeface="Myriad Pro" charset="0"/>
                  <a:sym typeface="Myriad Pro" charset="0"/>
                </a:rPr>
                <a:t>Number of all 8-bits 32x32 images:  		</a:t>
              </a:r>
              <a:r>
                <a:rPr lang="en-US" dirty="0" smtClean="0">
                  <a:solidFill>
                    <a:schemeClr val="tx1"/>
                  </a:solidFill>
                  <a:latin typeface="Myriad Pro" charset="0"/>
                  <a:ea typeface="Myriad Pro" charset="0"/>
                  <a:cs typeface="Myriad Pro" charset="0"/>
                  <a:sym typeface="Myriad Pro" charset="0"/>
                </a:rPr>
                <a:t>          10</a:t>
              </a:r>
              <a:r>
                <a:rPr lang="en-US" baseline="30000" dirty="0" smtClean="0">
                  <a:solidFill>
                    <a:schemeClr val="tx1"/>
                  </a:solidFill>
                  <a:latin typeface="Myriad Pro" charset="0"/>
                  <a:ea typeface="Myriad Pro" charset="0"/>
                  <a:cs typeface="Myriad Pro" charset="0"/>
                  <a:sym typeface="Myriad Pro" charset="0"/>
                </a:rPr>
                <a:t>7373</a:t>
              </a:r>
              <a:endParaRPr lang="en-US" baseline="30000" dirty="0">
                <a:solidFill>
                  <a:schemeClr val="tx1"/>
                </a:solidFill>
                <a:latin typeface="Myriad Pro" charset="0"/>
                <a:ea typeface="Myriad Pro" charset="0"/>
                <a:cs typeface="Myriad Pro" charset="0"/>
                <a:sym typeface="Myriad Pro" charset="0"/>
              </a:endParaRPr>
            </a:p>
            <a:p>
              <a:pPr marL="39688"/>
              <a:r>
                <a:rPr lang="en-US" sz="1200" dirty="0">
                  <a:solidFill>
                    <a:schemeClr val="tx1"/>
                  </a:solidFill>
                  <a:latin typeface="Myriad Pro" charset="0"/>
                  <a:ea typeface="Myriad Pro" charset="0"/>
                  <a:cs typeface="Myriad Pro" charset="0"/>
                  <a:sym typeface="Myriad Pro" charset="0"/>
                </a:rPr>
                <a:t>256 </a:t>
              </a:r>
              <a:r>
                <a:rPr lang="en-US" sz="1200" baseline="30000" dirty="0">
                  <a:solidFill>
                    <a:schemeClr val="tx1"/>
                  </a:solidFill>
                  <a:latin typeface="Myriad Pro" charset="0"/>
                  <a:ea typeface="Myriad Pro" charset="0"/>
                  <a:cs typeface="Myriad Pro" charset="0"/>
                  <a:sym typeface="Myriad Pro" charset="0"/>
                </a:rPr>
                <a:t>32*32*3 </a:t>
              </a:r>
              <a:r>
                <a:rPr lang="en-US" sz="1200" dirty="0">
                  <a:solidFill>
                    <a:schemeClr val="tx1"/>
                  </a:solidFill>
                  <a:latin typeface="Myriad Pro" charset="0"/>
                  <a:ea typeface="Myriad Pro" charset="0"/>
                  <a:cs typeface="Myriad Pro" charset="0"/>
                  <a:sym typeface="Myriad Pro" charset="0"/>
                </a:rPr>
                <a:t>~ 10</a:t>
              </a:r>
              <a:r>
                <a:rPr lang="en-US" sz="1200" baseline="30000" dirty="0">
                  <a:solidFill>
                    <a:schemeClr val="tx1"/>
                  </a:solidFill>
                  <a:latin typeface="Myriad Pro" charset="0"/>
                  <a:ea typeface="Myriad Pro" charset="0"/>
                  <a:cs typeface="Myriad Pro" charset="0"/>
                  <a:sym typeface="Myriad Pro" charset="0"/>
                </a:rPr>
                <a:t>7373</a:t>
              </a:r>
            </a:p>
          </p:txBody>
        </p:sp>
        <p:pic>
          <p:nvPicPr>
            <p:cNvPr id="80919" name="Picture 2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7" y="75"/>
              <a:ext cx="608"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0920" name="Line 24"/>
            <p:cNvSpPr>
              <a:spLocks noChangeShapeType="1"/>
            </p:cNvSpPr>
            <p:nvPr/>
          </p:nvSpPr>
          <p:spPr bwMode="auto">
            <a:xfrm>
              <a:off x="4300" y="0"/>
              <a:ext cx="463" cy="606"/>
            </a:xfrm>
            <a:prstGeom prst="line">
              <a:avLst/>
            </a:prstGeom>
            <a:noFill/>
            <a:ln w="1905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0921" name="Line 25"/>
            <p:cNvSpPr>
              <a:spLocks noChangeShapeType="1"/>
            </p:cNvSpPr>
            <p:nvPr/>
          </p:nvSpPr>
          <p:spPr bwMode="auto">
            <a:xfrm flipH="1">
              <a:off x="4768" y="8"/>
              <a:ext cx="317" cy="597"/>
            </a:xfrm>
            <a:prstGeom prst="line">
              <a:avLst/>
            </a:prstGeom>
            <a:noFill/>
            <a:ln w="1905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Tree>
    <p:extLst>
      <p:ext uri="{BB962C8B-B14F-4D97-AF65-F5344CB8AC3E}">
        <p14:creationId xmlns:p14="http://schemas.microsoft.com/office/powerpoint/2010/main" val="227166221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09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09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09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09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0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Are 32x32 images enough?</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661" t="74512" b="9025"/>
          <a:stretch/>
        </p:blipFill>
        <p:spPr bwMode="auto">
          <a:xfrm>
            <a:off x="1066800" y="2667000"/>
            <a:ext cx="8012958" cy="142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763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Are 32x32 images enough?</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661" b="30828"/>
          <a:stretch/>
        </p:blipFill>
        <p:spPr bwMode="auto">
          <a:xfrm>
            <a:off x="1828800" y="1524000"/>
            <a:ext cx="5791200" cy="433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215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Are 32x32 images enough?</a:t>
            </a:r>
          </a:p>
        </p:txBody>
      </p:sp>
      <p:pic>
        <p:nvPicPr>
          <p:cNvPr id="14339" name="Picture 2"/>
          <p:cNvPicPr>
            <a:picLocks noChangeAspect="1" noChangeArrowheads="1"/>
          </p:cNvPicPr>
          <p:nvPr/>
        </p:nvPicPr>
        <p:blipFill>
          <a:blip r:embed="rId3">
            <a:extLst>
              <a:ext uri="{28A0092B-C50C-407E-A947-70E740481C1C}">
                <a14:useLocalDpi xmlns:a14="http://schemas.microsoft.com/office/drawing/2010/main" val="0"/>
              </a:ext>
            </a:extLst>
          </a:blip>
          <a:srcRect r="31339"/>
          <a:stretch>
            <a:fillRect/>
          </a:stretch>
        </p:blipFill>
        <p:spPr bwMode="auto">
          <a:xfrm>
            <a:off x="-91440" y="1343378"/>
            <a:ext cx="9006840" cy="444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68661"/>
          <a:stretch>
            <a:fillRect/>
          </a:stretch>
        </p:blipFill>
        <p:spPr bwMode="auto">
          <a:xfrm>
            <a:off x="2209800" y="1295400"/>
            <a:ext cx="47244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8580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Statistics of </a:t>
            </a:r>
            <a:r>
              <a:rPr lang="en-US" dirty="0" smtClean="0"/>
              <a:t>database </a:t>
            </a:r>
            <a:r>
              <a:rPr lang="en-US" dirty="0"/>
              <a:t>of tiny images</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84C4A1B2-0F5B-3944-995A-0AEFDA3D9549}" type="slidenum">
              <a:rPr lang="en-US" smtClean="0">
                <a:solidFill>
                  <a:prstClr val="black">
                    <a:tint val="75000"/>
                  </a:prstClr>
                </a:solidFill>
              </a:rPr>
              <a:pPr/>
              <a:t>46</a:t>
            </a:fld>
            <a:endParaRPr lang="en-US">
              <a:solidFill>
                <a:prstClr val="black">
                  <a:tint val="75000"/>
                </a:prstClr>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6767596"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70961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b="50381"/>
          <a:stretch>
            <a:fillRect/>
          </a:stretch>
        </p:blipFill>
        <p:spPr bwMode="auto">
          <a:xfrm>
            <a:off x="2063750" y="38100"/>
            <a:ext cx="5387975"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219075" y="0"/>
            <a:ext cx="1649413"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spcBef>
                <a:spcPct val="50000"/>
              </a:spcBef>
            </a:pPr>
            <a:r>
              <a:rPr lang="en-US" sz="3200"/>
              <a:t>Lots </a:t>
            </a:r>
          </a:p>
          <a:p>
            <a:pPr>
              <a:spcBef>
                <a:spcPct val="50000"/>
              </a:spcBef>
            </a:pPr>
            <a:r>
              <a:rPr lang="en-US" sz="3200"/>
              <a:t>Of </a:t>
            </a:r>
          </a:p>
          <a:p>
            <a:pPr>
              <a:spcBef>
                <a:spcPct val="50000"/>
              </a:spcBef>
            </a:pPr>
            <a:r>
              <a:rPr lang="en-US" sz="3200"/>
              <a:t>Images</a:t>
            </a:r>
          </a:p>
        </p:txBody>
      </p:sp>
      <p:sp>
        <p:nvSpPr>
          <p:cNvPr id="6148" name="Rectangle 4"/>
          <p:cNvSpPr>
            <a:spLocks noChangeArrowheads="1"/>
          </p:cNvSpPr>
          <p:nvPr/>
        </p:nvSpPr>
        <p:spPr bwMode="auto">
          <a:xfrm>
            <a:off x="5507038" y="6553200"/>
            <a:ext cx="3546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p>
            <a:pPr eaLnBrk="1" hangingPunct="1"/>
            <a:r>
              <a:rPr lang="en-US" sz="1200"/>
              <a:t>A. Torralba, R. Fergus, W.T.Freeman. PAMI 2008</a:t>
            </a:r>
          </a:p>
        </p:txBody>
      </p:sp>
    </p:spTree>
    <p:extLst>
      <p:ext uri="{BB962C8B-B14F-4D97-AF65-F5344CB8AC3E}">
        <p14:creationId xmlns:p14="http://schemas.microsoft.com/office/powerpoint/2010/main" val="239234131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b="24902"/>
          <a:stretch>
            <a:fillRect/>
          </a:stretch>
        </p:blipFill>
        <p:spPr bwMode="auto">
          <a:xfrm>
            <a:off x="2063750" y="38100"/>
            <a:ext cx="5387975"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219075" y="0"/>
            <a:ext cx="1649413"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spcBef>
                <a:spcPct val="50000"/>
              </a:spcBef>
            </a:pPr>
            <a:r>
              <a:rPr lang="en-US" sz="3200"/>
              <a:t>Lots </a:t>
            </a:r>
          </a:p>
          <a:p>
            <a:pPr>
              <a:spcBef>
                <a:spcPct val="50000"/>
              </a:spcBef>
            </a:pPr>
            <a:r>
              <a:rPr lang="en-US" sz="3200"/>
              <a:t>Of </a:t>
            </a:r>
          </a:p>
          <a:p>
            <a:pPr>
              <a:spcBef>
                <a:spcPct val="50000"/>
              </a:spcBef>
            </a:pPr>
            <a:r>
              <a:rPr lang="en-US" sz="3200"/>
              <a:t>Images</a:t>
            </a:r>
          </a:p>
        </p:txBody>
      </p:sp>
      <p:sp>
        <p:nvSpPr>
          <p:cNvPr id="7172" name="Rectangle 4"/>
          <p:cNvSpPr>
            <a:spLocks noChangeArrowheads="1"/>
          </p:cNvSpPr>
          <p:nvPr/>
        </p:nvSpPr>
        <p:spPr bwMode="auto">
          <a:xfrm>
            <a:off x="5507038" y="6553200"/>
            <a:ext cx="3546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p>
            <a:pPr eaLnBrk="1" hangingPunct="1"/>
            <a:r>
              <a:rPr lang="en-US" sz="1200"/>
              <a:t>A. Torralba, R. Fergus, W.T.Freeman. PAMI 2008</a:t>
            </a:r>
          </a:p>
        </p:txBody>
      </p:sp>
    </p:spTree>
    <p:extLst>
      <p:ext uri="{BB962C8B-B14F-4D97-AF65-F5344CB8AC3E}">
        <p14:creationId xmlns:p14="http://schemas.microsoft.com/office/powerpoint/2010/main" val="296025382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38100"/>
            <a:ext cx="538797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219075" y="0"/>
            <a:ext cx="16494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spcBef>
                <a:spcPct val="50000"/>
              </a:spcBef>
            </a:pPr>
            <a:r>
              <a:rPr lang="en-US" sz="3200"/>
              <a:t>Lots </a:t>
            </a:r>
          </a:p>
          <a:p>
            <a:pPr>
              <a:spcBef>
                <a:spcPct val="50000"/>
              </a:spcBef>
            </a:pPr>
            <a:r>
              <a:rPr lang="en-US" sz="3200"/>
              <a:t>Of </a:t>
            </a:r>
          </a:p>
          <a:p>
            <a:pPr>
              <a:spcBef>
                <a:spcPct val="50000"/>
              </a:spcBef>
            </a:pPr>
            <a:r>
              <a:rPr lang="en-US" sz="3200"/>
              <a:t>Images</a:t>
            </a:r>
          </a:p>
        </p:txBody>
      </p:sp>
    </p:spTree>
    <p:extLst>
      <p:ext uri="{BB962C8B-B14F-4D97-AF65-F5344CB8AC3E}">
        <p14:creationId xmlns:p14="http://schemas.microsoft.com/office/powerpoint/2010/main" val="126040537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pic>
        <p:nvPicPr>
          <p:cNvPr id="3" name="Picture 3"/>
          <p:cNvPicPr>
            <a:picLocks noChangeAspect="1" noChangeArrowheads="1"/>
          </p:cNvPicPr>
          <p:nvPr/>
        </p:nvPicPr>
        <p:blipFill>
          <a:blip r:embed="rId3"/>
          <a:srcRect/>
          <a:stretch>
            <a:fillRect/>
          </a:stretch>
        </p:blipFill>
        <p:spPr bwMode="auto">
          <a:xfrm>
            <a:off x="1789546" y="1669676"/>
            <a:ext cx="5564909" cy="4415118"/>
          </a:xfrm>
          <a:prstGeom prst="rect">
            <a:avLst/>
          </a:prstGeom>
          <a:noFill/>
        </p:spPr>
      </p:pic>
      <p:sp>
        <p:nvSpPr>
          <p:cNvPr id="2" name="TextBox 1"/>
          <p:cNvSpPr txBox="1"/>
          <p:nvPr/>
        </p:nvSpPr>
        <p:spPr>
          <a:xfrm>
            <a:off x="1905000" y="986118"/>
            <a:ext cx="4837863"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Stimuli: outdoor images</a:t>
            </a:r>
          </a:p>
        </p:txBody>
      </p:sp>
    </p:spTree>
    <p:extLst>
      <p:ext uri="{BB962C8B-B14F-4D97-AF65-F5344CB8AC3E}">
        <p14:creationId xmlns:p14="http://schemas.microsoft.com/office/powerpoint/2010/main" val="326001396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First Attempt</a:t>
            </a:r>
          </a:p>
        </p:txBody>
      </p:sp>
      <p:sp>
        <p:nvSpPr>
          <p:cNvPr id="14339" name="Content Placeholder 2"/>
          <p:cNvSpPr>
            <a:spLocks noGrp="1"/>
          </p:cNvSpPr>
          <p:nvPr>
            <p:ph idx="1"/>
          </p:nvPr>
        </p:nvSpPr>
        <p:spPr/>
        <p:txBody>
          <a:bodyPr/>
          <a:lstStyle/>
          <a:p>
            <a:r>
              <a:rPr lang="en-US" dirty="0" smtClean="0"/>
              <a:t>Used SSD++ to find nearest neighbors of query image</a:t>
            </a:r>
          </a:p>
          <a:p>
            <a:pPr lvl="1"/>
            <a:r>
              <a:rPr lang="en-US" dirty="0" smtClean="0"/>
              <a:t>Used first 19 principal components</a:t>
            </a:r>
          </a:p>
          <a:p>
            <a:endParaRPr lang="en-US" dirty="0" smtClean="0"/>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573612"/>
            <a:ext cx="4419600" cy="426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30273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0658" name="Rectangle 2"/>
          <p:cNvSpPr>
            <a:spLocks noGrp="1" noChangeArrowheads="1"/>
          </p:cNvSpPr>
          <p:nvPr>
            <p:ph type="title"/>
          </p:nvPr>
        </p:nvSpPr>
        <p:spPr>
          <a:ln/>
        </p:spPr>
        <p:txBody>
          <a:bodyPr rIns="132080"/>
          <a:lstStyle/>
          <a:p>
            <a:r>
              <a:rPr lang="en-US"/>
              <a:t>SSD says these are not similar</a:t>
            </a:r>
          </a:p>
        </p:txBody>
      </p:sp>
      <p:pic>
        <p:nvPicPr>
          <p:cNvPr id="7065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173538"/>
            <a:ext cx="2868613"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70660" name="Picture 4"/>
          <p:cNvPicPr>
            <a:picLocks noChangeArrowheads="1"/>
          </p:cNvPicPr>
          <p:nvPr/>
        </p:nvPicPr>
        <p:blipFill>
          <a:blip r:embed="rId3">
            <a:extLst>
              <a:ext uri="{28A0092B-C50C-407E-A947-70E740481C1C}">
                <a14:useLocalDpi xmlns:a14="http://schemas.microsoft.com/office/drawing/2010/main" val="0"/>
              </a:ext>
            </a:extLst>
          </a:blip>
          <a:srcRect l="17880" t="10446" r="8607" b="11940"/>
          <a:stretch>
            <a:fillRect/>
          </a:stretch>
        </p:blipFill>
        <p:spPr bwMode="auto">
          <a:xfrm>
            <a:off x="190500" y="1524000"/>
            <a:ext cx="2819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7066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113" y="1524000"/>
            <a:ext cx="26035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0662" name="Rectangle 6"/>
          <p:cNvSpPr>
            <a:spLocks/>
          </p:cNvSpPr>
          <p:nvPr/>
        </p:nvSpPr>
        <p:spPr bwMode="auto">
          <a:xfrm>
            <a:off x="4191000" y="3124200"/>
            <a:ext cx="431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5400">
                <a:solidFill>
                  <a:schemeClr val="tx1"/>
                </a:solidFill>
                <a:latin typeface="Myriad Pro" charset="0"/>
                <a:ea typeface="Myriad Pro" charset="0"/>
                <a:cs typeface="Myriad Pro" charset="0"/>
                <a:sym typeface="Myriad Pro" charset="0"/>
              </a:rPr>
              <a:t>?</a:t>
            </a:r>
          </a:p>
        </p:txBody>
      </p:sp>
    </p:spTree>
    <p:extLst>
      <p:ext uri="{BB962C8B-B14F-4D97-AF65-F5344CB8AC3E}">
        <p14:creationId xmlns:p14="http://schemas.microsoft.com/office/powerpoint/2010/main" val="3670748738"/>
      </p:ext>
    </p:extLst>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similarity measure</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153748"/>
            <a:ext cx="7848600" cy="5551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96348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mtClean="0"/>
              <a:t>Wordnet Voting Scheme</a:t>
            </a:r>
          </a:p>
        </p:txBody>
      </p:sp>
      <p:pic>
        <p:nvPicPr>
          <p:cNvPr id="481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1138626"/>
            <a:ext cx="5006975"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3"/>
          <p:cNvPicPr>
            <a:picLocks noChangeAspect="1" noChangeArrowheads="1"/>
          </p:cNvPicPr>
          <p:nvPr/>
        </p:nvPicPr>
        <p:blipFill>
          <a:blip r:embed="rId4">
            <a:extLst>
              <a:ext uri="{28A0092B-C50C-407E-A947-70E740481C1C}">
                <a14:useLocalDpi xmlns:a14="http://schemas.microsoft.com/office/drawing/2010/main" val="0"/>
              </a:ext>
            </a:extLst>
          </a:blip>
          <a:srcRect l="50819" b="-1962"/>
          <a:stretch>
            <a:fillRect/>
          </a:stretch>
        </p:blipFill>
        <p:spPr bwMode="auto">
          <a:xfrm>
            <a:off x="5410200" y="1638300"/>
            <a:ext cx="34290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3"/>
          <p:cNvPicPr>
            <a:picLocks noChangeAspect="1" noChangeArrowheads="1"/>
          </p:cNvPicPr>
          <p:nvPr/>
        </p:nvPicPr>
        <p:blipFill>
          <a:blip r:embed="rId4">
            <a:extLst>
              <a:ext uri="{28A0092B-C50C-407E-A947-70E740481C1C}">
                <a14:useLocalDpi xmlns:a14="http://schemas.microsoft.com/office/drawing/2010/main" val="0"/>
              </a:ext>
            </a:extLst>
          </a:blip>
          <a:srcRect r="72131" b="49629"/>
          <a:stretch>
            <a:fillRect/>
          </a:stretch>
        </p:blipFill>
        <p:spPr bwMode="auto">
          <a:xfrm>
            <a:off x="762000" y="1524000"/>
            <a:ext cx="2286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l="2766" t="49673" r="72336" b="327"/>
          <a:stretch>
            <a:fillRect/>
          </a:stretch>
        </p:blipFill>
        <p:spPr bwMode="auto">
          <a:xfrm>
            <a:off x="990600" y="4267200"/>
            <a:ext cx="2057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l="34425" r="52460" b="5882"/>
          <a:stretch>
            <a:fillRect/>
          </a:stretch>
        </p:blipFill>
        <p:spPr bwMode="auto">
          <a:xfrm>
            <a:off x="3886200" y="1752600"/>
            <a:ext cx="91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3581400" y="5867400"/>
            <a:ext cx="147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Calibri" pitchFamily="34" charset="0"/>
              </a:rPr>
              <a:t>Ground truth</a:t>
            </a:r>
          </a:p>
        </p:txBody>
      </p:sp>
      <p:sp>
        <p:nvSpPr>
          <p:cNvPr id="10" name="TextBox 9"/>
          <p:cNvSpPr txBox="1">
            <a:spLocks noChangeArrowheads="1"/>
          </p:cNvSpPr>
          <p:nvPr/>
        </p:nvSpPr>
        <p:spPr bwMode="auto">
          <a:xfrm>
            <a:off x="5486400" y="6248400"/>
            <a:ext cx="321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latin typeface="Book Antiqua" pitchFamily="18" charset="0"/>
              </a:rPr>
              <a:t>One image – one vote</a:t>
            </a:r>
          </a:p>
        </p:txBody>
      </p:sp>
    </p:spTree>
    <p:extLst>
      <p:ext uri="{BB962C8B-B14F-4D97-AF65-F5344CB8AC3E}">
        <p14:creationId xmlns:p14="http://schemas.microsoft.com/office/powerpoint/2010/main" val="22786978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53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Classification at Multiple Semantic Levels</a:t>
            </a:r>
            <a:endParaRPr lang="en-US" dirty="0"/>
          </a:p>
        </p:txBody>
      </p:sp>
      <p:sp>
        <p:nvSpPr>
          <p:cNvPr id="49155" name="Content Placeholder 2"/>
          <p:cNvSpPr>
            <a:spLocks noGrp="1"/>
          </p:cNvSpPr>
          <p:nvPr>
            <p:ph idx="1"/>
          </p:nvPr>
        </p:nvSpPr>
        <p:spPr/>
        <p:txBody>
          <a:bodyPr/>
          <a:lstStyle/>
          <a:p>
            <a:pPr eaLnBrk="1" hangingPunct="1"/>
            <a:endParaRPr lang="en-US" dirty="0" smtClean="0"/>
          </a:p>
        </p:txBody>
      </p:sp>
      <p:pic>
        <p:nvPicPr>
          <p:cNvPr id="49156" name="Picture 3"/>
          <p:cNvPicPr>
            <a:picLocks noChangeAspect="1" noChangeArrowheads="1"/>
          </p:cNvPicPr>
          <p:nvPr/>
        </p:nvPicPr>
        <p:blipFill>
          <a:blip r:embed="rId3">
            <a:extLst>
              <a:ext uri="{28A0092B-C50C-407E-A947-70E740481C1C}">
                <a14:useLocalDpi xmlns:a14="http://schemas.microsoft.com/office/drawing/2010/main" val="0"/>
              </a:ext>
            </a:extLst>
          </a:blip>
          <a:srcRect l="50819" b="-1962"/>
          <a:stretch>
            <a:fillRect/>
          </a:stretch>
        </p:blipFill>
        <p:spPr bwMode="auto">
          <a:xfrm>
            <a:off x="457200" y="1600200"/>
            <a:ext cx="34290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228600" y="3810000"/>
            <a:ext cx="3810000" cy="6096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a:spLocks noChangeArrowheads="1"/>
          </p:cNvSpPr>
          <p:nvPr/>
        </p:nvSpPr>
        <p:spPr bwMode="auto">
          <a:xfrm>
            <a:off x="4876800" y="2668588"/>
            <a:ext cx="2341563"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latin typeface="Calibri" pitchFamily="34" charset="0"/>
              </a:rPr>
              <a:t>Votes:</a:t>
            </a:r>
          </a:p>
          <a:p>
            <a:pPr eaLnBrk="1" hangingPunct="1"/>
            <a:endParaRPr lang="en-US" sz="2400">
              <a:latin typeface="Calibri" pitchFamily="34" charset="0"/>
            </a:endParaRPr>
          </a:p>
          <a:p>
            <a:pPr eaLnBrk="1" hangingPunct="1"/>
            <a:r>
              <a:rPr lang="en-US" sz="2400">
                <a:latin typeface="Calibri" pitchFamily="34" charset="0"/>
              </a:rPr>
              <a:t>Animal		6</a:t>
            </a:r>
          </a:p>
          <a:p>
            <a:pPr eaLnBrk="1" hangingPunct="1"/>
            <a:r>
              <a:rPr lang="en-US" sz="2400">
                <a:latin typeface="Calibri" pitchFamily="34" charset="0"/>
              </a:rPr>
              <a:t>Person		33</a:t>
            </a:r>
          </a:p>
          <a:p>
            <a:pPr eaLnBrk="1" hangingPunct="1"/>
            <a:r>
              <a:rPr lang="en-US" sz="2400">
                <a:latin typeface="Calibri" pitchFamily="34" charset="0"/>
              </a:rPr>
              <a:t>Plant		5</a:t>
            </a:r>
          </a:p>
          <a:p>
            <a:pPr eaLnBrk="1" hangingPunct="1"/>
            <a:r>
              <a:rPr lang="en-US" sz="2400">
                <a:latin typeface="Calibri" pitchFamily="34" charset="0"/>
              </a:rPr>
              <a:t>Device		3</a:t>
            </a:r>
          </a:p>
          <a:p>
            <a:pPr eaLnBrk="1" hangingPunct="1"/>
            <a:r>
              <a:rPr lang="en-US" sz="2400">
                <a:latin typeface="Calibri" pitchFamily="34" charset="0"/>
              </a:rPr>
              <a:t>Administrative	4</a:t>
            </a:r>
          </a:p>
          <a:p>
            <a:pPr eaLnBrk="1" hangingPunct="1"/>
            <a:r>
              <a:rPr lang="en-US" sz="2400">
                <a:latin typeface="Calibri" pitchFamily="34" charset="0"/>
              </a:rPr>
              <a:t>Others		22</a:t>
            </a:r>
          </a:p>
        </p:txBody>
      </p:sp>
      <p:sp>
        <p:nvSpPr>
          <p:cNvPr id="7" name="Oval 6"/>
          <p:cNvSpPr/>
          <p:nvPr/>
        </p:nvSpPr>
        <p:spPr>
          <a:xfrm>
            <a:off x="228600" y="2895600"/>
            <a:ext cx="3810000" cy="6096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a:spLocks noChangeArrowheads="1"/>
          </p:cNvSpPr>
          <p:nvPr/>
        </p:nvSpPr>
        <p:spPr bwMode="auto">
          <a:xfrm>
            <a:off x="4876800" y="2667000"/>
            <a:ext cx="23415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latin typeface="Calibri" pitchFamily="34" charset="0"/>
              </a:rPr>
              <a:t>Votes:</a:t>
            </a:r>
          </a:p>
          <a:p>
            <a:pPr eaLnBrk="1" hangingPunct="1"/>
            <a:endParaRPr lang="en-US" sz="2400" dirty="0">
              <a:latin typeface="Calibri" pitchFamily="34" charset="0"/>
            </a:endParaRPr>
          </a:p>
          <a:p>
            <a:pPr eaLnBrk="1" hangingPunct="1"/>
            <a:r>
              <a:rPr lang="en-US" sz="2400" dirty="0">
                <a:latin typeface="Calibri" pitchFamily="34" charset="0"/>
              </a:rPr>
              <a:t>Living		44</a:t>
            </a:r>
          </a:p>
          <a:p>
            <a:pPr eaLnBrk="1" hangingPunct="1"/>
            <a:r>
              <a:rPr lang="en-US" sz="2400" dirty="0">
                <a:latin typeface="Calibri" pitchFamily="34" charset="0"/>
              </a:rPr>
              <a:t>Artifact	9</a:t>
            </a:r>
          </a:p>
          <a:p>
            <a:pPr eaLnBrk="1" hangingPunct="1"/>
            <a:r>
              <a:rPr lang="en-US" sz="2400" dirty="0">
                <a:latin typeface="Calibri" pitchFamily="34" charset="0"/>
              </a:rPr>
              <a:t>Land		3</a:t>
            </a:r>
          </a:p>
          <a:p>
            <a:pPr eaLnBrk="1" hangingPunct="1"/>
            <a:r>
              <a:rPr lang="en-US" sz="2400" dirty="0">
                <a:latin typeface="Calibri" pitchFamily="34" charset="0"/>
              </a:rPr>
              <a:t>Region		7</a:t>
            </a:r>
          </a:p>
          <a:p>
            <a:pPr eaLnBrk="1" hangingPunct="1"/>
            <a:r>
              <a:rPr lang="en-US" sz="2400" dirty="0">
                <a:latin typeface="Calibri" pitchFamily="34" charset="0"/>
              </a:rPr>
              <a:t>Others		10</a:t>
            </a:r>
          </a:p>
        </p:txBody>
      </p:sp>
    </p:spTree>
    <p:extLst>
      <p:ext uri="{BB962C8B-B14F-4D97-AF65-F5344CB8AC3E}">
        <p14:creationId xmlns:p14="http://schemas.microsoft.com/office/powerpoint/2010/main" val="3953370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7" grpId="1" animBg="1"/>
      <p:bldP spid="8" grpId="0"/>
      <p:bldP spid="8"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endParaRPr lang="en-US" smtClean="0"/>
          </a:p>
        </p:txBody>
      </p:sp>
      <p:sp>
        <p:nvSpPr>
          <p:cNvPr id="47107" name="Rectangle 3"/>
          <p:cNvSpPr>
            <a:spLocks noGrp="1" noChangeArrowheads="1"/>
          </p:cNvSpPr>
          <p:nvPr>
            <p:ph type="body" idx="1"/>
          </p:nvPr>
        </p:nvSpPr>
        <p:spPr/>
        <p:txBody>
          <a:bodyPr/>
          <a:lstStyle/>
          <a:p>
            <a:pPr eaLnBrk="1" hangingPunct="1"/>
            <a:endParaRPr lang="en-US" smtClean="0"/>
          </a:p>
        </p:txBody>
      </p:sp>
      <p:pic>
        <p:nvPicPr>
          <p:cNvPr id="217092" name="Picture 4" descr="big_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400" y="-14288"/>
            <a:ext cx="207264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257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17092"/>
                                        </p:tgtEl>
                                        <p:attrNameLst>
                                          <p:attrName>style.visibility</p:attrName>
                                        </p:attrNameLst>
                                      </p:cBhvr>
                                      <p:to>
                                        <p:strVal val="visible"/>
                                      </p:to>
                                    </p:set>
                                    <p:anim calcmode="lin" valueType="num">
                                      <p:cBhvr additive="base">
                                        <p:cTn id="7" dur="30000" fill="hold"/>
                                        <p:tgtEl>
                                          <p:spTgt spid="217092"/>
                                        </p:tgtEl>
                                        <p:attrNameLst>
                                          <p:attrName>ppt_x</p:attrName>
                                        </p:attrNameLst>
                                      </p:cBhvr>
                                      <p:tavLst>
                                        <p:tav tm="0">
                                          <p:val>
                                            <p:strVal val="1+#ppt_w/2"/>
                                          </p:val>
                                        </p:tav>
                                        <p:tav tm="100000">
                                          <p:val>
                                            <p:strVal val="#ppt_x"/>
                                          </p:val>
                                        </p:tav>
                                      </p:tavLst>
                                    </p:anim>
                                    <p:anim calcmode="lin" valueType="num">
                                      <p:cBhvr additive="base">
                                        <p:cTn id="8" dur="30000" fill="hold"/>
                                        <p:tgtEl>
                                          <p:spTgt spid="2170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mtClean="0"/>
              <a:t>Person Recognition</a:t>
            </a:r>
          </a:p>
        </p:txBody>
      </p:sp>
      <p:sp>
        <p:nvSpPr>
          <p:cNvPr id="51203" name="Content Placeholder 2"/>
          <p:cNvSpPr>
            <a:spLocks noGrp="1"/>
          </p:cNvSpPr>
          <p:nvPr>
            <p:ph idx="1"/>
          </p:nvPr>
        </p:nvSpPr>
        <p:spPr/>
        <p:txBody>
          <a:bodyPr/>
          <a:lstStyle/>
          <a:p>
            <a:pPr eaLnBrk="1" hangingPunct="1"/>
            <a:r>
              <a:rPr lang="en-US" smtClean="0"/>
              <a:t>23% of all images</a:t>
            </a:r>
            <a:br>
              <a:rPr lang="en-US" smtClean="0"/>
            </a:br>
            <a:r>
              <a:rPr lang="en-US" smtClean="0"/>
              <a:t>in dataset contain</a:t>
            </a:r>
            <a:br>
              <a:rPr lang="en-US" smtClean="0"/>
            </a:br>
            <a:r>
              <a:rPr lang="en-US" smtClean="0"/>
              <a:t>people</a:t>
            </a:r>
          </a:p>
          <a:p>
            <a:pPr eaLnBrk="1" hangingPunct="1"/>
            <a:endParaRPr lang="en-US" smtClean="0"/>
          </a:p>
          <a:p>
            <a:pPr eaLnBrk="1" hangingPunct="1"/>
            <a:r>
              <a:rPr lang="en-US" smtClean="0"/>
              <a:t>Wide range of</a:t>
            </a:r>
            <a:br>
              <a:rPr lang="en-US" smtClean="0"/>
            </a:br>
            <a:r>
              <a:rPr lang="en-US" smtClean="0"/>
              <a:t>poses: not just</a:t>
            </a:r>
            <a:br>
              <a:rPr lang="en-US" smtClean="0"/>
            </a:br>
            <a:r>
              <a:rPr lang="en-US" smtClean="0"/>
              <a:t>frontal faces</a:t>
            </a:r>
          </a:p>
        </p:txBody>
      </p:sp>
      <p:pic>
        <p:nvPicPr>
          <p:cNvPr id="512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71600"/>
            <a:ext cx="40068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72393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smtClean="0"/>
              <a:t>Person Recognition – Test Set</a:t>
            </a:r>
          </a:p>
        </p:txBody>
      </p:sp>
      <p:sp>
        <p:nvSpPr>
          <p:cNvPr id="58371"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1016 images from</a:t>
            </a:r>
            <a:br>
              <a:rPr lang="en-US" dirty="0" smtClean="0"/>
            </a:br>
            <a:r>
              <a:rPr lang="en-US" dirty="0" err="1" smtClean="0"/>
              <a:t>Altavista</a:t>
            </a:r>
            <a:r>
              <a:rPr lang="en-US" dirty="0" smtClean="0"/>
              <a:t> using</a:t>
            </a:r>
            <a:br>
              <a:rPr lang="en-US" dirty="0" smtClean="0"/>
            </a:br>
            <a:r>
              <a:rPr lang="en-US" dirty="0" smtClean="0"/>
              <a:t>“person” query</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High res and 32x32</a:t>
            </a:r>
            <a:br>
              <a:rPr lang="en-US" dirty="0" smtClean="0"/>
            </a:br>
            <a:r>
              <a:rPr lang="en-US" dirty="0" smtClean="0"/>
              <a:t>available</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Disjoint from 79</a:t>
            </a:r>
            <a:br>
              <a:rPr lang="en-US" dirty="0" smtClean="0"/>
            </a:br>
            <a:r>
              <a:rPr lang="en-US" dirty="0" smtClean="0"/>
              <a:t>million tiny images</a:t>
            </a:r>
          </a:p>
        </p:txBody>
      </p:sp>
      <p:pic>
        <p:nvPicPr>
          <p:cNvPr id="522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57325"/>
            <a:ext cx="448786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7961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676400"/>
            <a:ext cx="9110362" cy="467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572817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2209800"/>
            <a:ext cx="8894829"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382867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pic>
        <p:nvPicPr>
          <p:cNvPr id="3" name="Picture 3"/>
          <p:cNvPicPr>
            <a:picLocks noChangeAspect="1" noChangeArrowheads="1"/>
          </p:cNvPicPr>
          <p:nvPr/>
        </p:nvPicPr>
        <p:blipFill>
          <a:blip r:embed="rId3"/>
          <a:srcRect/>
          <a:stretch>
            <a:fillRect/>
          </a:stretch>
        </p:blipFill>
        <p:spPr bwMode="auto">
          <a:xfrm>
            <a:off x="1685637" y="1736912"/>
            <a:ext cx="5772727" cy="4728882"/>
          </a:xfrm>
          <a:prstGeom prst="rect">
            <a:avLst/>
          </a:prstGeom>
          <a:noFill/>
        </p:spPr>
      </p:pic>
      <p:sp>
        <p:nvSpPr>
          <p:cNvPr id="2" name="TextBox 1"/>
          <p:cNvSpPr txBox="1"/>
          <p:nvPr/>
        </p:nvSpPr>
        <p:spPr>
          <a:xfrm>
            <a:off x="1905000" y="986118"/>
            <a:ext cx="4837863"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Stimuli: outdoor images</a:t>
            </a:r>
          </a:p>
        </p:txBody>
      </p:sp>
    </p:spTree>
    <p:extLst>
      <p:ext uri="{BB962C8B-B14F-4D97-AF65-F5344CB8AC3E}">
        <p14:creationId xmlns:p14="http://schemas.microsoft.com/office/powerpoint/2010/main" val="1690242437"/>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0"/>
            <a:ext cx="8229600" cy="1143000"/>
          </a:xfrm>
        </p:spPr>
        <p:txBody>
          <a:bodyPr/>
          <a:lstStyle/>
          <a:p>
            <a:pPr eaLnBrk="1" hangingPunct="1"/>
            <a:r>
              <a:rPr lang="en-US" smtClean="0"/>
              <a:t>Person Recognition</a:t>
            </a:r>
          </a:p>
        </p:txBody>
      </p:sp>
      <p:sp>
        <p:nvSpPr>
          <p:cNvPr id="53251" name="Content Placeholder 2"/>
          <p:cNvSpPr>
            <a:spLocks noGrp="1"/>
          </p:cNvSpPr>
          <p:nvPr>
            <p:ph idx="1"/>
          </p:nvPr>
        </p:nvSpPr>
        <p:spPr>
          <a:xfrm>
            <a:off x="457200" y="1066800"/>
            <a:ext cx="8153400" cy="1676399"/>
          </a:xfrm>
        </p:spPr>
        <p:txBody>
          <a:bodyPr/>
          <a:lstStyle/>
          <a:p>
            <a:pPr eaLnBrk="1" hangingPunct="1"/>
            <a:r>
              <a:rPr lang="en-US" sz="2800" dirty="0" smtClean="0"/>
              <a:t>Task: person in image or not?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9" y="1600200"/>
            <a:ext cx="7043737" cy="365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15536" y="5486400"/>
            <a:ext cx="7543801" cy="1200329"/>
          </a:xfrm>
          <a:prstGeom prst="rect">
            <a:avLst/>
          </a:prstGeom>
        </p:spPr>
        <p:txBody>
          <a:bodyPr wrap="square">
            <a:spAutoFit/>
          </a:bodyPr>
          <a:lstStyle/>
          <a:p>
            <a:r>
              <a:rPr lang="en-US" dirty="0"/>
              <a:t>(c) shows the recall-precision curves for all 1018 images gathered from</a:t>
            </a:r>
          </a:p>
          <a:p>
            <a:r>
              <a:rPr lang="en-US" dirty="0" err="1"/>
              <a:t>Altavista</a:t>
            </a:r>
            <a:r>
              <a:rPr lang="en-US" dirty="0"/>
              <a:t>, and </a:t>
            </a:r>
            <a:endParaRPr lang="en-US" dirty="0" smtClean="0"/>
          </a:p>
          <a:p>
            <a:r>
              <a:rPr lang="en-US" dirty="0" smtClean="0"/>
              <a:t>(</a:t>
            </a:r>
            <a:r>
              <a:rPr lang="en-US" dirty="0"/>
              <a:t>d) shows curves for the subset of 173 images where people occupy at least 20% of the image</a:t>
            </a:r>
          </a:p>
        </p:txBody>
      </p:sp>
    </p:spTree>
    <p:extLst>
      <p:ext uri="{BB962C8B-B14F-4D97-AF65-F5344CB8AC3E}">
        <p14:creationId xmlns:p14="http://schemas.microsoft.com/office/powerpoint/2010/main" val="178607326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0"/>
            <a:ext cx="8229600" cy="1143000"/>
          </a:xfrm>
        </p:spPr>
        <p:txBody>
          <a:bodyPr/>
          <a:lstStyle/>
          <a:p>
            <a:pPr eaLnBrk="1" hangingPunct="1"/>
            <a:r>
              <a:rPr lang="en-US" dirty="0"/>
              <a:t>Scene classification</a:t>
            </a:r>
            <a:endParaRPr lang="en-US" dirty="0" smtClean="0"/>
          </a:p>
        </p:txBody>
      </p:sp>
      <p:sp>
        <p:nvSpPr>
          <p:cNvPr id="2" name="Rectangle 1"/>
          <p:cNvSpPr/>
          <p:nvPr/>
        </p:nvSpPr>
        <p:spPr>
          <a:xfrm>
            <a:off x="304800" y="6031468"/>
            <a:ext cx="8623396" cy="369332"/>
          </a:xfrm>
          <a:prstGeom prst="rect">
            <a:avLst/>
          </a:prstGeom>
        </p:spPr>
        <p:txBody>
          <a:bodyPr wrap="square">
            <a:spAutoFit/>
          </a:bodyPr>
          <a:lstStyle/>
          <a:p>
            <a:r>
              <a:rPr lang="en-US" dirty="0" smtClean="0">
                <a:solidFill>
                  <a:schemeClr val="tx1"/>
                </a:solidFill>
              </a:rPr>
              <a:t>yellow </a:t>
            </a:r>
            <a:r>
              <a:rPr lang="en-US" dirty="0">
                <a:solidFill>
                  <a:schemeClr val="tx1"/>
                </a:solidFill>
              </a:rPr>
              <a:t>= 7,900 image training set; red = 790,000 images; blue = 79,000,000 images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80104"/>
            <a:ext cx="8775796" cy="421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937606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ncrypted-tbn0.gstatic.com/images?q=tbn:ANd9GcQopo6NlxG7lJLUmQcytojzpxU0Yk2u_30FyphQNF1ynpyuFGtAW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838200"/>
            <a:ext cx="4267200" cy="532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4414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5446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2"/>
          <p:cNvSpPr txBox="1">
            <a:spLocks noChangeArrowheads="1"/>
          </p:cNvSpPr>
          <p:nvPr/>
        </p:nvSpPr>
        <p:spPr bwMode="auto">
          <a:xfrm>
            <a:off x="6324600" y="2590800"/>
            <a:ext cx="2474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dirty="0"/>
              <a:t>What If we have </a:t>
            </a:r>
          </a:p>
          <a:p>
            <a:r>
              <a:rPr lang="en-US" dirty="0"/>
              <a:t>Labels…</a:t>
            </a:r>
          </a:p>
        </p:txBody>
      </p:sp>
    </p:spTree>
    <p:extLst>
      <p:ext uri="{BB962C8B-B14F-4D97-AF65-F5344CB8AC3E}">
        <p14:creationId xmlns:p14="http://schemas.microsoft.com/office/powerpoint/2010/main" val="108298113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pic>
        <p:nvPicPr>
          <p:cNvPr id="3" name="Picture 3"/>
          <p:cNvPicPr>
            <a:picLocks noChangeAspect="1" noChangeArrowheads="1"/>
          </p:cNvPicPr>
          <p:nvPr/>
        </p:nvPicPr>
        <p:blipFill>
          <a:blip r:embed="rId3"/>
          <a:srcRect/>
          <a:stretch>
            <a:fillRect/>
          </a:stretch>
        </p:blipFill>
        <p:spPr bwMode="auto">
          <a:xfrm>
            <a:off x="2066637" y="1669676"/>
            <a:ext cx="5010727" cy="4291853"/>
          </a:xfrm>
          <a:prstGeom prst="rect">
            <a:avLst/>
          </a:prstGeom>
          <a:noFill/>
        </p:spPr>
      </p:pic>
      <p:sp>
        <p:nvSpPr>
          <p:cNvPr id="2" name="TextBox 1"/>
          <p:cNvSpPr txBox="1"/>
          <p:nvPr/>
        </p:nvSpPr>
        <p:spPr>
          <a:xfrm>
            <a:off x="2066637" y="986118"/>
            <a:ext cx="4587794"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Stimuli: indoor images</a:t>
            </a:r>
          </a:p>
        </p:txBody>
      </p:sp>
    </p:spTree>
    <p:extLst>
      <p:ext uri="{BB962C8B-B14F-4D97-AF65-F5344CB8AC3E}">
        <p14:creationId xmlns:p14="http://schemas.microsoft.com/office/powerpoint/2010/main" val="72093231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pic>
        <p:nvPicPr>
          <p:cNvPr id="3" name="Picture 3"/>
          <p:cNvPicPr>
            <a:picLocks noChangeAspect="1" noChangeArrowheads="1"/>
          </p:cNvPicPr>
          <p:nvPr/>
        </p:nvPicPr>
        <p:blipFill>
          <a:blip r:embed="rId3"/>
          <a:srcRect/>
          <a:stretch>
            <a:fillRect/>
          </a:stretch>
        </p:blipFill>
        <p:spPr bwMode="auto">
          <a:xfrm>
            <a:off x="1477818" y="1804147"/>
            <a:ext cx="6188364" cy="4415118"/>
          </a:xfrm>
          <a:prstGeom prst="rect">
            <a:avLst/>
          </a:prstGeom>
          <a:noFill/>
        </p:spPr>
      </p:pic>
      <p:sp>
        <p:nvSpPr>
          <p:cNvPr id="2" name="TextBox 1"/>
          <p:cNvSpPr txBox="1"/>
          <p:nvPr/>
        </p:nvSpPr>
        <p:spPr>
          <a:xfrm>
            <a:off x="2066637" y="986118"/>
            <a:ext cx="4587794" cy="503095"/>
          </a:xfrm>
          <a:prstGeom prst="rect">
            <a:avLst/>
          </a:prstGeom>
          <a:noFill/>
        </p:spPr>
        <p:txBody>
          <a:bodyPr wrap="none" lIns="0" tIns="0" rIns="0" bIns="41029" rtlCol="0">
            <a:spAutoFit/>
          </a:bodyPr>
          <a:lstStyle/>
          <a:p>
            <a:pPr>
              <a:lnSpc>
                <a:spcPts val="3590"/>
              </a:lnSpc>
            </a:pPr>
            <a:r>
              <a:rPr lang="en-US" altLang="zh-CN" sz="3900" dirty="0">
                <a:latin typeface="Times New Roman" pitchFamily="18" charset="0"/>
                <a:cs typeface="Times New Roman" pitchFamily="18" charset="0"/>
              </a:rPr>
              <a:t>Stimuli: indoor images</a:t>
            </a:r>
          </a:p>
        </p:txBody>
      </p:sp>
    </p:spTree>
    <p:extLst>
      <p:ext uri="{BB962C8B-B14F-4D97-AF65-F5344CB8AC3E}">
        <p14:creationId xmlns:p14="http://schemas.microsoft.com/office/powerpoint/2010/main" val="255576253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Freeform 3"/>
          <p:cNvSpPr/>
          <p:nvPr/>
        </p:nvSpPr>
        <p:spPr>
          <a:xfrm>
            <a:off x="415637" y="403412"/>
            <a:ext cx="8312727" cy="6051176"/>
          </a:xfrm>
          <a:custGeom>
            <a:avLst/>
            <a:gdLst>
              <a:gd name="connsiteX0" fmla="*/ 0 w 9144000"/>
              <a:gd name="connsiteY0" fmla="*/ 0 h 6858000"/>
              <a:gd name="connsiteX1" fmla="*/ 0 w 9144000"/>
              <a:gd name="connsiteY1" fmla="*/ 6858000 h 6858000"/>
              <a:gd name="connsiteX2" fmla="*/ 9144000 w 9144000"/>
              <a:gd name="connsiteY2" fmla="*/ 6858000 h 6858000"/>
              <a:gd name="connsiteX3" fmla="*/ 9144000 w 9144000"/>
              <a:gd name="connsiteY3" fmla="*/ 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0" y="6858000"/>
                </a:lnTo>
                <a:lnTo>
                  <a:pt x="9144000" y="6858000"/>
                </a:lnTo>
                <a:lnTo>
                  <a:pt x="914400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pic>
        <p:nvPicPr>
          <p:cNvPr id="2" name="Picture 3"/>
          <p:cNvPicPr>
            <a:picLocks noChangeAspect="1" noChangeArrowheads="1"/>
          </p:cNvPicPr>
          <p:nvPr/>
        </p:nvPicPr>
        <p:blipFill>
          <a:blip r:embed="rId3"/>
          <a:srcRect/>
          <a:stretch>
            <a:fillRect/>
          </a:stretch>
        </p:blipFill>
        <p:spPr bwMode="auto">
          <a:xfrm>
            <a:off x="1062182" y="526677"/>
            <a:ext cx="7019636" cy="5804647"/>
          </a:xfrm>
          <a:prstGeom prst="rect">
            <a:avLst/>
          </a:prstGeom>
          <a:noFill/>
        </p:spPr>
      </p:pic>
    </p:spTree>
    <p:extLst>
      <p:ext uri="{BB962C8B-B14F-4D97-AF65-F5344CB8AC3E}">
        <p14:creationId xmlns:p14="http://schemas.microsoft.com/office/powerpoint/2010/main" val="200081524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itle &amp; Bullets">
  <a:themeElements>
    <a:clrScheme name="">
      <a:dk1>
        <a:srgbClr val="000000"/>
      </a:dk1>
      <a:lt1>
        <a:srgbClr val="FFFFFF"/>
      </a:lt1>
      <a:dk2>
        <a:srgbClr val="000000"/>
      </a:dk2>
      <a:lt2>
        <a:srgbClr val="EEECE1"/>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Title &amp; Bullet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1489</TotalTime>
  <Pages>0</Pages>
  <Words>2115</Words>
  <Characters>0</Characters>
  <Application>Microsoft Office PowerPoint</Application>
  <PresentationFormat>On-screen Show (4:3)</PresentationFormat>
  <Lines>0</Lines>
  <Paragraphs>252</Paragraphs>
  <Slides>63</Slides>
  <Notes>26</Notes>
  <HiddenSlides>0</HiddenSlides>
  <MMClips>0</MMClips>
  <ScaleCrop>false</ScaleCrop>
  <HeadingPairs>
    <vt:vector size="4" baseType="variant">
      <vt:variant>
        <vt:lpstr>Theme</vt:lpstr>
      </vt:variant>
      <vt:variant>
        <vt:i4>2</vt:i4>
      </vt:variant>
      <vt:variant>
        <vt:lpstr>Slide Titles</vt:lpstr>
      </vt:variant>
      <vt:variant>
        <vt:i4>63</vt:i4>
      </vt:variant>
    </vt:vector>
  </HeadingPairs>
  <TitlesOfParts>
    <vt:vector size="65" baseType="lpstr">
      <vt:lpstr>Title &amp; Bullets</vt:lpstr>
      <vt:lpstr>Office Theme</vt:lpstr>
      <vt:lpstr>Human abilities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about visual data?</vt:lpstr>
      <vt:lpstr>Past and future of image datasets in computer vision</vt:lpstr>
      <vt:lpstr>How big is Flickr?</vt:lpstr>
      <vt:lpstr>How Annotated is Flickr? (tag search)</vt:lpstr>
      <vt:lpstr>Noisy Output from Image Search Engines</vt:lpstr>
      <vt:lpstr>Thumbnail Collection Project</vt:lpstr>
      <vt:lpstr>Thumbnail Collection Project</vt:lpstr>
      <vt:lpstr>Web image dataset</vt:lpstr>
      <vt:lpstr>How Much is 80M Images?</vt:lpstr>
      <vt:lpstr>Powers of 10</vt:lpstr>
      <vt:lpstr>Are 32x32 images enough?</vt:lpstr>
      <vt:lpstr>Are 32x32 images enough?</vt:lpstr>
      <vt:lpstr>Are 32x32 images enough?</vt:lpstr>
      <vt:lpstr>Statistics of database of tiny images</vt:lpstr>
      <vt:lpstr>PowerPoint Presentation</vt:lpstr>
      <vt:lpstr>PowerPoint Presentation</vt:lpstr>
      <vt:lpstr>PowerPoint Presentation</vt:lpstr>
      <vt:lpstr>First Attempt</vt:lpstr>
      <vt:lpstr>SSD says these are not similar</vt:lpstr>
      <vt:lpstr>Another similarity measure</vt:lpstr>
      <vt:lpstr>Wordnet Voting Scheme</vt:lpstr>
      <vt:lpstr>Classification at Multiple Semantic Levels</vt:lpstr>
      <vt:lpstr>PowerPoint Presentation</vt:lpstr>
      <vt:lpstr>Person Recognition</vt:lpstr>
      <vt:lpstr>Person Recognition – Test Set</vt:lpstr>
      <vt:lpstr>PowerPoint Presentation</vt:lpstr>
      <vt:lpstr>PowerPoint Presentation</vt:lpstr>
      <vt:lpstr>Person Recognition</vt:lpstr>
      <vt:lpstr>Scene classification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Sobhy</dc:creator>
  <cp:lastModifiedBy>sobhy</cp:lastModifiedBy>
  <cp:revision>61</cp:revision>
  <dcterms:modified xsi:type="dcterms:W3CDTF">2013-04-23T16:40:27Z</dcterms:modified>
</cp:coreProperties>
</file>