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66" r:id="rId4"/>
    <p:sldId id="258" r:id="rId5"/>
    <p:sldId id="264" r:id="rId6"/>
    <p:sldId id="274" r:id="rId7"/>
    <p:sldId id="263" r:id="rId8"/>
    <p:sldId id="265" r:id="rId9"/>
    <p:sldId id="271" r:id="rId10"/>
    <p:sldId id="260" r:id="rId11"/>
    <p:sldId id="270" r:id="rId12"/>
    <p:sldId id="273" r:id="rId13"/>
    <p:sldId id="272" r:id="rId14"/>
    <p:sldId id="267" r:id="rId15"/>
    <p:sldId id="268" r:id="rId16"/>
    <p:sldId id="269" r:id="rId17"/>
    <p:sldId id="261" r:id="rId1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3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CN" sz="2160" b="0" i="0" u="none" strike="noStrike" baseline="0" dirty="0" smtClean="0">
                <a:effectLst/>
              </a:rPr>
              <a:t>    Detection </a:t>
            </a:r>
            <a:r>
              <a:rPr lang="en-US" altLang="zh-CN" sz="2160" b="0" i="0" u="none" strike="noStrike" baseline="0" dirty="0" smtClean="0">
                <a:effectLst/>
              </a:rPr>
              <a:t>Rate </a:t>
            </a:r>
            <a:r>
              <a:rPr lang="en-US" altLang="zh-CN" sz="2160" b="0" i="0" u="none" strike="noStrike" baseline="0" dirty="0" err="1" smtClean="0">
                <a:effectLst/>
              </a:rPr>
              <a:t>vs</a:t>
            </a:r>
            <a:r>
              <a:rPr lang="en-US" altLang="zh-CN" sz="2160" b="0" i="0" u="none" strike="noStrike" baseline="0" dirty="0" smtClean="0">
                <a:effectLst/>
              </a:rPr>
              <a:t> </a:t>
            </a:r>
            <a:r>
              <a:rPr lang="en-US" altLang="zh-CN" sz="2160" b="0" i="0" u="none" strike="noStrike" baseline="0" dirty="0" smtClean="0">
                <a:effectLst/>
              </a:rPr>
              <a:t>Window Number</a:t>
            </a:r>
            <a:endParaRPr lang="zh-CN" altLang="en-US" b="0" dirty="0"/>
          </a:p>
        </c:rich>
      </c:tx>
      <c:layout/>
      <c:overlay val="0"/>
    </c:title>
    <c:autoTitleDeleted val="0"/>
    <c:plotArea>
      <c:layout/>
      <c:lineChart>
        <c:grouping val="standard"/>
        <c:varyColors val="0"/>
        <c:ser>
          <c:idx val="0"/>
          <c:order val="0"/>
          <c:tx>
            <c:strRef>
              <c:f>Sheet1!$B$1</c:f>
              <c:strCache>
                <c:ptCount val="1"/>
                <c:pt idx="0">
                  <c:v>0.5</c:v>
                </c:pt>
              </c:strCache>
            </c:strRef>
          </c:tx>
          <c:cat>
            <c:numRef>
              <c:f>Sheet1!$A$2:$A$6</c:f>
              <c:numCache>
                <c:formatCode>General</c:formatCode>
                <c:ptCount val="5"/>
                <c:pt idx="0">
                  <c:v>10</c:v>
                </c:pt>
                <c:pt idx="1">
                  <c:v>50</c:v>
                </c:pt>
                <c:pt idx="2">
                  <c:v>100</c:v>
                </c:pt>
                <c:pt idx="3">
                  <c:v>500</c:v>
                </c:pt>
                <c:pt idx="4">
                  <c:v>1000</c:v>
                </c:pt>
              </c:numCache>
            </c:numRef>
          </c:cat>
          <c:val>
            <c:numRef>
              <c:f>Sheet1!$B$2:$B$6</c:f>
              <c:numCache>
                <c:formatCode>General</c:formatCode>
                <c:ptCount val="5"/>
                <c:pt idx="0">
                  <c:v>30.9</c:v>
                </c:pt>
                <c:pt idx="1">
                  <c:v>49.1</c:v>
                </c:pt>
                <c:pt idx="2">
                  <c:v>58.2</c:v>
                </c:pt>
                <c:pt idx="3">
                  <c:v>80</c:v>
                </c:pt>
                <c:pt idx="4">
                  <c:v>81.8</c:v>
                </c:pt>
              </c:numCache>
            </c:numRef>
          </c:val>
          <c:smooth val="0"/>
        </c:ser>
        <c:dLbls>
          <c:showLegendKey val="0"/>
          <c:showVal val="0"/>
          <c:showCatName val="0"/>
          <c:showSerName val="0"/>
          <c:showPercent val="0"/>
          <c:showBubbleSize val="0"/>
        </c:dLbls>
        <c:marker val="1"/>
        <c:smooth val="0"/>
        <c:axId val="75431936"/>
        <c:axId val="84149376"/>
      </c:lineChart>
      <c:catAx>
        <c:axId val="75431936"/>
        <c:scaling>
          <c:orientation val="minMax"/>
        </c:scaling>
        <c:delete val="0"/>
        <c:axPos val="b"/>
        <c:numFmt formatCode="General" sourceLinked="1"/>
        <c:majorTickMark val="none"/>
        <c:minorTickMark val="none"/>
        <c:tickLblPos val="nextTo"/>
        <c:crossAx val="84149376"/>
        <c:crosses val="autoZero"/>
        <c:auto val="1"/>
        <c:lblAlgn val="ctr"/>
        <c:lblOffset val="100"/>
        <c:noMultiLvlLbl val="0"/>
      </c:catAx>
      <c:valAx>
        <c:axId val="84149376"/>
        <c:scaling>
          <c:orientation val="minMax"/>
        </c:scaling>
        <c:delete val="0"/>
        <c:axPos val="l"/>
        <c:majorGridlines/>
        <c:title>
          <c:tx>
            <c:rich>
              <a:bodyPr/>
              <a:lstStyle/>
              <a:p>
                <a:pPr>
                  <a:defRPr/>
                </a:pPr>
                <a:r>
                  <a:rPr lang="en-US" altLang="zh-CN" b="0" dirty="0" smtClean="0"/>
                  <a:t>Detection Rate()%</a:t>
                </a:r>
                <a:endParaRPr lang="zh-CN" altLang="en-US" b="0" dirty="0"/>
              </a:p>
            </c:rich>
          </c:tx>
          <c:layout/>
          <c:overlay val="0"/>
        </c:title>
        <c:numFmt formatCode="General" sourceLinked="1"/>
        <c:majorTickMark val="none"/>
        <c:minorTickMark val="none"/>
        <c:tickLblPos val="nextTo"/>
        <c:crossAx val="75431936"/>
        <c:crosses val="autoZero"/>
        <c:crossBetween val="between"/>
      </c:valAx>
    </c:plotArea>
    <c:plotVisOnly val="1"/>
    <c:dispBlanksAs val="gap"/>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CN" sz="2160" b="1" i="0" u="none" strike="noStrike" baseline="0" dirty="0" smtClean="0">
                <a:effectLst/>
              </a:rPr>
              <a:t>Detection Rate </a:t>
            </a:r>
            <a:r>
              <a:rPr lang="en-US" altLang="zh-CN" sz="2160" b="1" i="0" u="none" strike="noStrike" baseline="0" dirty="0" err="1" smtClean="0">
                <a:effectLst/>
              </a:rPr>
              <a:t>vs</a:t>
            </a:r>
            <a:r>
              <a:rPr lang="en-US" altLang="zh-CN" sz="2160" b="1" i="0" u="none" strike="noStrike" baseline="0" dirty="0" smtClean="0">
                <a:effectLst/>
              </a:rPr>
              <a:t> Pascal Criterion</a:t>
            </a:r>
            <a:endParaRPr lang="zh-CN" altLang="en-US" dirty="0"/>
          </a:p>
        </c:rich>
      </c:tx>
      <c:layout/>
      <c:overlay val="0"/>
    </c:title>
    <c:autoTitleDeleted val="0"/>
    <c:plotArea>
      <c:layout/>
      <c:lineChart>
        <c:grouping val="standard"/>
        <c:varyColors val="0"/>
        <c:ser>
          <c:idx val="0"/>
          <c:order val="0"/>
          <c:tx>
            <c:strRef>
              <c:f>Sheet1!$B$1</c:f>
              <c:strCache>
                <c:ptCount val="1"/>
                <c:pt idx="0">
                  <c:v>0.4</c:v>
                </c:pt>
              </c:strCache>
            </c:strRef>
          </c:tx>
          <c:cat>
            <c:numRef>
              <c:f>Sheet1!$A$2:$A$6</c:f>
              <c:numCache>
                <c:formatCode>General</c:formatCode>
                <c:ptCount val="5"/>
                <c:pt idx="0">
                  <c:v>10</c:v>
                </c:pt>
                <c:pt idx="1">
                  <c:v>50</c:v>
                </c:pt>
                <c:pt idx="2">
                  <c:v>100</c:v>
                </c:pt>
                <c:pt idx="3">
                  <c:v>500</c:v>
                </c:pt>
                <c:pt idx="4">
                  <c:v>1000</c:v>
                </c:pt>
              </c:numCache>
            </c:numRef>
          </c:cat>
          <c:val>
            <c:numRef>
              <c:f>Sheet1!$B$2:$B$6</c:f>
              <c:numCache>
                <c:formatCode>General</c:formatCode>
                <c:ptCount val="5"/>
                <c:pt idx="0">
                  <c:v>34.5</c:v>
                </c:pt>
                <c:pt idx="1">
                  <c:v>56.4</c:v>
                </c:pt>
                <c:pt idx="2">
                  <c:v>69.099999999999994</c:v>
                </c:pt>
                <c:pt idx="3">
                  <c:v>83.6</c:v>
                </c:pt>
                <c:pt idx="4">
                  <c:v>89.1</c:v>
                </c:pt>
              </c:numCache>
            </c:numRef>
          </c:val>
          <c:smooth val="0"/>
        </c:ser>
        <c:ser>
          <c:idx val="1"/>
          <c:order val="1"/>
          <c:tx>
            <c:strRef>
              <c:f>Sheet1!$C$1</c:f>
              <c:strCache>
                <c:ptCount val="1"/>
                <c:pt idx="0">
                  <c:v>0.5</c:v>
                </c:pt>
              </c:strCache>
            </c:strRef>
          </c:tx>
          <c:cat>
            <c:numRef>
              <c:f>Sheet1!$A$2:$A$6</c:f>
              <c:numCache>
                <c:formatCode>General</c:formatCode>
                <c:ptCount val="5"/>
                <c:pt idx="0">
                  <c:v>10</c:v>
                </c:pt>
                <c:pt idx="1">
                  <c:v>50</c:v>
                </c:pt>
                <c:pt idx="2">
                  <c:v>100</c:v>
                </c:pt>
                <c:pt idx="3">
                  <c:v>500</c:v>
                </c:pt>
                <c:pt idx="4">
                  <c:v>1000</c:v>
                </c:pt>
              </c:numCache>
            </c:numRef>
          </c:cat>
          <c:val>
            <c:numRef>
              <c:f>Sheet1!$C$2:$C$6</c:f>
              <c:numCache>
                <c:formatCode>General</c:formatCode>
                <c:ptCount val="5"/>
                <c:pt idx="0">
                  <c:v>30.9</c:v>
                </c:pt>
                <c:pt idx="1">
                  <c:v>49.1</c:v>
                </c:pt>
                <c:pt idx="2">
                  <c:v>58.2</c:v>
                </c:pt>
                <c:pt idx="3">
                  <c:v>80</c:v>
                </c:pt>
                <c:pt idx="4">
                  <c:v>81.8</c:v>
                </c:pt>
              </c:numCache>
            </c:numRef>
          </c:val>
          <c:smooth val="0"/>
        </c:ser>
        <c:ser>
          <c:idx val="2"/>
          <c:order val="2"/>
          <c:tx>
            <c:strRef>
              <c:f>Sheet1!$D$1</c:f>
              <c:strCache>
                <c:ptCount val="1"/>
                <c:pt idx="0">
                  <c:v>0.6</c:v>
                </c:pt>
              </c:strCache>
            </c:strRef>
          </c:tx>
          <c:cat>
            <c:numRef>
              <c:f>Sheet1!$A$2:$A$6</c:f>
              <c:numCache>
                <c:formatCode>General</c:formatCode>
                <c:ptCount val="5"/>
                <c:pt idx="0">
                  <c:v>10</c:v>
                </c:pt>
                <c:pt idx="1">
                  <c:v>50</c:v>
                </c:pt>
                <c:pt idx="2">
                  <c:v>100</c:v>
                </c:pt>
                <c:pt idx="3">
                  <c:v>500</c:v>
                </c:pt>
                <c:pt idx="4">
                  <c:v>1000</c:v>
                </c:pt>
              </c:numCache>
            </c:numRef>
          </c:cat>
          <c:val>
            <c:numRef>
              <c:f>Sheet1!$D$2:$D$6</c:f>
              <c:numCache>
                <c:formatCode>General</c:formatCode>
                <c:ptCount val="5"/>
                <c:pt idx="0">
                  <c:v>23.6</c:v>
                </c:pt>
                <c:pt idx="1">
                  <c:v>43.6</c:v>
                </c:pt>
                <c:pt idx="2">
                  <c:v>50.9</c:v>
                </c:pt>
                <c:pt idx="3">
                  <c:v>65.5</c:v>
                </c:pt>
                <c:pt idx="4">
                  <c:v>67.3</c:v>
                </c:pt>
              </c:numCache>
            </c:numRef>
          </c:val>
          <c:smooth val="0"/>
        </c:ser>
        <c:ser>
          <c:idx val="3"/>
          <c:order val="3"/>
          <c:tx>
            <c:strRef>
              <c:f>Sheet1!$E$1</c:f>
              <c:strCache>
                <c:ptCount val="1"/>
                <c:pt idx="0">
                  <c:v>0.7</c:v>
                </c:pt>
              </c:strCache>
            </c:strRef>
          </c:tx>
          <c:cat>
            <c:numRef>
              <c:f>Sheet1!$A$2:$A$6</c:f>
              <c:numCache>
                <c:formatCode>General</c:formatCode>
                <c:ptCount val="5"/>
                <c:pt idx="0">
                  <c:v>10</c:v>
                </c:pt>
                <c:pt idx="1">
                  <c:v>50</c:v>
                </c:pt>
                <c:pt idx="2">
                  <c:v>100</c:v>
                </c:pt>
                <c:pt idx="3">
                  <c:v>500</c:v>
                </c:pt>
                <c:pt idx="4">
                  <c:v>1000</c:v>
                </c:pt>
              </c:numCache>
            </c:numRef>
          </c:cat>
          <c:val>
            <c:numRef>
              <c:f>Sheet1!$E$2:$E$6</c:f>
              <c:numCache>
                <c:formatCode>General</c:formatCode>
                <c:ptCount val="5"/>
                <c:pt idx="0">
                  <c:v>16.399999999999999</c:v>
                </c:pt>
                <c:pt idx="1">
                  <c:v>21.8</c:v>
                </c:pt>
                <c:pt idx="2">
                  <c:v>23.5</c:v>
                </c:pt>
                <c:pt idx="3">
                  <c:v>25.5</c:v>
                </c:pt>
                <c:pt idx="4">
                  <c:v>36.4</c:v>
                </c:pt>
              </c:numCache>
            </c:numRef>
          </c:val>
          <c:smooth val="0"/>
        </c:ser>
        <c:dLbls>
          <c:showLegendKey val="0"/>
          <c:showVal val="0"/>
          <c:showCatName val="0"/>
          <c:showSerName val="0"/>
          <c:showPercent val="0"/>
          <c:showBubbleSize val="0"/>
        </c:dLbls>
        <c:marker val="1"/>
        <c:smooth val="0"/>
        <c:axId val="36500992"/>
        <c:axId val="36502528"/>
      </c:lineChart>
      <c:catAx>
        <c:axId val="36500992"/>
        <c:scaling>
          <c:orientation val="minMax"/>
        </c:scaling>
        <c:delete val="0"/>
        <c:axPos val="b"/>
        <c:numFmt formatCode="General" sourceLinked="1"/>
        <c:majorTickMark val="none"/>
        <c:minorTickMark val="none"/>
        <c:tickLblPos val="nextTo"/>
        <c:crossAx val="36502528"/>
        <c:crosses val="autoZero"/>
        <c:auto val="1"/>
        <c:lblAlgn val="ctr"/>
        <c:lblOffset val="100"/>
        <c:noMultiLvlLbl val="0"/>
      </c:catAx>
      <c:valAx>
        <c:axId val="36502528"/>
        <c:scaling>
          <c:orientation val="minMax"/>
        </c:scaling>
        <c:delete val="0"/>
        <c:axPos val="l"/>
        <c:majorGridlines/>
        <c:title>
          <c:tx>
            <c:rich>
              <a:bodyPr/>
              <a:lstStyle/>
              <a:p>
                <a:pPr>
                  <a:defRPr/>
                </a:pPr>
                <a:r>
                  <a:rPr lang="en-US" altLang="zh-CN" dirty="0" smtClean="0"/>
                  <a:t>Detection Rate()%</a:t>
                </a:r>
                <a:endParaRPr lang="zh-CN" altLang="en-US" dirty="0"/>
              </a:p>
            </c:rich>
          </c:tx>
          <c:layout/>
          <c:overlay val="0"/>
        </c:title>
        <c:numFmt formatCode="General" sourceLinked="1"/>
        <c:majorTickMark val="none"/>
        <c:minorTickMark val="none"/>
        <c:tickLblPos val="nextTo"/>
        <c:crossAx val="36500992"/>
        <c:crosses val="autoZero"/>
        <c:crossBetween val="between"/>
      </c:valAx>
    </c:plotArea>
    <c:legend>
      <c:legendPos val="r"/>
      <c:layout/>
      <c:overlay val="0"/>
    </c:legend>
    <c:plotVisOnly val="1"/>
    <c:dispBlanksAs val="gap"/>
    <c:showDLblsOverMax val="0"/>
  </c:chart>
  <c:txPr>
    <a:bodyPr/>
    <a:lstStyle/>
    <a:p>
      <a:pPr>
        <a:defRPr sz="1800"/>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E22E28-43D8-4BE0-B1F3-9992E8DC0BA9}"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zh-CN" altLang="en-US"/>
        </a:p>
      </dgm:t>
    </dgm:pt>
    <dgm:pt modelId="{6E1431D1-1C83-47E6-888D-BDBBA6D4B516}">
      <dgm:prSet phldrT="[文本]"/>
      <dgm:spPr/>
      <dgm:t>
        <a:bodyPr/>
        <a:lstStyle/>
        <a:p>
          <a:r>
            <a:rPr lang="en-US" altLang="zh-CN" dirty="0" smtClean="0"/>
            <a:t>Experiment Setup</a:t>
          </a:r>
          <a:endParaRPr lang="zh-CN" altLang="en-US" dirty="0"/>
        </a:p>
      </dgm:t>
    </dgm:pt>
    <dgm:pt modelId="{06AF223F-98D5-4915-9A0D-9D260A63478C}" type="parTrans" cxnId="{DE59C49A-F6A1-4F26-9E5C-1E2DD30BEF9F}">
      <dgm:prSet/>
      <dgm:spPr/>
      <dgm:t>
        <a:bodyPr/>
        <a:lstStyle/>
        <a:p>
          <a:endParaRPr lang="zh-CN" altLang="en-US"/>
        </a:p>
      </dgm:t>
    </dgm:pt>
    <dgm:pt modelId="{37BCBA4A-EA10-406A-9418-44F0F5C35225}" type="sibTrans" cxnId="{DE59C49A-F6A1-4F26-9E5C-1E2DD30BEF9F}">
      <dgm:prSet/>
      <dgm:spPr/>
      <dgm:t>
        <a:bodyPr/>
        <a:lstStyle/>
        <a:p>
          <a:endParaRPr lang="zh-CN" altLang="en-US"/>
        </a:p>
      </dgm:t>
    </dgm:pt>
    <dgm:pt modelId="{91AC82AD-8566-46DA-88F8-E7A643A57D0D}">
      <dgm:prSet phldrT="[文本]"/>
      <dgm:spPr/>
      <dgm:t>
        <a:bodyPr/>
        <a:lstStyle/>
        <a:p>
          <a:r>
            <a:rPr lang="en-US" altLang="zh-CN" dirty="0" smtClean="0"/>
            <a:t>Window Score </a:t>
          </a:r>
          <a:r>
            <a:rPr lang="en-US" altLang="zh-CN" dirty="0" smtClean="0"/>
            <a:t>Visualization</a:t>
          </a:r>
          <a:endParaRPr lang="zh-CN" altLang="en-US" dirty="0"/>
        </a:p>
      </dgm:t>
    </dgm:pt>
    <dgm:pt modelId="{2D451DD3-C7CB-4448-AB78-17849512133C}" type="parTrans" cxnId="{D13C6E75-3645-4A25-8441-D1F9B6AD3B1B}">
      <dgm:prSet/>
      <dgm:spPr/>
      <dgm:t>
        <a:bodyPr/>
        <a:lstStyle/>
        <a:p>
          <a:endParaRPr lang="zh-CN" altLang="en-US"/>
        </a:p>
      </dgm:t>
    </dgm:pt>
    <dgm:pt modelId="{0FFCE165-A33A-4DDD-BAD8-C91D489AB3D9}" type="sibTrans" cxnId="{D13C6E75-3645-4A25-8441-D1F9B6AD3B1B}">
      <dgm:prSet/>
      <dgm:spPr/>
      <dgm:t>
        <a:bodyPr/>
        <a:lstStyle/>
        <a:p>
          <a:endParaRPr lang="zh-CN" altLang="en-US"/>
        </a:p>
      </dgm:t>
    </dgm:pt>
    <dgm:pt modelId="{663C5662-5D88-4A52-AD3D-CA47641DAF04}">
      <dgm:prSet phldrT="[文本]"/>
      <dgm:spPr/>
      <dgm:t>
        <a:bodyPr/>
        <a:lstStyle/>
        <a:p>
          <a:r>
            <a:rPr lang="en-US" altLang="zh-CN" dirty="0" smtClean="0"/>
            <a:t>Window Score Threshold</a:t>
          </a:r>
          <a:endParaRPr lang="zh-CN" altLang="en-US" dirty="0"/>
        </a:p>
      </dgm:t>
    </dgm:pt>
    <dgm:pt modelId="{5EB587B6-4B16-446A-BA7B-E90871D4EB98}" type="parTrans" cxnId="{A4E25F8D-0537-496E-90D6-7147A950F626}">
      <dgm:prSet/>
      <dgm:spPr/>
      <dgm:t>
        <a:bodyPr/>
        <a:lstStyle/>
        <a:p>
          <a:endParaRPr lang="zh-CN" altLang="en-US"/>
        </a:p>
      </dgm:t>
    </dgm:pt>
    <dgm:pt modelId="{2B58E3A6-BD7F-451B-8751-D33761492F5C}" type="sibTrans" cxnId="{A4E25F8D-0537-496E-90D6-7147A950F626}">
      <dgm:prSet/>
      <dgm:spPr/>
      <dgm:t>
        <a:bodyPr/>
        <a:lstStyle/>
        <a:p>
          <a:endParaRPr lang="zh-CN" altLang="en-US"/>
        </a:p>
      </dgm:t>
    </dgm:pt>
    <dgm:pt modelId="{CC317FAE-3772-4699-B537-0B34B63C1321}">
      <dgm:prSet phldrT="[文本]"/>
      <dgm:spPr/>
      <dgm:t>
        <a:bodyPr/>
        <a:lstStyle/>
        <a:p>
          <a:r>
            <a:rPr lang="en-US" altLang="zh-CN" dirty="0" smtClean="0"/>
            <a:t>Pascal Criterion Sensitivity</a:t>
          </a:r>
          <a:endParaRPr lang="zh-CN" altLang="en-US" dirty="0"/>
        </a:p>
      </dgm:t>
    </dgm:pt>
    <dgm:pt modelId="{AD7F8106-FACF-4A6C-80CC-85C4D455B70B}" type="parTrans" cxnId="{FEC69478-C91E-4DBA-AD03-90222F84EBE4}">
      <dgm:prSet/>
      <dgm:spPr/>
      <dgm:t>
        <a:bodyPr/>
        <a:lstStyle/>
        <a:p>
          <a:endParaRPr lang="zh-CN" altLang="en-US"/>
        </a:p>
      </dgm:t>
    </dgm:pt>
    <dgm:pt modelId="{3AAE5A50-B205-488B-8147-7F77AAD1382E}" type="sibTrans" cxnId="{FEC69478-C91E-4DBA-AD03-90222F84EBE4}">
      <dgm:prSet/>
      <dgm:spPr/>
      <dgm:t>
        <a:bodyPr/>
        <a:lstStyle/>
        <a:p>
          <a:endParaRPr lang="zh-CN" altLang="en-US"/>
        </a:p>
      </dgm:t>
    </dgm:pt>
    <dgm:pt modelId="{1A9F6110-535A-4F44-86E2-137F3F5A69AF}" type="pres">
      <dgm:prSet presAssocID="{C7E22E28-43D8-4BE0-B1F3-9992E8DC0BA9}" presName="linear" presStyleCnt="0">
        <dgm:presLayoutVars>
          <dgm:dir/>
          <dgm:animLvl val="lvl"/>
          <dgm:resizeHandles val="exact"/>
        </dgm:presLayoutVars>
      </dgm:prSet>
      <dgm:spPr/>
      <dgm:t>
        <a:bodyPr/>
        <a:lstStyle/>
        <a:p>
          <a:endParaRPr lang="zh-CN" altLang="en-US"/>
        </a:p>
      </dgm:t>
    </dgm:pt>
    <dgm:pt modelId="{61513235-F2A4-42A9-A0D7-D51877F8F41A}" type="pres">
      <dgm:prSet presAssocID="{6E1431D1-1C83-47E6-888D-BDBBA6D4B516}" presName="parentLin" presStyleCnt="0"/>
      <dgm:spPr/>
    </dgm:pt>
    <dgm:pt modelId="{CE355B38-073B-434E-B2CC-CB84FB10D4A9}" type="pres">
      <dgm:prSet presAssocID="{6E1431D1-1C83-47E6-888D-BDBBA6D4B516}" presName="parentLeftMargin" presStyleLbl="node1" presStyleIdx="0" presStyleCnt="4"/>
      <dgm:spPr/>
      <dgm:t>
        <a:bodyPr/>
        <a:lstStyle/>
        <a:p>
          <a:endParaRPr lang="zh-CN" altLang="en-US"/>
        </a:p>
      </dgm:t>
    </dgm:pt>
    <dgm:pt modelId="{FF596388-9CDB-453A-AC38-2E42E5CA4675}" type="pres">
      <dgm:prSet presAssocID="{6E1431D1-1C83-47E6-888D-BDBBA6D4B516}" presName="parentText" presStyleLbl="node1" presStyleIdx="0" presStyleCnt="4">
        <dgm:presLayoutVars>
          <dgm:chMax val="0"/>
          <dgm:bulletEnabled val="1"/>
        </dgm:presLayoutVars>
      </dgm:prSet>
      <dgm:spPr/>
      <dgm:t>
        <a:bodyPr/>
        <a:lstStyle/>
        <a:p>
          <a:endParaRPr lang="zh-CN" altLang="en-US"/>
        </a:p>
      </dgm:t>
    </dgm:pt>
    <dgm:pt modelId="{8460CE26-20AF-4E94-B15E-15158C97D488}" type="pres">
      <dgm:prSet presAssocID="{6E1431D1-1C83-47E6-888D-BDBBA6D4B516}" presName="negativeSpace" presStyleCnt="0"/>
      <dgm:spPr/>
    </dgm:pt>
    <dgm:pt modelId="{AE8F4295-DFDE-4A42-AE88-10225410659C}" type="pres">
      <dgm:prSet presAssocID="{6E1431D1-1C83-47E6-888D-BDBBA6D4B516}" presName="childText" presStyleLbl="conFgAcc1" presStyleIdx="0" presStyleCnt="4">
        <dgm:presLayoutVars>
          <dgm:bulletEnabled val="1"/>
        </dgm:presLayoutVars>
      </dgm:prSet>
      <dgm:spPr/>
    </dgm:pt>
    <dgm:pt modelId="{DD9F4109-0246-40C2-BAB8-67B9D88DB907}" type="pres">
      <dgm:prSet presAssocID="{37BCBA4A-EA10-406A-9418-44F0F5C35225}" presName="spaceBetweenRectangles" presStyleCnt="0"/>
      <dgm:spPr/>
    </dgm:pt>
    <dgm:pt modelId="{3CD49529-37FE-4D6D-B607-235DF752ED64}" type="pres">
      <dgm:prSet presAssocID="{91AC82AD-8566-46DA-88F8-E7A643A57D0D}" presName="parentLin" presStyleCnt="0"/>
      <dgm:spPr/>
    </dgm:pt>
    <dgm:pt modelId="{BB07588E-C859-45FB-A211-7562049D72CA}" type="pres">
      <dgm:prSet presAssocID="{91AC82AD-8566-46DA-88F8-E7A643A57D0D}" presName="parentLeftMargin" presStyleLbl="node1" presStyleIdx="0" presStyleCnt="4"/>
      <dgm:spPr/>
      <dgm:t>
        <a:bodyPr/>
        <a:lstStyle/>
        <a:p>
          <a:endParaRPr lang="zh-CN" altLang="en-US"/>
        </a:p>
      </dgm:t>
    </dgm:pt>
    <dgm:pt modelId="{948D8969-130C-4442-B196-10A74604FBB8}" type="pres">
      <dgm:prSet presAssocID="{91AC82AD-8566-46DA-88F8-E7A643A57D0D}" presName="parentText" presStyleLbl="node1" presStyleIdx="1" presStyleCnt="4">
        <dgm:presLayoutVars>
          <dgm:chMax val="0"/>
          <dgm:bulletEnabled val="1"/>
        </dgm:presLayoutVars>
      </dgm:prSet>
      <dgm:spPr/>
      <dgm:t>
        <a:bodyPr/>
        <a:lstStyle/>
        <a:p>
          <a:endParaRPr lang="zh-CN" altLang="en-US"/>
        </a:p>
      </dgm:t>
    </dgm:pt>
    <dgm:pt modelId="{A908B51E-3381-46B9-99DC-4AB625F7A866}" type="pres">
      <dgm:prSet presAssocID="{91AC82AD-8566-46DA-88F8-E7A643A57D0D}" presName="negativeSpace" presStyleCnt="0"/>
      <dgm:spPr/>
    </dgm:pt>
    <dgm:pt modelId="{365665D6-A5AB-4D1A-98B9-4DD7AF4C7BD1}" type="pres">
      <dgm:prSet presAssocID="{91AC82AD-8566-46DA-88F8-E7A643A57D0D}" presName="childText" presStyleLbl="conFgAcc1" presStyleIdx="1" presStyleCnt="4">
        <dgm:presLayoutVars>
          <dgm:bulletEnabled val="1"/>
        </dgm:presLayoutVars>
      </dgm:prSet>
      <dgm:spPr/>
    </dgm:pt>
    <dgm:pt modelId="{766BF467-072F-40A2-B85C-2F0F53D50092}" type="pres">
      <dgm:prSet presAssocID="{0FFCE165-A33A-4DDD-BAD8-C91D489AB3D9}" presName="spaceBetweenRectangles" presStyleCnt="0"/>
      <dgm:spPr/>
    </dgm:pt>
    <dgm:pt modelId="{FA5B3ECC-D15B-4000-98BB-72DAB961A386}" type="pres">
      <dgm:prSet presAssocID="{663C5662-5D88-4A52-AD3D-CA47641DAF04}" presName="parentLin" presStyleCnt="0"/>
      <dgm:spPr/>
    </dgm:pt>
    <dgm:pt modelId="{5574C702-B0F6-4DB3-8C9C-09DE82201F47}" type="pres">
      <dgm:prSet presAssocID="{663C5662-5D88-4A52-AD3D-CA47641DAF04}" presName="parentLeftMargin" presStyleLbl="node1" presStyleIdx="1" presStyleCnt="4"/>
      <dgm:spPr/>
      <dgm:t>
        <a:bodyPr/>
        <a:lstStyle/>
        <a:p>
          <a:endParaRPr lang="zh-CN" altLang="en-US"/>
        </a:p>
      </dgm:t>
    </dgm:pt>
    <dgm:pt modelId="{BC57C715-5027-423B-B2B8-C4BC2F2ACF41}" type="pres">
      <dgm:prSet presAssocID="{663C5662-5D88-4A52-AD3D-CA47641DAF04}" presName="parentText" presStyleLbl="node1" presStyleIdx="2" presStyleCnt="4">
        <dgm:presLayoutVars>
          <dgm:chMax val="0"/>
          <dgm:bulletEnabled val="1"/>
        </dgm:presLayoutVars>
      </dgm:prSet>
      <dgm:spPr/>
      <dgm:t>
        <a:bodyPr/>
        <a:lstStyle/>
        <a:p>
          <a:endParaRPr lang="zh-CN" altLang="en-US"/>
        </a:p>
      </dgm:t>
    </dgm:pt>
    <dgm:pt modelId="{C27F3C93-B8C4-45F9-81A9-182BEEC0E012}" type="pres">
      <dgm:prSet presAssocID="{663C5662-5D88-4A52-AD3D-CA47641DAF04}" presName="negativeSpace" presStyleCnt="0"/>
      <dgm:spPr/>
    </dgm:pt>
    <dgm:pt modelId="{5161975C-373E-4E46-A417-52F5AF1BB6BF}" type="pres">
      <dgm:prSet presAssocID="{663C5662-5D88-4A52-AD3D-CA47641DAF04}" presName="childText" presStyleLbl="conFgAcc1" presStyleIdx="2" presStyleCnt="4">
        <dgm:presLayoutVars>
          <dgm:bulletEnabled val="1"/>
        </dgm:presLayoutVars>
      </dgm:prSet>
      <dgm:spPr/>
    </dgm:pt>
    <dgm:pt modelId="{844653CC-777A-4174-948B-40EC4710C5C5}" type="pres">
      <dgm:prSet presAssocID="{2B58E3A6-BD7F-451B-8751-D33761492F5C}" presName="spaceBetweenRectangles" presStyleCnt="0"/>
      <dgm:spPr/>
    </dgm:pt>
    <dgm:pt modelId="{3B6D4482-96FB-48CE-B632-8EA9FAE658D5}" type="pres">
      <dgm:prSet presAssocID="{CC317FAE-3772-4699-B537-0B34B63C1321}" presName="parentLin" presStyleCnt="0"/>
      <dgm:spPr/>
    </dgm:pt>
    <dgm:pt modelId="{AC140513-DF29-4EA2-A40B-2DA66361B6AB}" type="pres">
      <dgm:prSet presAssocID="{CC317FAE-3772-4699-B537-0B34B63C1321}" presName="parentLeftMargin" presStyleLbl="node1" presStyleIdx="2" presStyleCnt="4"/>
      <dgm:spPr/>
      <dgm:t>
        <a:bodyPr/>
        <a:lstStyle/>
        <a:p>
          <a:endParaRPr lang="zh-CN" altLang="en-US"/>
        </a:p>
      </dgm:t>
    </dgm:pt>
    <dgm:pt modelId="{E9E4D2B8-0DD8-408E-BB37-AE6515C23BCB}" type="pres">
      <dgm:prSet presAssocID="{CC317FAE-3772-4699-B537-0B34B63C1321}" presName="parentText" presStyleLbl="node1" presStyleIdx="3" presStyleCnt="4">
        <dgm:presLayoutVars>
          <dgm:chMax val="0"/>
          <dgm:bulletEnabled val="1"/>
        </dgm:presLayoutVars>
      </dgm:prSet>
      <dgm:spPr/>
      <dgm:t>
        <a:bodyPr/>
        <a:lstStyle/>
        <a:p>
          <a:endParaRPr lang="zh-CN" altLang="en-US"/>
        </a:p>
      </dgm:t>
    </dgm:pt>
    <dgm:pt modelId="{9455BE67-5716-41CA-8EEB-2BCFC4B06D29}" type="pres">
      <dgm:prSet presAssocID="{CC317FAE-3772-4699-B537-0B34B63C1321}" presName="negativeSpace" presStyleCnt="0"/>
      <dgm:spPr/>
    </dgm:pt>
    <dgm:pt modelId="{981A187A-54C0-4CE5-B13F-DD972AE860F9}" type="pres">
      <dgm:prSet presAssocID="{CC317FAE-3772-4699-B537-0B34B63C1321}" presName="childText" presStyleLbl="conFgAcc1" presStyleIdx="3" presStyleCnt="4">
        <dgm:presLayoutVars>
          <dgm:bulletEnabled val="1"/>
        </dgm:presLayoutVars>
      </dgm:prSet>
      <dgm:spPr/>
    </dgm:pt>
  </dgm:ptLst>
  <dgm:cxnLst>
    <dgm:cxn modelId="{FEC69478-C91E-4DBA-AD03-90222F84EBE4}" srcId="{C7E22E28-43D8-4BE0-B1F3-9992E8DC0BA9}" destId="{CC317FAE-3772-4699-B537-0B34B63C1321}" srcOrd="3" destOrd="0" parTransId="{AD7F8106-FACF-4A6C-80CC-85C4D455B70B}" sibTransId="{3AAE5A50-B205-488B-8147-7F77AAD1382E}"/>
    <dgm:cxn modelId="{C8457F7C-4FB7-41F0-8245-DEB36ACD0697}" type="presOf" srcId="{C7E22E28-43D8-4BE0-B1F3-9992E8DC0BA9}" destId="{1A9F6110-535A-4F44-86E2-137F3F5A69AF}" srcOrd="0" destOrd="0" presId="urn:microsoft.com/office/officeart/2005/8/layout/list1"/>
    <dgm:cxn modelId="{0781DD23-5E7B-4018-AFDC-F0FB862AAC71}" type="presOf" srcId="{91AC82AD-8566-46DA-88F8-E7A643A57D0D}" destId="{BB07588E-C859-45FB-A211-7562049D72CA}" srcOrd="0" destOrd="0" presId="urn:microsoft.com/office/officeart/2005/8/layout/list1"/>
    <dgm:cxn modelId="{D13C6E75-3645-4A25-8441-D1F9B6AD3B1B}" srcId="{C7E22E28-43D8-4BE0-B1F3-9992E8DC0BA9}" destId="{91AC82AD-8566-46DA-88F8-E7A643A57D0D}" srcOrd="1" destOrd="0" parTransId="{2D451DD3-C7CB-4448-AB78-17849512133C}" sibTransId="{0FFCE165-A33A-4DDD-BAD8-C91D489AB3D9}"/>
    <dgm:cxn modelId="{CB856467-4BAA-494C-A53B-C4310899D903}" type="presOf" srcId="{6E1431D1-1C83-47E6-888D-BDBBA6D4B516}" destId="{FF596388-9CDB-453A-AC38-2E42E5CA4675}" srcOrd="1" destOrd="0" presId="urn:microsoft.com/office/officeart/2005/8/layout/list1"/>
    <dgm:cxn modelId="{A4E25F8D-0537-496E-90D6-7147A950F626}" srcId="{C7E22E28-43D8-4BE0-B1F3-9992E8DC0BA9}" destId="{663C5662-5D88-4A52-AD3D-CA47641DAF04}" srcOrd="2" destOrd="0" parTransId="{5EB587B6-4B16-446A-BA7B-E90871D4EB98}" sibTransId="{2B58E3A6-BD7F-451B-8751-D33761492F5C}"/>
    <dgm:cxn modelId="{2EB9CA87-18EB-41E9-95DB-101F809DB165}" type="presOf" srcId="{663C5662-5D88-4A52-AD3D-CA47641DAF04}" destId="{5574C702-B0F6-4DB3-8C9C-09DE82201F47}" srcOrd="0" destOrd="0" presId="urn:microsoft.com/office/officeart/2005/8/layout/list1"/>
    <dgm:cxn modelId="{DE59C49A-F6A1-4F26-9E5C-1E2DD30BEF9F}" srcId="{C7E22E28-43D8-4BE0-B1F3-9992E8DC0BA9}" destId="{6E1431D1-1C83-47E6-888D-BDBBA6D4B516}" srcOrd="0" destOrd="0" parTransId="{06AF223F-98D5-4915-9A0D-9D260A63478C}" sibTransId="{37BCBA4A-EA10-406A-9418-44F0F5C35225}"/>
    <dgm:cxn modelId="{72E88538-B3E9-4FE7-8376-7924C5F9AD62}" type="presOf" srcId="{663C5662-5D88-4A52-AD3D-CA47641DAF04}" destId="{BC57C715-5027-423B-B2B8-C4BC2F2ACF41}" srcOrd="1" destOrd="0" presId="urn:microsoft.com/office/officeart/2005/8/layout/list1"/>
    <dgm:cxn modelId="{7F501D32-86D9-4485-A182-51D2D0219703}" type="presOf" srcId="{CC317FAE-3772-4699-B537-0B34B63C1321}" destId="{E9E4D2B8-0DD8-408E-BB37-AE6515C23BCB}" srcOrd="1" destOrd="0" presId="urn:microsoft.com/office/officeart/2005/8/layout/list1"/>
    <dgm:cxn modelId="{56875E45-B1E8-4D32-90B9-C7E78D04D47C}" type="presOf" srcId="{6E1431D1-1C83-47E6-888D-BDBBA6D4B516}" destId="{CE355B38-073B-434E-B2CC-CB84FB10D4A9}" srcOrd="0" destOrd="0" presId="urn:microsoft.com/office/officeart/2005/8/layout/list1"/>
    <dgm:cxn modelId="{AAD19C38-312E-47D9-BDC5-B1F8DFC360CA}" type="presOf" srcId="{91AC82AD-8566-46DA-88F8-E7A643A57D0D}" destId="{948D8969-130C-4442-B196-10A74604FBB8}" srcOrd="1" destOrd="0" presId="urn:microsoft.com/office/officeart/2005/8/layout/list1"/>
    <dgm:cxn modelId="{6C8D4937-A69C-44B7-8F87-9C9EE7B6CD65}" type="presOf" srcId="{CC317FAE-3772-4699-B537-0B34B63C1321}" destId="{AC140513-DF29-4EA2-A40B-2DA66361B6AB}" srcOrd="0" destOrd="0" presId="urn:microsoft.com/office/officeart/2005/8/layout/list1"/>
    <dgm:cxn modelId="{22B2CB04-2673-47C5-A51B-40BC478A64F9}" type="presParOf" srcId="{1A9F6110-535A-4F44-86E2-137F3F5A69AF}" destId="{61513235-F2A4-42A9-A0D7-D51877F8F41A}" srcOrd="0" destOrd="0" presId="urn:microsoft.com/office/officeart/2005/8/layout/list1"/>
    <dgm:cxn modelId="{324DBE41-FCBF-4097-B966-2536A35B0825}" type="presParOf" srcId="{61513235-F2A4-42A9-A0D7-D51877F8F41A}" destId="{CE355B38-073B-434E-B2CC-CB84FB10D4A9}" srcOrd="0" destOrd="0" presId="urn:microsoft.com/office/officeart/2005/8/layout/list1"/>
    <dgm:cxn modelId="{6F6E8255-20F8-4F52-803B-C84A7FF69812}" type="presParOf" srcId="{61513235-F2A4-42A9-A0D7-D51877F8F41A}" destId="{FF596388-9CDB-453A-AC38-2E42E5CA4675}" srcOrd="1" destOrd="0" presId="urn:microsoft.com/office/officeart/2005/8/layout/list1"/>
    <dgm:cxn modelId="{4DAB3F3F-BA99-4142-893D-C59AB86C1E64}" type="presParOf" srcId="{1A9F6110-535A-4F44-86E2-137F3F5A69AF}" destId="{8460CE26-20AF-4E94-B15E-15158C97D488}" srcOrd="1" destOrd="0" presId="urn:microsoft.com/office/officeart/2005/8/layout/list1"/>
    <dgm:cxn modelId="{27A4A889-9D52-4F91-B89D-A35C5FDDC074}" type="presParOf" srcId="{1A9F6110-535A-4F44-86E2-137F3F5A69AF}" destId="{AE8F4295-DFDE-4A42-AE88-10225410659C}" srcOrd="2" destOrd="0" presId="urn:microsoft.com/office/officeart/2005/8/layout/list1"/>
    <dgm:cxn modelId="{00492F96-3BE1-450D-A131-E9106C9F6FBA}" type="presParOf" srcId="{1A9F6110-535A-4F44-86E2-137F3F5A69AF}" destId="{DD9F4109-0246-40C2-BAB8-67B9D88DB907}" srcOrd="3" destOrd="0" presId="urn:microsoft.com/office/officeart/2005/8/layout/list1"/>
    <dgm:cxn modelId="{D46054DC-8BE5-49A2-8AE8-97CB162E1795}" type="presParOf" srcId="{1A9F6110-535A-4F44-86E2-137F3F5A69AF}" destId="{3CD49529-37FE-4D6D-B607-235DF752ED64}" srcOrd="4" destOrd="0" presId="urn:microsoft.com/office/officeart/2005/8/layout/list1"/>
    <dgm:cxn modelId="{952EBABE-7C97-4664-8389-FF3408D8B29E}" type="presParOf" srcId="{3CD49529-37FE-4D6D-B607-235DF752ED64}" destId="{BB07588E-C859-45FB-A211-7562049D72CA}" srcOrd="0" destOrd="0" presId="urn:microsoft.com/office/officeart/2005/8/layout/list1"/>
    <dgm:cxn modelId="{C74D78B3-A509-4A98-9C24-1B3B7316188D}" type="presParOf" srcId="{3CD49529-37FE-4D6D-B607-235DF752ED64}" destId="{948D8969-130C-4442-B196-10A74604FBB8}" srcOrd="1" destOrd="0" presId="urn:microsoft.com/office/officeart/2005/8/layout/list1"/>
    <dgm:cxn modelId="{EF5B4797-8F01-4541-9EF0-140680576170}" type="presParOf" srcId="{1A9F6110-535A-4F44-86E2-137F3F5A69AF}" destId="{A908B51E-3381-46B9-99DC-4AB625F7A866}" srcOrd="5" destOrd="0" presId="urn:microsoft.com/office/officeart/2005/8/layout/list1"/>
    <dgm:cxn modelId="{462E0534-35C3-4F6C-9B9E-D333D8870399}" type="presParOf" srcId="{1A9F6110-535A-4F44-86E2-137F3F5A69AF}" destId="{365665D6-A5AB-4D1A-98B9-4DD7AF4C7BD1}" srcOrd="6" destOrd="0" presId="urn:microsoft.com/office/officeart/2005/8/layout/list1"/>
    <dgm:cxn modelId="{21F0EF86-FC82-4BC4-8707-AD1AC81E9EA7}" type="presParOf" srcId="{1A9F6110-535A-4F44-86E2-137F3F5A69AF}" destId="{766BF467-072F-40A2-B85C-2F0F53D50092}" srcOrd="7" destOrd="0" presId="urn:microsoft.com/office/officeart/2005/8/layout/list1"/>
    <dgm:cxn modelId="{16C1B6B3-B125-4446-B05C-99FFFCF1A05A}" type="presParOf" srcId="{1A9F6110-535A-4F44-86E2-137F3F5A69AF}" destId="{FA5B3ECC-D15B-4000-98BB-72DAB961A386}" srcOrd="8" destOrd="0" presId="urn:microsoft.com/office/officeart/2005/8/layout/list1"/>
    <dgm:cxn modelId="{A7F8DE3E-6F06-4AA4-9EC6-C9D844B93FD8}" type="presParOf" srcId="{FA5B3ECC-D15B-4000-98BB-72DAB961A386}" destId="{5574C702-B0F6-4DB3-8C9C-09DE82201F47}" srcOrd="0" destOrd="0" presId="urn:microsoft.com/office/officeart/2005/8/layout/list1"/>
    <dgm:cxn modelId="{381F1378-9C63-4E7D-8793-9B319592BE08}" type="presParOf" srcId="{FA5B3ECC-D15B-4000-98BB-72DAB961A386}" destId="{BC57C715-5027-423B-B2B8-C4BC2F2ACF41}" srcOrd="1" destOrd="0" presId="urn:microsoft.com/office/officeart/2005/8/layout/list1"/>
    <dgm:cxn modelId="{382DEE50-ED43-4020-84DA-584D8653AF12}" type="presParOf" srcId="{1A9F6110-535A-4F44-86E2-137F3F5A69AF}" destId="{C27F3C93-B8C4-45F9-81A9-182BEEC0E012}" srcOrd="9" destOrd="0" presId="urn:microsoft.com/office/officeart/2005/8/layout/list1"/>
    <dgm:cxn modelId="{7A74BAEF-56B7-488D-B30B-7DAD89F3BD44}" type="presParOf" srcId="{1A9F6110-535A-4F44-86E2-137F3F5A69AF}" destId="{5161975C-373E-4E46-A417-52F5AF1BB6BF}" srcOrd="10" destOrd="0" presId="urn:microsoft.com/office/officeart/2005/8/layout/list1"/>
    <dgm:cxn modelId="{65198C73-E0F7-4294-964B-13905CABBF65}" type="presParOf" srcId="{1A9F6110-535A-4F44-86E2-137F3F5A69AF}" destId="{844653CC-777A-4174-948B-40EC4710C5C5}" srcOrd="11" destOrd="0" presId="urn:microsoft.com/office/officeart/2005/8/layout/list1"/>
    <dgm:cxn modelId="{748619AF-FD50-4265-94EA-8CFF80360684}" type="presParOf" srcId="{1A9F6110-535A-4F44-86E2-137F3F5A69AF}" destId="{3B6D4482-96FB-48CE-B632-8EA9FAE658D5}" srcOrd="12" destOrd="0" presId="urn:microsoft.com/office/officeart/2005/8/layout/list1"/>
    <dgm:cxn modelId="{44B673EB-E3CF-495A-93D6-5303A434CE7C}" type="presParOf" srcId="{3B6D4482-96FB-48CE-B632-8EA9FAE658D5}" destId="{AC140513-DF29-4EA2-A40B-2DA66361B6AB}" srcOrd="0" destOrd="0" presId="urn:microsoft.com/office/officeart/2005/8/layout/list1"/>
    <dgm:cxn modelId="{99BE3C30-F85D-4BCE-BC44-77BF81C7B2B9}" type="presParOf" srcId="{3B6D4482-96FB-48CE-B632-8EA9FAE658D5}" destId="{E9E4D2B8-0DD8-408E-BB37-AE6515C23BCB}" srcOrd="1" destOrd="0" presId="urn:microsoft.com/office/officeart/2005/8/layout/list1"/>
    <dgm:cxn modelId="{528BC8EC-A782-4CBA-8547-E3AD70DBEC34}" type="presParOf" srcId="{1A9F6110-535A-4F44-86E2-137F3F5A69AF}" destId="{9455BE67-5716-41CA-8EEB-2BCFC4B06D29}" srcOrd="13" destOrd="0" presId="urn:microsoft.com/office/officeart/2005/8/layout/list1"/>
    <dgm:cxn modelId="{AFDA88B7-F1F4-4F5C-A373-3BEE99B6F157}" type="presParOf" srcId="{1A9F6110-535A-4F44-86E2-137F3F5A69AF}" destId="{981A187A-54C0-4CE5-B13F-DD972AE860F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F4295-DFDE-4A42-AE88-10225410659C}">
      <dsp:nvSpPr>
        <dsp:cNvPr id="0" name=""/>
        <dsp:cNvSpPr/>
      </dsp:nvSpPr>
      <dsp:spPr>
        <a:xfrm>
          <a:off x="0" y="347020"/>
          <a:ext cx="60960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F596388-9CDB-453A-AC38-2E42E5CA4675}">
      <dsp:nvSpPr>
        <dsp:cNvPr id="0" name=""/>
        <dsp:cNvSpPr/>
      </dsp:nvSpPr>
      <dsp:spPr>
        <a:xfrm>
          <a:off x="304800" y="7539"/>
          <a:ext cx="4267200" cy="678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altLang="zh-CN" sz="2300" kern="1200" dirty="0" smtClean="0"/>
            <a:t>Experiment Setup</a:t>
          </a:r>
          <a:endParaRPr lang="zh-CN" altLang="en-US" sz="2300" kern="1200" dirty="0"/>
        </a:p>
      </dsp:txBody>
      <dsp:txXfrm>
        <a:off x="337944" y="40683"/>
        <a:ext cx="4200912" cy="612672"/>
      </dsp:txXfrm>
    </dsp:sp>
    <dsp:sp modelId="{365665D6-A5AB-4D1A-98B9-4DD7AF4C7BD1}">
      <dsp:nvSpPr>
        <dsp:cNvPr id="0" name=""/>
        <dsp:cNvSpPr/>
      </dsp:nvSpPr>
      <dsp:spPr>
        <a:xfrm>
          <a:off x="0" y="1390300"/>
          <a:ext cx="60960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48D8969-130C-4442-B196-10A74604FBB8}">
      <dsp:nvSpPr>
        <dsp:cNvPr id="0" name=""/>
        <dsp:cNvSpPr/>
      </dsp:nvSpPr>
      <dsp:spPr>
        <a:xfrm>
          <a:off x="304800" y="1050819"/>
          <a:ext cx="4267200" cy="678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altLang="zh-CN" sz="2300" kern="1200" dirty="0" smtClean="0"/>
            <a:t>Window Score </a:t>
          </a:r>
          <a:r>
            <a:rPr lang="en-US" altLang="zh-CN" sz="2300" kern="1200" dirty="0" smtClean="0"/>
            <a:t>Visualization</a:t>
          </a:r>
          <a:endParaRPr lang="zh-CN" altLang="en-US" sz="2300" kern="1200" dirty="0"/>
        </a:p>
      </dsp:txBody>
      <dsp:txXfrm>
        <a:off x="337944" y="1083963"/>
        <a:ext cx="4200912" cy="612672"/>
      </dsp:txXfrm>
    </dsp:sp>
    <dsp:sp modelId="{5161975C-373E-4E46-A417-52F5AF1BB6BF}">
      <dsp:nvSpPr>
        <dsp:cNvPr id="0" name=""/>
        <dsp:cNvSpPr/>
      </dsp:nvSpPr>
      <dsp:spPr>
        <a:xfrm>
          <a:off x="0" y="2433579"/>
          <a:ext cx="60960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C57C715-5027-423B-B2B8-C4BC2F2ACF41}">
      <dsp:nvSpPr>
        <dsp:cNvPr id="0" name=""/>
        <dsp:cNvSpPr/>
      </dsp:nvSpPr>
      <dsp:spPr>
        <a:xfrm>
          <a:off x="304800" y="2094100"/>
          <a:ext cx="4267200" cy="678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altLang="zh-CN" sz="2300" kern="1200" dirty="0" smtClean="0"/>
            <a:t>Window Score Threshold</a:t>
          </a:r>
          <a:endParaRPr lang="zh-CN" altLang="en-US" sz="2300" kern="1200" dirty="0"/>
        </a:p>
      </dsp:txBody>
      <dsp:txXfrm>
        <a:off x="337944" y="2127244"/>
        <a:ext cx="4200912" cy="612672"/>
      </dsp:txXfrm>
    </dsp:sp>
    <dsp:sp modelId="{981A187A-54C0-4CE5-B13F-DD972AE860F9}">
      <dsp:nvSpPr>
        <dsp:cNvPr id="0" name=""/>
        <dsp:cNvSpPr/>
      </dsp:nvSpPr>
      <dsp:spPr>
        <a:xfrm>
          <a:off x="0" y="3476860"/>
          <a:ext cx="60960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9E4D2B8-0DD8-408E-BB37-AE6515C23BCB}">
      <dsp:nvSpPr>
        <dsp:cNvPr id="0" name=""/>
        <dsp:cNvSpPr/>
      </dsp:nvSpPr>
      <dsp:spPr>
        <a:xfrm>
          <a:off x="304800" y="3137380"/>
          <a:ext cx="4267200" cy="678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altLang="zh-CN" sz="2300" kern="1200" dirty="0" smtClean="0"/>
            <a:t>Pascal Criterion Sensitivity</a:t>
          </a:r>
          <a:endParaRPr lang="zh-CN" altLang="en-US" sz="2300" kern="1200" dirty="0"/>
        </a:p>
      </dsp:txBody>
      <dsp:txXfrm>
        <a:off x="337944" y="3170524"/>
        <a:ext cx="4200912"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F879E8-4652-481D-8127-B5D400B5A02C}" type="datetimeFigureOut">
              <a:rPr lang="zh-CN" altLang="en-US" smtClean="0"/>
              <a:t>2013/2/7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45209-3D71-4CE2-9EA1-F5F2AD263DE3}" type="slidenum">
              <a:rPr lang="zh-CN" altLang="en-US" smtClean="0"/>
              <a:t>‹#›</a:t>
            </a:fld>
            <a:endParaRPr lang="zh-CN" altLang="en-US"/>
          </a:p>
        </p:txBody>
      </p:sp>
    </p:spTree>
    <p:extLst>
      <p:ext uri="{BB962C8B-B14F-4D97-AF65-F5344CB8AC3E}">
        <p14:creationId xmlns:p14="http://schemas.microsoft.com/office/powerpoint/2010/main" val="2070443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Sun </a:t>
            </a:r>
            <a:r>
              <a:rPr lang="en-US" altLang="zh-CN" smtClean="0"/>
              <a:t>dataset object</a:t>
            </a:r>
            <a:endParaRPr lang="zh-CN" altLang="en-US"/>
          </a:p>
        </p:txBody>
      </p:sp>
      <p:sp>
        <p:nvSpPr>
          <p:cNvPr id="4" name="灯片编号占位符 3"/>
          <p:cNvSpPr>
            <a:spLocks noGrp="1"/>
          </p:cNvSpPr>
          <p:nvPr>
            <p:ph type="sldNum" sz="quarter" idx="10"/>
          </p:nvPr>
        </p:nvSpPr>
        <p:spPr/>
        <p:txBody>
          <a:bodyPr/>
          <a:lstStyle/>
          <a:p>
            <a:fld id="{42D45209-3D71-4CE2-9EA1-F5F2AD263DE3}" type="slidenum">
              <a:rPr lang="zh-CN" altLang="en-US" smtClean="0"/>
              <a:t>11</a:t>
            </a:fld>
            <a:endParaRPr lang="zh-CN" altLang="en-US"/>
          </a:p>
        </p:txBody>
      </p:sp>
    </p:spTree>
    <p:extLst>
      <p:ext uri="{BB962C8B-B14F-4D97-AF65-F5344CB8AC3E}">
        <p14:creationId xmlns:p14="http://schemas.microsoft.com/office/powerpoint/2010/main" val="3275080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Sun </a:t>
            </a:r>
            <a:r>
              <a:rPr lang="en-US" altLang="zh-CN" smtClean="0"/>
              <a:t>dataset object</a:t>
            </a:r>
            <a:endParaRPr lang="zh-CN" altLang="en-US"/>
          </a:p>
        </p:txBody>
      </p:sp>
      <p:sp>
        <p:nvSpPr>
          <p:cNvPr id="4" name="灯片编号占位符 3"/>
          <p:cNvSpPr>
            <a:spLocks noGrp="1"/>
          </p:cNvSpPr>
          <p:nvPr>
            <p:ph type="sldNum" sz="quarter" idx="10"/>
          </p:nvPr>
        </p:nvSpPr>
        <p:spPr/>
        <p:txBody>
          <a:bodyPr/>
          <a:lstStyle/>
          <a:p>
            <a:fld id="{42D45209-3D71-4CE2-9EA1-F5F2AD263DE3}" type="slidenum">
              <a:rPr lang="zh-CN" altLang="en-US" smtClean="0"/>
              <a:t>12</a:t>
            </a:fld>
            <a:endParaRPr lang="zh-CN" altLang="en-US"/>
          </a:p>
        </p:txBody>
      </p:sp>
    </p:spTree>
    <p:extLst>
      <p:ext uri="{BB962C8B-B14F-4D97-AF65-F5344CB8AC3E}">
        <p14:creationId xmlns:p14="http://schemas.microsoft.com/office/powerpoint/2010/main" val="3275080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Sun </a:t>
            </a:r>
            <a:r>
              <a:rPr lang="en-US" altLang="zh-CN" smtClean="0"/>
              <a:t>dataset object</a:t>
            </a:r>
            <a:endParaRPr lang="zh-CN" altLang="en-US"/>
          </a:p>
        </p:txBody>
      </p:sp>
      <p:sp>
        <p:nvSpPr>
          <p:cNvPr id="4" name="灯片编号占位符 3"/>
          <p:cNvSpPr>
            <a:spLocks noGrp="1"/>
          </p:cNvSpPr>
          <p:nvPr>
            <p:ph type="sldNum" sz="quarter" idx="10"/>
          </p:nvPr>
        </p:nvSpPr>
        <p:spPr/>
        <p:txBody>
          <a:bodyPr/>
          <a:lstStyle/>
          <a:p>
            <a:fld id="{42D45209-3D71-4CE2-9EA1-F5F2AD263DE3}" type="slidenum">
              <a:rPr lang="zh-CN" altLang="en-US" smtClean="0"/>
              <a:t>13</a:t>
            </a:fld>
            <a:endParaRPr lang="zh-CN" altLang="en-US"/>
          </a:p>
        </p:txBody>
      </p:sp>
    </p:spTree>
    <p:extLst>
      <p:ext uri="{BB962C8B-B14F-4D97-AF65-F5344CB8AC3E}">
        <p14:creationId xmlns:p14="http://schemas.microsoft.com/office/powerpoint/2010/main" val="3275080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Sun </a:t>
            </a:r>
            <a:r>
              <a:rPr lang="en-US" altLang="zh-CN" smtClean="0"/>
              <a:t>dataset object</a:t>
            </a:r>
            <a:endParaRPr lang="zh-CN" altLang="en-US"/>
          </a:p>
        </p:txBody>
      </p:sp>
      <p:sp>
        <p:nvSpPr>
          <p:cNvPr id="4" name="灯片编号占位符 3"/>
          <p:cNvSpPr>
            <a:spLocks noGrp="1"/>
          </p:cNvSpPr>
          <p:nvPr>
            <p:ph type="sldNum" sz="quarter" idx="10"/>
          </p:nvPr>
        </p:nvSpPr>
        <p:spPr/>
        <p:txBody>
          <a:bodyPr/>
          <a:lstStyle/>
          <a:p>
            <a:fld id="{42D45209-3D71-4CE2-9EA1-F5F2AD263DE3}" type="slidenum">
              <a:rPr lang="zh-CN" altLang="en-US" smtClean="0"/>
              <a:t>17</a:t>
            </a:fld>
            <a:endParaRPr lang="zh-CN" altLang="en-US"/>
          </a:p>
        </p:txBody>
      </p:sp>
    </p:spTree>
    <p:extLst>
      <p:ext uri="{BB962C8B-B14F-4D97-AF65-F5344CB8AC3E}">
        <p14:creationId xmlns:p14="http://schemas.microsoft.com/office/powerpoint/2010/main" val="3275080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F3CE4FD-E38A-4514-9A60-F8D1010F21E9}" type="datetimeFigureOut">
              <a:rPr lang="zh-CN" altLang="en-US" smtClean="0"/>
              <a:t>2013/2/7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EE8424-18C7-4FB9-9941-B7FCFABAB26E}" type="slidenum">
              <a:rPr lang="zh-CN" altLang="en-US" smtClean="0"/>
              <a:t>‹#›</a:t>
            </a:fld>
            <a:endParaRPr lang="zh-CN" altLang="en-US"/>
          </a:p>
        </p:txBody>
      </p:sp>
    </p:spTree>
    <p:extLst>
      <p:ext uri="{BB962C8B-B14F-4D97-AF65-F5344CB8AC3E}">
        <p14:creationId xmlns:p14="http://schemas.microsoft.com/office/powerpoint/2010/main" val="31877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F3CE4FD-E38A-4514-9A60-F8D1010F21E9}" type="datetimeFigureOut">
              <a:rPr lang="zh-CN" altLang="en-US" smtClean="0"/>
              <a:t>2013/2/7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EE8424-18C7-4FB9-9941-B7FCFABAB26E}" type="slidenum">
              <a:rPr lang="zh-CN" altLang="en-US" smtClean="0"/>
              <a:t>‹#›</a:t>
            </a:fld>
            <a:endParaRPr lang="zh-CN" altLang="en-US"/>
          </a:p>
        </p:txBody>
      </p:sp>
    </p:spTree>
    <p:extLst>
      <p:ext uri="{BB962C8B-B14F-4D97-AF65-F5344CB8AC3E}">
        <p14:creationId xmlns:p14="http://schemas.microsoft.com/office/powerpoint/2010/main" val="3965250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F3CE4FD-E38A-4514-9A60-F8D1010F21E9}" type="datetimeFigureOut">
              <a:rPr lang="zh-CN" altLang="en-US" smtClean="0"/>
              <a:t>2013/2/7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EE8424-18C7-4FB9-9941-B7FCFABAB26E}" type="slidenum">
              <a:rPr lang="zh-CN" altLang="en-US" smtClean="0"/>
              <a:t>‹#›</a:t>
            </a:fld>
            <a:endParaRPr lang="zh-CN" altLang="en-US"/>
          </a:p>
        </p:txBody>
      </p:sp>
    </p:spTree>
    <p:extLst>
      <p:ext uri="{BB962C8B-B14F-4D97-AF65-F5344CB8AC3E}">
        <p14:creationId xmlns:p14="http://schemas.microsoft.com/office/powerpoint/2010/main" val="2860667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F3CE4FD-E38A-4514-9A60-F8D1010F21E9}" type="datetimeFigureOut">
              <a:rPr lang="zh-CN" altLang="en-US" smtClean="0"/>
              <a:t>2013/2/7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EE8424-18C7-4FB9-9941-B7FCFABAB26E}" type="slidenum">
              <a:rPr lang="zh-CN" altLang="en-US" smtClean="0"/>
              <a:t>‹#›</a:t>
            </a:fld>
            <a:endParaRPr lang="zh-CN" altLang="en-US"/>
          </a:p>
        </p:txBody>
      </p:sp>
    </p:spTree>
    <p:extLst>
      <p:ext uri="{BB962C8B-B14F-4D97-AF65-F5344CB8AC3E}">
        <p14:creationId xmlns:p14="http://schemas.microsoft.com/office/powerpoint/2010/main" val="2213331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F3CE4FD-E38A-4514-9A60-F8D1010F21E9}" type="datetimeFigureOut">
              <a:rPr lang="zh-CN" altLang="en-US" smtClean="0"/>
              <a:t>2013/2/7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EE8424-18C7-4FB9-9941-B7FCFABAB26E}" type="slidenum">
              <a:rPr lang="zh-CN" altLang="en-US" smtClean="0"/>
              <a:t>‹#›</a:t>
            </a:fld>
            <a:endParaRPr lang="zh-CN" altLang="en-US"/>
          </a:p>
        </p:txBody>
      </p:sp>
    </p:spTree>
    <p:extLst>
      <p:ext uri="{BB962C8B-B14F-4D97-AF65-F5344CB8AC3E}">
        <p14:creationId xmlns:p14="http://schemas.microsoft.com/office/powerpoint/2010/main" val="2219392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F3CE4FD-E38A-4514-9A60-F8D1010F21E9}" type="datetimeFigureOut">
              <a:rPr lang="zh-CN" altLang="en-US" smtClean="0"/>
              <a:t>2013/2/7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EE8424-18C7-4FB9-9941-B7FCFABAB26E}" type="slidenum">
              <a:rPr lang="zh-CN" altLang="en-US" smtClean="0"/>
              <a:t>‹#›</a:t>
            </a:fld>
            <a:endParaRPr lang="zh-CN" altLang="en-US"/>
          </a:p>
        </p:txBody>
      </p:sp>
    </p:spTree>
    <p:extLst>
      <p:ext uri="{BB962C8B-B14F-4D97-AF65-F5344CB8AC3E}">
        <p14:creationId xmlns:p14="http://schemas.microsoft.com/office/powerpoint/2010/main" val="3930966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F3CE4FD-E38A-4514-9A60-F8D1010F21E9}" type="datetimeFigureOut">
              <a:rPr lang="zh-CN" altLang="en-US" smtClean="0"/>
              <a:t>2013/2/7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1EE8424-18C7-4FB9-9941-B7FCFABAB26E}" type="slidenum">
              <a:rPr lang="zh-CN" altLang="en-US" smtClean="0"/>
              <a:t>‹#›</a:t>
            </a:fld>
            <a:endParaRPr lang="zh-CN" altLang="en-US"/>
          </a:p>
        </p:txBody>
      </p:sp>
    </p:spTree>
    <p:extLst>
      <p:ext uri="{BB962C8B-B14F-4D97-AF65-F5344CB8AC3E}">
        <p14:creationId xmlns:p14="http://schemas.microsoft.com/office/powerpoint/2010/main" val="990544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F3CE4FD-E38A-4514-9A60-F8D1010F21E9}" type="datetimeFigureOut">
              <a:rPr lang="zh-CN" altLang="en-US" smtClean="0"/>
              <a:t>2013/2/7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1EE8424-18C7-4FB9-9941-B7FCFABAB26E}" type="slidenum">
              <a:rPr lang="zh-CN" altLang="en-US" smtClean="0"/>
              <a:t>‹#›</a:t>
            </a:fld>
            <a:endParaRPr lang="zh-CN" altLang="en-US"/>
          </a:p>
        </p:txBody>
      </p:sp>
    </p:spTree>
    <p:extLst>
      <p:ext uri="{BB962C8B-B14F-4D97-AF65-F5344CB8AC3E}">
        <p14:creationId xmlns:p14="http://schemas.microsoft.com/office/powerpoint/2010/main" val="10073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F3CE4FD-E38A-4514-9A60-F8D1010F21E9}" type="datetimeFigureOut">
              <a:rPr lang="zh-CN" altLang="en-US" smtClean="0"/>
              <a:t>2013/2/7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1EE8424-18C7-4FB9-9941-B7FCFABAB26E}" type="slidenum">
              <a:rPr lang="zh-CN" altLang="en-US" smtClean="0"/>
              <a:t>‹#›</a:t>
            </a:fld>
            <a:endParaRPr lang="zh-CN" altLang="en-US"/>
          </a:p>
        </p:txBody>
      </p:sp>
    </p:spTree>
    <p:extLst>
      <p:ext uri="{BB962C8B-B14F-4D97-AF65-F5344CB8AC3E}">
        <p14:creationId xmlns:p14="http://schemas.microsoft.com/office/powerpoint/2010/main" val="1841662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F3CE4FD-E38A-4514-9A60-F8D1010F21E9}" type="datetimeFigureOut">
              <a:rPr lang="zh-CN" altLang="en-US" smtClean="0"/>
              <a:t>2013/2/7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EE8424-18C7-4FB9-9941-B7FCFABAB26E}" type="slidenum">
              <a:rPr lang="zh-CN" altLang="en-US" smtClean="0"/>
              <a:t>‹#›</a:t>
            </a:fld>
            <a:endParaRPr lang="zh-CN" altLang="en-US"/>
          </a:p>
        </p:txBody>
      </p:sp>
    </p:spTree>
    <p:extLst>
      <p:ext uri="{BB962C8B-B14F-4D97-AF65-F5344CB8AC3E}">
        <p14:creationId xmlns:p14="http://schemas.microsoft.com/office/powerpoint/2010/main" val="2301018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F3CE4FD-E38A-4514-9A60-F8D1010F21E9}" type="datetimeFigureOut">
              <a:rPr lang="zh-CN" altLang="en-US" smtClean="0"/>
              <a:t>2013/2/7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EE8424-18C7-4FB9-9941-B7FCFABAB26E}" type="slidenum">
              <a:rPr lang="zh-CN" altLang="en-US" smtClean="0"/>
              <a:t>‹#›</a:t>
            </a:fld>
            <a:endParaRPr lang="zh-CN" altLang="en-US"/>
          </a:p>
        </p:txBody>
      </p:sp>
    </p:spTree>
    <p:extLst>
      <p:ext uri="{BB962C8B-B14F-4D97-AF65-F5344CB8AC3E}">
        <p14:creationId xmlns:p14="http://schemas.microsoft.com/office/powerpoint/2010/main" val="3479013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CE4FD-E38A-4514-9A60-F8D1010F21E9}" type="datetimeFigureOut">
              <a:rPr lang="zh-CN" altLang="en-US" smtClean="0"/>
              <a:t>2013/2/7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E8424-18C7-4FB9-9941-B7FCFABAB26E}" type="slidenum">
              <a:rPr lang="zh-CN" altLang="en-US" smtClean="0"/>
              <a:t>‹#›</a:t>
            </a:fld>
            <a:endParaRPr lang="zh-CN" altLang="en-US"/>
          </a:p>
        </p:txBody>
      </p:sp>
    </p:spTree>
    <p:extLst>
      <p:ext uri="{BB962C8B-B14F-4D97-AF65-F5344CB8AC3E}">
        <p14:creationId xmlns:p14="http://schemas.microsoft.com/office/powerpoint/2010/main" val="3839164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2.bin"/><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560" y="1196752"/>
            <a:ext cx="7772400" cy="1470025"/>
          </a:xfrm>
        </p:spPr>
        <p:txBody>
          <a:bodyPr>
            <a:normAutofit/>
          </a:bodyPr>
          <a:lstStyle/>
          <a:p>
            <a:r>
              <a:rPr lang="en-US" altLang="zh-CN" dirty="0" smtClean="0"/>
              <a:t>What is an Object?</a:t>
            </a:r>
            <a:br>
              <a:rPr lang="en-US" altLang="zh-CN" dirty="0" smtClean="0"/>
            </a:br>
            <a:r>
              <a:rPr lang="en-US" altLang="zh-CN" dirty="0" smtClean="0"/>
              <a:t> 			</a:t>
            </a:r>
            <a:r>
              <a:rPr lang="en-US" altLang="zh-CN" sz="2800" dirty="0" smtClean="0"/>
              <a:t>—— an experimental evaluation</a:t>
            </a:r>
            <a:endParaRPr lang="zh-CN" altLang="en-US" sz="2800" dirty="0"/>
          </a:p>
        </p:txBody>
      </p:sp>
      <p:sp>
        <p:nvSpPr>
          <p:cNvPr id="3" name="副标题 2"/>
          <p:cNvSpPr>
            <a:spLocks noGrp="1"/>
          </p:cNvSpPr>
          <p:nvPr>
            <p:ph type="subTitle" idx="1"/>
          </p:nvPr>
        </p:nvSpPr>
        <p:spPr>
          <a:xfrm>
            <a:off x="4211960" y="5373216"/>
            <a:ext cx="4568552" cy="864096"/>
          </a:xfrm>
        </p:spPr>
        <p:txBody>
          <a:bodyPr/>
          <a:lstStyle/>
          <a:p>
            <a:pPr algn="r"/>
            <a:r>
              <a:rPr lang="en-US" altLang="zh-CN" dirty="0" smtClean="0"/>
              <a:t>Presented by: Yao Pan</a:t>
            </a:r>
            <a:endParaRPr lang="zh-CN" altLang="en-US" dirty="0"/>
          </a:p>
        </p:txBody>
      </p:sp>
    </p:spTree>
    <p:extLst>
      <p:ext uri="{BB962C8B-B14F-4D97-AF65-F5344CB8AC3E}">
        <p14:creationId xmlns:p14="http://schemas.microsoft.com/office/powerpoint/2010/main" val="190593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166" y="2148262"/>
            <a:ext cx="4433987" cy="336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093296"/>
            <a:ext cx="5855593" cy="48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5589240"/>
            <a:ext cx="1224136" cy="369332"/>
          </a:xfrm>
          <a:prstGeom prst="rect">
            <a:avLst/>
          </a:prstGeom>
          <a:noFill/>
        </p:spPr>
        <p:txBody>
          <a:bodyPr wrap="square" rtlCol="0">
            <a:spAutoFit/>
          </a:bodyPr>
          <a:lstStyle/>
          <a:p>
            <a:r>
              <a:rPr lang="en-US" altLang="zh-CN" dirty="0" smtClean="0"/>
              <a:t>High Score</a:t>
            </a:r>
            <a:endParaRPr lang="zh-CN" altLang="en-US" dirty="0"/>
          </a:p>
        </p:txBody>
      </p:sp>
      <p:sp>
        <p:nvSpPr>
          <p:cNvPr id="7" name="TextBox 6"/>
          <p:cNvSpPr txBox="1"/>
          <p:nvPr/>
        </p:nvSpPr>
        <p:spPr>
          <a:xfrm>
            <a:off x="5603057" y="5650226"/>
            <a:ext cx="1224136" cy="369332"/>
          </a:xfrm>
          <a:prstGeom prst="rect">
            <a:avLst/>
          </a:prstGeom>
          <a:noFill/>
        </p:spPr>
        <p:txBody>
          <a:bodyPr wrap="square" rtlCol="0">
            <a:spAutoFit/>
          </a:bodyPr>
          <a:lstStyle/>
          <a:p>
            <a:r>
              <a:rPr lang="en-US" altLang="zh-CN" dirty="0" smtClean="0"/>
              <a:t>Low Score</a:t>
            </a:r>
            <a:endParaRPr lang="zh-CN" altLang="en-US" dirty="0"/>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1223"/>
            <a:ext cx="4738166" cy="3551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171009" y="1779442"/>
            <a:ext cx="2448272" cy="369332"/>
          </a:xfrm>
          <a:prstGeom prst="rect">
            <a:avLst/>
          </a:prstGeom>
          <a:noFill/>
        </p:spPr>
        <p:txBody>
          <a:bodyPr wrap="square" rtlCol="0">
            <a:spAutoFit/>
          </a:bodyPr>
          <a:lstStyle/>
          <a:p>
            <a:r>
              <a:rPr lang="en-US" altLang="zh-CN" dirty="0" smtClean="0"/>
              <a:t>Sample 100 windows</a:t>
            </a:r>
            <a:endParaRPr lang="zh-CN" altLang="en-US" dirty="0"/>
          </a:p>
        </p:txBody>
      </p:sp>
      <p:sp>
        <p:nvSpPr>
          <p:cNvPr id="9" name="TextBox 8"/>
          <p:cNvSpPr txBox="1"/>
          <p:nvPr/>
        </p:nvSpPr>
        <p:spPr>
          <a:xfrm>
            <a:off x="107504" y="3597056"/>
            <a:ext cx="2448272" cy="369332"/>
          </a:xfrm>
          <a:prstGeom prst="rect">
            <a:avLst/>
          </a:prstGeom>
          <a:noFill/>
        </p:spPr>
        <p:txBody>
          <a:bodyPr wrap="square" rtlCol="0">
            <a:spAutoFit/>
          </a:bodyPr>
          <a:lstStyle/>
          <a:p>
            <a:r>
              <a:rPr lang="en-US" altLang="zh-CN" dirty="0" smtClean="0"/>
              <a:t>Sample 10 windows</a:t>
            </a:r>
            <a:endParaRPr lang="zh-CN" altLang="en-US" dirty="0"/>
          </a:p>
        </p:txBody>
      </p:sp>
      <p:sp>
        <p:nvSpPr>
          <p:cNvPr id="2" name="TextBox 1"/>
          <p:cNvSpPr txBox="1"/>
          <p:nvPr/>
        </p:nvSpPr>
        <p:spPr>
          <a:xfrm>
            <a:off x="395536" y="4941168"/>
            <a:ext cx="1440160" cy="646331"/>
          </a:xfrm>
          <a:prstGeom prst="rect">
            <a:avLst/>
          </a:prstGeom>
          <a:noFill/>
        </p:spPr>
        <p:txBody>
          <a:bodyPr wrap="square" rtlCol="0">
            <a:spAutoFit/>
          </a:bodyPr>
          <a:lstStyle/>
          <a:p>
            <a:r>
              <a:rPr lang="en-US" altLang="zh-CN" dirty="0" smtClean="0"/>
              <a:t>Score Range: 0 to 1</a:t>
            </a:r>
            <a:endParaRPr lang="zh-CN" altLang="en-US" dirty="0"/>
          </a:p>
        </p:txBody>
      </p:sp>
    </p:spTree>
    <p:extLst>
      <p:ext uri="{BB962C8B-B14F-4D97-AF65-F5344CB8AC3E}">
        <p14:creationId xmlns:p14="http://schemas.microsoft.com/office/powerpoint/2010/main" val="3949798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7" y="1508483"/>
            <a:ext cx="3240359" cy="2073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292080" y="1128826"/>
            <a:ext cx="2448272" cy="369332"/>
          </a:xfrm>
          <a:prstGeom prst="rect">
            <a:avLst/>
          </a:prstGeom>
          <a:noFill/>
        </p:spPr>
        <p:txBody>
          <a:bodyPr wrap="square" rtlCol="0">
            <a:spAutoFit/>
          </a:bodyPr>
          <a:lstStyle/>
          <a:p>
            <a:r>
              <a:rPr lang="en-US" altLang="zh-CN" dirty="0" smtClean="0"/>
              <a:t>Sample 1000 windows</a:t>
            </a:r>
            <a:endParaRPr lang="zh-CN" altLang="en-U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556793"/>
            <a:ext cx="2808312" cy="192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55576" y="1132272"/>
            <a:ext cx="2448272" cy="369332"/>
          </a:xfrm>
          <a:prstGeom prst="rect">
            <a:avLst/>
          </a:prstGeom>
          <a:noFill/>
        </p:spPr>
        <p:txBody>
          <a:bodyPr wrap="square" rtlCol="0">
            <a:spAutoFit/>
          </a:bodyPr>
          <a:lstStyle/>
          <a:p>
            <a:r>
              <a:rPr lang="en-US" altLang="zh-CN" dirty="0" smtClean="0"/>
              <a:t>Sample 100 windows</a:t>
            </a:r>
            <a:endParaRPr lang="zh-CN" altLang="en-US" dirty="0"/>
          </a:p>
        </p:txBody>
      </p:sp>
      <p:graphicFrame>
        <p:nvGraphicFramePr>
          <p:cNvPr id="6" name="表格 5"/>
          <p:cNvGraphicFramePr>
            <a:graphicFrameLocks noGrp="1"/>
          </p:cNvGraphicFramePr>
          <p:nvPr>
            <p:extLst>
              <p:ext uri="{D42A27DB-BD31-4B8C-83A1-F6EECF244321}">
                <p14:modId xmlns:p14="http://schemas.microsoft.com/office/powerpoint/2010/main" val="1407286633"/>
              </p:ext>
            </p:extLst>
          </p:nvPr>
        </p:nvGraphicFramePr>
        <p:xfrm>
          <a:off x="645082" y="4221088"/>
          <a:ext cx="5760639" cy="2377440"/>
        </p:xfrm>
        <a:graphic>
          <a:graphicData uri="http://schemas.openxmlformats.org/drawingml/2006/table">
            <a:tbl>
              <a:tblPr firstRow="1" bandRow="1">
                <a:tableStyleId>{5C22544A-7EE6-4342-B048-85BDC9FD1C3A}</a:tableStyleId>
              </a:tblPr>
              <a:tblGrid>
                <a:gridCol w="1920213"/>
                <a:gridCol w="1920213"/>
                <a:gridCol w="1920213"/>
              </a:tblGrid>
              <a:tr h="832018">
                <a:tc>
                  <a:txBody>
                    <a:bodyPr/>
                    <a:lstStyle/>
                    <a:p>
                      <a:r>
                        <a:rPr lang="en-US" altLang="zh-CN" dirty="0" smtClean="0"/>
                        <a:t>Score Threshold</a:t>
                      </a:r>
                      <a:endParaRPr lang="zh-CN" altLang="en-US" dirty="0"/>
                    </a:p>
                  </a:txBody>
                  <a:tcPr/>
                </a:tc>
                <a:tc>
                  <a:txBody>
                    <a:bodyPr/>
                    <a:lstStyle/>
                    <a:p>
                      <a:r>
                        <a:rPr lang="en-US" altLang="zh-CN" dirty="0" smtClean="0"/>
                        <a:t>Detect the object and score is above threshold</a:t>
                      </a:r>
                      <a:endParaRPr lang="zh-CN" altLang="en-US" dirty="0"/>
                    </a:p>
                  </a:txBody>
                  <a:tcPr/>
                </a:tc>
                <a:tc>
                  <a:txBody>
                    <a:bodyPr/>
                    <a:lstStyle/>
                    <a:p>
                      <a:r>
                        <a:rPr lang="en-US" altLang="zh-CN" dirty="0" smtClean="0"/>
                        <a:t>Above Threshold and really cover the object</a:t>
                      </a:r>
                      <a:endParaRPr lang="zh-CN" altLang="en-US" dirty="0"/>
                    </a:p>
                  </a:txBody>
                  <a:tcPr/>
                </a:tc>
              </a:tr>
              <a:tr h="337430">
                <a:tc>
                  <a:txBody>
                    <a:bodyPr/>
                    <a:lstStyle/>
                    <a:p>
                      <a:r>
                        <a:rPr lang="en-US" altLang="zh-CN" dirty="0" smtClean="0"/>
                        <a:t>0.8</a:t>
                      </a:r>
                      <a:endParaRPr lang="zh-CN" altLang="en-US" dirty="0"/>
                    </a:p>
                  </a:txBody>
                  <a:tcPr/>
                </a:tc>
                <a:tc>
                  <a:txBody>
                    <a:bodyPr/>
                    <a:lstStyle/>
                    <a:p>
                      <a:r>
                        <a:rPr lang="en-US" altLang="zh-CN" dirty="0" smtClean="0"/>
                        <a:t>26.7%</a:t>
                      </a:r>
                      <a:endParaRPr lang="zh-CN" altLang="en-US" dirty="0"/>
                    </a:p>
                  </a:txBody>
                  <a:tcPr/>
                </a:tc>
                <a:tc>
                  <a:txBody>
                    <a:bodyPr/>
                    <a:lstStyle/>
                    <a:p>
                      <a:r>
                        <a:rPr lang="en-US" altLang="zh-CN" dirty="0" smtClean="0"/>
                        <a:t>4%</a:t>
                      </a:r>
                      <a:endParaRPr lang="zh-CN" altLang="en-US" dirty="0"/>
                    </a:p>
                  </a:txBody>
                  <a:tcPr/>
                </a:tc>
              </a:tr>
              <a:tr h="337430">
                <a:tc>
                  <a:txBody>
                    <a:bodyPr/>
                    <a:lstStyle/>
                    <a:p>
                      <a:r>
                        <a:rPr lang="en-US" altLang="zh-CN" dirty="0" smtClean="0"/>
                        <a:t>0.7</a:t>
                      </a:r>
                      <a:endParaRPr lang="zh-CN" altLang="en-US" dirty="0"/>
                    </a:p>
                  </a:txBody>
                  <a:tcPr/>
                </a:tc>
                <a:tc>
                  <a:txBody>
                    <a:bodyPr/>
                    <a:lstStyle/>
                    <a:p>
                      <a:r>
                        <a:rPr lang="en-US" altLang="zh-CN" dirty="0" smtClean="0"/>
                        <a:t>39.1%</a:t>
                      </a:r>
                      <a:endParaRPr lang="zh-CN" altLang="en-US" dirty="0"/>
                    </a:p>
                  </a:txBody>
                  <a:tcPr/>
                </a:tc>
                <a:tc>
                  <a:txBody>
                    <a:bodyPr/>
                    <a:lstStyle/>
                    <a:p>
                      <a:r>
                        <a:rPr lang="en-US" altLang="zh-CN" dirty="0" smtClean="0"/>
                        <a:t>3%</a:t>
                      </a:r>
                      <a:endParaRPr lang="zh-CN" altLang="en-US" dirty="0"/>
                    </a:p>
                  </a:txBody>
                  <a:tcPr/>
                </a:tc>
              </a:tr>
              <a:tr h="337430">
                <a:tc>
                  <a:txBody>
                    <a:bodyPr/>
                    <a:lstStyle/>
                    <a:p>
                      <a:r>
                        <a:rPr lang="en-US" altLang="zh-CN" dirty="0" smtClean="0"/>
                        <a:t>0.6</a:t>
                      </a:r>
                      <a:endParaRPr lang="zh-CN" altLang="en-US" dirty="0"/>
                    </a:p>
                  </a:txBody>
                  <a:tcPr/>
                </a:tc>
                <a:tc>
                  <a:txBody>
                    <a:bodyPr/>
                    <a:lstStyle/>
                    <a:p>
                      <a:r>
                        <a:rPr lang="en-US" altLang="zh-CN" dirty="0" smtClean="0"/>
                        <a:t>50%</a:t>
                      </a:r>
                      <a:endParaRPr lang="zh-CN" altLang="en-US" dirty="0"/>
                    </a:p>
                  </a:txBody>
                  <a:tcPr/>
                </a:tc>
                <a:tc>
                  <a:txBody>
                    <a:bodyPr/>
                    <a:lstStyle/>
                    <a:p>
                      <a:r>
                        <a:rPr lang="en-US" altLang="zh-CN" dirty="0" smtClean="0"/>
                        <a:t>2.3%</a:t>
                      </a:r>
                      <a:endParaRPr lang="zh-CN" altLang="en-US" dirty="0"/>
                    </a:p>
                  </a:txBody>
                  <a:tcPr/>
                </a:tc>
              </a:tr>
              <a:tr h="337430">
                <a:tc>
                  <a:txBody>
                    <a:bodyPr/>
                    <a:lstStyle/>
                    <a:p>
                      <a:r>
                        <a:rPr lang="en-US" altLang="zh-CN" dirty="0" smtClean="0"/>
                        <a:t>0.5</a:t>
                      </a:r>
                      <a:endParaRPr lang="zh-CN" altLang="en-US" dirty="0"/>
                    </a:p>
                  </a:txBody>
                  <a:tcPr/>
                </a:tc>
                <a:tc>
                  <a:txBody>
                    <a:bodyPr/>
                    <a:lstStyle/>
                    <a:p>
                      <a:r>
                        <a:rPr lang="en-US" altLang="zh-CN" dirty="0" smtClean="0"/>
                        <a:t>76.3%</a:t>
                      </a:r>
                      <a:endParaRPr lang="zh-CN" altLang="en-US" dirty="0"/>
                    </a:p>
                  </a:txBody>
                  <a:tcPr/>
                </a:tc>
                <a:tc>
                  <a:txBody>
                    <a:bodyPr/>
                    <a:lstStyle/>
                    <a:p>
                      <a:r>
                        <a:rPr lang="en-US" altLang="zh-CN" dirty="0" smtClean="0"/>
                        <a:t>1.7%</a:t>
                      </a:r>
                      <a:endParaRPr lang="zh-CN" altLang="en-US" dirty="0"/>
                    </a:p>
                  </a:txBody>
                  <a:tcPr/>
                </a:tc>
              </a:tr>
            </a:tbl>
          </a:graphicData>
        </a:graphic>
      </p:graphicFrame>
      <p:sp>
        <p:nvSpPr>
          <p:cNvPr id="10" name="TextBox 9"/>
          <p:cNvSpPr txBox="1"/>
          <p:nvPr/>
        </p:nvSpPr>
        <p:spPr>
          <a:xfrm>
            <a:off x="755576" y="332217"/>
            <a:ext cx="3960440" cy="523220"/>
          </a:xfrm>
          <a:prstGeom prst="rect">
            <a:avLst/>
          </a:prstGeom>
          <a:noFill/>
        </p:spPr>
        <p:txBody>
          <a:bodyPr wrap="square" rtlCol="0">
            <a:spAutoFit/>
          </a:bodyPr>
          <a:lstStyle/>
          <a:p>
            <a:r>
              <a:rPr lang="en-US" altLang="zh-CN" sz="2800" dirty="0" smtClean="0"/>
              <a:t>Choose  a score threshold</a:t>
            </a:r>
            <a:endParaRPr lang="zh-CN" altLang="en-US" sz="2800" dirty="0"/>
          </a:p>
        </p:txBody>
      </p:sp>
      <p:sp>
        <p:nvSpPr>
          <p:cNvPr id="11" name="TextBox 10"/>
          <p:cNvSpPr txBox="1"/>
          <p:nvPr/>
        </p:nvSpPr>
        <p:spPr>
          <a:xfrm>
            <a:off x="537070" y="3717032"/>
            <a:ext cx="5976664" cy="369332"/>
          </a:xfrm>
          <a:prstGeom prst="rect">
            <a:avLst/>
          </a:prstGeom>
          <a:noFill/>
        </p:spPr>
        <p:txBody>
          <a:bodyPr wrap="square" rtlCol="0">
            <a:spAutoFit/>
          </a:bodyPr>
          <a:lstStyle/>
          <a:p>
            <a:r>
              <a:rPr lang="en-US" altLang="zh-CN" dirty="0" smtClean="0"/>
              <a:t>Choose 20 test images, sample 1000 windows for each. </a:t>
            </a:r>
            <a:endParaRPr lang="zh-CN" altLang="en-US" dirty="0"/>
          </a:p>
        </p:txBody>
      </p:sp>
    </p:spTree>
    <p:extLst>
      <p:ext uri="{BB962C8B-B14F-4D97-AF65-F5344CB8AC3E}">
        <p14:creationId xmlns:p14="http://schemas.microsoft.com/office/powerpoint/2010/main" val="1110085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55576" y="332217"/>
            <a:ext cx="3756860" cy="523220"/>
          </a:xfrm>
          <a:prstGeom prst="rect">
            <a:avLst/>
          </a:prstGeom>
          <a:noFill/>
        </p:spPr>
        <p:txBody>
          <a:bodyPr wrap="square" rtlCol="0">
            <a:spAutoFit/>
          </a:bodyPr>
          <a:lstStyle/>
          <a:p>
            <a:r>
              <a:rPr lang="en-US" altLang="zh-CN" sz="2800" dirty="0" smtClean="0"/>
              <a:t>What does it imply:</a:t>
            </a:r>
            <a:endParaRPr lang="zh-CN" altLang="en-US" sz="2800" dirty="0"/>
          </a:p>
        </p:txBody>
      </p:sp>
      <p:sp>
        <p:nvSpPr>
          <p:cNvPr id="9" name="TextBox 8"/>
          <p:cNvSpPr txBox="1"/>
          <p:nvPr/>
        </p:nvSpPr>
        <p:spPr>
          <a:xfrm>
            <a:off x="683568" y="3068960"/>
            <a:ext cx="3756860" cy="400110"/>
          </a:xfrm>
          <a:prstGeom prst="rect">
            <a:avLst/>
          </a:prstGeom>
          <a:noFill/>
        </p:spPr>
        <p:txBody>
          <a:bodyPr wrap="square" rtlCol="0">
            <a:spAutoFit/>
          </a:bodyPr>
          <a:lstStyle/>
          <a:p>
            <a:r>
              <a:rPr lang="en-US" altLang="zh-CN" sz="2000" dirty="0" smtClean="0"/>
              <a:t>Image: 500</a:t>
            </a:r>
            <a:r>
              <a:rPr lang="zh-CN" altLang="en-US" sz="2000" dirty="0" smtClean="0"/>
              <a:t>*</a:t>
            </a:r>
            <a:r>
              <a:rPr lang="en-US" altLang="zh-CN" sz="2000" dirty="0" smtClean="0"/>
              <a:t>300 pixel</a:t>
            </a:r>
            <a:endParaRPr lang="zh-CN" altLang="en-US" sz="2000" dirty="0"/>
          </a:p>
        </p:txBody>
      </p:sp>
      <p:sp>
        <p:nvSpPr>
          <p:cNvPr id="11" name="TextBox 10"/>
          <p:cNvSpPr txBox="1"/>
          <p:nvPr/>
        </p:nvSpPr>
        <p:spPr>
          <a:xfrm>
            <a:off x="683568" y="3592180"/>
            <a:ext cx="4255101" cy="1938992"/>
          </a:xfrm>
          <a:prstGeom prst="rect">
            <a:avLst/>
          </a:prstGeom>
          <a:noFill/>
        </p:spPr>
        <p:txBody>
          <a:bodyPr wrap="square" rtlCol="0">
            <a:spAutoFit/>
          </a:bodyPr>
          <a:lstStyle/>
          <a:p>
            <a:r>
              <a:rPr lang="en-US" altLang="zh-CN" sz="2000" dirty="0" smtClean="0"/>
              <a:t>Use: 32</a:t>
            </a:r>
            <a:r>
              <a:rPr lang="zh-CN" altLang="en-US" sz="2000" dirty="0" smtClean="0"/>
              <a:t>*</a:t>
            </a:r>
            <a:r>
              <a:rPr lang="en-US" altLang="zh-CN" sz="2000" dirty="0" smtClean="0"/>
              <a:t>32 pixel sliding window</a:t>
            </a:r>
          </a:p>
          <a:p>
            <a:endParaRPr lang="en-US" altLang="zh-CN" sz="2000" dirty="0"/>
          </a:p>
          <a:p>
            <a:r>
              <a:rPr lang="en-US" altLang="zh-CN" sz="2000" dirty="0"/>
              <a:t>(</a:t>
            </a:r>
            <a:r>
              <a:rPr lang="en-US" altLang="zh-CN" sz="2000" dirty="0" smtClean="0"/>
              <a:t>500-32</a:t>
            </a:r>
            <a:r>
              <a:rPr lang="en-US" altLang="zh-CN" sz="2000" dirty="0"/>
              <a:t>)</a:t>
            </a:r>
            <a:r>
              <a:rPr lang="zh-CN" altLang="en-US" sz="2000" dirty="0" smtClean="0"/>
              <a:t>*</a:t>
            </a:r>
            <a:r>
              <a:rPr lang="en-US" altLang="zh-CN" sz="2000" dirty="0" smtClean="0"/>
              <a:t>(300-32)</a:t>
            </a:r>
            <a:r>
              <a:rPr lang="zh-CN" altLang="en-US" sz="2000" dirty="0" smtClean="0"/>
              <a:t>≈</a:t>
            </a:r>
            <a:r>
              <a:rPr lang="en-US" altLang="zh-CN" sz="2000" dirty="0" smtClean="0"/>
              <a:t>125000</a:t>
            </a:r>
          </a:p>
          <a:p>
            <a:endParaRPr lang="en-US" altLang="zh-CN" sz="2000" dirty="0"/>
          </a:p>
          <a:p>
            <a:r>
              <a:rPr lang="en-US" altLang="zh-CN" sz="2000" dirty="0" smtClean="0"/>
              <a:t>Achieve more than 80% DR with only 1000 windows</a:t>
            </a:r>
            <a:endParaRPr lang="zh-CN" altLang="en-US" sz="2000" dirty="0"/>
          </a:p>
        </p:txBody>
      </p:sp>
      <p:pic>
        <p:nvPicPr>
          <p:cNvPr id="12" name="Picture 2" descr="D:\CVCourse\objectness-release\objectness-release-v1.5\0020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124744"/>
            <a:ext cx="2669282" cy="1788419"/>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844477" y="1628800"/>
            <a:ext cx="798717"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0" y="1092806"/>
            <a:ext cx="870181" cy="400110"/>
          </a:xfrm>
          <a:prstGeom prst="rect">
            <a:avLst/>
          </a:prstGeom>
          <a:noFill/>
        </p:spPr>
        <p:txBody>
          <a:bodyPr wrap="square" rtlCol="0">
            <a:spAutoFit/>
          </a:bodyPr>
          <a:lstStyle/>
          <a:p>
            <a:r>
              <a:rPr lang="en-US" altLang="zh-CN" sz="2000" dirty="0" smtClean="0"/>
              <a:t>Task1</a:t>
            </a:r>
            <a:endParaRPr lang="zh-CN" altLang="en-US" sz="2000" dirty="0"/>
          </a:p>
        </p:txBody>
      </p:sp>
      <p:sp>
        <p:nvSpPr>
          <p:cNvPr id="15" name="TextBox 14"/>
          <p:cNvSpPr txBox="1"/>
          <p:nvPr/>
        </p:nvSpPr>
        <p:spPr>
          <a:xfrm>
            <a:off x="4421899" y="1070532"/>
            <a:ext cx="870181" cy="400110"/>
          </a:xfrm>
          <a:prstGeom prst="rect">
            <a:avLst/>
          </a:prstGeom>
          <a:noFill/>
        </p:spPr>
        <p:txBody>
          <a:bodyPr wrap="square" rtlCol="0">
            <a:spAutoFit/>
          </a:bodyPr>
          <a:lstStyle/>
          <a:p>
            <a:r>
              <a:rPr lang="en-US" altLang="zh-CN" sz="2000" dirty="0" smtClean="0"/>
              <a:t>Task2</a:t>
            </a:r>
            <a:endParaRPr lang="zh-CN" altLang="en-US" sz="2000"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427" y="1124744"/>
            <a:ext cx="2694044" cy="178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5076055" y="3299792"/>
            <a:ext cx="3607029" cy="1015663"/>
          </a:xfrm>
          <a:prstGeom prst="rect">
            <a:avLst/>
          </a:prstGeom>
          <a:noFill/>
        </p:spPr>
        <p:txBody>
          <a:bodyPr wrap="square" rtlCol="0">
            <a:spAutoFit/>
          </a:bodyPr>
          <a:lstStyle/>
          <a:p>
            <a:r>
              <a:rPr lang="en-US" altLang="zh-CN" sz="2000" dirty="0" smtClean="0"/>
              <a:t>Select a window manually and let the system tell you the possibility it contains an object.</a:t>
            </a:r>
            <a:endParaRPr lang="zh-CN" altLang="en-US" sz="2000" dirty="0"/>
          </a:p>
        </p:txBody>
      </p:sp>
    </p:spTree>
    <p:extLst>
      <p:ext uri="{BB962C8B-B14F-4D97-AF65-F5344CB8AC3E}">
        <p14:creationId xmlns:p14="http://schemas.microsoft.com/office/powerpoint/2010/main" val="1435420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2420888"/>
            <a:ext cx="6120680" cy="3570208"/>
          </a:xfrm>
          <a:prstGeom prst="rect">
            <a:avLst/>
          </a:prstGeom>
          <a:noFill/>
        </p:spPr>
        <p:txBody>
          <a:bodyPr wrap="square" rtlCol="0">
            <a:spAutoFit/>
          </a:bodyPr>
          <a:lstStyle/>
          <a:p>
            <a:endParaRPr lang="en-US" altLang="zh-CN" dirty="0" smtClean="0"/>
          </a:p>
          <a:p>
            <a:pPr marL="342900" indent="-342900">
              <a:buFont typeface="Arial" pitchFamily="34" charset="0"/>
              <a:buChar char="•"/>
            </a:pPr>
            <a:r>
              <a:rPr lang="en-US" altLang="zh-CN" sz="2000" dirty="0" smtClean="0"/>
              <a:t>The algorithm is perfect for task1. Select much less windows but  covers all the objects with high possibility.</a:t>
            </a:r>
          </a:p>
          <a:p>
            <a:pPr marL="342900" indent="-342900">
              <a:buFont typeface="Arial" pitchFamily="34" charset="0"/>
              <a:buChar char="•"/>
            </a:pPr>
            <a:endParaRPr lang="en-US" altLang="zh-CN" sz="2000" dirty="0" smtClean="0"/>
          </a:p>
          <a:p>
            <a:pPr marL="342900" indent="-342900">
              <a:buFont typeface="Arial" pitchFamily="34" charset="0"/>
              <a:buChar char="•"/>
            </a:pPr>
            <a:r>
              <a:rPr lang="en-US" altLang="zh-CN" sz="2000" dirty="0" smtClean="0"/>
              <a:t>The algorithm is not suited for task2. The score it generate is not very reliable. Even the score of the window is high, it is still very possible that it does not cover an object.</a:t>
            </a:r>
            <a:endParaRPr lang="en-US" altLang="zh-CN" sz="2000" dirty="0" smtClean="0"/>
          </a:p>
          <a:p>
            <a:endParaRPr lang="en-US" altLang="zh-CN" sz="2400" dirty="0"/>
          </a:p>
          <a:p>
            <a:endParaRPr lang="zh-CN" altLang="en-US" sz="2400" dirty="0"/>
          </a:p>
        </p:txBody>
      </p:sp>
      <p:sp>
        <p:nvSpPr>
          <p:cNvPr id="2" name="内容占位符 1"/>
          <p:cNvSpPr>
            <a:spLocks noGrp="1"/>
          </p:cNvSpPr>
          <p:nvPr>
            <p:ph idx="1"/>
          </p:nvPr>
        </p:nvSpPr>
        <p:spPr>
          <a:xfrm>
            <a:off x="467544" y="1412777"/>
            <a:ext cx="8229600" cy="1080119"/>
          </a:xfrm>
        </p:spPr>
        <p:txBody>
          <a:bodyPr/>
          <a:lstStyle/>
          <a:p>
            <a:r>
              <a:rPr lang="en-US" altLang="zh-CN" dirty="0" smtClean="0"/>
              <a:t>Conclusion</a:t>
            </a:r>
          </a:p>
          <a:p>
            <a:endParaRPr lang="en-US" altLang="zh-CN" dirty="0"/>
          </a:p>
        </p:txBody>
      </p:sp>
    </p:spTree>
    <p:extLst>
      <p:ext uri="{BB962C8B-B14F-4D97-AF65-F5344CB8AC3E}">
        <p14:creationId xmlns:p14="http://schemas.microsoft.com/office/powerpoint/2010/main" val="1845086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smtClean="0"/>
              <a:t>PASCAL Criterion</a:t>
            </a:r>
            <a:endParaRPr lang="zh-CN" altLang="en-US" sz="3600" dirty="0"/>
          </a:p>
        </p:txBody>
      </p:sp>
      <p:sp>
        <p:nvSpPr>
          <p:cNvPr id="3" name="内容占位符 2"/>
          <p:cNvSpPr>
            <a:spLocks noGrp="1"/>
          </p:cNvSpPr>
          <p:nvPr>
            <p:ph idx="1"/>
          </p:nvPr>
        </p:nvSpPr>
        <p:spPr/>
        <p:txBody>
          <a:bodyPr>
            <a:normAutofit/>
          </a:bodyPr>
          <a:lstStyle/>
          <a:p>
            <a:r>
              <a:rPr lang="en-US" altLang="zh-CN" sz="2800" dirty="0" smtClean="0"/>
              <a:t>Consider a window </a:t>
            </a:r>
            <a:r>
              <a:rPr lang="en-US" altLang="zh-CN" sz="2800" b="1" dirty="0" smtClean="0">
                <a:solidFill>
                  <a:srgbClr val="7030A0"/>
                </a:solidFill>
              </a:rPr>
              <a:t>w</a:t>
            </a:r>
            <a:r>
              <a:rPr lang="en-US" altLang="zh-CN" sz="2800" dirty="0" smtClean="0"/>
              <a:t> to cover an object </a:t>
            </a:r>
            <a:r>
              <a:rPr lang="en-US" altLang="zh-CN" sz="2800" b="1" dirty="0" smtClean="0">
                <a:solidFill>
                  <a:srgbClr val="7030A0"/>
                </a:solidFill>
              </a:rPr>
              <a:t>o</a:t>
            </a:r>
            <a:r>
              <a:rPr lang="en-US" altLang="zh-CN" sz="2800" dirty="0" smtClean="0"/>
              <a:t> if</a:t>
            </a:r>
          </a:p>
          <a:p>
            <a:endParaRPr lang="zh-CN" altLang="en-US" sz="2800" dirty="0"/>
          </a:p>
        </p:txBody>
      </p:sp>
      <p:graphicFrame>
        <p:nvGraphicFramePr>
          <p:cNvPr id="5" name="对象 4"/>
          <p:cNvGraphicFramePr>
            <a:graphicFrameLocks noChangeAspect="1"/>
          </p:cNvGraphicFramePr>
          <p:nvPr>
            <p:extLst>
              <p:ext uri="{D42A27DB-BD31-4B8C-83A1-F6EECF244321}">
                <p14:modId xmlns:p14="http://schemas.microsoft.com/office/powerpoint/2010/main" val="2912248868"/>
              </p:ext>
            </p:extLst>
          </p:nvPr>
        </p:nvGraphicFramePr>
        <p:xfrm>
          <a:off x="1043608" y="2636912"/>
          <a:ext cx="1656184" cy="913757"/>
        </p:xfrm>
        <a:graphic>
          <a:graphicData uri="http://schemas.openxmlformats.org/presentationml/2006/ole">
            <mc:AlternateContent xmlns:mc="http://schemas.openxmlformats.org/markup-compatibility/2006">
              <mc:Choice xmlns:v="urn:schemas-microsoft-com:vml" Requires="v">
                <p:oleObj spid="_x0000_s2084" name="Equation" r:id="rId3" imgW="736560" imgH="406080" progId="Equation.DSMT4">
                  <p:embed/>
                </p:oleObj>
              </mc:Choice>
              <mc:Fallback>
                <p:oleObj name="Equation" r:id="rId3" imgW="736560" imgH="406080" progId="Equation.DSMT4">
                  <p:embed/>
                  <p:pic>
                    <p:nvPicPr>
                      <p:cNvPr id="0" name=""/>
                      <p:cNvPicPr/>
                      <p:nvPr/>
                    </p:nvPicPr>
                    <p:blipFill>
                      <a:blip r:embed="rId4"/>
                      <a:stretch>
                        <a:fillRect/>
                      </a:stretch>
                    </p:blipFill>
                    <p:spPr>
                      <a:xfrm>
                        <a:off x="1043608" y="2636912"/>
                        <a:ext cx="1656184" cy="913757"/>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548722954"/>
              </p:ext>
            </p:extLst>
          </p:nvPr>
        </p:nvGraphicFramePr>
        <p:xfrm>
          <a:off x="4139953" y="2708920"/>
          <a:ext cx="2808312" cy="926627"/>
        </p:xfrm>
        <a:graphic>
          <a:graphicData uri="http://schemas.openxmlformats.org/presentationml/2006/ole">
            <mc:AlternateContent xmlns:mc="http://schemas.openxmlformats.org/markup-compatibility/2006">
              <mc:Choice xmlns:v="urn:schemas-microsoft-com:vml" Requires="v">
                <p:oleObj spid="_x0000_s2085" name="Equation" r:id="rId5" imgW="1193760" imgH="393480" progId="Equation.DSMT4">
                  <p:embed/>
                </p:oleObj>
              </mc:Choice>
              <mc:Fallback>
                <p:oleObj name="Equation" r:id="rId5" imgW="1193760" imgH="393480" progId="Equation.DSMT4">
                  <p:embed/>
                  <p:pic>
                    <p:nvPicPr>
                      <p:cNvPr id="0" name="对象 4"/>
                      <p:cNvPicPr>
                        <a:picLocks noChangeAspect="1" noChangeArrowheads="1"/>
                      </p:cNvPicPr>
                      <p:nvPr/>
                    </p:nvPicPr>
                    <p:blipFill>
                      <a:blip r:embed="rId6"/>
                      <a:srcRect/>
                      <a:stretch>
                        <a:fillRect/>
                      </a:stretch>
                    </p:blipFill>
                    <p:spPr bwMode="auto">
                      <a:xfrm>
                        <a:off x="4139953" y="2708920"/>
                        <a:ext cx="2808312" cy="926627"/>
                      </a:xfrm>
                      <a:prstGeom prst="rect">
                        <a:avLst/>
                      </a:prstGeom>
                      <a:noFill/>
                      <a:ln>
                        <a:noFill/>
                      </a:ln>
                      <a:extLst/>
                    </p:spPr>
                  </p:pic>
                </p:oleObj>
              </mc:Fallback>
            </mc:AlternateContent>
          </a:graphicData>
        </a:graphic>
      </p:graphicFrame>
      <p:sp>
        <p:nvSpPr>
          <p:cNvPr id="7" name="矩形 6"/>
          <p:cNvSpPr/>
          <p:nvPr/>
        </p:nvSpPr>
        <p:spPr>
          <a:xfrm>
            <a:off x="1043608" y="4509120"/>
            <a:ext cx="1080120" cy="1080120"/>
          </a:xfrm>
          <a:prstGeom prst="rect">
            <a:avLst/>
          </a:prstGeom>
          <a:solidFill>
            <a:srgbClr val="7030A0">
              <a:alpha val="0"/>
            </a:srgb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475656" y="4509120"/>
            <a:ext cx="1080120" cy="1080120"/>
          </a:xfrm>
          <a:prstGeom prst="rect">
            <a:avLst/>
          </a:prstGeom>
          <a:solidFill>
            <a:schemeClr val="accent1">
              <a:alpha val="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971600" y="4077072"/>
            <a:ext cx="216024" cy="369332"/>
          </a:xfrm>
          <a:prstGeom prst="rect">
            <a:avLst/>
          </a:prstGeom>
          <a:noFill/>
        </p:spPr>
        <p:txBody>
          <a:bodyPr wrap="square" rtlCol="0">
            <a:spAutoFit/>
          </a:bodyPr>
          <a:lstStyle/>
          <a:p>
            <a:r>
              <a:rPr lang="en-US" altLang="zh-CN" dirty="0" smtClean="0"/>
              <a:t>1</a:t>
            </a:r>
            <a:endParaRPr lang="zh-CN" altLang="en-US" dirty="0"/>
          </a:p>
        </p:txBody>
      </p:sp>
      <p:sp>
        <p:nvSpPr>
          <p:cNvPr id="10" name="TextBox 9"/>
          <p:cNvSpPr txBox="1"/>
          <p:nvPr/>
        </p:nvSpPr>
        <p:spPr>
          <a:xfrm>
            <a:off x="2195736" y="4077072"/>
            <a:ext cx="216024" cy="369332"/>
          </a:xfrm>
          <a:prstGeom prst="rect">
            <a:avLst/>
          </a:prstGeom>
          <a:noFill/>
        </p:spPr>
        <p:txBody>
          <a:bodyPr wrap="square" rtlCol="0">
            <a:spAutoFit/>
          </a:bodyPr>
          <a:lstStyle/>
          <a:p>
            <a:r>
              <a:rPr lang="en-US" altLang="zh-CN" dirty="0" smtClean="0"/>
              <a:t>1</a:t>
            </a:r>
            <a:endParaRPr lang="zh-CN" altLang="en-US" dirty="0"/>
          </a:p>
        </p:txBody>
      </p:sp>
      <p:sp>
        <p:nvSpPr>
          <p:cNvPr id="11" name="TextBox 10"/>
          <p:cNvSpPr txBox="1"/>
          <p:nvPr/>
        </p:nvSpPr>
        <p:spPr>
          <a:xfrm>
            <a:off x="1601029" y="4080709"/>
            <a:ext cx="216024" cy="369332"/>
          </a:xfrm>
          <a:prstGeom prst="rect">
            <a:avLst/>
          </a:prstGeom>
          <a:noFill/>
        </p:spPr>
        <p:txBody>
          <a:bodyPr wrap="square" rtlCol="0">
            <a:spAutoFit/>
          </a:bodyPr>
          <a:lstStyle/>
          <a:p>
            <a:r>
              <a:rPr lang="en-US" altLang="zh-CN" dirty="0"/>
              <a:t>2</a:t>
            </a:r>
            <a:endParaRPr lang="zh-CN" altLang="en-US" dirty="0"/>
          </a:p>
        </p:txBody>
      </p:sp>
    </p:spTree>
    <p:extLst>
      <p:ext uri="{BB962C8B-B14F-4D97-AF65-F5344CB8AC3E}">
        <p14:creationId xmlns:p14="http://schemas.microsoft.com/office/powerpoint/2010/main" val="1121342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Detection Rate </a:t>
            </a:r>
            <a:r>
              <a:rPr lang="en-US" altLang="zh-CN" dirty="0" err="1" smtClean="0"/>
              <a:t>vs</a:t>
            </a:r>
            <a:r>
              <a:rPr lang="en-US" altLang="zh-CN" dirty="0" smtClean="0"/>
              <a:t> Pascal Criterion</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584680973"/>
              </p:ext>
            </p:extLst>
          </p:nvPr>
        </p:nvGraphicFramePr>
        <p:xfrm>
          <a:off x="827584" y="1628800"/>
          <a:ext cx="7427166" cy="3340969"/>
        </p:xfrm>
        <a:graphic>
          <a:graphicData uri="http://schemas.openxmlformats.org/drawingml/2006/table">
            <a:tbl>
              <a:tblPr firstRow="1" bandRow="1">
                <a:tableStyleId>{5C22544A-7EE6-4342-B048-85BDC9FD1C3A}</a:tableStyleId>
              </a:tblPr>
              <a:tblGrid>
                <a:gridCol w="1237861"/>
                <a:gridCol w="1237861"/>
                <a:gridCol w="1237861"/>
                <a:gridCol w="1237861"/>
                <a:gridCol w="1237861"/>
                <a:gridCol w="1237861"/>
              </a:tblGrid>
              <a:tr h="1005643">
                <a:tc>
                  <a:txBody>
                    <a:bodyPr/>
                    <a:lstStyle/>
                    <a:p>
                      <a:r>
                        <a:rPr lang="en-US" altLang="zh-CN" dirty="0" smtClean="0"/>
                        <a:t>Number of Window</a:t>
                      </a:r>
                      <a:endParaRPr lang="zh-CN" altLang="en-US" dirty="0"/>
                    </a:p>
                  </a:txBody>
                  <a:tcPr/>
                </a:tc>
                <a:tc>
                  <a:txBody>
                    <a:bodyPr/>
                    <a:lstStyle/>
                    <a:p>
                      <a:r>
                        <a:rPr lang="en-US" altLang="zh-CN" dirty="0" smtClean="0"/>
                        <a:t>10</a:t>
                      </a:r>
                      <a:endParaRPr lang="zh-CN" altLang="en-US" dirty="0"/>
                    </a:p>
                  </a:txBody>
                  <a:tcPr/>
                </a:tc>
                <a:tc>
                  <a:txBody>
                    <a:bodyPr/>
                    <a:lstStyle/>
                    <a:p>
                      <a:r>
                        <a:rPr lang="en-US" altLang="zh-CN" dirty="0" smtClean="0"/>
                        <a:t>50</a:t>
                      </a:r>
                      <a:endParaRPr lang="zh-CN" altLang="en-US" dirty="0"/>
                    </a:p>
                  </a:txBody>
                  <a:tcPr/>
                </a:tc>
                <a:tc>
                  <a:txBody>
                    <a:bodyPr/>
                    <a:lstStyle/>
                    <a:p>
                      <a:r>
                        <a:rPr lang="en-US" altLang="zh-CN" dirty="0" smtClean="0"/>
                        <a:t>100</a:t>
                      </a:r>
                      <a:endParaRPr lang="zh-CN" altLang="en-US" dirty="0"/>
                    </a:p>
                  </a:txBody>
                  <a:tcPr/>
                </a:tc>
                <a:tc>
                  <a:txBody>
                    <a:bodyPr/>
                    <a:lstStyle/>
                    <a:p>
                      <a:r>
                        <a:rPr lang="en-US" altLang="zh-CN" dirty="0" smtClean="0"/>
                        <a:t>500</a:t>
                      </a:r>
                      <a:endParaRPr lang="zh-CN" altLang="en-US" dirty="0"/>
                    </a:p>
                  </a:txBody>
                  <a:tcPr/>
                </a:tc>
                <a:tc>
                  <a:txBody>
                    <a:bodyPr/>
                    <a:lstStyle/>
                    <a:p>
                      <a:r>
                        <a:rPr lang="en-US" altLang="zh-CN" dirty="0" smtClean="0"/>
                        <a:t>1000</a:t>
                      </a:r>
                      <a:endParaRPr lang="zh-CN" altLang="en-US" dirty="0"/>
                    </a:p>
                  </a:txBody>
                  <a:tcPr/>
                </a:tc>
              </a:tr>
              <a:tr h="703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Pascal Criterion</a:t>
                      </a:r>
                      <a:endParaRPr lang="zh-CN" altLang="en-US" dirty="0" smtClean="0"/>
                    </a:p>
                  </a:txBody>
                  <a:tcPr/>
                </a:tc>
                <a:tc>
                  <a:txBody>
                    <a:bodyPr/>
                    <a:lstStyle/>
                    <a:p>
                      <a:endParaRPr lang="zh-CN" altLang="en-US" dirty="0"/>
                    </a:p>
                  </a:txBody>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r>
              <a:tr h="407844">
                <a:tc>
                  <a:txBody>
                    <a:bodyPr/>
                    <a:lstStyle/>
                    <a:p>
                      <a:r>
                        <a:rPr lang="en-US" altLang="zh-CN" dirty="0" smtClean="0"/>
                        <a:t>0.4</a:t>
                      </a:r>
                      <a:endParaRPr lang="zh-CN" altLang="en-US" dirty="0"/>
                    </a:p>
                  </a:txBody>
                  <a:tcPr/>
                </a:tc>
                <a:tc>
                  <a:txBody>
                    <a:bodyPr/>
                    <a:lstStyle/>
                    <a:p>
                      <a:r>
                        <a:rPr lang="en-US" altLang="zh-CN" dirty="0" smtClean="0"/>
                        <a:t>34.5%</a:t>
                      </a:r>
                      <a:endParaRPr lang="zh-CN" altLang="en-US" dirty="0"/>
                    </a:p>
                  </a:txBody>
                  <a:tcPr/>
                </a:tc>
                <a:tc>
                  <a:txBody>
                    <a:bodyPr/>
                    <a:lstStyle/>
                    <a:p>
                      <a:r>
                        <a:rPr lang="en-US" altLang="zh-CN" dirty="0" smtClean="0"/>
                        <a:t>56.4%</a:t>
                      </a:r>
                      <a:endParaRPr lang="zh-CN" altLang="en-US" dirty="0"/>
                    </a:p>
                  </a:txBody>
                  <a:tcPr/>
                </a:tc>
                <a:tc>
                  <a:txBody>
                    <a:bodyPr/>
                    <a:lstStyle/>
                    <a:p>
                      <a:r>
                        <a:rPr lang="en-US" altLang="zh-CN" dirty="0" smtClean="0"/>
                        <a:t>69.1%</a:t>
                      </a:r>
                      <a:endParaRPr lang="zh-CN" altLang="en-US" dirty="0"/>
                    </a:p>
                  </a:txBody>
                  <a:tcPr/>
                </a:tc>
                <a:tc>
                  <a:txBody>
                    <a:bodyPr/>
                    <a:lstStyle/>
                    <a:p>
                      <a:r>
                        <a:rPr lang="en-US" altLang="zh-CN" dirty="0" smtClean="0"/>
                        <a:t>83.6%</a:t>
                      </a:r>
                      <a:endParaRPr lang="zh-CN" altLang="en-US" dirty="0"/>
                    </a:p>
                  </a:txBody>
                  <a:tcPr/>
                </a:tc>
                <a:tc>
                  <a:txBody>
                    <a:bodyPr/>
                    <a:lstStyle/>
                    <a:p>
                      <a:r>
                        <a:rPr lang="en-US" altLang="zh-CN" dirty="0" smtClean="0"/>
                        <a:t>89.1%</a:t>
                      </a:r>
                      <a:endParaRPr lang="zh-CN" altLang="en-US" dirty="0"/>
                    </a:p>
                  </a:txBody>
                  <a:tcPr/>
                </a:tc>
              </a:tr>
              <a:tr h="407844">
                <a:tc>
                  <a:txBody>
                    <a:bodyPr/>
                    <a:lstStyle/>
                    <a:p>
                      <a:r>
                        <a:rPr lang="en-US" altLang="zh-CN" dirty="0" smtClean="0"/>
                        <a:t>0.5</a:t>
                      </a:r>
                      <a:endParaRPr lang="zh-CN" altLang="en-US" dirty="0"/>
                    </a:p>
                  </a:txBody>
                  <a:tcPr/>
                </a:tc>
                <a:tc>
                  <a:txBody>
                    <a:bodyPr/>
                    <a:lstStyle/>
                    <a:p>
                      <a:r>
                        <a:rPr lang="en-US" altLang="zh-CN" dirty="0" smtClean="0"/>
                        <a:t>30.9%</a:t>
                      </a:r>
                      <a:endParaRPr lang="zh-CN" altLang="en-US" dirty="0"/>
                    </a:p>
                  </a:txBody>
                  <a:tcPr/>
                </a:tc>
                <a:tc>
                  <a:txBody>
                    <a:bodyPr/>
                    <a:lstStyle/>
                    <a:p>
                      <a:r>
                        <a:rPr lang="en-US" altLang="zh-CN" dirty="0" smtClean="0"/>
                        <a:t>49.1%</a:t>
                      </a:r>
                      <a:endParaRPr lang="zh-CN" altLang="en-US" dirty="0"/>
                    </a:p>
                  </a:txBody>
                  <a:tcPr/>
                </a:tc>
                <a:tc>
                  <a:txBody>
                    <a:bodyPr/>
                    <a:lstStyle/>
                    <a:p>
                      <a:r>
                        <a:rPr lang="en-US" altLang="zh-CN" dirty="0" smtClean="0"/>
                        <a:t>58.2%</a:t>
                      </a:r>
                      <a:endParaRPr lang="zh-CN" altLang="en-US" dirty="0"/>
                    </a:p>
                  </a:txBody>
                  <a:tcPr/>
                </a:tc>
                <a:tc>
                  <a:txBody>
                    <a:bodyPr/>
                    <a:lstStyle/>
                    <a:p>
                      <a:r>
                        <a:rPr lang="en-US" altLang="zh-CN" dirty="0" smtClean="0"/>
                        <a:t>80%</a:t>
                      </a:r>
                      <a:endParaRPr lang="zh-CN" altLang="en-US" dirty="0"/>
                    </a:p>
                  </a:txBody>
                  <a:tcPr/>
                </a:tc>
                <a:tc>
                  <a:txBody>
                    <a:bodyPr/>
                    <a:lstStyle/>
                    <a:p>
                      <a:r>
                        <a:rPr lang="en-US" altLang="zh-CN" dirty="0" smtClean="0"/>
                        <a:t>81.8%</a:t>
                      </a:r>
                      <a:endParaRPr lang="zh-CN" altLang="en-US" dirty="0"/>
                    </a:p>
                  </a:txBody>
                  <a:tcPr/>
                </a:tc>
              </a:tr>
              <a:tr h="407844">
                <a:tc>
                  <a:txBody>
                    <a:bodyPr/>
                    <a:lstStyle/>
                    <a:p>
                      <a:r>
                        <a:rPr lang="en-US" altLang="zh-CN" dirty="0" smtClean="0"/>
                        <a:t>0.6</a:t>
                      </a:r>
                      <a:endParaRPr lang="zh-CN" altLang="en-US" dirty="0"/>
                    </a:p>
                  </a:txBody>
                  <a:tcPr/>
                </a:tc>
                <a:tc>
                  <a:txBody>
                    <a:bodyPr/>
                    <a:lstStyle/>
                    <a:p>
                      <a:r>
                        <a:rPr lang="en-US" altLang="zh-CN" dirty="0" smtClean="0"/>
                        <a:t>23.6%</a:t>
                      </a:r>
                      <a:endParaRPr lang="zh-CN" altLang="en-US" dirty="0"/>
                    </a:p>
                  </a:txBody>
                  <a:tcPr/>
                </a:tc>
                <a:tc>
                  <a:txBody>
                    <a:bodyPr/>
                    <a:lstStyle/>
                    <a:p>
                      <a:r>
                        <a:rPr lang="en-US" altLang="zh-CN" dirty="0" smtClean="0"/>
                        <a:t>43.6%</a:t>
                      </a:r>
                      <a:endParaRPr lang="zh-CN" altLang="en-US" dirty="0"/>
                    </a:p>
                  </a:txBody>
                  <a:tcPr/>
                </a:tc>
                <a:tc>
                  <a:txBody>
                    <a:bodyPr/>
                    <a:lstStyle/>
                    <a:p>
                      <a:r>
                        <a:rPr lang="en-US" altLang="zh-CN" dirty="0" smtClean="0"/>
                        <a:t>50.9%</a:t>
                      </a:r>
                      <a:endParaRPr lang="zh-CN" altLang="en-US" dirty="0"/>
                    </a:p>
                  </a:txBody>
                  <a:tcPr/>
                </a:tc>
                <a:tc>
                  <a:txBody>
                    <a:bodyPr/>
                    <a:lstStyle/>
                    <a:p>
                      <a:r>
                        <a:rPr lang="en-US" altLang="zh-CN" dirty="0" smtClean="0"/>
                        <a:t>65.5%</a:t>
                      </a:r>
                      <a:endParaRPr lang="zh-CN" altLang="en-US" dirty="0"/>
                    </a:p>
                  </a:txBody>
                  <a:tcPr/>
                </a:tc>
                <a:tc>
                  <a:txBody>
                    <a:bodyPr/>
                    <a:lstStyle/>
                    <a:p>
                      <a:r>
                        <a:rPr lang="en-US" altLang="zh-CN" dirty="0" smtClean="0"/>
                        <a:t>67.3%</a:t>
                      </a:r>
                      <a:endParaRPr lang="zh-CN" altLang="en-US" dirty="0"/>
                    </a:p>
                  </a:txBody>
                  <a:tcPr/>
                </a:tc>
              </a:tr>
              <a:tr h="407844">
                <a:tc>
                  <a:txBody>
                    <a:bodyPr/>
                    <a:lstStyle/>
                    <a:p>
                      <a:r>
                        <a:rPr lang="en-US" altLang="zh-CN" dirty="0" smtClean="0"/>
                        <a:t>0.7</a:t>
                      </a:r>
                      <a:endParaRPr lang="zh-CN" altLang="en-US" dirty="0"/>
                    </a:p>
                  </a:txBody>
                  <a:tcPr/>
                </a:tc>
                <a:tc>
                  <a:txBody>
                    <a:bodyPr/>
                    <a:lstStyle/>
                    <a:p>
                      <a:r>
                        <a:rPr lang="en-US" altLang="zh-CN" dirty="0" smtClean="0"/>
                        <a:t>16.4%</a:t>
                      </a:r>
                      <a:endParaRPr lang="zh-CN" altLang="en-US" dirty="0"/>
                    </a:p>
                  </a:txBody>
                  <a:tcPr/>
                </a:tc>
                <a:tc>
                  <a:txBody>
                    <a:bodyPr/>
                    <a:lstStyle/>
                    <a:p>
                      <a:r>
                        <a:rPr lang="en-US" altLang="zh-CN" dirty="0" smtClean="0"/>
                        <a:t>21.8%</a:t>
                      </a:r>
                      <a:endParaRPr lang="zh-CN" altLang="en-US" dirty="0"/>
                    </a:p>
                  </a:txBody>
                  <a:tcPr/>
                </a:tc>
                <a:tc>
                  <a:txBody>
                    <a:bodyPr/>
                    <a:lstStyle/>
                    <a:p>
                      <a:r>
                        <a:rPr lang="en-US" altLang="zh-CN" dirty="0" smtClean="0"/>
                        <a:t>29.1%</a:t>
                      </a:r>
                      <a:endParaRPr lang="zh-CN" altLang="en-US" dirty="0"/>
                    </a:p>
                  </a:txBody>
                  <a:tcPr/>
                </a:tc>
                <a:tc>
                  <a:txBody>
                    <a:bodyPr/>
                    <a:lstStyle/>
                    <a:p>
                      <a:r>
                        <a:rPr lang="en-US" altLang="zh-CN" dirty="0" smtClean="0"/>
                        <a:t>25.5%</a:t>
                      </a:r>
                      <a:endParaRPr lang="zh-CN" altLang="en-US" dirty="0"/>
                    </a:p>
                  </a:txBody>
                  <a:tcPr/>
                </a:tc>
                <a:tc>
                  <a:txBody>
                    <a:bodyPr/>
                    <a:lstStyle/>
                    <a:p>
                      <a:r>
                        <a:rPr lang="en-US" altLang="zh-CN" dirty="0" smtClean="0"/>
                        <a:t>36.4%</a:t>
                      </a:r>
                      <a:endParaRPr lang="zh-CN" altLang="en-US" dirty="0"/>
                    </a:p>
                  </a:txBody>
                  <a:tcPr/>
                </a:tc>
              </a:tr>
            </a:tbl>
          </a:graphicData>
        </a:graphic>
      </p:graphicFrame>
    </p:spTree>
    <p:extLst>
      <p:ext uri="{BB962C8B-B14F-4D97-AF65-F5344CB8AC3E}">
        <p14:creationId xmlns:p14="http://schemas.microsoft.com/office/powerpoint/2010/main" val="3534351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1"/>
            <p:extLst>
              <p:ext uri="{D42A27DB-BD31-4B8C-83A1-F6EECF244321}">
                <p14:modId xmlns:p14="http://schemas.microsoft.com/office/powerpoint/2010/main" val="950381483"/>
              </p:ext>
            </p:extLst>
          </p:nvPr>
        </p:nvGraphicFramePr>
        <p:xfrm>
          <a:off x="539552" y="1196752"/>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419872" y="6021288"/>
            <a:ext cx="2088232" cy="369332"/>
          </a:xfrm>
          <a:prstGeom prst="rect">
            <a:avLst/>
          </a:prstGeom>
          <a:noFill/>
        </p:spPr>
        <p:txBody>
          <a:bodyPr wrap="square" rtlCol="0">
            <a:spAutoFit/>
          </a:bodyPr>
          <a:lstStyle/>
          <a:p>
            <a:r>
              <a:rPr lang="en-US" altLang="zh-CN" dirty="0" smtClean="0"/>
              <a:t>Window Number</a:t>
            </a:r>
            <a:endParaRPr lang="zh-CN" altLang="en-US" dirty="0"/>
          </a:p>
        </p:txBody>
      </p:sp>
    </p:spTree>
    <p:extLst>
      <p:ext uri="{BB962C8B-B14F-4D97-AF65-F5344CB8AC3E}">
        <p14:creationId xmlns:p14="http://schemas.microsoft.com/office/powerpoint/2010/main" val="2323537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5616" y="2924944"/>
            <a:ext cx="4680520" cy="2954655"/>
          </a:xfrm>
          <a:prstGeom prst="rect">
            <a:avLst/>
          </a:prstGeom>
          <a:noFill/>
        </p:spPr>
        <p:txBody>
          <a:bodyPr wrap="square" rtlCol="0">
            <a:spAutoFit/>
          </a:bodyPr>
          <a:lstStyle/>
          <a:p>
            <a:endParaRPr lang="en-US" altLang="zh-CN" dirty="0" smtClean="0"/>
          </a:p>
          <a:p>
            <a:r>
              <a:rPr lang="en-US" altLang="zh-CN" sz="2400" dirty="0" smtClean="0"/>
              <a:t>The training dataset in the paper</a:t>
            </a:r>
            <a:r>
              <a:rPr lang="en-US" altLang="zh-CN" sz="2400" dirty="0" smtClean="0"/>
              <a:t>:</a:t>
            </a:r>
            <a:endParaRPr lang="en-US" altLang="zh-CN" sz="2400" dirty="0" smtClean="0"/>
          </a:p>
          <a:p>
            <a:r>
              <a:rPr lang="en-US" altLang="zh-CN" sz="2400" dirty="0" smtClean="0"/>
              <a:t>50 images randomly sampled from INRIA, Pascal VOC06, Caltech101</a:t>
            </a:r>
            <a:r>
              <a:rPr lang="en-US" altLang="zh-CN" sz="2400" dirty="0" smtClean="0"/>
              <a:t>.</a:t>
            </a:r>
          </a:p>
          <a:p>
            <a:endParaRPr lang="en-US" altLang="zh-CN" sz="2400" dirty="0"/>
          </a:p>
          <a:p>
            <a:r>
              <a:rPr lang="en-US" altLang="zh-CN" sz="2400" dirty="0" smtClean="0"/>
              <a:t>How the </a:t>
            </a:r>
            <a:r>
              <a:rPr lang="en-US" altLang="zh-CN" sz="2400" b="1" dirty="0" smtClean="0">
                <a:solidFill>
                  <a:srgbClr val="7030A0"/>
                </a:solidFill>
              </a:rPr>
              <a:t>choice of image </a:t>
            </a:r>
            <a:r>
              <a:rPr lang="en-US" altLang="zh-CN" sz="2400" dirty="0" smtClean="0"/>
              <a:t>and </a:t>
            </a:r>
            <a:r>
              <a:rPr lang="en-US" altLang="zh-CN" sz="2400" b="1" dirty="0" smtClean="0">
                <a:solidFill>
                  <a:srgbClr val="7030A0"/>
                </a:solidFill>
              </a:rPr>
              <a:t>number of training image </a:t>
            </a:r>
            <a:r>
              <a:rPr lang="en-US" altLang="zh-CN" sz="2400" dirty="0" smtClean="0"/>
              <a:t>affect the final result?</a:t>
            </a:r>
            <a:endParaRPr lang="zh-CN" altLang="en-US" sz="2400" dirty="0"/>
          </a:p>
        </p:txBody>
      </p:sp>
      <p:sp>
        <p:nvSpPr>
          <p:cNvPr id="2" name="内容占位符 1"/>
          <p:cNvSpPr>
            <a:spLocks noGrp="1"/>
          </p:cNvSpPr>
          <p:nvPr>
            <p:ph idx="1"/>
          </p:nvPr>
        </p:nvSpPr>
        <p:spPr>
          <a:xfrm>
            <a:off x="683568" y="764704"/>
            <a:ext cx="7704856" cy="1728191"/>
          </a:xfrm>
        </p:spPr>
        <p:txBody>
          <a:bodyPr/>
          <a:lstStyle/>
          <a:p>
            <a:r>
              <a:rPr lang="en-US" altLang="zh-CN" dirty="0" smtClean="0"/>
              <a:t>Other meaningful experiment:</a:t>
            </a:r>
          </a:p>
          <a:p>
            <a:endParaRPr lang="en-US" altLang="zh-CN" dirty="0"/>
          </a:p>
          <a:p>
            <a:r>
              <a:rPr lang="en-US" altLang="zh-CN" sz="2400" dirty="0" smtClean="0"/>
              <a:t>Sensitivity to training data</a:t>
            </a:r>
            <a:endParaRPr lang="zh-CN" altLang="en-US" sz="2400" dirty="0"/>
          </a:p>
        </p:txBody>
      </p:sp>
    </p:spTree>
    <p:extLst>
      <p:ext uri="{BB962C8B-B14F-4D97-AF65-F5344CB8AC3E}">
        <p14:creationId xmlns:p14="http://schemas.microsoft.com/office/powerpoint/2010/main" val="2844526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7544" y="620688"/>
            <a:ext cx="7772400" cy="1470025"/>
          </a:xfrm>
        </p:spPr>
        <p:txBody>
          <a:bodyPr>
            <a:normAutofit/>
          </a:bodyPr>
          <a:lstStyle/>
          <a:p>
            <a:r>
              <a:rPr lang="en-US" altLang="zh-CN" sz="4000" dirty="0" smtClean="0"/>
              <a:t>Overview</a:t>
            </a:r>
            <a:endParaRPr lang="zh-CN" altLang="en-US" sz="4000" dirty="0"/>
          </a:p>
        </p:txBody>
      </p:sp>
      <p:graphicFrame>
        <p:nvGraphicFramePr>
          <p:cNvPr id="3" name="图示 2"/>
          <p:cNvGraphicFramePr/>
          <p:nvPr>
            <p:extLst>
              <p:ext uri="{D42A27DB-BD31-4B8C-83A1-F6EECF244321}">
                <p14:modId xmlns:p14="http://schemas.microsoft.com/office/powerpoint/2010/main" val="1207941987"/>
              </p:ext>
            </p:extLst>
          </p:nvPr>
        </p:nvGraphicFramePr>
        <p:xfrm>
          <a:off x="1403648" y="19888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456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9552" y="548680"/>
            <a:ext cx="7772400" cy="1470025"/>
          </a:xfrm>
        </p:spPr>
        <p:txBody>
          <a:bodyPr>
            <a:normAutofit/>
          </a:bodyPr>
          <a:lstStyle/>
          <a:p>
            <a:r>
              <a:rPr lang="en-US" altLang="zh-CN" sz="4000" dirty="0" smtClean="0"/>
              <a:t>Environment Setup</a:t>
            </a:r>
            <a:endParaRPr lang="zh-CN" altLang="en-US" sz="4000" dirty="0"/>
          </a:p>
        </p:txBody>
      </p:sp>
      <p:sp>
        <p:nvSpPr>
          <p:cNvPr id="3" name="矩形 2"/>
          <p:cNvSpPr/>
          <p:nvPr/>
        </p:nvSpPr>
        <p:spPr>
          <a:xfrm>
            <a:off x="730496" y="2420888"/>
            <a:ext cx="4390048" cy="369332"/>
          </a:xfrm>
          <a:prstGeom prst="rect">
            <a:avLst/>
          </a:prstGeom>
        </p:spPr>
        <p:txBody>
          <a:bodyPr wrap="none">
            <a:spAutoFit/>
          </a:bodyPr>
          <a:lstStyle/>
          <a:p>
            <a:r>
              <a:rPr lang="en-US" altLang="zh-CN" dirty="0"/>
              <a:t>http://groups.inf.ed.ac.uk/calvin/objectness/</a:t>
            </a: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924944"/>
            <a:ext cx="7425197"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894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9552" y="548680"/>
            <a:ext cx="7772400" cy="1470025"/>
          </a:xfrm>
        </p:spPr>
        <p:txBody>
          <a:bodyPr>
            <a:normAutofit/>
          </a:bodyPr>
          <a:lstStyle/>
          <a:p>
            <a:r>
              <a:rPr lang="en-US" altLang="zh-CN" sz="4000" dirty="0" smtClean="0"/>
              <a:t>Environment Setup</a:t>
            </a:r>
            <a:endParaRPr lang="zh-CN" altLang="en-US" sz="4000" dirty="0"/>
          </a:p>
        </p:txBody>
      </p:sp>
      <p:sp>
        <p:nvSpPr>
          <p:cNvPr id="4" name="标题 1"/>
          <p:cNvSpPr txBox="1">
            <a:spLocks/>
          </p:cNvSpPr>
          <p:nvPr/>
        </p:nvSpPr>
        <p:spPr>
          <a:xfrm>
            <a:off x="755576" y="2204864"/>
            <a:ext cx="6552728" cy="1470025"/>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US" altLang="zh-CN" sz="2800" dirty="0" smtClean="0"/>
              <a:t>Tips</a:t>
            </a:r>
            <a:r>
              <a:rPr lang="zh-CN" altLang="en-US" sz="2800" dirty="0" smtClean="0"/>
              <a:t>： </a:t>
            </a:r>
            <a:r>
              <a:rPr lang="en-US" altLang="zh-CN" sz="2800" dirty="0" smtClean="0"/>
              <a:t>1. Run on a </a:t>
            </a:r>
            <a:r>
              <a:rPr lang="en-US" altLang="zh-CN" sz="2800" dirty="0" smtClean="0">
                <a:solidFill>
                  <a:srgbClr val="FF0000"/>
                </a:solidFill>
              </a:rPr>
              <a:t>Linux</a:t>
            </a:r>
            <a:r>
              <a:rPr lang="en-US" altLang="zh-CN" sz="2800" dirty="0" smtClean="0"/>
              <a:t> system. Windows does not work.</a:t>
            </a:r>
          </a:p>
          <a:p>
            <a:pPr algn="l">
              <a:lnSpc>
                <a:spcPct val="150000"/>
              </a:lnSpc>
            </a:pPr>
            <a:r>
              <a:rPr lang="en-US" altLang="zh-CN" sz="2800" dirty="0" smtClean="0"/>
              <a:t>             2. Recompile the </a:t>
            </a:r>
            <a:r>
              <a:rPr lang="en-US" altLang="zh-CN" sz="2800" dirty="0" err="1" smtClean="0"/>
              <a:t>mex</a:t>
            </a:r>
            <a:r>
              <a:rPr lang="en-US" altLang="zh-CN" sz="2800" dirty="0" smtClean="0"/>
              <a:t> file in case the function  	is not recognized.</a:t>
            </a:r>
            <a:endParaRPr lang="zh-CN" altLang="en-US" sz="2800" dirty="0"/>
          </a:p>
        </p:txBody>
      </p:sp>
      <p:sp>
        <p:nvSpPr>
          <p:cNvPr id="5" name="标题 1"/>
          <p:cNvSpPr txBox="1">
            <a:spLocks/>
          </p:cNvSpPr>
          <p:nvPr/>
        </p:nvSpPr>
        <p:spPr>
          <a:xfrm>
            <a:off x="730496" y="4293096"/>
            <a:ext cx="6552728" cy="1470025"/>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US" altLang="zh-CN" sz="2800" dirty="0" smtClean="0"/>
              <a:t>Ubuntu12.04LTS  </a:t>
            </a:r>
          </a:p>
          <a:p>
            <a:pPr algn="l">
              <a:lnSpc>
                <a:spcPct val="150000"/>
              </a:lnSpc>
            </a:pPr>
            <a:r>
              <a:rPr lang="en-US" altLang="zh-CN" sz="2800" dirty="0" smtClean="0"/>
              <a:t>Matlab2012b for Unix  </a:t>
            </a:r>
          </a:p>
          <a:p>
            <a:pPr algn="l">
              <a:lnSpc>
                <a:spcPct val="150000"/>
              </a:lnSpc>
            </a:pPr>
            <a:r>
              <a:rPr lang="en-US" altLang="zh-CN" sz="2800" dirty="0" smtClean="0"/>
              <a:t>G++ 4.6.3</a:t>
            </a:r>
            <a:endParaRPr lang="zh-CN" altLang="en-US" sz="2800" dirty="0"/>
          </a:p>
        </p:txBody>
      </p:sp>
    </p:spTree>
    <p:extLst>
      <p:ext uri="{BB962C8B-B14F-4D97-AF65-F5344CB8AC3E}">
        <p14:creationId xmlns:p14="http://schemas.microsoft.com/office/powerpoint/2010/main" val="1962610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2700" y="332656"/>
            <a:ext cx="8229600" cy="1143000"/>
          </a:xfrm>
        </p:spPr>
        <p:txBody>
          <a:bodyPr>
            <a:normAutofit fontScale="90000"/>
          </a:bodyPr>
          <a:lstStyle/>
          <a:p>
            <a:r>
              <a:rPr lang="en-US" altLang="zh-CN" dirty="0" smtClean="0"/>
              <a:t>The experiment the authors have done</a:t>
            </a:r>
            <a:endParaRPr lang="zh-CN" altLang="en-US" dirty="0"/>
          </a:p>
        </p:txBody>
      </p:sp>
      <p:sp>
        <p:nvSpPr>
          <p:cNvPr id="3" name="内容占位符 2"/>
          <p:cNvSpPr>
            <a:spLocks noGrp="1"/>
          </p:cNvSpPr>
          <p:nvPr>
            <p:ph idx="1"/>
          </p:nvPr>
        </p:nvSpPr>
        <p:spPr>
          <a:xfrm>
            <a:off x="683568" y="4869160"/>
            <a:ext cx="6768752" cy="1512168"/>
          </a:xfrm>
        </p:spPr>
        <p:txBody>
          <a:bodyPr>
            <a:normAutofit/>
          </a:bodyPr>
          <a:lstStyle/>
          <a:p>
            <a:r>
              <a:rPr lang="en-US" altLang="zh-CN" sz="2400" dirty="0" smtClean="0"/>
              <a:t>DR(Detection Rate): percentage of ground-true objects covered by at least one window</a:t>
            </a:r>
            <a:endParaRPr lang="zh-CN" alt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7245"/>
            <a:ext cx="9175001"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7035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5517232"/>
            <a:ext cx="6768752" cy="936104"/>
          </a:xfrm>
        </p:spPr>
        <p:txBody>
          <a:bodyPr>
            <a:normAutofit/>
          </a:bodyPr>
          <a:lstStyle/>
          <a:p>
            <a:r>
              <a:rPr lang="en-US" altLang="zh-CN" sz="2000" dirty="0" smtClean="0"/>
              <a:t>DR(Detection Rate): percentage of ground-true objects covered by at least one window</a:t>
            </a:r>
            <a:endParaRPr lang="zh-CN" altLang="en-US" sz="2000" dirty="0"/>
          </a:p>
        </p:txBody>
      </p:sp>
      <p:graphicFrame>
        <p:nvGraphicFramePr>
          <p:cNvPr id="5" name="内容占位符 4"/>
          <p:cNvGraphicFramePr>
            <a:graphicFrameLocks/>
          </p:cNvGraphicFramePr>
          <p:nvPr>
            <p:extLst>
              <p:ext uri="{D42A27DB-BD31-4B8C-83A1-F6EECF244321}">
                <p14:modId xmlns:p14="http://schemas.microsoft.com/office/powerpoint/2010/main" val="683093101"/>
              </p:ext>
            </p:extLst>
          </p:nvPr>
        </p:nvGraphicFramePr>
        <p:xfrm>
          <a:off x="683568" y="980728"/>
          <a:ext cx="6336704"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203848" y="4828510"/>
            <a:ext cx="2088232" cy="369332"/>
          </a:xfrm>
          <a:prstGeom prst="rect">
            <a:avLst/>
          </a:prstGeom>
          <a:noFill/>
        </p:spPr>
        <p:txBody>
          <a:bodyPr wrap="square" rtlCol="0">
            <a:spAutoFit/>
          </a:bodyPr>
          <a:lstStyle/>
          <a:p>
            <a:r>
              <a:rPr lang="en-US" altLang="zh-CN" dirty="0" smtClean="0"/>
              <a:t>Window Number</a:t>
            </a:r>
            <a:endParaRPr lang="zh-CN" altLang="en-US" dirty="0"/>
          </a:p>
        </p:txBody>
      </p:sp>
    </p:spTree>
    <p:extLst>
      <p:ext uri="{BB962C8B-B14F-4D97-AF65-F5344CB8AC3E}">
        <p14:creationId xmlns:p14="http://schemas.microsoft.com/office/powerpoint/2010/main" val="1520047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169293"/>
            <a:ext cx="351182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808820"/>
            <a:ext cx="4155639"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右箭头 3"/>
          <p:cNvSpPr/>
          <p:nvPr/>
        </p:nvSpPr>
        <p:spPr>
          <a:xfrm>
            <a:off x="3790805" y="3427208"/>
            <a:ext cx="1024680" cy="46805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2" name="TextBox 1"/>
          <p:cNvSpPr txBox="1"/>
          <p:nvPr/>
        </p:nvSpPr>
        <p:spPr>
          <a:xfrm>
            <a:off x="395536" y="1624154"/>
            <a:ext cx="936104" cy="369332"/>
          </a:xfrm>
          <a:prstGeom prst="rect">
            <a:avLst/>
          </a:prstGeom>
          <a:noFill/>
        </p:spPr>
        <p:txBody>
          <a:bodyPr wrap="square" rtlCol="0">
            <a:spAutoFit/>
          </a:bodyPr>
          <a:lstStyle/>
          <a:p>
            <a:r>
              <a:rPr lang="en-US" altLang="zh-CN" dirty="0" smtClean="0"/>
              <a:t>Input</a:t>
            </a:r>
            <a:endParaRPr lang="zh-CN" altLang="en-US" dirty="0"/>
          </a:p>
        </p:txBody>
      </p:sp>
      <p:sp>
        <p:nvSpPr>
          <p:cNvPr id="6" name="TextBox 5"/>
          <p:cNvSpPr txBox="1"/>
          <p:nvPr/>
        </p:nvSpPr>
        <p:spPr>
          <a:xfrm>
            <a:off x="4884549" y="1331476"/>
            <a:ext cx="936104" cy="369332"/>
          </a:xfrm>
          <a:prstGeom prst="rect">
            <a:avLst/>
          </a:prstGeom>
          <a:noFill/>
        </p:spPr>
        <p:txBody>
          <a:bodyPr wrap="square" rtlCol="0">
            <a:spAutoFit/>
          </a:bodyPr>
          <a:lstStyle/>
          <a:p>
            <a:r>
              <a:rPr lang="en-US" altLang="zh-CN" dirty="0" smtClean="0"/>
              <a:t>Output</a:t>
            </a:r>
            <a:endParaRPr lang="zh-CN" altLang="en-US" dirty="0"/>
          </a:p>
        </p:txBody>
      </p:sp>
      <p:sp>
        <p:nvSpPr>
          <p:cNvPr id="7" name="TextBox 6"/>
          <p:cNvSpPr txBox="1"/>
          <p:nvPr/>
        </p:nvSpPr>
        <p:spPr>
          <a:xfrm>
            <a:off x="3571678" y="2192667"/>
            <a:ext cx="1230006" cy="1200329"/>
          </a:xfrm>
          <a:prstGeom prst="rect">
            <a:avLst/>
          </a:prstGeom>
          <a:noFill/>
        </p:spPr>
        <p:txBody>
          <a:bodyPr wrap="square" rtlCol="0">
            <a:spAutoFit/>
          </a:bodyPr>
          <a:lstStyle/>
          <a:p>
            <a:r>
              <a:rPr lang="en-US" altLang="zh-CN" dirty="0" smtClean="0"/>
              <a:t>Choose the number of boxes </a:t>
            </a:r>
            <a:endParaRPr lang="zh-CN" alt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5301208"/>
            <a:ext cx="524218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377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836712"/>
            <a:ext cx="6382079" cy="5255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1737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054476"/>
            <a:ext cx="4896544" cy="1692771"/>
          </a:xfrm>
          <a:prstGeom prst="rect">
            <a:avLst/>
          </a:prstGeom>
          <a:noFill/>
        </p:spPr>
        <p:txBody>
          <a:bodyPr wrap="square" rtlCol="0">
            <a:spAutoFit/>
          </a:bodyPr>
          <a:lstStyle/>
          <a:p>
            <a:r>
              <a:rPr lang="en-US" altLang="zh-CN" sz="2800" dirty="0" smtClean="0"/>
              <a:t>Problem is:</a:t>
            </a:r>
          </a:p>
          <a:p>
            <a:endParaRPr lang="en-US" altLang="zh-CN" sz="2800" dirty="0" smtClean="0"/>
          </a:p>
          <a:p>
            <a:r>
              <a:rPr lang="en-US" altLang="zh-CN" sz="2400" dirty="0" smtClean="0"/>
              <a:t> How can I know how many boxes does it need?</a:t>
            </a:r>
            <a:endParaRPr lang="zh-CN" altLang="en-US" sz="2400" dirty="0"/>
          </a:p>
        </p:txBody>
      </p:sp>
    </p:spTree>
    <p:extLst>
      <p:ext uri="{BB962C8B-B14F-4D97-AF65-F5344CB8AC3E}">
        <p14:creationId xmlns:p14="http://schemas.microsoft.com/office/powerpoint/2010/main" val="62666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1201</TotalTime>
  <Words>460</Words>
  <Application>Microsoft Office PowerPoint</Application>
  <PresentationFormat>全屏显示(4:3)</PresentationFormat>
  <Paragraphs>122</Paragraphs>
  <Slides>17</Slides>
  <Notes>4</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17</vt:i4>
      </vt:variant>
    </vt:vector>
  </HeadingPairs>
  <TitlesOfParts>
    <vt:vector size="19" baseType="lpstr">
      <vt:lpstr>Office 主题​​</vt:lpstr>
      <vt:lpstr>Equation</vt:lpstr>
      <vt:lpstr>What is an Object?     —— an experimental evaluation</vt:lpstr>
      <vt:lpstr>Overview</vt:lpstr>
      <vt:lpstr>Environment Setup</vt:lpstr>
      <vt:lpstr>Environment Setup</vt:lpstr>
      <vt:lpstr>The experiment the authors have done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PASCAL Criterion</vt:lpstr>
      <vt:lpstr>Detection Rate vs Pascal Criterion</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an Object?      ——experimental evaluation</dc:title>
  <dc:creator>py</dc:creator>
  <cp:lastModifiedBy>py</cp:lastModifiedBy>
  <cp:revision>38</cp:revision>
  <dcterms:created xsi:type="dcterms:W3CDTF">2013-02-05T04:09:35Z</dcterms:created>
  <dcterms:modified xsi:type="dcterms:W3CDTF">2013-02-07T21:38:37Z</dcterms:modified>
</cp:coreProperties>
</file>