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46"/>
  </p:notesMasterIdLst>
  <p:sldIdLst>
    <p:sldId id="256" r:id="rId5"/>
    <p:sldId id="257" r:id="rId6"/>
    <p:sldId id="311" r:id="rId7"/>
    <p:sldId id="312" r:id="rId8"/>
    <p:sldId id="258" r:id="rId9"/>
    <p:sldId id="300" r:id="rId10"/>
    <p:sldId id="302" r:id="rId11"/>
    <p:sldId id="303" r:id="rId12"/>
    <p:sldId id="304" r:id="rId13"/>
    <p:sldId id="305" r:id="rId14"/>
    <p:sldId id="292" r:id="rId15"/>
    <p:sldId id="308" r:id="rId16"/>
    <p:sldId id="309" r:id="rId17"/>
    <p:sldId id="310" r:id="rId18"/>
    <p:sldId id="259" r:id="rId19"/>
    <p:sldId id="263" r:id="rId20"/>
    <p:sldId id="271" r:id="rId21"/>
    <p:sldId id="272" r:id="rId22"/>
    <p:sldId id="273" r:id="rId23"/>
    <p:sldId id="269" r:id="rId24"/>
    <p:sldId id="270" r:id="rId25"/>
    <p:sldId id="266" r:id="rId26"/>
    <p:sldId id="267" r:id="rId27"/>
    <p:sldId id="268" r:id="rId28"/>
    <p:sldId id="314" r:id="rId29"/>
    <p:sldId id="315" r:id="rId30"/>
    <p:sldId id="316" r:id="rId31"/>
    <p:sldId id="317" r:id="rId32"/>
    <p:sldId id="274" r:id="rId33"/>
    <p:sldId id="275" r:id="rId34"/>
    <p:sldId id="276" r:id="rId35"/>
    <p:sldId id="277" r:id="rId36"/>
    <p:sldId id="278" r:id="rId37"/>
    <p:sldId id="279" r:id="rId38"/>
    <p:sldId id="313" r:id="rId39"/>
    <p:sldId id="286" r:id="rId40"/>
    <p:sldId id="287" r:id="rId41"/>
    <p:sldId id="288" r:id="rId42"/>
    <p:sldId id="289" r:id="rId43"/>
    <p:sldId id="290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lima\Desktop\Color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77296587926505E-2"/>
          <c:y val="5.1400554097404488E-2"/>
          <c:w val="0.7522069116360454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Black!$A$1:$A$3</c:f>
              <c:strCache>
                <c:ptCount val="3"/>
                <c:pt idx="0">
                  <c:v>Black</c:v>
                </c:pt>
                <c:pt idx="1">
                  <c:v>red</c:v>
                </c:pt>
                <c:pt idx="2">
                  <c:v>Pink</c:v>
                </c:pt>
              </c:strCache>
            </c:strRef>
          </c:cat>
          <c:val>
            <c:numRef>
              <c:f>Black!$B$1:$B$3</c:f>
              <c:numCache>
                <c:formatCode>General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88896"/>
        <c:axId val="123090432"/>
      </c:barChart>
      <c:catAx>
        <c:axId val="12308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3090432"/>
        <c:crosses val="autoZero"/>
        <c:auto val="1"/>
        <c:lblAlgn val="ctr"/>
        <c:lblOffset val="100"/>
        <c:noMultiLvlLbl val="0"/>
      </c:catAx>
      <c:valAx>
        <c:axId val="12309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8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96310602684099E-2"/>
          <c:y val="3.1154032854444458E-2"/>
          <c:w val="0.719479522606844"/>
          <c:h val="0.6768736288829582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Violet!$A$7:$A$8</c:f>
              <c:strCache>
                <c:ptCount val="2"/>
                <c:pt idx="0">
                  <c:v>Purple</c:v>
                </c:pt>
                <c:pt idx="1">
                  <c:v>Violet</c:v>
                </c:pt>
              </c:strCache>
            </c:strRef>
          </c:cat>
          <c:val>
            <c:numRef>
              <c:f>Violet!$B$7:$B$8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79552"/>
        <c:axId val="123481088"/>
      </c:barChart>
      <c:catAx>
        <c:axId val="12347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481088"/>
        <c:crosses val="autoZero"/>
        <c:auto val="1"/>
        <c:lblAlgn val="ctr"/>
        <c:lblOffset val="100"/>
        <c:noMultiLvlLbl val="0"/>
      </c:catAx>
      <c:valAx>
        <c:axId val="12348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47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97982605115536"/>
          <c:y val="4.8695261776488467E-2"/>
          <c:w val="0.70847871957181818"/>
          <c:h val="0.84142906478795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Red!$A$1:$A$2</c:f>
              <c:strCache>
                <c:ptCount val="2"/>
                <c:pt idx="0">
                  <c:v>Red</c:v>
                </c:pt>
                <c:pt idx="1">
                  <c:v>Coral</c:v>
                </c:pt>
              </c:strCache>
            </c:strRef>
          </c:cat>
          <c:val>
            <c:numRef>
              <c:f>Red!$B$1:$B$2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18336"/>
        <c:axId val="123119872"/>
      </c:barChart>
      <c:catAx>
        <c:axId val="12311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3119872"/>
        <c:crosses val="autoZero"/>
        <c:auto val="1"/>
        <c:lblAlgn val="ctr"/>
        <c:lblOffset val="100"/>
        <c:noMultiLvlLbl val="0"/>
      </c:catAx>
      <c:valAx>
        <c:axId val="12311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18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571741032370949E-2"/>
          <c:y val="2.8252405949256341E-2"/>
          <c:w val="0.7662902449693788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Lavender!$D$10:$D$15</c:f>
              <c:strCache>
                <c:ptCount val="6"/>
                <c:pt idx="0">
                  <c:v>violet</c:v>
                </c:pt>
                <c:pt idx="1">
                  <c:v>Purple</c:v>
                </c:pt>
                <c:pt idx="2">
                  <c:v>Pink</c:v>
                </c:pt>
                <c:pt idx="3">
                  <c:v>Lavender</c:v>
                </c:pt>
                <c:pt idx="4">
                  <c:v>Gray</c:v>
                </c:pt>
                <c:pt idx="5">
                  <c:v>Coral</c:v>
                </c:pt>
              </c:strCache>
            </c:strRef>
          </c:cat>
          <c:val>
            <c:numRef>
              <c:f>Lavender!$E$10:$E$15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76288"/>
        <c:axId val="123282176"/>
      </c:barChart>
      <c:catAx>
        <c:axId val="12327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282176"/>
        <c:crosses val="autoZero"/>
        <c:auto val="1"/>
        <c:lblAlgn val="ctr"/>
        <c:lblOffset val="100"/>
        <c:noMultiLvlLbl val="0"/>
      </c:catAx>
      <c:valAx>
        <c:axId val="12328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27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Lavender!$A$10:$A$14</c:f>
              <c:strCache>
                <c:ptCount val="5"/>
                <c:pt idx="0">
                  <c:v>violet</c:v>
                </c:pt>
                <c:pt idx="1">
                  <c:v>Purple</c:v>
                </c:pt>
                <c:pt idx="2">
                  <c:v>Pink</c:v>
                </c:pt>
                <c:pt idx="3">
                  <c:v>Lavender</c:v>
                </c:pt>
                <c:pt idx="4">
                  <c:v>Gray</c:v>
                </c:pt>
              </c:strCache>
            </c:strRef>
          </c:cat>
          <c:val>
            <c:numRef>
              <c:f>Lavender!$B$10:$B$14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01888"/>
        <c:axId val="123303424"/>
      </c:barChart>
      <c:catAx>
        <c:axId val="12330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303424"/>
        <c:crosses val="autoZero"/>
        <c:auto val="1"/>
        <c:lblAlgn val="ctr"/>
        <c:lblOffset val="100"/>
        <c:noMultiLvlLbl val="0"/>
      </c:catAx>
      <c:valAx>
        <c:axId val="12330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0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63606200168371E-2"/>
          <c:y val="9.8498816715912166E-2"/>
          <c:w val="0.76372480562571188"/>
          <c:h val="0.727382216779058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Purple!$C$7:$C$10</c:f>
              <c:strCache>
                <c:ptCount val="4"/>
                <c:pt idx="0">
                  <c:v>Lavender</c:v>
                </c:pt>
                <c:pt idx="1">
                  <c:v>Purple</c:v>
                </c:pt>
                <c:pt idx="2">
                  <c:v>Violet</c:v>
                </c:pt>
                <c:pt idx="3">
                  <c:v>Maroon</c:v>
                </c:pt>
              </c:strCache>
            </c:strRef>
          </c:cat>
          <c:val>
            <c:numRef>
              <c:f>Purple!$D$7:$D$10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28384"/>
        <c:axId val="123329920"/>
      </c:barChart>
      <c:catAx>
        <c:axId val="12332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329920"/>
        <c:crosses val="autoZero"/>
        <c:auto val="1"/>
        <c:lblAlgn val="ctr"/>
        <c:lblOffset val="100"/>
        <c:noMultiLvlLbl val="0"/>
      </c:catAx>
      <c:valAx>
        <c:axId val="12332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2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Purple!$G$6:$G$9</c:f>
              <c:strCache>
                <c:ptCount val="4"/>
                <c:pt idx="0">
                  <c:v>Lavender</c:v>
                </c:pt>
                <c:pt idx="1">
                  <c:v>Purple</c:v>
                </c:pt>
                <c:pt idx="2">
                  <c:v>pink</c:v>
                </c:pt>
                <c:pt idx="3">
                  <c:v>maroon</c:v>
                </c:pt>
              </c:strCache>
            </c:strRef>
          </c:cat>
          <c:val>
            <c:numRef>
              <c:f>Purple!$H$6:$H$9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41440"/>
        <c:axId val="123367808"/>
      </c:barChart>
      <c:catAx>
        <c:axId val="12334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3367808"/>
        <c:crosses val="autoZero"/>
        <c:auto val="1"/>
        <c:lblAlgn val="ctr"/>
        <c:lblOffset val="100"/>
        <c:noMultiLvlLbl val="0"/>
      </c:catAx>
      <c:valAx>
        <c:axId val="12336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41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Pink!$A$2:$A$4</c:f>
              <c:strCache>
                <c:ptCount val="3"/>
                <c:pt idx="0">
                  <c:v>Violet</c:v>
                </c:pt>
                <c:pt idx="1">
                  <c:v>Pink</c:v>
                </c:pt>
                <c:pt idx="2">
                  <c:v>Lavender</c:v>
                </c:pt>
              </c:strCache>
            </c:strRef>
          </c:cat>
          <c:val>
            <c:numRef>
              <c:f>Pink!$B$2:$B$4</c:f>
              <c:numCache>
                <c:formatCode>General</c:formatCode>
                <c:ptCount val="3"/>
                <c:pt idx="0">
                  <c:v>2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93152"/>
        <c:axId val="123394688"/>
      </c:barChart>
      <c:catAx>
        <c:axId val="12339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394688"/>
        <c:crosses val="autoZero"/>
        <c:auto val="1"/>
        <c:lblAlgn val="ctr"/>
        <c:lblOffset val="100"/>
        <c:noMultiLvlLbl val="0"/>
      </c:catAx>
      <c:valAx>
        <c:axId val="12339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93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Pink!$D$2:$D$5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Pink!$E$2:$E$5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15168"/>
        <c:axId val="123416960"/>
      </c:barChart>
      <c:catAx>
        <c:axId val="12341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416960"/>
        <c:crosses val="autoZero"/>
        <c:auto val="1"/>
        <c:lblAlgn val="ctr"/>
        <c:lblOffset val="100"/>
        <c:noMultiLvlLbl val="0"/>
      </c:catAx>
      <c:valAx>
        <c:axId val="12341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415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Violet!$A$2:$A$4</c:f>
              <c:strCache>
                <c:ptCount val="3"/>
                <c:pt idx="0">
                  <c:v>Purple</c:v>
                </c:pt>
                <c:pt idx="1">
                  <c:v>violet</c:v>
                </c:pt>
                <c:pt idx="2">
                  <c:v>indigo</c:v>
                </c:pt>
              </c:strCache>
            </c:strRef>
          </c:cat>
          <c:val>
            <c:numRef>
              <c:f>Violet!$B$2:$B$4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37824"/>
        <c:axId val="123439360"/>
      </c:barChart>
      <c:catAx>
        <c:axId val="12343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439360"/>
        <c:crosses val="autoZero"/>
        <c:auto val="1"/>
        <c:lblAlgn val="ctr"/>
        <c:lblOffset val="100"/>
        <c:noMultiLvlLbl val="0"/>
      </c:catAx>
      <c:valAx>
        <c:axId val="12343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43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E5B36-B6DC-48B4-8684-C853C19623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B0486-B419-4508-BC57-932F6DA37F03}">
      <dgm:prSet custT="1"/>
      <dgm:spPr/>
      <dgm:t>
        <a:bodyPr/>
        <a:lstStyle/>
        <a:p>
          <a:pPr rtl="0"/>
          <a:r>
            <a:rPr lang="en-US" sz="2400" b="1" dirty="0" smtClean="0"/>
            <a:t>Turk random triples</a:t>
          </a:r>
          <a:endParaRPr lang="en-US" sz="2400" dirty="0"/>
        </a:p>
      </dgm:t>
    </dgm:pt>
    <dgm:pt modelId="{DE9839D9-C2F5-4D36-9784-34BDD9AFA810}" type="parTrans" cxnId="{4DB53A30-4ED3-4DC9-AD2F-740EA44425B3}">
      <dgm:prSet/>
      <dgm:spPr/>
      <dgm:t>
        <a:bodyPr/>
        <a:lstStyle/>
        <a:p>
          <a:endParaRPr lang="en-US" sz="1800"/>
        </a:p>
      </dgm:t>
    </dgm:pt>
    <dgm:pt modelId="{F7AB723F-598A-4D70-87CB-241A08D10F6E}" type="sibTrans" cxnId="{4DB53A30-4ED3-4DC9-AD2F-740EA44425B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A274B25A-BE7A-4047-8E7C-CC1511FDA868}">
          <dgm:prSet custT="1"/>
          <dgm:spPr/>
          <dgm:t>
            <a:bodyPr/>
            <a:lstStyle/>
            <a:p>
              <a:pPr rtl="0"/>
              <a:r>
                <a:rPr lang="en-US" sz="2400" b="1" dirty="0" smtClean="0"/>
                <a:t>Fit </a:t>
              </a:r>
              <a14:m>
                <m:oMath xmlns:m="http://schemas.openxmlformats.org/officeDocument/2006/math">
                  <m:r>
                    <a:rPr lang="en-US" sz="2400" b="1" i="1">
                      <a:latin typeface="Cambria Math"/>
                    </a:rPr>
                    <m:t>𝑲</m:t>
                  </m:r>
                </m:oMath>
              </a14:m>
              <a:r>
                <a:rPr lang="en-US" sz="2400" b="1" dirty="0"/>
                <a:t> to </a:t>
              </a:r>
              <a:r>
                <a:rPr lang="en-US" sz="2400" b="1" dirty="0" smtClean="0"/>
                <a:t>all data so </a:t>
              </a:r>
              <a:r>
                <a:rPr lang="en-US" sz="2400" b="1" dirty="0"/>
                <a:t>far</a:t>
              </a:r>
              <a:endParaRPr lang="en-US" sz="2400" dirty="0"/>
            </a:p>
          </dgm:t>
        </dgm:pt>
      </mc:Choice>
      <mc:Fallback xmlns="">
        <dgm:pt modelId="{A274B25A-BE7A-4047-8E7C-CC1511FDA868}">
          <dgm:prSet custT="1"/>
          <dgm:spPr/>
          <dgm:t>
            <a:bodyPr/>
            <a:lstStyle/>
            <a:p>
              <a:pPr rtl="0"/>
              <a:r>
                <a:rPr lang="en-US" sz="2400" b="1" dirty="0" smtClean="0"/>
                <a:t>Fit </a:t>
              </a:r>
              <a:r>
                <a:rPr lang="en-US" sz="2400" b="1" i="0"/>
                <a:t>𝑲</a:t>
              </a:r>
              <a:r>
                <a:rPr lang="en-US" sz="2400" b="1" dirty="0"/>
                <a:t> to </a:t>
              </a:r>
              <a:r>
                <a:rPr lang="en-US" sz="2400" b="1" dirty="0" smtClean="0"/>
                <a:t>all data so </a:t>
              </a:r>
              <a:r>
                <a:rPr lang="en-US" sz="2400" b="1" dirty="0"/>
                <a:t>far</a:t>
              </a:r>
              <a:endParaRPr lang="en-US" sz="2400" dirty="0"/>
            </a:p>
          </dgm:t>
        </dgm:pt>
      </mc:Fallback>
    </mc:AlternateContent>
    <dgm:pt modelId="{B350A8BB-E16F-4F1F-A878-C25F25FB507F}" type="parTrans" cxnId="{82F8DB81-0218-4D96-B986-FD9601DD4B48}">
      <dgm:prSet/>
      <dgm:spPr/>
      <dgm:t>
        <a:bodyPr/>
        <a:lstStyle/>
        <a:p>
          <a:endParaRPr lang="en-US" sz="1800"/>
        </a:p>
      </dgm:t>
    </dgm:pt>
    <dgm:pt modelId="{19418B8E-FDF6-455F-9A6E-768B6047C7CB}" type="sibTrans" cxnId="{82F8DB81-0218-4D96-B986-FD9601DD4B4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800"/>
        </a:p>
      </dgm:t>
    </dgm:pt>
    <dgm:pt modelId="{9844AF38-A04A-4FED-A498-EF45267766FC}">
      <dgm:prSet custT="1"/>
      <dgm:spPr/>
      <dgm:t>
        <a:bodyPr/>
        <a:lstStyle/>
        <a:p>
          <a:pPr rtl="0"/>
          <a:r>
            <a:rPr lang="en-US" sz="2400" b="1" dirty="0" smtClean="0"/>
            <a:t>Turk “most informative triples”</a:t>
          </a:r>
          <a:endParaRPr lang="en-US" sz="2400" dirty="0"/>
        </a:p>
      </dgm:t>
    </dgm:pt>
    <dgm:pt modelId="{49EA1004-B5E7-4C51-8B5D-12C6D10B3009}" type="parTrans" cxnId="{FF374FA2-EB9F-4967-8F9B-D0E74C78FBE0}">
      <dgm:prSet/>
      <dgm:spPr/>
      <dgm:t>
        <a:bodyPr/>
        <a:lstStyle/>
        <a:p>
          <a:endParaRPr lang="en-US" sz="1800"/>
        </a:p>
      </dgm:t>
    </dgm:pt>
    <dgm:pt modelId="{4241D280-5412-4676-9B4A-FFEDFF38836A}" type="sibTrans" cxnId="{FF374FA2-EB9F-4967-8F9B-D0E74C78FBE0}">
      <dgm:prSet/>
      <dgm:spPr/>
      <dgm:t>
        <a:bodyPr/>
        <a:lstStyle/>
        <a:p>
          <a:endParaRPr lang="en-US" sz="1800"/>
        </a:p>
      </dgm:t>
    </dgm:pt>
    <dgm:pt modelId="{765D0540-876B-473C-88F7-260591309AE4}" type="pres">
      <dgm:prSet presAssocID="{47AE5B36-B6DC-48B4-8684-C853C19623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15154-92C2-4141-9F30-472874DFAC9C}" type="pres">
      <dgm:prSet presAssocID="{002B0486-B419-4508-BC57-932F6DA37F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93FF0-D776-4CA2-9DFF-93B70370D7E8}" type="pres">
      <dgm:prSet presAssocID="{F7AB723F-598A-4D70-87CB-241A08D10F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53CEEDF-39A4-4667-8BEF-03CC4710C6FB}" type="pres">
      <dgm:prSet presAssocID="{F7AB723F-598A-4D70-87CB-241A08D10F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8423D0E-BA59-41E7-9114-E952EA2AD93B}" type="pres">
      <dgm:prSet presAssocID="{A274B25A-BE7A-4047-8E7C-CC1511FDA8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77923-8D70-40D6-A1CA-DB357D20ECE9}" type="pres">
      <dgm:prSet presAssocID="{19418B8E-FDF6-455F-9A6E-768B6047C7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825034A-167B-4AFF-BAC4-9E5CC0222E13}" type="pres">
      <dgm:prSet presAssocID="{19418B8E-FDF6-455F-9A6E-768B6047C7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1F13F71-AED8-4F21-AB4B-70C063BB63F3}" type="pres">
      <dgm:prSet presAssocID="{9844AF38-A04A-4FED-A498-EF45267766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5B5FC-393A-4ECF-B36D-EA29C680A528}" type="presOf" srcId="{F7AB723F-598A-4D70-87CB-241A08D10F6E}" destId="{A53CEEDF-39A4-4667-8BEF-03CC4710C6FB}" srcOrd="1" destOrd="0" presId="urn:microsoft.com/office/officeart/2005/8/layout/process1"/>
    <dgm:cxn modelId="{FCABE4CF-FB4B-4164-9D61-B5956B867C38}" type="presOf" srcId="{19418B8E-FDF6-455F-9A6E-768B6047C7CB}" destId="{E9A77923-8D70-40D6-A1CA-DB357D20ECE9}" srcOrd="0" destOrd="0" presId="urn:microsoft.com/office/officeart/2005/8/layout/process1"/>
    <dgm:cxn modelId="{6B18AEAE-540E-4482-B408-5611532125C3}" type="presOf" srcId="{9844AF38-A04A-4FED-A498-EF45267766FC}" destId="{C1F13F71-AED8-4F21-AB4B-70C063BB63F3}" srcOrd="0" destOrd="0" presId="urn:microsoft.com/office/officeart/2005/8/layout/process1"/>
    <dgm:cxn modelId="{910A7D5D-BF03-4329-94BC-8764CB6767EF}" type="presOf" srcId="{002B0486-B419-4508-BC57-932F6DA37F03}" destId="{88915154-92C2-4141-9F30-472874DFAC9C}" srcOrd="0" destOrd="0" presId="urn:microsoft.com/office/officeart/2005/8/layout/process1"/>
    <dgm:cxn modelId="{19195C04-6DD8-4FE1-9D50-D947EE97D0A0}" type="presOf" srcId="{47AE5B36-B6DC-48B4-8684-C853C19623A5}" destId="{765D0540-876B-473C-88F7-260591309AE4}" srcOrd="0" destOrd="0" presId="urn:microsoft.com/office/officeart/2005/8/layout/process1"/>
    <dgm:cxn modelId="{C3738B18-A069-4B83-9D03-D11278339C94}" type="presOf" srcId="{A274B25A-BE7A-4047-8E7C-CC1511FDA868}" destId="{E8423D0E-BA59-41E7-9114-E952EA2AD93B}" srcOrd="0" destOrd="0" presId="urn:microsoft.com/office/officeart/2005/8/layout/process1"/>
    <dgm:cxn modelId="{82F8DB81-0218-4D96-B986-FD9601DD4B48}" srcId="{47AE5B36-B6DC-48B4-8684-C853C19623A5}" destId="{A274B25A-BE7A-4047-8E7C-CC1511FDA868}" srcOrd="1" destOrd="0" parTransId="{B350A8BB-E16F-4F1F-A878-C25F25FB507F}" sibTransId="{19418B8E-FDF6-455F-9A6E-768B6047C7CB}"/>
    <dgm:cxn modelId="{FF374FA2-EB9F-4967-8F9B-D0E74C78FBE0}" srcId="{47AE5B36-B6DC-48B4-8684-C853C19623A5}" destId="{9844AF38-A04A-4FED-A498-EF45267766FC}" srcOrd="2" destOrd="0" parTransId="{49EA1004-B5E7-4C51-8B5D-12C6D10B3009}" sibTransId="{4241D280-5412-4676-9B4A-FFEDFF38836A}"/>
    <dgm:cxn modelId="{6FE3B928-F70C-4DAA-BA91-3AAAD2FF2A2B}" type="presOf" srcId="{F7AB723F-598A-4D70-87CB-241A08D10F6E}" destId="{33993FF0-D776-4CA2-9DFF-93B70370D7E8}" srcOrd="0" destOrd="0" presId="urn:microsoft.com/office/officeart/2005/8/layout/process1"/>
    <dgm:cxn modelId="{A04FF547-3C06-4E3E-9915-85569DD78CED}" type="presOf" srcId="{19418B8E-FDF6-455F-9A6E-768B6047C7CB}" destId="{0825034A-167B-4AFF-BAC4-9E5CC0222E13}" srcOrd="1" destOrd="0" presId="urn:microsoft.com/office/officeart/2005/8/layout/process1"/>
    <dgm:cxn modelId="{4DB53A30-4ED3-4DC9-AD2F-740EA44425B3}" srcId="{47AE5B36-B6DC-48B4-8684-C853C19623A5}" destId="{002B0486-B419-4508-BC57-932F6DA37F03}" srcOrd="0" destOrd="0" parTransId="{DE9839D9-C2F5-4D36-9784-34BDD9AFA810}" sibTransId="{F7AB723F-598A-4D70-87CB-241A08D10F6E}"/>
    <dgm:cxn modelId="{2C6ED4A1-D5AD-4DE2-AC47-782076884B98}" type="presParOf" srcId="{765D0540-876B-473C-88F7-260591309AE4}" destId="{88915154-92C2-4141-9F30-472874DFAC9C}" srcOrd="0" destOrd="0" presId="urn:microsoft.com/office/officeart/2005/8/layout/process1"/>
    <dgm:cxn modelId="{2D53D7F3-7B6C-40DF-8957-7141C88B447F}" type="presParOf" srcId="{765D0540-876B-473C-88F7-260591309AE4}" destId="{33993FF0-D776-4CA2-9DFF-93B70370D7E8}" srcOrd="1" destOrd="0" presId="urn:microsoft.com/office/officeart/2005/8/layout/process1"/>
    <dgm:cxn modelId="{33593E06-19FD-46A2-85F2-8523FC05A9D7}" type="presParOf" srcId="{33993FF0-D776-4CA2-9DFF-93B70370D7E8}" destId="{A53CEEDF-39A4-4667-8BEF-03CC4710C6FB}" srcOrd="0" destOrd="0" presId="urn:microsoft.com/office/officeart/2005/8/layout/process1"/>
    <dgm:cxn modelId="{5583D0AD-57C8-49A0-8AE9-1526FD4B6729}" type="presParOf" srcId="{765D0540-876B-473C-88F7-260591309AE4}" destId="{E8423D0E-BA59-41E7-9114-E952EA2AD93B}" srcOrd="2" destOrd="0" presId="urn:microsoft.com/office/officeart/2005/8/layout/process1"/>
    <dgm:cxn modelId="{4C1ED853-5AB7-4CC6-80DB-3B68F474219A}" type="presParOf" srcId="{765D0540-876B-473C-88F7-260591309AE4}" destId="{E9A77923-8D70-40D6-A1CA-DB357D20ECE9}" srcOrd="3" destOrd="0" presId="urn:microsoft.com/office/officeart/2005/8/layout/process1"/>
    <dgm:cxn modelId="{BE681566-9031-4087-8985-E907BE321FD6}" type="presParOf" srcId="{E9A77923-8D70-40D6-A1CA-DB357D20ECE9}" destId="{0825034A-167B-4AFF-BAC4-9E5CC0222E13}" srcOrd="0" destOrd="0" presId="urn:microsoft.com/office/officeart/2005/8/layout/process1"/>
    <dgm:cxn modelId="{9F4B8CBF-B642-40BE-9808-146E252A2BA1}" type="presParOf" srcId="{765D0540-876B-473C-88F7-260591309AE4}" destId="{C1F13F71-AED8-4F21-AB4B-70C063BB63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AE5B36-B6DC-48B4-8684-C853C19623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B0486-B419-4508-BC57-932F6DA37F03}">
      <dgm:prSet custT="1"/>
      <dgm:spPr/>
      <dgm:t>
        <a:bodyPr/>
        <a:lstStyle/>
        <a:p>
          <a:pPr rtl="0"/>
          <a:r>
            <a:rPr lang="en-US" sz="2400" b="1" dirty="0" smtClean="0"/>
            <a:t>Turk random triples</a:t>
          </a:r>
          <a:endParaRPr lang="en-US" sz="2400" dirty="0"/>
        </a:p>
      </dgm:t>
    </dgm:pt>
    <dgm:pt modelId="{DE9839D9-C2F5-4D36-9784-34BDD9AFA810}" type="parTrans" cxnId="{4DB53A30-4ED3-4DC9-AD2F-740EA44425B3}">
      <dgm:prSet/>
      <dgm:spPr/>
      <dgm:t>
        <a:bodyPr/>
        <a:lstStyle/>
        <a:p>
          <a:endParaRPr lang="en-US" sz="1800"/>
        </a:p>
      </dgm:t>
    </dgm:pt>
    <dgm:pt modelId="{F7AB723F-598A-4D70-87CB-241A08D10F6E}" type="sibTrans" cxnId="{4DB53A30-4ED3-4DC9-AD2F-740EA44425B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800"/>
        </a:p>
      </dgm:t>
    </dgm:pt>
    <dgm:pt modelId="{A274B25A-BE7A-4047-8E7C-CC1511FDA868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350A8BB-E16F-4F1F-A878-C25F25FB507F}" type="parTrans" cxnId="{82F8DB81-0218-4D96-B986-FD9601DD4B48}">
      <dgm:prSet/>
      <dgm:spPr/>
      <dgm:t>
        <a:bodyPr/>
        <a:lstStyle/>
        <a:p>
          <a:endParaRPr lang="en-US" sz="1800"/>
        </a:p>
      </dgm:t>
    </dgm:pt>
    <dgm:pt modelId="{19418B8E-FDF6-455F-9A6E-768B6047C7CB}" type="sibTrans" cxnId="{82F8DB81-0218-4D96-B986-FD9601DD4B4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800"/>
        </a:p>
      </dgm:t>
    </dgm:pt>
    <dgm:pt modelId="{9844AF38-A04A-4FED-A498-EF45267766FC}">
      <dgm:prSet custT="1"/>
      <dgm:spPr/>
      <dgm:t>
        <a:bodyPr/>
        <a:lstStyle/>
        <a:p>
          <a:pPr rtl="0"/>
          <a:r>
            <a:rPr lang="en-US" sz="2400" b="1" dirty="0" smtClean="0"/>
            <a:t>Turk “most informative triples”</a:t>
          </a:r>
          <a:endParaRPr lang="en-US" sz="2400" dirty="0"/>
        </a:p>
      </dgm:t>
    </dgm:pt>
    <dgm:pt modelId="{49EA1004-B5E7-4C51-8B5D-12C6D10B3009}" type="parTrans" cxnId="{FF374FA2-EB9F-4967-8F9B-D0E74C78FBE0}">
      <dgm:prSet/>
      <dgm:spPr/>
      <dgm:t>
        <a:bodyPr/>
        <a:lstStyle/>
        <a:p>
          <a:endParaRPr lang="en-US" sz="1800"/>
        </a:p>
      </dgm:t>
    </dgm:pt>
    <dgm:pt modelId="{4241D280-5412-4676-9B4A-FFEDFF38836A}" type="sibTrans" cxnId="{FF374FA2-EB9F-4967-8F9B-D0E74C78FBE0}">
      <dgm:prSet/>
      <dgm:spPr/>
      <dgm:t>
        <a:bodyPr/>
        <a:lstStyle/>
        <a:p>
          <a:endParaRPr lang="en-US" sz="1800"/>
        </a:p>
      </dgm:t>
    </dgm:pt>
    <dgm:pt modelId="{765D0540-876B-473C-88F7-260591309AE4}" type="pres">
      <dgm:prSet presAssocID="{47AE5B36-B6DC-48B4-8684-C853C19623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15154-92C2-4141-9F30-472874DFAC9C}" type="pres">
      <dgm:prSet presAssocID="{002B0486-B419-4508-BC57-932F6DA37F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93FF0-D776-4CA2-9DFF-93B70370D7E8}" type="pres">
      <dgm:prSet presAssocID="{F7AB723F-598A-4D70-87CB-241A08D10F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53CEEDF-39A4-4667-8BEF-03CC4710C6FB}" type="pres">
      <dgm:prSet presAssocID="{F7AB723F-598A-4D70-87CB-241A08D10F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8423D0E-BA59-41E7-9114-E952EA2AD93B}" type="pres">
      <dgm:prSet presAssocID="{A274B25A-BE7A-4047-8E7C-CC1511FDA8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77923-8D70-40D6-A1CA-DB357D20ECE9}" type="pres">
      <dgm:prSet presAssocID="{19418B8E-FDF6-455F-9A6E-768B6047C7C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825034A-167B-4AFF-BAC4-9E5CC0222E13}" type="pres">
      <dgm:prSet presAssocID="{19418B8E-FDF6-455F-9A6E-768B6047C7C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1F13F71-AED8-4F21-AB4B-70C063BB63F3}" type="pres">
      <dgm:prSet presAssocID="{9844AF38-A04A-4FED-A498-EF45267766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3D18D-6100-4B05-A9D9-48A07CDE81A4}" type="presOf" srcId="{19418B8E-FDF6-455F-9A6E-768B6047C7CB}" destId="{0825034A-167B-4AFF-BAC4-9E5CC0222E13}" srcOrd="1" destOrd="0" presId="urn:microsoft.com/office/officeart/2005/8/layout/process1"/>
    <dgm:cxn modelId="{82F8DB81-0218-4D96-B986-FD9601DD4B48}" srcId="{47AE5B36-B6DC-48B4-8684-C853C19623A5}" destId="{A274B25A-BE7A-4047-8E7C-CC1511FDA868}" srcOrd="1" destOrd="0" parTransId="{B350A8BB-E16F-4F1F-A878-C25F25FB507F}" sibTransId="{19418B8E-FDF6-455F-9A6E-768B6047C7CB}"/>
    <dgm:cxn modelId="{FF374FA2-EB9F-4967-8F9B-D0E74C78FBE0}" srcId="{47AE5B36-B6DC-48B4-8684-C853C19623A5}" destId="{9844AF38-A04A-4FED-A498-EF45267766FC}" srcOrd="2" destOrd="0" parTransId="{49EA1004-B5E7-4C51-8B5D-12C6D10B3009}" sibTransId="{4241D280-5412-4676-9B4A-FFEDFF38836A}"/>
    <dgm:cxn modelId="{31611F99-7A39-4E9C-AAFE-3120508EF121}" type="presOf" srcId="{A274B25A-BE7A-4047-8E7C-CC1511FDA868}" destId="{E8423D0E-BA59-41E7-9114-E952EA2AD93B}" srcOrd="0" destOrd="0" presId="urn:microsoft.com/office/officeart/2005/8/layout/process1"/>
    <dgm:cxn modelId="{9720BBAB-7295-4CB8-9F59-633BF003A27E}" type="presOf" srcId="{9844AF38-A04A-4FED-A498-EF45267766FC}" destId="{C1F13F71-AED8-4F21-AB4B-70C063BB63F3}" srcOrd="0" destOrd="0" presId="urn:microsoft.com/office/officeart/2005/8/layout/process1"/>
    <dgm:cxn modelId="{8066E532-CB13-464B-921B-D7667E6A2C63}" type="presOf" srcId="{47AE5B36-B6DC-48B4-8684-C853C19623A5}" destId="{765D0540-876B-473C-88F7-260591309AE4}" srcOrd="0" destOrd="0" presId="urn:microsoft.com/office/officeart/2005/8/layout/process1"/>
    <dgm:cxn modelId="{4DB53A30-4ED3-4DC9-AD2F-740EA44425B3}" srcId="{47AE5B36-B6DC-48B4-8684-C853C19623A5}" destId="{002B0486-B419-4508-BC57-932F6DA37F03}" srcOrd="0" destOrd="0" parTransId="{DE9839D9-C2F5-4D36-9784-34BDD9AFA810}" sibTransId="{F7AB723F-598A-4D70-87CB-241A08D10F6E}"/>
    <dgm:cxn modelId="{EEF4441F-2D0A-49FB-8585-FA7EB604F4F4}" type="presOf" srcId="{F7AB723F-598A-4D70-87CB-241A08D10F6E}" destId="{33993FF0-D776-4CA2-9DFF-93B70370D7E8}" srcOrd="0" destOrd="0" presId="urn:microsoft.com/office/officeart/2005/8/layout/process1"/>
    <dgm:cxn modelId="{9BA6104B-EB54-4B40-9F64-176D9AC6B383}" type="presOf" srcId="{19418B8E-FDF6-455F-9A6E-768B6047C7CB}" destId="{E9A77923-8D70-40D6-A1CA-DB357D20ECE9}" srcOrd="0" destOrd="0" presId="urn:microsoft.com/office/officeart/2005/8/layout/process1"/>
    <dgm:cxn modelId="{554B7BC4-DD99-48EA-B5B5-2C40561FEE6E}" type="presOf" srcId="{F7AB723F-598A-4D70-87CB-241A08D10F6E}" destId="{A53CEEDF-39A4-4667-8BEF-03CC4710C6FB}" srcOrd="1" destOrd="0" presId="urn:microsoft.com/office/officeart/2005/8/layout/process1"/>
    <dgm:cxn modelId="{CD1B20C2-374F-4578-AC5E-32D6D1A86928}" type="presOf" srcId="{002B0486-B419-4508-BC57-932F6DA37F03}" destId="{88915154-92C2-4141-9F30-472874DFAC9C}" srcOrd="0" destOrd="0" presId="urn:microsoft.com/office/officeart/2005/8/layout/process1"/>
    <dgm:cxn modelId="{C32EE2D8-EC95-4A85-B2F9-4533B9ED9C4A}" type="presParOf" srcId="{765D0540-876B-473C-88F7-260591309AE4}" destId="{88915154-92C2-4141-9F30-472874DFAC9C}" srcOrd="0" destOrd="0" presId="urn:microsoft.com/office/officeart/2005/8/layout/process1"/>
    <dgm:cxn modelId="{8A10DCDC-4717-4BD8-8C39-3709AF6A966A}" type="presParOf" srcId="{765D0540-876B-473C-88F7-260591309AE4}" destId="{33993FF0-D776-4CA2-9DFF-93B70370D7E8}" srcOrd="1" destOrd="0" presId="urn:microsoft.com/office/officeart/2005/8/layout/process1"/>
    <dgm:cxn modelId="{B21E6943-087F-4D5C-A6DC-600981B5DE93}" type="presParOf" srcId="{33993FF0-D776-4CA2-9DFF-93B70370D7E8}" destId="{A53CEEDF-39A4-4667-8BEF-03CC4710C6FB}" srcOrd="0" destOrd="0" presId="urn:microsoft.com/office/officeart/2005/8/layout/process1"/>
    <dgm:cxn modelId="{C035CF62-D12F-42C7-BA55-F46769E4BB5F}" type="presParOf" srcId="{765D0540-876B-473C-88F7-260591309AE4}" destId="{E8423D0E-BA59-41E7-9114-E952EA2AD93B}" srcOrd="2" destOrd="0" presId="urn:microsoft.com/office/officeart/2005/8/layout/process1"/>
    <dgm:cxn modelId="{C3989943-4C1D-44E9-B0FF-A881A25FC81D}" type="presParOf" srcId="{765D0540-876B-473C-88F7-260591309AE4}" destId="{E9A77923-8D70-40D6-A1CA-DB357D20ECE9}" srcOrd="3" destOrd="0" presId="urn:microsoft.com/office/officeart/2005/8/layout/process1"/>
    <dgm:cxn modelId="{F60EBFA7-8342-43CF-A7CE-1DAB25CAF384}" type="presParOf" srcId="{E9A77923-8D70-40D6-A1CA-DB357D20ECE9}" destId="{0825034A-167B-4AFF-BAC4-9E5CC0222E13}" srcOrd="0" destOrd="0" presId="urn:microsoft.com/office/officeart/2005/8/layout/process1"/>
    <dgm:cxn modelId="{2665E3F0-BBC1-4ECB-8EB7-12447D8A5334}" type="presParOf" srcId="{765D0540-876B-473C-88F7-260591309AE4}" destId="{C1F13F71-AED8-4F21-AB4B-70C063BB63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15154-92C2-4141-9F30-472874DFAC9C}">
      <dsp:nvSpPr>
        <dsp:cNvPr id="0" name=""/>
        <dsp:cNvSpPr/>
      </dsp:nvSpPr>
      <dsp:spPr>
        <a:xfrm>
          <a:off x="6831" y="16851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Turk random triples</a:t>
          </a:r>
          <a:endParaRPr lang="en-US" sz="2400" kern="1200" dirty="0"/>
        </a:p>
      </dsp:txBody>
      <dsp:txXfrm>
        <a:off x="42712" y="204399"/>
        <a:ext cx="1970011" cy="1153301"/>
      </dsp:txXfrm>
    </dsp:sp>
    <dsp:sp modelId="{33993FF0-D776-4CA2-9DFF-93B70370D7E8}">
      <dsp:nvSpPr>
        <dsp:cNvPr id="0" name=""/>
        <dsp:cNvSpPr/>
      </dsp:nvSpPr>
      <dsp:spPr>
        <a:xfrm>
          <a:off x="2252781" y="52787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52781" y="629142"/>
        <a:ext cx="302999" cy="303815"/>
      </dsp:txXfrm>
    </dsp:sp>
    <dsp:sp modelId="{E8423D0E-BA59-41E7-9114-E952EA2AD93B}">
      <dsp:nvSpPr>
        <dsp:cNvPr id="0" name=""/>
        <dsp:cNvSpPr/>
      </dsp:nvSpPr>
      <dsp:spPr>
        <a:xfrm>
          <a:off x="2865313" y="16851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Fit </a:t>
          </a:r>
          <a14:m xmlns:a14="http://schemas.microsoft.com/office/drawing/2010/main">
            <m:oMath xmlns:m="http://schemas.openxmlformats.org/officeDocument/2006/math">
              <m:r>
                <a:rPr lang="en-US" sz="2400" b="1" i="1" kern="1200">
                  <a:latin typeface="Cambria Math"/>
                </a:rPr>
                <m:t>𝑲</m:t>
              </m:r>
            </m:oMath>
          </a14:m>
          <a:r>
            <a:rPr lang="en-US" sz="2400" b="1" kern="1200" dirty="0"/>
            <a:t> to </a:t>
          </a:r>
          <a:r>
            <a:rPr lang="en-US" sz="2400" b="1" kern="1200" dirty="0" smtClean="0"/>
            <a:t>all data so </a:t>
          </a:r>
          <a:r>
            <a:rPr lang="en-US" sz="2400" b="1" kern="1200" dirty="0"/>
            <a:t>far</a:t>
          </a:r>
          <a:endParaRPr lang="en-US" sz="2400" kern="1200" dirty="0"/>
        </a:p>
      </dsp:txBody>
      <dsp:txXfrm>
        <a:off x="2901194" y="204399"/>
        <a:ext cx="1970011" cy="1153301"/>
      </dsp:txXfrm>
    </dsp:sp>
    <dsp:sp modelId="{E9A77923-8D70-40D6-A1CA-DB357D20ECE9}">
      <dsp:nvSpPr>
        <dsp:cNvPr id="0" name=""/>
        <dsp:cNvSpPr/>
      </dsp:nvSpPr>
      <dsp:spPr>
        <a:xfrm>
          <a:off x="5111263" y="52787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11263" y="629142"/>
        <a:ext cx="302999" cy="303815"/>
      </dsp:txXfrm>
    </dsp:sp>
    <dsp:sp modelId="{C1F13F71-AED8-4F21-AB4B-70C063BB63F3}">
      <dsp:nvSpPr>
        <dsp:cNvPr id="0" name=""/>
        <dsp:cNvSpPr/>
      </dsp:nvSpPr>
      <dsp:spPr>
        <a:xfrm>
          <a:off x="5723795" y="16851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Turk “most informative triples”</a:t>
          </a:r>
          <a:endParaRPr lang="en-US" sz="2400" kern="1200" dirty="0"/>
        </a:p>
      </dsp:txBody>
      <dsp:txXfrm>
        <a:off x="5759676" y="204399"/>
        <a:ext cx="1970011" cy="11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B3E9-F34D-4D14-BCFF-D30F4FB720B4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F0E9E-0DC5-49DE-B855-9A249A60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http://65.215.1.20/faces/simp_sim4.py?instructions=112462&amp;tid=shortCut112465&amp;assignmentId=ASSIGNMENT_ID_NOT_AVAILABLE&amp;hitId=218W618N46UXOGYOUO3EYNDS5YBOQA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0BF8-82FB-4B53-A888-2C04A62F3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0BF8-82FB-4B53-A888-2C04A62F3F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6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6A40A-F6B0-4BE1-B786-B50E5F7BA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79202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4732C-9918-426E-921F-36AB1F6C5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0654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4F9C6-47EC-4879-AF3F-C023A25FEA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193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F8CC-2C69-4E7D-85AB-78DE4AA24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17108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05F0A-6A35-4512-8A52-CEDC7DD489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5371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F2A3-4203-4C5C-BCB1-C4F17519B0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0883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51726-A83D-46E8-A200-4A2A19FA35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18869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6208-97E5-49CC-B555-F386D10868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8949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1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50DF3-6C60-46D0-9CEB-CE859CD21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516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6790-1E44-410F-A618-D0A61CB20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27416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AC897-8245-412C-95CF-C69C2FB574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40559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AE7BB4-E06F-4FED-AD71-C953B3B6F4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5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8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45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94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2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6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9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3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AE7BB4-E06F-4FED-AD71-C953B3B6F4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47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90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58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AE7BB4-E06F-4FED-AD71-C953B3B6F4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31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44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83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9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04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0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7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4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4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AE7BB4-E06F-4FED-AD71-C953B3B6F4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10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93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6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1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4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60A5-4064-452E-9D8C-5149C600D93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74A1-5FCE-4226-A95E-BA9C9611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FEBD07-ECBF-4A26-8160-542CB1BE56F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02650FF-8611-41B6-BF04-81BA47B8D828}" type="datetimeFigureOut">
              <a:rPr lang="en-US" smtClean="0">
                <a:solidFill>
                  <a:srgbClr val="000000"/>
                </a:solidFill>
              </a:rPr>
              <a:pPr/>
              <a:t>5/23/2013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0AE7BB4-E06F-4FED-AD71-C953B3B6F40E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71.png"/><Relationship Id="rId18" Type="http://schemas.openxmlformats.org/officeDocument/2006/relationships/image" Target="../media/image6.png"/><Relationship Id="rId26" Type="http://schemas.openxmlformats.org/officeDocument/2006/relationships/image" Target="../media/image24.jpeg"/><Relationship Id="rId3" Type="http://schemas.openxmlformats.org/officeDocument/2006/relationships/image" Target="../media/image11.jpeg"/><Relationship Id="rId21" Type="http://schemas.openxmlformats.org/officeDocument/2006/relationships/image" Target="../media/image21.jpeg"/><Relationship Id="rId7" Type="http://schemas.openxmlformats.org/officeDocument/2006/relationships/image" Target="../media/image15.jpe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.png"/><Relationship Id="rId20" Type="http://schemas.openxmlformats.org/officeDocument/2006/relationships/image" Target="../media/image20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11" Type="http://schemas.openxmlformats.org/officeDocument/2006/relationships/image" Target="../media/image69.png"/><Relationship Id="rId24" Type="http://schemas.openxmlformats.org/officeDocument/2006/relationships/image" Target="../media/image22.jpeg"/><Relationship Id="rId5" Type="http://schemas.openxmlformats.org/officeDocument/2006/relationships/image" Target="../media/image13.jpeg"/><Relationship Id="rId15" Type="http://schemas.openxmlformats.org/officeDocument/2006/relationships/image" Target="../media/image73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image" Target="../media/image18.jpeg"/><Relationship Id="rId19" Type="http://schemas.openxmlformats.org/officeDocument/2006/relationships/image" Target="../media/image19.jpeg"/><Relationship Id="rId31" Type="http://schemas.openxmlformats.org/officeDocument/2006/relationships/image" Target="../media/image8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72.png"/><Relationship Id="rId22" Type="http://schemas.openxmlformats.org/officeDocument/2006/relationships/image" Target="../media/image79.png"/><Relationship Id="rId27" Type="http://schemas.openxmlformats.org/officeDocument/2006/relationships/image" Target="../media/image25.jpeg"/><Relationship Id="rId30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04/11/2013</a:t>
            </a:r>
          </a:p>
          <a:p>
            <a:r>
              <a:rPr lang="en-US" dirty="0" err="1" smtClean="0"/>
              <a:t>Neelima</a:t>
            </a:r>
            <a:r>
              <a:rPr lang="en-US" dirty="0" smtClean="0"/>
              <a:t> </a:t>
            </a:r>
            <a:r>
              <a:rPr lang="en-US" dirty="0" err="1" smtClean="0"/>
              <a:t>Chavali</a:t>
            </a:r>
            <a:endParaRPr lang="en-US" dirty="0" smtClean="0"/>
          </a:p>
          <a:p>
            <a:r>
              <a:rPr lang="en-US" dirty="0" smtClean="0"/>
              <a:t>ECE 6504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t3.gstatic.com/images?q=tbn:ANd9GcQN_fU502T7sUe6dAvZAm2peDuEzSRqzMNg8sAM_gkwf2yEunMC6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9362" r="8573" b="37574"/>
          <a:stretch/>
        </p:blipFill>
        <p:spPr bwMode="auto">
          <a:xfrm>
            <a:off x="2847881" y="3918099"/>
            <a:ext cx="396820" cy="39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24600" cy="1371600"/>
          </a:xfrm>
        </p:spPr>
        <p:txBody>
          <a:bodyPr/>
          <a:lstStyle/>
          <a:p>
            <a:r>
              <a:rPr lang="en-US" dirty="0" smtClean="0"/>
              <a:t>3. Output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tiles_pca.pdf - Adobe Reader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143000"/>
            <a:ext cx="8572499" cy="4572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1061" y="5105400"/>
                <a:ext cx="5416739" cy="938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e</a:t>
                </a:r>
                <a:r>
                  <a:rPr lang="en-US" sz="5400" b="0" dirty="0" smtClean="0"/>
                  <a:t>mbedding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61" y="5105400"/>
                <a:ext cx="5416739" cy="938142"/>
              </a:xfrm>
              <a:prstGeom prst="rect">
                <a:avLst/>
              </a:prstGeom>
              <a:blipFill rotWithShape="1">
                <a:blip r:embed="rId4"/>
                <a:stretch>
                  <a:fillRect l="-6074" t="-16340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81000" y="1524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5868" r="17081" b="47066"/>
          <a:stretch/>
        </p:blipFill>
        <p:spPr bwMode="auto">
          <a:xfrm>
            <a:off x="7848600" y="2362200"/>
            <a:ext cx="312352" cy="31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-304800"/>
            <a:ext cx="6748192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adum\AppData\Local\Microsoft\Windows\Temporary Internet Files\Content.IE5\FPC6ZZFP\MC9001974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3074761"/>
            <a:ext cx="838200" cy="11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1" descr="C:\data\dogs\Bull_Terr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85" y="437161"/>
            <a:ext cx="686632" cy="6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1" descr="C:\data\dogs\Pu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54" y="437161"/>
            <a:ext cx="705922" cy="6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C:\data\dogs\American_Eskimo_Dog_(Miniatur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13" y="437161"/>
            <a:ext cx="702536" cy="6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C:\data\dogs\Bichon_Fri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85" y="437161"/>
            <a:ext cx="686630" cy="6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data\dogs\Bichon_Fri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1" y="2220196"/>
            <a:ext cx="378422" cy="3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C:\data\dogs\American_Eskimo_Dog_(Miniature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1" y="1822111"/>
            <a:ext cx="387187" cy="3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C:\data\dogs\Bull_Terri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1" y="1058090"/>
            <a:ext cx="378422" cy="3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1" descr="C:\data\dogs\Pul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1" y="1442854"/>
            <a:ext cx="389054" cy="3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718"/>
                <a:ext cx="7315200" cy="137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𝑲</m:t>
                    </m:r>
                  </m:oMath>
                </a14:m>
                <a:r>
                  <a:rPr lang="en-US" dirty="0" smtClean="0"/>
                  <a:t> to data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718"/>
                <a:ext cx="7315200" cy="1371600"/>
              </a:xfrm>
              <a:blipFill rotWithShape="1">
                <a:blip r:embed="rId11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894964" y="1071739"/>
            <a:ext cx="3258436" cy="1466850"/>
            <a:chOff x="2057400" y="2362200"/>
            <a:chExt cx="2438400" cy="2133600"/>
          </a:xfrm>
        </p:grpSpPr>
        <p:sp>
          <p:nvSpPr>
            <p:cNvPr id="6" name="Rectangle 5"/>
            <p:cNvSpPr/>
            <p:nvPr/>
          </p:nvSpPr>
          <p:spPr>
            <a:xfrm>
              <a:off x="3276600" y="23622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6200" y="23622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23622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23622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28956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6200" y="28956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7400" y="28956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67000" y="28956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76600" y="34290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4290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57400" y="34290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67000" y="34290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6600" y="39624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6200" y="39624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39624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7000" y="3962400"/>
              <a:ext cx="609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8553" y="1071739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553" y="1071739"/>
                <a:ext cx="63664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13162" y="1071739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162" y="1071739"/>
                <a:ext cx="63664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27771" y="1071739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71" y="1071739"/>
                <a:ext cx="636648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13162" y="1435832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162" y="1435832"/>
                <a:ext cx="63664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427771" y="1435832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71" y="1435832"/>
                <a:ext cx="636648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427771" y="1786782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𝟑𝟒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71" y="1786782"/>
                <a:ext cx="63664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928" y="1038597"/>
            <a:ext cx="1799258" cy="17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8" descr="C:\data\dogs\Bichon_Fris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8" y="1405837"/>
            <a:ext cx="454149" cy="4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C:\data\dogs\American_Eskimo_Dog_(Miniature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47" y="2248802"/>
            <a:ext cx="498725" cy="4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1" descr="C:\data\dogs\Bull_Terrier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7" y="2280034"/>
            <a:ext cx="466585" cy="4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371026" y="2203776"/>
            <a:ext cx="686374" cy="556079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928" y="2940639"/>
            <a:ext cx="1799258" cy="17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8" descr="C:\data\dogs\Bichon_Fris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7" y="4165865"/>
            <a:ext cx="454149" cy="4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C:\data\dogs\American_Eskimo_Dog_(Miniature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47" y="4150844"/>
            <a:ext cx="498725" cy="4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/>
          <p:cNvSpPr/>
          <p:nvPr/>
        </p:nvSpPr>
        <p:spPr>
          <a:xfrm>
            <a:off x="609600" y="4105818"/>
            <a:ext cx="686374" cy="556079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461499" y="1605236"/>
                <a:ext cx="974882" cy="690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99" y="1605236"/>
                <a:ext cx="974882" cy="69057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472129" y="3510236"/>
                <a:ext cx="974882" cy="691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𝟒𝟑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29" y="3510236"/>
                <a:ext cx="974882" cy="69127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21" descr="C:\data\dogs\Puli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71" y="3331934"/>
            <a:ext cx="473462" cy="4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Oval 77"/>
          <p:cNvSpPr/>
          <p:nvPr/>
        </p:nvSpPr>
        <p:spPr>
          <a:xfrm>
            <a:off x="2895600" y="624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895600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895600" y="6705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7350" y="4800600"/>
            <a:ext cx="1785836" cy="1760557"/>
            <a:chOff x="4495800" y="2286000"/>
            <a:chExt cx="3886200" cy="3831189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5800" y="2286000"/>
              <a:ext cx="3886200" cy="3831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8" descr="C:\data\dogs\Bichon_Frise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362" y="3103851"/>
              <a:ext cx="980911" cy="94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1" descr="C:\data\dogs\Puli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435" y="4923928"/>
              <a:ext cx="1022627" cy="98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2" descr="C:\data\dogs\Pointer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923926"/>
              <a:ext cx="1001978" cy="96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472129" y="5265401"/>
                <a:ext cx="974882" cy="68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29" y="5265401"/>
                <a:ext cx="974882" cy="68922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11" descr="C:\data\dogs\Bull_Terrier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7" y="6021978"/>
            <a:ext cx="466585" cy="4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val 85"/>
          <p:cNvSpPr/>
          <p:nvPr/>
        </p:nvSpPr>
        <p:spPr>
          <a:xfrm>
            <a:off x="532826" y="5952820"/>
            <a:ext cx="686374" cy="556079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149201" y="2902664"/>
                <a:ext cx="4870606" cy="274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𝒃𝒄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Probability that random </a:t>
                </a:r>
                <a:r>
                  <a:rPr lang="en-US" dirty="0" err="1"/>
                  <a:t>turker</a:t>
                </a:r>
                <a:r>
                  <a:rPr lang="en-US" dirty="0"/>
                  <a:t> reports</a:t>
                </a:r>
                <a:br>
                  <a:rPr lang="en-US" dirty="0"/>
                </a:br>
                <a:r>
                  <a:rPr lang="en-US" dirty="0"/>
                  <a:t>          “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/>
                  <a:t> is more similar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.”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𝒂𝒃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𝒂𝒄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Find max-likelihood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𝑲</m:t>
                    </m:r>
                    <m:r>
                      <a:rPr lang="en-US" b="1" i="1">
                        <a:latin typeface="Cambria Math"/>
                      </a:rPr>
                      <m:t>≽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Equivalently, minimize log-loss.</a:t>
                </a:r>
              </a:p>
              <a:p>
                <a:endParaRPr lang="en-US" dirty="0"/>
              </a:p>
              <a:p>
                <a:r>
                  <a:rPr lang="en-US" dirty="0"/>
                  <a:t>Done by gradient-projection descent. 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01" y="2902664"/>
                <a:ext cx="4870606" cy="2740750"/>
              </a:xfrm>
              <a:prstGeom prst="rect">
                <a:avLst/>
              </a:prstGeom>
              <a:blipFill rotWithShape="1">
                <a:blip r:embed="rId29"/>
                <a:stretch>
                  <a:fillRect l="-112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648646" y="2667000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46" y="2667000"/>
                <a:ext cx="551754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648646" y="4538990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46" y="4538990"/>
                <a:ext cx="551754" cy="52322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ular Arrow 4"/>
          <p:cNvSpPr/>
          <p:nvPr/>
        </p:nvSpPr>
        <p:spPr>
          <a:xfrm rot="10800000" flipV="1">
            <a:off x="3810001" y="0"/>
            <a:ext cx="4191000" cy="3886200"/>
          </a:xfrm>
          <a:prstGeom prst="circularArrow">
            <a:avLst>
              <a:gd name="adj1" fmla="val 10256"/>
              <a:gd name="adj2" fmla="val 1142319"/>
              <a:gd name="adj3" fmla="val 20508633"/>
              <a:gd name="adj4" fmla="val 10800000"/>
              <a:gd name="adj5" fmla="val 149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718"/>
            <a:ext cx="5791200" cy="1371600"/>
          </a:xfrm>
        </p:spPr>
        <p:txBody>
          <a:bodyPr/>
          <a:lstStyle/>
          <a:p>
            <a:r>
              <a:rPr lang="en-US" dirty="0" smtClean="0"/>
              <a:t>Adaptive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4967672"/>
                  </p:ext>
                </p:extLst>
              </p:nvPr>
            </p:nvGraphicFramePr>
            <p:xfrm>
              <a:off x="457200" y="1790699"/>
              <a:ext cx="7772400" cy="15621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6192505"/>
                  </p:ext>
                </p:extLst>
              </p:nvPr>
            </p:nvGraphicFramePr>
            <p:xfrm>
              <a:off x="457200" y="1790699"/>
              <a:ext cx="7772400" cy="15621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285386" y="3124200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likelihood fit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b="1" dirty="0" smtClean="0"/>
              <a:t>logistic</a:t>
            </a:r>
            <a:r>
              <a:rPr lang="en-US" dirty="0" smtClean="0"/>
              <a:t> or </a:t>
            </a:r>
            <a:r>
              <a:rPr lang="en-US" b="1" dirty="0" smtClean="0"/>
              <a:t>relative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using gradient descent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652" y="4648200"/>
            <a:ext cx="7358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use probabilistic model + </a:t>
            </a:r>
          </a:p>
          <a:p>
            <a:r>
              <a:rPr lang="en-US" sz="2400" dirty="0" smtClean="0"/>
              <a:t>information gain to decide how informative a triple is.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Lure of </a:t>
            </a:r>
            <a:r>
              <a:rPr lang="en-US" dirty="0" err="1" smtClean="0"/>
              <a:t>Adaptivity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373563"/>
              </a:xfrm>
            </p:spPr>
            <p:txBody>
              <a:bodyPr/>
              <a:lstStyle/>
              <a:p>
                <a:r>
                  <a:rPr lang="en-US" dirty="0" smtClean="0"/>
                  <a:t>Toy example: complete binary trees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leaves, depth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/>
                      </a:rPr>
                      <m:t>log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Avg. cost is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from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random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queries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Avg. cost is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𝐥𝐨𝐠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/>
                  <a:t> from adaptive queries.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373563"/>
              </a:xfrm>
              <a:blipFill rotWithShape="1">
                <a:blip r:embed="rId2"/>
                <a:stretch>
                  <a:fillRect l="-741" t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943600" y="3048000"/>
            <a:ext cx="1066799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Tie store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1" y="3886200"/>
            <a:ext cx="1066799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Bow ties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772401" y="3886200"/>
            <a:ext cx="1066799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Neck ties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1" y="3886200"/>
            <a:ext cx="1066799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Tie clips</a:t>
            </a:r>
          </a:p>
        </p:txBody>
      </p:sp>
      <p:sp>
        <p:nvSpPr>
          <p:cNvPr id="8" name="Oval 7"/>
          <p:cNvSpPr/>
          <p:nvPr/>
        </p:nvSpPr>
        <p:spPr>
          <a:xfrm>
            <a:off x="4267200" y="3886200"/>
            <a:ext cx="1066799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Scarves</a:t>
            </a:r>
          </a:p>
        </p:txBody>
      </p:sp>
      <p:cxnSp>
        <p:nvCxnSpPr>
          <p:cNvPr id="12" name="Straight Connector 11"/>
          <p:cNvCxnSpPr>
            <a:stCxn id="4" idx="3"/>
            <a:endCxn id="8" idx="0"/>
          </p:cNvCxnSpPr>
          <p:nvPr/>
        </p:nvCxnSpPr>
        <p:spPr>
          <a:xfrm flipH="1">
            <a:off x="4800600" y="3438245"/>
            <a:ext cx="1299229" cy="447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6" idx="0"/>
          </p:cNvCxnSpPr>
          <p:nvPr/>
        </p:nvCxnSpPr>
        <p:spPr>
          <a:xfrm>
            <a:off x="6854170" y="3438245"/>
            <a:ext cx="1451631" cy="447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5" idx="0"/>
          </p:cNvCxnSpPr>
          <p:nvPr/>
        </p:nvCxnSpPr>
        <p:spPr>
          <a:xfrm>
            <a:off x="6477000" y="3505200"/>
            <a:ext cx="609601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4"/>
            <a:endCxn id="7" idx="0"/>
          </p:cNvCxnSpPr>
          <p:nvPr/>
        </p:nvCxnSpPr>
        <p:spPr>
          <a:xfrm flipH="1">
            <a:off x="5943601" y="3505200"/>
            <a:ext cx="533399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www.gigaflop.demon.co.uk/comp/fig3_2_3-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22010"/>
            <a:ext cx="360997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fault[1]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6825" r="52579" b="6576"/>
          <a:stretch/>
        </p:blipFill>
        <p:spPr>
          <a:xfrm>
            <a:off x="1524000" y="2514600"/>
            <a:ext cx="2788110" cy="3962400"/>
          </a:xfrm>
          <a:prstGeom prst="rect">
            <a:avLst/>
          </a:prstGeom>
        </p:spPr>
      </p:pic>
      <p:pic>
        <p:nvPicPr>
          <p:cNvPr id="4" name="Picture 3" descr="default[1]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2" t="16825" r="17631" b="6576"/>
          <a:stretch/>
        </p:blipFill>
        <p:spPr>
          <a:xfrm>
            <a:off x="1841205" y="2514600"/>
            <a:ext cx="2581332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609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43735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20 Questions metric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Random object is chosen secretly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System asks 20 questions and then ranks objects in terms of likelihood</a:t>
            </a:r>
          </a:p>
          <a:p>
            <a:r>
              <a:rPr lang="en-US" sz="1600" dirty="0" smtClean="0"/>
              <a:t>Dataset: 75 ties+75 tiles+75 flags</a:t>
            </a:r>
          </a:p>
          <a:p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8" name="Picture 7" descr="default[1]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6825" r="52579" b="6576"/>
          <a:stretch/>
        </p:blipFill>
        <p:spPr>
          <a:xfrm>
            <a:off x="4422537" y="2514600"/>
            <a:ext cx="2788110" cy="3962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images with a computer game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219200"/>
            <a:ext cx="459581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011238" y="312738"/>
            <a:ext cx="714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 Black" pitchFamily="34" charset="0"/>
              </a:rPr>
              <a:t>IMAGE SEARCH</a:t>
            </a: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 ON THE WEB</a:t>
            </a:r>
          </a:p>
        </p:txBody>
      </p:sp>
      <p:grpSp>
        <p:nvGrpSpPr>
          <p:cNvPr id="296966" name="Group 6"/>
          <p:cNvGrpSpPr>
            <a:grpSpLocks/>
          </p:cNvGrpSpPr>
          <p:nvPr/>
        </p:nvGrpSpPr>
        <p:grpSpPr bwMode="auto">
          <a:xfrm>
            <a:off x="5478463" y="2130425"/>
            <a:ext cx="3409950" cy="1774825"/>
            <a:chOff x="3451" y="1606"/>
            <a:chExt cx="2148" cy="1118"/>
          </a:xfrm>
        </p:grpSpPr>
        <p:sp>
          <p:nvSpPr>
            <p:cNvPr id="296964" name="Text Box 4"/>
            <p:cNvSpPr txBox="1">
              <a:spLocks noChangeArrowheads="1"/>
            </p:cNvSpPr>
            <p:nvPr/>
          </p:nvSpPr>
          <p:spPr bwMode="auto">
            <a:xfrm>
              <a:off x="3451" y="1606"/>
              <a:ext cx="20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FF00"/>
                  </a:solidFill>
                  <a:latin typeface="Arial" charset="0"/>
                </a:rPr>
                <a:t>USES FILENAMES AND HTML TEXT</a:t>
              </a:r>
            </a:p>
          </p:txBody>
        </p:sp>
        <p:sp>
          <p:nvSpPr>
            <p:cNvPr id="296965" name="Text Box 5"/>
            <p:cNvSpPr txBox="1">
              <a:spLocks noChangeArrowheads="1"/>
            </p:cNvSpPr>
            <p:nvPr/>
          </p:nvSpPr>
          <p:spPr bwMode="auto">
            <a:xfrm>
              <a:off x="3459" y="2397"/>
              <a:ext cx="21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7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1498600" y="1120775"/>
            <a:ext cx="5180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TWO-PLAYER ONLINE GAME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498600" y="1909763"/>
            <a:ext cx="7140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PARTNERS DON’T KNOW EACH OTHER AND CAN’T COMMUNICATE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498600" y="3130550"/>
            <a:ext cx="6381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OBJECT OF THE GAME: </a:t>
            </a:r>
          </a:p>
          <a:p>
            <a:pPr algn="l"/>
            <a:r>
              <a:rPr lang="en-US" b="1">
                <a:solidFill>
                  <a:srgbClr val="FFFF00"/>
                </a:solidFill>
              </a:rPr>
              <a:t>TYPE THE SAME WORD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498600" y="4327525"/>
            <a:ext cx="6243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THE ONLY THING IN COMMON IS </a:t>
            </a:r>
            <a:r>
              <a:rPr lang="en-US" b="1">
                <a:solidFill>
                  <a:srgbClr val="FFFF00"/>
                </a:solidFill>
              </a:rPr>
              <a:t>AN IMAGE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2593975" y="244475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THE</a:t>
            </a:r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 ESP GAME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208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5600"/>
            <a:ext cx="2312988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47" name="Picture 3" descr="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625600"/>
            <a:ext cx="2312988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1366838" y="836613"/>
            <a:ext cx="1922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PLAYER 1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5722938" y="836613"/>
            <a:ext cx="1922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PLAYER 2</a:t>
            </a:r>
          </a:p>
        </p:txBody>
      </p:sp>
      <p:grpSp>
        <p:nvGrpSpPr>
          <p:cNvPr id="364550" name="Group 6"/>
          <p:cNvGrpSpPr>
            <a:grpSpLocks/>
          </p:cNvGrpSpPr>
          <p:nvPr/>
        </p:nvGrpSpPr>
        <p:grpSpPr bwMode="auto">
          <a:xfrm>
            <a:off x="623888" y="3441700"/>
            <a:ext cx="7478712" cy="519113"/>
            <a:chOff x="393" y="2320"/>
            <a:chExt cx="4711" cy="327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393" y="2320"/>
              <a:ext cx="1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b="1">
                  <a:solidFill>
                    <a:schemeClr val="bg1"/>
                  </a:solidFill>
                </a:rPr>
                <a:t>GUESSING: </a:t>
              </a:r>
              <a:r>
                <a:rPr lang="en-US" b="1">
                  <a:solidFill>
                    <a:srgbClr val="FFFF00"/>
                  </a:solidFill>
                </a:rPr>
                <a:t>CAR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3185" y="2320"/>
              <a:ext cx="19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b="1">
                  <a:solidFill>
                    <a:schemeClr val="bg1"/>
                  </a:solidFill>
                </a:rPr>
                <a:t>GUESSING: </a:t>
              </a:r>
              <a:r>
                <a:rPr lang="en-US" b="1">
                  <a:solidFill>
                    <a:srgbClr val="FFFF00"/>
                  </a:solidFill>
                </a:rPr>
                <a:t>BOY</a:t>
              </a:r>
            </a:p>
          </p:txBody>
        </p:sp>
      </p:grpSp>
      <p:grpSp>
        <p:nvGrpSpPr>
          <p:cNvPr id="364553" name="Group 9"/>
          <p:cNvGrpSpPr>
            <a:grpSpLocks/>
          </p:cNvGrpSpPr>
          <p:nvPr/>
        </p:nvGrpSpPr>
        <p:grpSpPr bwMode="auto">
          <a:xfrm>
            <a:off x="623888" y="4067175"/>
            <a:ext cx="8250237" cy="2203450"/>
            <a:chOff x="393" y="2714"/>
            <a:chExt cx="5197" cy="1388"/>
          </a:xfrm>
        </p:grpSpPr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3185" y="2714"/>
              <a:ext cx="1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b="1">
                  <a:solidFill>
                    <a:schemeClr val="bg1"/>
                  </a:solidFill>
                </a:rPr>
                <a:t>GUESSING: </a:t>
              </a:r>
              <a:r>
                <a:rPr lang="en-US" b="1">
                  <a:solidFill>
                    <a:srgbClr val="FFFF00"/>
                  </a:solidFill>
                </a:rPr>
                <a:t>CAR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393" y="3506"/>
              <a:ext cx="2405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SUCCESS!</a:t>
              </a:r>
            </a:p>
            <a:p>
              <a:pPr algn="l"/>
              <a:r>
                <a:rPr lang="en-US" b="1">
                  <a:solidFill>
                    <a:srgbClr val="FFFF00"/>
                  </a:solidFill>
                </a:rPr>
                <a:t>YOU AGREE ON CAR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3185" y="3110"/>
              <a:ext cx="2405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SUCCESS!</a:t>
              </a:r>
            </a:p>
            <a:p>
              <a:pPr algn="l"/>
              <a:r>
                <a:rPr lang="en-US" b="1">
                  <a:solidFill>
                    <a:srgbClr val="FFFF00"/>
                  </a:solidFill>
                </a:rPr>
                <a:t>YOU AGREE ON CAR</a:t>
              </a:r>
            </a:p>
          </p:txBody>
        </p:sp>
      </p:grpSp>
      <p:grpSp>
        <p:nvGrpSpPr>
          <p:cNvPr id="364557" name="Group 13"/>
          <p:cNvGrpSpPr>
            <a:grpSpLocks/>
          </p:cNvGrpSpPr>
          <p:nvPr/>
        </p:nvGrpSpPr>
        <p:grpSpPr bwMode="auto">
          <a:xfrm>
            <a:off x="623888" y="4068763"/>
            <a:ext cx="3008312" cy="1146175"/>
            <a:chOff x="393" y="2715"/>
            <a:chExt cx="1895" cy="722"/>
          </a:xfrm>
        </p:grpSpPr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93" y="3110"/>
              <a:ext cx="18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GUESSING: </a:t>
              </a:r>
              <a:r>
                <a:rPr lang="en-US" b="1">
                  <a:solidFill>
                    <a:srgbClr val="FFFF00"/>
                  </a:solidFill>
                </a:rPr>
                <a:t>KID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393" y="2715"/>
              <a:ext cx="18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b="1">
                  <a:solidFill>
                    <a:schemeClr val="bg1"/>
                  </a:solidFill>
                </a:rPr>
                <a:t>GUESSING: </a:t>
              </a:r>
              <a:r>
                <a:rPr lang="en-US" b="1">
                  <a:solidFill>
                    <a:srgbClr val="FFFF00"/>
                  </a:solidFill>
                </a:rPr>
                <a:t>HAT</a:t>
              </a:r>
            </a:p>
          </p:txBody>
        </p:sp>
      </p:grpSp>
      <p:sp>
        <p:nvSpPr>
          <p:cNvPr id="364562" name="Text Box 18"/>
          <p:cNvSpPr txBox="1">
            <a:spLocks noChangeArrowheads="1"/>
          </p:cNvSpPr>
          <p:nvPr/>
        </p:nvSpPr>
        <p:spPr bwMode="auto">
          <a:xfrm>
            <a:off x="2593975" y="244475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THE</a:t>
            </a:r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 ESP GAME</a:t>
            </a: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90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30188"/>
            <a:ext cx="750728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59" name="Oval 3"/>
          <p:cNvSpPr>
            <a:spLocks noChangeArrowheads="1"/>
          </p:cNvSpPr>
          <p:nvPr/>
        </p:nvSpPr>
        <p:spPr bwMode="auto">
          <a:xfrm>
            <a:off x="4170363" y="1308100"/>
            <a:ext cx="2014537" cy="1628775"/>
          </a:xfrm>
          <a:prstGeom prst="ellips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>
                        <a:alpha val="19000"/>
                      </a:srgbClr>
                    </a:gs>
                    <a:gs pos="100000">
                      <a:srgbClr val="FF3300">
                        <a:alpha val="19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913063" y="5867400"/>
            <a:ext cx="3448050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136775" y="5795963"/>
            <a:ext cx="4976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Helvetica" pitchFamily="34" charset="0"/>
              </a:rPr>
              <a:t>© 2004 Carnegie Mellon University, all rights reserved. Patent Pending.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55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Adaptively learning the </a:t>
            </a:r>
            <a:r>
              <a:rPr lang="en-US" dirty="0"/>
              <a:t>C</a:t>
            </a:r>
            <a:r>
              <a:rPr lang="en-US" dirty="0" smtClean="0"/>
              <a:t>rowd Kernel</a:t>
            </a:r>
          </a:p>
          <a:p>
            <a:r>
              <a:rPr lang="en-US" dirty="0" smtClean="0"/>
              <a:t>The ESP Game</a:t>
            </a:r>
          </a:p>
          <a:p>
            <a:r>
              <a:rPr lang="en-US" dirty="0" err="1" smtClean="0"/>
              <a:t>CrowdClustering</a:t>
            </a:r>
            <a:endParaRPr lang="en-US" dirty="0" smtClean="0"/>
          </a:p>
          <a:p>
            <a:r>
              <a:rPr lang="en-US" dirty="0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1419225" y="1512888"/>
            <a:ext cx="635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ABOUT</a:t>
            </a:r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 CHEATING?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603250" y="2359025"/>
            <a:ext cx="7988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IF A PAIR PLAYS TOO FAST, WE DON’T RECORD THE WORDS THEY AGREE ON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17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2"/>
          <p:cNvGrpSpPr>
            <a:grpSpLocks/>
          </p:cNvGrpSpPr>
          <p:nvPr/>
        </p:nvGrpSpPr>
        <p:grpSpPr bwMode="auto">
          <a:xfrm>
            <a:off x="460375" y="1774825"/>
            <a:ext cx="8347075" cy="2571750"/>
            <a:chOff x="488" y="1334"/>
            <a:chExt cx="4951" cy="1620"/>
          </a:xfrm>
        </p:grpSpPr>
        <p:sp>
          <p:nvSpPr>
            <p:cNvPr id="363523" name="Text Box 3"/>
            <p:cNvSpPr txBox="1">
              <a:spLocks noChangeArrowheads="1"/>
            </p:cNvSpPr>
            <p:nvPr/>
          </p:nvSpPr>
          <p:spPr bwMode="auto">
            <a:xfrm>
              <a:off x="488" y="1334"/>
              <a:ext cx="495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WE GIVE PLAYERS </a:t>
              </a:r>
              <a:r>
                <a:rPr lang="en-US" b="1">
                  <a:solidFill>
                    <a:srgbClr val="FFFF00"/>
                  </a:solidFill>
                </a:rPr>
                <a:t>TEST IMAGES</a:t>
              </a:r>
              <a:r>
                <a:rPr lang="en-US" b="1">
                  <a:solidFill>
                    <a:schemeClr val="bg1"/>
                  </a:solidFill>
                </a:rPr>
                <a:t> FOR WHICH WE KNOW ALL THE COMMON LABELS: </a:t>
              </a:r>
            </a:p>
          </p:txBody>
        </p:sp>
        <p:sp>
          <p:nvSpPr>
            <p:cNvPr id="363524" name="Text Box 4"/>
            <p:cNvSpPr txBox="1">
              <a:spLocks noChangeArrowheads="1"/>
            </p:cNvSpPr>
            <p:nvPr/>
          </p:nvSpPr>
          <p:spPr bwMode="auto">
            <a:xfrm>
              <a:off x="934" y="2089"/>
              <a:ext cx="4434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WE ONLY STORE A PLAYER’S GUESSES IF THEY SUCCESSFULLY LABEL THE TEST IMAGES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1419225" y="1017588"/>
            <a:ext cx="635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ABOUT</a:t>
            </a:r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 CHEATING?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712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661988" y="3054350"/>
            <a:ext cx="7691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MANY PEOPLE PLAY </a:t>
            </a:r>
            <a:r>
              <a:rPr lang="en-US" b="1">
                <a:solidFill>
                  <a:srgbClr val="FFFF00"/>
                </a:solidFill>
              </a:rPr>
              <a:t>OVER 20 HOURS A WEEK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661988" y="2289175"/>
            <a:ext cx="7799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FF00"/>
                </a:solidFill>
              </a:rPr>
              <a:t>3.2 MILLION LABELS</a:t>
            </a:r>
            <a:r>
              <a:rPr lang="en-US" b="1">
                <a:solidFill>
                  <a:schemeClr val="bg1"/>
                </a:solidFill>
              </a:rPr>
              <a:t> WITH 22,000 PLAYERS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727200" y="1406525"/>
            <a:ext cx="567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THE ESP GAME </a:t>
            </a:r>
            <a:r>
              <a:rPr lang="en-US" sz="3600">
                <a:solidFill>
                  <a:schemeClr val="bg1"/>
                </a:solidFill>
              </a:rPr>
              <a:t>IS FUN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479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239838" y="1023938"/>
            <a:ext cx="681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LABELING THE</a:t>
            </a:r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 ENTIRE WEB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682625" y="3260725"/>
            <a:ext cx="7927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INDIVIDUAL GAMES IN YAHOO! AND MSN AVERAGE OVER 10,000 PLAYERS AT A TIME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412750" y="1941513"/>
            <a:ext cx="8469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5000 PEOPLE</a:t>
            </a:r>
            <a:r>
              <a:rPr lang="en-US" b="1">
                <a:solidFill>
                  <a:schemeClr val="bg1"/>
                </a:solidFill>
              </a:rPr>
              <a:t> PLAYING SIMULTANEOUSLY CAN LABEL ALL IMAGES ON GOOGLE IN </a:t>
            </a:r>
            <a:r>
              <a:rPr lang="en-US" b="1">
                <a:solidFill>
                  <a:srgbClr val="FFFF00"/>
                </a:solidFill>
              </a:rPr>
              <a:t>30 DAYS</a:t>
            </a:r>
            <a:r>
              <a:rPr lang="en-US" b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32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1620838" y="1316038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A FEW </a:t>
            </a:r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MILLION LABELS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587047" y="3962400"/>
            <a:ext cx="7927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CAN IMPROVE IMAGE SEARCH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1153659" y="3200400"/>
            <a:ext cx="6464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CAN BE USED TO </a:t>
            </a:r>
            <a:r>
              <a:rPr lang="en-US" b="1" dirty="0">
                <a:solidFill>
                  <a:srgbClr val="FFFF00"/>
                </a:solidFill>
              </a:rPr>
              <a:t>IMPROVE COMPUTER VISION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774" y="236220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CAN BE USED 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IMPROVE ACCESSIBILITY FOR VISUALLY IMPAIRED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Credit: Luis von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03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  <p:bldP spid="38605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Crowdclustering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Paper:3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crowdsourcing to discover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worker given M images to cluster.</a:t>
            </a:r>
          </a:p>
          <a:p>
            <a:r>
              <a:rPr lang="en-US" dirty="0" smtClean="0"/>
              <a:t>Images are represented in d-dimensional </a:t>
            </a:r>
            <a:r>
              <a:rPr lang="en-US" dirty="0" err="1" smtClean="0"/>
              <a:t>euclidean</a:t>
            </a:r>
            <a:r>
              <a:rPr lang="en-US" dirty="0" smtClean="0"/>
              <a:t> space(hidden variables)</a:t>
            </a:r>
          </a:p>
          <a:p>
            <a:r>
              <a:rPr lang="en-US" dirty="0" smtClean="0"/>
              <a:t>Atomic clusters: </a:t>
            </a:r>
            <a:r>
              <a:rPr lang="en-US" dirty="0" err="1" smtClean="0"/>
              <a:t>Dirichlet</a:t>
            </a:r>
            <a:r>
              <a:rPr lang="en-US" dirty="0" smtClean="0"/>
              <a:t> process mixture model</a:t>
            </a:r>
          </a:p>
          <a:p>
            <a:r>
              <a:rPr lang="en-US" dirty="0" smtClean="0"/>
              <a:t>Worker: pairwise binary classifier with a bias(hidden variables)</a:t>
            </a:r>
          </a:p>
          <a:p>
            <a:r>
              <a:rPr lang="en-US" dirty="0" smtClean="0"/>
              <a:t>A worker’s tendency to label pair of images is </a:t>
            </a:r>
            <a:r>
              <a:rPr lang="en-US" dirty="0" err="1" smtClean="0"/>
              <a:t>modelled</a:t>
            </a:r>
            <a:r>
              <a:rPr lang="en-US" dirty="0" smtClean="0"/>
              <a:t> as a pairwise logistic regression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atomic cluster </a:t>
            </a:r>
            <a:r>
              <a:rPr lang="en-US" dirty="0" err="1" smtClean="0"/>
              <a:t>centres</a:t>
            </a:r>
            <a:r>
              <a:rPr lang="en-US" dirty="0" smtClean="0"/>
              <a:t> and their means and </a:t>
            </a:r>
            <a:r>
              <a:rPr lang="en-US" dirty="0" err="1" smtClean="0"/>
              <a:t>covariances</a:t>
            </a:r>
            <a:r>
              <a:rPr lang="en-US" dirty="0" smtClean="0"/>
              <a:t> need to be evaluated.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practice of obtaining needed services, ideas, or content by soliciting contributions from a large group of </a:t>
            </a:r>
            <a:r>
              <a:rPr lang="en-US" dirty="0" smtClean="0"/>
              <a:t>people, especially an online community”-Wikipedia</a:t>
            </a:r>
          </a:p>
          <a:p>
            <a:r>
              <a:rPr lang="en-US" dirty="0" smtClean="0"/>
              <a:t>Combines </a:t>
            </a:r>
            <a:r>
              <a:rPr lang="en-US" dirty="0"/>
              <a:t>the efforts of crowds of volunteers or part-time </a:t>
            </a:r>
            <a:r>
              <a:rPr lang="en-US" dirty="0" smtClean="0"/>
              <a:t>workers to give a significant result</a:t>
            </a:r>
          </a:p>
        </p:txBody>
      </p:sp>
    </p:spTree>
    <p:extLst>
      <p:ext uri="{BB962C8B-B14F-4D97-AF65-F5344CB8AC3E}">
        <p14:creationId xmlns:p14="http://schemas.microsoft.com/office/powerpoint/2010/main" val="30520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Color?</a:t>
            </a:r>
            <a:endParaRPr lang="en-US" dirty="0"/>
          </a:p>
        </p:txBody>
      </p:sp>
      <p:pic>
        <p:nvPicPr>
          <p:cNvPr id="1026" name="Picture 2" descr="C:\Users\Neelima\Dropbox\mTurkColors\Pin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Color?</a:t>
            </a:r>
            <a:endParaRPr lang="en-US" dirty="0"/>
          </a:p>
        </p:txBody>
      </p:sp>
      <p:pic>
        <p:nvPicPr>
          <p:cNvPr id="2051" name="Picture 3" descr="C:\Users\Neelima\Dropbox\mTurkColors\Purp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Color?</a:t>
            </a:r>
            <a:endParaRPr lang="en-US" dirty="0"/>
          </a:p>
        </p:txBody>
      </p:sp>
      <p:pic>
        <p:nvPicPr>
          <p:cNvPr id="3074" name="Picture 2" descr="C:\Users\Neelima\Dropbox\mTurkColors\Voil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Color?</a:t>
            </a:r>
            <a:endParaRPr lang="en-US" dirty="0"/>
          </a:p>
        </p:txBody>
      </p:sp>
      <p:pic>
        <p:nvPicPr>
          <p:cNvPr id="4098" name="Picture 2" descr="C:\Users\Neelima\Dropbox\mTurkColors\Laven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on Mechanical Turk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9626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on Mechanical </a:t>
            </a:r>
            <a:r>
              <a:rPr lang="en-US" dirty="0" err="1" smtClean="0"/>
              <a:t>Truk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391400" cy="443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3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Black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01334"/>
              </p:ext>
            </p:extLst>
          </p:nvPr>
        </p:nvGraphicFramePr>
        <p:xfrm>
          <a:off x="457200" y="1981200"/>
          <a:ext cx="4038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389135"/>
              </p:ext>
            </p:extLst>
          </p:nvPr>
        </p:nvGraphicFramePr>
        <p:xfrm>
          <a:off x="4648200" y="2133600"/>
          <a:ext cx="3886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50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Lavender(male)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427901"/>
              </p:ext>
            </p:extLst>
          </p:nvPr>
        </p:nvGraphicFramePr>
        <p:xfrm>
          <a:off x="4800600" y="2209800"/>
          <a:ext cx="289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349700"/>
              </p:ext>
            </p:extLst>
          </p:nvPr>
        </p:nvGraphicFramePr>
        <p:xfrm>
          <a:off x="838200" y="2286000"/>
          <a:ext cx="2438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6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Purple(female)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141470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6666121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3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Pink(female)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2790644"/>
              </p:ext>
            </p:extLst>
          </p:nvPr>
        </p:nvGraphicFramePr>
        <p:xfrm>
          <a:off x="4953000" y="2362200"/>
          <a:ext cx="3276600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176498"/>
              </p:ext>
            </p:extLst>
          </p:nvPr>
        </p:nvGraphicFramePr>
        <p:xfrm>
          <a:off x="762000" y="2438400"/>
          <a:ext cx="3200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7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Arial"/>
              <a:buChar char="•"/>
              <a:defRPr/>
            </a:pPr>
            <a:r>
              <a:rPr lang="en-US" dirty="0"/>
              <a:t>Testing &amp; Refining a </a:t>
            </a:r>
            <a:r>
              <a:rPr lang="en-US" dirty="0" smtClean="0"/>
              <a:t>Product(Netflix)</a:t>
            </a:r>
            <a:endParaRPr lang="en-US" dirty="0"/>
          </a:p>
          <a:p>
            <a:pPr marL="274320" indent="-274320">
              <a:buFont typeface="Arial"/>
              <a:buChar char="•"/>
              <a:defRPr/>
            </a:pPr>
            <a:r>
              <a:rPr lang="en-US" dirty="0"/>
              <a:t> Market </a:t>
            </a:r>
            <a:r>
              <a:rPr lang="en-US" dirty="0" smtClean="0"/>
              <a:t>Research(</a:t>
            </a:r>
            <a:r>
              <a:rPr lang="en-US" dirty="0" err="1" smtClean="0"/>
              <a:t>Threadless</a:t>
            </a:r>
            <a:r>
              <a:rPr lang="en-US" dirty="0" smtClean="0"/>
              <a:t>)</a:t>
            </a:r>
          </a:p>
          <a:p>
            <a:pPr marL="274320" indent="-274320">
              <a:buFont typeface="Arial"/>
              <a:buChar char="•"/>
              <a:defRPr/>
            </a:pPr>
            <a:r>
              <a:rPr lang="en-US" dirty="0" smtClean="0"/>
              <a:t>Knowledge Management(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  <a:p>
            <a:pPr marL="274320" indent="-274320">
              <a:buFont typeface="Arial"/>
              <a:buChar char="•"/>
              <a:defRPr/>
            </a:pPr>
            <a:r>
              <a:rPr lang="en-US" dirty="0"/>
              <a:t> Customer </a:t>
            </a:r>
            <a:r>
              <a:rPr lang="en-US" dirty="0" smtClean="0"/>
              <a:t>Service(My Starbucks Ideas)</a:t>
            </a:r>
            <a:endParaRPr lang="en-US" dirty="0"/>
          </a:p>
          <a:p>
            <a:pPr marL="274320" indent="-274320">
              <a:buFont typeface="Arial"/>
              <a:buChar char="•"/>
              <a:defRPr/>
            </a:pPr>
            <a:r>
              <a:rPr lang="en-US" dirty="0" smtClean="0"/>
              <a:t>R&amp;D</a:t>
            </a:r>
          </a:p>
          <a:p>
            <a:pPr marL="674370" lvl="1" indent="-274320">
              <a:buFont typeface="Arial"/>
              <a:buChar char="•"/>
              <a:defRPr/>
            </a:pPr>
            <a:r>
              <a:rPr lang="en-US" dirty="0" smtClean="0"/>
              <a:t>Computer Vision/Machine Learning</a:t>
            </a:r>
          </a:p>
          <a:p>
            <a:pPr marL="674370" lvl="1" indent="-274320">
              <a:buFont typeface="Arial"/>
              <a:buChar char="•"/>
              <a:defRPr/>
            </a:pPr>
            <a:r>
              <a:rPr lang="en-US" dirty="0" smtClean="0"/>
              <a:t>And many more fields</a:t>
            </a:r>
          </a:p>
          <a:p>
            <a:pPr marL="674370" lvl="1" indent="-274320">
              <a:buFont typeface="Arial"/>
              <a:buChar char="•"/>
              <a:defRPr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1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Violet(female)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520047"/>
              </p:ext>
            </p:extLst>
          </p:nvPr>
        </p:nvGraphicFramePr>
        <p:xfrm>
          <a:off x="533400" y="2362200"/>
          <a:ext cx="3581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8261941"/>
              </p:ext>
            </p:extLst>
          </p:nvPr>
        </p:nvGraphicFramePr>
        <p:xfrm>
          <a:off x="4572000" y="2362200"/>
          <a:ext cx="4038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Parikh</a:t>
            </a:r>
          </a:p>
          <a:p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Ghatty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Adaptively Learning the Crowd Kernel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on New domain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dataset as a d-dimensional representation of every object in the domain.</a:t>
            </a:r>
          </a:p>
          <a:p>
            <a:r>
              <a:rPr lang="en-US" dirty="0" smtClean="0"/>
              <a:t>Requires expertise</a:t>
            </a:r>
          </a:p>
          <a:p>
            <a:r>
              <a:rPr lang="en-US" dirty="0" smtClean="0"/>
              <a:t>Two representations: </a:t>
            </a:r>
          </a:p>
          <a:p>
            <a:pPr lvl="1"/>
            <a:r>
              <a:rPr lang="en-US" dirty="0" smtClean="0"/>
              <a:t>Feature vector representation</a:t>
            </a:r>
          </a:p>
          <a:p>
            <a:pPr lvl="1"/>
            <a:r>
              <a:rPr lang="en-US" dirty="0" smtClean="0"/>
              <a:t>Kernel representation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 credit: O. Tamuz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Input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Database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objects, say images.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INPUT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Amazon.com: floor tiles Tiles - Windows Internet Explor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201"/>
            <a:ext cx="8370970" cy="5257800"/>
          </a:xfrm>
        </p:spPr>
      </p:pic>
      <p:sp>
        <p:nvSpPr>
          <p:cNvPr id="3" name="Oval 2"/>
          <p:cNvSpPr/>
          <p:nvPr/>
        </p:nvSpPr>
        <p:spPr>
          <a:xfrm>
            <a:off x="5171209" y="2497281"/>
            <a:ext cx="533400" cy="228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42672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AutoShape 2" descr="data:image/jpg;base64,/9j/4AAQSkZJRgABAQAAAQABAAD/2wCEAAkGBhMSEBIUExIQEhQUEhAUFxUUDw8QEBUVFBUVFBUUFBUXHCYeFxkjGRQUHy8gIycpLCwsFR4xNTAqNSYrLCkBCQoKDgwOFw8PGCkcHBwpKSwpKSksKSkpKSktKSkpKSkpKSkpKSkpKSkpKSkpNCkpLCksMiksKSwsLCwpLCwpKf/AABEIANMAjAMBIgACEQEDEQH/xAAbAAACAwEBAQAAAAAAAAAAAAAEBQIDBgEAB//EADsQAAEDAgQEAwUGBgEFAAAAAAEAAhEDIQQFEjFBUWFxIoGRBhOhscEUMkJS0fAHI2JykuGCFXOissL/xAAZAQACAwEAAAAAAAAAAAAAAAABAgADBAX/xAAhEQACAgMBAQACAwAAAAAAAAAAAQIRAyExEkEiURMygf/aAAwDAQACEQMRAD8AX1WBDVqUo/3SpqMK5ypo0MCw4cHbp3hcSIulZC9RpO1WVWXFasaEh84giypfUhWYakYuoYhqwp/DT8Bw2Si2sshmGLlWe/J2EDm46fhurY45y/qhFJIorlUNajTgS6+pvoV05U/hpd2N/irnhmkLZCi9V4muFx1MtMEEHqhcRTlVqG9hvRynUBKJqUwQq8NhrIwUUZJIkWK/c3UtKOq0oQNaomUrI40cL1xA16xBUWYswm8v4LY+fXACEq4kI/EZfdBVMHpVyxOHRE/XCprxKZYQBJK403CZ5fWkKZX+OhYdG/vBCX4vGaTG7jsFXm2YCjTLzvs0cydln8FWc8l7jcrLgwp/lLhe3uh59q5XPPgOyLwdIuMlKcOyStLgKMBb3KlSGhBIKoYdGU8Mu4ZiY0aYVZcL6+Da4Q8Aj4jssvm2BNE82nZ30K3jqCX4/BB7C0iQf2EXT6Vyxp8MdhqwhXOrXQHuzTqOYfwn1CNY0FUZoUjPF7otd4gleKpxKPfVgIGu+ZWaDaLGxXXCpazojH07qxtBafeiocf9WBN/JB4zMBBlLcwwDmCZKUVK54ldWUU+maLa4GVsdqKZZPiLJFTwz3XATDLGODwFTlxrw6Hg/wAiHtli9VSmy8Bs78zb4BW4FvhEcks9qAftJ/tZ8kxyx0sCpjGscTRDrHOCoyn2FqQEjwVS6ZUMQOY9UKNER7hX7JjRqpVljw6BMo1kCZMDdKWjFtWVW9spc/OaTba2E/3AlSw+bNfsfJSmLoy3tTQiuCOLUmONLXQtN7TMBqUzzss/jMJD9rK1q8Zgyupl1E6t1ZUw4XqDYCk1+pcqSaY8WgCrS5LgR+KpQEsfXgqyErIxlmDNQhZ9+RuJWjbTRlGiF0nmZQoCjB5WYARTctAdICaNohdrmGGBcAx3Uea1TGUNmA9sqcV2neWRw3BIursmdNEea9VwjarAXbxv1K5krSKUHcOcPjCC/rRo8OMi+nVqPfpZDQN3O+6AmFPL21HaW4ppd+UNAn4od2FJ8IFuib4LCNoRWNnsaQIEGDeDe6mh6YFg84+z1zTLtRAHZa91MPoA3mOHJfNKdHVWfVIgucXc9+ZX0jIK4fQHQQq5F8DJVKTGOD3UHOBeGyTcSQNRjYX3WhwlNhLRofTc5rXDxEggib3I9UwGSidQIImdPVNaOEG8AHsjegOOxFmWAc/3AJAOuCeEQT/8ofNcO0Ha23yP1T7Mqga6mTwqN/fxSf2gMed/KIQ90ivJCLg/2Z2tUgFB4XMADdX1nCEqq4fxKhNSTTMO1tDTF5iCEm1k3TnCZeC3ZefgIOyEIqPB7bGdK6LYVSyirW0yrwWTNRR98u1aJhL3vMrRHBaK3kM/nJ9yagEw4y3oDv8AGULk9TxPHMtd/kL/ABT7G4X3jZ3I4G4I4hIsNTDKzgLAtB9DCDj5dGyM1OKZp8tcNirc5qD3aW4ap4gjcdTDmxN1Wy6JnqbpNvVbj2VpeDeN1g3UnBx0O72stZltI0mtu95JiI4nj2SssXTX0XASOu/BMAAAs1gcdpEOa5sc5Kc0cYC0aSCOCA7A85bqA/uZ8wEi9ony8gfhaB+/VOs4rgU5Owcw23+8Fn69YPe47SdkVG0zJmnS8mZeHA3ROHaCmWIwQKpo4GFS4GQOwzBCk6gu0m2VwT1oKZaYCp+1gFZep7Tg7XROT1HVZcbCVqhi3sqlIf1sWIQfu5Xa+H0hTpOWu6WimrZWGQkmdUAyrTcLapaeU7iFpCJSb2jw+qiY3BaR3lUSlZohplFJ8XV2Gomq4yVnsJnNocLiB1TTL82Gl3WR+ws7TNsWixmNippawC9iS2/VabCYh9ifkSfI2WWpUpknZMsuqVH2At1+hQs0RaSNFSbUqEtc5rbXjxQPOYVjMUKJ0k8RtYX4q7B4fS38PWLLO55X/mu2gM5xfv5pOhm9WM8/xoLWsBuSD5C8/JZqvjCH6RclF4GgSdT51RAB4N4eatp4ZvvOq2YoUjlZ8nqRSa5AuqGZw0mJ+KaYvBamFIGZAaZLplWKEX0o9NDRuZD9lWjMQkuLoHTbdDto1Ef4IsX+RofZJk9NtJtmkloJJEkkj5forA1tOppAAmLBcy2nUDQ0Hhy2T3K/Zcl2txk9UBgSrcbIVhEp9meVOYwz6mB8Viq+aU6TjqqB0cG+JHoUaCAAsz7R5qG1KbOEy7lBkAfVAZh7bGCKbAOpJPnAWfxFdzzLjqJ3J3JQ8WMpUOcdlYedTbOv58ksr06lO5aRtwsevz9VZl2PePCbgescE6p1ZFws7uOma1UtoV4DMiTBNhz+acVs1IFPQ6JN4/Tt81XRyFlQyBBPFOsL7DBwGpxItsUjp7HTklRVXzx5Aa0kmwAEyTx/fVNfZ/2ecT72vd24bNhylNMuySnSHhaJ57n1KaVHtpsc4mA0FxPQJW/0Nt9MRVxwNSoWmwqVB/i6D8kqxGd6asG3VD+ztcuZVqH8daq8dA5xNvVQzjAGo7UwT0sD6Fb4ppI5kmvTNFgs6bHicCp4jMmGwXzurUewwQ5vcEKIzJw4qUSj6EajSraOiOCwtLO3xEopmbmN0A0b3DY9lMAkj6qzEfxBe1pFCmBw1vv6NH19FiDiHEz87rsk8T8tlasa+lbbLM6zTEYgk1az3xJiYb5NFkirYM95CcNgie4P6oajs8HdsDycmpBTM/Vpnyuul8tCbV8OC0f3R6pO9mlzh1Mdiq2qGTDMuxWlwO8bjovouX4SnXpS0Da44g8l8tpugrSZB7S/ZjqdJZIDhvM7AdbFVZIekXY5+WaZuAdTJ72WiyfGy2HWKmwsr02vZDmuAIPCD9VdhaDW8FjNqD6DJWR/iRnmil9nYfFUjV/bO3mVoMzzxlCkXHe9uJPAL5HjcyNau6rUNhcmCQAYA2TQj6Ys5eUOcvpCnQaOnzKvbUESuFwLJBBBFiDIPVV0zAbOx+BXVSpHJe2TeGu8LgHDkRKBrZEyfD4ehuPVG6oMHdTeg42ROhO7JSOH6KByo8k+bVIUvtI5JHAdT/YrY1ef4TPAwD8gV1p3C999pHQhWiHIgj9yqns/mPH5qYP+JlTonUyDu36L1Uw9h8vVAIN+GeUH0N/ghcxwBJkbgn0Nx80w0RULeDgfipfhB4ix8kKsKdGYNE8o8uK87xMLTvZw7j6QSn+JbBDuDhDuU/hd5HfoeiCblxcTbSdJHQuP7KrcRvQ8/h1n5pvNFzvA8EgE2a4dOE/RbPH5w2mCSdto4r5XQwQMtjRUAuJ/8mnkVZh8U7SWOmac2vsf9/NZ8uL6jTiy/GNs7zZ1Z0zbgEg9oH6GMpCxPjeefADsLoujitLmTBOoehMFCZ/RL8WRsHaQ3sLE/Mpscai2Lmm26Hfs1Jw9MH+uO02+qa4hngI5KvD0QwBosAA0dgrHGxWxKjG9lQOtgPEL1GpIjqqaNTS7oVPEMg6hsoQKdsh3i6spVdQXpUIAEw5epOh/dSxrYv1VNR2zlAo7VOh88Cr8UyRZQqtDmrmGdqZB3FlCHsTdrXDhHwVu88nQVClcFq7QPgj8phAJB1MOaWnqFW5paG3nSInn1PVEELhbII5qEK8ThQ8A7OH3XDcH9EuzN0Na4wKrTED8YNj3HFNMI+QWncJZljDVq1Hu2YIaN4J2PkASle/9CtFuAyuIe+3IHfuRwR7cMHnUQPCRE9/qJCm50kC8EkXufM8V2mIBH9SZJLQHJsJhd4KOpdiyYUFxDP1V2FqhzYKlVZIQDiWPUIEPpljpGyvFUG6m14e1CVMKZsVCHcSJCDp7EIxpkIAmHFRhRbhX8Cps8L+hQ43lXVbwUAlos7vK5SEPI/MF55sCu1vwuUASC7C7UbdeO0oBBqnhe13OxUcioaRX/wC8R5Btv/ZW4xks7XXcpMip1c0+rBPyQ+kvR6l90ji3/SMcwESO6FYIe7qFxtcsc2fuuse+yYUIa5dFVWVW2kbIemZUCEA2Q+Nw8hEFtguB3NEAuwteN0yD0rxlLS7ujsPX8IlAIJl9WWDsFVi2w6eaEyev/Lb2CPxbZapdoPGUhWsNkNTqWCvYgQtYfCRyU23aoNsQp07FEBaHWHaFymNwuMHBdm4UIeY2QR3QeUPgvbyEehP6hGsMO7pe3wYmPzj6f6QCGVbOB6L1ejqpuHEXC9WII3gxMb8bABTw9QauhEfFMKcy7EamQd11lj2QtFpbUcOqNddt+M/BBBYULqpwVdOrHD4qXveigAXGskdl3DDwhSq0ydiF2nSIEW9UQmayep/LHQlO6L5CzuTu8JHX5pth6sKuD0PJbOv8JKuD9lCuJCiw2TChbXWVrShmFXAogLQVJQYVYFAHCNkvznwvov8A6wD2KZEIHOaWvDu5th3p/pBhXQx+xHoh9UAHkSFZh6upjXfmY0/BQ31eqYB6ufE1/NFj7g/5fNA0RLS3i0yOyIpPsO3zQQTz7QVYFypse0r1O9wiAsC7K4G3XiVCGJyb8XYJmDdeXlVDhbLoUotXl5OKX01evLyIGXDfyXZuF5eUFJHdQAkOB2LXfJeXlHwgLkJmhS/5D4lXkeI9l5eUXAvpThD/ADvIfJTq2Ii37C8vIogU3ZUUB97uvLyIAonwhRDl5eQIf//Z"/>
          <p:cNvSpPr>
            <a:spLocks noChangeAspect="1" noChangeArrowheads="1"/>
          </p:cNvSpPr>
          <p:nvPr/>
        </p:nvSpPr>
        <p:spPr bwMode="auto">
          <a:xfrm>
            <a:off x="76200" y="-960438"/>
            <a:ext cx="1333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4" descr="data:image/jpg;base64,/9j/4AAQSkZJRgABAQAAAQABAAD/2wCEAAkGBhMSEBIUExIQEhQUEhAUFxUUDw8QEBUVFBUVFBUUFBUXHCYeFxkjGRQUHy8gIycpLCwsFR4xNTAqNSYrLCkBCQoKDgwOFw8PGCkcHBwpKSwpKSksKSkpKSktKSkpKSkpKSkpKSkpKSkpKSkpNCkpLCksMiksKSwsLCwpLCwpKf/AABEIANMAjAMBIgACEQEDEQH/xAAbAAACAwEBAQAAAAAAAAAAAAAEBQIDBgEAB//EADsQAAEDAgQEAwUGBgEFAAAAAAEAAhEDIQQFEjFBUWFxIoGRBhOhscEUMkJS0fAHI2JykuGCFXOissL/xAAZAQACAwEAAAAAAAAAAAAAAAABAgADBAX/xAAhEQACAgMBAQACAwAAAAAAAAAAAQIRAyExEkEiURMygf/aAAwDAQACEQMRAD8AX1WBDVqUo/3SpqMK5ypo0MCw4cHbp3hcSIulZC9RpO1WVWXFasaEh84giypfUhWYakYuoYhqwp/DT8Bw2Si2sshmGLlWe/J2EDm46fhurY45y/qhFJIorlUNajTgS6+pvoV05U/hpd2N/irnhmkLZCi9V4muFx1MtMEEHqhcRTlVqG9hvRynUBKJqUwQq8NhrIwUUZJIkWK/c3UtKOq0oQNaomUrI40cL1xA16xBUWYswm8v4LY+fXACEq4kI/EZfdBVMHpVyxOHRE/XCprxKZYQBJK403CZ5fWkKZX+OhYdG/vBCX4vGaTG7jsFXm2YCjTLzvs0cydln8FWc8l7jcrLgwp/lLhe3uh59q5XPPgOyLwdIuMlKcOyStLgKMBb3KlSGhBIKoYdGU8Mu4ZiY0aYVZcL6+Da4Q8Aj4jssvm2BNE82nZ30K3jqCX4/BB7C0iQf2EXT6Vyxp8MdhqwhXOrXQHuzTqOYfwn1CNY0FUZoUjPF7otd4gleKpxKPfVgIGu+ZWaDaLGxXXCpazojH07qxtBafeiocf9WBN/JB4zMBBlLcwwDmCZKUVK54ldWUU+maLa4GVsdqKZZPiLJFTwz3XATDLGODwFTlxrw6Hg/wAiHtli9VSmy8Bs78zb4BW4FvhEcks9qAftJ/tZ8kxyx0sCpjGscTRDrHOCoyn2FqQEjwVS6ZUMQOY9UKNER7hX7JjRqpVljw6BMo1kCZMDdKWjFtWVW9spc/OaTba2E/3AlSw+bNfsfJSmLoy3tTQiuCOLUmONLXQtN7TMBqUzzss/jMJD9rK1q8Zgyupl1E6t1ZUw4XqDYCk1+pcqSaY8WgCrS5LgR+KpQEsfXgqyErIxlmDNQhZ9+RuJWjbTRlGiF0nmZQoCjB5WYARTctAdICaNohdrmGGBcAx3Uea1TGUNmA9sqcV2neWRw3BIursmdNEea9VwjarAXbxv1K5krSKUHcOcPjCC/rRo8OMi+nVqPfpZDQN3O+6AmFPL21HaW4ppd+UNAn4od2FJ8IFuib4LCNoRWNnsaQIEGDeDe6mh6YFg84+z1zTLtRAHZa91MPoA3mOHJfNKdHVWfVIgucXc9+ZX0jIK4fQHQQq5F8DJVKTGOD3UHOBeGyTcSQNRjYX3WhwlNhLRofTc5rXDxEggib3I9UwGSidQIImdPVNaOEG8AHsjegOOxFmWAc/3AJAOuCeEQT/8ofNcO0Ha23yP1T7Mqga6mTwqN/fxSf2gMed/KIQ90ivJCLg/2Z2tUgFB4XMADdX1nCEqq4fxKhNSTTMO1tDTF5iCEm1k3TnCZeC3ZefgIOyEIqPB7bGdK6LYVSyirW0yrwWTNRR98u1aJhL3vMrRHBaK3kM/nJ9yagEw4y3oDv8AGULk9TxPHMtd/kL/ABT7G4X3jZ3I4G4I4hIsNTDKzgLAtB9DCDj5dGyM1OKZp8tcNirc5qD3aW4ap4gjcdTDmxN1Wy6JnqbpNvVbj2VpeDeN1g3UnBx0O72stZltI0mtu95JiI4nj2SssXTX0XASOu/BMAAAs1gcdpEOa5sc5Kc0cYC0aSCOCA7A85bqA/uZ8wEi9ony8gfhaB+/VOs4rgU5Owcw23+8Fn69YPe47SdkVG0zJmnS8mZeHA3ROHaCmWIwQKpo4GFS4GQOwzBCk6gu0m2VwT1oKZaYCp+1gFZep7Tg7XROT1HVZcbCVqhi3sqlIf1sWIQfu5Xa+H0hTpOWu6WimrZWGQkmdUAyrTcLapaeU7iFpCJSb2jw+qiY3BaR3lUSlZohplFJ8XV2Gomq4yVnsJnNocLiB1TTL82Gl3WR+ws7TNsWixmNippawC9iS2/VabCYh9ifkSfI2WWpUpknZMsuqVH2At1+hQs0RaSNFSbUqEtc5rbXjxQPOYVjMUKJ0k8RtYX4q7B4fS38PWLLO55X/mu2gM5xfv5pOhm9WM8/xoLWsBuSD5C8/JZqvjCH6RclF4GgSdT51RAB4N4eatp4ZvvOq2YoUjlZ8nqRSa5AuqGZw0mJ+KaYvBamFIGZAaZLplWKEX0o9NDRuZD9lWjMQkuLoHTbdDto1Ef4IsX+RofZJk9NtJtmkloJJEkkj5forA1tOppAAmLBcy2nUDQ0Hhy2T3K/Zcl2txk9UBgSrcbIVhEp9meVOYwz6mB8Viq+aU6TjqqB0cG+JHoUaCAAsz7R5qG1KbOEy7lBkAfVAZh7bGCKbAOpJPnAWfxFdzzLjqJ3J3JQ8WMpUOcdlYedTbOv58ksr06lO5aRtwsevz9VZl2PePCbgescE6p1ZFws7uOma1UtoV4DMiTBNhz+acVs1IFPQ6JN4/Tt81XRyFlQyBBPFOsL7DBwGpxItsUjp7HTklRVXzx5Aa0kmwAEyTx/fVNfZ/2ecT72vd24bNhylNMuySnSHhaJ57n1KaVHtpsc4mA0FxPQJW/0Nt9MRVxwNSoWmwqVB/i6D8kqxGd6asG3VD+ztcuZVqH8daq8dA5xNvVQzjAGo7UwT0sD6Fb4ppI5kmvTNFgs6bHicCp4jMmGwXzurUewwQ5vcEKIzJw4qUSj6EajSraOiOCwtLO3xEopmbmN0A0b3DY9lMAkj6qzEfxBe1pFCmBw1vv6NH19FiDiHEz87rsk8T8tlasa+lbbLM6zTEYgk1az3xJiYb5NFkirYM95CcNgie4P6oajs8HdsDycmpBTM/Vpnyuul8tCbV8OC0f3R6pO9mlzh1Mdiq2qGTDMuxWlwO8bjovouX4SnXpS0Da44g8l8tpugrSZB7S/ZjqdJZIDhvM7AdbFVZIekXY5+WaZuAdTJ72WiyfGy2HWKmwsr02vZDmuAIPCD9VdhaDW8FjNqD6DJWR/iRnmil9nYfFUjV/bO3mVoMzzxlCkXHe9uJPAL5HjcyNau6rUNhcmCQAYA2TQj6Ys5eUOcvpCnQaOnzKvbUESuFwLJBBBFiDIPVV0zAbOx+BXVSpHJe2TeGu8LgHDkRKBrZEyfD4ehuPVG6oMHdTeg42ROhO7JSOH6KByo8k+bVIUvtI5JHAdT/YrY1ef4TPAwD8gV1p3C999pHQhWiHIgj9yqns/mPH5qYP+JlTonUyDu36L1Uw9h8vVAIN+GeUH0N/ghcxwBJkbgn0Nx80w0RULeDgfipfhB4ix8kKsKdGYNE8o8uK87xMLTvZw7j6QSn+JbBDuDhDuU/hd5HfoeiCblxcTbSdJHQuP7KrcRvQ8/h1n5pvNFzvA8EgE2a4dOE/RbPH5w2mCSdto4r5XQwQMtjRUAuJ/8mnkVZh8U7SWOmac2vsf9/NZ8uL6jTiy/GNs7zZ1Z0zbgEg9oH6GMpCxPjeefADsLoujitLmTBOoehMFCZ/RL8WRsHaQ3sLE/Mpscai2Lmm26Hfs1Jw9MH+uO02+qa4hngI5KvD0QwBosAA0dgrHGxWxKjG9lQOtgPEL1GpIjqqaNTS7oVPEMg6hsoQKdsh3i6spVdQXpUIAEw5epOh/dSxrYv1VNR2zlAo7VOh88Cr8UyRZQqtDmrmGdqZB3FlCHsTdrXDhHwVu88nQVClcFq7QPgj8phAJB1MOaWnqFW5paG3nSInn1PVEELhbII5qEK8ThQ8A7OH3XDcH9EuzN0Na4wKrTED8YNj3HFNMI+QWncJZljDVq1Hu2YIaN4J2PkASle/9CtFuAyuIe+3IHfuRwR7cMHnUQPCRE9/qJCm50kC8EkXufM8V2mIBH9SZJLQHJsJhd4KOpdiyYUFxDP1V2FqhzYKlVZIQDiWPUIEPpljpGyvFUG6m14e1CVMKZsVCHcSJCDp7EIxpkIAmHFRhRbhX8Cps8L+hQ43lXVbwUAlos7vK5SEPI/MF55sCu1vwuUASC7C7UbdeO0oBBqnhe13OxUcioaRX/wC8R5Btv/ZW4xks7XXcpMip1c0+rBPyQ+kvR6l90ji3/SMcwESO6FYIe7qFxtcsc2fuuse+yYUIa5dFVWVW2kbIemZUCEA2Q+Nw8hEFtguB3NEAuwteN0yD0rxlLS7ujsPX8IlAIJl9WWDsFVi2w6eaEyev/Lb2CPxbZapdoPGUhWsNkNTqWCvYgQtYfCRyU23aoNsQp07FEBaHWHaFymNwuMHBdm4UIeY2QR3QeUPgvbyEehP6hGsMO7pe3wYmPzj6f6QCGVbOB6L1ejqpuHEXC9WII3gxMb8bABTw9QauhEfFMKcy7EamQd11lj2QtFpbUcOqNddt+M/BBBYULqpwVdOrHD4qXveigAXGskdl3DDwhSq0ydiF2nSIEW9UQmayep/LHQlO6L5CzuTu8JHX5pth6sKuD0PJbOv8JKuD9lCuJCiw2TChbXWVrShmFXAogLQVJQYVYFAHCNkvznwvov8A6wD2KZEIHOaWvDu5th3p/pBhXQx+xHoh9UAHkSFZh6upjXfmY0/BQ31eqYB6ufE1/NFj7g/5fNA0RLS3i0yOyIpPsO3zQQTz7QVYFypse0r1O9wiAsC7K4G3XiVCGJyb8XYJmDdeXlVDhbLoUotXl5OKX01evLyIGXDfyXZuF5eUFJHdQAkOB2LXfJeXlHwgLkJmhS/5D4lXkeI9l5eUXAvpThD/ADvIfJTq2Ii37C8vIogU3ZUUB97uvLyIAonwhRDl5eQIf//Z"/>
          <p:cNvSpPr>
            <a:spLocks noChangeAspect="1" noChangeArrowheads="1"/>
          </p:cNvSpPr>
          <p:nvPr/>
        </p:nvSpPr>
        <p:spPr bwMode="auto">
          <a:xfrm>
            <a:off x="228600" y="-808038"/>
            <a:ext cx="1333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6" descr="data:image/jpg;base64,/9j/4AAQSkZJRgABAQAAAQABAAD/2wCEAAkGBhMSEBIUExIQEhQUEhAUFxUUDw8QEBUVFBUVFBUUFBUXHCYeFxkjGRQUHy8gIycpLCwsFR4xNTAqNSYrLCkBCQoKDgwOFw8PGCkcHBwpKSwpKSksKSkpKSktKSkpKSkpKSkpKSkpKSkpKSkpNCkpLCksMiksKSwsLCwpLCwpKf/AABEIANMAjAMBIgACEQEDEQH/xAAbAAACAwEBAQAAAAAAAAAAAAAEBQIDBgEAB//EADsQAAEDAgQEAwUGBgEFAAAAAAEAAhEDIQQFEjFBUWFxIoGRBhOhscEUMkJS0fAHI2JykuGCFXOissL/xAAZAQACAwEAAAAAAAAAAAAAAAABAgADBAX/xAAhEQACAgMBAQACAwAAAAAAAAAAAQIRAyExEkEiURMygf/aAAwDAQACEQMRAD8AX1WBDVqUo/3SpqMK5ypo0MCw4cHbp3hcSIulZC9RpO1WVWXFasaEh84giypfUhWYakYuoYhqwp/DT8Bw2Si2sshmGLlWe/J2EDm46fhurY45y/qhFJIorlUNajTgS6+pvoV05U/hpd2N/irnhmkLZCi9V4muFx1MtMEEHqhcRTlVqG9hvRynUBKJqUwQq8NhrIwUUZJIkWK/c3UtKOq0oQNaomUrI40cL1xA16xBUWYswm8v4LY+fXACEq4kI/EZfdBVMHpVyxOHRE/XCprxKZYQBJK403CZ5fWkKZX+OhYdG/vBCX4vGaTG7jsFXm2YCjTLzvs0cydln8FWc8l7jcrLgwp/lLhe3uh59q5XPPgOyLwdIuMlKcOyStLgKMBb3KlSGhBIKoYdGU8Mu4ZiY0aYVZcL6+Da4Q8Aj4jssvm2BNE82nZ30K3jqCX4/BB7C0iQf2EXT6Vyxp8MdhqwhXOrXQHuzTqOYfwn1CNY0FUZoUjPF7otd4gleKpxKPfVgIGu+ZWaDaLGxXXCpazojH07qxtBafeiocf9WBN/JB4zMBBlLcwwDmCZKUVK54ldWUU+maLa4GVsdqKZZPiLJFTwz3XATDLGODwFTlxrw6Hg/wAiHtli9VSmy8Bs78zb4BW4FvhEcks9qAftJ/tZ8kxyx0sCpjGscTRDrHOCoyn2FqQEjwVS6ZUMQOY9UKNER7hX7JjRqpVljw6BMo1kCZMDdKWjFtWVW9spc/OaTba2E/3AlSw+bNfsfJSmLoy3tTQiuCOLUmONLXQtN7TMBqUzzss/jMJD9rK1q8Zgyupl1E6t1ZUw4XqDYCk1+pcqSaY8WgCrS5LgR+KpQEsfXgqyErIxlmDNQhZ9+RuJWjbTRlGiF0nmZQoCjB5WYARTctAdICaNohdrmGGBcAx3Uea1TGUNmA9sqcV2neWRw3BIursmdNEea9VwjarAXbxv1K5krSKUHcOcPjCC/rRo8OMi+nVqPfpZDQN3O+6AmFPL21HaW4ppd+UNAn4od2FJ8IFuib4LCNoRWNnsaQIEGDeDe6mh6YFg84+z1zTLtRAHZa91MPoA3mOHJfNKdHVWfVIgucXc9+ZX0jIK4fQHQQq5F8DJVKTGOD3UHOBeGyTcSQNRjYX3WhwlNhLRofTc5rXDxEggib3I9UwGSidQIImdPVNaOEG8AHsjegOOxFmWAc/3AJAOuCeEQT/8ofNcO0Ha23yP1T7Mqga6mTwqN/fxSf2gMed/KIQ90ivJCLg/2Z2tUgFB4XMADdX1nCEqq4fxKhNSTTMO1tDTF5iCEm1k3TnCZeC3ZefgIOyEIqPB7bGdK6LYVSyirW0yrwWTNRR98u1aJhL3vMrRHBaK3kM/nJ9yagEw4y3oDv8AGULk9TxPHMtd/kL/ABT7G4X3jZ3I4G4I4hIsNTDKzgLAtB9DCDj5dGyM1OKZp8tcNirc5qD3aW4ap4gjcdTDmxN1Wy6JnqbpNvVbj2VpeDeN1g3UnBx0O72stZltI0mtu95JiI4nj2SssXTX0XASOu/BMAAAs1gcdpEOa5sc5Kc0cYC0aSCOCA7A85bqA/uZ8wEi9ony8gfhaB+/VOs4rgU5Owcw23+8Fn69YPe47SdkVG0zJmnS8mZeHA3ROHaCmWIwQKpo4GFS4GQOwzBCk6gu0m2VwT1oKZaYCp+1gFZep7Tg7XROT1HVZcbCVqhi3sqlIf1sWIQfu5Xa+H0hTpOWu6WimrZWGQkmdUAyrTcLapaeU7iFpCJSb2jw+qiY3BaR3lUSlZohplFJ8XV2Gomq4yVnsJnNocLiB1TTL82Gl3WR+ws7TNsWixmNippawC9iS2/VabCYh9ifkSfI2WWpUpknZMsuqVH2At1+hQs0RaSNFSbUqEtc5rbXjxQPOYVjMUKJ0k8RtYX4q7B4fS38PWLLO55X/mu2gM5xfv5pOhm9WM8/xoLWsBuSD5C8/JZqvjCH6RclF4GgSdT51RAB4N4eatp4ZvvOq2YoUjlZ8nqRSa5AuqGZw0mJ+KaYvBamFIGZAaZLplWKEX0o9NDRuZD9lWjMQkuLoHTbdDto1Ef4IsX+RofZJk9NtJtmkloJJEkkj5forA1tOppAAmLBcy2nUDQ0Hhy2T3K/Zcl2txk9UBgSrcbIVhEp9meVOYwz6mB8Viq+aU6TjqqB0cG+JHoUaCAAsz7R5qG1KbOEy7lBkAfVAZh7bGCKbAOpJPnAWfxFdzzLjqJ3J3JQ8WMpUOcdlYedTbOv58ksr06lO5aRtwsevz9VZl2PePCbgescE6p1ZFws7uOma1UtoV4DMiTBNhz+acVs1IFPQ6JN4/Tt81XRyFlQyBBPFOsL7DBwGpxItsUjp7HTklRVXzx5Aa0kmwAEyTx/fVNfZ/2ecT72vd24bNhylNMuySnSHhaJ57n1KaVHtpsc4mA0FxPQJW/0Nt9MRVxwNSoWmwqVB/i6D8kqxGd6asG3VD+ztcuZVqH8daq8dA5xNvVQzjAGo7UwT0sD6Fb4ppI5kmvTNFgs6bHicCp4jMmGwXzurUewwQ5vcEKIzJw4qUSj6EajSraOiOCwtLO3xEopmbmN0A0b3DY9lMAkj6qzEfxBe1pFCmBw1vv6NH19FiDiHEz87rsk8T8tlasa+lbbLM6zTEYgk1az3xJiYb5NFkirYM95CcNgie4P6oajs8HdsDycmpBTM/Vpnyuul8tCbV8OC0f3R6pO9mlzh1Mdiq2qGTDMuxWlwO8bjovouX4SnXpS0Da44g8l8tpugrSZB7S/ZjqdJZIDhvM7AdbFVZIekXY5+WaZuAdTJ72WiyfGy2HWKmwsr02vZDmuAIPCD9VdhaDW8FjNqD6DJWR/iRnmil9nYfFUjV/bO3mVoMzzxlCkXHe9uJPAL5HjcyNau6rUNhcmCQAYA2TQj6Ys5eUOcvpCnQaOnzKvbUESuFwLJBBBFiDIPVV0zAbOx+BXVSpHJe2TeGu8LgHDkRKBrZEyfD4ehuPVG6oMHdTeg42ROhO7JSOH6KByo8k+bVIUvtI5JHAdT/YrY1ef4TPAwD8gV1p3C999pHQhWiHIgj9yqns/mPH5qYP+JlTonUyDu36L1Uw9h8vVAIN+GeUH0N/ghcxwBJkbgn0Nx80w0RULeDgfipfhB4ix8kKsKdGYNE8o8uK87xMLTvZw7j6QSn+JbBDuDhDuU/hd5HfoeiCblxcTbSdJHQuP7KrcRvQ8/h1n5pvNFzvA8EgE2a4dOE/RbPH5w2mCSdto4r5XQwQMtjRUAuJ/8mnkVZh8U7SWOmac2vsf9/NZ8uL6jTiy/GNs7zZ1Z0zbgEg9oH6GMpCxPjeefADsLoujitLmTBOoehMFCZ/RL8WRsHaQ3sLE/Mpscai2Lmm26Hfs1Jw9MH+uO02+qa4hngI5KvD0QwBosAA0dgrHGxWxKjG9lQOtgPEL1GpIjqqaNTS7oVPEMg6hsoQKdsh3i6spVdQXpUIAEw5epOh/dSxrYv1VNR2zlAo7VOh88Cr8UyRZQqtDmrmGdqZB3FlCHsTdrXDhHwVu88nQVClcFq7QPgj8phAJB1MOaWnqFW5paG3nSInn1PVEELhbII5qEK8ThQ8A7OH3XDcH9EuzN0Na4wKrTED8YNj3HFNMI+QWncJZljDVq1Hu2YIaN4J2PkASle/9CtFuAyuIe+3IHfuRwR7cMHnUQPCRE9/qJCm50kC8EkXufM8V2mIBH9SZJLQHJsJhd4KOpdiyYUFxDP1V2FqhzYKlVZIQDiWPUIEPpljpGyvFUG6m14e1CVMKZsVCHcSJCDp7EIxpkIAmHFRhRbhX8Cps8L+hQ43lXVbwUAlos7vK5SEPI/MF55sCu1vwuUASC7C7UbdeO0oBBqnhe13OxUcioaRX/wC8R5Btv/ZW4xks7XXcpMip1c0+rBPyQ+kvR6l90ji3/SMcwESO6FYIe7qFxtcsc2fuuse+yYUIa5dFVWVW2kbIemZUCEA2Q+Nw8hEFtguB3NEAuwteN0yD0rxlLS7ujsPX8IlAIJl9WWDsFVi2w6eaEyev/Lb2CPxbZapdoPGUhWsNkNTqWCvYgQtYfCRyU23aoNsQp07FEBaHWHaFymNwuMHBdm4UIeY2QR3QeUPgvbyEehP6hGsMO7pe3wYmPzj6f6QCGVbOB6L1ejqpuHEXC9WII3gxMb8bABTw9QauhEfFMKcy7EamQd11lj2QtFpbUcOqNddt+M/BBBYULqpwVdOrHD4qXveigAXGskdl3DDwhSq0ydiF2nSIEW9UQmayep/LHQlO6L5CzuTu8JHX5pth6sKuD0PJbOv8JKuD9lCuJCiw2TChbXWVrShmFXAogLQVJQYVYFAHCNkvznwvov8A6wD2KZEIHOaWvDu5th3p/pBhXQx+xHoh9UAHkSFZh6upjXfmY0/BQ31eqYB6ufE1/NFj7g/5fNA0RLS3i0yOyIpPsO3zQQTz7QVYFypse0r1O9wiAsC7K4G3XiVCGJyb8XYJmDdeXlVDhbLoUotXl5OKX01evLyIGXDfyXZuF5eUFJHdQAkOB2LXfJeXlHwgLkJmhS/5D4lXkeI9l5eUXAvpThD/ADvIfJTq2Ii37C8vIogU3ZUUB97uvLyIAonwhRDl5eQIf//Z"/>
          <p:cNvSpPr>
            <a:spLocks noChangeAspect="1" noChangeArrowheads="1"/>
          </p:cNvSpPr>
          <p:nvPr/>
        </p:nvSpPr>
        <p:spPr bwMode="auto">
          <a:xfrm>
            <a:off x="381000" y="-655638"/>
            <a:ext cx="1333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8" descr="data:image/jpg;base64,/9j/4AAQSkZJRgABAQAAAQABAAD/2wCEAAkGBhMSEBIUExIQEhQUEhAUFxUUDw8QEBUVFBUVFBUUFBUXHCYeFxkjGRQUHy8gIycpLCwsFR4xNTAqNSYrLCkBCQoKDgwOFw8PGCkcHBwpKSwpKSksKSkpKSktKSkpKSkpKSkpKSkpKSkpKSkpNCkpLCksMiksKSwsLCwpLCwpKf/AABEIANMAjAMBIgACEQEDEQH/xAAbAAACAwEBAQAAAAAAAAAAAAAEBQIDBgEAB//EADsQAAEDAgQEAwUGBgEFAAAAAAEAAhEDIQQFEjFBUWFxIoGRBhOhscEUMkJS0fAHI2JykuGCFXOissL/xAAZAQACAwEAAAAAAAAAAAAAAAABAgADBAX/xAAhEQACAgMBAQACAwAAAAAAAAAAAQIRAyExEkEiURMygf/aAAwDAQACEQMRAD8AX1WBDVqUo/3SpqMK5ypo0MCw4cHbp3hcSIulZC9RpO1WVWXFasaEh84giypfUhWYakYuoYhqwp/DT8Bw2Si2sshmGLlWe/J2EDm46fhurY45y/qhFJIorlUNajTgS6+pvoV05U/hpd2N/irnhmkLZCi9V4muFx1MtMEEHqhcRTlVqG9hvRynUBKJqUwQq8NhrIwUUZJIkWK/c3UtKOq0oQNaomUrI40cL1xA16xBUWYswm8v4LY+fXACEq4kI/EZfdBVMHpVyxOHRE/XCprxKZYQBJK403CZ5fWkKZX+OhYdG/vBCX4vGaTG7jsFXm2YCjTLzvs0cydln8FWc8l7jcrLgwp/lLhe3uh59q5XPPgOyLwdIuMlKcOyStLgKMBb3KlSGhBIKoYdGU8Mu4ZiY0aYVZcL6+Da4Q8Aj4jssvm2BNE82nZ30K3jqCX4/BB7C0iQf2EXT6Vyxp8MdhqwhXOrXQHuzTqOYfwn1CNY0FUZoUjPF7otd4gleKpxKPfVgIGu+ZWaDaLGxXXCpazojH07qxtBafeiocf9WBN/JB4zMBBlLcwwDmCZKUVK54ldWUU+maLa4GVsdqKZZPiLJFTwz3XATDLGODwFTlxrw6Hg/wAiHtli9VSmy8Bs78zb4BW4FvhEcks9qAftJ/tZ8kxyx0sCpjGscTRDrHOCoyn2FqQEjwVS6ZUMQOY9UKNER7hX7JjRqpVljw6BMo1kCZMDdKWjFtWVW9spc/OaTba2E/3AlSw+bNfsfJSmLoy3tTQiuCOLUmONLXQtN7TMBqUzzss/jMJD9rK1q8Zgyupl1E6t1ZUw4XqDYCk1+pcqSaY8WgCrS5LgR+KpQEsfXgqyErIxlmDNQhZ9+RuJWjbTRlGiF0nmZQoCjB5WYARTctAdICaNohdrmGGBcAx3Uea1TGUNmA9sqcV2neWRw3BIursmdNEea9VwjarAXbxv1K5krSKUHcOcPjCC/rRo8OMi+nVqPfpZDQN3O+6AmFPL21HaW4ppd+UNAn4od2FJ8IFuib4LCNoRWNnsaQIEGDeDe6mh6YFg84+z1zTLtRAHZa91MPoA3mOHJfNKdHVWfVIgucXc9+ZX0jIK4fQHQQq5F8DJVKTGOD3UHOBeGyTcSQNRjYX3WhwlNhLRofTc5rXDxEggib3I9UwGSidQIImdPVNaOEG8AHsjegOOxFmWAc/3AJAOuCeEQT/8ofNcO0Ha23yP1T7Mqga6mTwqN/fxSf2gMed/KIQ90ivJCLg/2Z2tUgFB4XMADdX1nCEqq4fxKhNSTTMO1tDTF5iCEm1k3TnCZeC3ZefgIOyEIqPB7bGdK6LYVSyirW0yrwWTNRR98u1aJhL3vMrRHBaK3kM/nJ9yagEw4y3oDv8AGULk9TxPHMtd/kL/ABT7G4X3jZ3I4G4I4hIsNTDKzgLAtB9DCDj5dGyM1OKZp8tcNirc5qD3aW4ap4gjcdTDmxN1Wy6JnqbpNvVbj2VpeDeN1g3UnBx0O72stZltI0mtu95JiI4nj2SssXTX0XASOu/BMAAAs1gcdpEOa5sc5Kc0cYC0aSCOCA7A85bqA/uZ8wEi9ony8gfhaB+/VOs4rgU5Owcw23+8Fn69YPe47SdkVG0zJmnS8mZeHA3ROHaCmWIwQKpo4GFS4GQOwzBCk6gu0m2VwT1oKZaYCp+1gFZep7Tg7XROT1HVZcbCVqhi3sqlIf1sWIQfu5Xa+H0hTpOWu6WimrZWGQkmdUAyrTcLapaeU7iFpCJSb2jw+qiY3BaR3lUSlZohplFJ8XV2Gomq4yVnsJnNocLiB1TTL82Gl3WR+ws7TNsWixmNippawC9iS2/VabCYh9ifkSfI2WWpUpknZMsuqVH2At1+hQs0RaSNFSbUqEtc5rbXjxQPOYVjMUKJ0k8RtYX4q7B4fS38PWLLO55X/mu2gM5xfv5pOhm9WM8/xoLWsBuSD5C8/JZqvjCH6RclF4GgSdT51RAB4N4eatp4ZvvOq2YoUjlZ8nqRSa5AuqGZw0mJ+KaYvBamFIGZAaZLplWKEX0o9NDRuZD9lWjMQkuLoHTbdDto1Ef4IsX+RofZJk9NtJtmkloJJEkkj5forA1tOppAAmLBcy2nUDQ0Hhy2T3K/Zcl2txk9UBgSrcbIVhEp9meVOYwz6mB8Viq+aU6TjqqB0cG+JHoUaCAAsz7R5qG1KbOEy7lBkAfVAZh7bGCKbAOpJPnAWfxFdzzLjqJ3J3JQ8WMpUOcdlYedTbOv58ksr06lO5aRtwsevz9VZl2PePCbgescE6p1ZFws7uOma1UtoV4DMiTBNhz+acVs1IFPQ6JN4/Tt81XRyFlQyBBPFOsL7DBwGpxItsUjp7HTklRVXzx5Aa0kmwAEyTx/fVNfZ/2ecT72vd24bNhylNMuySnSHhaJ57n1KaVHtpsc4mA0FxPQJW/0Nt9MRVxwNSoWmwqVB/i6D8kqxGd6asG3VD+ztcuZVqH8daq8dA5xNvVQzjAGo7UwT0sD6Fb4ppI5kmvTNFgs6bHicCp4jMmGwXzurUewwQ5vcEKIzJw4qUSj6EajSraOiOCwtLO3xEopmbmN0A0b3DY9lMAkj6qzEfxBe1pFCmBw1vv6NH19FiDiHEz87rsk8T8tlasa+lbbLM6zTEYgk1az3xJiYb5NFkirYM95CcNgie4P6oajs8HdsDycmpBTM/Vpnyuul8tCbV8OC0f3R6pO9mlzh1Mdiq2qGTDMuxWlwO8bjovouX4SnXpS0Da44g8l8tpugrSZB7S/ZjqdJZIDhvM7AdbFVZIekXY5+WaZuAdTJ72WiyfGy2HWKmwsr02vZDmuAIPCD9VdhaDW8FjNqD6DJWR/iRnmil9nYfFUjV/bO3mVoMzzxlCkXHe9uJPAL5HjcyNau6rUNhcmCQAYA2TQj6Ys5eUOcvpCnQaOnzKvbUESuFwLJBBBFiDIPVV0zAbOx+BXVSpHJe2TeGu8LgHDkRKBrZEyfD4ehuPVG6oMHdTeg42ROhO7JSOH6KByo8k+bVIUvtI5JHAdT/YrY1ef4TPAwD8gV1p3C999pHQhWiHIgj9yqns/mPH5qYP+JlTonUyDu36L1Uw9h8vVAIN+GeUH0N/ghcxwBJkbgn0Nx80w0RULeDgfipfhB4ix8kKsKdGYNE8o8uK87xMLTvZw7j6QSn+JbBDuDhDuU/hd5HfoeiCblxcTbSdJHQuP7KrcRvQ8/h1n5pvNFzvA8EgE2a4dOE/RbPH5w2mCSdto4r5XQwQMtjRUAuJ/8mnkVZh8U7SWOmac2vsf9/NZ8uL6jTiy/GNs7zZ1Z0zbgEg9oH6GMpCxPjeefADsLoujitLmTBOoehMFCZ/RL8WRsHaQ3sLE/Mpscai2Lmm26Hfs1Jw9MH+uO02+qa4hngI5KvD0QwBosAA0dgrHGxWxKjG9lQOtgPEL1GpIjqqaNTS7oVPEMg6hsoQKdsh3i6spVdQXpUIAEw5epOh/dSxrYv1VNR2zlAo7VOh88Cr8UyRZQqtDmrmGdqZB3FlCHsTdrXDhHwVu88nQVClcFq7QPgj8phAJB1MOaWnqFW5paG3nSInn1PVEELhbII5qEK8ThQ8A7OH3XDcH9EuzN0Na4wKrTED8YNj3HFNMI+QWncJZljDVq1Hu2YIaN4J2PkASle/9CtFuAyuIe+3IHfuRwR7cMHnUQPCRE9/qJCm50kC8EkXufM8V2mIBH9SZJLQHJsJhd4KOpdiyYUFxDP1V2FqhzYKlVZIQDiWPUIEPpljpGyvFUG6m14e1CVMKZsVCHcSJCDp7EIxpkIAmHFRhRbhX8Cps8L+hQ43lXVbwUAlos7vK5SEPI/MF55sCu1vwuUASC7C7UbdeO0oBBqnhe13OxUcioaRX/wC8R5Btv/ZW4xks7XXcpMip1c0+rBPyQ+kvR6l90ji3/SMcwESO6FYIe7qFxtcsc2fuuse+yYUIa5dFVWVW2kbIemZUCEA2Q+Nw8hEFtguB3NEAuwteN0yD0rxlLS7ujsPX8IlAIJl9WWDsFVi2w6eaEyev/Lb2CPxbZapdoPGUhWsNkNTqWCvYgQtYfCRyU23aoNsQp07FEBaHWHaFymNwuMHBdm4UIeY2QR3QeUPgvbyEehP6hGsMO7pe3wYmPzj6f6QCGVbOB6L1ejqpuHEXC9WII3gxMb8bABTw9QauhEfFMKcy7EamQd11lj2QtFpbUcOqNddt+M/BBBYULqpwVdOrHD4qXveigAXGskdl3DDwhSq0ydiF2nSIEW9UQmayep/LHQlO6L5CzuTu8JHX5pth6sKuD0PJbOv8JKuD9lCuJCiw2TChbXWVrShmFXAogLQVJQYVYFAHCNkvznwvov8A6wD2KZEIHOaWvDu5th3p/pBhXQx+xHoh9UAHkSFZh6upjXfmY0/BQ31eqYB6ufE1/NFj7g/5fNA0RLS3i0yOyIpPsO3zQQTz7QVYFypse0r1O9wiAsC7K4G3XiVCGJyb8XYJmDdeXlVDhbLoUotXl5OKX01evLyIGXDfyXZuF5eUFJHdQAkOB2LXfJeXlHwgLkJmhS/5D4lXkeI9l5eUXAvpThD/ADvIfJTq2Ii37C8vIogU3ZUUB97uvLyIAonwhRDl5eQIf//Z"/>
          <p:cNvSpPr>
            <a:spLocks noChangeAspect="1" noChangeArrowheads="1"/>
          </p:cNvSpPr>
          <p:nvPr/>
        </p:nvSpPr>
        <p:spPr bwMode="auto">
          <a:xfrm>
            <a:off x="533400" y="-503238"/>
            <a:ext cx="1333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5868" r="17081" b="47066"/>
          <a:stretch/>
        </p:blipFill>
        <p:spPr bwMode="auto">
          <a:xfrm>
            <a:off x="7430893" y="5145894"/>
            <a:ext cx="874905" cy="87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t3.gstatic.com/images?q=tbn:ANd9GcQN_fU502T7sUe6dAvZAm2peDuEzSRqzMNg8sAM_gkwf2yEunMC6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9362" r="8573" b="37574"/>
          <a:stretch/>
        </p:blipFill>
        <p:spPr bwMode="auto">
          <a:xfrm>
            <a:off x="7430893" y="3124200"/>
            <a:ext cx="874905" cy="8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Crowd Queries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0095" y="2983123"/>
            <a:ext cx="2515573" cy="264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095" y="3035079"/>
            <a:ext cx="2515573" cy="24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901889" y="410462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1489" y="410462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10468" y="410462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Slide credit: O. Tamuz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806</Words>
  <Application>Microsoft Office PowerPoint</Application>
  <PresentationFormat>On-screen Show (4:3)</PresentationFormat>
  <Paragraphs>168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1_Default Design</vt:lpstr>
      <vt:lpstr>Essential</vt:lpstr>
      <vt:lpstr>1_Essential</vt:lpstr>
      <vt:lpstr>Crowdsourcing</vt:lpstr>
      <vt:lpstr>Roadmap</vt:lpstr>
      <vt:lpstr>Introducion</vt:lpstr>
      <vt:lpstr>Applications</vt:lpstr>
      <vt:lpstr>Adaptively Learning the Crowd Kernel </vt:lpstr>
      <vt:lpstr>ML on New domain</vt:lpstr>
      <vt:lpstr>1. Input </vt:lpstr>
      <vt:lpstr>1. INPUT </vt:lpstr>
      <vt:lpstr>2. Crowd Queries </vt:lpstr>
      <vt:lpstr>3. Output </vt:lpstr>
      <vt:lpstr>Fit K to data </vt:lpstr>
      <vt:lpstr>Adaptive ALGORITHM</vt:lpstr>
      <vt:lpstr>Lure of Adaptivity  </vt:lpstr>
      <vt:lpstr>Performance Evaluation</vt:lpstr>
      <vt:lpstr>Labeling images with a computer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Crowdclustering</vt:lpstr>
      <vt:lpstr>What did they do?</vt:lpstr>
      <vt:lpstr>How? Approach</vt:lpstr>
      <vt:lpstr>How? Approach</vt:lpstr>
      <vt:lpstr>eXPERIMENTS</vt:lpstr>
      <vt:lpstr>Color?</vt:lpstr>
      <vt:lpstr>Color?</vt:lpstr>
      <vt:lpstr>Color?</vt:lpstr>
      <vt:lpstr>Color?</vt:lpstr>
      <vt:lpstr>Crowdsourcing on Mechanical Turk</vt:lpstr>
      <vt:lpstr>Crowdsourcing on Mechanical Truk</vt:lpstr>
      <vt:lpstr>Results</vt:lpstr>
      <vt:lpstr>Results</vt:lpstr>
      <vt:lpstr>Results</vt:lpstr>
      <vt:lpstr>Results</vt:lpstr>
      <vt:lpstr>Results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Crowdclustering</dc:title>
  <dc:creator>Neelima</dc:creator>
  <cp:lastModifiedBy>Neelima</cp:lastModifiedBy>
  <cp:revision>47</cp:revision>
  <dcterms:created xsi:type="dcterms:W3CDTF">2013-04-04T20:00:23Z</dcterms:created>
  <dcterms:modified xsi:type="dcterms:W3CDTF">2013-05-23T09:37:49Z</dcterms:modified>
</cp:coreProperties>
</file>